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313" r:id="rId3"/>
    <p:sldId id="271" r:id="rId4"/>
    <p:sldId id="1697" r:id="rId5"/>
    <p:sldId id="1703" r:id="rId6"/>
    <p:sldId id="1704" r:id="rId7"/>
    <p:sldId id="1701" r:id="rId8"/>
    <p:sldId id="1705" r:id="rId9"/>
    <p:sldId id="1706" r:id="rId10"/>
    <p:sldId id="1707" r:id="rId11"/>
    <p:sldId id="1708" r:id="rId12"/>
    <p:sldId id="258" r:id="rId13"/>
    <p:sldId id="1702" r:id="rId14"/>
    <p:sldId id="1700" r:id="rId15"/>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355"/>
    <a:srgbClr val="835050"/>
    <a:srgbClr val="0CACB8"/>
    <a:srgbClr val="00B9C5"/>
    <a:srgbClr val="F16B67"/>
    <a:srgbClr val="D9E6E8"/>
    <a:srgbClr val="276C71"/>
    <a:srgbClr val="FFDE79"/>
    <a:srgbClr val="364142"/>
    <a:srgbClr val="7E77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13"/>
    <p:restoredTop sz="95822" autoAdjust="0"/>
  </p:normalViewPr>
  <p:slideViewPr>
    <p:cSldViewPr snapToGrid="0" snapToObjects="1">
      <p:cViewPr varScale="1">
        <p:scale>
          <a:sx n="114" d="100"/>
          <a:sy n="114" d="100"/>
        </p:scale>
        <p:origin x="95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E45309-17B3-EB42-97E8-A016D2C4BF3D}" type="datetimeFigureOut">
              <a:rPr lang="en-CH" smtClean="0"/>
              <a:t>03.04.2025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561B11-573D-A041-85C9-ECD226009DFA}" type="slidenum">
              <a:rPr lang="en-CH" smtClean="0"/>
              <a:t>‹#›</a:t>
            </a:fld>
            <a:endParaRPr lang="en-CH"/>
          </a:p>
        </p:txBody>
      </p:sp>
    </p:spTree>
    <p:extLst>
      <p:ext uri="{BB962C8B-B14F-4D97-AF65-F5344CB8AC3E}">
        <p14:creationId xmlns:p14="http://schemas.microsoft.com/office/powerpoint/2010/main" val="1572452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561B11-573D-A041-85C9-ECD226009DFA}" type="slidenum">
              <a:rPr lang="en-CH" smtClean="0"/>
              <a:t>2</a:t>
            </a:fld>
            <a:endParaRPr lang="en-CH"/>
          </a:p>
        </p:txBody>
      </p:sp>
    </p:spTree>
    <p:extLst>
      <p:ext uri="{BB962C8B-B14F-4D97-AF65-F5344CB8AC3E}">
        <p14:creationId xmlns:p14="http://schemas.microsoft.com/office/powerpoint/2010/main" val="3262596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tiff"/><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3721E3-0D8D-9249-B4B9-CC91F8DE349B}"/>
              </a:ext>
            </a:extLst>
          </p:cNvPr>
          <p:cNvSpPr/>
          <p:nvPr userDrawn="1"/>
        </p:nvSpPr>
        <p:spPr>
          <a:xfrm>
            <a:off x="0" y="0"/>
            <a:ext cx="12192000" cy="6858000"/>
          </a:xfrm>
          <a:prstGeom prst="rect">
            <a:avLst/>
          </a:prstGeom>
          <a:solidFill>
            <a:srgbClr val="364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Title 1">
            <a:extLst>
              <a:ext uri="{FF2B5EF4-FFF2-40B4-BE49-F238E27FC236}">
                <a16:creationId xmlns:a16="http://schemas.microsoft.com/office/drawing/2014/main" id="{C337EB58-1105-9240-9E26-83129CBE73BD}"/>
              </a:ext>
            </a:extLst>
          </p:cNvPr>
          <p:cNvSpPr>
            <a:spLocks noGrp="1"/>
          </p:cNvSpPr>
          <p:nvPr>
            <p:ph type="ctrTitle"/>
          </p:nvPr>
        </p:nvSpPr>
        <p:spPr>
          <a:xfrm>
            <a:off x="454477" y="1726649"/>
            <a:ext cx="11283041" cy="1719000"/>
          </a:xfrm>
        </p:spPr>
        <p:txBody>
          <a:bodyPr anchor="b">
            <a:normAutofit/>
          </a:bodyPr>
          <a:lstStyle>
            <a:lvl1pPr algn="ctr">
              <a:defRPr sz="3600" b="0" cap="all" spc="150" baseline="0">
                <a:solidFill>
                  <a:srgbClr val="00B9C5"/>
                </a:solidFill>
                <a:latin typeface="+mn-lt"/>
              </a:defRPr>
            </a:lvl1pPr>
          </a:lstStyle>
          <a:p>
            <a:r>
              <a:rPr lang="en-GB" dirty="0"/>
              <a:t>Click to edit Master title style</a:t>
            </a:r>
            <a:endParaRPr lang="en-CH" dirty="0"/>
          </a:p>
        </p:txBody>
      </p:sp>
      <p:sp>
        <p:nvSpPr>
          <p:cNvPr id="3" name="Subtitle 2">
            <a:extLst>
              <a:ext uri="{FF2B5EF4-FFF2-40B4-BE49-F238E27FC236}">
                <a16:creationId xmlns:a16="http://schemas.microsoft.com/office/drawing/2014/main" id="{1A1F39A8-004B-7D46-99D9-6EED9ED0C655}"/>
              </a:ext>
            </a:extLst>
          </p:cNvPr>
          <p:cNvSpPr>
            <a:spLocks noGrp="1"/>
          </p:cNvSpPr>
          <p:nvPr>
            <p:ph type="subTitle" idx="1"/>
          </p:nvPr>
        </p:nvSpPr>
        <p:spPr>
          <a:xfrm>
            <a:off x="454477" y="3462299"/>
            <a:ext cx="11283041" cy="1685702"/>
          </a:xfrm>
        </p:spPr>
        <p:txBody>
          <a:bodyPr/>
          <a:lstStyle>
            <a:lvl1pPr marL="0" indent="0" algn="ctr">
              <a:buNone/>
              <a:defRPr sz="2400" b="0" i="0" spc="200" baseline="0">
                <a:solidFill>
                  <a:srgbClr val="0C939C"/>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CH" dirty="0"/>
          </a:p>
        </p:txBody>
      </p:sp>
      <p:pic>
        <p:nvPicPr>
          <p:cNvPr id="5" name="Picture 4">
            <a:extLst>
              <a:ext uri="{FF2B5EF4-FFF2-40B4-BE49-F238E27FC236}">
                <a16:creationId xmlns:a16="http://schemas.microsoft.com/office/drawing/2014/main" id="{A03E7C32-F9D4-B647-8F18-105E7D26631D}"/>
              </a:ext>
            </a:extLst>
          </p:cNvPr>
          <p:cNvPicPr>
            <a:picLocks noChangeAspect="1"/>
          </p:cNvPicPr>
          <p:nvPr userDrawn="1"/>
        </p:nvPicPr>
        <p:blipFill>
          <a:blip r:embed="rId2"/>
          <a:stretch>
            <a:fillRect/>
          </a:stretch>
        </p:blipFill>
        <p:spPr>
          <a:xfrm>
            <a:off x="4817757" y="340650"/>
            <a:ext cx="2514600" cy="1028700"/>
          </a:xfrm>
          <a:prstGeom prst="rect">
            <a:avLst/>
          </a:prstGeom>
        </p:spPr>
      </p:pic>
      <p:sp>
        <p:nvSpPr>
          <p:cNvPr id="15" name="Text Placeholder 14">
            <a:extLst>
              <a:ext uri="{FF2B5EF4-FFF2-40B4-BE49-F238E27FC236}">
                <a16:creationId xmlns:a16="http://schemas.microsoft.com/office/drawing/2014/main" id="{B1D0C244-192E-2041-857F-D36FCC06382B}"/>
              </a:ext>
            </a:extLst>
          </p:cNvPr>
          <p:cNvSpPr>
            <a:spLocks noGrp="1"/>
          </p:cNvSpPr>
          <p:nvPr>
            <p:ph type="body" sz="quarter" idx="10" hasCustomPrompt="1"/>
          </p:nvPr>
        </p:nvSpPr>
        <p:spPr>
          <a:xfrm>
            <a:off x="454024" y="5172298"/>
            <a:ext cx="11283041" cy="1685702"/>
          </a:xfrm>
        </p:spPr>
        <p:txBody>
          <a:bodyPr anchor="ctr">
            <a:normAutofit/>
          </a:bodyPr>
          <a:lstStyle>
            <a:lvl1pPr marL="0" indent="0" algn="ctr">
              <a:buNone/>
              <a:defRPr sz="1800" baseline="0">
                <a:solidFill>
                  <a:srgbClr val="E95355"/>
                </a:solidFill>
                <a:latin typeface="+mj-lt"/>
              </a:defRPr>
            </a:lvl1pPr>
          </a:lstStyle>
          <a:p>
            <a:pPr lvl="0"/>
            <a:r>
              <a:rPr lang="en-GB" dirty="0"/>
              <a:t>Click here to add speaker name, conference date…</a:t>
            </a:r>
            <a:endParaRPr lang="en-CH" dirty="0"/>
          </a:p>
        </p:txBody>
      </p:sp>
    </p:spTree>
    <p:extLst>
      <p:ext uri="{BB962C8B-B14F-4D97-AF65-F5344CB8AC3E}">
        <p14:creationId xmlns:p14="http://schemas.microsoft.com/office/powerpoint/2010/main" val="92902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207827"/>
            <a:ext cx="11377061" cy="1036487"/>
          </a:xfrm>
        </p:spPr>
        <p:txBody>
          <a:bodyPr>
            <a:normAutofit/>
          </a:bodyPr>
          <a:lstStyle>
            <a:lvl1pPr>
              <a:defRPr sz="3200">
                <a:solidFill>
                  <a:srgbClr val="E95355"/>
                </a:solidFill>
                <a:latin typeface="+mn-lt"/>
              </a:defRPr>
            </a:lvl1pPr>
          </a:lstStyle>
          <a:p>
            <a:r>
              <a:rPr lang="en-GB" dirty="0"/>
              <a:t>Slide 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6"/>
            <a:ext cx="11377061" cy="4632585"/>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5" name="Footer Placeholder 4">
            <a:extLst>
              <a:ext uri="{FF2B5EF4-FFF2-40B4-BE49-F238E27FC236}">
                <a16:creationId xmlns:a16="http://schemas.microsoft.com/office/drawing/2014/main" id="{DE83F89A-BCA1-7A4A-A572-202948D51367}"/>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a:t>Click "View" &gt; "Header and Footer" to change this text</a:t>
            </a:r>
            <a:endParaRPr lang="en-CH" dirty="0"/>
          </a:p>
        </p:txBody>
      </p:sp>
      <p:sp>
        <p:nvSpPr>
          <p:cNvPr id="6" name="Slide Number Placeholder 5">
            <a:extLst>
              <a:ext uri="{FF2B5EF4-FFF2-40B4-BE49-F238E27FC236}">
                <a16:creationId xmlns:a16="http://schemas.microsoft.com/office/drawing/2014/main" id="{109612F1-AF3E-5F4E-97FB-8D1EB7907ABA}"/>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pic>
        <p:nvPicPr>
          <p:cNvPr id="10" name="Picture 9">
            <a:extLst>
              <a:ext uri="{FF2B5EF4-FFF2-40B4-BE49-F238E27FC236}">
                <a16:creationId xmlns:a16="http://schemas.microsoft.com/office/drawing/2014/main" id="{480F635E-5B02-C641-A688-624A638AF453}"/>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2892171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794583"/>
            <a:ext cx="11377061" cy="449732"/>
          </a:xfrm>
        </p:spPr>
        <p:txBody>
          <a:bodyPr>
            <a:noAutofit/>
          </a:bodyPr>
          <a:lstStyle>
            <a:lvl1pPr>
              <a:defRPr sz="2800">
                <a:solidFill>
                  <a:srgbClr val="BD5D5C"/>
                </a:solidFill>
                <a:latin typeface="+mn-lt"/>
              </a:defRPr>
            </a:lvl1pPr>
          </a:lstStyle>
          <a:p>
            <a:r>
              <a:rPr lang="en-GB" dirty="0"/>
              <a:t>Slide Subtitle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6"/>
            <a:ext cx="11377061" cy="4632585"/>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2" name="Text Placeholder 10">
            <a:extLst>
              <a:ext uri="{FF2B5EF4-FFF2-40B4-BE49-F238E27FC236}">
                <a16:creationId xmlns:a16="http://schemas.microsoft.com/office/drawing/2014/main" id="{CCD63393-8D0D-5048-B74E-E2334AC4DA26}"/>
              </a:ext>
            </a:extLst>
          </p:cNvPr>
          <p:cNvSpPr>
            <a:spLocks noGrp="1"/>
          </p:cNvSpPr>
          <p:nvPr>
            <p:ph type="body" sz="quarter" idx="13" hasCustomPrompt="1"/>
          </p:nvPr>
        </p:nvSpPr>
        <p:spPr>
          <a:xfrm>
            <a:off x="394633" y="252248"/>
            <a:ext cx="11377060" cy="542334"/>
          </a:xfrm>
        </p:spPr>
        <p:txBody>
          <a:bodyPr>
            <a:noAutofit/>
          </a:bodyPr>
          <a:lstStyle>
            <a:lvl1pPr marL="0" indent="0">
              <a:buNone/>
              <a:defRPr sz="3200">
                <a:solidFill>
                  <a:srgbClr val="E95355"/>
                </a:solidFill>
              </a:defRPr>
            </a:lvl1pPr>
          </a:lstStyle>
          <a:p>
            <a:pPr lvl="0"/>
            <a:r>
              <a:rPr lang="en-GB" dirty="0"/>
              <a:t>Slide Title</a:t>
            </a:r>
            <a:endParaRPr lang="en-CH" dirty="0"/>
          </a:p>
        </p:txBody>
      </p:sp>
      <p:sp>
        <p:nvSpPr>
          <p:cNvPr id="10" name="Slide Number Placeholder 5">
            <a:extLst>
              <a:ext uri="{FF2B5EF4-FFF2-40B4-BE49-F238E27FC236}">
                <a16:creationId xmlns:a16="http://schemas.microsoft.com/office/drawing/2014/main" id="{9E514601-6E5C-5949-930A-53DF78C489D8}"/>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4" name="Footer Placeholder 4">
            <a:extLst>
              <a:ext uri="{FF2B5EF4-FFF2-40B4-BE49-F238E27FC236}">
                <a16:creationId xmlns:a16="http://schemas.microsoft.com/office/drawing/2014/main" id="{66E0FB1D-D592-B24B-8E49-C227EF96529B}"/>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a:t>Click "View" &gt; "Header and Footer" to change this text</a:t>
            </a:r>
            <a:endParaRPr lang="en-CH" dirty="0"/>
          </a:p>
        </p:txBody>
      </p:sp>
      <p:pic>
        <p:nvPicPr>
          <p:cNvPr id="15" name="Picture 14">
            <a:extLst>
              <a:ext uri="{FF2B5EF4-FFF2-40B4-BE49-F238E27FC236}">
                <a16:creationId xmlns:a16="http://schemas.microsoft.com/office/drawing/2014/main" id="{2CAC91C3-9153-6442-94C2-2E28E78E4636}"/>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21966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7"/>
            <a:ext cx="8326849" cy="4637568"/>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0" name="Content Placeholder 9">
            <a:extLst>
              <a:ext uri="{FF2B5EF4-FFF2-40B4-BE49-F238E27FC236}">
                <a16:creationId xmlns:a16="http://schemas.microsoft.com/office/drawing/2014/main" id="{136F8DD2-28EC-004D-AAB1-CE789DA68A07}"/>
              </a:ext>
            </a:extLst>
          </p:cNvPr>
          <p:cNvSpPr>
            <a:spLocks noGrp="1"/>
          </p:cNvSpPr>
          <p:nvPr>
            <p:ph sz="quarter" idx="14" hasCustomPrompt="1"/>
          </p:nvPr>
        </p:nvSpPr>
        <p:spPr>
          <a:xfrm>
            <a:off x="8967426" y="252248"/>
            <a:ext cx="2818525" cy="5889625"/>
          </a:xfrm>
        </p:spPr>
        <p:txBody>
          <a:bodyPr>
            <a:normAutofit/>
          </a:bodyPr>
          <a:lstStyle>
            <a:lvl1pPr marL="285750" indent="-285750">
              <a:buFont typeface="Arial" panose="020B0604020202020204" pitchFamily="34" charset="0"/>
              <a:buChar char="•"/>
              <a:defRPr sz="1600">
                <a:solidFill>
                  <a:srgbClr val="835050"/>
                </a:solidFill>
              </a:defRPr>
            </a:lvl1pPr>
            <a:lvl2pPr marL="360000" indent="-156600">
              <a:defRPr sz="1400">
                <a:solidFill>
                  <a:srgbClr val="835050"/>
                </a:solidFill>
              </a:defRPr>
            </a:lvl2pPr>
            <a:lvl3pPr marL="720000" indent="-156600">
              <a:defRPr sz="1200">
                <a:solidFill>
                  <a:srgbClr val="835050"/>
                </a:solidFill>
              </a:defRPr>
            </a:lvl3pPr>
            <a:lvl4pPr marL="1080000" indent="-156600">
              <a:defRPr sz="1100">
                <a:solidFill>
                  <a:srgbClr val="835050"/>
                </a:solidFill>
              </a:defRPr>
            </a:lvl4pPr>
            <a:lvl5pPr>
              <a:defRPr sz="1400">
                <a:solidFill>
                  <a:srgbClr val="276C71"/>
                </a:solidFill>
              </a:defRPr>
            </a:lvl5pPr>
          </a:lstStyle>
          <a:p>
            <a:pPr lvl="0"/>
            <a:r>
              <a:rPr lang="en-GB" dirty="0"/>
              <a:t>Slide Sidebar</a:t>
            </a:r>
          </a:p>
          <a:p>
            <a:pPr lvl="1"/>
            <a:r>
              <a:rPr lang="en-GB" dirty="0"/>
              <a:t>List 1</a:t>
            </a:r>
          </a:p>
          <a:p>
            <a:pPr lvl="2"/>
            <a:r>
              <a:rPr lang="en-GB" dirty="0"/>
              <a:t>List 2</a:t>
            </a:r>
          </a:p>
          <a:p>
            <a:pPr lvl="3"/>
            <a:r>
              <a:rPr lang="en-GB" dirty="0"/>
              <a:t>List 3</a:t>
            </a:r>
          </a:p>
          <a:p>
            <a:pPr lvl="0"/>
            <a:endParaRPr lang="en-GB" dirty="0"/>
          </a:p>
        </p:txBody>
      </p:sp>
      <p:sp>
        <p:nvSpPr>
          <p:cNvPr id="11" name="Title 1">
            <a:extLst>
              <a:ext uri="{FF2B5EF4-FFF2-40B4-BE49-F238E27FC236}">
                <a16:creationId xmlns:a16="http://schemas.microsoft.com/office/drawing/2014/main" id="{DE34D712-9D6C-704F-9F7A-676EB89BD022}"/>
              </a:ext>
            </a:extLst>
          </p:cNvPr>
          <p:cNvSpPr>
            <a:spLocks noGrp="1"/>
          </p:cNvSpPr>
          <p:nvPr>
            <p:ph type="title" hasCustomPrompt="1"/>
          </p:nvPr>
        </p:nvSpPr>
        <p:spPr>
          <a:xfrm>
            <a:off x="394636" y="207827"/>
            <a:ext cx="8320544" cy="1036487"/>
          </a:xfrm>
        </p:spPr>
        <p:txBody>
          <a:bodyPr>
            <a:normAutofit/>
          </a:bodyPr>
          <a:lstStyle>
            <a:lvl1pPr>
              <a:defRPr sz="3200">
                <a:solidFill>
                  <a:srgbClr val="E95355"/>
                </a:solidFill>
                <a:latin typeface="+mn-lt"/>
              </a:defRPr>
            </a:lvl1pPr>
          </a:lstStyle>
          <a:p>
            <a:r>
              <a:rPr lang="en-GB" dirty="0"/>
              <a:t>Slide Title</a:t>
            </a:r>
            <a:endParaRPr lang="en-CH" dirty="0"/>
          </a:p>
        </p:txBody>
      </p:sp>
      <p:sp>
        <p:nvSpPr>
          <p:cNvPr id="12" name="Slide Number Placeholder 5">
            <a:extLst>
              <a:ext uri="{FF2B5EF4-FFF2-40B4-BE49-F238E27FC236}">
                <a16:creationId xmlns:a16="http://schemas.microsoft.com/office/drawing/2014/main" id="{5C1F16FA-7F48-C446-ABC9-6476F6A18B4C}"/>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5" name="Footer Placeholder 4">
            <a:extLst>
              <a:ext uri="{FF2B5EF4-FFF2-40B4-BE49-F238E27FC236}">
                <a16:creationId xmlns:a16="http://schemas.microsoft.com/office/drawing/2014/main" id="{FC570B70-6334-A84A-835A-396FBE83D6DF}"/>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a:t>Click "View" &gt; "Header and Footer" to change this text</a:t>
            </a:r>
            <a:endParaRPr lang="en-CH" dirty="0"/>
          </a:p>
        </p:txBody>
      </p:sp>
      <p:pic>
        <p:nvPicPr>
          <p:cNvPr id="16" name="Picture 15">
            <a:extLst>
              <a:ext uri="{FF2B5EF4-FFF2-40B4-BE49-F238E27FC236}">
                <a16:creationId xmlns:a16="http://schemas.microsoft.com/office/drawing/2014/main" id="{84C6DC74-0E6A-4442-85A4-1F5DD6DF896B}"/>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385303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794583"/>
            <a:ext cx="8326847" cy="449732"/>
          </a:xfrm>
        </p:spPr>
        <p:txBody>
          <a:bodyPr>
            <a:noAutofit/>
          </a:bodyPr>
          <a:lstStyle>
            <a:lvl1pPr>
              <a:defRPr sz="2800">
                <a:solidFill>
                  <a:srgbClr val="BD5D5C"/>
                </a:solidFill>
                <a:latin typeface="+mn-lt"/>
              </a:defRPr>
            </a:lvl1pPr>
          </a:lstStyle>
          <a:p>
            <a:r>
              <a:rPr lang="en-GB" dirty="0"/>
              <a:t>Slide Subtitle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7"/>
            <a:ext cx="8326849" cy="4637568"/>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2" name="Text Placeholder 10">
            <a:extLst>
              <a:ext uri="{FF2B5EF4-FFF2-40B4-BE49-F238E27FC236}">
                <a16:creationId xmlns:a16="http://schemas.microsoft.com/office/drawing/2014/main" id="{CCD63393-8D0D-5048-B74E-E2334AC4DA26}"/>
              </a:ext>
            </a:extLst>
          </p:cNvPr>
          <p:cNvSpPr>
            <a:spLocks noGrp="1"/>
          </p:cNvSpPr>
          <p:nvPr>
            <p:ph type="body" sz="quarter" idx="13" hasCustomPrompt="1"/>
          </p:nvPr>
        </p:nvSpPr>
        <p:spPr>
          <a:xfrm>
            <a:off x="394633" y="252248"/>
            <a:ext cx="8326849" cy="542334"/>
          </a:xfrm>
        </p:spPr>
        <p:txBody>
          <a:bodyPr>
            <a:noAutofit/>
          </a:bodyPr>
          <a:lstStyle>
            <a:lvl1pPr marL="0" indent="0">
              <a:buNone/>
              <a:defRPr sz="3200">
                <a:solidFill>
                  <a:srgbClr val="E95355"/>
                </a:solidFill>
              </a:defRPr>
            </a:lvl1pPr>
          </a:lstStyle>
          <a:p>
            <a:pPr lvl="0"/>
            <a:r>
              <a:rPr lang="en-GB" dirty="0"/>
              <a:t>Slide Title</a:t>
            </a:r>
            <a:endParaRPr lang="en-CH" dirty="0"/>
          </a:p>
        </p:txBody>
      </p:sp>
      <p:sp>
        <p:nvSpPr>
          <p:cNvPr id="10" name="Content Placeholder 9">
            <a:extLst>
              <a:ext uri="{FF2B5EF4-FFF2-40B4-BE49-F238E27FC236}">
                <a16:creationId xmlns:a16="http://schemas.microsoft.com/office/drawing/2014/main" id="{136F8DD2-28EC-004D-AAB1-CE789DA68A07}"/>
              </a:ext>
            </a:extLst>
          </p:cNvPr>
          <p:cNvSpPr>
            <a:spLocks noGrp="1"/>
          </p:cNvSpPr>
          <p:nvPr>
            <p:ph sz="quarter" idx="14" hasCustomPrompt="1"/>
          </p:nvPr>
        </p:nvSpPr>
        <p:spPr>
          <a:xfrm>
            <a:off x="8967426" y="252248"/>
            <a:ext cx="2818525" cy="5889625"/>
          </a:xfrm>
        </p:spPr>
        <p:txBody>
          <a:bodyPr>
            <a:normAutofit/>
          </a:bodyPr>
          <a:lstStyle>
            <a:lvl1pPr marL="285750" indent="-285750">
              <a:buFont typeface="Arial" panose="020B0604020202020204" pitchFamily="34" charset="0"/>
              <a:buChar char="•"/>
              <a:defRPr sz="1600">
                <a:solidFill>
                  <a:srgbClr val="835050"/>
                </a:solidFill>
              </a:defRPr>
            </a:lvl1pPr>
            <a:lvl2pPr marL="360000" indent="-156600">
              <a:defRPr sz="1400">
                <a:solidFill>
                  <a:srgbClr val="835050"/>
                </a:solidFill>
              </a:defRPr>
            </a:lvl2pPr>
            <a:lvl3pPr marL="720000" indent="-156600">
              <a:defRPr sz="1200">
                <a:solidFill>
                  <a:srgbClr val="835050"/>
                </a:solidFill>
              </a:defRPr>
            </a:lvl3pPr>
            <a:lvl4pPr marL="1080000" indent="-156600">
              <a:defRPr sz="1100">
                <a:solidFill>
                  <a:srgbClr val="835050"/>
                </a:solidFill>
              </a:defRPr>
            </a:lvl4pPr>
            <a:lvl5pPr>
              <a:defRPr sz="1400">
                <a:solidFill>
                  <a:srgbClr val="276C71"/>
                </a:solidFill>
              </a:defRPr>
            </a:lvl5pPr>
          </a:lstStyle>
          <a:p>
            <a:pPr lvl="0"/>
            <a:r>
              <a:rPr lang="en-GB" dirty="0"/>
              <a:t>Slide Sidebar</a:t>
            </a:r>
          </a:p>
          <a:p>
            <a:pPr lvl="1"/>
            <a:r>
              <a:rPr lang="en-GB" dirty="0"/>
              <a:t>List 1</a:t>
            </a:r>
          </a:p>
          <a:p>
            <a:pPr lvl="2"/>
            <a:r>
              <a:rPr lang="en-GB" dirty="0"/>
              <a:t>List 2</a:t>
            </a:r>
          </a:p>
          <a:p>
            <a:pPr lvl="3"/>
            <a:r>
              <a:rPr lang="en-GB" dirty="0"/>
              <a:t>List 3</a:t>
            </a:r>
          </a:p>
          <a:p>
            <a:pPr lvl="0"/>
            <a:endParaRPr lang="en-GB" dirty="0"/>
          </a:p>
        </p:txBody>
      </p:sp>
      <p:sp>
        <p:nvSpPr>
          <p:cNvPr id="13" name="Slide Number Placeholder 5">
            <a:extLst>
              <a:ext uri="{FF2B5EF4-FFF2-40B4-BE49-F238E27FC236}">
                <a16:creationId xmlns:a16="http://schemas.microsoft.com/office/drawing/2014/main" id="{A2A10F6E-B09B-2340-AC3B-A48F00FBF6EA}"/>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6" name="Footer Placeholder 4">
            <a:extLst>
              <a:ext uri="{FF2B5EF4-FFF2-40B4-BE49-F238E27FC236}">
                <a16:creationId xmlns:a16="http://schemas.microsoft.com/office/drawing/2014/main" id="{9924544A-08D0-EF4A-8E08-96C95D8F2B10}"/>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a:t>Click "View" &gt; "Header and Footer" to change this text</a:t>
            </a:r>
            <a:endParaRPr lang="en-CH" dirty="0"/>
          </a:p>
        </p:txBody>
      </p:sp>
      <p:pic>
        <p:nvPicPr>
          <p:cNvPr id="17" name="Picture 16">
            <a:extLst>
              <a:ext uri="{FF2B5EF4-FFF2-40B4-BE49-F238E27FC236}">
                <a16:creationId xmlns:a16="http://schemas.microsoft.com/office/drawing/2014/main" id="{3B9C2111-79AC-DD4F-BB21-400BDC2C6C67}"/>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183003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3721E3-0D8D-9249-B4B9-CC91F8DE349B}"/>
              </a:ext>
            </a:extLst>
          </p:cNvPr>
          <p:cNvSpPr/>
          <p:nvPr userDrawn="1"/>
        </p:nvSpPr>
        <p:spPr>
          <a:xfrm>
            <a:off x="0" y="0"/>
            <a:ext cx="12192000" cy="6858000"/>
          </a:xfrm>
          <a:prstGeom prst="rect">
            <a:avLst/>
          </a:prstGeom>
          <a:solidFill>
            <a:srgbClr val="364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C337EB58-1105-9240-9E26-83129CBE73BD}"/>
              </a:ext>
            </a:extLst>
          </p:cNvPr>
          <p:cNvSpPr>
            <a:spLocks noGrp="1"/>
          </p:cNvSpPr>
          <p:nvPr>
            <p:ph type="ctrTitle" hasCustomPrompt="1"/>
          </p:nvPr>
        </p:nvSpPr>
        <p:spPr>
          <a:xfrm>
            <a:off x="454478" y="2295000"/>
            <a:ext cx="11283041" cy="2268000"/>
          </a:xfrm>
        </p:spPr>
        <p:txBody>
          <a:bodyPr anchor="ctr">
            <a:normAutofit/>
          </a:bodyPr>
          <a:lstStyle>
            <a:lvl1pPr algn="ctr">
              <a:defRPr sz="3600" b="0" cap="all" spc="150" baseline="0">
                <a:solidFill>
                  <a:srgbClr val="00B9C5"/>
                </a:solidFill>
                <a:latin typeface="+mn-lt"/>
              </a:defRPr>
            </a:lvl1pPr>
          </a:lstStyle>
          <a:p>
            <a:r>
              <a:rPr lang="en-GB" dirty="0"/>
              <a:t>Final message to the audience here</a:t>
            </a:r>
            <a:endParaRPr lang="en-CH" dirty="0"/>
          </a:p>
        </p:txBody>
      </p:sp>
      <p:grpSp>
        <p:nvGrpSpPr>
          <p:cNvPr id="16" name="Group 15">
            <a:extLst>
              <a:ext uri="{FF2B5EF4-FFF2-40B4-BE49-F238E27FC236}">
                <a16:creationId xmlns:a16="http://schemas.microsoft.com/office/drawing/2014/main" id="{AA8A00C6-96FA-6D45-AECF-8ECFE7C724C7}"/>
              </a:ext>
            </a:extLst>
          </p:cNvPr>
          <p:cNvGrpSpPr/>
          <p:nvPr userDrawn="1"/>
        </p:nvGrpSpPr>
        <p:grpSpPr>
          <a:xfrm>
            <a:off x="3145010" y="6145815"/>
            <a:ext cx="6055795" cy="429387"/>
            <a:chOff x="3189104" y="6076446"/>
            <a:chExt cx="6055795" cy="429387"/>
          </a:xfrm>
        </p:grpSpPr>
        <p:pic>
          <p:nvPicPr>
            <p:cNvPr id="8" name="Picture 7">
              <a:extLst>
                <a:ext uri="{FF2B5EF4-FFF2-40B4-BE49-F238E27FC236}">
                  <a16:creationId xmlns:a16="http://schemas.microsoft.com/office/drawing/2014/main" id="{37644D3B-B946-3047-888D-FD9D0192C68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3189104" y="6076446"/>
              <a:ext cx="644078" cy="429387"/>
            </a:xfrm>
            <a:prstGeom prst="rect">
              <a:avLst/>
            </a:prstGeom>
            <a:ln>
              <a:solidFill>
                <a:schemeClr val="bg1"/>
              </a:solidFill>
            </a:ln>
          </p:spPr>
        </p:pic>
        <p:sp>
          <p:nvSpPr>
            <p:cNvPr id="9" name="TextBox 8">
              <a:extLst>
                <a:ext uri="{FF2B5EF4-FFF2-40B4-BE49-F238E27FC236}">
                  <a16:creationId xmlns:a16="http://schemas.microsoft.com/office/drawing/2014/main" id="{86BF3B35-A04B-D043-9A79-3F169A85EE0B}"/>
                </a:ext>
              </a:extLst>
            </p:cNvPr>
            <p:cNvSpPr txBox="1"/>
            <p:nvPr userDrawn="1"/>
          </p:nvSpPr>
          <p:spPr>
            <a:xfrm>
              <a:off x="3936860" y="6080075"/>
              <a:ext cx="5308039" cy="425758"/>
            </a:xfrm>
            <a:prstGeom prst="rect">
              <a:avLst/>
            </a:prstGeom>
            <a:noFill/>
          </p:spPr>
          <p:txBody>
            <a:bodyPr wrap="square" rtlCol="0">
              <a:spAutoFit/>
            </a:bodyPr>
            <a:lstStyle/>
            <a:p>
              <a:pPr algn="l">
                <a:lnSpc>
                  <a:spcPts val="1340"/>
                </a:lnSpc>
              </a:pPr>
              <a:r>
                <a:rPr lang="en-US" sz="1200" dirty="0">
                  <a:solidFill>
                    <a:srgbClr val="276C71"/>
                  </a:solidFill>
                  <a:latin typeface="+mj-lt"/>
                </a:rPr>
                <a:t>This project has received funding from the European Union’s Horizon 2020 research and innovation </a:t>
              </a:r>
              <a:r>
                <a:rPr lang="en-US" sz="1200" dirty="0" err="1">
                  <a:solidFill>
                    <a:srgbClr val="276C71"/>
                  </a:solidFill>
                  <a:latin typeface="+mj-lt"/>
                </a:rPr>
                <a:t>programme</a:t>
              </a:r>
              <a:r>
                <a:rPr lang="en-US" sz="1200" dirty="0">
                  <a:solidFill>
                    <a:srgbClr val="276C71"/>
                  </a:solidFill>
                  <a:latin typeface="+mj-lt"/>
                </a:rPr>
                <a:t> under grant agreement No 101008571 (PRISMAP).</a:t>
              </a:r>
            </a:p>
          </p:txBody>
        </p:sp>
      </p:grpSp>
      <p:pic>
        <p:nvPicPr>
          <p:cNvPr id="17" name="Picture 16">
            <a:extLst>
              <a:ext uri="{FF2B5EF4-FFF2-40B4-BE49-F238E27FC236}">
                <a16:creationId xmlns:a16="http://schemas.microsoft.com/office/drawing/2014/main" id="{58CF1F8D-649C-F646-95EF-10F3C8070ADD}"/>
              </a:ext>
            </a:extLst>
          </p:cNvPr>
          <p:cNvPicPr>
            <a:picLocks noChangeAspect="1"/>
          </p:cNvPicPr>
          <p:nvPr userDrawn="1"/>
        </p:nvPicPr>
        <p:blipFill>
          <a:blip r:embed="rId3"/>
          <a:stretch>
            <a:fillRect/>
          </a:stretch>
        </p:blipFill>
        <p:spPr>
          <a:xfrm>
            <a:off x="4817757" y="619650"/>
            <a:ext cx="2514600" cy="1028700"/>
          </a:xfrm>
          <a:prstGeom prst="rect">
            <a:avLst/>
          </a:prstGeom>
        </p:spPr>
      </p:pic>
      <p:grpSp>
        <p:nvGrpSpPr>
          <p:cNvPr id="4" name="Group 3">
            <a:extLst>
              <a:ext uri="{FF2B5EF4-FFF2-40B4-BE49-F238E27FC236}">
                <a16:creationId xmlns:a16="http://schemas.microsoft.com/office/drawing/2014/main" id="{80CCE001-1C1E-EA49-8AEE-5FDE3627DD70}"/>
              </a:ext>
            </a:extLst>
          </p:cNvPr>
          <p:cNvGrpSpPr/>
          <p:nvPr userDrawn="1"/>
        </p:nvGrpSpPr>
        <p:grpSpPr>
          <a:xfrm>
            <a:off x="3186574" y="5182392"/>
            <a:ext cx="6065791" cy="312486"/>
            <a:chOff x="3978825" y="5193995"/>
            <a:chExt cx="6065791" cy="312486"/>
          </a:xfrm>
        </p:grpSpPr>
        <p:sp>
          <p:nvSpPr>
            <p:cNvPr id="12" name="TextBox 11">
              <a:extLst>
                <a:ext uri="{FF2B5EF4-FFF2-40B4-BE49-F238E27FC236}">
                  <a16:creationId xmlns:a16="http://schemas.microsoft.com/office/drawing/2014/main" id="{769D3C13-3093-8E41-9EA0-41A45F0C228F}"/>
                </a:ext>
              </a:extLst>
            </p:cNvPr>
            <p:cNvSpPr txBox="1"/>
            <p:nvPr userDrawn="1"/>
          </p:nvSpPr>
          <p:spPr>
            <a:xfrm>
              <a:off x="4169151" y="5198704"/>
              <a:ext cx="223162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cap="all" spc="150" baseline="0" dirty="0" err="1">
                  <a:solidFill>
                    <a:srgbClr val="E95355"/>
                  </a:solidFill>
                  <a:latin typeface="+mj-lt"/>
                </a:rPr>
                <a:t>www.prismap.eu</a:t>
              </a:r>
              <a:endParaRPr lang="en-US" sz="1400" b="1" i="0" cap="all" spc="150" baseline="0" dirty="0">
                <a:solidFill>
                  <a:srgbClr val="E95355"/>
                </a:solidFill>
                <a:latin typeface="+mj-lt"/>
              </a:endParaRPr>
            </a:p>
          </p:txBody>
        </p:sp>
        <p:pic>
          <p:nvPicPr>
            <p:cNvPr id="18" name="Picture 17">
              <a:extLst>
                <a:ext uri="{FF2B5EF4-FFF2-40B4-BE49-F238E27FC236}">
                  <a16:creationId xmlns:a16="http://schemas.microsoft.com/office/drawing/2014/main" id="{5CD7393C-CD6E-6945-9918-8B50444D38AE}"/>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978825" y="5197299"/>
              <a:ext cx="301171" cy="301171"/>
            </a:xfrm>
            <a:prstGeom prst="rect">
              <a:avLst/>
            </a:prstGeom>
          </p:spPr>
        </p:pic>
        <p:pic>
          <p:nvPicPr>
            <p:cNvPr id="3" name="Picture 2">
              <a:extLst>
                <a:ext uri="{FF2B5EF4-FFF2-40B4-BE49-F238E27FC236}">
                  <a16:creationId xmlns:a16="http://schemas.microsoft.com/office/drawing/2014/main" id="{887B92C3-F953-E74B-B4B3-B69838802620}"/>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7580870" y="5193995"/>
              <a:ext cx="307778" cy="307778"/>
            </a:xfrm>
            <a:prstGeom prst="rect">
              <a:avLst/>
            </a:prstGeom>
          </p:spPr>
        </p:pic>
        <p:sp>
          <p:nvSpPr>
            <p:cNvPr id="15" name="TextBox 14">
              <a:extLst>
                <a:ext uri="{FF2B5EF4-FFF2-40B4-BE49-F238E27FC236}">
                  <a16:creationId xmlns:a16="http://schemas.microsoft.com/office/drawing/2014/main" id="{7F5167C9-46A1-C442-911C-69CA9E32C721}"/>
                </a:ext>
              </a:extLst>
            </p:cNvPr>
            <p:cNvSpPr txBox="1"/>
            <p:nvPr userDrawn="1"/>
          </p:nvSpPr>
          <p:spPr>
            <a:xfrm>
              <a:off x="7938390" y="5198704"/>
              <a:ext cx="210622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i="0" cap="all" spc="150" baseline="0" dirty="0">
                  <a:solidFill>
                    <a:srgbClr val="E95355"/>
                  </a:solidFill>
                  <a:latin typeface="+mj-lt"/>
                </a:rPr>
                <a:t>PRISMAP Project </a:t>
              </a:r>
            </a:p>
          </p:txBody>
        </p:sp>
      </p:grpSp>
    </p:spTree>
    <p:extLst>
      <p:ext uri="{BB962C8B-B14F-4D97-AF65-F5344CB8AC3E}">
        <p14:creationId xmlns:p14="http://schemas.microsoft.com/office/powerpoint/2010/main" val="1210803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E053D6-5894-D241-AEB7-BC07C70E3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CH" dirty="0"/>
          </a:p>
        </p:txBody>
      </p:sp>
      <p:sp>
        <p:nvSpPr>
          <p:cNvPr id="3" name="Text Placeholder 2">
            <a:extLst>
              <a:ext uri="{FF2B5EF4-FFF2-40B4-BE49-F238E27FC236}">
                <a16:creationId xmlns:a16="http://schemas.microsoft.com/office/drawing/2014/main" id="{02E01654-F10A-FA48-8633-CFCCAF5737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4" name="Date Placeholder 3">
            <a:extLst>
              <a:ext uri="{FF2B5EF4-FFF2-40B4-BE49-F238E27FC236}">
                <a16:creationId xmlns:a16="http://schemas.microsoft.com/office/drawing/2014/main" id="{3F2E865C-3F8C-BD49-AB5F-78B78F5E5F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00B9C5"/>
                </a:solidFill>
              </a:defRPr>
            </a:lvl1pPr>
          </a:lstStyle>
          <a:p>
            <a:endParaRPr lang="en-CH" dirty="0"/>
          </a:p>
        </p:txBody>
      </p:sp>
      <p:sp>
        <p:nvSpPr>
          <p:cNvPr id="5" name="Footer Placeholder 4">
            <a:extLst>
              <a:ext uri="{FF2B5EF4-FFF2-40B4-BE49-F238E27FC236}">
                <a16:creationId xmlns:a16="http://schemas.microsoft.com/office/drawing/2014/main" id="{D2A49F69-9E1D-6D41-AAC9-E3E0BC2292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r">
              <a:defRPr sz="1200">
                <a:solidFill>
                  <a:srgbClr val="00B9C5"/>
                </a:solidFill>
              </a:defRPr>
            </a:lvl1pPr>
          </a:lstStyle>
          <a:p>
            <a:pPr algn="l"/>
            <a:r>
              <a:rPr lang="en-GB"/>
              <a:t>Click "View" &gt; "Header and Footer" to change this text</a:t>
            </a:r>
            <a:endParaRPr lang="en-CH" dirty="0"/>
          </a:p>
        </p:txBody>
      </p:sp>
      <p:sp>
        <p:nvSpPr>
          <p:cNvPr id="6" name="Slide Number Placeholder 5">
            <a:extLst>
              <a:ext uri="{FF2B5EF4-FFF2-40B4-BE49-F238E27FC236}">
                <a16:creationId xmlns:a16="http://schemas.microsoft.com/office/drawing/2014/main" id="{12A767AE-AF9C-A249-B310-3798CBEC42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B9C5"/>
                </a:solidFill>
              </a:defRPr>
            </a:lvl1pPr>
          </a:lstStyle>
          <a:p>
            <a:fld id="{F5C863F0-AEA2-0249-8983-B892276345E5}" type="slidenum">
              <a:rPr lang="en-CH" smtClean="0"/>
              <a:pPr/>
              <a:t>‹#›</a:t>
            </a:fld>
            <a:endParaRPr lang="en-CH"/>
          </a:p>
        </p:txBody>
      </p:sp>
    </p:spTree>
    <p:extLst>
      <p:ext uri="{BB962C8B-B14F-4D97-AF65-F5344CB8AC3E}">
        <p14:creationId xmlns:p14="http://schemas.microsoft.com/office/powerpoint/2010/main" val="369318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5" r:id="rId4"/>
    <p:sldLayoutId id="2147483671" r:id="rId5"/>
    <p:sldLayoutId id="2147483663" r:id="rId6"/>
  </p:sldLayoutIdLst>
  <p:hf hdr="0" dt="0"/>
  <p:txStyles>
    <p:titleStyle>
      <a:lvl1pPr algn="l" defTabSz="914400" rtl="0" eaLnBrk="1" latinLnBrk="0" hangingPunct="1">
        <a:lnSpc>
          <a:spcPct val="90000"/>
        </a:lnSpc>
        <a:spcBef>
          <a:spcPct val="0"/>
        </a:spcBef>
        <a:buNone/>
        <a:defRPr sz="3200" kern="1200">
          <a:solidFill>
            <a:srgbClr val="E95355"/>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E95355"/>
        </a:buClr>
        <a:buFont typeface="Wingdings" pitchFamily="2" charset="2"/>
        <a:buChar char="§"/>
        <a:defRPr sz="2400" kern="1200">
          <a:solidFill>
            <a:srgbClr val="364142"/>
          </a:solidFill>
          <a:latin typeface="+mn-lt"/>
          <a:ea typeface="+mn-ea"/>
          <a:cs typeface="+mn-cs"/>
        </a:defRPr>
      </a:lvl1pPr>
      <a:lvl2pPr marL="6858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2pPr>
      <a:lvl3pPr marL="11430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3pPr>
      <a:lvl4pPr marL="16002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4pPr>
      <a:lvl5pPr marL="20574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www.prismap.eu/access/user-projects/" TargetMode="External"/><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prismap.eu/access/helpdesk/"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https://www.consilium.europa.eu/en/press/press-releases/2024/06/17/radioisotopes-for-medical-use-council-approves-conclusions/" TargetMode="Externa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6E9878-F603-7847-9BEE-65CC5F459204}"/>
              </a:ext>
            </a:extLst>
          </p:cNvPr>
          <p:cNvSpPr>
            <a:spLocks noGrp="1"/>
          </p:cNvSpPr>
          <p:nvPr>
            <p:ph type="ctrTitle"/>
          </p:nvPr>
        </p:nvSpPr>
        <p:spPr/>
        <p:txBody>
          <a:bodyPr/>
          <a:lstStyle/>
          <a:p>
            <a:r>
              <a:rPr lang="en-CH" dirty="0"/>
              <a:t>Shaping PRISMAP +</a:t>
            </a:r>
          </a:p>
        </p:txBody>
      </p:sp>
      <p:sp>
        <p:nvSpPr>
          <p:cNvPr id="5" name="Subtitle 4">
            <a:extLst>
              <a:ext uri="{FF2B5EF4-FFF2-40B4-BE49-F238E27FC236}">
                <a16:creationId xmlns:a16="http://schemas.microsoft.com/office/drawing/2014/main" id="{53E6A09C-0D43-0348-A006-84780D48B16C}"/>
              </a:ext>
            </a:extLst>
          </p:cNvPr>
          <p:cNvSpPr>
            <a:spLocks noGrp="1"/>
          </p:cNvSpPr>
          <p:nvPr>
            <p:ph type="subTitle" idx="1"/>
          </p:nvPr>
        </p:nvSpPr>
        <p:spPr/>
        <p:txBody>
          <a:bodyPr>
            <a:normAutofit/>
          </a:bodyPr>
          <a:lstStyle/>
          <a:p>
            <a:endParaRPr lang="nl-BE" dirty="0"/>
          </a:p>
        </p:txBody>
      </p:sp>
      <p:sp>
        <p:nvSpPr>
          <p:cNvPr id="6" name="Text Placeholder 5">
            <a:extLst>
              <a:ext uri="{FF2B5EF4-FFF2-40B4-BE49-F238E27FC236}">
                <a16:creationId xmlns:a16="http://schemas.microsoft.com/office/drawing/2014/main" id="{35CF2FDE-3C3B-5F47-B265-512453E9CD6E}"/>
              </a:ext>
            </a:extLst>
          </p:cNvPr>
          <p:cNvSpPr>
            <a:spLocks noGrp="1"/>
          </p:cNvSpPr>
          <p:nvPr>
            <p:ph type="body" sz="quarter" idx="10"/>
          </p:nvPr>
        </p:nvSpPr>
        <p:spPr/>
        <p:txBody>
          <a:bodyPr/>
          <a:lstStyle/>
          <a:p>
            <a:r>
              <a:rPr lang="fr-FR" dirty="0" err="1"/>
              <a:t>T</a:t>
            </a:r>
            <a:r>
              <a:rPr lang="fr-FR" dirty="0"/>
              <a:t>. Stora – CERN -  PRISMAP coordination</a:t>
            </a:r>
            <a:endParaRPr lang="en-CH" dirty="0"/>
          </a:p>
        </p:txBody>
      </p:sp>
    </p:spTree>
    <p:extLst>
      <p:ext uri="{BB962C8B-B14F-4D97-AF65-F5344CB8AC3E}">
        <p14:creationId xmlns:p14="http://schemas.microsoft.com/office/powerpoint/2010/main" val="525400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B311E-B8D3-8022-EA45-6CDDA220C72E}"/>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EF817A60-F7D4-A686-EFE9-DEFFBC66F275}"/>
              </a:ext>
            </a:extLst>
          </p:cNvPr>
          <p:cNvSpPr>
            <a:spLocks noGrp="1"/>
          </p:cNvSpPr>
          <p:nvPr>
            <p:ph idx="1"/>
          </p:nvPr>
        </p:nvSpPr>
        <p:spPr/>
        <p:txBody>
          <a:bodyPr>
            <a:normAutofit/>
          </a:bodyPr>
          <a:lstStyle/>
          <a:p>
            <a:r>
              <a:rPr lang="en-GB" dirty="0"/>
              <a:t>The extent to which the </a:t>
            </a:r>
            <a:r>
              <a:rPr lang="en-GB" b="1" dirty="0"/>
              <a:t>access activities (trans-national </a:t>
            </a:r>
            <a:r>
              <a:rPr lang="en-GB" dirty="0"/>
              <a:t>and/or virtual access) will offer access to the state-of-the-art infrastructures of European interest in the field, high quality services, and will enable users to conduct excellent research.</a:t>
            </a:r>
            <a:endParaRPr lang="en-CH" dirty="0"/>
          </a:p>
          <a:p>
            <a:endParaRPr lang="en-CH" dirty="0"/>
          </a:p>
          <a:p>
            <a:r>
              <a:rPr lang="en-GB" dirty="0"/>
              <a:t>The extent to which the project will contribute to facilitating and integrating the access procedures, to improve the services the infrastructures provide and to further develop their on-line services.</a:t>
            </a:r>
          </a:p>
          <a:p>
            <a:r>
              <a:rPr lang="en-GB" dirty="0"/>
              <a:t>------------------------------------------------</a:t>
            </a:r>
          </a:p>
          <a:p>
            <a:r>
              <a:rPr lang="en-GB" dirty="0"/>
              <a:t>.</a:t>
            </a:r>
          </a:p>
        </p:txBody>
      </p:sp>
      <p:sp>
        <p:nvSpPr>
          <p:cNvPr id="4" name="Footer Placeholder 3">
            <a:extLst>
              <a:ext uri="{FF2B5EF4-FFF2-40B4-BE49-F238E27FC236}">
                <a16:creationId xmlns:a16="http://schemas.microsoft.com/office/drawing/2014/main" id="{D265A0C9-DC08-7E52-45DD-ACFF0CCCEE8C}"/>
              </a:ext>
            </a:extLst>
          </p:cNvPr>
          <p:cNvSpPr>
            <a:spLocks noGrp="1"/>
          </p:cNvSpPr>
          <p:nvPr>
            <p:ph type="ftr" sz="quarter" idx="11"/>
          </p:nvPr>
        </p:nvSpPr>
        <p:spPr/>
        <p:txBody>
          <a:bodyPr/>
          <a:lstStyle/>
          <a:p>
            <a:pPr algn="l"/>
            <a:r>
              <a:rPr lang="en-GB"/>
              <a:t>Click "View" &gt; "Header and Footer" to change this text</a:t>
            </a:r>
            <a:endParaRPr lang="en-CH" dirty="0"/>
          </a:p>
        </p:txBody>
      </p:sp>
      <p:sp>
        <p:nvSpPr>
          <p:cNvPr id="5" name="Slide Number Placeholder 4">
            <a:extLst>
              <a:ext uri="{FF2B5EF4-FFF2-40B4-BE49-F238E27FC236}">
                <a16:creationId xmlns:a16="http://schemas.microsoft.com/office/drawing/2014/main" id="{A8A1533F-6BB2-EE69-D615-4C76D340BA66}"/>
              </a:ext>
            </a:extLst>
          </p:cNvPr>
          <p:cNvSpPr>
            <a:spLocks noGrp="1"/>
          </p:cNvSpPr>
          <p:nvPr>
            <p:ph type="sldNum" sz="quarter" idx="12"/>
          </p:nvPr>
        </p:nvSpPr>
        <p:spPr/>
        <p:txBody>
          <a:bodyPr/>
          <a:lstStyle/>
          <a:p>
            <a:fld id="{F5C863F0-AEA2-0249-8983-B892276345E5}" type="slidenum">
              <a:rPr lang="en-CH" smtClean="0"/>
              <a:pPr/>
              <a:t>10</a:t>
            </a:fld>
            <a:endParaRPr lang="en-CH" dirty="0"/>
          </a:p>
        </p:txBody>
      </p:sp>
    </p:spTree>
    <p:extLst>
      <p:ext uri="{BB962C8B-B14F-4D97-AF65-F5344CB8AC3E}">
        <p14:creationId xmlns:p14="http://schemas.microsoft.com/office/powerpoint/2010/main" val="3571558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B0A4-4E19-EACA-9BC5-85A80DEFB680}"/>
              </a:ext>
            </a:extLst>
          </p:cNvPr>
          <p:cNvSpPr>
            <a:spLocks noGrp="1"/>
          </p:cNvSpPr>
          <p:nvPr>
            <p:ph type="title"/>
          </p:nvPr>
        </p:nvSpPr>
        <p:spPr/>
        <p:txBody>
          <a:bodyPr/>
          <a:lstStyle/>
          <a:p>
            <a:endParaRPr lang="en-CH" dirty="0"/>
          </a:p>
        </p:txBody>
      </p:sp>
      <p:sp>
        <p:nvSpPr>
          <p:cNvPr id="3" name="Content Placeholder 2">
            <a:extLst>
              <a:ext uri="{FF2B5EF4-FFF2-40B4-BE49-F238E27FC236}">
                <a16:creationId xmlns:a16="http://schemas.microsoft.com/office/drawing/2014/main" id="{C5410DF0-678F-FDE9-4762-F1E7BA359293}"/>
              </a:ext>
            </a:extLst>
          </p:cNvPr>
          <p:cNvSpPr>
            <a:spLocks noGrp="1"/>
          </p:cNvSpPr>
          <p:nvPr>
            <p:ph idx="1"/>
          </p:nvPr>
        </p:nvSpPr>
        <p:spPr/>
        <p:txBody>
          <a:bodyPr>
            <a:normAutofit fontScale="85000" lnSpcReduction="20000"/>
          </a:bodyPr>
          <a:lstStyle/>
          <a:p>
            <a:r>
              <a:rPr lang="en-GB" b="1" u="sng" dirty="0"/>
              <a:t>Access to novel radionuclides and facilities</a:t>
            </a:r>
          </a:p>
          <a:p>
            <a:r>
              <a:rPr lang="en-GB" b="1" dirty="0">
                <a:highlight>
                  <a:srgbClr val="FFFF00"/>
                </a:highlight>
              </a:rPr>
              <a:t>Build on </a:t>
            </a:r>
            <a:r>
              <a:rPr lang="en-GB" dirty="0"/>
              <a:t>the work carried out by the </a:t>
            </a:r>
            <a:r>
              <a:rPr lang="en-GB" b="1" dirty="0">
                <a:highlight>
                  <a:srgbClr val="FFFF00"/>
                </a:highlight>
              </a:rPr>
              <a:t>PRISMAP project </a:t>
            </a:r>
            <a:r>
              <a:rPr lang="en-GB" dirty="0"/>
              <a:t>in establishing a network of world-leading European facilities, </a:t>
            </a:r>
            <a:r>
              <a:rPr lang="en-GB" b="1" dirty="0"/>
              <a:t>including nuclear reactors, accelerators and radiochemical laboratories, offering a broad catalogue of radionuclides</a:t>
            </a:r>
            <a:r>
              <a:rPr lang="en-GB" dirty="0"/>
              <a:t> for medical research. The network </a:t>
            </a:r>
            <a:r>
              <a:rPr lang="en-GB" b="1" dirty="0"/>
              <a:t>must offer researchers access to radionuclides and to the complementary biomedical facilities</a:t>
            </a:r>
          </a:p>
          <a:p>
            <a:r>
              <a:rPr lang="en-GB" dirty="0"/>
              <a:t>The network </a:t>
            </a:r>
            <a:r>
              <a:rPr lang="en-GB" b="1" dirty="0">
                <a:solidFill>
                  <a:srgbClr val="E95355"/>
                </a:solidFill>
              </a:rPr>
              <a:t>must offer </a:t>
            </a:r>
            <a:r>
              <a:rPr lang="en-GB" dirty="0"/>
              <a:t>services for:</a:t>
            </a:r>
          </a:p>
          <a:p>
            <a:pPr marL="0" indent="0">
              <a:buNone/>
            </a:pPr>
            <a:r>
              <a:rPr lang="en-GB" dirty="0"/>
              <a:t>the production and delivery </a:t>
            </a:r>
            <a:r>
              <a:rPr lang="en-GB" dirty="0">
                <a:solidFill>
                  <a:srgbClr val="E95355"/>
                </a:solidFill>
              </a:rPr>
              <a:t>of </a:t>
            </a:r>
            <a:r>
              <a:rPr lang="en-GB" b="1" dirty="0">
                <a:solidFill>
                  <a:srgbClr val="E95355"/>
                </a:solidFill>
              </a:rPr>
              <a:t>high purity radionuclides</a:t>
            </a:r>
            <a:r>
              <a:rPr lang="en-GB" dirty="0"/>
              <a:t>;</a:t>
            </a:r>
          </a:p>
          <a:p>
            <a:pPr marL="0" indent="0">
              <a:buNone/>
            </a:pPr>
            <a:r>
              <a:rPr lang="en-GB" b="1" dirty="0">
                <a:solidFill>
                  <a:srgbClr val="E95355"/>
                </a:solidFill>
              </a:rPr>
              <a:t>associated research in biomedical facilities</a:t>
            </a:r>
            <a:r>
              <a:rPr lang="en-GB" b="1" dirty="0"/>
              <a:t>;</a:t>
            </a:r>
          </a:p>
          <a:p>
            <a:pPr marL="0" indent="0">
              <a:buNone/>
            </a:pPr>
            <a:r>
              <a:rPr lang="en-GB" dirty="0">
                <a:solidFill>
                  <a:srgbClr val="E95355"/>
                </a:solidFill>
              </a:rPr>
              <a:t>supporting</a:t>
            </a:r>
            <a:r>
              <a:rPr lang="en-GB" dirty="0"/>
              <a:t> </a:t>
            </a:r>
            <a:r>
              <a:rPr lang="en-GB" b="1" dirty="0">
                <a:solidFill>
                  <a:srgbClr val="E95355"/>
                </a:solidFill>
              </a:rPr>
              <a:t>translational</a:t>
            </a:r>
            <a:r>
              <a:rPr lang="en-GB" b="1" dirty="0"/>
              <a:t> </a:t>
            </a:r>
            <a:r>
              <a:rPr lang="en-GB" dirty="0"/>
              <a:t>research</a:t>
            </a:r>
            <a:r>
              <a:rPr lang="en-GB" b="1" dirty="0"/>
              <a:t> and </a:t>
            </a:r>
            <a:r>
              <a:rPr lang="en-GB" b="1" dirty="0">
                <a:solidFill>
                  <a:srgbClr val="E95355"/>
                </a:solidFill>
              </a:rPr>
              <a:t>preclinical research </a:t>
            </a:r>
            <a:r>
              <a:rPr lang="en-GB" dirty="0"/>
              <a:t>techniques,</a:t>
            </a:r>
            <a:r>
              <a:rPr lang="en-GB" b="1" dirty="0"/>
              <a:t> </a:t>
            </a:r>
            <a:r>
              <a:rPr lang="en-GB" dirty="0"/>
              <a:t>either self-service or fully performed as a service.</a:t>
            </a:r>
          </a:p>
          <a:p>
            <a:pPr marL="0" indent="0">
              <a:buNone/>
            </a:pPr>
            <a:r>
              <a:rPr lang="en-GB" b="1" dirty="0">
                <a:solidFill>
                  <a:schemeClr val="accent1"/>
                </a:solidFill>
              </a:rPr>
              <a:t>Development towards the upscaling </a:t>
            </a:r>
            <a:r>
              <a:rPr lang="en-GB" dirty="0"/>
              <a:t>of the production </a:t>
            </a:r>
          </a:p>
          <a:p>
            <a:pPr marL="0" indent="0">
              <a:buNone/>
            </a:pPr>
            <a:r>
              <a:rPr lang="en-GB" b="1" dirty="0">
                <a:solidFill>
                  <a:schemeClr val="accent1"/>
                </a:solidFill>
              </a:rPr>
              <a:t>New purification methods</a:t>
            </a:r>
          </a:p>
          <a:p>
            <a:pPr marL="0" indent="0">
              <a:buNone/>
            </a:pPr>
            <a:r>
              <a:rPr lang="en-GB" b="1" dirty="0">
                <a:solidFill>
                  <a:schemeClr val="accent1"/>
                </a:solidFill>
              </a:rPr>
              <a:t>Proof-of-concept investigations </a:t>
            </a:r>
            <a:r>
              <a:rPr lang="en-GB" dirty="0"/>
              <a:t>showing the </a:t>
            </a:r>
            <a:r>
              <a:rPr lang="en-GB" b="1" dirty="0">
                <a:solidFill>
                  <a:schemeClr val="accent1"/>
                </a:solidFill>
              </a:rPr>
              <a:t>development of new treatments </a:t>
            </a:r>
            <a:r>
              <a:rPr lang="en-GB" dirty="0">
                <a:solidFill>
                  <a:schemeClr val="accent1"/>
                </a:solidFill>
              </a:rPr>
              <a:t>from test bench </a:t>
            </a:r>
            <a:r>
              <a:rPr lang="en-GB" b="1" dirty="0">
                <a:solidFill>
                  <a:schemeClr val="accent1"/>
                </a:solidFill>
              </a:rPr>
              <a:t>to patient care</a:t>
            </a:r>
            <a:r>
              <a:rPr lang="en-GB" b="1" dirty="0"/>
              <a:t>.</a:t>
            </a:r>
          </a:p>
          <a:p>
            <a:pPr marL="0" indent="0">
              <a:buNone/>
            </a:pPr>
            <a:r>
              <a:rPr lang="en-GB" b="1" dirty="0">
                <a:solidFill>
                  <a:schemeClr val="accent1"/>
                </a:solidFill>
              </a:rPr>
              <a:t>monitor and engage with other initiatives </a:t>
            </a:r>
            <a:r>
              <a:rPr lang="en-GB" b="1" dirty="0"/>
              <a:t>supporting the EU SAMIRA</a:t>
            </a:r>
            <a:endParaRPr lang="en-CH" b="1" dirty="0"/>
          </a:p>
        </p:txBody>
      </p:sp>
      <p:sp>
        <p:nvSpPr>
          <p:cNvPr id="4" name="Footer Placeholder 3">
            <a:extLst>
              <a:ext uri="{FF2B5EF4-FFF2-40B4-BE49-F238E27FC236}">
                <a16:creationId xmlns:a16="http://schemas.microsoft.com/office/drawing/2014/main" id="{E217C97F-D543-5F25-52F1-2686A97946F6}"/>
              </a:ext>
            </a:extLst>
          </p:cNvPr>
          <p:cNvSpPr>
            <a:spLocks noGrp="1"/>
          </p:cNvSpPr>
          <p:nvPr>
            <p:ph type="ftr" sz="quarter" idx="11"/>
          </p:nvPr>
        </p:nvSpPr>
        <p:spPr/>
        <p:txBody>
          <a:bodyPr/>
          <a:lstStyle/>
          <a:p>
            <a:pPr algn="l"/>
            <a:r>
              <a:rPr lang="en-GB"/>
              <a:t>Click "View" &gt; "Header and Footer" to change this text</a:t>
            </a:r>
            <a:endParaRPr lang="en-CH" dirty="0"/>
          </a:p>
        </p:txBody>
      </p:sp>
      <p:sp>
        <p:nvSpPr>
          <p:cNvPr id="5" name="Slide Number Placeholder 4">
            <a:extLst>
              <a:ext uri="{FF2B5EF4-FFF2-40B4-BE49-F238E27FC236}">
                <a16:creationId xmlns:a16="http://schemas.microsoft.com/office/drawing/2014/main" id="{2C440215-A65F-102B-72D6-F8CB319B38B4}"/>
              </a:ext>
            </a:extLst>
          </p:cNvPr>
          <p:cNvSpPr>
            <a:spLocks noGrp="1"/>
          </p:cNvSpPr>
          <p:nvPr>
            <p:ph type="sldNum" sz="quarter" idx="12"/>
          </p:nvPr>
        </p:nvSpPr>
        <p:spPr/>
        <p:txBody>
          <a:bodyPr/>
          <a:lstStyle/>
          <a:p>
            <a:fld id="{F5C863F0-AEA2-0249-8983-B892276345E5}" type="slidenum">
              <a:rPr lang="en-CH" smtClean="0"/>
              <a:pPr/>
              <a:t>11</a:t>
            </a:fld>
            <a:endParaRPr lang="en-CH" dirty="0"/>
          </a:p>
        </p:txBody>
      </p:sp>
    </p:spTree>
    <p:extLst>
      <p:ext uri="{BB962C8B-B14F-4D97-AF65-F5344CB8AC3E}">
        <p14:creationId xmlns:p14="http://schemas.microsoft.com/office/powerpoint/2010/main" val="666683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2654596-F65C-4C4A-AA84-0ACD7F986967}"/>
              </a:ext>
            </a:extLst>
          </p:cNvPr>
          <p:cNvSpPr>
            <a:spLocks noGrp="1"/>
          </p:cNvSpPr>
          <p:nvPr>
            <p:ph type="ctrTitle"/>
          </p:nvPr>
        </p:nvSpPr>
        <p:spPr>
          <a:xfrm>
            <a:off x="218661" y="2295000"/>
            <a:ext cx="11973339" cy="2268000"/>
          </a:xfrm>
        </p:spPr>
        <p:txBody>
          <a:bodyPr>
            <a:normAutofit fontScale="90000"/>
          </a:bodyPr>
          <a:lstStyle/>
          <a:p>
            <a:br>
              <a:rPr lang="en-US" dirty="0"/>
            </a:br>
            <a:r>
              <a:rPr lang="en-US" dirty="0"/>
              <a:t> quote at GRC on radiopharmaceuticals last summer:</a:t>
            </a:r>
            <a:br>
              <a:rPr lang="en-US" dirty="0"/>
            </a:br>
            <a:br>
              <a:rPr lang="en-US" dirty="0"/>
            </a:br>
            <a:r>
              <a:rPr lang="en-US" dirty="0"/>
              <a:t>“We wish we would have</a:t>
            </a:r>
            <a:br>
              <a:rPr lang="en-US" dirty="0"/>
            </a:br>
            <a:r>
              <a:rPr lang="en-US" dirty="0"/>
              <a:t>a similar </a:t>
            </a:r>
            <a:r>
              <a:rPr lang="en-US" dirty="0" err="1"/>
              <a:t>progrAMME</a:t>
            </a:r>
            <a:r>
              <a:rPr lang="en-US" dirty="0"/>
              <a:t> IN THE USA”</a:t>
            </a:r>
            <a:endParaRPr lang="en-CH" dirty="0"/>
          </a:p>
        </p:txBody>
      </p:sp>
      <p:sp>
        <p:nvSpPr>
          <p:cNvPr id="2" name="TextBox 1">
            <a:extLst>
              <a:ext uri="{FF2B5EF4-FFF2-40B4-BE49-F238E27FC236}">
                <a16:creationId xmlns:a16="http://schemas.microsoft.com/office/drawing/2014/main" id="{5D2A3E41-EC8D-724F-A74B-A7589820C7C0}"/>
              </a:ext>
            </a:extLst>
          </p:cNvPr>
          <p:cNvSpPr txBox="1"/>
          <p:nvPr/>
        </p:nvSpPr>
        <p:spPr>
          <a:xfrm>
            <a:off x="8229600" y="5294489"/>
            <a:ext cx="184731" cy="369332"/>
          </a:xfrm>
          <a:prstGeom prst="rect">
            <a:avLst/>
          </a:prstGeom>
          <a:noFill/>
        </p:spPr>
        <p:txBody>
          <a:bodyPr wrap="none" rtlCol="0">
            <a:spAutoFit/>
          </a:bodyPr>
          <a:lstStyle/>
          <a:p>
            <a:endParaRPr lang="en-CH" dirty="0"/>
          </a:p>
        </p:txBody>
      </p:sp>
    </p:spTree>
    <p:extLst>
      <p:ext uri="{BB962C8B-B14F-4D97-AF65-F5344CB8AC3E}">
        <p14:creationId xmlns:p14="http://schemas.microsoft.com/office/powerpoint/2010/main" val="2059647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B1454-43F3-B1DD-3AF2-458945EB81C6}"/>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814C70AE-75CF-BBBF-F8FD-4D9B193FB808}"/>
              </a:ext>
            </a:extLst>
          </p:cNvPr>
          <p:cNvSpPr>
            <a:spLocks noGrp="1"/>
          </p:cNvSpPr>
          <p:nvPr>
            <p:ph idx="1"/>
          </p:nvPr>
        </p:nvSpPr>
        <p:spPr/>
        <p:txBody>
          <a:bodyPr/>
          <a:lstStyle/>
          <a:p>
            <a:endParaRPr lang="en-CH"/>
          </a:p>
        </p:txBody>
      </p:sp>
      <p:sp>
        <p:nvSpPr>
          <p:cNvPr id="5" name="Slide Number Placeholder 4">
            <a:extLst>
              <a:ext uri="{FF2B5EF4-FFF2-40B4-BE49-F238E27FC236}">
                <a16:creationId xmlns:a16="http://schemas.microsoft.com/office/drawing/2014/main" id="{22021DB8-A908-E35A-79BA-876AE5E535CF}"/>
              </a:ext>
            </a:extLst>
          </p:cNvPr>
          <p:cNvSpPr>
            <a:spLocks noGrp="1"/>
          </p:cNvSpPr>
          <p:nvPr>
            <p:ph type="sldNum" sz="quarter" idx="12"/>
          </p:nvPr>
        </p:nvSpPr>
        <p:spPr/>
        <p:txBody>
          <a:bodyPr/>
          <a:lstStyle/>
          <a:p>
            <a:fld id="{F5C863F0-AEA2-0249-8983-B892276345E5}" type="slidenum">
              <a:rPr lang="en-CH" smtClean="0"/>
              <a:pPr/>
              <a:t>13</a:t>
            </a:fld>
            <a:endParaRPr lang="en-CH" dirty="0"/>
          </a:p>
        </p:txBody>
      </p:sp>
      <p:sp>
        <p:nvSpPr>
          <p:cNvPr id="6" name="Footer Placeholder 3">
            <a:extLst>
              <a:ext uri="{FF2B5EF4-FFF2-40B4-BE49-F238E27FC236}">
                <a16:creationId xmlns:a16="http://schemas.microsoft.com/office/drawing/2014/main" id="{6331C814-FB75-6491-A072-449E70CD5DF4}"/>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spTree>
    <p:extLst>
      <p:ext uri="{BB962C8B-B14F-4D97-AF65-F5344CB8AC3E}">
        <p14:creationId xmlns:p14="http://schemas.microsoft.com/office/powerpoint/2010/main" val="209661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6BEACD5-5F3C-6541-8780-423501FCD851}"/>
              </a:ext>
            </a:extLst>
          </p:cNvPr>
          <p:cNvSpPr>
            <a:spLocks noGrp="1"/>
          </p:cNvSpPr>
          <p:nvPr>
            <p:ph type="sldNum" sz="quarter" idx="12"/>
          </p:nvPr>
        </p:nvSpPr>
        <p:spPr/>
        <p:txBody>
          <a:bodyPr/>
          <a:lstStyle/>
          <a:p>
            <a:fld id="{F5C863F0-AEA2-0249-8983-B892276345E5}" type="slidenum">
              <a:rPr lang="en-CH" smtClean="0"/>
              <a:pPr/>
              <a:t>14</a:t>
            </a:fld>
            <a:endParaRPr lang="en-CH" dirty="0"/>
          </a:p>
        </p:txBody>
      </p:sp>
      <p:pic>
        <p:nvPicPr>
          <p:cNvPr id="10" name="Picture 9">
            <a:extLst>
              <a:ext uri="{FF2B5EF4-FFF2-40B4-BE49-F238E27FC236}">
                <a16:creationId xmlns:a16="http://schemas.microsoft.com/office/drawing/2014/main" id="{EA7FDAEC-2BD8-C1A4-1329-9E0DC4C0BE2E}"/>
              </a:ext>
            </a:extLst>
          </p:cNvPr>
          <p:cNvPicPr>
            <a:picLocks noChangeAspect="1"/>
          </p:cNvPicPr>
          <p:nvPr/>
        </p:nvPicPr>
        <p:blipFill rotWithShape="1">
          <a:blip r:embed="rId2"/>
          <a:srcRect t="-1" b="-46227"/>
          <a:stretch/>
        </p:blipFill>
        <p:spPr>
          <a:xfrm>
            <a:off x="664143" y="1513616"/>
            <a:ext cx="7654909" cy="1368732"/>
          </a:xfrm>
          <a:prstGeom prst="rect">
            <a:avLst/>
          </a:prstGeom>
        </p:spPr>
      </p:pic>
      <p:pic>
        <p:nvPicPr>
          <p:cNvPr id="11" name="Picture 10">
            <a:extLst>
              <a:ext uri="{FF2B5EF4-FFF2-40B4-BE49-F238E27FC236}">
                <a16:creationId xmlns:a16="http://schemas.microsoft.com/office/drawing/2014/main" id="{C1D75B94-DCE2-E430-829A-9A036F44F594}"/>
              </a:ext>
            </a:extLst>
          </p:cNvPr>
          <p:cNvPicPr>
            <a:picLocks noChangeAspect="1"/>
          </p:cNvPicPr>
          <p:nvPr/>
        </p:nvPicPr>
        <p:blipFill>
          <a:blip r:embed="rId3"/>
          <a:stretch>
            <a:fillRect/>
          </a:stretch>
        </p:blipFill>
        <p:spPr>
          <a:xfrm>
            <a:off x="664142" y="3039888"/>
            <a:ext cx="5402927" cy="1174303"/>
          </a:xfrm>
          <a:prstGeom prst="rect">
            <a:avLst/>
          </a:prstGeom>
        </p:spPr>
      </p:pic>
      <p:sp>
        <p:nvSpPr>
          <p:cNvPr id="12" name="Title 1">
            <a:extLst>
              <a:ext uri="{FF2B5EF4-FFF2-40B4-BE49-F238E27FC236}">
                <a16:creationId xmlns:a16="http://schemas.microsoft.com/office/drawing/2014/main" id="{3A8E6AEA-EE02-36F8-9B9C-0E6568E6D1FB}"/>
              </a:ext>
            </a:extLst>
          </p:cNvPr>
          <p:cNvSpPr txBox="1">
            <a:spLocks/>
          </p:cNvSpPr>
          <p:nvPr/>
        </p:nvSpPr>
        <p:spPr>
          <a:xfrm>
            <a:off x="394635" y="286001"/>
            <a:ext cx="11377061" cy="103648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rgbClr val="E95355"/>
                </a:solidFill>
                <a:latin typeface="+mn-lt"/>
                <a:ea typeface="+mj-ea"/>
                <a:cs typeface="+mj-cs"/>
              </a:defRPr>
            </a:lvl1pPr>
          </a:lstStyle>
          <a:p>
            <a:r>
              <a:rPr lang="en-GB" sz="2400" b="1" dirty="0"/>
              <a:t>Create a common entry port and web interface for the starting research community</a:t>
            </a:r>
            <a:br>
              <a:rPr lang="en-GB" sz="2400" b="1" dirty="0"/>
            </a:br>
            <a:r>
              <a:rPr lang="en-CH" sz="2400" b="1" dirty="0"/>
              <a:t> </a:t>
            </a:r>
          </a:p>
        </p:txBody>
      </p:sp>
      <p:sp>
        <p:nvSpPr>
          <p:cNvPr id="17" name="TextBox 16">
            <a:extLst>
              <a:ext uri="{FF2B5EF4-FFF2-40B4-BE49-F238E27FC236}">
                <a16:creationId xmlns:a16="http://schemas.microsoft.com/office/drawing/2014/main" id="{4D85A3B4-395D-4594-D4D6-46FD17481BF1}"/>
              </a:ext>
            </a:extLst>
          </p:cNvPr>
          <p:cNvSpPr txBox="1"/>
          <p:nvPr/>
        </p:nvSpPr>
        <p:spPr>
          <a:xfrm>
            <a:off x="1237655" y="837307"/>
            <a:ext cx="3945760" cy="369332"/>
          </a:xfrm>
          <a:prstGeom prst="rect">
            <a:avLst/>
          </a:prstGeom>
          <a:noFill/>
        </p:spPr>
        <p:txBody>
          <a:bodyPr wrap="none" rtlCol="0">
            <a:spAutoFit/>
          </a:bodyPr>
          <a:lstStyle/>
          <a:p>
            <a:r>
              <a:rPr lang="en-CH" dirty="0">
                <a:sym typeface="Wingdings" pitchFamily="2" charset="2"/>
              </a:rPr>
              <a:t>PRISMAP Community still in its infancy...</a:t>
            </a:r>
            <a:endParaRPr lang="en-CH" dirty="0"/>
          </a:p>
        </p:txBody>
      </p:sp>
      <p:pic>
        <p:nvPicPr>
          <p:cNvPr id="22" name="Picture 21">
            <a:extLst>
              <a:ext uri="{FF2B5EF4-FFF2-40B4-BE49-F238E27FC236}">
                <a16:creationId xmlns:a16="http://schemas.microsoft.com/office/drawing/2014/main" id="{8EBD4C1B-810D-F233-F199-CCD3E6086DE5}"/>
              </a:ext>
            </a:extLst>
          </p:cNvPr>
          <p:cNvPicPr>
            <a:picLocks noChangeAspect="1"/>
          </p:cNvPicPr>
          <p:nvPr/>
        </p:nvPicPr>
        <p:blipFill>
          <a:blip r:embed="rId4"/>
          <a:stretch>
            <a:fillRect/>
          </a:stretch>
        </p:blipFill>
        <p:spPr>
          <a:xfrm>
            <a:off x="8658029" y="1609900"/>
            <a:ext cx="2869828" cy="1819100"/>
          </a:xfrm>
          <a:prstGeom prst="rect">
            <a:avLst/>
          </a:prstGeom>
        </p:spPr>
      </p:pic>
      <p:sp>
        <p:nvSpPr>
          <p:cNvPr id="2" name="Footer Placeholder 3">
            <a:extLst>
              <a:ext uri="{FF2B5EF4-FFF2-40B4-BE49-F238E27FC236}">
                <a16:creationId xmlns:a16="http://schemas.microsoft.com/office/drawing/2014/main" id="{8BA838CD-6FD3-C7DD-9CBB-E24DE39E3A50}"/>
              </a:ext>
            </a:extLst>
          </p:cNvPr>
          <p:cNvSpPr>
            <a:spLocks noGrp="1"/>
          </p:cNvSpPr>
          <p:nvPr>
            <p:ph type="ftr" sz="quarter" idx="11"/>
          </p:nvPr>
        </p:nvSpPr>
        <p:spPr>
          <a:xfrm>
            <a:off x="672758" y="6452825"/>
            <a:ext cx="10183529" cy="365125"/>
          </a:xfrm>
        </p:spPr>
        <p:txBody>
          <a:bodyPr/>
          <a:lstStyle/>
          <a:p>
            <a:pPr algn="l"/>
            <a:r>
              <a:rPr lang="en-US" dirty="0"/>
              <a:t>PRISMAP(+) -  EANM board – Feb 2025							T. Stora</a:t>
            </a:r>
            <a:endParaRPr lang="en-CH" dirty="0"/>
          </a:p>
        </p:txBody>
      </p:sp>
    </p:spTree>
    <p:extLst>
      <p:ext uri="{BB962C8B-B14F-4D97-AF65-F5344CB8AC3E}">
        <p14:creationId xmlns:p14="http://schemas.microsoft.com/office/powerpoint/2010/main" val="2169593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6657E-81A7-6BBE-5C8C-DC09CABB2D3E}"/>
              </a:ext>
            </a:extLst>
          </p:cNvPr>
          <p:cNvSpPr>
            <a:spLocks noGrp="1"/>
          </p:cNvSpPr>
          <p:nvPr>
            <p:ph type="title"/>
          </p:nvPr>
        </p:nvSpPr>
        <p:spPr>
          <a:xfrm>
            <a:off x="394634" y="11728"/>
            <a:ext cx="11377061" cy="1036487"/>
          </a:xfrm>
        </p:spPr>
        <p:txBody>
          <a:bodyPr/>
          <a:lstStyle/>
          <a:p>
            <a:r>
              <a:rPr lang="en-BE"/>
              <a:t>PRISMAP </a:t>
            </a:r>
            <a:r>
              <a:rPr lang="fr-FR" dirty="0" err="1"/>
              <a:t>after</a:t>
            </a:r>
            <a:r>
              <a:rPr lang="fr-FR" dirty="0"/>
              <a:t> 3 </a:t>
            </a:r>
            <a:r>
              <a:rPr lang="fr-FR" dirty="0" err="1"/>
              <a:t>years</a:t>
            </a:r>
            <a:r>
              <a:rPr lang="fr-FR" dirty="0"/>
              <a:t> (aka </a:t>
            </a:r>
            <a:r>
              <a:rPr lang="fr-FR" dirty="0" err="1"/>
              <a:t>KPI’s</a:t>
            </a:r>
            <a:r>
              <a:rPr lang="fr-FR" dirty="0"/>
              <a:t>)</a:t>
            </a:r>
            <a:endParaRPr lang="en-BE" dirty="0"/>
          </a:p>
        </p:txBody>
      </p:sp>
      <p:sp>
        <p:nvSpPr>
          <p:cNvPr id="3" name="Content Placeholder 2">
            <a:extLst>
              <a:ext uri="{FF2B5EF4-FFF2-40B4-BE49-F238E27FC236}">
                <a16:creationId xmlns:a16="http://schemas.microsoft.com/office/drawing/2014/main" id="{B746547E-9134-88E4-6019-EA8291D97714}"/>
              </a:ext>
            </a:extLst>
          </p:cNvPr>
          <p:cNvSpPr>
            <a:spLocks noGrp="1"/>
          </p:cNvSpPr>
          <p:nvPr>
            <p:ph idx="1"/>
          </p:nvPr>
        </p:nvSpPr>
        <p:spPr>
          <a:xfrm>
            <a:off x="339666" y="1397854"/>
            <a:ext cx="11377061" cy="5304959"/>
          </a:xfrm>
        </p:spPr>
        <p:txBody>
          <a:bodyPr>
            <a:normAutofit fontScale="92500" lnSpcReduction="10000"/>
          </a:bodyPr>
          <a:lstStyle/>
          <a:p>
            <a:r>
              <a:rPr lang="fr-FR" b="1" dirty="0"/>
              <a:t>2021 </a:t>
            </a:r>
            <a:r>
              <a:rPr lang="fr-FR" b="1" dirty="0">
                <a:sym typeface="Wingdings" pitchFamily="2" charset="2"/>
              </a:rPr>
              <a:t> </a:t>
            </a:r>
            <a:r>
              <a:rPr lang="fr-FR" b="1" dirty="0" err="1">
                <a:sym typeface="Wingdings" pitchFamily="2" charset="2"/>
              </a:rPr>
              <a:t>Dec</a:t>
            </a:r>
            <a:r>
              <a:rPr lang="fr-FR" b="1" dirty="0">
                <a:sym typeface="Wingdings" pitchFamily="2" charset="2"/>
              </a:rPr>
              <a:t> 2025* (4,5 </a:t>
            </a:r>
            <a:r>
              <a:rPr lang="fr-FR" b="1" dirty="0" err="1">
                <a:sym typeface="Wingdings" pitchFamily="2" charset="2"/>
              </a:rPr>
              <a:t>years</a:t>
            </a:r>
            <a:r>
              <a:rPr lang="fr-FR" b="1" dirty="0">
                <a:sym typeface="Wingdings" pitchFamily="2" charset="2"/>
              </a:rPr>
              <a:t>)</a:t>
            </a:r>
            <a:endParaRPr lang="fr-FR" b="1" dirty="0"/>
          </a:p>
          <a:p>
            <a:r>
              <a:rPr lang="en-BE" b="1"/>
              <a:t>4</a:t>
            </a:r>
            <a:r>
              <a:rPr lang="en-US" b="1" dirty="0"/>
              <a:t>(+1)</a:t>
            </a:r>
            <a:r>
              <a:rPr lang="en-BE" b="1"/>
              <a:t> calls</a:t>
            </a:r>
          </a:p>
          <a:p>
            <a:r>
              <a:rPr lang="en-BE" b="1"/>
              <a:t>32</a:t>
            </a:r>
            <a:r>
              <a:rPr lang="en-US" b="1" dirty="0"/>
              <a:t>(+14)</a:t>
            </a:r>
            <a:r>
              <a:rPr lang="en-BE" b="1"/>
              <a:t> projects</a:t>
            </a:r>
            <a:endParaRPr lang="fr-FR" b="1" dirty="0"/>
          </a:p>
          <a:p>
            <a:pPr lvl="1"/>
            <a:r>
              <a:rPr lang="en-GB" dirty="0">
                <a:hlinkClick r:id="rId3"/>
              </a:rPr>
              <a:t>https://www.prismap.eu/access/user-projects/</a:t>
            </a:r>
            <a:r>
              <a:rPr lang="en-BE" dirty="0"/>
              <a:t> </a:t>
            </a:r>
          </a:p>
          <a:p>
            <a:r>
              <a:rPr lang="en-BE" b="1" dirty="0"/>
              <a:t>&gt;</a:t>
            </a:r>
            <a:r>
              <a:rPr lang="en-BE" b="1"/>
              <a:t>60 deliveries </a:t>
            </a:r>
            <a:endParaRPr lang="fr-FR" b="1" dirty="0"/>
          </a:p>
          <a:p>
            <a:r>
              <a:rPr lang="en-BE" b="1"/>
              <a:t>15</a:t>
            </a:r>
            <a:r>
              <a:rPr lang="en-US" b="1" dirty="0"/>
              <a:t>(21) </a:t>
            </a:r>
            <a:r>
              <a:rPr lang="en-BE" b="1"/>
              <a:t> different radionuclides</a:t>
            </a:r>
            <a:endParaRPr lang="en-US" b="1" dirty="0"/>
          </a:p>
          <a:p>
            <a:r>
              <a:rPr lang="en-US" dirty="0"/>
              <a:t>total of </a:t>
            </a:r>
            <a:r>
              <a:rPr lang="en-US" b="1" dirty="0"/>
              <a:t>28 radionuclides available </a:t>
            </a:r>
            <a:r>
              <a:rPr lang="en-US" dirty="0"/>
              <a:t>(with </a:t>
            </a:r>
            <a:r>
              <a:rPr lang="en-US" b="1" dirty="0"/>
              <a:t>&gt;4 newly offered </a:t>
            </a:r>
            <a:r>
              <a:rPr lang="en-US" dirty="0" err="1"/>
              <a:t>wrt</a:t>
            </a:r>
            <a:r>
              <a:rPr lang="en-US" dirty="0"/>
              <a:t> day 1)</a:t>
            </a:r>
          </a:p>
          <a:p>
            <a:r>
              <a:rPr lang="en-US" dirty="0"/>
              <a:t>Suggest and Helpdesk in place </a:t>
            </a:r>
            <a:r>
              <a:rPr lang="en-US" sz="1800" b="1" dirty="0">
                <a:hlinkClick r:id="rId4"/>
              </a:rPr>
              <a:t>https://www.prismap.eu/access/helpdesk/</a:t>
            </a:r>
            <a:endParaRPr lang="en-GB" dirty="0"/>
          </a:p>
          <a:p>
            <a:r>
              <a:rPr lang="en-GB" b="1" dirty="0"/>
              <a:t>&gt;10</a:t>
            </a:r>
            <a:r>
              <a:rPr lang="en-BE" b="1"/>
              <a:t> projects completed</a:t>
            </a:r>
            <a:endParaRPr lang="en-BE" b="1" dirty="0"/>
          </a:p>
          <a:p>
            <a:r>
              <a:rPr lang="en-US" dirty="0"/>
              <a:t>2</a:t>
            </a:r>
            <a:r>
              <a:rPr lang="en-BE"/>
              <a:t> projects published</a:t>
            </a:r>
            <a:r>
              <a:rPr lang="en-US" dirty="0"/>
              <a:t>, ~ 10 at international conferences</a:t>
            </a:r>
          </a:p>
          <a:p>
            <a:r>
              <a:rPr lang="en-US" dirty="0">
                <a:solidFill>
                  <a:schemeClr val="tx1"/>
                </a:solidFill>
              </a:rPr>
              <a:t>1 “TROP” presentation highlighted  at EANM’24 congress</a:t>
            </a:r>
          </a:p>
          <a:p>
            <a:r>
              <a:rPr lang="en-US" b="1" dirty="0">
                <a:solidFill>
                  <a:schemeClr val="tx1"/>
                </a:solidFill>
              </a:rPr>
              <a:t>2 projects moving into clinical settings</a:t>
            </a:r>
          </a:p>
          <a:p>
            <a:r>
              <a:rPr lang="en-US" dirty="0">
                <a:solidFill>
                  <a:schemeClr val="tx1"/>
                </a:solidFill>
              </a:rPr>
              <a:t>2 Emerging facilities in EU will join in PRISMAP + </a:t>
            </a:r>
            <a:endParaRPr lang="en-BE" dirty="0">
              <a:solidFill>
                <a:schemeClr val="tx1"/>
              </a:solidFill>
            </a:endParaRPr>
          </a:p>
        </p:txBody>
      </p:sp>
      <p:sp>
        <p:nvSpPr>
          <p:cNvPr id="5" name="Slide Number Placeholder 4">
            <a:extLst>
              <a:ext uri="{FF2B5EF4-FFF2-40B4-BE49-F238E27FC236}">
                <a16:creationId xmlns:a16="http://schemas.microsoft.com/office/drawing/2014/main" id="{7996C16E-8F42-DC2D-A9D7-CFF1EAD01FDE}"/>
              </a:ext>
            </a:extLst>
          </p:cNvPr>
          <p:cNvSpPr>
            <a:spLocks noGrp="1"/>
          </p:cNvSpPr>
          <p:nvPr>
            <p:ph type="sldNum" sz="quarter" idx="12"/>
          </p:nvPr>
        </p:nvSpPr>
        <p:spPr/>
        <p:txBody>
          <a:bodyPr/>
          <a:lstStyle/>
          <a:p>
            <a:fld id="{F5C863F0-AEA2-0249-8983-B892276345E5}" type="slidenum">
              <a:rPr lang="en-CH" smtClean="0"/>
              <a:pPr/>
              <a:t>2</a:t>
            </a:fld>
            <a:endParaRPr lang="en-CH" dirty="0"/>
          </a:p>
        </p:txBody>
      </p:sp>
      <p:pic>
        <p:nvPicPr>
          <p:cNvPr id="7" name="Picture 6">
            <a:extLst>
              <a:ext uri="{FF2B5EF4-FFF2-40B4-BE49-F238E27FC236}">
                <a16:creationId xmlns:a16="http://schemas.microsoft.com/office/drawing/2014/main" id="{C63BC0EA-6391-3F1A-D3AD-676D7565F399}"/>
              </a:ext>
            </a:extLst>
          </p:cNvPr>
          <p:cNvPicPr>
            <a:picLocks noChangeAspect="1"/>
          </p:cNvPicPr>
          <p:nvPr/>
        </p:nvPicPr>
        <p:blipFill>
          <a:blip r:embed="rId5"/>
          <a:stretch>
            <a:fillRect/>
          </a:stretch>
        </p:blipFill>
        <p:spPr bwMode="auto">
          <a:xfrm>
            <a:off x="6987823" y="366700"/>
            <a:ext cx="3835590" cy="2196846"/>
          </a:xfrm>
          <a:prstGeom prst="rect">
            <a:avLst/>
          </a:prstGeom>
        </p:spPr>
      </p:pic>
      <p:pic>
        <p:nvPicPr>
          <p:cNvPr id="8" name="Picture 7">
            <a:extLst>
              <a:ext uri="{FF2B5EF4-FFF2-40B4-BE49-F238E27FC236}">
                <a16:creationId xmlns:a16="http://schemas.microsoft.com/office/drawing/2014/main" id="{AF7BB5BF-E3C7-4781-F905-8B584BFBE9DD}"/>
              </a:ext>
            </a:extLst>
          </p:cNvPr>
          <p:cNvPicPr>
            <a:picLocks noChangeAspect="1"/>
          </p:cNvPicPr>
          <p:nvPr/>
        </p:nvPicPr>
        <p:blipFill rotWithShape="1">
          <a:blip r:embed="rId6"/>
          <a:srcRect l="60675" t="72604" r="3519" b="-1600"/>
          <a:stretch/>
        </p:blipFill>
        <p:spPr>
          <a:xfrm>
            <a:off x="10385413" y="1961513"/>
            <a:ext cx="1386283" cy="648999"/>
          </a:xfrm>
          <a:prstGeom prst="rect">
            <a:avLst/>
          </a:prstGeom>
        </p:spPr>
      </p:pic>
      <p:pic>
        <p:nvPicPr>
          <p:cNvPr id="13" name="Picture 12">
            <a:extLst>
              <a:ext uri="{FF2B5EF4-FFF2-40B4-BE49-F238E27FC236}">
                <a16:creationId xmlns:a16="http://schemas.microsoft.com/office/drawing/2014/main" id="{5DE10B86-1023-C4DB-669F-59BC8DA05C65}"/>
              </a:ext>
            </a:extLst>
          </p:cNvPr>
          <p:cNvPicPr>
            <a:picLocks noChangeAspect="1"/>
          </p:cNvPicPr>
          <p:nvPr/>
        </p:nvPicPr>
        <p:blipFill>
          <a:blip r:embed="rId7"/>
          <a:stretch>
            <a:fillRect/>
          </a:stretch>
        </p:blipFill>
        <p:spPr>
          <a:xfrm>
            <a:off x="9149506" y="2832396"/>
            <a:ext cx="2471814" cy="3514428"/>
          </a:xfrm>
          <a:prstGeom prst="rect">
            <a:avLst/>
          </a:prstGeom>
        </p:spPr>
      </p:pic>
      <p:sp>
        <p:nvSpPr>
          <p:cNvPr id="6" name="TextBox 5">
            <a:extLst>
              <a:ext uri="{FF2B5EF4-FFF2-40B4-BE49-F238E27FC236}">
                <a16:creationId xmlns:a16="http://schemas.microsoft.com/office/drawing/2014/main" id="{EAA628FA-BB34-B09D-FD55-3813BEBE1F61}"/>
              </a:ext>
            </a:extLst>
          </p:cNvPr>
          <p:cNvSpPr txBox="1"/>
          <p:nvPr/>
        </p:nvSpPr>
        <p:spPr>
          <a:xfrm>
            <a:off x="11019433" y="-29268"/>
            <a:ext cx="1073426" cy="2308324"/>
          </a:xfrm>
          <a:prstGeom prst="rect">
            <a:avLst/>
          </a:prstGeom>
          <a:noFill/>
        </p:spPr>
        <p:txBody>
          <a:bodyPr wrap="square" rtlCol="0">
            <a:spAutoFit/>
          </a:bodyPr>
          <a:lstStyle/>
          <a:p>
            <a:r>
              <a:rPr lang="en-GB" dirty="0"/>
              <a:t>A</a:t>
            </a:r>
            <a:r>
              <a:rPr lang="en-CH" dirty="0"/>
              <a:t>lphas</a:t>
            </a:r>
          </a:p>
          <a:p>
            <a:r>
              <a:rPr lang="en-CH" dirty="0"/>
              <a:t>PET</a:t>
            </a:r>
          </a:p>
          <a:p>
            <a:r>
              <a:rPr lang="en-CH" dirty="0"/>
              <a:t>Beta</a:t>
            </a:r>
          </a:p>
          <a:p>
            <a:r>
              <a:rPr lang="en-CH" dirty="0"/>
              <a:t>Augers</a:t>
            </a:r>
          </a:p>
          <a:p>
            <a:r>
              <a:rPr lang="en-CH" dirty="0"/>
              <a:t>(pure or not)</a:t>
            </a:r>
          </a:p>
          <a:p>
            <a:r>
              <a:rPr lang="en-CH" dirty="0"/>
              <a:t>SPECT</a:t>
            </a:r>
          </a:p>
          <a:p>
            <a:endParaRPr lang="en-CH" dirty="0"/>
          </a:p>
        </p:txBody>
      </p:sp>
      <p:grpSp>
        <p:nvGrpSpPr>
          <p:cNvPr id="14" name="Group 13">
            <a:extLst>
              <a:ext uri="{FF2B5EF4-FFF2-40B4-BE49-F238E27FC236}">
                <a16:creationId xmlns:a16="http://schemas.microsoft.com/office/drawing/2014/main" id="{DE38FA65-894A-AFB8-7B86-8664A13DDCF7}"/>
              </a:ext>
            </a:extLst>
          </p:cNvPr>
          <p:cNvGrpSpPr/>
          <p:nvPr/>
        </p:nvGrpSpPr>
        <p:grpSpPr>
          <a:xfrm>
            <a:off x="511141" y="793647"/>
            <a:ext cx="6280662" cy="429387"/>
            <a:chOff x="3189104" y="6076446"/>
            <a:chExt cx="6055795" cy="429387"/>
          </a:xfrm>
        </p:grpSpPr>
        <p:pic>
          <p:nvPicPr>
            <p:cNvPr id="15" name="Picture 14">
              <a:extLst>
                <a:ext uri="{FF2B5EF4-FFF2-40B4-BE49-F238E27FC236}">
                  <a16:creationId xmlns:a16="http://schemas.microsoft.com/office/drawing/2014/main" id="{84527814-FBD5-FAC1-62D7-6956BA56F851}"/>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3189104" y="6076446"/>
              <a:ext cx="644078" cy="429387"/>
            </a:xfrm>
            <a:prstGeom prst="rect">
              <a:avLst/>
            </a:prstGeom>
            <a:ln>
              <a:solidFill>
                <a:schemeClr val="bg1"/>
              </a:solidFill>
            </a:ln>
          </p:spPr>
        </p:pic>
        <p:sp>
          <p:nvSpPr>
            <p:cNvPr id="16" name="TextBox 15">
              <a:extLst>
                <a:ext uri="{FF2B5EF4-FFF2-40B4-BE49-F238E27FC236}">
                  <a16:creationId xmlns:a16="http://schemas.microsoft.com/office/drawing/2014/main" id="{87EEF8C9-BE2E-09E4-6A06-EA745BA3F112}"/>
                </a:ext>
              </a:extLst>
            </p:cNvPr>
            <p:cNvSpPr txBox="1"/>
            <p:nvPr userDrawn="1"/>
          </p:nvSpPr>
          <p:spPr>
            <a:xfrm>
              <a:off x="3936860" y="6080075"/>
              <a:ext cx="5308039" cy="425758"/>
            </a:xfrm>
            <a:prstGeom prst="rect">
              <a:avLst/>
            </a:prstGeom>
            <a:noFill/>
          </p:spPr>
          <p:txBody>
            <a:bodyPr wrap="square" rtlCol="0">
              <a:spAutoFit/>
            </a:bodyPr>
            <a:lstStyle/>
            <a:p>
              <a:pPr algn="l">
                <a:lnSpc>
                  <a:spcPts val="1340"/>
                </a:lnSpc>
              </a:pPr>
              <a:r>
                <a:rPr lang="en-US" sz="1200" dirty="0">
                  <a:solidFill>
                    <a:srgbClr val="276C71"/>
                  </a:solidFill>
                  <a:latin typeface="+mj-lt"/>
                </a:rPr>
                <a:t>This project has received funding from the </a:t>
              </a:r>
              <a:r>
                <a:rPr lang="en-US" sz="1200" b="1" dirty="0">
                  <a:solidFill>
                    <a:srgbClr val="276C71"/>
                  </a:solidFill>
                  <a:latin typeface="+mj-lt"/>
                </a:rPr>
                <a:t>European Union’s Horizon 2020</a:t>
              </a:r>
              <a:r>
                <a:rPr lang="en-US" sz="1200" dirty="0">
                  <a:solidFill>
                    <a:srgbClr val="276C71"/>
                  </a:solidFill>
                  <a:latin typeface="+mj-lt"/>
                </a:rPr>
                <a:t> research and innovation </a:t>
              </a:r>
              <a:r>
                <a:rPr lang="en-US" sz="1200" dirty="0" err="1">
                  <a:solidFill>
                    <a:srgbClr val="276C71"/>
                  </a:solidFill>
                  <a:latin typeface="+mj-lt"/>
                </a:rPr>
                <a:t>programme</a:t>
              </a:r>
              <a:r>
                <a:rPr lang="en-US" sz="1200" dirty="0">
                  <a:solidFill>
                    <a:srgbClr val="276C71"/>
                  </a:solidFill>
                  <a:latin typeface="+mj-lt"/>
                </a:rPr>
                <a:t> under </a:t>
              </a:r>
              <a:r>
                <a:rPr lang="en-US" sz="1200" b="1" dirty="0">
                  <a:solidFill>
                    <a:srgbClr val="276C71"/>
                  </a:solidFill>
                  <a:latin typeface="+mj-lt"/>
                </a:rPr>
                <a:t>grant agreement No 101008571 </a:t>
              </a:r>
              <a:r>
                <a:rPr lang="en-US" sz="1200" dirty="0">
                  <a:solidFill>
                    <a:srgbClr val="276C71"/>
                  </a:solidFill>
                  <a:latin typeface="+mj-lt"/>
                </a:rPr>
                <a:t>(PRISMAP).</a:t>
              </a:r>
            </a:p>
          </p:txBody>
        </p:sp>
      </p:grpSp>
      <p:sp>
        <p:nvSpPr>
          <p:cNvPr id="4" name="Footer Placeholder 3">
            <a:extLst>
              <a:ext uri="{FF2B5EF4-FFF2-40B4-BE49-F238E27FC236}">
                <a16:creationId xmlns:a16="http://schemas.microsoft.com/office/drawing/2014/main" id="{93454B16-DA73-DB57-45A3-A5C5F4B15DEF}"/>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spTree>
    <p:extLst>
      <p:ext uri="{BB962C8B-B14F-4D97-AF65-F5344CB8AC3E}">
        <p14:creationId xmlns:p14="http://schemas.microsoft.com/office/powerpoint/2010/main" val="3725811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6BEACD5-5F3C-6541-8780-423501FCD851}"/>
              </a:ext>
            </a:extLst>
          </p:cNvPr>
          <p:cNvSpPr>
            <a:spLocks noGrp="1"/>
          </p:cNvSpPr>
          <p:nvPr>
            <p:ph type="sldNum" sz="quarter" idx="12"/>
          </p:nvPr>
        </p:nvSpPr>
        <p:spPr/>
        <p:txBody>
          <a:bodyPr/>
          <a:lstStyle/>
          <a:p>
            <a:fld id="{F5C863F0-AEA2-0249-8983-B892276345E5}" type="slidenum">
              <a:rPr lang="en-CH" smtClean="0"/>
              <a:pPr/>
              <a:t>3</a:t>
            </a:fld>
            <a:endParaRPr lang="en-CH" dirty="0"/>
          </a:p>
        </p:txBody>
      </p:sp>
      <p:sp>
        <p:nvSpPr>
          <p:cNvPr id="11" name="Title 1">
            <a:extLst>
              <a:ext uri="{FF2B5EF4-FFF2-40B4-BE49-F238E27FC236}">
                <a16:creationId xmlns:a16="http://schemas.microsoft.com/office/drawing/2014/main" id="{75E834AF-AD94-40F5-B609-2871FD44CFE0}"/>
              </a:ext>
            </a:extLst>
          </p:cNvPr>
          <p:cNvSpPr>
            <a:spLocks noGrp="1"/>
          </p:cNvSpPr>
          <p:nvPr>
            <p:ph type="title"/>
          </p:nvPr>
        </p:nvSpPr>
        <p:spPr>
          <a:xfrm>
            <a:off x="534842" y="225306"/>
            <a:ext cx="11377061" cy="1036487"/>
          </a:xfrm>
        </p:spPr>
        <p:txBody>
          <a:bodyPr>
            <a:normAutofit/>
          </a:bodyPr>
          <a:lstStyle/>
          <a:p>
            <a:r>
              <a:rPr lang="en-GB" sz="2400" b="1" dirty="0">
                <a:ea typeface="ヒラギノ丸ゴ Pro W4" panose="020F0400000000000000" pitchFamily="34" charset="-128"/>
                <a:cs typeface="Times New Roman" panose="02020603050405020304" pitchFamily="18" charset="0"/>
              </a:rPr>
              <a:t>Long(er) term developments in PRISMAP, into PRISMAP + </a:t>
            </a:r>
            <a:br>
              <a:rPr lang="en-GB" sz="2400" b="1" dirty="0">
                <a:ea typeface="ヒラギノ丸ゴ Pro W4" panose="020F0400000000000000" pitchFamily="34" charset="-128"/>
                <a:cs typeface="Times New Roman" panose="02020603050405020304" pitchFamily="18" charset="0"/>
              </a:rPr>
            </a:br>
            <a:r>
              <a:rPr lang="en-CH" sz="2400" b="1" dirty="0"/>
              <a:t> </a:t>
            </a:r>
          </a:p>
        </p:txBody>
      </p:sp>
      <p:graphicFrame>
        <p:nvGraphicFramePr>
          <p:cNvPr id="12" name="Content Placeholder 6">
            <a:extLst>
              <a:ext uri="{FF2B5EF4-FFF2-40B4-BE49-F238E27FC236}">
                <a16:creationId xmlns:a16="http://schemas.microsoft.com/office/drawing/2014/main" id="{03877489-DB1B-4F31-0D2E-E995564215F4}"/>
              </a:ext>
            </a:extLst>
          </p:cNvPr>
          <p:cNvGraphicFramePr>
            <a:graphicFrameLocks/>
          </p:cNvGraphicFramePr>
          <p:nvPr>
            <p:extLst>
              <p:ext uri="{D42A27DB-BD31-4B8C-83A1-F6EECF244321}">
                <p14:modId xmlns:p14="http://schemas.microsoft.com/office/powerpoint/2010/main" val="440380230"/>
              </p:ext>
            </p:extLst>
          </p:nvPr>
        </p:nvGraphicFramePr>
        <p:xfrm>
          <a:off x="534842" y="1870764"/>
          <a:ext cx="4591326" cy="855028"/>
        </p:xfrm>
        <a:graphic>
          <a:graphicData uri="http://schemas.openxmlformats.org/drawingml/2006/table">
            <a:tbl>
              <a:tblPr/>
              <a:tblGrid>
                <a:gridCol w="2103120">
                  <a:extLst>
                    <a:ext uri="{9D8B030D-6E8A-4147-A177-3AD203B41FA5}">
                      <a16:colId xmlns:a16="http://schemas.microsoft.com/office/drawing/2014/main" val="258952981"/>
                    </a:ext>
                  </a:extLst>
                </a:gridCol>
                <a:gridCol w="907400">
                  <a:extLst>
                    <a:ext uri="{9D8B030D-6E8A-4147-A177-3AD203B41FA5}">
                      <a16:colId xmlns:a16="http://schemas.microsoft.com/office/drawing/2014/main" val="941591155"/>
                    </a:ext>
                  </a:extLst>
                </a:gridCol>
                <a:gridCol w="1133545">
                  <a:extLst>
                    <a:ext uri="{9D8B030D-6E8A-4147-A177-3AD203B41FA5}">
                      <a16:colId xmlns:a16="http://schemas.microsoft.com/office/drawing/2014/main" val="1598544230"/>
                    </a:ext>
                  </a:extLst>
                </a:gridCol>
                <a:gridCol w="447261">
                  <a:extLst>
                    <a:ext uri="{9D8B030D-6E8A-4147-A177-3AD203B41FA5}">
                      <a16:colId xmlns:a16="http://schemas.microsoft.com/office/drawing/2014/main" val="2022975249"/>
                    </a:ext>
                  </a:extLst>
                </a:gridCol>
              </a:tblGrid>
              <a:tr h="0">
                <a:tc>
                  <a:txBody>
                    <a:bodyPr/>
                    <a:lstStyle/>
                    <a:p>
                      <a:r>
                        <a:rPr lang="en-GB" sz="1002" b="1" i="0" dirty="0">
                          <a:solidFill>
                            <a:schemeClr val="tx1"/>
                          </a:solidFill>
                          <a:effectLst/>
                          <a:latin typeface="XJYFGU+Calibri-Bold"/>
                        </a:rPr>
                        <a:t>P4</a:t>
                      </a:r>
                      <a:endParaRPr lang="en-GB" dirty="0">
                        <a:solidFill>
                          <a:schemeClr val="tx1"/>
                        </a:solidFill>
                        <a:effectLst/>
                      </a:endParaRPr>
                    </a:p>
                    <a:p>
                      <a:r>
                        <a:rPr lang="en-GB" sz="1002" b="0" i="0" dirty="0">
                          <a:solidFill>
                            <a:schemeClr val="tx1"/>
                          </a:solidFill>
                          <a:effectLst/>
                          <a:latin typeface="SJPGOE+Calibri"/>
                        </a:rPr>
                        <a:t>Towards</a:t>
                      </a:r>
                      <a:r>
                        <a:rPr lang="en-GB" sz="1002" b="0" i="0" dirty="0">
                          <a:solidFill>
                            <a:schemeClr val="tx1"/>
                          </a:solidFill>
                          <a:effectLst/>
                          <a:latin typeface="Helvetica" pitchFamily="2" charset="0"/>
                        </a:rPr>
                        <a:t> </a:t>
                      </a:r>
                      <a:r>
                        <a:rPr lang="en-GB" sz="1002" b="0" i="0" dirty="0">
                          <a:solidFill>
                            <a:schemeClr val="tx1"/>
                          </a:solidFill>
                          <a:effectLst/>
                          <a:latin typeface="SJPGOE+Calibri"/>
                        </a:rPr>
                        <a:t>161Tb-PSMA</a:t>
                      </a:r>
                      <a:r>
                        <a:rPr lang="en-GB" sz="1002" b="0" i="0" dirty="0">
                          <a:solidFill>
                            <a:schemeClr val="tx1"/>
                          </a:solidFill>
                          <a:effectLst/>
                          <a:latin typeface="Helvetica" pitchFamily="2" charset="0"/>
                        </a:rPr>
                        <a:t> </a:t>
                      </a:r>
                      <a:r>
                        <a:rPr lang="en-GB" sz="1002" b="0" i="0" dirty="0">
                          <a:solidFill>
                            <a:schemeClr val="tx1"/>
                          </a:solidFill>
                          <a:effectLst/>
                          <a:latin typeface="SJPGOE+Calibri"/>
                        </a:rPr>
                        <a:t>cell</a:t>
                      </a:r>
                      <a:r>
                        <a:rPr lang="en-GB" sz="1002" b="0" i="0" dirty="0">
                          <a:solidFill>
                            <a:schemeClr val="tx1"/>
                          </a:solidFill>
                          <a:effectLst/>
                          <a:latin typeface="Helvetica" pitchFamily="2" charset="0"/>
                        </a:rPr>
                        <a:t> </a:t>
                      </a:r>
                      <a:r>
                        <a:rPr lang="en-GB" sz="1002" b="0" i="0" dirty="0">
                          <a:solidFill>
                            <a:schemeClr val="tx1"/>
                          </a:solidFill>
                          <a:effectLst/>
                          <a:latin typeface="SJPGOE+Calibri"/>
                        </a:rPr>
                        <a:t>targeting</a:t>
                      </a:r>
                      <a:r>
                        <a:rPr lang="en-GB" sz="1002" b="0" i="0" dirty="0">
                          <a:solidFill>
                            <a:schemeClr val="tx1"/>
                          </a:solidFill>
                          <a:effectLst/>
                          <a:latin typeface="Helvetica" pitchFamily="2" charset="0"/>
                        </a:rPr>
                        <a:t> </a:t>
                      </a:r>
                      <a:r>
                        <a:rPr lang="en-GB" sz="1002" b="0" i="0" dirty="0">
                          <a:solidFill>
                            <a:schemeClr val="tx1"/>
                          </a:solidFill>
                          <a:effectLst/>
                          <a:latin typeface="SJPGOE+Calibri"/>
                        </a:rPr>
                        <a:t>treatment</a:t>
                      </a:r>
                      <a:r>
                        <a:rPr lang="en-GB" sz="1002" b="0" i="0" dirty="0">
                          <a:solidFill>
                            <a:schemeClr val="tx1"/>
                          </a:solidFill>
                          <a:effectLst/>
                          <a:latin typeface="Helvetica" pitchFamily="2" charset="0"/>
                        </a:rPr>
                        <a:t> </a:t>
                      </a:r>
                      <a:r>
                        <a:rPr lang="en-GB" sz="1002" b="0" i="0" dirty="0">
                          <a:solidFill>
                            <a:schemeClr val="tx1"/>
                          </a:solidFill>
                          <a:effectLst/>
                          <a:latin typeface="SJPGOE+Calibri"/>
                        </a:rPr>
                        <a:t>of</a:t>
                      </a:r>
                      <a:r>
                        <a:rPr lang="en-GB" sz="1002" b="0" i="0" dirty="0">
                          <a:solidFill>
                            <a:schemeClr val="tx1"/>
                          </a:solidFill>
                          <a:effectLst/>
                          <a:latin typeface="Helvetica" pitchFamily="2" charset="0"/>
                        </a:rPr>
                        <a:t> </a:t>
                      </a:r>
                      <a:r>
                        <a:rPr lang="en-GB" sz="1002" b="0" i="0" dirty="0">
                          <a:solidFill>
                            <a:schemeClr val="tx1"/>
                          </a:solidFill>
                          <a:effectLst/>
                          <a:latin typeface="SJPGOE+Calibri"/>
                        </a:rPr>
                        <a:t>prostate</a:t>
                      </a:r>
                      <a:r>
                        <a:rPr lang="en-GB" sz="1002" b="0" i="0" dirty="0">
                          <a:solidFill>
                            <a:schemeClr val="tx1"/>
                          </a:solidFill>
                          <a:effectLst/>
                          <a:latin typeface="Helvetica" pitchFamily="2" charset="0"/>
                        </a:rPr>
                        <a:t> </a:t>
                      </a:r>
                      <a:r>
                        <a:rPr lang="en-GB" sz="1002" b="0" i="0" dirty="0">
                          <a:solidFill>
                            <a:schemeClr val="tx1"/>
                          </a:solidFill>
                          <a:effectLst/>
                          <a:latin typeface="SJPGOE+Calibri"/>
                        </a:rPr>
                        <a:t>cancer</a:t>
                      </a:r>
                      <a:r>
                        <a:rPr lang="en-GB" sz="1002" b="0" i="0" dirty="0">
                          <a:solidFill>
                            <a:schemeClr val="tx1"/>
                          </a:solidFill>
                          <a:effectLst/>
                          <a:latin typeface="Helvetica" pitchFamily="2" charset="0"/>
                        </a:rPr>
                        <a:t> </a:t>
                      </a:r>
                      <a:r>
                        <a:rPr lang="en-GB" sz="1002" b="0" i="0" dirty="0">
                          <a:solidFill>
                            <a:schemeClr val="tx1"/>
                          </a:solidFill>
                          <a:effectLst/>
                          <a:latin typeface="SJPGOE+Calibri"/>
                        </a:rPr>
                        <a:t>biochemical</a:t>
                      </a:r>
                      <a:r>
                        <a:rPr lang="en-GB" sz="1002" b="0" i="0" dirty="0">
                          <a:solidFill>
                            <a:schemeClr val="tx1"/>
                          </a:solidFill>
                          <a:effectLst/>
                          <a:latin typeface="Helvetica" pitchFamily="2" charset="0"/>
                        </a:rPr>
                        <a:t> </a:t>
                      </a:r>
                      <a:r>
                        <a:rPr lang="en-GB" sz="1002" b="0" i="0" dirty="0">
                          <a:solidFill>
                            <a:schemeClr val="tx1"/>
                          </a:solidFill>
                          <a:effectLst/>
                          <a:latin typeface="SJPGOE+Calibri"/>
                        </a:rPr>
                        <a:t>recurrence:</a:t>
                      </a:r>
                      <a:r>
                        <a:rPr lang="en-GB" sz="1002" b="0" i="0" dirty="0">
                          <a:solidFill>
                            <a:schemeClr val="tx1"/>
                          </a:solidFill>
                          <a:effectLst/>
                          <a:latin typeface="Helvetica" pitchFamily="2" charset="0"/>
                        </a:rPr>
                        <a:t> </a:t>
                      </a:r>
                      <a:r>
                        <a:rPr lang="en-GB" sz="1002" b="0" i="0" dirty="0">
                          <a:solidFill>
                            <a:schemeClr val="tx1"/>
                          </a:solidFill>
                          <a:effectLst/>
                          <a:latin typeface="SJPGOE+Calibri"/>
                        </a:rPr>
                        <a:t>Comparison</a:t>
                      </a:r>
                      <a:r>
                        <a:rPr lang="en-GB" sz="1002" b="0" i="0" dirty="0">
                          <a:solidFill>
                            <a:schemeClr val="tx1"/>
                          </a:solidFill>
                          <a:effectLst/>
                          <a:latin typeface="Helvetica" pitchFamily="2" charset="0"/>
                        </a:rPr>
                        <a:t> </a:t>
                      </a:r>
                      <a:r>
                        <a:rPr lang="en-GB" sz="1002" b="0" i="0" dirty="0">
                          <a:solidFill>
                            <a:schemeClr val="tx1"/>
                          </a:solidFill>
                          <a:effectLst/>
                          <a:latin typeface="SJPGOE+Calibri"/>
                        </a:rPr>
                        <a:t>with</a:t>
                      </a:r>
                      <a:r>
                        <a:rPr lang="en-GB" sz="1002" b="0" i="0" dirty="0">
                          <a:solidFill>
                            <a:schemeClr val="tx1"/>
                          </a:solidFill>
                          <a:effectLst/>
                          <a:latin typeface="Helvetica" pitchFamily="2" charset="0"/>
                        </a:rPr>
                        <a:t> </a:t>
                      </a:r>
                      <a:r>
                        <a:rPr lang="en-GB" sz="1002" b="0" i="0" dirty="0">
                          <a:solidFill>
                            <a:schemeClr val="tx1"/>
                          </a:solidFill>
                          <a:effectLst/>
                          <a:latin typeface="SJPGOE+Calibri"/>
                        </a:rPr>
                        <a:t>177Lu-PSMA</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GB" sz="1002" b="0" i="0" dirty="0">
                          <a:solidFill>
                            <a:schemeClr val="tx1"/>
                          </a:solidFill>
                          <a:effectLst/>
                          <a:latin typeface="SJPGOE+Calibri"/>
                        </a:rPr>
                        <a:t>Tb-161</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GB" sz="1002" b="0" i="0" dirty="0" err="1">
                          <a:solidFill>
                            <a:schemeClr val="tx1"/>
                          </a:solidFill>
                          <a:effectLst/>
                          <a:latin typeface="SJPGOE+Calibri"/>
                        </a:rPr>
                        <a:t>Dr.</a:t>
                      </a:r>
                      <a:r>
                        <a:rPr lang="en-GB" sz="1002" b="0" i="0" dirty="0">
                          <a:solidFill>
                            <a:schemeClr val="tx1"/>
                          </a:solidFill>
                          <a:effectLst/>
                          <a:latin typeface="Helvetica" pitchFamily="2" charset="0"/>
                        </a:rPr>
                        <a:t> </a:t>
                      </a:r>
                      <a:r>
                        <a:rPr lang="en-GB" sz="1002" b="0" i="0" dirty="0">
                          <a:solidFill>
                            <a:schemeClr val="tx1"/>
                          </a:solidFill>
                          <a:effectLst/>
                          <a:latin typeface="SJPGOE+Calibri"/>
                        </a:rPr>
                        <a:t>M.</a:t>
                      </a:r>
                      <a:r>
                        <a:rPr lang="en-GB" sz="1002" b="0" i="0" dirty="0">
                          <a:solidFill>
                            <a:schemeClr val="tx1"/>
                          </a:solidFill>
                          <a:effectLst/>
                          <a:latin typeface="Helvetica" pitchFamily="2" charset="0"/>
                        </a:rPr>
                        <a:t> </a:t>
                      </a:r>
                      <a:r>
                        <a:rPr lang="en-GB" sz="1002" b="0" i="0" dirty="0" err="1">
                          <a:solidFill>
                            <a:schemeClr val="tx1"/>
                          </a:solidFill>
                          <a:effectLst/>
                          <a:latin typeface="SJPGOE+Calibri"/>
                        </a:rPr>
                        <a:t>Kirienko</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GB" sz="1002" b="0" i="0" dirty="0">
                          <a:solidFill>
                            <a:schemeClr val="tx1"/>
                          </a:solidFill>
                          <a:effectLst/>
                          <a:latin typeface="SJPGOE+Calibri"/>
                        </a:rPr>
                        <a:t>Italy</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extLst>
                  <a:ext uri="{0D108BD9-81ED-4DB2-BD59-A6C34878D82A}">
                    <a16:rowId xmlns:a16="http://schemas.microsoft.com/office/drawing/2014/main" val="1079906297"/>
                  </a:ext>
                </a:extLst>
              </a:tr>
            </a:tbl>
          </a:graphicData>
        </a:graphic>
      </p:graphicFrame>
      <p:graphicFrame>
        <p:nvGraphicFramePr>
          <p:cNvPr id="13" name="Table 12">
            <a:extLst>
              <a:ext uri="{FF2B5EF4-FFF2-40B4-BE49-F238E27FC236}">
                <a16:creationId xmlns:a16="http://schemas.microsoft.com/office/drawing/2014/main" id="{B95214F3-0CEB-BD3C-70B3-F30208E88611}"/>
              </a:ext>
            </a:extLst>
          </p:cNvPr>
          <p:cNvGraphicFramePr>
            <a:graphicFrameLocks noGrp="1"/>
          </p:cNvGraphicFramePr>
          <p:nvPr>
            <p:extLst>
              <p:ext uri="{D42A27DB-BD31-4B8C-83A1-F6EECF244321}">
                <p14:modId xmlns:p14="http://schemas.microsoft.com/office/powerpoint/2010/main" val="1119791442"/>
              </p:ext>
            </p:extLst>
          </p:nvPr>
        </p:nvGraphicFramePr>
        <p:xfrm>
          <a:off x="534842" y="2874287"/>
          <a:ext cx="4916557" cy="855028"/>
        </p:xfrm>
        <a:graphic>
          <a:graphicData uri="http://schemas.openxmlformats.org/drawingml/2006/table">
            <a:tbl>
              <a:tblPr/>
              <a:tblGrid>
                <a:gridCol w="2103120">
                  <a:extLst>
                    <a:ext uri="{9D8B030D-6E8A-4147-A177-3AD203B41FA5}">
                      <a16:colId xmlns:a16="http://schemas.microsoft.com/office/drawing/2014/main" val="3383734906"/>
                    </a:ext>
                  </a:extLst>
                </a:gridCol>
                <a:gridCol w="1133723">
                  <a:extLst>
                    <a:ext uri="{9D8B030D-6E8A-4147-A177-3AD203B41FA5}">
                      <a16:colId xmlns:a16="http://schemas.microsoft.com/office/drawing/2014/main" val="483127563"/>
                    </a:ext>
                  </a:extLst>
                </a:gridCol>
                <a:gridCol w="904461">
                  <a:extLst>
                    <a:ext uri="{9D8B030D-6E8A-4147-A177-3AD203B41FA5}">
                      <a16:colId xmlns:a16="http://schemas.microsoft.com/office/drawing/2014/main" val="761421276"/>
                    </a:ext>
                  </a:extLst>
                </a:gridCol>
                <a:gridCol w="775253">
                  <a:extLst>
                    <a:ext uri="{9D8B030D-6E8A-4147-A177-3AD203B41FA5}">
                      <a16:colId xmlns:a16="http://schemas.microsoft.com/office/drawing/2014/main" val="3938352504"/>
                    </a:ext>
                  </a:extLst>
                </a:gridCol>
              </a:tblGrid>
              <a:tr h="0">
                <a:tc>
                  <a:txBody>
                    <a:bodyPr/>
                    <a:lstStyle/>
                    <a:p>
                      <a:r>
                        <a:rPr lang="en-GB" sz="1002" b="1" i="0">
                          <a:solidFill>
                            <a:schemeClr val="tx1"/>
                          </a:solidFill>
                          <a:effectLst/>
                          <a:latin typeface="XJYFGU+Calibri-Bold"/>
                        </a:rPr>
                        <a:t>P31</a:t>
                      </a:r>
                      <a:endParaRPr lang="en-GB">
                        <a:solidFill>
                          <a:schemeClr val="tx1"/>
                        </a:solidFill>
                        <a:effectLst/>
                      </a:endParaRPr>
                    </a:p>
                    <a:p>
                      <a:r>
                        <a:rPr lang="en-GB" sz="1002" b="0" i="0">
                          <a:solidFill>
                            <a:schemeClr val="tx1"/>
                          </a:solidFill>
                          <a:effectLst/>
                          <a:latin typeface="SJPGOE+Calibri"/>
                        </a:rPr>
                        <a:t>203/212Pb-mcp-D-PSMA</a:t>
                      </a:r>
                      <a:r>
                        <a:rPr lang="en-GB" sz="1002" b="0" i="0">
                          <a:solidFill>
                            <a:schemeClr val="tx1"/>
                          </a:solidFill>
                          <a:effectLst/>
                          <a:latin typeface="Helvetica" pitchFamily="2" charset="0"/>
                        </a:rPr>
                        <a:t> </a:t>
                      </a:r>
                      <a:r>
                        <a:rPr lang="en-GB" sz="1002" b="0" i="0">
                          <a:solidFill>
                            <a:schemeClr val="tx1"/>
                          </a:solidFill>
                          <a:effectLst/>
                          <a:latin typeface="SJPGOE+Calibri"/>
                        </a:rPr>
                        <a:t>for</a:t>
                      </a:r>
                      <a:r>
                        <a:rPr lang="en-GB" sz="1002" b="0" i="0">
                          <a:solidFill>
                            <a:schemeClr val="tx1"/>
                          </a:solidFill>
                          <a:effectLst/>
                          <a:latin typeface="Helvetica" pitchFamily="2" charset="0"/>
                        </a:rPr>
                        <a:t> </a:t>
                      </a:r>
                      <a:r>
                        <a:rPr lang="en-GB" sz="1002" b="0" i="0">
                          <a:solidFill>
                            <a:schemeClr val="tx1"/>
                          </a:solidFill>
                          <a:effectLst/>
                          <a:latin typeface="SJPGOE+Calibri"/>
                        </a:rPr>
                        <a:t>an</a:t>
                      </a:r>
                      <a:r>
                        <a:rPr lang="en-GB" sz="1002" b="0" i="0">
                          <a:solidFill>
                            <a:schemeClr val="tx1"/>
                          </a:solidFill>
                          <a:effectLst/>
                          <a:latin typeface="Helvetica" pitchFamily="2" charset="0"/>
                        </a:rPr>
                        <a:t> </a:t>
                      </a:r>
                      <a:r>
                        <a:rPr lang="en-GB" sz="1002" b="0" i="0">
                          <a:solidFill>
                            <a:schemeClr val="tx1"/>
                          </a:solidFill>
                          <a:effectLst/>
                          <a:latin typeface="SJPGOE+Calibri"/>
                        </a:rPr>
                        <a:t>improved</a:t>
                      </a:r>
                      <a:r>
                        <a:rPr lang="en-GB" sz="1002" b="0" i="0">
                          <a:solidFill>
                            <a:schemeClr val="tx1"/>
                          </a:solidFill>
                          <a:effectLst/>
                          <a:latin typeface="Helvetica" pitchFamily="2" charset="0"/>
                        </a:rPr>
                        <a:t> </a:t>
                      </a:r>
                      <a:r>
                        <a:rPr lang="en-GB" sz="1002" b="0" i="0">
                          <a:solidFill>
                            <a:schemeClr val="tx1"/>
                          </a:solidFill>
                          <a:effectLst/>
                          <a:latin typeface="SJPGOE+Calibri"/>
                        </a:rPr>
                        <a:t>tumor</a:t>
                      </a:r>
                      <a:r>
                        <a:rPr lang="en-GB" sz="1002" b="0" i="0">
                          <a:solidFill>
                            <a:schemeClr val="tx1"/>
                          </a:solidFill>
                          <a:effectLst/>
                          <a:latin typeface="Helvetica" pitchFamily="2" charset="0"/>
                        </a:rPr>
                        <a:t> </a:t>
                      </a:r>
                      <a:r>
                        <a:rPr lang="en-GB" sz="1002" b="0" i="0">
                          <a:solidFill>
                            <a:schemeClr val="tx1"/>
                          </a:solidFill>
                          <a:effectLst/>
                          <a:latin typeface="SJPGOE+Calibri"/>
                        </a:rPr>
                        <a:t>therapy:</a:t>
                      </a:r>
                      <a:r>
                        <a:rPr lang="en-GB" sz="1002" b="0" i="0">
                          <a:solidFill>
                            <a:schemeClr val="tx1"/>
                          </a:solidFill>
                          <a:effectLst/>
                          <a:latin typeface="Helvetica" pitchFamily="2" charset="0"/>
                        </a:rPr>
                        <a:t> </a:t>
                      </a:r>
                      <a:r>
                        <a:rPr lang="en-GB" sz="1002" b="0" i="0">
                          <a:solidFill>
                            <a:schemeClr val="tx1"/>
                          </a:solidFill>
                          <a:effectLst/>
                          <a:latin typeface="SJPGOE+Calibri"/>
                        </a:rPr>
                        <a:t>Preclinical</a:t>
                      </a:r>
                      <a:r>
                        <a:rPr lang="en-GB" sz="1002" b="0" i="0">
                          <a:solidFill>
                            <a:schemeClr val="tx1"/>
                          </a:solidFill>
                          <a:effectLst/>
                          <a:latin typeface="Helvetica" pitchFamily="2" charset="0"/>
                        </a:rPr>
                        <a:t> </a:t>
                      </a:r>
                      <a:r>
                        <a:rPr lang="en-GB" sz="1002" b="0" i="0">
                          <a:solidFill>
                            <a:schemeClr val="tx1"/>
                          </a:solidFill>
                          <a:effectLst/>
                          <a:latin typeface="SJPGOE+Calibri"/>
                        </a:rPr>
                        <a:t>evaluation,</a:t>
                      </a:r>
                      <a:r>
                        <a:rPr lang="en-GB" sz="1002" b="0" i="0">
                          <a:solidFill>
                            <a:schemeClr val="tx1"/>
                          </a:solidFill>
                          <a:effectLst/>
                          <a:latin typeface="Helvetica" pitchFamily="2" charset="0"/>
                        </a:rPr>
                        <a:t> </a:t>
                      </a:r>
                      <a:r>
                        <a:rPr lang="en-GB" sz="1002" b="0" i="0">
                          <a:solidFill>
                            <a:schemeClr val="tx1"/>
                          </a:solidFill>
                          <a:effectLst/>
                          <a:latin typeface="SJPGOE+Calibri"/>
                        </a:rPr>
                        <a:t>automatisation</a:t>
                      </a:r>
                      <a:r>
                        <a:rPr lang="en-GB" sz="1002" b="0" i="0">
                          <a:solidFill>
                            <a:schemeClr val="tx1"/>
                          </a:solidFill>
                          <a:effectLst/>
                          <a:latin typeface="Helvetica" pitchFamily="2" charset="0"/>
                        </a:rPr>
                        <a:t> </a:t>
                      </a:r>
                      <a:r>
                        <a:rPr lang="en-GB" sz="1002" b="0" i="0">
                          <a:solidFill>
                            <a:schemeClr val="tx1"/>
                          </a:solidFill>
                          <a:effectLst/>
                          <a:latin typeface="SJPGOE+Calibri"/>
                        </a:rPr>
                        <a:t>and</a:t>
                      </a:r>
                      <a:r>
                        <a:rPr lang="en-GB" sz="1002" b="0" i="0">
                          <a:solidFill>
                            <a:schemeClr val="tx1"/>
                          </a:solidFill>
                          <a:effectLst/>
                          <a:latin typeface="Helvetica" pitchFamily="2" charset="0"/>
                        </a:rPr>
                        <a:t> </a:t>
                      </a:r>
                      <a:r>
                        <a:rPr lang="en-GB" sz="1002" b="0" i="0">
                          <a:solidFill>
                            <a:schemeClr val="tx1"/>
                          </a:solidFill>
                          <a:effectLst/>
                          <a:latin typeface="SJPGOE+Calibri"/>
                        </a:rPr>
                        <a:t>translation</a:t>
                      </a:r>
                      <a:r>
                        <a:rPr lang="en-GB" sz="1002" b="0" i="0">
                          <a:solidFill>
                            <a:schemeClr val="tx1"/>
                          </a:solidFill>
                          <a:effectLst/>
                          <a:latin typeface="Helvetica" pitchFamily="2" charset="0"/>
                        </a:rPr>
                        <a:t> </a:t>
                      </a:r>
                      <a:r>
                        <a:rPr lang="en-GB" sz="1002" b="0" i="0">
                          <a:solidFill>
                            <a:schemeClr val="tx1"/>
                          </a:solidFill>
                          <a:effectLst/>
                          <a:latin typeface="SJPGOE+Calibri"/>
                        </a:rPr>
                        <a:t>to</a:t>
                      </a:r>
                      <a:r>
                        <a:rPr lang="en-GB" sz="1002" b="0" i="0">
                          <a:solidFill>
                            <a:schemeClr val="tx1"/>
                          </a:solidFill>
                          <a:effectLst/>
                          <a:latin typeface="Helvetica" pitchFamily="2" charset="0"/>
                        </a:rPr>
                        <a:t> </a:t>
                      </a:r>
                      <a:r>
                        <a:rPr lang="en-GB" sz="1002" b="0" i="0">
                          <a:solidFill>
                            <a:schemeClr val="tx1"/>
                          </a:solidFill>
                          <a:effectLst/>
                          <a:latin typeface="SJPGOE+Calibri"/>
                        </a:rPr>
                        <a:t>clinical</a:t>
                      </a:r>
                      <a:r>
                        <a:rPr lang="en-GB" sz="1002" b="0" i="0">
                          <a:solidFill>
                            <a:schemeClr val="tx1"/>
                          </a:solidFill>
                          <a:effectLst/>
                          <a:latin typeface="Helvetica" pitchFamily="2" charset="0"/>
                        </a:rPr>
                        <a:t> </a:t>
                      </a:r>
                      <a:r>
                        <a:rPr lang="en-GB" sz="1002" b="0" i="0">
                          <a:solidFill>
                            <a:schemeClr val="tx1"/>
                          </a:solidFill>
                          <a:effectLst/>
                          <a:latin typeface="SJPGOE+Calibri"/>
                        </a:rPr>
                        <a:t>application</a:t>
                      </a:r>
                      <a:endParaRPr lang="en-GB">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GB" sz="1002" b="0" i="0" dirty="0">
                          <a:solidFill>
                            <a:schemeClr val="tx1"/>
                          </a:solidFill>
                          <a:effectLst/>
                          <a:latin typeface="SJPGOE+Calibri"/>
                        </a:rPr>
                        <a:t>Pb-212/Pb-</a:t>
                      </a:r>
                      <a:r>
                        <a:rPr lang="en-GB" sz="1002" b="0" i="0" dirty="0">
                          <a:solidFill>
                            <a:schemeClr val="tx1"/>
                          </a:solidFill>
                          <a:effectLst/>
                          <a:latin typeface="Helvetica" pitchFamily="2" charset="0"/>
                        </a:rPr>
                        <a:t> </a:t>
                      </a:r>
                      <a:r>
                        <a:rPr lang="en-GB" sz="1002" b="0" i="0" dirty="0">
                          <a:solidFill>
                            <a:schemeClr val="tx1"/>
                          </a:solidFill>
                          <a:effectLst/>
                          <a:latin typeface="SJPGOE+Calibri"/>
                        </a:rPr>
                        <a:t>203</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GB" sz="1002" b="0" i="0" dirty="0" err="1">
                          <a:solidFill>
                            <a:schemeClr val="tx1"/>
                          </a:solidFill>
                          <a:effectLst/>
                          <a:latin typeface="SJPGOE+Calibri"/>
                        </a:rPr>
                        <a:t>Dr.</a:t>
                      </a:r>
                      <a:r>
                        <a:rPr lang="en-GB" sz="1002" b="0" i="0" dirty="0">
                          <a:solidFill>
                            <a:schemeClr val="tx1"/>
                          </a:solidFill>
                          <a:effectLst/>
                          <a:latin typeface="Helvetica" pitchFamily="2" charset="0"/>
                        </a:rPr>
                        <a:t> </a:t>
                      </a:r>
                      <a:r>
                        <a:rPr lang="en-GB" sz="1002" b="0" i="0" dirty="0">
                          <a:solidFill>
                            <a:schemeClr val="tx1"/>
                          </a:solidFill>
                          <a:effectLst/>
                          <a:latin typeface="SJPGOE+Calibri"/>
                        </a:rPr>
                        <a:t>M.</a:t>
                      </a:r>
                      <a:r>
                        <a:rPr lang="en-GB" sz="1002" b="0" i="0" dirty="0">
                          <a:solidFill>
                            <a:schemeClr val="tx1"/>
                          </a:solidFill>
                          <a:effectLst/>
                          <a:latin typeface="Helvetica" pitchFamily="2" charset="0"/>
                        </a:rPr>
                        <a:t> </a:t>
                      </a:r>
                      <a:r>
                        <a:rPr lang="en-GB" sz="1002" b="0" i="0" dirty="0" err="1">
                          <a:solidFill>
                            <a:schemeClr val="tx1"/>
                          </a:solidFill>
                          <a:effectLst/>
                          <a:latin typeface="SJPGOE+Calibri"/>
                        </a:rPr>
                        <a:t>Pretze</a:t>
                      </a:r>
                      <a:endParaRPr lang="en-GB" dirty="0">
                        <a:solidFill>
                          <a:schemeClr val="tx1"/>
                        </a:solidFill>
                        <a:effectLst/>
                      </a:endParaRP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tc>
                  <a:txBody>
                    <a:bodyPr/>
                    <a:lstStyle/>
                    <a:p>
                      <a:r>
                        <a:rPr lang="en-CH" sz="1100" dirty="0">
                          <a:solidFill>
                            <a:schemeClr val="tx1"/>
                          </a:solidFill>
                          <a:effectLst/>
                        </a:rPr>
                        <a:t>Germany</a:t>
                      </a:r>
                    </a:p>
                  </a:txBody>
                  <a:tcPr anchor="ctr">
                    <a:lnL>
                      <a:noFill/>
                    </a:lnL>
                    <a:lnR>
                      <a:noFill/>
                    </a:lnR>
                    <a:lnT w="9525" cap="flat" cmpd="sng" algn="ctr">
                      <a:solidFill>
                        <a:srgbClr val="EA5254"/>
                      </a:solidFill>
                      <a:prstDash val="solid"/>
                      <a:round/>
                      <a:headEnd type="none" w="med" len="med"/>
                      <a:tailEnd type="none" w="med" len="med"/>
                    </a:lnT>
                    <a:lnB w="9525" cap="flat" cmpd="sng" algn="ctr">
                      <a:solidFill>
                        <a:srgbClr val="EBEBEB"/>
                      </a:solidFill>
                      <a:prstDash val="solid"/>
                      <a:round/>
                      <a:headEnd type="none" w="med" len="med"/>
                      <a:tailEnd type="none" w="med" len="med"/>
                    </a:lnB>
                    <a:noFill/>
                  </a:tcPr>
                </a:tc>
                <a:extLst>
                  <a:ext uri="{0D108BD9-81ED-4DB2-BD59-A6C34878D82A}">
                    <a16:rowId xmlns:a16="http://schemas.microsoft.com/office/drawing/2014/main" val="512437393"/>
                  </a:ext>
                </a:extLst>
              </a:tr>
            </a:tbl>
          </a:graphicData>
        </a:graphic>
      </p:graphicFrame>
      <p:sp>
        <p:nvSpPr>
          <p:cNvPr id="16" name="TextBox 15">
            <a:extLst>
              <a:ext uri="{FF2B5EF4-FFF2-40B4-BE49-F238E27FC236}">
                <a16:creationId xmlns:a16="http://schemas.microsoft.com/office/drawing/2014/main" id="{B3BD0353-EA3E-5ACE-7FF1-856CF4D7E8BB}"/>
              </a:ext>
            </a:extLst>
          </p:cNvPr>
          <p:cNvSpPr txBox="1"/>
          <p:nvPr/>
        </p:nvSpPr>
        <p:spPr>
          <a:xfrm>
            <a:off x="672758" y="800127"/>
            <a:ext cx="4060920" cy="923330"/>
          </a:xfrm>
          <a:prstGeom prst="rect">
            <a:avLst/>
          </a:prstGeom>
          <a:noFill/>
        </p:spPr>
        <p:txBody>
          <a:bodyPr wrap="none" rtlCol="0">
            <a:spAutoFit/>
          </a:bodyPr>
          <a:lstStyle/>
          <a:p>
            <a:endParaRPr lang="en-CH" dirty="0"/>
          </a:p>
          <a:p>
            <a:r>
              <a:rPr lang="en-CH" dirty="0"/>
              <a:t>2 projects aim at performing clinical trials</a:t>
            </a:r>
            <a:br>
              <a:rPr lang="en-CH" dirty="0"/>
            </a:br>
            <a:r>
              <a:rPr lang="en-CH" dirty="0"/>
              <a:t>(first-in-human and phase-1/pilot )</a:t>
            </a:r>
          </a:p>
        </p:txBody>
      </p:sp>
      <p:pic>
        <p:nvPicPr>
          <p:cNvPr id="2" name="Picture 1">
            <a:extLst>
              <a:ext uri="{FF2B5EF4-FFF2-40B4-BE49-F238E27FC236}">
                <a16:creationId xmlns:a16="http://schemas.microsoft.com/office/drawing/2014/main" id="{F421F834-5D2F-F996-0232-5B717345012E}"/>
              </a:ext>
            </a:extLst>
          </p:cNvPr>
          <p:cNvPicPr>
            <a:picLocks noChangeAspect="1"/>
          </p:cNvPicPr>
          <p:nvPr/>
        </p:nvPicPr>
        <p:blipFill>
          <a:blip r:embed="rId2"/>
          <a:stretch>
            <a:fillRect/>
          </a:stretch>
        </p:blipFill>
        <p:spPr>
          <a:xfrm>
            <a:off x="7851397" y="1067318"/>
            <a:ext cx="4060921" cy="3141689"/>
          </a:xfrm>
          <a:prstGeom prst="rect">
            <a:avLst/>
          </a:prstGeom>
          <a:ln>
            <a:solidFill>
              <a:schemeClr val="tx1"/>
            </a:solidFill>
          </a:ln>
        </p:spPr>
      </p:pic>
      <p:sp>
        <p:nvSpPr>
          <p:cNvPr id="3" name="TextBox 2">
            <a:extLst>
              <a:ext uri="{FF2B5EF4-FFF2-40B4-BE49-F238E27FC236}">
                <a16:creationId xmlns:a16="http://schemas.microsoft.com/office/drawing/2014/main" id="{ADBBAD09-6794-D5F6-74B3-C190C66A8D2A}"/>
              </a:ext>
            </a:extLst>
          </p:cNvPr>
          <p:cNvSpPr txBox="1"/>
          <p:nvPr/>
        </p:nvSpPr>
        <p:spPr>
          <a:xfrm>
            <a:off x="7851397" y="4296790"/>
            <a:ext cx="4469901" cy="369332"/>
          </a:xfrm>
          <a:prstGeom prst="rect">
            <a:avLst/>
          </a:prstGeom>
          <a:noFill/>
        </p:spPr>
        <p:txBody>
          <a:bodyPr wrap="square">
            <a:spAutoFit/>
          </a:bodyPr>
          <a:lstStyle/>
          <a:p>
            <a:r>
              <a:rPr lang="en-CH" dirty="0"/>
              <a:t>https://zenodo.org/records/11448842</a:t>
            </a:r>
          </a:p>
        </p:txBody>
      </p:sp>
      <p:sp>
        <p:nvSpPr>
          <p:cNvPr id="8" name="TextBox 7">
            <a:extLst>
              <a:ext uri="{FF2B5EF4-FFF2-40B4-BE49-F238E27FC236}">
                <a16:creationId xmlns:a16="http://schemas.microsoft.com/office/drawing/2014/main" id="{4E3F3C24-2975-56CA-6CC8-2A237318DE36}"/>
              </a:ext>
            </a:extLst>
          </p:cNvPr>
          <p:cNvSpPr txBox="1"/>
          <p:nvPr/>
        </p:nvSpPr>
        <p:spPr>
          <a:xfrm>
            <a:off x="388752" y="4514044"/>
            <a:ext cx="7999873" cy="2031325"/>
          </a:xfrm>
          <a:prstGeom prst="rect">
            <a:avLst/>
          </a:prstGeom>
          <a:noFill/>
        </p:spPr>
        <p:txBody>
          <a:bodyPr wrap="square" rtlCol="0">
            <a:spAutoFit/>
          </a:bodyPr>
          <a:lstStyle/>
          <a:p>
            <a:r>
              <a:rPr lang="en-CH" dirty="0"/>
              <a:t>2 meetings on PRISMAP +:</a:t>
            </a:r>
          </a:p>
          <a:p>
            <a:r>
              <a:rPr lang="en-CH" dirty="0"/>
              <a:t>- Consortium meeting (Mol (BE) 2-4 Apr 2025)</a:t>
            </a:r>
          </a:p>
          <a:p>
            <a:r>
              <a:rPr lang="en-CH" dirty="0"/>
              <a:t>- Workshop (Oslo (NO) , 12-15 May 2025)</a:t>
            </a:r>
          </a:p>
          <a:p>
            <a:endParaRPr lang="en-CH" dirty="0"/>
          </a:p>
          <a:p>
            <a:r>
              <a:rPr lang="en-GB" dirty="0"/>
              <a:t>HORIZON-INFRA-2025-01  : INFRASERV - Research infrastructures services to support health research - Opening: 06 May 2025 -Deadline: 18 Sep 2025</a:t>
            </a:r>
          </a:p>
          <a:p>
            <a:r>
              <a:rPr lang="en-GB" dirty="0"/>
              <a:t>Good news !: CH is back as fully associated country</a:t>
            </a:r>
            <a:endParaRPr lang="en-CH" dirty="0"/>
          </a:p>
        </p:txBody>
      </p:sp>
      <p:sp>
        <p:nvSpPr>
          <p:cNvPr id="4" name="Footer Placeholder 3">
            <a:extLst>
              <a:ext uri="{FF2B5EF4-FFF2-40B4-BE49-F238E27FC236}">
                <a16:creationId xmlns:a16="http://schemas.microsoft.com/office/drawing/2014/main" id="{68E49DFC-260D-9C1D-4A90-7C7AFDD714C3}"/>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spTree>
    <p:extLst>
      <p:ext uri="{BB962C8B-B14F-4D97-AF65-F5344CB8AC3E}">
        <p14:creationId xmlns:p14="http://schemas.microsoft.com/office/powerpoint/2010/main" val="2815211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00BCF98-248F-8092-6482-06848247289F}"/>
              </a:ext>
            </a:extLst>
          </p:cNvPr>
          <p:cNvSpPr>
            <a:spLocks noGrp="1"/>
          </p:cNvSpPr>
          <p:nvPr>
            <p:ph idx="1"/>
          </p:nvPr>
        </p:nvSpPr>
        <p:spPr/>
        <p:txBody>
          <a:bodyPr/>
          <a:lstStyle/>
          <a:p>
            <a:endParaRPr lang="en-CH" dirty="0"/>
          </a:p>
        </p:txBody>
      </p:sp>
      <p:sp>
        <p:nvSpPr>
          <p:cNvPr id="7" name="Footer Placeholder 4">
            <a:extLst>
              <a:ext uri="{FF2B5EF4-FFF2-40B4-BE49-F238E27FC236}">
                <a16:creationId xmlns:a16="http://schemas.microsoft.com/office/drawing/2014/main" id="{C91B0327-AE0A-6AD9-55CF-C763A4FEF84E}"/>
              </a:ext>
            </a:extLst>
          </p:cNvPr>
          <p:cNvSpPr>
            <a:spLocks noGrp="1"/>
          </p:cNvSpPr>
          <p:nvPr>
            <p:ph type="ftr" sz="quarter" idx="11"/>
          </p:nvPr>
        </p:nvSpPr>
        <p:spPr>
          <a:xfrm>
            <a:off x="885525" y="8470900"/>
            <a:ext cx="13578039" cy="486833"/>
          </a:xfrm>
          <a:prstGeom prst="rect">
            <a:avLst/>
          </a:prstGeom>
        </p:spPr>
        <p:txBody>
          <a:bodyPr/>
          <a:lstStyle>
            <a:defPPr>
              <a:defRPr lang="en-CH"/>
            </a:defPPr>
            <a:lvl1pPr marL="0" algn="r" defTabSz="1219170" rtl="0" eaLnBrk="1" latinLnBrk="0" hangingPunct="1">
              <a:defRPr sz="2400" kern="1200">
                <a:ln>
                  <a:solidFill>
                    <a:schemeClr val="accent1"/>
                  </a:solidFill>
                </a:ln>
                <a:solidFill>
                  <a:srgbClr val="00B9C5"/>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l"/>
            <a:endParaRPr lang="en-CH" dirty="0"/>
          </a:p>
        </p:txBody>
      </p:sp>
      <p:sp>
        <p:nvSpPr>
          <p:cNvPr id="11" name="Title 10">
            <a:extLst>
              <a:ext uri="{FF2B5EF4-FFF2-40B4-BE49-F238E27FC236}">
                <a16:creationId xmlns:a16="http://schemas.microsoft.com/office/drawing/2014/main" id="{B1D189EE-FA9F-D456-7B4A-42D9E744135F}"/>
              </a:ext>
            </a:extLst>
          </p:cNvPr>
          <p:cNvSpPr>
            <a:spLocks noGrp="1"/>
          </p:cNvSpPr>
          <p:nvPr>
            <p:ph type="title"/>
          </p:nvPr>
        </p:nvSpPr>
        <p:spPr/>
        <p:txBody>
          <a:bodyPr/>
          <a:lstStyle/>
          <a:p>
            <a:endParaRPr lang="en-CH"/>
          </a:p>
        </p:txBody>
      </p:sp>
      <p:sp>
        <p:nvSpPr>
          <p:cNvPr id="12" name="Title 1">
            <a:extLst>
              <a:ext uri="{FF2B5EF4-FFF2-40B4-BE49-F238E27FC236}">
                <a16:creationId xmlns:a16="http://schemas.microsoft.com/office/drawing/2014/main" id="{CB454C54-1316-A169-1387-D3A94E26930D}"/>
              </a:ext>
            </a:extLst>
          </p:cNvPr>
          <p:cNvSpPr txBox="1">
            <a:spLocks/>
          </p:cNvSpPr>
          <p:nvPr/>
        </p:nvSpPr>
        <p:spPr>
          <a:xfrm>
            <a:off x="721980" y="227056"/>
            <a:ext cx="10969139" cy="940443"/>
          </a:xfrm>
          <a:prstGeom prst="rect">
            <a:avLst/>
          </a:prstGeom>
        </p:spPr>
        <p:txBody>
          <a:bodyPr vert="horz" lIns="60960" rIns="6096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800" b="1" dirty="0">
                <a:solidFill>
                  <a:schemeClr val="accent5">
                    <a:lumMod val="75000"/>
                  </a:schemeClr>
                </a:solidFill>
                <a:latin typeface="+mn-lt"/>
              </a:rPr>
              <a:t>Last news from the EU</a:t>
            </a:r>
          </a:p>
        </p:txBody>
      </p:sp>
      <p:sp>
        <p:nvSpPr>
          <p:cNvPr id="16" name="TextBox 15">
            <a:extLst>
              <a:ext uri="{FF2B5EF4-FFF2-40B4-BE49-F238E27FC236}">
                <a16:creationId xmlns:a16="http://schemas.microsoft.com/office/drawing/2014/main" id="{D4C5039B-4C7F-C246-51FB-914B6A0004C8}"/>
              </a:ext>
            </a:extLst>
          </p:cNvPr>
          <p:cNvSpPr txBox="1"/>
          <p:nvPr/>
        </p:nvSpPr>
        <p:spPr>
          <a:xfrm>
            <a:off x="222557" y="1383413"/>
            <a:ext cx="5873443" cy="3816429"/>
          </a:xfrm>
          <a:prstGeom prst="rect">
            <a:avLst/>
          </a:prstGeom>
          <a:noFill/>
        </p:spPr>
        <p:txBody>
          <a:bodyPr wrap="square">
            <a:spAutoFit/>
          </a:bodyPr>
          <a:lstStyle/>
          <a:p>
            <a:r>
              <a:rPr lang="en-BE"/>
              <a:t>The European Economic and Social Committee issued an opinion in Spring 2024 about Europe’s Beating Cancer Plan, the SAMIRA Action Plan, and in particular the European Radioisotope Valley Initiative (ERVI)</a:t>
            </a:r>
          </a:p>
          <a:p>
            <a:endParaRPr lang="en-BE"/>
          </a:p>
          <a:p>
            <a:r>
              <a:rPr lang="en-BE"/>
              <a:t>The Council of the European Union has taken up that opinion to recommend the </a:t>
            </a:r>
            <a:r>
              <a:rPr lang="en-BE" b="1"/>
              <a:t>ERVI programme</a:t>
            </a:r>
            <a:r>
              <a:rPr lang="en-BE"/>
              <a:t> and </a:t>
            </a:r>
            <a:r>
              <a:rPr lang="en-BE" b="1"/>
              <a:t>the consolidation of PRISMAP </a:t>
            </a:r>
            <a:r>
              <a:rPr lang="en-US" b="1" dirty="0">
                <a:solidFill>
                  <a:srgbClr val="E95355"/>
                </a:solidFill>
              </a:rPr>
              <a:t>into a next phase (PRISMAP +, ?)</a:t>
            </a:r>
            <a:r>
              <a:rPr lang="en-BE"/>
              <a:t>.</a:t>
            </a:r>
            <a:br>
              <a:rPr lang="en-BE"/>
            </a:br>
            <a:r>
              <a:rPr lang="en-GB" sz="1600" dirty="0">
                <a:hlinkClick r:id="rId2"/>
              </a:rPr>
              <a:t>https://www.consilium.europa.eu/en/press/press-releases/2024/06/17/radioisotopes-for-medical-use-council-approves-conclusions/</a:t>
            </a:r>
            <a:r>
              <a:rPr lang="en-GB" sz="1600" dirty="0"/>
              <a:t> </a:t>
            </a:r>
          </a:p>
          <a:p>
            <a:endParaRPr lang="en-GB" sz="1600" dirty="0"/>
          </a:p>
          <a:p>
            <a:r>
              <a:rPr lang="en-GB" sz="1600" dirty="0"/>
              <a:t>ERVI : last 20 March : steering board meeting</a:t>
            </a:r>
          </a:p>
          <a:p>
            <a:endParaRPr lang="en-BE" dirty="0"/>
          </a:p>
        </p:txBody>
      </p:sp>
      <p:pic>
        <p:nvPicPr>
          <p:cNvPr id="17" name="Picture 16" title="EESCLogo_EN">
            <a:extLst>
              <a:ext uri="{FF2B5EF4-FFF2-40B4-BE49-F238E27FC236}">
                <a16:creationId xmlns:a16="http://schemas.microsoft.com/office/drawing/2014/main" id="{2988544E-D4EB-2A86-5160-A671B8485449}"/>
              </a:ext>
            </a:extLst>
          </p:cNvPr>
          <p:cNvPicPr/>
          <p:nvPr/>
        </p:nvPicPr>
        <p:blipFill>
          <a:blip r:embed="rId3"/>
          <a:stretch>
            <a:fillRect/>
          </a:stretch>
        </p:blipFill>
        <p:spPr>
          <a:xfrm>
            <a:off x="0" y="5011554"/>
            <a:ext cx="1796185" cy="1246970"/>
          </a:xfrm>
          <a:prstGeom prst="rect">
            <a:avLst/>
          </a:prstGeom>
        </p:spPr>
      </p:pic>
      <p:pic>
        <p:nvPicPr>
          <p:cNvPr id="18" name="Picture 4" descr="Council-of-the-European-Union - RIS.WORLD">
            <a:extLst>
              <a:ext uri="{FF2B5EF4-FFF2-40B4-BE49-F238E27FC236}">
                <a16:creationId xmlns:a16="http://schemas.microsoft.com/office/drawing/2014/main" id="{A1214651-D40E-64ED-091E-E11FAB47E8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4530" y="5054987"/>
            <a:ext cx="1718671" cy="1160103"/>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FB55A5BC-039C-4963-A42D-A98DA5CDADF0}"/>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spTree>
    <p:extLst>
      <p:ext uri="{BB962C8B-B14F-4D97-AF65-F5344CB8AC3E}">
        <p14:creationId xmlns:p14="http://schemas.microsoft.com/office/powerpoint/2010/main" val="38587711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FEDA5-A465-AF75-3491-8941CFA9BD84}"/>
              </a:ext>
            </a:extLst>
          </p:cNvPr>
          <p:cNvSpPr>
            <a:spLocks noGrp="1"/>
          </p:cNvSpPr>
          <p:nvPr>
            <p:ph type="title"/>
          </p:nvPr>
        </p:nvSpPr>
        <p:spPr/>
        <p:txBody>
          <a:bodyPr/>
          <a:lstStyle/>
          <a:p>
            <a:r>
              <a:rPr lang="en-CH" dirty="0"/>
              <a:t>ERVI specifics 20 M</a:t>
            </a:r>
            <a:r>
              <a:rPr lang="en-GB" dirty="0"/>
              <a:t>a</a:t>
            </a:r>
            <a:r>
              <a:rPr lang="en-CH" dirty="0"/>
              <a:t>rch</a:t>
            </a:r>
          </a:p>
        </p:txBody>
      </p:sp>
      <p:sp>
        <p:nvSpPr>
          <p:cNvPr id="3" name="Content Placeholder 2">
            <a:extLst>
              <a:ext uri="{FF2B5EF4-FFF2-40B4-BE49-F238E27FC236}">
                <a16:creationId xmlns:a16="http://schemas.microsoft.com/office/drawing/2014/main" id="{F792DABA-6533-947B-25F2-798A30B16D03}"/>
              </a:ext>
            </a:extLst>
          </p:cNvPr>
          <p:cNvSpPr>
            <a:spLocks noGrp="1"/>
          </p:cNvSpPr>
          <p:nvPr>
            <p:ph idx="1"/>
          </p:nvPr>
        </p:nvSpPr>
        <p:spPr/>
        <p:txBody>
          <a:bodyPr/>
          <a:lstStyle/>
          <a:p>
            <a:endParaRPr lang="en-CH" dirty="0"/>
          </a:p>
        </p:txBody>
      </p:sp>
      <p:sp>
        <p:nvSpPr>
          <p:cNvPr id="4" name="Footer Placeholder 3">
            <a:extLst>
              <a:ext uri="{FF2B5EF4-FFF2-40B4-BE49-F238E27FC236}">
                <a16:creationId xmlns:a16="http://schemas.microsoft.com/office/drawing/2014/main" id="{35E6AD0D-1A52-6AB4-1E07-73F7A683BE04}"/>
              </a:ext>
            </a:extLst>
          </p:cNvPr>
          <p:cNvSpPr>
            <a:spLocks noGrp="1"/>
          </p:cNvSpPr>
          <p:nvPr>
            <p:ph type="ftr" sz="quarter" idx="11"/>
          </p:nvPr>
        </p:nvSpPr>
        <p:spPr/>
        <p:txBody>
          <a:bodyPr/>
          <a:lstStyle/>
          <a:p>
            <a:pPr algn="l"/>
            <a:r>
              <a:rPr lang="en-GB"/>
              <a:t>Click "View" &gt; "Header and Footer" to change this text</a:t>
            </a:r>
            <a:endParaRPr lang="en-CH" dirty="0"/>
          </a:p>
        </p:txBody>
      </p:sp>
      <p:sp>
        <p:nvSpPr>
          <p:cNvPr id="5" name="Slide Number Placeholder 4">
            <a:extLst>
              <a:ext uri="{FF2B5EF4-FFF2-40B4-BE49-F238E27FC236}">
                <a16:creationId xmlns:a16="http://schemas.microsoft.com/office/drawing/2014/main" id="{B1E59B6D-02B9-8AF7-F5BA-0DE26761C1F7}"/>
              </a:ext>
            </a:extLst>
          </p:cNvPr>
          <p:cNvSpPr>
            <a:spLocks noGrp="1"/>
          </p:cNvSpPr>
          <p:nvPr>
            <p:ph type="sldNum" sz="quarter" idx="12"/>
          </p:nvPr>
        </p:nvSpPr>
        <p:spPr/>
        <p:txBody>
          <a:bodyPr/>
          <a:lstStyle/>
          <a:p>
            <a:fld id="{F5C863F0-AEA2-0249-8983-B892276345E5}" type="slidenum">
              <a:rPr lang="en-CH" smtClean="0"/>
              <a:pPr/>
              <a:t>5</a:t>
            </a:fld>
            <a:endParaRPr lang="en-CH" dirty="0"/>
          </a:p>
        </p:txBody>
      </p:sp>
      <p:sp>
        <p:nvSpPr>
          <p:cNvPr id="7" name="TextBox 6">
            <a:extLst>
              <a:ext uri="{FF2B5EF4-FFF2-40B4-BE49-F238E27FC236}">
                <a16:creationId xmlns:a16="http://schemas.microsoft.com/office/drawing/2014/main" id="{0AFD30EB-6301-EF27-5760-5F0CAEB265DE}"/>
              </a:ext>
            </a:extLst>
          </p:cNvPr>
          <p:cNvSpPr txBox="1"/>
          <p:nvPr/>
        </p:nvSpPr>
        <p:spPr>
          <a:xfrm>
            <a:off x="6295292" y="2775081"/>
            <a:ext cx="6096000" cy="2308324"/>
          </a:xfrm>
          <a:prstGeom prst="rect">
            <a:avLst/>
          </a:prstGeom>
          <a:noFill/>
        </p:spPr>
        <p:txBody>
          <a:bodyPr wrap="square">
            <a:spAutoFit/>
          </a:bodyPr>
          <a:lstStyle/>
          <a:p>
            <a:r>
              <a:rPr lang="en-CH" b="1" dirty="0"/>
              <a:t>Brief relevance assessment: </a:t>
            </a:r>
            <a:r>
              <a:rPr lang="en-CH" dirty="0"/>
              <a:t>Similarly, PRISMAP project representatives are actively engaged in the ERVI Steering Group. The desire to build on PRISMAP’s efforts has been expressed, and a follow-up initiative has been presented. </a:t>
            </a:r>
            <a:r>
              <a:rPr lang="en-CH" b="1" dirty="0"/>
              <a:t>Further discussions are anticipated to explore the potential expansion of the project’s scope to include new activities and/or to enhance synergies with other initiatives planned under Strand 2.</a:t>
            </a:r>
          </a:p>
        </p:txBody>
      </p:sp>
      <p:sp>
        <p:nvSpPr>
          <p:cNvPr id="8" name="TextBox 7">
            <a:extLst>
              <a:ext uri="{FF2B5EF4-FFF2-40B4-BE49-F238E27FC236}">
                <a16:creationId xmlns:a16="http://schemas.microsoft.com/office/drawing/2014/main" id="{C12D3A17-973F-AB79-BA33-195D5BE4FED7}"/>
              </a:ext>
            </a:extLst>
          </p:cNvPr>
          <p:cNvSpPr txBox="1"/>
          <p:nvPr/>
        </p:nvSpPr>
        <p:spPr>
          <a:xfrm>
            <a:off x="0" y="1005842"/>
            <a:ext cx="6359769" cy="4247317"/>
          </a:xfrm>
          <a:prstGeom prst="rect">
            <a:avLst/>
          </a:prstGeom>
          <a:noFill/>
        </p:spPr>
        <p:txBody>
          <a:bodyPr wrap="square">
            <a:spAutoFit/>
          </a:bodyPr>
          <a:lstStyle/>
          <a:p>
            <a:r>
              <a:rPr lang="en-CH" dirty="0"/>
              <a:t>Project #4. R&amp;D on new and innovative radioisotopes: Since 2021, the PRISMAP project, funded by the H2020 Programme, has successfully provided small amounts of radionuclides for medical research. </a:t>
            </a:r>
            <a:r>
              <a:rPr lang="en-CH" b="1" dirty="0"/>
              <a:t>There is broad agreement that this R&amp;D should continue with enhanced support (expected PRISMAP+ project to be funded under Horizon Europe Programme). </a:t>
            </a:r>
            <a:r>
              <a:rPr lang="en-CH" dirty="0"/>
              <a:t>Additionally, a more ambitious R&amp;D&amp;I programme on medical isotopes is needed, </a:t>
            </a:r>
            <a:r>
              <a:rPr lang="en-CH" b="1" dirty="0"/>
              <a:t>guided by a common strategic document (i.e. Strategic Research and Innovation Agenda (SRIA)). </a:t>
            </a:r>
            <a:r>
              <a:rPr lang="en-CH" dirty="0"/>
              <a:t>This programme should build on existing initiatives, in particular ongoing collaborative projects (PRISMAP, SECURE, EU-CONVERSION) and various projects funded through the Innovative Health Initiative and other EC programmes. </a:t>
            </a:r>
            <a:r>
              <a:rPr lang="en-CH" b="1" dirty="0"/>
              <a:t>To ensure synergies in funding ERVI-related R&amp;D&amp;I initiative, increased coordination among stakeholders in the phase of strategic programming is required.</a:t>
            </a:r>
          </a:p>
        </p:txBody>
      </p:sp>
      <p:sp>
        <p:nvSpPr>
          <p:cNvPr id="10" name="TextBox 9">
            <a:extLst>
              <a:ext uri="{FF2B5EF4-FFF2-40B4-BE49-F238E27FC236}">
                <a16:creationId xmlns:a16="http://schemas.microsoft.com/office/drawing/2014/main" id="{E89C94D8-D0CF-EC05-89A9-3366AA04E19E}"/>
              </a:ext>
            </a:extLst>
          </p:cNvPr>
          <p:cNvSpPr txBox="1"/>
          <p:nvPr/>
        </p:nvSpPr>
        <p:spPr>
          <a:xfrm>
            <a:off x="6295292" y="821177"/>
            <a:ext cx="6195646" cy="2031325"/>
          </a:xfrm>
          <a:prstGeom prst="rect">
            <a:avLst/>
          </a:prstGeom>
          <a:noFill/>
        </p:spPr>
        <p:txBody>
          <a:bodyPr wrap="square">
            <a:spAutoFit/>
          </a:bodyPr>
          <a:lstStyle/>
          <a:p>
            <a:endParaRPr lang="en-CH" b="1" dirty="0"/>
          </a:p>
          <a:p>
            <a:r>
              <a:rPr lang="en-GB" b="1" dirty="0"/>
              <a:t>The PRISMAP project is a notable success </a:t>
            </a:r>
            <a:r>
              <a:rPr lang="en-GB" dirty="0"/>
              <a:t>in the area of engaging the radioisotope R&amp;D community through enabling the supply of rare isotopes to researchers</a:t>
            </a:r>
            <a:r>
              <a:rPr lang="en-GB" b="1" dirty="0"/>
              <a:t>. Its continuation for a new four-year period is underway, </a:t>
            </a:r>
            <a:r>
              <a:rPr lang="en-GB" dirty="0"/>
              <a:t>supported through a collaborative research project funded by the Horizon Europe Programme.</a:t>
            </a:r>
            <a:endParaRPr lang="en-CH" dirty="0"/>
          </a:p>
        </p:txBody>
      </p:sp>
      <p:sp>
        <p:nvSpPr>
          <p:cNvPr id="12" name="TextBox 11">
            <a:extLst>
              <a:ext uri="{FF2B5EF4-FFF2-40B4-BE49-F238E27FC236}">
                <a16:creationId xmlns:a16="http://schemas.microsoft.com/office/drawing/2014/main" id="{95D786D2-09BD-BBD8-9A6F-FEEE55952F6D}"/>
              </a:ext>
            </a:extLst>
          </p:cNvPr>
          <p:cNvSpPr txBox="1"/>
          <p:nvPr/>
        </p:nvSpPr>
        <p:spPr>
          <a:xfrm>
            <a:off x="5762756" y="5014645"/>
            <a:ext cx="6318738" cy="1477328"/>
          </a:xfrm>
          <a:prstGeom prst="rect">
            <a:avLst/>
          </a:prstGeom>
          <a:noFill/>
        </p:spPr>
        <p:txBody>
          <a:bodyPr wrap="square">
            <a:spAutoFit/>
          </a:bodyPr>
          <a:lstStyle/>
          <a:p>
            <a:r>
              <a:rPr lang="en-CH" dirty="0"/>
              <a:t>the </a:t>
            </a:r>
            <a:r>
              <a:rPr lang="en-CH" b="1" dirty="0"/>
              <a:t>IPCEI</a:t>
            </a:r>
            <a:r>
              <a:rPr lang="en-CH" dirty="0"/>
              <a:t> format could also be explored (</a:t>
            </a:r>
            <a:r>
              <a:rPr lang="en-CH" b="1" dirty="0"/>
              <a:t>Important Projects of Common European Interest)</a:t>
            </a:r>
          </a:p>
          <a:p>
            <a:r>
              <a:rPr lang="en-CH" dirty="0"/>
              <a:t>ERIC framework</a:t>
            </a:r>
          </a:p>
          <a:p>
            <a:r>
              <a:rPr lang="en-GB" dirty="0"/>
              <a:t>Establishing a European Partnership</a:t>
            </a:r>
          </a:p>
          <a:p>
            <a:r>
              <a:rPr lang="en-GB" dirty="0"/>
              <a:t>International Non-Profit Association (INPA)</a:t>
            </a:r>
            <a:endParaRPr lang="en-CH" dirty="0"/>
          </a:p>
        </p:txBody>
      </p:sp>
    </p:spTree>
    <p:extLst>
      <p:ext uri="{BB962C8B-B14F-4D97-AF65-F5344CB8AC3E}">
        <p14:creationId xmlns:p14="http://schemas.microsoft.com/office/powerpoint/2010/main" val="2655196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041EE06-3C7F-50F9-3762-7B702CA86979}"/>
              </a:ext>
            </a:extLst>
          </p:cNvPr>
          <p:cNvPicPr>
            <a:picLocks noChangeAspect="1"/>
          </p:cNvPicPr>
          <p:nvPr/>
        </p:nvPicPr>
        <p:blipFill>
          <a:blip r:embed="rId2"/>
          <a:srcRect b="13462"/>
          <a:stretch/>
        </p:blipFill>
        <p:spPr>
          <a:xfrm>
            <a:off x="0" y="265488"/>
            <a:ext cx="6899544" cy="3880994"/>
          </a:xfrm>
          <a:prstGeom prst="rect">
            <a:avLst/>
          </a:prstGeom>
          <a:noFill/>
        </p:spPr>
      </p:pic>
      <p:sp>
        <p:nvSpPr>
          <p:cNvPr id="5" name="Slide Number Placeholder 4" hidden="1">
            <a:extLst>
              <a:ext uri="{FF2B5EF4-FFF2-40B4-BE49-F238E27FC236}">
                <a16:creationId xmlns:a16="http://schemas.microsoft.com/office/drawing/2014/main" id="{B30224DD-D3B0-B84F-9ACA-3853D3B0B513}"/>
              </a:ext>
            </a:extLst>
          </p:cNvPr>
          <p:cNvSpPr>
            <a:spLocks noGrp="1"/>
          </p:cNvSpPr>
          <p:nvPr>
            <p:ph type="sldNum" sz="quarter" idx="12"/>
          </p:nvPr>
        </p:nvSpPr>
        <p:spPr/>
        <p:txBody>
          <a:bodyPr/>
          <a:lstStyle/>
          <a:p>
            <a:pPr>
              <a:spcAft>
                <a:spcPts val="600"/>
              </a:spcAft>
            </a:pPr>
            <a:fld id="{F5C863F0-AEA2-0249-8983-B892276345E5}" type="slidenum">
              <a:rPr lang="en-CH" smtClean="0"/>
              <a:pPr>
                <a:spcAft>
                  <a:spcPts val="600"/>
                </a:spcAft>
              </a:pPr>
              <a:t>6</a:t>
            </a:fld>
            <a:endParaRPr lang="en-CH"/>
          </a:p>
        </p:txBody>
      </p:sp>
      <p:sp>
        <p:nvSpPr>
          <p:cNvPr id="7" name="Footer Placeholder 3">
            <a:extLst>
              <a:ext uri="{FF2B5EF4-FFF2-40B4-BE49-F238E27FC236}">
                <a16:creationId xmlns:a16="http://schemas.microsoft.com/office/drawing/2014/main" id="{8D6DEAFC-A182-512D-C98D-4B2ED63EF3CE}"/>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pic>
        <p:nvPicPr>
          <p:cNvPr id="8" name="Picture 7">
            <a:extLst>
              <a:ext uri="{FF2B5EF4-FFF2-40B4-BE49-F238E27FC236}">
                <a16:creationId xmlns:a16="http://schemas.microsoft.com/office/drawing/2014/main" id="{7378BD91-46C1-A3AD-8FAA-AA5588EE8463}"/>
              </a:ext>
            </a:extLst>
          </p:cNvPr>
          <p:cNvPicPr>
            <a:picLocks noChangeAspect="1"/>
          </p:cNvPicPr>
          <p:nvPr/>
        </p:nvPicPr>
        <p:blipFill>
          <a:blip r:embed="rId3"/>
          <a:stretch>
            <a:fillRect/>
          </a:stretch>
        </p:blipFill>
        <p:spPr>
          <a:xfrm>
            <a:off x="5701145" y="4171915"/>
            <a:ext cx="6490855" cy="2280910"/>
          </a:xfrm>
          <a:prstGeom prst="rect">
            <a:avLst/>
          </a:prstGeom>
        </p:spPr>
      </p:pic>
    </p:spTree>
    <p:extLst>
      <p:ext uri="{BB962C8B-B14F-4D97-AF65-F5344CB8AC3E}">
        <p14:creationId xmlns:p14="http://schemas.microsoft.com/office/powerpoint/2010/main" val="1918049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645D7-967D-183C-BFEB-C5A13B2977A4}"/>
              </a:ext>
            </a:extLst>
          </p:cNvPr>
          <p:cNvSpPr>
            <a:spLocks noGrp="1"/>
          </p:cNvSpPr>
          <p:nvPr>
            <p:ph type="title"/>
          </p:nvPr>
        </p:nvSpPr>
        <p:spPr/>
        <p:txBody>
          <a:bodyPr/>
          <a:lstStyle/>
          <a:p>
            <a:r>
              <a:rPr lang="en-CH" dirty="0"/>
              <a:t>Planning for the targeted call </a:t>
            </a:r>
          </a:p>
        </p:txBody>
      </p:sp>
      <p:sp>
        <p:nvSpPr>
          <p:cNvPr id="3" name="Content Placeholder 2">
            <a:extLst>
              <a:ext uri="{FF2B5EF4-FFF2-40B4-BE49-F238E27FC236}">
                <a16:creationId xmlns:a16="http://schemas.microsoft.com/office/drawing/2014/main" id="{DB4507E6-2E07-C1C0-EC97-EE3DEE7E2D83}"/>
              </a:ext>
            </a:extLst>
          </p:cNvPr>
          <p:cNvSpPr>
            <a:spLocks noGrp="1"/>
          </p:cNvSpPr>
          <p:nvPr>
            <p:ph idx="1"/>
          </p:nvPr>
        </p:nvSpPr>
        <p:spPr/>
        <p:txBody>
          <a:bodyPr>
            <a:normAutofit fontScale="92500" lnSpcReduction="10000"/>
          </a:bodyPr>
          <a:lstStyle/>
          <a:p>
            <a:pPr marL="0" indent="0">
              <a:buNone/>
            </a:pPr>
            <a:r>
              <a:rPr lang="en-GB" dirty="0"/>
              <a:t>HORIZON-INFRA-2025-01  : INFRASERV - Research infrastructures services to support health research : </a:t>
            </a:r>
          </a:p>
          <a:p>
            <a:pPr marL="0" indent="0">
              <a:buNone/>
            </a:pPr>
            <a:r>
              <a:rPr lang="en-GB" b="1" dirty="0"/>
              <a:t>Opening: 06 May 2025</a:t>
            </a:r>
          </a:p>
          <a:p>
            <a:pPr marL="0" indent="0">
              <a:buNone/>
            </a:pPr>
            <a:r>
              <a:rPr lang="en-GB" b="1" dirty="0"/>
              <a:t>Deadline: 18 Sep 2025</a:t>
            </a:r>
            <a:endParaRPr lang="en-CH" b="1" dirty="0"/>
          </a:p>
          <a:p>
            <a:pPr marL="0" indent="0">
              <a:buNone/>
            </a:pPr>
            <a:r>
              <a:rPr lang="en-CH" dirty="0"/>
              <a:t>Recruitment of Sciprom for preparation of the proposal by MEDICIS collab. – </a:t>
            </a:r>
            <a:r>
              <a:rPr lang="en-CH" b="1" dirty="0"/>
              <a:t>ASAP</a:t>
            </a:r>
          </a:p>
          <a:p>
            <a:pPr marL="0" indent="0">
              <a:buNone/>
            </a:pPr>
            <a:r>
              <a:rPr lang="en-CH" dirty="0"/>
              <a:t>Invitation to </a:t>
            </a:r>
            <a:r>
              <a:rPr lang="en-US" dirty="0"/>
              <a:t>take part in the </a:t>
            </a:r>
            <a:r>
              <a:rPr lang="en-GB" dirty="0"/>
              <a:t>“</a:t>
            </a:r>
            <a:r>
              <a:rPr lang="en-CH" dirty="0"/>
              <a:t>Writing team” (proposal):</a:t>
            </a:r>
          </a:p>
          <a:p>
            <a:pPr marL="0" indent="0">
              <a:buNone/>
            </a:pPr>
            <a:r>
              <a:rPr lang="en-CH" dirty="0"/>
              <a:t>T. Cocolios, C. Decristoforo, F. Haddad, , U. Koester,  K. Leufgen, J. Prior/V. Garibotto or delegate, T. Stora (support EU office/Charlotte)</a:t>
            </a:r>
          </a:p>
          <a:p>
            <a:pPr marL="0" indent="0">
              <a:buNone/>
            </a:pPr>
            <a:r>
              <a:rPr lang="en-CH" dirty="0"/>
              <a:t>Comm : regular reports to consortium meeting</a:t>
            </a:r>
          </a:p>
          <a:p>
            <a:pPr marL="0" indent="0">
              <a:buNone/>
            </a:pPr>
            <a:endParaRPr lang="en-CH" dirty="0"/>
          </a:p>
          <a:p>
            <a:pPr marL="0" indent="0">
              <a:buNone/>
            </a:pPr>
            <a:r>
              <a:rPr lang="en-GB" dirty="0"/>
              <a:t>B</a:t>
            </a:r>
            <a:r>
              <a:rPr lang="en-CH" dirty="0"/>
              <a:t>uild upon Nantes meeting, latest developments (lessons learned, EANM, ERICs(EuroBioImaging), emerging facilities, TRIUMF, CNL, PANTERA, CERN decision(s), industry, etc), White paper</a:t>
            </a:r>
          </a:p>
        </p:txBody>
      </p:sp>
      <p:sp>
        <p:nvSpPr>
          <p:cNvPr id="5" name="Slide Number Placeholder 4">
            <a:extLst>
              <a:ext uri="{FF2B5EF4-FFF2-40B4-BE49-F238E27FC236}">
                <a16:creationId xmlns:a16="http://schemas.microsoft.com/office/drawing/2014/main" id="{1341891B-F4AF-16A7-440D-1B106A596A93}"/>
              </a:ext>
            </a:extLst>
          </p:cNvPr>
          <p:cNvSpPr>
            <a:spLocks noGrp="1"/>
          </p:cNvSpPr>
          <p:nvPr>
            <p:ph type="sldNum" sz="quarter" idx="12"/>
          </p:nvPr>
        </p:nvSpPr>
        <p:spPr/>
        <p:txBody>
          <a:bodyPr/>
          <a:lstStyle/>
          <a:p>
            <a:fld id="{F5C863F0-AEA2-0249-8983-B892276345E5}" type="slidenum">
              <a:rPr lang="en-CH" smtClean="0"/>
              <a:pPr/>
              <a:t>7</a:t>
            </a:fld>
            <a:endParaRPr lang="en-CH" dirty="0"/>
          </a:p>
        </p:txBody>
      </p:sp>
      <p:sp>
        <p:nvSpPr>
          <p:cNvPr id="8" name="Footer Placeholder 3">
            <a:extLst>
              <a:ext uri="{FF2B5EF4-FFF2-40B4-BE49-F238E27FC236}">
                <a16:creationId xmlns:a16="http://schemas.microsoft.com/office/drawing/2014/main" id="{565F5B16-D27F-DB05-6110-344787E63FEF}"/>
              </a:ext>
            </a:extLst>
          </p:cNvPr>
          <p:cNvSpPr txBox="1">
            <a:spLocks/>
          </p:cNvSpPr>
          <p:nvPr/>
        </p:nvSpPr>
        <p:spPr>
          <a:xfrm>
            <a:off x="672758" y="6452825"/>
            <a:ext cx="10183529" cy="365125"/>
          </a:xfrm>
          <a:prstGeom prst="rect">
            <a:avLst/>
          </a:prstGeom>
        </p:spPr>
        <p:txBody>
          <a:bodyPr vert="horz" lIns="91440" tIns="45720" rIns="91440" bIns="45720" rtlCol="0" anchor="ctr"/>
          <a:lstStyle>
            <a:defPPr>
              <a:defRPr lang="en-CH"/>
            </a:defPPr>
            <a:lvl1pPr marL="0" algn="r" defTabSz="914400" rtl="0" eaLnBrk="1" latinLnBrk="0" hangingPunct="1">
              <a:defRPr sz="1200" kern="1200">
                <a:solidFill>
                  <a:srgbClr val="00B9C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dirty="0"/>
              <a:t>PRISMAP(+) -  EB– Mar 2025							T. Stora - CERN</a:t>
            </a:r>
            <a:endParaRPr lang="en-CH" dirty="0"/>
          </a:p>
        </p:txBody>
      </p:sp>
    </p:spTree>
    <p:extLst>
      <p:ext uri="{BB962C8B-B14F-4D97-AF65-F5344CB8AC3E}">
        <p14:creationId xmlns:p14="http://schemas.microsoft.com/office/powerpoint/2010/main" val="4857584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D9C11-A549-1A2B-588D-800C4E607751}"/>
              </a:ext>
            </a:extLst>
          </p:cNvPr>
          <p:cNvSpPr>
            <a:spLocks noGrp="1"/>
          </p:cNvSpPr>
          <p:nvPr>
            <p:ph type="title"/>
          </p:nvPr>
        </p:nvSpPr>
        <p:spPr/>
        <p:txBody>
          <a:bodyPr/>
          <a:lstStyle/>
          <a:p>
            <a:r>
              <a:rPr lang="en-CH" dirty="0"/>
              <a:t>PRISMAP + targetted call</a:t>
            </a:r>
          </a:p>
        </p:txBody>
      </p:sp>
      <p:sp>
        <p:nvSpPr>
          <p:cNvPr id="3" name="Content Placeholder 2">
            <a:extLst>
              <a:ext uri="{FF2B5EF4-FFF2-40B4-BE49-F238E27FC236}">
                <a16:creationId xmlns:a16="http://schemas.microsoft.com/office/drawing/2014/main" id="{7071FC28-7AAD-AF6D-3FDF-88CFF9C883EF}"/>
              </a:ext>
            </a:extLst>
          </p:cNvPr>
          <p:cNvSpPr>
            <a:spLocks noGrp="1"/>
          </p:cNvSpPr>
          <p:nvPr>
            <p:ph idx="1"/>
          </p:nvPr>
        </p:nvSpPr>
        <p:spPr/>
        <p:txBody>
          <a:bodyPr>
            <a:normAutofit fontScale="92500" lnSpcReduction="10000"/>
          </a:bodyPr>
          <a:lstStyle/>
          <a:p>
            <a:r>
              <a:rPr lang="en-GB" b="1" dirty="0"/>
              <a:t>D</a:t>
            </a:r>
            <a:r>
              <a:rPr lang="en-CH" b="1" dirty="0"/>
              <a:t>raft work program (as received 07/2024)</a:t>
            </a:r>
          </a:p>
          <a:p>
            <a:r>
              <a:rPr lang="en-GB" b="1" dirty="0"/>
              <a:t>HORIZON-INFRA-2025-01-SERV-01: </a:t>
            </a:r>
            <a:r>
              <a:rPr lang="en-GB" dirty="0"/>
              <a:t>Research infrastructure services to enable R&amp;I addressing main challenges and EU priorities related to the health domain</a:t>
            </a:r>
          </a:p>
          <a:p>
            <a:r>
              <a:rPr lang="en-GB" b="1" dirty="0"/>
              <a:t>Preamble</a:t>
            </a:r>
            <a:r>
              <a:rPr lang="en-GB" dirty="0"/>
              <a:t> : </a:t>
            </a:r>
            <a:r>
              <a:rPr lang="en-GB" b="1" dirty="0"/>
              <a:t>EU supported transnational access to research infrastructures has radically transformed the availability of state-of-the-art facilities for researchers</a:t>
            </a:r>
            <a:r>
              <a:rPr lang="en-GB" dirty="0"/>
              <a:t>, reinforcing Europe’s strong research performance. Horizon Europe marked a shift towards new types of </a:t>
            </a:r>
            <a:r>
              <a:rPr lang="en-GB" b="1" dirty="0"/>
              <a:t>transnational access grants, </a:t>
            </a:r>
            <a:r>
              <a:rPr lang="en-GB" dirty="0"/>
              <a:t>awarded to consortia of diverse types of facilities providing access to broad portfolios of installations and scientific services relevant for a large research domain or in support of societal challenge and EU priorities.</a:t>
            </a:r>
            <a:endParaRPr lang="en-CH" dirty="0"/>
          </a:p>
          <a:p>
            <a:r>
              <a:rPr lang="en-GB" dirty="0"/>
              <a:t>Given the specific nature of this topic, access provision activities must be included in the proposal. Please read carefully the provisions under the section “Specific features for Research Infrastructures” of this work programme part before preparing your application.</a:t>
            </a:r>
            <a:endParaRPr lang="en-CH" dirty="0"/>
          </a:p>
          <a:p>
            <a:r>
              <a:rPr lang="en-GB" dirty="0"/>
              <a:t>In case of a distributed Research Infrastructure, a signed declaration from the legal representative confirming which node(s) will represent the research infrastructure is an alternative to the member that holds the statutory seat (e.g. ERIC) being a beneficiary.</a:t>
            </a:r>
            <a:endParaRPr lang="en-CH" dirty="0"/>
          </a:p>
          <a:p>
            <a:endParaRPr lang="en-CH" dirty="0"/>
          </a:p>
        </p:txBody>
      </p:sp>
      <p:sp>
        <p:nvSpPr>
          <p:cNvPr id="4" name="Footer Placeholder 3">
            <a:extLst>
              <a:ext uri="{FF2B5EF4-FFF2-40B4-BE49-F238E27FC236}">
                <a16:creationId xmlns:a16="http://schemas.microsoft.com/office/drawing/2014/main" id="{55F7ACD6-6338-9417-5056-2FE55576CC51}"/>
              </a:ext>
            </a:extLst>
          </p:cNvPr>
          <p:cNvSpPr>
            <a:spLocks noGrp="1"/>
          </p:cNvSpPr>
          <p:nvPr>
            <p:ph type="ftr" sz="quarter" idx="11"/>
          </p:nvPr>
        </p:nvSpPr>
        <p:spPr/>
        <p:txBody>
          <a:bodyPr/>
          <a:lstStyle/>
          <a:p>
            <a:pPr algn="l"/>
            <a:r>
              <a:rPr lang="en-GB"/>
              <a:t>Click "View" &gt; "Header and Footer" to change this text</a:t>
            </a:r>
            <a:endParaRPr lang="en-CH" dirty="0"/>
          </a:p>
        </p:txBody>
      </p:sp>
      <p:sp>
        <p:nvSpPr>
          <p:cNvPr id="5" name="Slide Number Placeholder 4">
            <a:extLst>
              <a:ext uri="{FF2B5EF4-FFF2-40B4-BE49-F238E27FC236}">
                <a16:creationId xmlns:a16="http://schemas.microsoft.com/office/drawing/2014/main" id="{EAD416D4-1364-454B-4F01-35126D3123A4}"/>
              </a:ext>
            </a:extLst>
          </p:cNvPr>
          <p:cNvSpPr>
            <a:spLocks noGrp="1"/>
          </p:cNvSpPr>
          <p:nvPr>
            <p:ph type="sldNum" sz="quarter" idx="12"/>
          </p:nvPr>
        </p:nvSpPr>
        <p:spPr/>
        <p:txBody>
          <a:bodyPr/>
          <a:lstStyle/>
          <a:p>
            <a:fld id="{F5C863F0-AEA2-0249-8983-B892276345E5}" type="slidenum">
              <a:rPr lang="en-CH" smtClean="0"/>
              <a:pPr/>
              <a:t>8</a:t>
            </a:fld>
            <a:endParaRPr lang="en-CH" dirty="0"/>
          </a:p>
        </p:txBody>
      </p:sp>
    </p:spTree>
    <p:extLst>
      <p:ext uri="{BB962C8B-B14F-4D97-AF65-F5344CB8AC3E}">
        <p14:creationId xmlns:p14="http://schemas.microsoft.com/office/powerpoint/2010/main" val="3954927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0FBD-9FCC-175E-3CBC-E890A39A8026}"/>
              </a:ext>
            </a:extLst>
          </p:cNvPr>
          <p:cNvSpPr>
            <a:spLocks noGrp="1"/>
          </p:cNvSpPr>
          <p:nvPr>
            <p:ph type="title"/>
          </p:nvPr>
        </p:nvSpPr>
        <p:spPr/>
        <p:txBody>
          <a:bodyPr/>
          <a:lstStyle/>
          <a:p>
            <a:endParaRPr lang="en-CH"/>
          </a:p>
        </p:txBody>
      </p:sp>
      <p:sp>
        <p:nvSpPr>
          <p:cNvPr id="3" name="Content Placeholder 2">
            <a:extLst>
              <a:ext uri="{FF2B5EF4-FFF2-40B4-BE49-F238E27FC236}">
                <a16:creationId xmlns:a16="http://schemas.microsoft.com/office/drawing/2014/main" id="{7F4F0C74-00ED-8F0D-BDAB-98899CDC2584}"/>
              </a:ext>
            </a:extLst>
          </p:cNvPr>
          <p:cNvSpPr>
            <a:spLocks noGrp="1"/>
          </p:cNvSpPr>
          <p:nvPr>
            <p:ph idx="1"/>
          </p:nvPr>
        </p:nvSpPr>
        <p:spPr/>
        <p:txBody>
          <a:bodyPr>
            <a:normAutofit/>
          </a:bodyPr>
          <a:lstStyle/>
          <a:p>
            <a:r>
              <a:rPr lang="en-GB" dirty="0"/>
              <a:t>legal entities established in Australia, Brazil, Canada, Chile, India, Japan, Mexico, New Zealand, Republic of Korea, Singapore, Switzerland, and USA, which provide, under the grant, access to their research infrastructures to researchers from Member States and Associated Countries, are exceptionally eligible for funding from the Union under this topic. </a:t>
            </a:r>
          </a:p>
          <a:p>
            <a:r>
              <a:rPr lang="en-GB" b="1" i="1" dirty="0"/>
              <a:t>NB : (PSI, CHUV, HUG, Bern, EPFL…) (CNL, TRIUMF) are eligible; NPL also</a:t>
            </a:r>
          </a:p>
          <a:p>
            <a:r>
              <a:rPr lang="en-GB" dirty="0"/>
              <a:t>The Joint Research Centre (JRC) may participate as member of the consortium selected for funding.</a:t>
            </a:r>
          </a:p>
          <a:p>
            <a:r>
              <a:rPr lang="en-GB" dirty="0"/>
              <a:t>best research infrastructure services</a:t>
            </a:r>
          </a:p>
          <a:p>
            <a:r>
              <a:rPr lang="en-GB" b="1" dirty="0"/>
              <a:t>curiosity-driven</a:t>
            </a:r>
            <a:r>
              <a:rPr lang="en-GB" dirty="0"/>
              <a:t> and </a:t>
            </a:r>
            <a:r>
              <a:rPr lang="en-GB" b="1" dirty="0"/>
              <a:t>challenge-driven</a:t>
            </a:r>
            <a:r>
              <a:rPr lang="en-GB" dirty="0"/>
              <a:t> access,</a:t>
            </a:r>
          </a:p>
          <a:p>
            <a:endParaRPr lang="en-GB" dirty="0"/>
          </a:p>
        </p:txBody>
      </p:sp>
      <p:sp>
        <p:nvSpPr>
          <p:cNvPr id="4" name="Footer Placeholder 3">
            <a:extLst>
              <a:ext uri="{FF2B5EF4-FFF2-40B4-BE49-F238E27FC236}">
                <a16:creationId xmlns:a16="http://schemas.microsoft.com/office/drawing/2014/main" id="{7D41D1CD-09D4-530E-3345-6B0F9E13817E}"/>
              </a:ext>
            </a:extLst>
          </p:cNvPr>
          <p:cNvSpPr>
            <a:spLocks noGrp="1"/>
          </p:cNvSpPr>
          <p:nvPr>
            <p:ph type="ftr" sz="quarter" idx="11"/>
          </p:nvPr>
        </p:nvSpPr>
        <p:spPr/>
        <p:txBody>
          <a:bodyPr/>
          <a:lstStyle/>
          <a:p>
            <a:pPr algn="l"/>
            <a:r>
              <a:rPr lang="en-GB"/>
              <a:t>Click "View" &gt; "Header and Footer" to change this text</a:t>
            </a:r>
            <a:endParaRPr lang="en-CH" dirty="0"/>
          </a:p>
        </p:txBody>
      </p:sp>
      <p:sp>
        <p:nvSpPr>
          <p:cNvPr id="5" name="Slide Number Placeholder 4">
            <a:extLst>
              <a:ext uri="{FF2B5EF4-FFF2-40B4-BE49-F238E27FC236}">
                <a16:creationId xmlns:a16="http://schemas.microsoft.com/office/drawing/2014/main" id="{566D6747-2A8D-4FEA-6D55-4EBD290B8AB6}"/>
              </a:ext>
            </a:extLst>
          </p:cNvPr>
          <p:cNvSpPr>
            <a:spLocks noGrp="1"/>
          </p:cNvSpPr>
          <p:nvPr>
            <p:ph type="sldNum" sz="quarter" idx="12"/>
          </p:nvPr>
        </p:nvSpPr>
        <p:spPr/>
        <p:txBody>
          <a:bodyPr/>
          <a:lstStyle/>
          <a:p>
            <a:fld id="{F5C863F0-AEA2-0249-8983-B892276345E5}" type="slidenum">
              <a:rPr lang="en-CH" smtClean="0"/>
              <a:pPr/>
              <a:t>9</a:t>
            </a:fld>
            <a:endParaRPr lang="en-CH" dirty="0"/>
          </a:p>
        </p:txBody>
      </p:sp>
    </p:spTree>
    <p:extLst>
      <p:ext uri="{BB962C8B-B14F-4D97-AF65-F5344CB8AC3E}">
        <p14:creationId xmlns:p14="http://schemas.microsoft.com/office/powerpoint/2010/main" val="9813547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3202</TotalTime>
  <Words>1644</Words>
  <Application>Microsoft Macintosh PowerPoint</Application>
  <PresentationFormat>Widescreen</PresentationFormat>
  <Paragraphs>121</Paragraphs>
  <Slides>14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Arial</vt:lpstr>
      <vt:lpstr>Calibri</vt:lpstr>
      <vt:lpstr>Helvetica</vt:lpstr>
      <vt:lpstr>SJPGOE+Calibri</vt:lpstr>
      <vt:lpstr>Wingdings</vt:lpstr>
      <vt:lpstr>XJYFGU+Calibri-Bold</vt:lpstr>
      <vt:lpstr>ヒラギノ丸ゴ Pro W4</vt:lpstr>
      <vt:lpstr>Office Theme</vt:lpstr>
      <vt:lpstr>Shaping PRISMAP +</vt:lpstr>
      <vt:lpstr>PRISMAP after 3 years (aka KPI’s)</vt:lpstr>
      <vt:lpstr>Long(er) term developments in PRISMAP, into PRISMAP +   </vt:lpstr>
      <vt:lpstr>PowerPoint Presentation</vt:lpstr>
      <vt:lpstr>ERVI specifics 20 March</vt:lpstr>
      <vt:lpstr>PowerPoint Presentation</vt:lpstr>
      <vt:lpstr>Planning for the targeted call </vt:lpstr>
      <vt:lpstr>PRISMAP + targetted call</vt:lpstr>
      <vt:lpstr>PowerPoint Presentation</vt:lpstr>
      <vt:lpstr>PowerPoint Presentation</vt:lpstr>
      <vt:lpstr>PowerPoint Presentation</vt:lpstr>
      <vt:lpstr>  quote at GRC on radiopharmaceuticals last summer:  “We wish we would have a similar progrAMME IN THE USA”</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Filippo Gander</dc:creator>
  <cp:lastModifiedBy>Thierry Stora</cp:lastModifiedBy>
  <cp:revision>213</cp:revision>
  <dcterms:created xsi:type="dcterms:W3CDTF">2021-08-26T11:30:26Z</dcterms:created>
  <dcterms:modified xsi:type="dcterms:W3CDTF">2025-04-03T09:31:20Z</dcterms:modified>
</cp:coreProperties>
</file>