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4" r:id="rId11"/>
    <p:sldId id="266" r:id="rId12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EE50D-0324-A103-A839-2E8EA69AC0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F36152-A02B-1FEE-B9EF-E8E06E3CAF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2CC9F2-6813-1E68-9E75-F437C587D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A1AC-3FA3-485A-86F1-F7AB2A5B9D1C}" type="datetimeFigureOut">
              <a:rPr lang="da-DK" smtClean="0"/>
              <a:t>04-04-2025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C8530D-C14C-4F1C-2A15-8E5452917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BF5E4-5591-8377-1C3E-74A018CE6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CD49D-7625-4454-A385-616C0EEB348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31533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3C55D-A277-08B5-98F3-B2D5D24E9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3C9AC2-12C8-9F9C-A0E0-DD3E75FC42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85C0FE-9E00-EE95-F85F-1A9F82CC3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A1AC-3FA3-485A-86F1-F7AB2A5B9D1C}" type="datetimeFigureOut">
              <a:rPr lang="da-DK" smtClean="0"/>
              <a:t>04-04-2025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A7498-B73E-8220-8C8E-4ACBCCD48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BAAE6B-187A-7AE7-11D1-6FA2A16D5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CD49D-7625-4454-A385-616C0EEB348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16386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21D9D5-640A-8AD7-4F1A-488E8F69D7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95810B-6D9D-9A90-8DAE-7A08816890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6A858-7699-C4A1-17F4-53A5DD1F8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A1AC-3FA3-485A-86F1-F7AB2A5B9D1C}" type="datetimeFigureOut">
              <a:rPr lang="da-DK" smtClean="0"/>
              <a:t>04-04-2025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53B540-7C02-0159-824C-8B50F3C71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098366-F6B4-CBB7-0449-AEE3AF547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CD49D-7625-4454-A385-616C0EEB348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80685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B889C-FE1D-4187-BBC1-BBD4BF9E7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DA36F-1761-EA00-16A6-E1C35C546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5DC445-9C3F-D44C-FAE0-6C9E78F25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A1AC-3FA3-485A-86F1-F7AB2A5B9D1C}" type="datetimeFigureOut">
              <a:rPr lang="da-DK" smtClean="0"/>
              <a:t>04-04-2025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66979E-31DF-5428-1E1E-FB89C7CCF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CDAD5-9864-D432-8871-579E0AE73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CD49D-7625-4454-A385-616C0EEB348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22530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A66E3-5475-BA7B-4B5A-25946E0BC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C35F2D-9B37-E8BB-FB70-5FAB46091B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36D9C-E7DE-7391-FCE0-6CCA76891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A1AC-3FA3-485A-86F1-F7AB2A5B9D1C}" type="datetimeFigureOut">
              <a:rPr lang="da-DK" smtClean="0"/>
              <a:t>04-04-2025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D84E9A-E087-D059-8AB1-0D2C79B32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AC683-359C-6CE3-4DB7-CC714D2A2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CD49D-7625-4454-A385-616C0EEB348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76717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561E6-4CF8-8986-207D-80E1F5DA6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C2936-5467-B8A3-1E88-61F13739A4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2DC92B-0DCA-A493-15A9-1E241F307E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7D7A5B-2B60-D5C6-FD52-C84324822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A1AC-3FA3-485A-86F1-F7AB2A5B9D1C}" type="datetimeFigureOut">
              <a:rPr lang="da-DK" smtClean="0"/>
              <a:t>04-04-2025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46C554-B0E5-7452-E35C-E6937F586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1C6391-EE12-EC7B-82F7-5C15F7BF1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CD49D-7625-4454-A385-616C0EEB348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39193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7AB1-A611-89BA-03F8-4F51B1F11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4316F1-F5BA-7503-25E2-0A81B292B9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C8D846-8B22-316C-5DE3-3AC8EE7FA0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093FEE-AA4B-2544-839E-FCFED11895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56094C-7292-389B-7959-BE1F3A3466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4E1B23-B87D-886E-8A98-0AD96BD49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A1AC-3FA3-485A-86F1-F7AB2A5B9D1C}" type="datetimeFigureOut">
              <a:rPr lang="da-DK" smtClean="0"/>
              <a:t>04-04-2025</a:t>
            </a:fld>
            <a:endParaRPr lang="da-D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4CCDDC-8328-0DE2-6948-442E95E67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DD5D3A-BC3E-EAC2-B88D-FF68647D7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CD49D-7625-4454-A385-616C0EEB348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77806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E2FEC-2ADB-4040-6887-6A89A0D74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340AE1-EE41-4A0A-6AF2-8D131EEBF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A1AC-3FA3-485A-86F1-F7AB2A5B9D1C}" type="datetimeFigureOut">
              <a:rPr lang="da-DK" smtClean="0"/>
              <a:t>04-04-2025</a:t>
            </a:fld>
            <a:endParaRPr lang="da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18A1CE-F438-7A7D-6958-6953FE0E7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418A24-28E3-339B-7A1B-26E802B94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CD49D-7625-4454-A385-616C0EEB348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44661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B92850-03BB-3512-C842-57B26C00B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A1AC-3FA3-485A-86F1-F7AB2A5B9D1C}" type="datetimeFigureOut">
              <a:rPr lang="da-DK" smtClean="0"/>
              <a:t>04-04-2025</a:t>
            </a:fld>
            <a:endParaRPr lang="da-D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86D578-917B-E892-6232-BF125EDF8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F11331-9EF4-DF4A-BCA7-714E6EE36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CD49D-7625-4454-A385-616C0EEB348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41039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CD3A7-05B5-B760-2AB7-8800076F7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69C328-F2EB-3ABD-15BA-2AB40A13B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50BCEE-5F02-3E3C-B602-36FA87223B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A70B23-9C21-0225-B108-5DAB9984A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A1AC-3FA3-485A-86F1-F7AB2A5B9D1C}" type="datetimeFigureOut">
              <a:rPr lang="da-DK" smtClean="0"/>
              <a:t>04-04-2025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EFF546-44A2-5C28-D162-FE3C1CC13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B8056D-3029-7FBE-1A72-D4C0C3F39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CD49D-7625-4454-A385-616C0EEB348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46246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3AC23-C84F-6F4B-5E94-1E0103DD4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2E37B0-4C04-E987-436E-FC2A2EF679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D0A06E-E379-9FDD-CA42-E1FBAAFAD6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5B005-D361-06B0-6839-7B81008B2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EA1AC-3FA3-485A-86F1-F7AB2A5B9D1C}" type="datetimeFigureOut">
              <a:rPr lang="da-DK" smtClean="0"/>
              <a:t>04-04-2025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0FDBB3-8BCC-2E1E-9789-BEE43ED7C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867B59-FB7D-6C1C-B488-5041DFD47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CD49D-7625-4454-A385-616C0EEB348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99025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AD6779-1F98-850B-AF9E-9E0A7E140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705526-D43A-02B0-781E-6D9F10A033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02BEB3-4CB6-849E-F66B-57A1489CFC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96EA1AC-3FA3-485A-86F1-F7AB2A5B9D1C}" type="datetimeFigureOut">
              <a:rPr lang="da-DK" smtClean="0"/>
              <a:t>04-04-2025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FE3671-376F-F3B0-B768-87C65F854B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1ADAA2-2FBB-CC20-33F3-5837762BDF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3ACD49D-7625-4454-A385-616C0EEB348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54434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544A9-97F7-F617-3BBF-CB24738CC7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ERVI Roadmap and PRISMAP + inclusion</a:t>
            </a:r>
            <a:endParaRPr lang="da-DK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D74B82-A69A-134F-E403-C298CD890B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da-DK" dirty="0"/>
          </a:p>
          <a:p>
            <a:r>
              <a:rPr lang="da-DK" dirty="0"/>
              <a:t>Report from ERVI </a:t>
            </a:r>
            <a:r>
              <a:rPr lang="da-DK" dirty="0" err="1"/>
              <a:t>Steering</a:t>
            </a:r>
            <a:r>
              <a:rPr lang="da-DK" dirty="0"/>
              <a:t> Group participation</a:t>
            </a:r>
          </a:p>
          <a:p>
            <a:endParaRPr lang="da-DK" dirty="0"/>
          </a:p>
          <a:p>
            <a:r>
              <a:rPr lang="da-DK" dirty="0"/>
              <a:t>Mikael Jensen at PRISMAP + session end of  CM8  @ SCK</a:t>
            </a:r>
          </a:p>
        </p:txBody>
      </p:sp>
    </p:spTree>
    <p:extLst>
      <p:ext uri="{BB962C8B-B14F-4D97-AF65-F5344CB8AC3E}">
        <p14:creationId xmlns:p14="http://schemas.microsoft.com/office/powerpoint/2010/main" val="2836817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F59FF-448E-2032-AC82-2A0EE8165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/>
              <a:t>PRISMAP + </a:t>
            </a:r>
            <a:r>
              <a:rPr lang="da-DK" dirty="0" err="1"/>
              <a:t>funding</a:t>
            </a:r>
            <a:r>
              <a:rPr lang="da-DK" dirty="0"/>
              <a:t>  - from EU DG Energy</a:t>
            </a:r>
            <a:br>
              <a:rPr lang="da-DK" dirty="0"/>
            </a:br>
            <a:endParaRPr lang="da-DK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CD8EEDB-9725-A4C4-DE53-09383207D8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5 M Euro  ?  From </a:t>
            </a:r>
            <a:r>
              <a:rPr lang="da-DK" dirty="0" err="1"/>
              <a:t>late</a:t>
            </a:r>
            <a:r>
              <a:rPr lang="da-DK" dirty="0"/>
              <a:t> 2025 ?</a:t>
            </a:r>
          </a:p>
          <a:p>
            <a:pPr marL="0" indent="0">
              <a:buNone/>
            </a:pPr>
            <a:r>
              <a:rPr lang="da-DK" dirty="0"/>
              <a:t>     		Mind the </a:t>
            </a:r>
            <a:r>
              <a:rPr lang="da-DK" dirty="0" err="1"/>
              <a:t>gap</a:t>
            </a:r>
            <a:r>
              <a:rPr lang="da-DK" dirty="0"/>
              <a:t> </a:t>
            </a:r>
          </a:p>
          <a:p>
            <a:pPr marL="0" indent="0">
              <a:buNone/>
            </a:pPr>
            <a:r>
              <a:rPr lang="da-DK" dirty="0"/>
              <a:t>INFRASERV01 </a:t>
            </a:r>
            <a:r>
              <a:rPr lang="da-DK" dirty="0" err="1"/>
              <a:t>call</a:t>
            </a:r>
            <a:r>
              <a:rPr lang="da-DK" dirty="0"/>
              <a:t> </a:t>
            </a:r>
            <a:r>
              <a:rPr lang="da-DK" dirty="0" err="1"/>
              <a:t>opens</a:t>
            </a:r>
            <a:r>
              <a:rPr lang="da-DK" dirty="0"/>
              <a:t> 6 May</a:t>
            </a:r>
          </a:p>
          <a:p>
            <a:pPr marL="0" indent="0">
              <a:buNone/>
            </a:pPr>
            <a:r>
              <a:rPr lang="da-DK" dirty="0"/>
              <a:t>Training not part </a:t>
            </a:r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r>
              <a:rPr lang="da-DK" dirty="0"/>
              <a:t>PRISMAP is </a:t>
            </a:r>
            <a:r>
              <a:rPr lang="da-DK" dirty="0" err="1"/>
              <a:t>universally</a:t>
            </a:r>
            <a:r>
              <a:rPr lang="da-DK" dirty="0"/>
              <a:t> </a:t>
            </a:r>
            <a:r>
              <a:rPr lang="da-DK" dirty="0" err="1"/>
              <a:t>recognised</a:t>
            </a:r>
            <a:r>
              <a:rPr lang="da-DK" dirty="0"/>
              <a:t> as a </a:t>
            </a:r>
            <a:r>
              <a:rPr lang="da-DK" dirty="0" err="1"/>
              <a:t>success</a:t>
            </a:r>
            <a:r>
              <a:rPr lang="da-DK" dirty="0"/>
              <a:t> … </a:t>
            </a:r>
          </a:p>
          <a:p>
            <a:pPr marL="0" indent="0" algn="l">
              <a:buNone/>
            </a:pPr>
            <a:r>
              <a:rPr lang="en-US" sz="1800" b="0" i="0" u="none" strike="noStrike" baseline="0" dirty="0">
                <a:solidFill>
                  <a:srgbClr val="13182F"/>
                </a:solidFill>
                <a:latin typeface="Verdana" panose="020B0604030504040204" pitchFamily="34" charset="0"/>
              </a:rPr>
              <a:t>“clear appetite of R&amp;D ERVI’s SG members for a more ambitious R&amp;D</a:t>
            </a:r>
          </a:p>
          <a:p>
            <a:pPr marL="0" indent="0" algn="l">
              <a:buNone/>
            </a:pPr>
            <a:r>
              <a:rPr lang="en-US" sz="1800" b="0" i="0" u="none" strike="noStrike" baseline="0" dirty="0">
                <a:solidFill>
                  <a:srgbClr val="13182F"/>
                </a:solidFill>
                <a:latin typeface="Verdana" panose="020B0604030504040204" pitchFamily="34" charset="0"/>
              </a:rPr>
              <a:t>program to achieve synergies with other MS and EC initiatives”</a:t>
            </a:r>
            <a:endParaRPr lang="da-DK" dirty="0"/>
          </a:p>
          <a:p>
            <a:pPr marL="0" indent="0">
              <a:buNone/>
            </a:pPr>
            <a:r>
              <a:rPr lang="da-DK" dirty="0"/>
              <a:t>BUT ”</a:t>
            </a:r>
            <a:r>
              <a:rPr lang="en-US" sz="2000" b="0" i="0" u="none" strike="noStrike" baseline="0" dirty="0">
                <a:solidFill>
                  <a:srgbClr val="13182F"/>
                </a:solidFill>
                <a:latin typeface="Verdana" panose="020B0604030504040204" pitchFamily="34" charset="0"/>
              </a:rPr>
              <a:t> a lack of drive of stakeholders to invest “ (Public versus private money)</a:t>
            </a:r>
            <a:endParaRPr lang="da-DK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064DD3-DBB7-1E10-C187-7C2447EE28E4}"/>
              </a:ext>
            </a:extLst>
          </p:cNvPr>
          <p:cNvSpPr txBox="1"/>
          <p:nvPr/>
        </p:nvSpPr>
        <p:spPr>
          <a:xfrm>
            <a:off x="1763486" y="3331029"/>
            <a:ext cx="231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5118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00F9E-3CD1-DF09-95CF-1012849DB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ERVI ”</a:t>
            </a:r>
            <a:r>
              <a:rPr lang="da-DK" dirty="0" err="1"/>
              <a:t>uncertainties</a:t>
            </a:r>
            <a:r>
              <a:rPr lang="da-DK" dirty="0"/>
              <a:t>”…..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51BC2-7D91-A7CF-D046-39D0A8D907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3356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“</a:t>
            </a:r>
            <a:r>
              <a:rPr lang="en-US" i="1" dirty="0"/>
              <a:t>Political backing remains to be reinforced</a:t>
            </a:r>
          </a:p>
          <a:p>
            <a:pPr marL="0" indent="0">
              <a:buNone/>
            </a:pPr>
            <a:r>
              <a:rPr lang="en-US" i="1" dirty="0"/>
              <a:t>- Commitment on foreign dependencies for source materials</a:t>
            </a:r>
          </a:p>
          <a:p>
            <a:pPr marL="0" indent="0">
              <a:buNone/>
            </a:pPr>
            <a:r>
              <a:rPr lang="en-US" i="1" dirty="0"/>
              <a:t>- Recognition of radioisotopes as a critical part of a high level of healthcare</a:t>
            </a:r>
          </a:p>
          <a:p>
            <a:pPr marL="0" indent="0">
              <a:buNone/>
            </a:pPr>
            <a:r>
              <a:rPr lang="en-US" i="1" dirty="0"/>
              <a:t>- Commitment to maintaining and strengthening Europe’s autonomy</a:t>
            </a:r>
          </a:p>
          <a:p>
            <a:pPr marL="0" indent="0">
              <a:buNone/>
            </a:pPr>
            <a:r>
              <a:rPr lang="en-US" i="1" dirty="0"/>
              <a:t>ERVI’s legal, </a:t>
            </a:r>
            <a:r>
              <a:rPr lang="en-US" i="1" dirty="0" err="1"/>
              <a:t>organisational</a:t>
            </a:r>
            <a:r>
              <a:rPr lang="en-US" i="1" dirty="0"/>
              <a:t> and funding formats, must address these political issues”</a:t>
            </a:r>
          </a:p>
          <a:p>
            <a:pPr marL="0" indent="0">
              <a:buNone/>
            </a:pPr>
            <a:r>
              <a:rPr lang="en-US" dirty="0"/>
              <a:t>    </a:t>
            </a:r>
            <a:endParaRPr lang="da-DK" dirty="0"/>
          </a:p>
        </p:txBody>
      </p:sp>
      <p:pic>
        <p:nvPicPr>
          <p:cNvPr id="1026" name="Picture 2" descr="Why Don't We See the Heisenberg Uncertainty Principle in the Everyday World?">
            <a:extLst>
              <a:ext uri="{FF2B5EF4-FFF2-40B4-BE49-F238E27FC236}">
                <a16:creationId xmlns:a16="http://schemas.microsoft.com/office/drawing/2014/main" id="{CF9CAD49-1752-65C0-D19E-1CE97E5C20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972" y="0"/>
            <a:ext cx="3537857" cy="212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3344D22-3941-E893-6610-86B98F9BE7B3}"/>
              </a:ext>
            </a:extLst>
          </p:cNvPr>
          <p:cNvSpPr txBox="1"/>
          <p:nvPr/>
        </p:nvSpPr>
        <p:spPr>
          <a:xfrm>
            <a:off x="5377543" y="5926917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i="1" dirty="0">
                <a:solidFill>
                  <a:srgbClr val="FF0000"/>
                </a:solidFill>
                <a:highlight>
                  <a:srgbClr val="C0C0C0"/>
                </a:highlight>
              </a:rPr>
              <a:t>TIME is running ….  ( slipping ?) </a:t>
            </a:r>
          </a:p>
        </p:txBody>
      </p:sp>
    </p:spTree>
    <p:extLst>
      <p:ext uri="{BB962C8B-B14F-4D97-AF65-F5344CB8AC3E}">
        <p14:creationId xmlns:p14="http://schemas.microsoft.com/office/powerpoint/2010/main" val="491757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880219C-001B-95C7-F37E-C52589EE3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37" y="0"/>
            <a:ext cx="11995325" cy="672737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B09CF4-7A0B-DA9A-1C09-E4F9A234488C}"/>
              </a:ext>
            </a:extLst>
          </p:cNvPr>
          <p:cNvSpPr txBox="1"/>
          <p:nvPr/>
        </p:nvSpPr>
        <p:spPr>
          <a:xfrm>
            <a:off x="413657" y="1230085"/>
            <a:ext cx="40274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4800" b="1" dirty="0" err="1">
                <a:solidFill>
                  <a:schemeClr val="bg1"/>
                </a:solidFill>
              </a:rPr>
              <a:t>What</a:t>
            </a:r>
            <a:r>
              <a:rPr lang="da-DK" sz="4800" b="1" dirty="0">
                <a:solidFill>
                  <a:schemeClr val="bg1"/>
                </a:solidFill>
              </a:rPr>
              <a:t> is ERVI?</a:t>
            </a:r>
            <a:endParaRPr lang="da-DK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342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B6942-6F69-9456-57A7-FDB16D082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6166304"/>
          </a:xfrm>
        </p:spPr>
        <p:txBody>
          <a:bodyPr>
            <a:normAutofit/>
          </a:bodyPr>
          <a:lstStyle/>
          <a:p>
            <a:r>
              <a:rPr lang="da-DK" dirty="0"/>
              <a:t>ERVI = European Radioisotope Valley </a:t>
            </a:r>
            <a:r>
              <a:rPr lang="da-DK" dirty="0" err="1"/>
              <a:t>Initiative</a:t>
            </a:r>
            <a:br>
              <a:rPr lang="da-DK" dirty="0"/>
            </a:br>
            <a:br>
              <a:rPr lang="da-DK" sz="4000" dirty="0"/>
            </a:br>
            <a:r>
              <a:rPr lang="da-DK" sz="4000" dirty="0"/>
              <a:t>Goes </a:t>
            </a:r>
            <a:r>
              <a:rPr lang="da-DK" sz="4000" dirty="0" err="1"/>
              <a:t>together</a:t>
            </a:r>
            <a:r>
              <a:rPr lang="da-DK" sz="4000" dirty="0"/>
              <a:t> with SAMIRA – </a:t>
            </a:r>
            <a:br>
              <a:rPr lang="da-DK" sz="4000" dirty="0"/>
            </a:br>
            <a:r>
              <a:rPr lang="da-DK" sz="4000" dirty="0"/>
              <a:t>          a European Action Plan –</a:t>
            </a:r>
            <a:br>
              <a:rPr lang="da-DK" sz="4000" dirty="0"/>
            </a:br>
            <a:r>
              <a:rPr lang="da-DK" sz="4000" dirty="0"/>
              <a:t>           to </a:t>
            </a:r>
            <a:r>
              <a:rPr lang="da-DK" sz="4000" dirty="0" err="1"/>
              <a:t>secure</a:t>
            </a:r>
            <a:r>
              <a:rPr lang="da-DK" sz="4000" dirty="0"/>
              <a:t> the </a:t>
            </a:r>
            <a:r>
              <a:rPr lang="da-DK" sz="4000" dirty="0" err="1"/>
              <a:t>supply</a:t>
            </a:r>
            <a:r>
              <a:rPr lang="da-DK" sz="4000" dirty="0"/>
              <a:t> of </a:t>
            </a:r>
            <a:r>
              <a:rPr lang="da-DK" sz="4000" dirty="0" err="1"/>
              <a:t>medical</a:t>
            </a:r>
            <a:r>
              <a:rPr lang="da-DK" sz="4000" dirty="0"/>
              <a:t> radioisotopes</a:t>
            </a:r>
            <a:br>
              <a:rPr lang="da-DK" sz="4000" dirty="0"/>
            </a:br>
            <a:br>
              <a:rPr lang="da-DK" dirty="0"/>
            </a:br>
            <a:r>
              <a:rPr lang="da-DK" dirty="0"/>
              <a:t>            </a:t>
            </a:r>
            <a:r>
              <a:rPr lang="da-DK" dirty="0" err="1"/>
              <a:t>Both</a:t>
            </a:r>
            <a:r>
              <a:rPr lang="da-DK" dirty="0"/>
              <a:t> </a:t>
            </a:r>
            <a:r>
              <a:rPr lang="da-DK" dirty="0" err="1"/>
              <a:t>having</a:t>
            </a:r>
            <a:r>
              <a:rPr lang="da-DK" dirty="0"/>
              <a:t> large INDUSTRY </a:t>
            </a:r>
            <a:r>
              <a:rPr lang="da-DK" dirty="0" err="1"/>
              <a:t>involvement</a:t>
            </a:r>
            <a:br>
              <a:rPr lang="da-DK" dirty="0"/>
            </a:br>
            <a:br>
              <a:rPr lang="da-DK" dirty="0"/>
            </a:b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99342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92A86EB-B45B-28CE-086E-1EAF6A743D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42" y="250037"/>
            <a:ext cx="12054207" cy="6412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770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80BC914-F4F7-B77B-95F8-989A042859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738" y="566057"/>
            <a:ext cx="11930182" cy="575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617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4CD8B5-582C-9B2E-FC3E-89B716B88E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347"/>
            <a:ext cx="11904523" cy="6695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183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01AC5-C56A-1FB6-C026-EFA46BA53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063875"/>
          </a:xfrm>
        </p:spPr>
        <p:txBody>
          <a:bodyPr/>
          <a:lstStyle/>
          <a:p>
            <a:r>
              <a:rPr lang="da-DK" dirty="0" err="1">
                <a:solidFill>
                  <a:srgbClr val="FF0000"/>
                </a:solidFill>
              </a:rPr>
              <a:t>Interlude</a:t>
            </a:r>
            <a:r>
              <a:rPr lang="da-DK" dirty="0">
                <a:solidFill>
                  <a:srgbClr val="FF0000"/>
                </a:solidFill>
              </a:rPr>
              <a:t>:</a:t>
            </a:r>
            <a:br>
              <a:rPr lang="da-DK" dirty="0"/>
            </a:br>
            <a:r>
              <a:rPr lang="da-DK" dirty="0"/>
              <a:t>PRISMAP+ and all of </a:t>
            </a:r>
            <a:r>
              <a:rPr lang="da-DK" dirty="0" err="1"/>
              <a:t>us</a:t>
            </a:r>
            <a:r>
              <a:rPr lang="da-DK" dirty="0"/>
              <a:t> </a:t>
            </a:r>
            <a:r>
              <a:rPr lang="da-DK" dirty="0" err="1"/>
              <a:t>may</a:t>
            </a:r>
            <a:r>
              <a:rPr lang="da-DK" dirty="0"/>
              <a:t> benefit from</a:t>
            </a:r>
            <a:br>
              <a:rPr lang="da-DK" dirty="0"/>
            </a:br>
            <a:r>
              <a:rPr lang="da-DK" dirty="0"/>
              <a:t>the ”stable isotopes </a:t>
            </a:r>
            <a:r>
              <a:rPr lang="da-DK" dirty="0" err="1"/>
              <a:t>enrichment</a:t>
            </a:r>
            <a:r>
              <a:rPr lang="da-DK" dirty="0"/>
              <a:t>” </a:t>
            </a:r>
            <a:r>
              <a:rPr lang="da-DK" dirty="0" err="1"/>
              <a:t>initiatives</a:t>
            </a:r>
            <a:br>
              <a:rPr lang="da-DK" dirty="0"/>
            </a:br>
            <a:endParaRPr lang="da-DK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73F2C0-3C83-8331-3258-0FBEAFBF4CBD}"/>
              </a:ext>
            </a:extLst>
          </p:cNvPr>
          <p:cNvSpPr txBox="1"/>
          <p:nvPr/>
        </p:nvSpPr>
        <p:spPr>
          <a:xfrm>
            <a:off x="2119783" y="2905780"/>
            <a:ext cx="866083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/>
              <a:t>ORANO and URENCO </a:t>
            </a:r>
            <a:r>
              <a:rPr lang="da-DK" sz="2800" dirty="0" err="1"/>
              <a:t>are</a:t>
            </a:r>
            <a:r>
              <a:rPr lang="da-DK" sz="2800" dirty="0"/>
              <a:t> part of ERVI / SAMIRA ….. </a:t>
            </a:r>
          </a:p>
          <a:p>
            <a:endParaRPr lang="da-DK" sz="2800" dirty="0"/>
          </a:p>
          <a:p>
            <a:r>
              <a:rPr lang="da-DK" sz="2800" dirty="0">
                <a:solidFill>
                  <a:srgbClr val="FF0000"/>
                </a:solidFill>
              </a:rPr>
              <a:t>But EUROPEAN large </a:t>
            </a:r>
            <a:r>
              <a:rPr lang="da-DK" sz="2800" dirty="0" err="1">
                <a:solidFill>
                  <a:srgbClr val="FF0000"/>
                </a:solidFill>
              </a:rPr>
              <a:t>scale</a:t>
            </a:r>
            <a:r>
              <a:rPr lang="da-DK" sz="2800" dirty="0">
                <a:solidFill>
                  <a:srgbClr val="FF0000"/>
                </a:solidFill>
              </a:rPr>
              <a:t> </a:t>
            </a:r>
            <a:r>
              <a:rPr lang="da-DK" sz="2800" i="1" dirty="0" err="1">
                <a:solidFill>
                  <a:srgbClr val="FF0000"/>
                </a:solidFill>
              </a:rPr>
              <a:t>electromagnetic</a:t>
            </a:r>
            <a:r>
              <a:rPr lang="da-DK" sz="2800" dirty="0">
                <a:solidFill>
                  <a:srgbClr val="FF0000"/>
                </a:solidFill>
              </a:rPr>
              <a:t> separation</a:t>
            </a:r>
          </a:p>
          <a:p>
            <a:r>
              <a:rPr lang="da-DK" sz="2800" dirty="0">
                <a:solidFill>
                  <a:srgbClr val="FF0000"/>
                </a:solidFill>
              </a:rPr>
              <a:t>      is far </a:t>
            </a:r>
            <a:r>
              <a:rPr lang="da-DK" sz="2800" dirty="0" err="1">
                <a:solidFill>
                  <a:srgbClr val="FF0000"/>
                </a:solidFill>
              </a:rPr>
              <a:t>away</a:t>
            </a:r>
            <a:r>
              <a:rPr lang="da-DK" sz="2800" dirty="0">
                <a:solidFill>
                  <a:srgbClr val="FF0000"/>
                </a:solidFill>
              </a:rPr>
              <a:t> ….</a:t>
            </a:r>
          </a:p>
          <a:p>
            <a:endParaRPr lang="da-DK" sz="2800" dirty="0"/>
          </a:p>
        </p:txBody>
      </p:sp>
    </p:spTree>
    <p:extLst>
      <p:ext uri="{BB962C8B-B14F-4D97-AF65-F5344CB8AC3E}">
        <p14:creationId xmlns:p14="http://schemas.microsoft.com/office/powerpoint/2010/main" val="1821930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E860B0-006B-50CA-BF06-70CC6EB172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009" y="248426"/>
            <a:ext cx="12013991" cy="6388201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34E477DF-B70D-28B3-3767-88C506E7E022}"/>
              </a:ext>
            </a:extLst>
          </p:cNvPr>
          <p:cNvSpPr/>
          <p:nvPr/>
        </p:nvSpPr>
        <p:spPr>
          <a:xfrm>
            <a:off x="5802086" y="3442526"/>
            <a:ext cx="6531428" cy="158931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91448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08E3AC-D057-1C07-00B3-C4D6530F10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442" y="263859"/>
            <a:ext cx="11780441" cy="65941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F6EF35-0D9C-AC27-B668-FE45308C0659}"/>
              </a:ext>
            </a:extLst>
          </p:cNvPr>
          <p:cNvSpPr txBox="1"/>
          <p:nvPr/>
        </p:nvSpPr>
        <p:spPr>
          <a:xfrm>
            <a:off x="402771" y="2481943"/>
            <a:ext cx="128272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3200" b="1" dirty="0"/>
              <a:t>?</a:t>
            </a:r>
          </a:p>
          <a:p>
            <a:r>
              <a:rPr lang="da-DK" sz="3200" b="1" dirty="0"/>
              <a:t>&gt;2028</a:t>
            </a:r>
          </a:p>
          <a:p>
            <a:r>
              <a:rPr lang="da-DK" sz="32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0387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260</Words>
  <Application>Microsoft Office PowerPoint</Application>
  <PresentationFormat>Widescreen</PresentationFormat>
  <Paragraphs>34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Verdana</vt:lpstr>
      <vt:lpstr>Office Theme</vt:lpstr>
      <vt:lpstr>ERVI Roadmap and PRISMAP + inclusion</vt:lpstr>
      <vt:lpstr>PowerPoint Presentation</vt:lpstr>
      <vt:lpstr>ERVI = European Radioisotope Valley Initiative  Goes together with SAMIRA –            a European Action Plan –            to secure the supply of medical radioisotopes              Both having large INDUSTRY involvement  </vt:lpstr>
      <vt:lpstr>PowerPoint Presentation</vt:lpstr>
      <vt:lpstr>PowerPoint Presentation</vt:lpstr>
      <vt:lpstr>PowerPoint Presentation</vt:lpstr>
      <vt:lpstr>Interlude: PRISMAP+ and all of us may benefit from the ”stable isotopes enrichment” initiatives </vt:lpstr>
      <vt:lpstr>PowerPoint Presentation</vt:lpstr>
      <vt:lpstr>PowerPoint Presentation</vt:lpstr>
      <vt:lpstr>PRISMAP + funding  - from EU DG Energy </vt:lpstr>
      <vt:lpstr>ERVI ”uncertainties”…..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Kai Mikael Jensen</dc:creator>
  <cp:lastModifiedBy>Kai Mikael Jensen</cp:lastModifiedBy>
  <cp:revision>5</cp:revision>
  <dcterms:created xsi:type="dcterms:W3CDTF">2025-04-04T07:38:29Z</dcterms:created>
  <dcterms:modified xsi:type="dcterms:W3CDTF">2025-04-04T09:40:07Z</dcterms:modified>
</cp:coreProperties>
</file>