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4977" r:id="rId3"/>
    <p:sldId id="4928" r:id="rId4"/>
    <p:sldId id="4963" r:id="rId5"/>
    <p:sldId id="469" r:id="rId6"/>
    <p:sldId id="1898" r:id="rId7"/>
    <p:sldId id="4976" r:id="rId8"/>
    <p:sldId id="4978" r:id="rId9"/>
    <p:sldId id="4979" r:id="rId10"/>
    <p:sldId id="4957" r:id="rId11"/>
    <p:sldId id="4980" r:id="rId12"/>
    <p:sldId id="4971" r:id="rId13"/>
    <p:sldId id="1911" r:id="rId14"/>
    <p:sldId id="260" r:id="rId15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8"/>
    <p:restoredTop sz="94682"/>
  </p:normalViewPr>
  <p:slideViewPr>
    <p:cSldViewPr snapToGrid="0">
      <p:cViewPr varScale="1">
        <p:scale>
          <a:sx n="144" d="100"/>
          <a:sy n="144" d="100"/>
        </p:scale>
        <p:origin x="7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19FDC-9711-214A-9127-43583A4E04B1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71BBD-1127-8C49-840C-882F51E82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600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9CC606-E781-47F8-8546-9F951F0E7C38}" type="slidenum">
              <a:rPr lang="es-ES"/>
              <a:pPr/>
              <a:t>5</a:t>
            </a:fld>
            <a:endParaRPr lang="es-E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/>
              <a:t>Mind to explain</a:t>
            </a:r>
            <a:r>
              <a:rPr lang="en-GB" baseline="0"/>
              <a:t> the magnet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544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93110-5390-1C9D-5AFE-AC2BCB2FC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269728-9F6C-0549-E311-DC203809A2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40C1A1-6BA9-CD32-305C-7C8E0342A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Replace 100% electronics</a:t>
            </a:r>
          </a:p>
          <a:p>
            <a:pPr lvl="1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Increase bandwidth</a:t>
            </a:r>
          </a:p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New Tracker (incl. trigger)</a:t>
            </a:r>
          </a:p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New high granularity endcap CALO</a:t>
            </a:r>
          </a:p>
          <a:p>
            <a:pPr lvl="1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Extend Tracker &amp; Muon in forward direction</a:t>
            </a:r>
          </a:p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Add Timing Detector (</a:t>
            </a:r>
            <a:r>
              <a:rPr lang="en-US" sz="1600" i="1" dirty="0">
                <a:solidFill>
                  <a:schemeClr val="tx1"/>
                </a:solidFill>
              </a:rPr>
              <a:t>mitigate pile-up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lvl="1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Add timing in Muon and calorimeter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82E77-3854-8094-5556-049088267C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22F80-7A00-F447-B273-0AA40DC5EE9D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9001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>
                <a:solidFill>
                  <a:srgbClr val="000090"/>
                </a:solidFill>
              </a:rPr>
              <a:t>Outer Tracker design driven by ability to provide tracks at 40 MHz to L1-trigger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200">
                <a:solidFill>
                  <a:srgbClr val="000090"/>
                </a:solidFill>
              </a:rPr>
              <a:t>Tilted modules in three OT 3 layers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US" sz="1200">
                <a:solidFill>
                  <a:srgbClr val="000090"/>
                </a:solidFill>
              </a:rPr>
              <a:t>Inner Tracker (pixel) extend coverage to </a:t>
            </a:r>
            <a:r>
              <a:rPr lang="en-US" sz="1200" err="1">
                <a:solidFill>
                  <a:srgbClr val="000090"/>
                </a:solidFill>
                <a:sym typeface="Wingdings"/>
              </a:rPr>
              <a:t>η</a:t>
            </a:r>
            <a:r>
              <a:rPr lang="en-US" sz="1200">
                <a:solidFill>
                  <a:srgbClr val="000090"/>
                </a:solidFill>
                <a:sym typeface="Wingdings"/>
              </a:rPr>
              <a:t> ≃ 3.8</a:t>
            </a:r>
            <a:r>
              <a:rPr lang="en-US" sz="1200">
                <a:solidFill>
                  <a:srgbClr val="000090"/>
                </a:solidFill>
              </a:rPr>
              <a:t> </a:t>
            </a:r>
          </a:p>
          <a:p>
            <a:endParaRPr lang="en-US"/>
          </a:p>
          <a:p>
            <a:pPr fontAlgn="b"/>
            <a:r>
              <a:rPr lang="en-US">
                <a:effectLst/>
              </a:rPr>
              <a:t>Number of </a:t>
            </a:r>
            <a:r>
              <a:rPr lang="en-US" err="1">
                <a:effectLst/>
              </a:rPr>
              <a:t>channelsNotes</a:t>
            </a:r>
            <a:r>
              <a:rPr lang="en-US">
                <a:effectLst/>
              </a:rPr>
              <a:t>/Comments</a:t>
            </a:r>
          </a:p>
          <a:p>
            <a:pPr fontAlgn="b"/>
            <a:r>
              <a:rPr lang="en-US" sz="1200" b="0"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rPr>
              <a:t>OT.  </a:t>
            </a:r>
            <a:r>
              <a:rPr lang="en-US">
                <a:effectLst/>
              </a:rPr>
              <a:t>198 104 064            10 736 640 long strips, 15 581 184 short strips, 171 786 240 macro pixels</a:t>
            </a:r>
          </a:p>
          <a:p>
            <a:r>
              <a:rPr lang="en-US" sz="1200" b="0"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rPr>
              <a:t>IT.    </a:t>
            </a:r>
            <a:r>
              <a:rPr lang="en-US">
                <a:effectLst/>
              </a:rPr>
              <a:t>1 924 134 912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7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C5D9A-2C07-77E1-A63C-3A6C57E7F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C0DD6D-6A13-1F43-F4BC-B9A646C0DD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199E7-9458-5979-5942-7433A92D2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8D5B0-2790-B544-1EE5-ACCC3834B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0C78C-6E5B-F92D-0A32-B1E5D576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5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BEFBF-93C1-D0D0-F20D-826D44B5F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C03439-9183-BDF9-5085-1B845AA42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246D5-D16E-5AD8-4BFA-F0242CC3E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5CF58-0305-A312-A704-7F9745B76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4E8BD-DBAC-E525-5BCB-88948F14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704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C4046C-2FD7-CDBC-3381-B1B4342C9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78E543-6328-B732-B5B5-F923BEFF53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DCBD7-2574-E55C-D038-89B5F30ED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56D9B-246C-66BA-D50C-6B734EECC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79852-CE42-04F3-3E8E-63678DA76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12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721775" cy="7457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33515" y="6511678"/>
            <a:ext cx="2844800" cy="36618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901195" y="6493181"/>
            <a:ext cx="4855944" cy="366183"/>
          </a:xfrm>
          <a:prstGeom prst="rect">
            <a:avLst/>
          </a:prstGeom>
        </p:spPr>
        <p:txBody>
          <a:bodyPr/>
          <a:lstStyle>
            <a:lvl1pPr>
              <a:defRPr sz="1266"/>
            </a:lvl1pPr>
          </a:lstStyle>
          <a:p>
            <a:endParaRPr lang="en-US" dirty="0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11765314" y="6569006"/>
            <a:ext cx="416580" cy="249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698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e du titre"/>
          <p:cNvSpPr txBox="1">
            <a:spLocks noGrp="1"/>
          </p:cNvSpPr>
          <p:nvPr>
            <p:ph type="title"/>
          </p:nvPr>
        </p:nvSpPr>
        <p:spPr>
          <a:xfrm>
            <a:off x="333375" y="178594"/>
            <a:ext cx="11525250" cy="1714500"/>
          </a:xfrm>
          <a:prstGeom prst="rect">
            <a:avLst/>
          </a:prstGeom>
        </p:spPr>
        <p:txBody>
          <a:bodyPr/>
          <a:lstStyle>
            <a:lvl1pPr>
              <a:defRPr sz="5062" cap="all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127" name="Texte niveau 1…"/>
          <p:cNvSpPr txBox="1">
            <a:spLocks noGrp="1"/>
          </p:cNvSpPr>
          <p:nvPr>
            <p:ph type="body" idx="1"/>
          </p:nvPr>
        </p:nvSpPr>
        <p:spPr>
          <a:xfrm>
            <a:off x="333375" y="1919883"/>
            <a:ext cx="11525250" cy="4429125"/>
          </a:xfrm>
          <a:prstGeom prst="rect">
            <a:avLst/>
          </a:prstGeom>
        </p:spPr>
        <p:txBody>
          <a:bodyPr/>
          <a:lstStyle>
            <a:lvl1pPr marL="366104" indent="-366104">
              <a:lnSpc>
                <a:spcPct val="120000"/>
              </a:lnSpc>
              <a:spcBef>
                <a:spcPts val="3234"/>
              </a:spcBef>
              <a:buSzPct val="82000"/>
              <a:defRPr sz="3234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732208" indent="-366104">
              <a:lnSpc>
                <a:spcPct val="120000"/>
              </a:lnSpc>
              <a:spcBef>
                <a:spcPts val="3234"/>
              </a:spcBef>
              <a:buSzPct val="82000"/>
              <a:defRPr sz="3234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1098313" indent="-366104">
              <a:lnSpc>
                <a:spcPct val="120000"/>
              </a:lnSpc>
              <a:spcBef>
                <a:spcPts val="3234"/>
              </a:spcBef>
              <a:buSzPct val="82000"/>
              <a:defRPr sz="3234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1464417" indent="-366104">
              <a:lnSpc>
                <a:spcPct val="120000"/>
              </a:lnSpc>
              <a:spcBef>
                <a:spcPts val="3234"/>
              </a:spcBef>
              <a:buSzPct val="82000"/>
              <a:defRPr sz="3234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1830521" indent="-366104">
              <a:lnSpc>
                <a:spcPct val="120000"/>
              </a:lnSpc>
              <a:spcBef>
                <a:spcPts val="3234"/>
              </a:spcBef>
              <a:buSzPct val="82000"/>
              <a:defRPr sz="3234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5929312" y="6518672"/>
            <a:ext cx="321470" cy="2500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065804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274638"/>
            <a:ext cx="10566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1" y="6356351"/>
            <a:ext cx="20320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12801" y="1600200"/>
            <a:ext cx="10566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16">
            <a:extLst>
              <a:ext uri="{FF2B5EF4-FFF2-40B4-BE49-F238E27FC236}">
                <a16:creationId xmlns:a16="http://schemas.microsoft.com/office/drawing/2014/main" id="{016FBF74-C097-B440-80CF-1A6DB8615356}"/>
              </a:ext>
            </a:extLst>
          </p:cNvPr>
          <p:cNvSpPr txBox="1">
            <a:spLocks/>
          </p:cNvSpPr>
          <p:nvPr userDrawn="1"/>
        </p:nvSpPr>
        <p:spPr>
          <a:xfrm>
            <a:off x="11861293" y="6569029"/>
            <a:ext cx="320601" cy="249588"/>
          </a:xfrm>
          <a:prstGeom prst="rect">
            <a:avLst/>
          </a:prstGeom>
          <a:ln w="12700">
            <a:miter lim="400000"/>
          </a:ln>
        </p:spPr>
        <p:txBody>
          <a:bodyPr vert="horz" wrap="none" lIns="64294" tIns="32147" rIns="64294" bIns="32147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295400" rtl="0" fontAlgn="auto" latinLnBrk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707" b="1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Avenir Book" charset="0"/>
                <a:ea typeface="Avenir Book" charset="0"/>
                <a:cs typeface="Avenir Book" charset="0"/>
                <a:sym typeface="Arial"/>
              </a:defRPr>
            </a:lvl1pPr>
            <a:lvl2pPr marL="0" marR="0" indent="3429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0" marR="0" indent="6858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0" marR="0" indent="10287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0" marR="0" indent="13716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  <a:lvl6pPr marL="0" marR="0" indent="17145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6pPr>
            <a:lvl7pPr marL="0" marR="0" indent="20574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7pPr>
            <a:lvl8pPr marL="0" marR="0" indent="24003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8pPr>
            <a:lvl9pPr marL="0" marR="0" indent="27432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D141A47F-327A-5440-82F1-5C6FBC34A9CD}" type="slidenum">
              <a:rPr lang="en-US" sz="1200" smtClean="0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3458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31220-837B-43A1-1002-8FDC4656F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DD302-8C75-0165-F3A8-788140625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0F796-7EBF-776C-1935-E2519BD14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8ABAA-B130-E180-01F0-4F60439CE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F9DCB-C4C9-69A7-E720-7DB0E4A4F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60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AA604-D605-1024-2575-A736B9CF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1CCF1-8BC8-B74C-CB10-922D8799C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BF823-121E-8E4B-13DC-8B334CABD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DD1F5-4825-959E-C4B0-8BD881DD4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7051C-5420-CEFC-1D86-EFD4D65C9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97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F1F1A-9D32-566D-CBD9-03D274A72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CBB54-17AE-61C1-5A57-1058E22D3E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136764-5B0E-6134-266F-6E76D093AD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132DA-0623-52F5-D614-E6BAE6BA5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7561B-6F2B-F9E2-D389-16FA2C097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8D8491-FD21-CBB3-A3EA-0FF2D9D40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2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DCB13-33EE-DACE-A7CF-69B0B56FF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C4313-7825-AF16-02ED-12A16F84A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5373E-6A60-BABC-F51E-8775A2D87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B8CCA-2CE9-3A70-337E-5B4905262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5C5347-DA68-4AB1-3E84-F392234172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A90CD7-7D3B-9C5D-AA75-1D234B95B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AD0250-AD7E-0183-DA2F-C19AE7C97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5B33E5-21B4-1F37-C139-ADD66EB6E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17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7E161-5EAE-37C4-30F2-78B7F251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5259FC-43BF-C46D-DEBD-E85ED8FCD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8A73AE-C8CD-DA2B-D45D-2930358A2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E7D35E-B9E5-F5C5-1FE2-057127E4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04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075CA4-DD6E-80DF-43F0-42825343D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D38F17-C8FE-06A8-486B-7B97691F7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4AF63-C0CC-15E0-A4E2-2BA13175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44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E1FEA-ADB4-839A-0E2E-7CF50DC95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1FF06-6956-5851-DB33-477636E73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2BF282-59B0-80D4-9035-E8E2639F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93C93-C904-83F9-30CA-AAC20327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81D766-531A-F305-3554-F4BFC0EEB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F19B9-3950-00F6-6F33-E9D3E6C0C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849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0F2EC-B902-045A-07B8-565D077B5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42411D-C444-3D0C-402B-3C1FB75E63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686B38-A7DC-8762-33CC-8B4A699FA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98A97-BB7F-0592-89E6-2DC5A5B7C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BDE09-E56E-B1EA-EDAD-C777A3526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CDA118-B18B-DFA9-07DA-B4E30B27D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4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B2BA54-5172-9A28-98BA-251EC2F02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2E37E-088B-4402-A67C-21CDA1730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B5FF9-A7B8-A073-AFC5-4F32F88AFB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3DFD1E-1FAA-8A43-8E26-FB7C654ACE47}" type="datetimeFigureOut">
              <a:rPr lang="en-GB" smtClean="0"/>
              <a:t>27/02/2025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E4A5B-7E5C-A288-9B02-3A037363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9932-F818-84F6-B564-976CCE290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D1A444-5CB6-D247-9D2B-6E2E03515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62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emf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11" Type="http://schemas.openxmlformats.org/officeDocument/2006/relationships/image" Target="../media/image23.emf"/><Relationship Id="rId5" Type="http://schemas.openxmlformats.org/officeDocument/2006/relationships/image" Target="../media/image10.png"/><Relationship Id="rId10" Type="http://schemas.openxmlformats.org/officeDocument/2006/relationships/image" Target="../media/image49.jpg"/><Relationship Id="rId4" Type="http://schemas.openxmlformats.org/officeDocument/2006/relationships/image" Target="../media/image44.png"/><Relationship Id="rId9" Type="http://schemas.openxmlformats.org/officeDocument/2006/relationships/image" Target="../media/image48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50.jpe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714892" TargetMode="External"/><Relationship Id="rId13" Type="http://schemas.openxmlformats.org/officeDocument/2006/relationships/hyperlink" Target="https://cds.cern.ch/record/2667167" TargetMode="External"/><Relationship Id="rId18" Type="http://schemas.openxmlformats.org/officeDocument/2006/relationships/image" Target="../media/image16.tiff"/><Relationship Id="rId26" Type="http://schemas.openxmlformats.org/officeDocument/2006/relationships/image" Target="../media/image23.emf"/><Relationship Id="rId3" Type="http://schemas.openxmlformats.org/officeDocument/2006/relationships/image" Target="../media/image9.png"/><Relationship Id="rId21" Type="http://schemas.openxmlformats.org/officeDocument/2006/relationships/image" Target="../media/image19.tiff"/><Relationship Id="rId7" Type="http://schemas.openxmlformats.org/officeDocument/2006/relationships/hyperlink" Target="https://cds.cern.ch/record/2272264/files/CMS-TDR-014.pdf" TargetMode="External"/><Relationship Id="rId12" Type="http://schemas.openxmlformats.org/officeDocument/2006/relationships/hyperlink" Target="http://cds.cern.ch/record/2759074" TargetMode="External"/><Relationship Id="rId17" Type="http://schemas.openxmlformats.org/officeDocument/2006/relationships/image" Target="../media/image15.emf"/><Relationship Id="rId25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hyperlink" Target="https://cds.cern.ch/record/2283187" TargetMode="External"/><Relationship Id="rId24" Type="http://schemas.openxmlformats.org/officeDocument/2006/relationships/image" Target="../media/image21.emf"/><Relationship Id="rId5" Type="http://schemas.openxmlformats.org/officeDocument/2006/relationships/image" Target="../media/image11.png"/><Relationship Id="rId15" Type="http://schemas.openxmlformats.org/officeDocument/2006/relationships/image" Target="../media/image13.png"/><Relationship Id="rId23" Type="http://schemas.openxmlformats.org/officeDocument/2006/relationships/hyperlink" Target="https://cds.cern.ch/record/2759072" TargetMode="External"/><Relationship Id="rId10" Type="http://schemas.openxmlformats.org/officeDocument/2006/relationships/hyperlink" Target="https://cds.cern.ch/record/2293646" TargetMode="External"/><Relationship Id="rId19" Type="http://schemas.openxmlformats.org/officeDocument/2006/relationships/image" Target="../media/image17.jpeg"/><Relationship Id="rId4" Type="http://schemas.openxmlformats.org/officeDocument/2006/relationships/image" Target="../media/image10.png"/><Relationship Id="rId9" Type="http://schemas.openxmlformats.org/officeDocument/2006/relationships/hyperlink" Target="https://cds.cern.ch/record/2283192" TargetMode="External"/><Relationship Id="rId14" Type="http://schemas.openxmlformats.org/officeDocument/2006/relationships/hyperlink" Target="https://cds.cern.ch/record/2283189" TargetMode="External"/><Relationship Id="rId22" Type="http://schemas.openxmlformats.org/officeDocument/2006/relationships/image" Target="../media/image20.png"/><Relationship Id="rId27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EBCF0-266C-0F9D-3CAA-B09EB1AAC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3985" y="421027"/>
            <a:ext cx="11351174" cy="2387600"/>
          </a:xfrm>
        </p:spPr>
        <p:txBody>
          <a:bodyPr>
            <a:normAutofit/>
          </a:bodyPr>
          <a:lstStyle/>
          <a:p>
            <a:r>
              <a:rPr lang="en-GB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Belgian and </a:t>
            </a:r>
            <a:r>
              <a:rPr lang="en-GB" b="1" i="0" u="none" strike="noStrike" dirty="0" err="1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UGent</a:t>
            </a:r>
            <a:r>
              <a:rPr lang="en-GB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 contributions in the CMS detector upgrade</a:t>
            </a:r>
            <a:r>
              <a:rPr lang="en-GB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65A4B7-7007-176F-311E-6DE216F68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00702"/>
            <a:ext cx="9144000" cy="1655762"/>
          </a:xfrm>
        </p:spPr>
        <p:txBody>
          <a:bodyPr/>
          <a:lstStyle/>
          <a:p>
            <a:r>
              <a:rPr lang="en-GB" dirty="0"/>
              <a:t>Frank Hartmann – CMS Upgrade Coordinator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41A457-3B0F-82F3-90DD-B7C14C44B3D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73" y="5743852"/>
            <a:ext cx="1013648" cy="991742"/>
          </a:xfrm>
          <a:prstGeom prst="rect">
            <a:avLst/>
          </a:prstGeom>
        </p:spPr>
      </p:pic>
      <p:pic>
        <p:nvPicPr>
          <p:cNvPr id="5" name="Kitlogo_en_rgb.pdf">
            <a:extLst>
              <a:ext uri="{FF2B5EF4-FFF2-40B4-BE49-F238E27FC236}">
                <a16:creationId xmlns:a16="http://schemas.microsoft.com/office/drawing/2014/main" id="{03FE4265-D4EE-31EC-A798-F232F53A8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6871" y="5812824"/>
            <a:ext cx="1997056" cy="92277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34BDC9-E76C-49D0-FD19-2EE32518A728}"/>
              </a:ext>
            </a:extLst>
          </p:cNvPr>
          <p:cNvSpPr txBox="1"/>
          <p:nvPr/>
        </p:nvSpPr>
        <p:spPr>
          <a:xfrm rot="21323738">
            <a:off x="2352047" y="4776776"/>
            <a:ext cx="61459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 want to do fundamental science?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 want to have the perfect place to educate students in and international edge-technology environment?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	The CMS upgrade is your toy!</a:t>
            </a:r>
          </a:p>
        </p:txBody>
      </p:sp>
    </p:spTree>
    <p:extLst>
      <p:ext uri="{BB962C8B-B14F-4D97-AF65-F5344CB8AC3E}">
        <p14:creationId xmlns:p14="http://schemas.microsoft.com/office/powerpoint/2010/main" val="1799917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C72BC-F5F3-B922-F871-3F2F2244B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9960" y="199877"/>
            <a:ext cx="7971841" cy="1250042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During the next long shutdown 2026-2030: 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>
                <a:solidFill>
                  <a:srgbClr val="0070C0"/>
                </a:solidFill>
              </a:rPr>
              <a:t>Installation and Commissioning of completely novel detectors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>
                <a:solidFill>
                  <a:srgbClr val="0070C0"/>
                </a:solidFill>
              </a:rPr>
              <a:t> …and operate them afterwards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3E2AD-2EA2-76E9-5656-7C9BB5E7B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191" y="5753958"/>
            <a:ext cx="8822662" cy="9885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1800" dirty="0"/>
              <a:t>Ample opportunities to get first hand experience to build </a:t>
            </a:r>
            <a:br>
              <a:rPr lang="en-GB" sz="1800" dirty="0"/>
            </a:br>
            <a:r>
              <a:rPr lang="en-GB" sz="1800" dirty="0"/>
              <a:t>and commission the most complex scientific instrument in the world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6">
                    <a:lumMod val="75000"/>
                  </a:schemeClr>
                </a:solidFill>
                <a:latin typeface="Chalkduster" panose="03050602040202020205" pitchFamily="66" charset="77"/>
              </a:rPr>
              <a:t>Last time was the best, most fun, most challenging time of my life!</a:t>
            </a:r>
          </a:p>
          <a:p>
            <a:pPr marL="0" indent="0">
              <a:buNone/>
            </a:pPr>
            <a:endParaRPr lang="en-GB" sz="1800" b="1" dirty="0"/>
          </a:p>
        </p:txBody>
      </p:sp>
      <p:pic>
        <p:nvPicPr>
          <p:cNvPr id="4" name="Picture 3" descr="YB0_Serv_Red">
            <a:extLst>
              <a:ext uri="{FF2B5EF4-FFF2-40B4-BE49-F238E27FC236}">
                <a16:creationId xmlns:a16="http://schemas.microsoft.com/office/drawing/2014/main" id="{655DC7FE-186D-BD00-14F0-A28582E702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506576" y="1065135"/>
            <a:ext cx="4513293" cy="4513293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E34070-55AA-AB3D-7DA5-5CA7A12517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6003" y="1410277"/>
            <a:ext cx="4869940" cy="4869940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BBDF50-9115-EAAF-83F3-6495AB9467AF}"/>
              </a:ext>
            </a:extLst>
          </p:cNvPr>
          <p:cNvSpPr txBox="1"/>
          <p:nvPr/>
        </p:nvSpPr>
        <p:spPr>
          <a:xfrm>
            <a:off x="506576" y="889605"/>
            <a:ext cx="973946" cy="87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87" dirty="0"/>
              <a:t>Tracker</a:t>
            </a:r>
          </a:p>
          <a:p>
            <a:r>
              <a:rPr lang="en-GB" sz="1687" dirty="0"/>
              <a:t>goes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3E8649-3E42-1790-B414-AB05EC745294}"/>
              </a:ext>
            </a:extLst>
          </p:cNvPr>
          <p:cNvSpPr txBox="1"/>
          <p:nvPr/>
        </p:nvSpPr>
        <p:spPr>
          <a:xfrm>
            <a:off x="5921281" y="2128442"/>
            <a:ext cx="1249723" cy="611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87" dirty="0"/>
              <a:t>Muon GEM</a:t>
            </a:r>
          </a:p>
          <a:p>
            <a:r>
              <a:rPr lang="en-GB" sz="1687" dirty="0"/>
              <a:t>goes here</a:t>
            </a:r>
          </a:p>
        </p:txBody>
      </p:sp>
    </p:spTree>
    <p:extLst>
      <p:ext uri="{BB962C8B-B14F-4D97-AF65-F5344CB8AC3E}">
        <p14:creationId xmlns:p14="http://schemas.microsoft.com/office/powerpoint/2010/main" val="1914627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6F2A57-3ED8-4E87-EDC8-40BB4B2A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DA550A-ED69-EBAC-BDAC-BDA69D95B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052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0EA52BA-1926-EE5C-0E9C-37BA825AD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32" y="3681356"/>
            <a:ext cx="6387855" cy="21954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5C7539-FB3C-8E4F-BC1C-5324831C7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832" y="242185"/>
            <a:ext cx="7291331" cy="74577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Tracker</a:t>
            </a:r>
          </a:p>
        </p:txBody>
      </p:sp>
      <p:pic>
        <p:nvPicPr>
          <p:cNvPr id="10241" name="Picture 1" descr="page1image38029552">
            <a:extLst>
              <a:ext uri="{FF2B5EF4-FFF2-40B4-BE49-F238E27FC236}">
                <a16:creationId xmlns:a16="http://schemas.microsoft.com/office/drawing/2014/main" id="{2B96665E-9131-E646-ADAA-D6CE6EA7E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7859" cy="125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F9F77D0-A345-FA45-9697-045D4C33FD2B}"/>
              </a:ext>
            </a:extLst>
          </p:cNvPr>
          <p:cNvSpPr/>
          <p:nvPr/>
        </p:nvSpPr>
        <p:spPr>
          <a:xfrm>
            <a:off x="8747592" y="458762"/>
            <a:ext cx="1750875" cy="313724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endParaRPr lang="en-US" sz="1687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DAF425-1897-1F46-85B2-FBCF15A9261C}"/>
              </a:ext>
            </a:extLst>
          </p:cNvPr>
          <p:cNvSpPr txBox="1"/>
          <p:nvPr/>
        </p:nvSpPr>
        <p:spPr>
          <a:xfrm>
            <a:off x="335337" y="5832520"/>
            <a:ext cx="1235083" cy="288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406" dirty="0">
                <a:solidFill>
                  <a:schemeClr val="accent4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Collisions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50BB4BA-0879-8D40-9E44-A9F730FACB12}"/>
              </a:ext>
            </a:extLst>
          </p:cNvPr>
          <p:cNvSpPr txBox="1">
            <a:spLocks/>
          </p:cNvSpPr>
          <p:nvPr/>
        </p:nvSpPr>
        <p:spPr>
          <a:xfrm>
            <a:off x="-66562" y="1157485"/>
            <a:ext cx="5159054" cy="1752012"/>
          </a:xfrm>
          <a:prstGeom prst="rect">
            <a:avLst/>
          </a:prstGeom>
        </p:spPr>
        <p:txBody>
          <a:bodyPr/>
          <a:lstStyle>
            <a:lvl1pPr marL="454025" marR="0" indent="-454025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5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945173" marR="0" indent="-468923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5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144145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5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1889125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5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2327275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5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  <a:lvl6pPr marL="29591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6pPr>
            <a:lvl7pPr marL="33147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7pPr>
            <a:lvl8pPr marL="36703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8pPr>
            <a:lvl9pPr marL="40259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spcBef>
                <a:spcPts val="422"/>
              </a:spcBef>
              <a:buSzPct val="100000"/>
              <a:buFont typeface="Wingdings" pitchFamily="2" charset="2"/>
              <a:buChar char="§"/>
            </a:pPr>
            <a:r>
              <a:rPr lang="en-US" sz="1687" dirty="0">
                <a:solidFill>
                  <a:srgbClr val="000090"/>
                </a:solidFill>
              </a:rPr>
              <a:t>Outer Tracker design driven by ability to provide </a:t>
            </a:r>
            <a:r>
              <a:rPr lang="en-US" sz="1687" b="1" dirty="0">
                <a:solidFill>
                  <a:srgbClr val="000090"/>
                </a:solidFill>
              </a:rPr>
              <a:t>tracks at 40 MHz to L1-trigger </a:t>
            </a:r>
            <a:r>
              <a:rPr lang="en-US" sz="1687" dirty="0">
                <a:solidFill>
                  <a:srgbClr val="000090"/>
                </a:solidFill>
              </a:rPr>
              <a:t>(</a:t>
            </a:r>
            <a:r>
              <a:rPr lang="en-US" sz="1687" dirty="0" err="1">
                <a:solidFill>
                  <a:srgbClr val="000090"/>
                </a:solidFill>
              </a:rPr>
              <a:t>p</a:t>
            </a:r>
            <a:r>
              <a:rPr lang="en-US" sz="1687" baseline="-25000" dirty="0" err="1">
                <a:solidFill>
                  <a:srgbClr val="000090"/>
                </a:solidFill>
              </a:rPr>
              <a:t>T</a:t>
            </a:r>
            <a:r>
              <a:rPr lang="en-US" sz="1687" dirty="0">
                <a:solidFill>
                  <a:srgbClr val="000090"/>
                </a:solidFill>
              </a:rPr>
              <a:t>&gt;2GeV)</a:t>
            </a:r>
          </a:p>
          <a:p>
            <a:pPr lvl="1">
              <a:spcBef>
                <a:spcPts val="422"/>
              </a:spcBef>
              <a:buSzPct val="100000"/>
              <a:buFont typeface="Wingdings" pitchFamily="2" charset="2"/>
              <a:buChar char="§"/>
            </a:pPr>
            <a:r>
              <a:rPr lang="en-US" sz="1687" b="1" dirty="0">
                <a:solidFill>
                  <a:srgbClr val="7030A0"/>
                </a:solidFill>
              </a:rPr>
              <a:t>World’s first</a:t>
            </a:r>
            <a:endParaRPr lang="en-US" sz="1687" b="1" dirty="0">
              <a:solidFill>
                <a:srgbClr val="000090"/>
              </a:solidFill>
            </a:endParaRPr>
          </a:p>
          <a:p>
            <a:pPr>
              <a:spcBef>
                <a:spcPts val="422"/>
              </a:spcBef>
              <a:buSzPct val="100000"/>
              <a:buFont typeface="Wingdings" pitchFamily="2" charset="2"/>
              <a:buChar char="§"/>
            </a:pPr>
            <a:r>
              <a:rPr lang="en-US" sz="1687" dirty="0">
                <a:solidFill>
                  <a:srgbClr val="000090"/>
                </a:solidFill>
              </a:rPr>
              <a:t>Tilted modules in three OT layers</a:t>
            </a:r>
          </a:p>
          <a:p>
            <a:pPr lvl="1">
              <a:spcBef>
                <a:spcPts val="42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rgbClr val="000090"/>
                </a:solidFill>
              </a:rPr>
              <a:t>Saves cost and material</a:t>
            </a:r>
          </a:p>
          <a:p>
            <a:pPr>
              <a:spcBef>
                <a:spcPts val="422"/>
              </a:spcBef>
              <a:buSzPct val="100000"/>
              <a:buFont typeface="Wingdings" pitchFamily="2" charset="2"/>
              <a:buChar char="§"/>
            </a:pPr>
            <a:r>
              <a:rPr lang="en-US" sz="1687" dirty="0">
                <a:solidFill>
                  <a:srgbClr val="000090"/>
                </a:solidFill>
              </a:rPr>
              <a:t>Inner Tracker (pixel) extend coverage to </a:t>
            </a:r>
            <a:r>
              <a:rPr lang="en-US" sz="1687" dirty="0" err="1">
                <a:solidFill>
                  <a:srgbClr val="000090"/>
                </a:solidFill>
                <a:sym typeface="Wingdings"/>
              </a:rPr>
              <a:t>η</a:t>
            </a:r>
            <a:r>
              <a:rPr lang="en-US" sz="1687" dirty="0">
                <a:solidFill>
                  <a:srgbClr val="000090"/>
                </a:solidFill>
                <a:sym typeface="Wingdings"/>
              </a:rPr>
              <a:t> ≃ 3.8</a:t>
            </a:r>
            <a:r>
              <a:rPr lang="en-US" sz="1687" dirty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0D69FD-22C0-0549-B2C0-D5032B648AAF}"/>
              </a:ext>
            </a:extLst>
          </p:cNvPr>
          <p:cNvSpPr/>
          <p:nvPr/>
        </p:nvSpPr>
        <p:spPr>
          <a:xfrm>
            <a:off x="9303019" y="6510427"/>
            <a:ext cx="2888981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25" dirty="0"/>
              <a:t>CERN-LHCC-2017-009  CMS-TDR-17-001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4B092B-38DE-F248-BF86-29BCC687B160}"/>
              </a:ext>
            </a:extLst>
          </p:cNvPr>
          <p:cNvSpPr txBox="1"/>
          <p:nvPr/>
        </p:nvSpPr>
        <p:spPr>
          <a:xfrm rot="16200000">
            <a:off x="-39842" y="4472145"/>
            <a:ext cx="585097" cy="288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406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Trigger</a:t>
            </a:r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05DC53EC-2D79-6549-B2F9-10C6053761CB}"/>
              </a:ext>
            </a:extLst>
          </p:cNvPr>
          <p:cNvSpPr/>
          <p:nvPr/>
        </p:nvSpPr>
        <p:spPr>
          <a:xfrm>
            <a:off x="461201" y="3908334"/>
            <a:ext cx="165222" cy="1447442"/>
          </a:xfrm>
          <a:prstGeom prst="leftBrac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3" tIns="32146" rIns="64293" bIns="32146" numCol="1" spcCol="38100" rtlCol="0" anchor="t">
            <a:noAutofit/>
          </a:bodyPr>
          <a:lstStyle/>
          <a:p>
            <a:pPr defTabSz="642915" latinLnBrk="1" hangingPunct="0"/>
            <a:endParaRPr lang="en-US" sz="1266">
              <a:solidFill>
                <a:srgbClr val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0A77C33-63D8-4A49-836E-F52A3E1457B1}"/>
              </a:ext>
            </a:extLst>
          </p:cNvPr>
          <p:cNvSpPr/>
          <p:nvPr/>
        </p:nvSpPr>
        <p:spPr>
          <a:xfrm>
            <a:off x="1541860" y="6555929"/>
            <a:ext cx="1758815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22"/>
              </a:spcBef>
            </a:pPr>
            <a:r>
              <a:rPr lang="en-US" sz="1125" err="1"/>
              <a:t>p</a:t>
            </a:r>
            <a:r>
              <a:rPr lang="en-US" sz="1125" baseline="-25000" err="1"/>
              <a:t>T</a:t>
            </a:r>
            <a:r>
              <a:rPr lang="en-US" sz="1125"/>
              <a:t> transverse momentum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501DAD-71C1-C34D-8272-E8E28FE55E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00493" y="0"/>
            <a:ext cx="6948586" cy="2960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829654-07E6-4F49-A986-C9C68D5F9B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00493" y="3122302"/>
            <a:ext cx="6918931" cy="295651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70065B5-BB0E-6B33-D862-EE6440E946E2}"/>
              </a:ext>
            </a:extLst>
          </p:cNvPr>
          <p:cNvSpPr/>
          <p:nvPr/>
        </p:nvSpPr>
        <p:spPr>
          <a:xfrm>
            <a:off x="7007155" y="2169724"/>
            <a:ext cx="388292" cy="313724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endParaRPr lang="en-US" sz="1687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F67B8-2049-E1A6-93DE-4C582177E3C0}"/>
              </a:ext>
            </a:extLst>
          </p:cNvPr>
          <p:cNvSpPr txBox="1"/>
          <p:nvPr/>
        </p:nvSpPr>
        <p:spPr>
          <a:xfrm>
            <a:off x="2250030" y="6091971"/>
            <a:ext cx="3858044" cy="28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66" dirty="0">
                <a:solidFill>
                  <a:schemeClr val="accent6">
                    <a:lumMod val="75000"/>
                  </a:schemeClr>
                </a:solidFill>
                <a:latin typeface="Chalkduster" panose="03050602040202020205" pitchFamily="66" charset="77"/>
              </a:rPr>
              <a:t>F</a:t>
            </a:r>
            <a:r>
              <a:rPr lang="en-DE" sz="1266" dirty="0">
                <a:solidFill>
                  <a:schemeClr val="accent6">
                    <a:lumMod val="75000"/>
                  </a:schemeClr>
                </a:solidFill>
                <a:latin typeface="Chalkduster" panose="03050602040202020205" pitchFamily="66" charset="77"/>
              </a:rPr>
              <a:t>or simplicity only rectagular modules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6D98605-439F-1E64-02B5-8DA7228E59B0}"/>
              </a:ext>
            </a:extLst>
          </p:cNvPr>
          <p:cNvGrpSpPr/>
          <p:nvPr/>
        </p:nvGrpSpPr>
        <p:grpSpPr>
          <a:xfrm>
            <a:off x="4782585" y="93354"/>
            <a:ext cx="4196004" cy="1984021"/>
            <a:chOff x="6412608" y="5831686"/>
            <a:chExt cx="6359236" cy="3068706"/>
          </a:xfrm>
        </p:grpSpPr>
        <p:pic>
          <p:nvPicPr>
            <p:cNvPr id="28" name="Picture 2" descr="page13image1140562480">
              <a:extLst>
                <a:ext uri="{FF2B5EF4-FFF2-40B4-BE49-F238E27FC236}">
                  <a16:creationId xmlns:a16="http://schemas.microsoft.com/office/drawing/2014/main" id="{25D3D355-20AE-6204-49E0-4616E86D1A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2608" y="5913200"/>
              <a:ext cx="6359236" cy="298719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8E1D5DE-991F-6DF4-3F28-025AE45FEBF6}"/>
                </a:ext>
              </a:extLst>
            </p:cNvPr>
            <p:cNvSpPr/>
            <p:nvPr/>
          </p:nvSpPr>
          <p:spPr>
            <a:xfrm>
              <a:off x="6502401" y="5831686"/>
              <a:ext cx="1713345" cy="542502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6789" tIns="26789" rIns="26789" bIns="26789" numCol="1" spcCol="38100" rtlCol="0" anchor="ctr">
              <a:spAutoFit/>
            </a:bodyPr>
            <a:lstStyle/>
            <a:p>
              <a:pPr defTabSz="910796" hangingPunct="0">
                <a:buClr>
                  <a:srgbClr val="000000"/>
                </a:buClr>
              </a:pPr>
              <a:endParaRPr lang="en-US" sz="168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8BEC14D7-C3AC-C15F-378C-9D3A3A5350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1763" y="1929344"/>
            <a:ext cx="3949671" cy="1374640"/>
          </a:xfrm>
          <a:prstGeom prst="rect">
            <a:avLst/>
          </a:prstGeom>
        </p:spPr>
      </p:pic>
      <p:pic>
        <p:nvPicPr>
          <p:cNvPr id="7" name="Picture 6" descr="Close-up of a circuit board&#10;&#10;AI-generated content may be incorrect.">
            <a:extLst>
              <a:ext uri="{FF2B5EF4-FFF2-40B4-BE49-F238E27FC236}">
                <a16:creationId xmlns:a16="http://schemas.microsoft.com/office/drawing/2014/main" id="{8667F6BA-64DB-A328-8A44-483B8D44A5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29699" y="445494"/>
            <a:ext cx="3429000" cy="2571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42E64C-02D8-381A-E08C-34A18F9E16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90297" y="3280770"/>
            <a:ext cx="4820121" cy="356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AACD8-6E49-BF41-B308-257095D7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261" y="8072"/>
            <a:ext cx="7291331" cy="745779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70C0"/>
                </a:solidFill>
              </a:rPr>
              <a:t>We extend into the forward region</a:t>
            </a:r>
          </a:p>
        </p:txBody>
      </p:sp>
      <p:pic>
        <p:nvPicPr>
          <p:cNvPr id="11265" name="Picture 1" descr="page11image62330560">
            <a:extLst>
              <a:ext uri="{FF2B5EF4-FFF2-40B4-BE49-F238E27FC236}">
                <a16:creationId xmlns:a16="http://schemas.microsoft.com/office/drawing/2014/main" id="{30ECD3AB-03D9-BE4B-85BE-995D36F688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6" t="3966" r="4023" b="712"/>
          <a:stretch/>
        </p:blipFill>
        <p:spPr bwMode="auto">
          <a:xfrm>
            <a:off x="5201985" y="1799925"/>
            <a:ext cx="5360964" cy="3800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98A6DFD-E5DE-F246-961C-AAB13F69A523}"/>
              </a:ext>
            </a:extLst>
          </p:cNvPr>
          <p:cNvCxnSpPr/>
          <p:nvPr/>
        </p:nvCxnSpPr>
        <p:spPr>
          <a:xfrm>
            <a:off x="6096000" y="4280624"/>
            <a:ext cx="557843" cy="1153505"/>
          </a:xfrm>
          <a:prstGeom prst="line">
            <a:avLst/>
          </a:prstGeom>
          <a:noFill/>
          <a:ln w="38100" cap="flat">
            <a:solidFill>
              <a:srgbClr val="0070C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335C125-C8CB-0048-A406-F0E3D82B57DF}"/>
              </a:ext>
            </a:extLst>
          </p:cNvPr>
          <p:cNvSpPr txBox="1"/>
          <p:nvPr/>
        </p:nvSpPr>
        <p:spPr>
          <a:xfrm>
            <a:off x="5580183" y="5763611"/>
            <a:ext cx="477696" cy="2669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266">
                <a:solidFill>
                  <a:srgbClr val="0070C0"/>
                </a:solidFill>
              </a:rPr>
              <a:t>Today</a:t>
            </a:r>
            <a:endParaRPr lang="en-US" sz="1406">
              <a:solidFill>
                <a:srgbClr val="0070C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D1FE43BA-89C0-0D4E-9A10-EAE6AEF30005}"/>
              </a:ext>
            </a:extLst>
          </p:cNvPr>
          <p:cNvSpPr/>
          <p:nvPr/>
        </p:nvSpPr>
        <p:spPr>
          <a:xfrm rot="5400000">
            <a:off x="5863067" y="5234468"/>
            <a:ext cx="198557" cy="956479"/>
          </a:xfrm>
          <a:prstGeom prst="rightBrace">
            <a:avLst/>
          </a:prstGeom>
          <a:noFill/>
          <a:ln w="38100" cap="flat">
            <a:solidFill>
              <a:srgbClr val="0070C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3" tIns="32146" rIns="64293" bIns="32146" numCol="1" spcCol="38100" rtlCol="0" anchor="t">
            <a:noAutofit/>
          </a:bodyPr>
          <a:lstStyle/>
          <a:p>
            <a:pPr defTabSz="642915" latinLnBrk="1" hangingPunct="0"/>
            <a:endParaRPr lang="en-US" sz="1266">
              <a:solidFill>
                <a:srgbClr val="000000"/>
              </a:solidFill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A5EF62ED-CB2D-0D4D-A649-1A48B1548423}"/>
              </a:ext>
            </a:extLst>
          </p:cNvPr>
          <p:cNvSpPr/>
          <p:nvPr/>
        </p:nvSpPr>
        <p:spPr>
          <a:xfrm rot="5400000">
            <a:off x="7937209" y="3583351"/>
            <a:ext cx="144271" cy="5050479"/>
          </a:xfrm>
          <a:prstGeom prst="rightBrac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3" tIns="32146" rIns="64293" bIns="32146" numCol="1" spcCol="38100" rtlCol="0" anchor="t">
            <a:noAutofit/>
          </a:bodyPr>
          <a:lstStyle/>
          <a:p>
            <a:pPr defTabSz="642915" latinLnBrk="1" hangingPunct="0"/>
            <a:endParaRPr lang="en-US" sz="1266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447E29-6A9E-B040-9B66-20F9D2556637}"/>
              </a:ext>
            </a:extLst>
          </p:cNvPr>
          <p:cNvSpPr txBox="1"/>
          <p:nvPr/>
        </p:nvSpPr>
        <p:spPr>
          <a:xfrm>
            <a:off x="7138574" y="6191531"/>
            <a:ext cx="646011" cy="2669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266"/>
              <a:t>Phase-2</a:t>
            </a:r>
            <a:endParaRPr lang="en-US" sz="1406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75C260F-D27C-B44D-ABDA-EA5ABDF1772C}"/>
              </a:ext>
            </a:extLst>
          </p:cNvPr>
          <p:cNvSpPr txBox="1">
            <a:spLocks/>
          </p:cNvSpPr>
          <p:nvPr/>
        </p:nvSpPr>
        <p:spPr>
          <a:xfrm>
            <a:off x="1629052" y="1958641"/>
            <a:ext cx="6076484" cy="2224251"/>
          </a:xfrm>
          <a:prstGeom prst="rect">
            <a:avLst/>
          </a:prstGeom>
        </p:spPr>
        <p:txBody>
          <a:bodyPr anchor="t"/>
          <a:lstStyle>
            <a:lvl1pPr marL="454025" marR="0" indent="-454025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4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945173" marR="0" indent="-468923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4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144145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4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1889125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4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2327275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4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  <a:lvl6pPr marL="29591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6pPr>
            <a:lvl7pPr marL="33147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7pPr>
            <a:lvl8pPr marL="36703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8pPr>
            <a:lvl9pPr marL="40259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687" dirty="0"/>
              <a:t>Half-shells permit installation/extraction with beam pipe in place – </a:t>
            </a:r>
            <a:r>
              <a:rPr lang="en-US" sz="1687" b="1" dirty="0"/>
              <a:t>BIG</a:t>
            </a:r>
            <a:r>
              <a:rPr lang="en-US" sz="1687" dirty="0"/>
              <a:t> advantage as it allows maintenance/repairs</a:t>
            </a:r>
            <a:endParaRPr lang="en-US" sz="1406" dirty="0"/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chemeClr val="accent6"/>
                </a:solidFill>
              </a:rPr>
              <a:t>Low radius helps excellent b-tagging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chemeClr val="accent6"/>
                </a:solidFill>
              </a:rPr>
              <a:t>Coverage up to </a:t>
            </a:r>
            <a:r>
              <a:rPr lang="en-US" sz="1406" dirty="0">
                <a:solidFill>
                  <a:schemeClr val="accent6"/>
                </a:solidFill>
                <a:latin typeface="Symbol" pitchFamily="2" charset="2"/>
              </a:rPr>
              <a:t>h</a:t>
            </a:r>
            <a:r>
              <a:rPr lang="en-US" sz="1406" dirty="0">
                <a:solidFill>
                  <a:schemeClr val="accent6"/>
                </a:solidFill>
              </a:rPr>
              <a:t>=4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de" sz="1406" dirty="0">
                <a:solidFill>
                  <a:schemeClr val="accent6"/>
                </a:solidFill>
              </a:rPr>
              <a:t>4000 </a:t>
            </a:r>
            <a:r>
              <a:rPr lang="de" sz="1406" dirty="0" err="1">
                <a:solidFill>
                  <a:schemeClr val="accent6"/>
                </a:solidFill>
              </a:rPr>
              <a:t>modules</a:t>
            </a:r>
            <a:r>
              <a:rPr lang="de" sz="1406" dirty="0">
                <a:solidFill>
                  <a:schemeClr val="accent6"/>
                </a:solidFill>
              </a:rPr>
              <a:t> = 2 </a:t>
            </a:r>
            <a:r>
              <a:rPr lang="de" sz="1406" dirty="0" err="1">
                <a:solidFill>
                  <a:schemeClr val="accent6"/>
                </a:solidFill>
              </a:rPr>
              <a:t>billion</a:t>
            </a:r>
            <a:r>
              <a:rPr lang="de" sz="1406" dirty="0">
                <a:solidFill>
                  <a:schemeClr val="accent6"/>
                </a:solidFill>
              </a:rPr>
              <a:t> </a:t>
            </a:r>
            <a:r>
              <a:rPr lang="de" sz="1406" dirty="0" err="1">
                <a:solidFill>
                  <a:schemeClr val="accent6"/>
                </a:solidFill>
              </a:rPr>
              <a:t>pixels</a:t>
            </a:r>
            <a:r>
              <a:rPr lang="de" sz="1406" dirty="0">
                <a:solidFill>
                  <a:schemeClr val="accent6"/>
                </a:solidFill>
              </a:rPr>
              <a:t> 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chemeClr val="accent6"/>
                </a:solidFill>
              </a:rPr>
              <a:t>Surface: </a:t>
            </a:r>
            <a:r>
              <a:rPr lang="en-US" sz="1406" dirty="0">
                <a:solidFill>
                  <a:schemeClr val="accent6"/>
                </a:solidFill>
                <a:sym typeface="Wingdings" pitchFamily="2" charset="2"/>
              </a:rPr>
              <a:t>4.9 m</a:t>
            </a:r>
            <a:r>
              <a:rPr lang="en-US" sz="1406" baseline="30000" dirty="0">
                <a:solidFill>
                  <a:schemeClr val="accent6"/>
                </a:solidFill>
                <a:sym typeface="Wingdings" pitchFamily="2" charset="2"/>
              </a:rPr>
              <a:t>2 </a:t>
            </a:r>
            <a:r>
              <a:rPr lang="en-US" sz="1406" dirty="0">
                <a:solidFill>
                  <a:schemeClr val="accent6"/>
                </a:solidFill>
              </a:rPr>
              <a:t>(today 1.75 </a:t>
            </a:r>
            <a:r>
              <a:rPr lang="en-US" sz="1406" dirty="0">
                <a:solidFill>
                  <a:schemeClr val="accent6"/>
                </a:solidFill>
                <a:sym typeface="Wingdings" pitchFamily="2" charset="2"/>
              </a:rPr>
              <a:t>m</a:t>
            </a:r>
            <a:r>
              <a:rPr lang="en-US" sz="1406" baseline="30000" dirty="0">
                <a:solidFill>
                  <a:schemeClr val="accent6"/>
                </a:solidFill>
                <a:sym typeface="Wingdings" pitchFamily="2" charset="2"/>
              </a:rPr>
              <a:t>2</a:t>
            </a:r>
            <a:r>
              <a:rPr lang="en-US" sz="1406" dirty="0">
                <a:solidFill>
                  <a:schemeClr val="accent6"/>
                </a:solidFill>
              </a:rPr>
              <a:t>)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chemeClr val="accent6"/>
                </a:solidFill>
              </a:rPr>
              <a:t>Pixels:     25x100 </a:t>
            </a:r>
            <a:r>
              <a:rPr lang="en-US" sz="1406" dirty="0">
                <a:solidFill>
                  <a:schemeClr val="accent6"/>
                </a:solidFill>
                <a:latin typeface="Symbol" pitchFamily="2" charset="2"/>
              </a:rPr>
              <a:t>m</a:t>
            </a:r>
            <a:r>
              <a:rPr lang="en-US" sz="1406" dirty="0">
                <a:solidFill>
                  <a:schemeClr val="accent6"/>
                </a:solidFill>
              </a:rPr>
              <a:t>m</a:t>
            </a:r>
            <a:r>
              <a:rPr lang="en-US" sz="1406" baseline="30000" dirty="0">
                <a:solidFill>
                  <a:schemeClr val="accent6"/>
                </a:solidFill>
              </a:rPr>
              <a:t>2</a:t>
            </a:r>
            <a:r>
              <a:rPr lang="en-US" sz="1406" dirty="0">
                <a:solidFill>
                  <a:schemeClr val="accent6"/>
                </a:solidFill>
              </a:rPr>
              <a:t> (today 100x150 </a:t>
            </a:r>
            <a:r>
              <a:rPr lang="en-US" sz="1406" dirty="0">
                <a:solidFill>
                  <a:schemeClr val="accent6"/>
                </a:solidFill>
                <a:latin typeface="Symbol" pitchFamily="2" charset="2"/>
              </a:rPr>
              <a:t>m</a:t>
            </a:r>
            <a:r>
              <a:rPr lang="en-US" sz="1406" dirty="0">
                <a:solidFill>
                  <a:schemeClr val="accent6"/>
                </a:solidFill>
              </a:rPr>
              <a:t>m</a:t>
            </a:r>
            <a:r>
              <a:rPr lang="en-US" sz="1406" baseline="30000" dirty="0">
                <a:solidFill>
                  <a:schemeClr val="accent6"/>
                </a:solidFill>
              </a:rPr>
              <a:t>2</a:t>
            </a:r>
            <a:r>
              <a:rPr lang="en-US" sz="1406" dirty="0">
                <a:solidFill>
                  <a:schemeClr val="accent6"/>
                </a:solidFill>
              </a:rPr>
              <a:t>)</a:t>
            </a:r>
          </a:p>
          <a:p>
            <a:pPr lvl="2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chemeClr val="accent5">
                    <a:lumMod val="50000"/>
                  </a:schemeClr>
                </a:solidFill>
              </a:rPr>
              <a:t>mandatory with high pile-up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chemeClr val="accent6"/>
                </a:solidFill>
              </a:rPr>
              <a:t>Hit rate: 3 GHz/cm</a:t>
            </a:r>
            <a:r>
              <a:rPr lang="en-US" sz="1406" baseline="30000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E41B74-6815-8F45-B7C6-293965BBB4BC}"/>
              </a:ext>
            </a:extLst>
          </p:cNvPr>
          <p:cNvSpPr txBox="1"/>
          <p:nvPr/>
        </p:nvSpPr>
        <p:spPr>
          <a:xfrm>
            <a:off x="432520" y="5193958"/>
            <a:ext cx="1780039" cy="9812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marL="241093" indent="-241093" defTabSz="910796" hangingPunct="0">
              <a:buClr>
                <a:srgbClr val="000000"/>
              </a:buClr>
              <a:buFont typeface="Wingdings" pitchFamily="2" charset="2"/>
              <a:buChar char="à"/>
            </a:pPr>
            <a:r>
              <a:rPr lang="en-US" sz="1969" dirty="0">
                <a:solidFill>
                  <a:srgbClr val="7030A0"/>
                </a:solidFill>
                <a:uFill>
                  <a:solidFill>
                    <a:srgbClr val="000000"/>
                  </a:solidFill>
                </a:uFill>
                <a:sym typeface="Wingdings" pitchFamily="2" charset="2"/>
              </a:rPr>
              <a:t>VBF</a:t>
            </a:r>
          </a:p>
          <a:p>
            <a:pPr marL="241093" indent="-241093" defTabSz="910796" hangingPunct="0">
              <a:buClr>
                <a:srgbClr val="000000"/>
              </a:buClr>
              <a:buFont typeface="Wingdings" pitchFamily="2" charset="2"/>
              <a:buChar char="à"/>
            </a:pPr>
            <a:r>
              <a:rPr lang="en-US" sz="1969" dirty="0">
                <a:solidFill>
                  <a:srgbClr val="7030A0"/>
                </a:solidFill>
                <a:sym typeface="Wingdings" pitchFamily="2" charset="2"/>
              </a:rPr>
              <a:t>b-tagging</a:t>
            </a:r>
          </a:p>
          <a:p>
            <a:pPr marL="241093" indent="-241093" defTabSz="910796" hangingPunct="0">
              <a:buClr>
                <a:srgbClr val="000000"/>
              </a:buClr>
              <a:buFont typeface="Wingdings" pitchFamily="2" charset="2"/>
              <a:buChar char="à"/>
            </a:pPr>
            <a:r>
              <a:rPr lang="en-US" sz="1969" dirty="0">
                <a:solidFill>
                  <a:srgbClr val="7030A0"/>
                </a:solidFill>
                <a:sym typeface="Wingdings" pitchFamily="2" charset="2"/>
              </a:rPr>
              <a:t>PU mitigation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3D396B-7550-A344-A6C5-3247F6112315}"/>
              </a:ext>
            </a:extLst>
          </p:cNvPr>
          <p:cNvGrpSpPr/>
          <p:nvPr/>
        </p:nvGrpSpPr>
        <p:grpSpPr>
          <a:xfrm>
            <a:off x="12603678" y="3693568"/>
            <a:ext cx="5304732" cy="2451454"/>
            <a:chOff x="2657839" y="5147093"/>
            <a:chExt cx="7544507" cy="3486513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DB677C3-98F9-D944-ABE8-8B4EF18A1BB3}"/>
                </a:ext>
              </a:extLst>
            </p:cNvPr>
            <p:cNvSpPr/>
            <p:nvPr/>
          </p:nvSpPr>
          <p:spPr>
            <a:xfrm>
              <a:off x="5690819" y="6792375"/>
              <a:ext cx="949840" cy="610554"/>
            </a:xfrm>
            <a:custGeom>
              <a:avLst/>
              <a:gdLst>
                <a:gd name="connsiteX0" fmla="*/ 284806 w 734642"/>
                <a:gd name="connsiteY0" fmla="*/ 72199 h 486536"/>
                <a:gd name="connsiteX1" fmla="*/ 8962 w 734642"/>
                <a:gd name="connsiteY1" fmla="*/ 415099 h 486536"/>
                <a:gd name="connsiteX2" fmla="*/ 449398 w 734642"/>
                <a:gd name="connsiteY2" fmla="*/ 415099 h 486536"/>
                <a:gd name="connsiteX3" fmla="*/ 725242 w 734642"/>
                <a:gd name="connsiteY3" fmla="*/ 70675 h 486536"/>
                <a:gd name="connsiteX4" fmla="*/ 284806 w 734642"/>
                <a:gd name="connsiteY4" fmla="*/ 72199 h 486536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734642" h="486536">
                  <a:moveTo>
                    <a:pt x="284806" y="72199"/>
                  </a:moveTo>
                  <a:cubicBezTo>
                    <a:pt x="86686" y="166687"/>
                    <a:pt x="-35233" y="320611"/>
                    <a:pt x="8962" y="415099"/>
                  </a:cubicBezTo>
                  <a:cubicBezTo>
                    <a:pt x="54682" y="511111"/>
                    <a:pt x="252802" y="509587"/>
                    <a:pt x="449398" y="415099"/>
                  </a:cubicBezTo>
                  <a:cubicBezTo>
                    <a:pt x="647518" y="320611"/>
                    <a:pt x="770962" y="166687"/>
                    <a:pt x="725242" y="70675"/>
                  </a:cubicBezTo>
                  <a:cubicBezTo>
                    <a:pt x="679522" y="-23812"/>
                    <a:pt x="482926" y="-23812"/>
                    <a:pt x="284806" y="72199"/>
                  </a:cubicBezTo>
                </a:path>
              </a:pathLst>
            </a:custGeom>
            <a:solidFill>
              <a:srgbClr val="00CC99">
                <a:alpha val="10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DAF90B8E-6E80-444F-B3B9-CE1A59526C53}"/>
                </a:ext>
              </a:extLst>
            </p:cNvPr>
            <p:cNvSpPr/>
            <p:nvPr/>
          </p:nvSpPr>
          <p:spPr>
            <a:xfrm>
              <a:off x="5682608" y="6784406"/>
              <a:ext cx="966261" cy="626492"/>
            </a:xfrm>
            <a:custGeom>
              <a:avLst/>
              <a:gdLst>
                <a:gd name="connsiteX0" fmla="*/ 291156 w 747342"/>
                <a:gd name="connsiteY0" fmla="*/ 78549 h 499236"/>
                <a:gd name="connsiteX1" fmla="*/ 15312 w 747342"/>
                <a:gd name="connsiteY1" fmla="*/ 421449 h 499236"/>
                <a:gd name="connsiteX2" fmla="*/ 455748 w 747342"/>
                <a:gd name="connsiteY2" fmla="*/ 421449 h 499236"/>
                <a:gd name="connsiteX3" fmla="*/ 731592 w 747342"/>
                <a:gd name="connsiteY3" fmla="*/ 77025 h 499236"/>
                <a:gd name="connsiteX4" fmla="*/ 291156 w 747342"/>
                <a:gd name="connsiteY4" fmla="*/ 78549 h 499236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747342" h="499236">
                  <a:moveTo>
                    <a:pt x="291156" y="78549"/>
                  </a:moveTo>
                  <a:cubicBezTo>
                    <a:pt x="93036" y="173037"/>
                    <a:pt x="-28883" y="326961"/>
                    <a:pt x="15312" y="421449"/>
                  </a:cubicBezTo>
                  <a:cubicBezTo>
                    <a:pt x="61032" y="517461"/>
                    <a:pt x="259152" y="515937"/>
                    <a:pt x="455748" y="421449"/>
                  </a:cubicBezTo>
                  <a:cubicBezTo>
                    <a:pt x="653868" y="326961"/>
                    <a:pt x="777312" y="173037"/>
                    <a:pt x="731592" y="77025"/>
                  </a:cubicBezTo>
                  <a:cubicBezTo>
                    <a:pt x="685872" y="-17462"/>
                    <a:pt x="489276" y="-17462"/>
                    <a:pt x="291156" y="78549"/>
                  </a:cubicBezTo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5" name="Freeform 3">
              <a:extLst>
                <a:ext uri="{FF2B5EF4-FFF2-40B4-BE49-F238E27FC236}">
                  <a16:creationId xmlns:a16="http://schemas.microsoft.com/office/drawing/2014/main" id="{1EA630D6-D031-804D-A68C-607203926AE0}"/>
                </a:ext>
              </a:extLst>
            </p:cNvPr>
            <p:cNvSpPr/>
            <p:nvPr/>
          </p:nvSpPr>
          <p:spPr>
            <a:xfrm>
              <a:off x="4220320" y="7263242"/>
              <a:ext cx="28736" cy="469193"/>
            </a:xfrm>
            <a:custGeom>
              <a:avLst/>
              <a:gdLst>
                <a:gd name="connsiteX0" fmla="*/ 6350 w 22225"/>
                <a:gd name="connsiteY0" fmla="*/ 6350 h 373888"/>
                <a:gd name="connsiteX1" fmla="*/ 6350 w 22225"/>
                <a:gd name="connsiteY1" fmla="*/ 367538 h 373888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22225" h="373888">
                  <a:moveTo>
                    <a:pt x="6350" y="6350"/>
                  </a:moveTo>
                  <a:lnTo>
                    <a:pt x="6350" y="367538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6" name="Freeform 3">
              <a:extLst>
                <a:ext uri="{FF2B5EF4-FFF2-40B4-BE49-F238E27FC236}">
                  <a16:creationId xmlns:a16="http://schemas.microsoft.com/office/drawing/2014/main" id="{731FF190-2224-E54E-AD8E-63D873DEE883}"/>
                </a:ext>
              </a:extLst>
            </p:cNvPr>
            <p:cNvSpPr/>
            <p:nvPr/>
          </p:nvSpPr>
          <p:spPr>
            <a:xfrm>
              <a:off x="3940520" y="7444927"/>
              <a:ext cx="483410" cy="27890"/>
            </a:xfrm>
            <a:custGeom>
              <a:avLst/>
              <a:gdLst>
                <a:gd name="connsiteX0" fmla="*/ 6350 w 373888"/>
                <a:gd name="connsiteY0" fmla="*/ 6350 h 22225"/>
                <a:gd name="connsiteX1" fmla="*/ 367538 w 373888"/>
                <a:gd name="connsiteY1" fmla="*/ 6350 h 22225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373888" h="22225">
                  <a:moveTo>
                    <a:pt x="6350" y="6350"/>
                  </a:moveTo>
                  <a:lnTo>
                    <a:pt x="367538" y="6350"/>
                  </a:lnTo>
                </a:path>
              </a:pathLst>
            </a:custGeom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Freeform 3">
              <a:extLst>
                <a:ext uri="{FF2B5EF4-FFF2-40B4-BE49-F238E27FC236}">
                  <a16:creationId xmlns:a16="http://schemas.microsoft.com/office/drawing/2014/main" id="{DEFB6D72-498A-5044-9C11-83AD8D1480E2}"/>
                </a:ext>
              </a:extLst>
            </p:cNvPr>
            <p:cNvSpPr/>
            <p:nvPr/>
          </p:nvSpPr>
          <p:spPr>
            <a:xfrm>
              <a:off x="4059074" y="7276947"/>
              <a:ext cx="295563" cy="286871"/>
            </a:xfrm>
            <a:custGeom>
              <a:avLst/>
              <a:gdLst>
                <a:gd name="connsiteX0" fmla="*/ 114300 w 228600"/>
                <a:gd name="connsiteY0" fmla="*/ 0 h 228600"/>
                <a:gd name="connsiteX1" fmla="*/ 0 w 228600"/>
                <a:gd name="connsiteY1" fmla="*/ 114300 h 228600"/>
                <a:gd name="connsiteX2" fmla="*/ 114300 w 228600"/>
                <a:gd name="connsiteY2" fmla="*/ 228600 h 228600"/>
                <a:gd name="connsiteX3" fmla="*/ 228600 w 228600"/>
                <a:gd name="connsiteY3" fmla="*/ 114300 h 228600"/>
                <a:gd name="connsiteX4" fmla="*/ 114300 w 22860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114300" y="0"/>
                  </a:moveTo>
                  <a:cubicBezTo>
                    <a:pt x="51816" y="0"/>
                    <a:pt x="0" y="51815"/>
                    <a:pt x="0" y="114300"/>
                  </a:cubicBezTo>
                  <a:cubicBezTo>
                    <a:pt x="0" y="178308"/>
                    <a:pt x="51816" y="228600"/>
                    <a:pt x="114300" y="228600"/>
                  </a:cubicBezTo>
                  <a:cubicBezTo>
                    <a:pt x="178307" y="228600"/>
                    <a:pt x="228600" y="178308"/>
                    <a:pt x="228600" y="114300"/>
                  </a:cubicBezTo>
                  <a:cubicBezTo>
                    <a:pt x="228600" y="51815"/>
                    <a:pt x="178307" y="0"/>
                    <a:pt x="114300" y="0"/>
                  </a:cubicBezTo>
                </a:path>
              </a:pathLst>
            </a:custGeom>
            <a:solidFill>
              <a:srgbClr val="00CC99">
                <a:alpha val="10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8" name="Freeform 3">
              <a:extLst>
                <a:ext uri="{FF2B5EF4-FFF2-40B4-BE49-F238E27FC236}">
                  <a16:creationId xmlns:a16="http://schemas.microsoft.com/office/drawing/2014/main" id="{67846E2A-643F-EE45-BE77-E5C0BB78DB09}"/>
                </a:ext>
              </a:extLst>
            </p:cNvPr>
            <p:cNvSpPr/>
            <p:nvPr/>
          </p:nvSpPr>
          <p:spPr>
            <a:xfrm>
              <a:off x="4050863" y="7268979"/>
              <a:ext cx="311984" cy="302808"/>
            </a:xfrm>
            <a:custGeom>
              <a:avLst/>
              <a:gdLst>
                <a:gd name="connsiteX0" fmla="*/ 120650 w 241300"/>
                <a:gd name="connsiteY0" fmla="*/ 6350 h 241300"/>
                <a:gd name="connsiteX1" fmla="*/ 6350 w 241300"/>
                <a:gd name="connsiteY1" fmla="*/ 120650 h 241300"/>
                <a:gd name="connsiteX2" fmla="*/ 120650 w 241300"/>
                <a:gd name="connsiteY2" fmla="*/ 234950 h 241300"/>
                <a:gd name="connsiteX3" fmla="*/ 234950 w 241300"/>
                <a:gd name="connsiteY3" fmla="*/ 120650 h 241300"/>
                <a:gd name="connsiteX4" fmla="*/ 120650 w 241300"/>
                <a:gd name="connsiteY4" fmla="*/ 6350 h 2413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41300" h="241300">
                  <a:moveTo>
                    <a:pt x="120650" y="6350"/>
                  </a:moveTo>
                  <a:cubicBezTo>
                    <a:pt x="58166" y="6350"/>
                    <a:pt x="6350" y="58165"/>
                    <a:pt x="6350" y="120650"/>
                  </a:cubicBezTo>
                  <a:cubicBezTo>
                    <a:pt x="6350" y="184658"/>
                    <a:pt x="58166" y="234950"/>
                    <a:pt x="120650" y="234950"/>
                  </a:cubicBezTo>
                  <a:cubicBezTo>
                    <a:pt x="184657" y="234950"/>
                    <a:pt x="234950" y="184658"/>
                    <a:pt x="234950" y="120650"/>
                  </a:cubicBezTo>
                  <a:cubicBezTo>
                    <a:pt x="234950" y="58165"/>
                    <a:pt x="184657" y="6350"/>
                    <a:pt x="120650" y="6350"/>
                  </a:cubicBezTo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9" name="Freeform 3">
              <a:extLst>
                <a:ext uri="{FF2B5EF4-FFF2-40B4-BE49-F238E27FC236}">
                  <a16:creationId xmlns:a16="http://schemas.microsoft.com/office/drawing/2014/main" id="{2FC7B0C0-C921-FD45-AEC4-6148C8803B60}"/>
                </a:ext>
              </a:extLst>
            </p:cNvPr>
            <p:cNvSpPr/>
            <p:nvPr/>
          </p:nvSpPr>
          <p:spPr>
            <a:xfrm>
              <a:off x="3252431" y="6207160"/>
              <a:ext cx="923637" cy="1087717"/>
            </a:xfrm>
            <a:custGeom>
              <a:avLst/>
              <a:gdLst>
                <a:gd name="connsiteX0" fmla="*/ 700087 w 714375"/>
                <a:gd name="connsiteY0" fmla="*/ 852487 h 866775"/>
                <a:gd name="connsiteX1" fmla="*/ 14287 w 714375"/>
                <a:gd name="connsiteY1" fmla="*/ 14287 h 866775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714375" h="866775">
                  <a:moveTo>
                    <a:pt x="700087" y="852487"/>
                  </a:moveTo>
                  <a:lnTo>
                    <a:pt x="14287" y="14287"/>
                  </a:lnTo>
                </a:path>
              </a:pathLst>
            </a:custGeom>
            <a:ln w="254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0" name="Freeform 3">
              <a:extLst>
                <a:ext uri="{FF2B5EF4-FFF2-40B4-BE49-F238E27FC236}">
                  <a16:creationId xmlns:a16="http://schemas.microsoft.com/office/drawing/2014/main" id="{A639DDAB-7CFB-6B4B-A0B0-F5742EACEA3E}"/>
                </a:ext>
              </a:extLst>
            </p:cNvPr>
            <p:cNvSpPr/>
            <p:nvPr/>
          </p:nvSpPr>
          <p:spPr>
            <a:xfrm>
              <a:off x="2759826" y="7450265"/>
              <a:ext cx="1317722" cy="227106"/>
            </a:xfrm>
            <a:custGeom>
              <a:avLst/>
              <a:gdLst>
                <a:gd name="connsiteX0" fmla="*/ 1004887 w 1019175"/>
                <a:gd name="connsiteY0" fmla="*/ 14287 h 180975"/>
                <a:gd name="connsiteX1" fmla="*/ 14287 w 1019175"/>
                <a:gd name="connsiteY1" fmla="*/ 166687 h 180975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019175" h="180975">
                  <a:moveTo>
                    <a:pt x="1004887" y="14287"/>
                  </a:moveTo>
                  <a:lnTo>
                    <a:pt x="14287" y="166687"/>
                  </a:lnTo>
                </a:path>
              </a:pathLst>
            </a:custGeom>
            <a:ln w="254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1" name="Freeform 3">
              <a:extLst>
                <a:ext uri="{FF2B5EF4-FFF2-40B4-BE49-F238E27FC236}">
                  <a16:creationId xmlns:a16="http://schemas.microsoft.com/office/drawing/2014/main" id="{0CF3CCF1-A9A0-804A-A7C7-2FAAE695634F}"/>
                </a:ext>
              </a:extLst>
            </p:cNvPr>
            <p:cNvSpPr/>
            <p:nvPr/>
          </p:nvSpPr>
          <p:spPr>
            <a:xfrm>
              <a:off x="4237644" y="5729042"/>
              <a:ext cx="233988" cy="1565835"/>
            </a:xfrm>
            <a:custGeom>
              <a:avLst/>
              <a:gdLst>
                <a:gd name="connsiteX0" fmla="*/ 14287 w 180975"/>
                <a:gd name="connsiteY0" fmla="*/ 1233487 h 1247775"/>
                <a:gd name="connsiteX1" fmla="*/ 166687 w 180975"/>
                <a:gd name="connsiteY1" fmla="*/ 14287 h 1247775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80975" h="1247775">
                  <a:moveTo>
                    <a:pt x="14287" y="1233487"/>
                  </a:moveTo>
                  <a:lnTo>
                    <a:pt x="166687" y="14287"/>
                  </a:lnTo>
                </a:path>
              </a:pathLst>
            </a:custGeom>
            <a:ln w="254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2" name="Freeform 3">
              <a:extLst>
                <a:ext uri="{FF2B5EF4-FFF2-40B4-BE49-F238E27FC236}">
                  <a16:creationId xmlns:a16="http://schemas.microsoft.com/office/drawing/2014/main" id="{90EB8E74-CCEA-1048-8E11-298F23ED359C}"/>
                </a:ext>
              </a:extLst>
            </p:cNvPr>
            <p:cNvSpPr/>
            <p:nvPr/>
          </p:nvSpPr>
          <p:spPr>
            <a:xfrm>
              <a:off x="4336165" y="7545889"/>
              <a:ext cx="923637" cy="1087717"/>
            </a:xfrm>
            <a:custGeom>
              <a:avLst/>
              <a:gdLst>
                <a:gd name="connsiteX0" fmla="*/ 700087 w 714375"/>
                <a:gd name="connsiteY0" fmla="*/ 852487 h 866775"/>
                <a:gd name="connsiteX1" fmla="*/ 14287 w 714375"/>
                <a:gd name="connsiteY1" fmla="*/ 14287 h 866775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714375" h="866775">
                  <a:moveTo>
                    <a:pt x="700087" y="852487"/>
                  </a:moveTo>
                  <a:lnTo>
                    <a:pt x="14287" y="14287"/>
                  </a:lnTo>
                </a:path>
              </a:pathLst>
            </a:custGeom>
            <a:ln w="254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3" name="Freeform 3">
              <a:extLst>
                <a:ext uri="{FF2B5EF4-FFF2-40B4-BE49-F238E27FC236}">
                  <a16:creationId xmlns:a16="http://schemas.microsoft.com/office/drawing/2014/main" id="{BA982135-A1F9-324F-985B-64FBEA46EB34}"/>
                </a:ext>
              </a:extLst>
            </p:cNvPr>
            <p:cNvSpPr/>
            <p:nvPr/>
          </p:nvSpPr>
          <p:spPr>
            <a:xfrm>
              <a:off x="4336165" y="6207160"/>
              <a:ext cx="1317722" cy="1087717"/>
            </a:xfrm>
            <a:custGeom>
              <a:avLst/>
              <a:gdLst>
                <a:gd name="connsiteX0" fmla="*/ 14287 w 1019175"/>
                <a:gd name="connsiteY0" fmla="*/ 852487 h 866775"/>
                <a:gd name="connsiteX1" fmla="*/ 1004887 w 1019175"/>
                <a:gd name="connsiteY1" fmla="*/ 14287 h 866775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1019175" h="866775">
                  <a:moveTo>
                    <a:pt x="14287" y="852487"/>
                  </a:moveTo>
                  <a:lnTo>
                    <a:pt x="1004887" y="14287"/>
                  </a:lnTo>
                </a:path>
              </a:pathLst>
            </a:custGeom>
            <a:ln w="254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4" name="Freeform 3">
              <a:extLst>
                <a:ext uri="{FF2B5EF4-FFF2-40B4-BE49-F238E27FC236}">
                  <a16:creationId xmlns:a16="http://schemas.microsoft.com/office/drawing/2014/main" id="{108D1EB0-6B54-CB41-B565-BC5B1F4B4A3F}"/>
                </a:ext>
              </a:extLst>
            </p:cNvPr>
            <p:cNvSpPr/>
            <p:nvPr/>
          </p:nvSpPr>
          <p:spPr>
            <a:xfrm>
              <a:off x="6201911" y="6966171"/>
              <a:ext cx="3398982" cy="334683"/>
            </a:xfrm>
            <a:custGeom>
              <a:avLst/>
              <a:gdLst>
                <a:gd name="connsiteX0" fmla="*/ 19050 w 2628900"/>
                <a:gd name="connsiteY0" fmla="*/ 19050 h 266700"/>
                <a:gd name="connsiteX1" fmla="*/ 2609850 w 2628900"/>
                <a:gd name="connsiteY1" fmla="*/ 247650 h 2667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2628900" h="266700">
                  <a:moveTo>
                    <a:pt x="19050" y="19050"/>
                  </a:moveTo>
                  <a:lnTo>
                    <a:pt x="2609850" y="247650"/>
                  </a:lnTo>
                </a:path>
              </a:pathLst>
            </a:custGeom>
            <a:ln w="38100">
              <a:solidFill>
                <a:srgbClr val="66FF33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5" name="Freeform 3">
              <a:extLst>
                <a:ext uri="{FF2B5EF4-FFF2-40B4-BE49-F238E27FC236}">
                  <a16:creationId xmlns:a16="http://schemas.microsoft.com/office/drawing/2014/main" id="{9ABDE4A5-A1AB-914F-AC48-7E8BB3DD9CD7}"/>
                </a:ext>
              </a:extLst>
            </p:cNvPr>
            <p:cNvSpPr/>
            <p:nvPr/>
          </p:nvSpPr>
          <p:spPr>
            <a:xfrm>
              <a:off x="6398954" y="6105560"/>
              <a:ext cx="3398982" cy="908423"/>
            </a:xfrm>
            <a:custGeom>
              <a:avLst/>
              <a:gdLst>
                <a:gd name="connsiteX0" fmla="*/ 19050 w 2628900"/>
                <a:gd name="connsiteY0" fmla="*/ 704850 h 723900"/>
                <a:gd name="connsiteX1" fmla="*/ 2609850 w 2628900"/>
                <a:gd name="connsiteY1" fmla="*/ 19050 h 7239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</a:cxnLst>
              <a:rect l="l" t="t" r="r" b="b"/>
              <a:pathLst>
                <a:path w="2628900" h="723900">
                  <a:moveTo>
                    <a:pt x="19050" y="704850"/>
                  </a:moveTo>
                  <a:lnTo>
                    <a:pt x="2609850" y="19050"/>
                  </a:lnTo>
                </a:path>
              </a:pathLst>
            </a:custGeom>
            <a:ln w="38100">
              <a:solidFill>
                <a:srgbClr val="0000FF">
                  <a:alpha val="10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  <p:pic>
          <p:nvPicPr>
            <p:cNvPr id="26" name="Picture 3">
              <a:extLst>
                <a:ext uri="{FF2B5EF4-FFF2-40B4-BE49-F238E27FC236}">
                  <a16:creationId xmlns:a16="http://schemas.microsoft.com/office/drawing/2014/main" id="{62FB4730-19B6-4049-B7FF-878FDA548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36412" y="5434601"/>
              <a:ext cx="4105051" cy="2071844"/>
            </a:xfrm>
            <a:prstGeom prst="rect">
              <a:avLst/>
            </a:prstGeom>
            <a:noFill/>
          </p:spPr>
        </p:pic>
        <p:sp>
          <p:nvSpPr>
            <p:cNvPr id="27" name="TextBox 1">
              <a:extLst>
                <a:ext uri="{FF2B5EF4-FFF2-40B4-BE49-F238E27FC236}">
                  <a16:creationId xmlns:a16="http://schemas.microsoft.com/office/drawing/2014/main" id="{E449F27D-CD5A-B04B-91E8-BD8345FF3FF5}"/>
                </a:ext>
              </a:extLst>
            </p:cNvPr>
            <p:cNvSpPr txBox="1"/>
            <p:nvPr/>
          </p:nvSpPr>
          <p:spPr>
            <a:xfrm>
              <a:off x="6666602" y="6151778"/>
              <a:ext cx="417209" cy="441933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2064"/>
                </a:lnSpc>
              </a:pPr>
              <a:r>
                <a:rPr lang="en-US" altLang="zh-CN" sz="2200">
                  <a:solidFill>
                    <a:srgbClr val="FF65FF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altLang="zh-CN" sz="1400">
                  <a:solidFill>
                    <a:srgbClr val="FF65FF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28" name="TextBox 1">
              <a:extLst>
                <a:ext uri="{FF2B5EF4-FFF2-40B4-BE49-F238E27FC236}">
                  <a16:creationId xmlns:a16="http://schemas.microsoft.com/office/drawing/2014/main" id="{67ECDF06-292E-4B41-A7E2-11EA6213872B}"/>
                </a:ext>
              </a:extLst>
            </p:cNvPr>
            <p:cNvSpPr txBox="1"/>
            <p:nvPr/>
          </p:nvSpPr>
          <p:spPr>
            <a:xfrm>
              <a:off x="2657839" y="7380894"/>
              <a:ext cx="2345030" cy="879660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1885"/>
                </a:lnSpc>
                <a:tabLst>
                  <a:tab pos="1447342" algn="l"/>
                </a:tabLst>
              </a:pPr>
              <a:r>
                <a:rPr lang="en-US" altLang="zh-CN" sz="2000"/>
                <a:t>	</a:t>
              </a:r>
              <a:r>
                <a:rPr lang="en-US" altLang="zh-CN" sz="22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  <a:p>
              <a:pPr>
                <a:lnSpc>
                  <a:spcPts val="897"/>
                </a:lnSpc>
              </a:pPr>
              <a:endParaRPr lang="en-US" altLang="zh-CN" sz="2000"/>
            </a:p>
            <a:p>
              <a:pPr>
                <a:lnSpc>
                  <a:spcPts val="1705"/>
                </a:lnSpc>
                <a:tabLst>
                  <a:tab pos="1447342" algn="l"/>
                </a:tabLst>
              </a:pPr>
              <a:r>
                <a:rPr lang="en-US" altLang="zh-CN" sz="1600">
                  <a:latin typeface="Times New Roman" pitchFamily="18" charset="0"/>
                  <a:cs typeface="Times New Roman" pitchFamily="18" charset="0"/>
                </a:rPr>
                <a:t>Primary  Vertex</a:t>
              </a:r>
            </a:p>
          </p:txBody>
        </p:sp>
        <p:sp>
          <p:nvSpPr>
            <p:cNvPr id="29" name="TextBox 1">
              <a:extLst>
                <a:ext uri="{FF2B5EF4-FFF2-40B4-BE49-F238E27FC236}">
                  <a16:creationId xmlns:a16="http://schemas.microsoft.com/office/drawing/2014/main" id="{077AE032-2E03-0342-8FA7-6F90DF1B6D7F}"/>
                </a:ext>
              </a:extLst>
            </p:cNvPr>
            <p:cNvSpPr txBox="1"/>
            <p:nvPr/>
          </p:nvSpPr>
          <p:spPr>
            <a:xfrm>
              <a:off x="5944115" y="7474569"/>
              <a:ext cx="2137293" cy="368979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1705"/>
                </a:lnSpc>
              </a:pPr>
              <a:r>
                <a:rPr lang="en-US" altLang="zh-CN" sz="1600">
                  <a:latin typeface="Times New Roman" pitchFamily="18" charset="0"/>
                  <a:cs typeface="Times New Roman" pitchFamily="18" charset="0"/>
                </a:rPr>
                <a:t>Secondary  Vertex</a:t>
              </a:r>
            </a:p>
          </p:txBody>
        </p:sp>
        <p:sp>
          <p:nvSpPr>
            <p:cNvPr id="30" name="TextBox 1">
              <a:extLst>
                <a:ext uri="{FF2B5EF4-FFF2-40B4-BE49-F238E27FC236}">
                  <a16:creationId xmlns:a16="http://schemas.microsoft.com/office/drawing/2014/main" id="{361219FB-1BF8-DB4A-AC70-6CF3A032E6B2}"/>
                </a:ext>
              </a:extLst>
            </p:cNvPr>
            <p:cNvSpPr txBox="1"/>
            <p:nvPr/>
          </p:nvSpPr>
          <p:spPr>
            <a:xfrm>
              <a:off x="7520452" y="5466474"/>
              <a:ext cx="209744" cy="368979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1705"/>
                </a:lnSpc>
              </a:pPr>
              <a:r>
                <a:rPr lang="en-US" altLang="zh-CN" sz="1600">
                  <a:latin typeface="Times New Roman" pitchFamily="18" charset="0"/>
                  <a:cs typeface="Times New Roman" pitchFamily="18" charset="0"/>
                </a:rPr>
                <a:t>K</a:t>
              </a:r>
            </a:p>
          </p:txBody>
        </p:sp>
        <p:sp>
          <p:nvSpPr>
            <p:cNvPr id="31" name="TextBox 1">
              <a:extLst>
                <a:ext uri="{FF2B5EF4-FFF2-40B4-BE49-F238E27FC236}">
                  <a16:creationId xmlns:a16="http://schemas.microsoft.com/office/drawing/2014/main" id="{66269637-4B14-ED41-9227-C152AD6C1652}"/>
                </a:ext>
              </a:extLst>
            </p:cNvPr>
            <p:cNvSpPr txBox="1"/>
            <p:nvPr/>
          </p:nvSpPr>
          <p:spPr>
            <a:xfrm>
              <a:off x="8341462" y="5418664"/>
              <a:ext cx="175548" cy="411931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2064"/>
                </a:lnSpc>
              </a:pPr>
              <a:r>
                <a:rPr lang="en-US" altLang="zh-CN" sz="1600">
                  <a:latin typeface="Symbol" pitchFamily="18" charset="0"/>
                  <a:cs typeface="Symbol" pitchFamily="18" charset="0"/>
                </a:rPr>
                <a:t>π</a:t>
              </a:r>
            </a:p>
          </p:txBody>
        </p:sp>
        <p:sp>
          <p:nvSpPr>
            <p:cNvPr id="32" name="TextBox 1">
              <a:extLst>
                <a:ext uri="{FF2B5EF4-FFF2-40B4-BE49-F238E27FC236}">
                  <a16:creationId xmlns:a16="http://schemas.microsoft.com/office/drawing/2014/main" id="{E798BF3E-5D03-E348-8ADA-CF9FD048E942}"/>
                </a:ext>
              </a:extLst>
            </p:cNvPr>
            <p:cNvSpPr txBox="1"/>
            <p:nvPr/>
          </p:nvSpPr>
          <p:spPr>
            <a:xfrm>
              <a:off x="9293834" y="6582083"/>
              <a:ext cx="326016" cy="594772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3231"/>
                </a:lnSpc>
              </a:pPr>
              <a:r>
                <a:rPr lang="en-US" altLang="zh-CN" sz="2500">
                  <a:solidFill>
                    <a:srgbClr val="65FF33"/>
                  </a:solidFill>
                  <a:latin typeface="Symbol" pitchFamily="18" charset="0"/>
                  <a:cs typeface="Symbol" pitchFamily="18" charset="0"/>
                </a:rPr>
                <a:t>µ</a:t>
              </a:r>
            </a:p>
          </p:txBody>
        </p:sp>
        <p:sp>
          <p:nvSpPr>
            <p:cNvPr id="33" name="TextBox 1">
              <a:extLst>
                <a:ext uri="{FF2B5EF4-FFF2-40B4-BE49-F238E27FC236}">
                  <a16:creationId xmlns:a16="http://schemas.microsoft.com/office/drawing/2014/main" id="{6924B1E0-58EE-C746-8189-27A46289F060}"/>
                </a:ext>
              </a:extLst>
            </p:cNvPr>
            <p:cNvSpPr txBox="1"/>
            <p:nvPr/>
          </p:nvSpPr>
          <p:spPr>
            <a:xfrm>
              <a:off x="9983483" y="5721472"/>
              <a:ext cx="218863" cy="599332"/>
            </a:xfrm>
            <a:prstGeom prst="rect">
              <a:avLst/>
            </a:prstGeom>
            <a:noFill/>
          </p:spPr>
          <p:txBody>
            <a:bodyPr wrap="none" lIns="0" tIns="0" rIns="0" bIns="41029" rtlCol="0">
              <a:spAutoFit/>
            </a:bodyPr>
            <a:lstStyle/>
            <a:p>
              <a:pPr>
                <a:lnSpc>
                  <a:spcPts val="3231"/>
                </a:lnSpc>
              </a:pPr>
              <a:r>
                <a:rPr lang="en-US" altLang="zh-CN" sz="2500">
                  <a:solidFill>
                    <a:srgbClr val="0000FF"/>
                  </a:solidFill>
                  <a:latin typeface="Symbol" pitchFamily="18" charset="0"/>
                  <a:cs typeface="Symbol" pitchFamily="18" charset="0"/>
                </a:rPr>
                <a:t>ν</a:t>
              </a:r>
            </a:p>
          </p:txBody>
        </p:sp>
        <p:sp>
          <p:nvSpPr>
            <p:cNvPr id="34" name="Freeform 3">
              <a:extLst>
                <a:ext uri="{FF2B5EF4-FFF2-40B4-BE49-F238E27FC236}">
                  <a16:creationId xmlns:a16="http://schemas.microsoft.com/office/drawing/2014/main" id="{180D2AF4-E38F-144F-8EA4-01B7F7DCB610}"/>
                </a:ext>
              </a:extLst>
            </p:cNvPr>
            <p:cNvSpPr/>
            <p:nvPr/>
          </p:nvSpPr>
          <p:spPr>
            <a:xfrm>
              <a:off x="4127547" y="5147093"/>
              <a:ext cx="1973872" cy="638766"/>
            </a:xfrm>
            <a:custGeom>
              <a:avLst/>
              <a:gdLst>
                <a:gd name="connsiteX0" fmla="*/ 1507616 w 1526667"/>
                <a:gd name="connsiteY0" fmla="*/ 142494 h 509016"/>
                <a:gd name="connsiteX1" fmla="*/ 1349121 w 1526667"/>
                <a:gd name="connsiteY1" fmla="*/ 23622 h 509016"/>
                <a:gd name="connsiteX2" fmla="*/ 853821 w 1526667"/>
                <a:gd name="connsiteY2" fmla="*/ 139446 h 509016"/>
                <a:gd name="connsiteX3" fmla="*/ 695325 w 1526667"/>
                <a:gd name="connsiteY3" fmla="*/ 19050 h 509016"/>
                <a:gd name="connsiteX4" fmla="*/ 606933 w 1526667"/>
                <a:gd name="connsiteY4" fmla="*/ 197358 h 509016"/>
                <a:gd name="connsiteX5" fmla="*/ 111633 w 1526667"/>
                <a:gd name="connsiteY5" fmla="*/ 313182 h 509016"/>
                <a:gd name="connsiteX6" fmla="*/ 23241 w 1526667"/>
                <a:gd name="connsiteY6" fmla="*/ 489966 h 509016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</a:cxnLst>
              <a:rect l="l" t="t" r="r" b="b"/>
              <a:pathLst>
                <a:path w="1526667" h="509016">
                  <a:moveTo>
                    <a:pt x="1507616" y="142494"/>
                  </a:moveTo>
                  <a:cubicBezTo>
                    <a:pt x="1487804" y="60198"/>
                    <a:pt x="1416177" y="6858"/>
                    <a:pt x="1349121" y="23622"/>
                  </a:cubicBezTo>
                  <a:lnTo>
                    <a:pt x="853821" y="139446"/>
                  </a:lnTo>
                  <a:cubicBezTo>
                    <a:pt x="785241" y="154685"/>
                    <a:pt x="715137" y="101346"/>
                    <a:pt x="695325" y="19050"/>
                  </a:cubicBezTo>
                  <a:cubicBezTo>
                    <a:pt x="715137" y="101346"/>
                    <a:pt x="675513" y="180594"/>
                    <a:pt x="606933" y="197358"/>
                  </a:cubicBezTo>
                  <a:lnTo>
                    <a:pt x="111633" y="313182"/>
                  </a:lnTo>
                  <a:cubicBezTo>
                    <a:pt x="43052" y="328422"/>
                    <a:pt x="3429" y="407670"/>
                    <a:pt x="23241" y="489966"/>
                  </a:cubicBezTo>
                </a:path>
              </a:pathLst>
            </a:custGeom>
            <a:ln w="38100">
              <a:solidFill>
                <a:srgbClr val="D70093">
                  <a:alpha val="10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82058" tIns="41029" rIns="82058" bIns="41029" rtlCol="0" anchor="ctr"/>
            <a:lstStyle/>
            <a:p>
              <a:pPr algn="ctr"/>
              <a:endParaRPr lang="zh-CN" altLang="en-US" sz="2000"/>
            </a:p>
          </p:txBody>
        </p:sp>
      </p:grpSp>
      <p:pic>
        <p:nvPicPr>
          <p:cNvPr id="35" name="Picture 3">
            <a:extLst>
              <a:ext uri="{FF2B5EF4-FFF2-40B4-BE49-F238E27FC236}">
                <a16:creationId xmlns:a16="http://schemas.microsoft.com/office/drawing/2014/main" id="{4B9A030F-2C74-444D-95E4-29DE7A7F9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702410" y="352631"/>
            <a:ext cx="3257191" cy="2373157"/>
          </a:xfrm>
          <a:prstGeom prst="rect">
            <a:avLst/>
          </a:prstGeom>
          <a:noFill/>
        </p:spPr>
      </p:pic>
      <p:pic>
        <p:nvPicPr>
          <p:cNvPr id="2050" name="Picture 2" descr="page9image292623504">
            <a:extLst>
              <a:ext uri="{FF2B5EF4-FFF2-40B4-BE49-F238E27FC236}">
                <a16:creationId xmlns:a16="http://schemas.microsoft.com/office/drawing/2014/main" id="{44753559-B166-544A-8AB7-15B84F29E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961" y="826580"/>
            <a:ext cx="7593750" cy="10711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FFFB95-C428-BC45-9D2D-F55680E86DF9}"/>
              </a:ext>
            </a:extLst>
          </p:cNvPr>
          <p:cNvSpPr txBox="1"/>
          <p:nvPr/>
        </p:nvSpPr>
        <p:spPr>
          <a:xfrm rot="20434831">
            <a:off x="-2591772" y="2188828"/>
            <a:ext cx="2439066" cy="5048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406" dirty="0">
                <a:solidFill>
                  <a:schemeClr val="accent4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NB.: Pixel chip development: </a:t>
            </a:r>
          </a:p>
          <a:p>
            <a:pPr defTabSz="910796" hangingPunct="0">
              <a:buClr>
                <a:srgbClr val="000000"/>
              </a:buClr>
            </a:pPr>
            <a:r>
              <a:rPr lang="en-US" sz="1406" dirty="0">
                <a:solidFill>
                  <a:schemeClr val="accent4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24 institutes – 8+ years of work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869111-80B4-5542-80C1-E785E0B8B960}"/>
              </a:ext>
            </a:extLst>
          </p:cNvPr>
          <p:cNvSpPr/>
          <p:nvPr/>
        </p:nvSpPr>
        <p:spPr>
          <a:xfrm>
            <a:off x="375448" y="6266648"/>
            <a:ext cx="5050478" cy="4819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66" dirty="0">
                <a:solidFill>
                  <a:schemeClr val="tx1"/>
                </a:solidFill>
              </a:rPr>
              <a:t>Pixel at small radius(r~3cm) and small Pixels (25x100</a:t>
            </a:r>
            <a:r>
              <a:rPr lang="en-US" sz="1266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US" sz="1266" dirty="0">
                <a:solidFill>
                  <a:schemeClr val="tx1"/>
                </a:solidFill>
              </a:rPr>
              <a:t>m</a:t>
            </a:r>
            <a:r>
              <a:rPr lang="en-US" sz="1266" baseline="30000" dirty="0">
                <a:solidFill>
                  <a:schemeClr val="tx1"/>
                </a:solidFill>
              </a:rPr>
              <a:t>2</a:t>
            </a:r>
            <a:r>
              <a:rPr lang="en-US" sz="1266" dirty="0">
                <a:solidFill>
                  <a:schemeClr val="tx1"/>
                </a:solidFill>
              </a:rPr>
              <a:t>) </a:t>
            </a:r>
          </a:p>
          <a:p>
            <a:r>
              <a:rPr lang="en-US" sz="1266" b="1" dirty="0">
                <a:solidFill>
                  <a:schemeClr val="tx1"/>
                </a:solidFill>
              </a:rPr>
              <a:t>– excellent </a:t>
            </a:r>
            <a:r>
              <a:rPr lang="en-US" sz="1266" b="1" i="1" dirty="0">
                <a:solidFill>
                  <a:schemeClr val="tx1"/>
                </a:solidFill>
              </a:rPr>
              <a:t>b</a:t>
            </a:r>
            <a:r>
              <a:rPr lang="en-US" sz="1266" b="1" dirty="0">
                <a:solidFill>
                  <a:schemeClr val="tx1"/>
                </a:solidFill>
              </a:rPr>
              <a:t>-tagging</a:t>
            </a: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0A533245-1201-8C2A-2731-F293C45E648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1794" y="4310154"/>
            <a:ext cx="1671874" cy="138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11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Numéro de diapositive"/>
          <p:cNvSpPr txBox="1">
            <a:spLocks noGrp="1"/>
          </p:cNvSpPr>
          <p:nvPr>
            <p:ph type="sldNum" sz="quarter" idx="4294967295"/>
          </p:nvPr>
        </p:nvSpPr>
        <p:spPr>
          <a:xfrm>
            <a:off x="10390220" y="6538019"/>
            <a:ext cx="160735" cy="25003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201" name="Infrastructure at UGent"/>
          <p:cNvSpPr txBox="1"/>
          <p:nvPr/>
        </p:nvSpPr>
        <p:spPr>
          <a:xfrm>
            <a:off x="1756974" y="188480"/>
            <a:ext cx="8678053" cy="937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80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5625"/>
              <a:t>Infrastructure at UGent</a:t>
            </a:r>
          </a:p>
        </p:txBody>
      </p:sp>
      <p:pic>
        <p:nvPicPr>
          <p:cNvPr id="202" name="IMG_9979.jpeg" descr="IMG_997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873" y="1505219"/>
            <a:ext cx="1766254" cy="23550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178" y="1531550"/>
            <a:ext cx="3154491" cy="23023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873" y="4015482"/>
            <a:ext cx="1766254" cy="23833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2898" y="4004657"/>
            <a:ext cx="3191360" cy="23833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0220" y="1491052"/>
            <a:ext cx="1861026" cy="23833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G_9960.jpeg" descr="IMG_9960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1332" y="1515916"/>
            <a:ext cx="1766254" cy="2355005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X-ray irradiation box"/>
          <p:cNvSpPr txBox="1"/>
          <p:nvPr/>
        </p:nvSpPr>
        <p:spPr>
          <a:xfrm>
            <a:off x="2182954" y="1181998"/>
            <a:ext cx="268093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1687"/>
              <a:t>X-ray irradiation box</a:t>
            </a:r>
          </a:p>
        </p:txBody>
      </p:sp>
      <p:sp>
        <p:nvSpPr>
          <p:cNvPr id="209" name="X-ray gun"/>
          <p:cNvSpPr txBox="1"/>
          <p:nvPr/>
        </p:nvSpPr>
        <p:spPr>
          <a:xfrm>
            <a:off x="4755531" y="1158516"/>
            <a:ext cx="268093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1687"/>
              <a:t>X-ray gun</a:t>
            </a:r>
          </a:p>
        </p:txBody>
      </p:sp>
      <p:sp>
        <p:nvSpPr>
          <p:cNvPr id="210" name="Gas system and electronics"/>
          <p:cNvSpPr txBox="1"/>
          <p:nvPr/>
        </p:nvSpPr>
        <p:spPr>
          <a:xfrm>
            <a:off x="7328108" y="1138267"/>
            <a:ext cx="268093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1687"/>
              <a:t>Gas system and electronics</a:t>
            </a:r>
          </a:p>
        </p:txBody>
      </p:sp>
      <p:sp>
        <p:nvSpPr>
          <p:cNvPr id="211" name="Cosmic stand"/>
          <p:cNvSpPr txBox="1"/>
          <p:nvPr/>
        </p:nvSpPr>
        <p:spPr>
          <a:xfrm>
            <a:off x="7328108" y="6369269"/>
            <a:ext cx="268093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1687"/>
              <a:t>Cosmic stand</a:t>
            </a:r>
          </a:p>
        </p:txBody>
      </p:sp>
      <p:sp>
        <p:nvSpPr>
          <p:cNvPr id="212" name="Assembly hall"/>
          <p:cNvSpPr txBox="1"/>
          <p:nvPr/>
        </p:nvSpPr>
        <p:spPr>
          <a:xfrm>
            <a:off x="4755531" y="6369269"/>
            <a:ext cx="268093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1687"/>
              <a:t>Assembly hall</a:t>
            </a:r>
          </a:p>
        </p:txBody>
      </p:sp>
      <p:sp>
        <p:nvSpPr>
          <p:cNvPr id="213" name="GEM clean room"/>
          <p:cNvSpPr txBox="1"/>
          <p:nvPr/>
        </p:nvSpPr>
        <p:spPr>
          <a:xfrm>
            <a:off x="2182954" y="6369269"/>
            <a:ext cx="268093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sz="1687"/>
              <a:t>GEM clean room</a:t>
            </a:r>
          </a:p>
        </p:txBody>
      </p:sp>
      <p:pic>
        <p:nvPicPr>
          <p:cNvPr id="214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100" y="4029650"/>
            <a:ext cx="3214003" cy="23550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Ghent_University_logo_(Dutch).png" descr="Ghent_University_logo_(Dutch)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328" y="173167"/>
            <a:ext cx="1260772" cy="10088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804057E-6952-8075-E707-DA2C7BAF81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4B4F57-7E15-0D41-71F7-C40425F98E80}"/>
              </a:ext>
            </a:extLst>
          </p:cNvPr>
          <p:cNvSpPr/>
          <p:nvPr/>
        </p:nvSpPr>
        <p:spPr>
          <a:xfrm>
            <a:off x="7865458" y="5295993"/>
            <a:ext cx="42257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rgbClr val="FFFF00"/>
                </a:solidFill>
              </a:rPr>
              <a:t>~200 vertices</a:t>
            </a:r>
          </a:p>
          <a:p>
            <a:pPr algn="r"/>
            <a:r>
              <a:rPr lang="en-US" sz="2400" b="1" dirty="0">
                <a:solidFill>
                  <a:srgbClr val="FFFF00"/>
                </a:solidFill>
              </a:rPr>
              <a:t>~10’000 tracks per collision</a:t>
            </a:r>
          </a:p>
          <a:p>
            <a:pPr algn="r"/>
            <a:r>
              <a:rPr lang="en-US" sz="2400" b="1" dirty="0">
                <a:solidFill>
                  <a:srgbClr val="FFFF00"/>
                </a:solidFill>
              </a:rPr>
              <a:t>40 MHz</a:t>
            </a:r>
          </a:p>
          <a:p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sym typeface="Wingdings" pitchFamily="2" charset="2"/>
              </a:rPr>
              <a:t> 0.5 THz of tracks</a:t>
            </a:r>
            <a:r>
              <a:rPr lang="en-US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3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5019B9-4DA8-DED8-D2F4-84F72221D349}"/>
              </a:ext>
            </a:extLst>
          </p:cNvPr>
          <p:cNvSpPr/>
          <p:nvPr/>
        </p:nvSpPr>
        <p:spPr>
          <a:xfrm>
            <a:off x="11235562" y="0"/>
            <a:ext cx="126124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2639D1-E75C-D3FC-3605-50653F14C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52C09C-F577-99E4-803C-9EB9A8244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51"/>
            <a:ext cx="11320294" cy="68444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220F99-684C-1A01-A6BD-FA49106ACD7C}"/>
              </a:ext>
            </a:extLst>
          </p:cNvPr>
          <p:cNvSpPr txBox="1"/>
          <p:nvPr/>
        </p:nvSpPr>
        <p:spPr>
          <a:xfrm>
            <a:off x="2049517" y="5764244"/>
            <a:ext cx="48885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High granularity allows particle flow</a:t>
            </a:r>
          </a:p>
          <a:p>
            <a:r>
              <a:rPr lang="en-GB" sz="2400" dirty="0">
                <a:solidFill>
                  <a:schemeClr val="bg1"/>
                </a:solidFill>
              </a:rPr>
              <a:t>already at Level-1 trigger</a:t>
            </a:r>
          </a:p>
        </p:txBody>
      </p:sp>
    </p:spTree>
    <p:extLst>
      <p:ext uri="{BB962C8B-B14F-4D97-AF65-F5344CB8AC3E}">
        <p14:creationId xmlns:p14="http://schemas.microsoft.com/office/powerpoint/2010/main" val="176273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844B9D-1C88-853A-E9AF-233DBFD5D8A1}"/>
              </a:ext>
            </a:extLst>
          </p:cNvPr>
          <p:cNvSpPr/>
          <p:nvPr/>
        </p:nvSpPr>
        <p:spPr>
          <a:xfrm>
            <a:off x="1524000" y="794827"/>
            <a:ext cx="9144000" cy="49182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>
              <a:solidFill>
                <a:sysClr val="windowText" lastClr="0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666544-23EB-A4A8-783B-36F8F3116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9048"/>
            <a:ext cx="7291331" cy="745779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Same trigger event today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0DD483-B9F2-CB7A-73D3-B82A02A61BAA}"/>
              </a:ext>
            </a:extLst>
          </p:cNvPr>
          <p:cNvSpPr txBox="1"/>
          <p:nvPr/>
        </p:nvSpPr>
        <p:spPr>
          <a:xfrm>
            <a:off x="1783854" y="5859748"/>
            <a:ext cx="8226921" cy="395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969" dirty="0"/>
              <a:t>'to be clear this is </a:t>
            </a:r>
            <a:r>
              <a:rPr lang="en-GB" sz="1969" b="1" dirty="0"/>
              <a:t>excellent</a:t>
            </a:r>
            <a:r>
              <a:rPr lang="en-GB" sz="1969" dirty="0"/>
              <a:t> for the physics in the current environment'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AC51E2-04EB-31F4-D17D-518A1B89BCE5}"/>
              </a:ext>
            </a:extLst>
          </p:cNvPr>
          <p:cNvSpPr/>
          <p:nvPr/>
        </p:nvSpPr>
        <p:spPr>
          <a:xfrm rot="19234576">
            <a:off x="6855391" y="1462402"/>
            <a:ext cx="467305" cy="155785"/>
          </a:xfrm>
          <a:prstGeom prst="rect">
            <a:avLst/>
          </a:prstGeom>
          <a:solidFill>
            <a:srgbClr val="00FF73"/>
          </a:solidFill>
          <a:ln>
            <a:solidFill>
              <a:srgbClr val="00FF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E1683F-4511-71EB-F09D-018FD2053351}"/>
              </a:ext>
            </a:extLst>
          </p:cNvPr>
          <p:cNvSpPr/>
          <p:nvPr/>
        </p:nvSpPr>
        <p:spPr>
          <a:xfrm rot="19519460">
            <a:off x="7161737" y="1905855"/>
            <a:ext cx="234181" cy="148629"/>
          </a:xfrm>
          <a:prstGeom prst="rect">
            <a:avLst/>
          </a:prstGeom>
          <a:solidFill>
            <a:srgbClr val="00FF73"/>
          </a:solidFill>
          <a:ln>
            <a:solidFill>
              <a:srgbClr val="00FF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7AE84A-C0EC-6D58-B902-011928A12ECA}"/>
              </a:ext>
            </a:extLst>
          </p:cNvPr>
          <p:cNvSpPr/>
          <p:nvPr/>
        </p:nvSpPr>
        <p:spPr>
          <a:xfrm rot="20041228">
            <a:off x="7899420" y="1969812"/>
            <a:ext cx="1185778" cy="17530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539EF0-3391-B18A-4CD2-0F6111A19099}"/>
              </a:ext>
            </a:extLst>
          </p:cNvPr>
          <p:cNvSpPr/>
          <p:nvPr/>
        </p:nvSpPr>
        <p:spPr>
          <a:xfrm rot="19632619" flipV="1">
            <a:off x="7360344" y="2170871"/>
            <a:ext cx="80119" cy="144316"/>
          </a:xfrm>
          <a:prstGeom prst="rect">
            <a:avLst/>
          </a:prstGeom>
          <a:solidFill>
            <a:srgbClr val="00FF73"/>
          </a:solidFill>
          <a:ln>
            <a:solidFill>
              <a:srgbClr val="00FF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A38307-F7F9-EB5B-4350-EDD69A787EE6}"/>
              </a:ext>
            </a:extLst>
          </p:cNvPr>
          <p:cNvSpPr/>
          <p:nvPr/>
        </p:nvSpPr>
        <p:spPr>
          <a:xfrm rot="20329527">
            <a:off x="7703622" y="2683488"/>
            <a:ext cx="416081" cy="156831"/>
          </a:xfrm>
          <a:prstGeom prst="rect">
            <a:avLst/>
          </a:prstGeom>
          <a:solidFill>
            <a:srgbClr val="00FF73"/>
          </a:solidFill>
          <a:ln>
            <a:solidFill>
              <a:srgbClr val="00FF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81C2E4-05CD-0468-BEF7-4FECEEE1838D}"/>
              </a:ext>
            </a:extLst>
          </p:cNvPr>
          <p:cNvSpPr/>
          <p:nvPr/>
        </p:nvSpPr>
        <p:spPr>
          <a:xfrm rot="4449706">
            <a:off x="7789073" y="3047266"/>
            <a:ext cx="137327" cy="88230"/>
          </a:xfrm>
          <a:prstGeom prst="rect">
            <a:avLst/>
          </a:prstGeom>
          <a:solidFill>
            <a:srgbClr val="00FF73"/>
          </a:solidFill>
          <a:ln>
            <a:solidFill>
              <a:srgbClr val="00FF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073B9D-79AF-109F-82E5-C5A288DC9739}"/>
              </a:ext>
            </a:extLst>
          </p:cNvPr>
          <p:cNvSpPr/>
          <p:nvPr/>
        </p:nvSpPr>
        <p:spPr>
          <a:xfrm rot="20340634">
            <a:off x="8095662" y="2479969"/>
            <a:ext cx="675511" cy="1664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29AE6D-578B-1F50-31B5-CB8A38E40DF4}"/>
              </a:ext>
            </a:extLst>
          </p:cNvPr>
          <p:cNvSpPr/>
          <p:nvPr/>
        </p:nvSpPr>
        <p:spPr>
          <a:xfrm rot="19362352">
            <a:off x="7437467" y="1239756"/>
            <a:ext cx="675511" cy="1652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22093A-D0DF-C5B0-CDEB-0983AFF318B3}"/>
              </a:ext>
            </a:extLst>
          </p:cNvPr>
          <p:cNvSpPr/>
          <p:nvPr/>
        </p:nvSpPr>
        <p:spPr>
          <a:xfrm rot="19593341">
            <a:off x="7623506" y="1532052"/>
            <a:ext cx="517108" cy="16222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>
              <a:solidFill>
                <a:srgbClr val="0070C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215E10-9C33-8C03-B54E-4CE66B3D0007}"/>
              </a:ext>
            </a:extLst>
          </p:cNvPr>
          <p:cNvSpPr/>
          <p:nvPr/>
        </p:nvSpPr>
        <p:spPr>
          <a:xfrm rot="19250556">
            <a:off x="7300807" y="1082474"/>
            <a:ext cx="465760" cy="1803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66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84A7FA-4B51-EF98-CA79-8B29659A4AFE}"/>
              </a:ext>
            </a:extLst>
          </p:cNvPr>
          <p:cNvSpPr txBox="1"/>
          <p:nvPr/>
        </p:nvSpPr>
        <p:spPr>
          <a:xfrm rot="20755339">
            <a:off x="4009833" y="1401896"/>
            <a:ext cx="1437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TRACKER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13CF0C-2B1C-FB76-E9CB-8CDC1C15A7E9}"/>
              </a:ext>
            </a:extLst>
          </p:cNvPr>
          <p:cNvSpPr txBox="1"/>
          <p:nvPr/>
        </p:nvSpPr>
        <p:spPr>
          <a:xfrm rot="20755339">
            <a:off x="9357499" y="2540632"/>
            <a:ext cx="731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CAL</a:t>
            </a:r>
          </a:p>
        </p:txBody>
      </p:sp>
    </p:spTree>
    <p:extLst>
      <p:ext uri="{BB962C8B-B14F-4D97-AF65-F5344CB8AC3E}">
        <p14:creationId xmlns:p14="http://schemas.microsoft.com/office/powerpoint/2010/main" val="269171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14290"/>
            <a:ext cx="8229600" cy="642942"/>
          </a:xfrm>
          <a:gradFill rotWithShape="1">
            <a:gsLst>
              <a:gs pos="0">
                <a:srgbClr val="FF0000"/>
              </a:gs>
              <a:gs pos="100000">
                <a:srgbClr val="000000">
                  <a:alpha val="60001"/>
                </a:srgbClr>
              </a:gs>
            </a:gsLst>
            <a:lin ang="5400000" scaled="1"/>
          </a:gradFill>
        </p:spPr>
        <p:txBody>
          <a:bodyPr vert="horz" lIns="64294" tIns="32147" rIns="450000" bIns="32147" rtlCol="0" anchor="ctr">
            <a:normAutofit/>
          </a:bodyPr>
          <a:lstStyle/>
          <a:p>
            <a:pPr algn="r" eaLnBrk="1" hangingPunct="1">
              <a:defRPr/>
            </a:pPr>
            <a:r>
              <a:rPr lang="es-ES" sz="2800">
                <a:effectLst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</a:rPr>
              <a:t>And real life in CMS</a:t>
            </a:r>
          </a:p>
        </p:txBody>
      </p:sp>
      <p:pic>
        <p:nvPicPr>
          <p:cNvPr id="7172" name="Picture 2" descr="0712017_04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190" y="-116146"/>
            <a:ext cx="11277600" cy="754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5" descr="http://hep.ucsb.edu/cms/cms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176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3" descr="Untitled-2"/>
          <p:cNvPicPr>
            <a:picLocks noChangeAspect="1" noChangeArrowheads="1"/>
          </p:cNvPicPr>
          <p:nvPr/>
        </p:nvPicPr>
        <p:blipFill>
          <a:blip r:embed="rId5" cstate="print"/>
          <a:srcRect l="894" r="894"/>
          <a:stretch>
            <a:fillRect/>
          </a:stretch>
        </p:blipFill>
        <p:spPr>
          <a:xfrm>
            <a:off x="5719439" y="2884691"/>
            <a:ext cx="4674919" cy="204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103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611C0-2F6A-A3C8-864B-E53B970C6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87C7789-B933-DBB7-5E00-F3A17A3BA62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070" y="2314084"/>
            <a:ext cx="5483168" cy="2552215"/>
          </a:xfrm>
          <a:prstGeom prst="rect">
            <a:avLst/>
          </a:prstGeom>
        </p:spPr>
      </p:pic>
      <p:sp>
        <p:nvSpPr>
          <p:cNvPr id="467" name="CMS HL-LHC Upgrade">
            <a:extLst>
              <a:ext uri="{FF2B5EF4-FFF2-40B4-BE49-F238E27FC236}">
                <a16:creationId xmlns:a16="http://schemas.microsoft.com/office/drawing/2014/main" id="{80E3A2E4-64C1-CD7B-1472-DC26BF3398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87913" y="-89447"/>
            <a:ext cx="10612609" cy="885691"/>
          </a:xfrm>
          <a:prstGeom prst="rect">
            <a:avLst/>
          </a:prstGeom>
        </p:spPr>
        <p:txBody>
          <a:bodyPr>
            <a:noAutofit/>
          </a:bodyPr>
          <a:lstStyle>
            <a:lvl1pPr defTabSz="226314">
              <a:defRPr sz="2442"/>
            </a:lvl1pPr>
          </a:lstStyle>
          <a:p>
            <a:r>
              <a:rPr lang="en-US" sz="3600" b="1" dirty="0">
                <a:solidFill>
                  <a:srgbClr val="0070C0"/>
                </a:solidFill>
              </a:rPr>
              <a:t>Our Future Unprecedented Beauty </a:t>
            </a:r>
            <a:r>
              <a:rPr lang="en-US" sz="3600" dirty="0">
                <a:solidFill>
                  <a:srgbClr val="0070C0"/>
                </a:solidFill>
              </a:rPr>
              <a:t>- </a:t>
            </a:r>
            <a:r>
              <a:rPr lang="en-US" sz="3600" b="1" dirty="0">
                <a:solidFill>
                  <a:srgbClr val="0070C0"/>
                </a:solidFill>
              </a:rPr>
              <a:t>A Bold Upgrade</a:t>
            </a:r>
            <a:endParaRPr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B4079D-4F39-2516-FD3C-A55ADCC93336}"/>
              </a:ext>
            </a:extLst>
          </p:cNvPr>
          <p:cNvSpPr txBox="1"/>
          <p:nvPr/>
        </p:nvSpPr>
        <p:spPr>
          <a:xfrm>
            <a:off x="8162957" y="7198119"/>
            <a:ext cx="28809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Mitigate 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CH" dirty="0"/>
              <a:t>ate – new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Occupancy – high </a:t>
            </a:r>
            <a:r>
              <a:rPr lang="en-GB" dirty="0" err="1"/>
              <a:t>granula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CH" dirty="0"/>
              <a:t>ad tolerance (SI)</a:t>
            </a:r>
          </a:p>
          <a:p>
            <a:endParaRPr lang="en-CH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02D2715-1468-879C-625D-5FDDF9E54C35}"/>
              </a:ext>
            </a:extLst>
          </p:cNvPr>
          <p:cNvSpPr txBox="1">
            <a:spLocks/>
          </p:cNvSpPr>
          <p:nvPr/>
        </p:nvSpPr>
        <p:spPr>
          <a:xfrm>
            <a:off x="12708922" y="363285"/>
            <a:ext cx="4295492" cy="1978318"/>
          </a:xfrm>
          <a:prstGeom prst="rect">
            <a:avLst/>
          </a:prstGeom>
          <a:solidFill>
            <a:schemeClr val="accent4">
              <a:lumMod val="40000"/>
              <a:lumOff val="60000"/>
              <a:alpha val="11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marL="454025" marR="0" indent="-454025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4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882650" marR="0" indent="-406400" algn="l" defTabSz="129540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66000"/>
              <a:buFontTx/>
              <a:buBlip>
                <a:blip r:embed="rId5"/>
              </a:buBlip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1339850" marR="0" indent="-406400" algn="l" defTabSz="129540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1787525" marR="0" indent="-406400" algn="l" defTabSz="129540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2225675" marR="0" indent="-406400" algn="l" defTabSz="129540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  <a:lvl6pPr marL="29591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6pPr>
            <a:lvl7pPr marL="33147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7pPr>
            <a:lvl8pPr marL="36703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8pPr>
            <a:lvl9pPr marL="40259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Replace 100% electronics</a:t>
            </a:r>
          </a:p>
          <a:p>
            <a:pPr lvl="1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Increase bandwidth</a:t>
            </a:r>
          </a:p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New Tracker (incl. trigger)</a:t>
            </a:r>
          </a:p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New high granularity endcap CALO</a:t>
            </a:r>
          </a:p>
          <a:p>
            <a:pPr lvl="1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Extend Tracker &amp; Muon in forward direction</a:t>
            </a:r>
          </a:p>
          <a:p>
            <a:pPr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Add Timing Detector (</a:t>
            </a:r>
            <a:r>
              <a:rPr lang="en-US" sz="1600" i="1" dirty="0">
                <a:solidFill>
                  <a:schemeClr val="tx1"/>
                </a:solidFill>
              </a:rPr>
              <a:t>mitigate pile-up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lvl="1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Add timing in Muon and calorimeter</a:t>
            </a:r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DCC581B2-76BD-69D3-391E-8EBDC23CB040}"/>
              </a:ext>
            </a:extLst>
          </p:cNvPr>
          <p:cNvSpPr txBox="1"/>
          <p:nvPr/>
        </p:nvSpPr>
        <p:spPr>
          <a:xfrm>
            <a:off x="1296834" y="4646462"/>
            <a:ext cx="3793747" cy="1074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/>
          <a:p>
            <a:pPr defTabSz="457184">
              <a:defRPr sz="1400">
                <a:solidFill>
                  <a:srgbClr val="000090"/>
                </a:solidFill>
              </a:defRPr>
            </a:pPr>
            <a:r>
              <a:rPr sz="1600" b="1" dirty="0"/>
              <a:t>Tracker </a:t>
            </a:r>
            <a:endParaRPr lang="en-US" sz="1600" b="1" dirty="0"/>
          </a:p>
          <a:p>
            <a:pPr defTabSz="457184">
              <a:defRPr sz="1400">
                <a:solidFill>
                  <a:srgbClr val="000090"/>
                </a:solidFill>
              </a:defRPr>
            </a:pPr>
            <a:r>
              <a:rPr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7"/>
              </a:rPr>
              <a:t>https://cds.cern.ch/record/2272264</a:t>
            </a:r>
            <a:endParaRPr sz="1333" b="1" dirty="0"/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Si-Strip and Pixels increased granularity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Design for tracking in L1-Trigger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Extended coverage to </a:t>
            </a:r>
            <a:r>
              <a:rPr sz="1200" b="1" dirty="0" err="1"/>
              <a:t>η</a:t>
            </a:r>
            <a:r>
              <a:rPr sz="1200" b="1" dirty="0"/>
              <a:t> ≃ 3.8</a:t>
            </a:r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FA366EDA-53A6-C561-1CD5-213F1AA4C16F}"/>
              </a:ext>
            </a:extLst>
          </p:cNvPr>
          <p:cNvSpPr txBox="1"/>
          <p:nvPr/>
        </p:nvSpPr>
        <p:spPr>
          <a:xfrm>
            <a:off x="1270958" y="764723"/>
            <a:ext cx="2979526" cy="12592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/>
          <a:p>
            <a:pPr defTabSz="457184">
              <a:defRPr sz="1400">
                <a:solidFill>
                  <a:srgbClr val="000090"/>
                </a:solidFill>
              </a:defRPr>
            </a:pPr>
            <a:r>
              <a:rPr sz="1600" b="1" dirty="0"/>
              <a:t>L1-Trigger</a:t>
            </a:r>
            <a:r>
              <a:rPr lang="en-US" sz="1600" b="1" dirty="0"/>
              <a:t> </a:t>
            </a:r>
            <a:endParaRPr sz="1867" b="1" dirty="0"/>
          </a:p>
          <a:p>
            <a:pPr defTabSz="457184">
              <a:defRPr sz="1000">
                <a:solidFill>
                  <a:srgbClr val="000090"/>
                </a:solidFill>
              </a:defRPr>
            </a:pPr>
            <a:r>
              <a:rPr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8"/>
              </a:rPr>
              <a:t>https://cds.cern.ch/record/</a:t>
            </a:r>
            <a:r>
              <a:rPr lang="en-US"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8"/>
              </a:rPr>
              <a:t>2714892</a:t>
            </a:r>
            <a:endParaRPr lang="en-US" sz="1333" b="1" u="sng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9"/>
            </a:endParaRP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Tracks in L1-Trigger at 40 MHz 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P</a:t>
            </a:r>
            <a:r>
              <a:rPr lang="en-US" sz="1200" b="1" dirty="0"/>
              <a:t>article </a:t>
            </a:r>
            <a:r>
              <a:rPr sz="1200" b="1" dirty="0"/>
              <a:t>Flow selection</a:t>
            </a:r>
            <a:endParaRPr lang="en-US" sz="1200" b="1" dirty="0"/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US" sz="1200" b="1" dirty="0"/>
              <a:t>750 kHz L1 output </a:t>
            </a:r>
            <a:endParaRPr sz="1200" b="1" dirty="0"/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US" sz="1200" b="1" dirty="0"/>
              <a:t>40 MHz data scouting</a:t>
            </a:r>
            <a:endParaRPr sz="1200" b="1" dirty="0"/>
          </a:p>
        </p:txBody>
      </p:sp>
      <p:sp>
        <p:nvSpPr>
          <p:cNvPr id="33" name="TextBox 27">
            <a:extLst>
              <a:ext uri="{FF2B5EF4-FFF2-40B4-BE49-F238E27FC236}">
                <a16:creationId xmlns:a16="http://schemas.microsoft.com/office/drawing/2014/main" id="{79BAF190-3593-CE4D-5414-9CD9BAC5646F}"/>
              </a:ext>
            </a:extLst>
          </p:cNvPr>
          <p:cNvSpPr txBox="1"/>
          <p:nvPr/>
        </p:nvSpPr>
        <p:spPr>
          <a:xfrm>
            <a:off x="8358353" y="1441003"/>
            <a:ext cx="3156394" cy="889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/>
          <a:p>
            <a:pPr defTabSz="457184">
              <a:defRPr sz="1200">
                <a:solidFill>
                  <a:srgbClr val="000090"/>
                </a:solidFill>
              </a:defRPr>
            </a:pPr>
            <a:r>
              <a:rPr sz="1600" b="1" dirty="0"/>
              <a:t>Calorimeter Endcap</a:t>
            </a:r>
          </a:p>
          <a:p>
            <a:pPr defTabSz="457184">
              <a:defRPr sz="1000">
                <a:solidFill>
                  <a:srgbClr val="000090"/>
                </a:solidFill>
              </a:defRPr>
            </a:pPr>
            <a:r>
              <a:rPr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10"/>
              </a:rPr>
              <a:t>https://cds.cern.ch/record/2293646</a:t>
            </a:r>
            <a:r>
              <a:rPr sz="1333" b="1" dirty="0"/>
              <a:t> 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3D showers and precise timing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Si, </a:t>
            </a:r>
            <a:r>
              <a:rPr sz="1200" b="1" dirty="0" err="1"/>
              <a:t>Scint+SiPM</a:t>
            </a:r>
            <a:r>
              <a:rPr sz="1200" b="1" dirty="0"/>
              <a:t> in </a:t>
            </a:r>
            <a:r>
              <a:rPr sz="1200" b="1" dirty="0" err="1"/>
              <a:t>Pb</a:t>
            </a:r>
            <a:r>
              <a:rPr sz="1200" b="1" dirty="0"/>
              <a:t>/W-SS</a:t>
            </a:r>
          </a:p>
        </p:txBody>
      </p:sp>
      <p:sp>
        <p:nvSpPr>
          <p:cNvPr id="34" name="Straight Arrow Connector 23">
            <a:extLst>
              <a:ext uri="{FF2B5EF4-FFF2-40B4-BE49-F238E27FC236}">
                <a16:creationId xmlns:a16="http://schemas.microsoft.com/office/drawing/2014/main" id="{AB0C93C0-045C-4173-4EC9-4531092C1DE2}"/>
              </a:ext>
            </a:extLst>
          </p:cNvPr>
          <p:cNvSpPr/>
          <p:nvPr/>
        </p:nvSpPr>
        <p:spPr>
          <a:xfrm flipV="1">
            <a:off x="2207568" y="3559724"/>
            <a:ext cx="3533503" cy="1337486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sp>
        <p:nvSpPr>
          <p:cNvPr id="35" name="Straight Arrow Connector 3">
            <a:extLst>
              <a:ext uri="{FF2B5EF4-FFF2-40B4-BE49-F238E27FC236}">
                <a16:creationId xmlns:a16="http://schemas.microsoft.com/office/drawing/2014/main" id="{145BD066-3CA4-E7D8-6CED-D57090B41272}"/>
              </a:ext>
            </a:extLst>
          </p:cNvPr>
          <p:cNvSpPr/>
          <p:nvPr/>
        </p:nvSpPr>
        <p:spPr>
          <a:xfrm>
            <a:off x="5337101" y="1873056"/>
            <a:ext cx="557117" cy="1548083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sp>
        <p:nvSpPr>
          <p:cNvPr id="36" name="TextBox 37">
            <a:extLst>
              <a:ext uri="{FF2B5EF4-FFF2-40B4-BE49-F238E27FC236}">
                <a16:creationId xmlns:a16="http://schemas.microsoft.com/office/drawing/2014/main" id="{4B323927-34E7-E5BE-6741-A025444796BC}"/>
              </a:ext>
            </a:extLst>
          </p:cNvPr>
          <p:cNvSpPr txBox="1"/>
          <p:nvPr/>
        </p:nvSpPr>
        <p:spPr>
          <a:xfrm>
            <a:off x="5329920" y="761801"/>
            <a:ext cx="3170555" cy="10950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/>
          <a:p>
            <a:pPr defTabSz="457184">
              <a:defRPr sz="1300">
                <a:solidFill>
                  <a:srgbClr val="000090"/>
                </a:solidFill>
              </a:defRPr>
            </a:pPr>
            <a:r>
              <a:rPr sz="1600" b="1" dirty="0"/>
              <a:t>Barrel Calorimeters</a:t>
            </a:r>
            <a:r>
              <a:rPr sz="1733" b="1" dirty="0"/>
              <a:t> </a:t>
            </a:r>
          </a:p>
          <a:p>
            <a:pPr defTabSz="457184">
              <a:defRPr sz="1000">
                <a:solidFill>
                  <a:srgbClr val="000000"/>
                </a:solidFill>
              </a:defRPr>
            </a:pPr>
            <a:r>
              <a:rPr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11"/>
              </a:rPr>
              <a:t>https://cds.cern.ch/record/2283187</a:t>
            </a:r>
            <a:endParaRPr sz="1333" b="1" dirty="0">
              <a:solidFill>
                <a:srgbClr val="000090"/>
              </a:solidFill>
            </a:endParaRP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ECAL </a:t>
            </a:r>
            <a:r>
              <a:rPr lang="en-US" sz="1200" b="1" dirty="0"/>
              <a:t>single </a:t>
            </a:r>
            <a:r>
              <a:rPr sz="1200" b="1" dirty="0"/>
              <a:t>crystal granularity </a:t>
            </a:r>
            <a:r>
              <a:rPr lang="en-US" sz="1200" b="1" dirty="0"/>
              <a:t>at L1 trigger</a:t>
            </a:r>
            <a:br>
              <a:rPr lang="en-US" sz="1200" b="1" dirty="0"/>
            </a:br>
            <a:r>
              <a:rPr sz="1200" b="1" dirty="0"/>
              <a:t>with precise timing for e/</a:t>
            </a:r>
            <a:r>
              <a:rPr sz="1200" b="1" dirty="0" err="1"/>
              <a:t>γ</a:t>
            </a:r>
            <a:r>
              <a:rPr sz="1200" b="1" dirty="0"/>
              <a:t> at 30 GeV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ECAL and HCAL new Back-End boards </a:t>
            </a:r>
          </a:p>
        </p:txBody>
      </p:sp>
      <p:sp>
        <p:nvSpPr>
          <p:cNvPr id="38" name="Straight Arrow Connector 51">
            <a:extLst>
              <a:ext uri="{FF2B5EF4-FFF2-40B4-BE49-F238E27FC236}">
                <a16:creationId xmlns:a16="http://schemas.microsoft.com/office/drawing/2014/main" id="{EB75083E-37FC-4822-4401-AA69F573182B}"/>
              </a:ext>
            </a:extLst>
          </p:cNvPr>
          <p:cNvSpPr/>
          <p:nvPr/>
        </p:nvSpPr>
        <p:spPr>
          <a:xfrm flipH="1" flipV="1">
            <a:off x="6409666" y="2906988"/>
            <a:ext cx="1726026" cy="118882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sp>
        <p:nvSpPr>
          <p:cNvPr id="39" name="Straight Arrow Connector 54">
            <a:extLst>
              <a:ext uri="{FF2B5EF4-FFF2-40B4-BE49-F238E27FC236}">
                <a16:creationId xmlns:a16="http://schemas.microsoft.com/office/drawing/2014/main" id="{4B8C19C4-821B-8D37-8856-DC14C8CA6DCF}"/>
              </a:ext>
            </a:extLst>
          </p:cNvPr>
          <p:cNvSpPr/>
          <p:nvPr/>
        </p:nvSpPr>
        <p:spPr>
          <a:xfrm flipH="1">
            <a:off x="6796588" y="3047909"/>
            <a:ext cx="1339103" cy="435203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sp>
        <p:nvSpPr>
          <p:cNvPr id="40" name="TextBox 7">
            <a:extLst>
              <a:ext uri="{FF2B5EF4-FFF2-40B4-BE49-F238E27FC236}">
                <a16:creationId xmlns:a16="http://schemas.microsoft.com/office/drawing/2014/main" id="{3158A7EC-F2F5-34C8-056F-94BD903AA7C5}"/>
              </a:ext>
            </a:extLst>
          </p:cNvPr>
          <p:cNvSpPr txBox="1"/>
          <p:nvPr/>
        </p:nvSpPr>
        <p:spPr>
          <a:xfrm>
            <a:off x="8195908" y="4949929"/>
            <a:ext cx="3528392" cy="15874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/>
          <a:p>
            <a:pPr defTabSz="457184">
              <a:defRPr sz="1000">
                <a:solidFill>
                  <a:srgbClr val="000090"/>
                </a:solidFill>
              </a:defRPr>
            </a:pPr>
            <a:r>
              <a:rPr sz="1333" b="1" dirty="0"/>
              <a:t>Beam Radiation Instr. and Luminosity</a:t>
            </a:r>
          </a:p>
          <a:p>
            <a:pPr defTabSz="457184">
              <a:defRPr sz="1000">
                <a:solidFill>
                  <a:srgbClr val="000090"/>
                </a:solidFill>
              </a:defRPr>
            </a:pPr>
            <a:r>
              <a:rPr lang="en-US"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12"/>
              </a:rPr>
              <a:t>http://cds.cern.ch/record/2759074</a:t>
            </a:r>
            <a:endParaRPr lang="en-US" sz="1333" b="1" u="sng" dirty="0">
              <a:solidFill>
                <a:srgbClr val="0000FF"/>
              </a:solidFill>
              <a:uFill>
                <a:solidFill>
                  <a:srgbClr val="0000FF"/>
                </a:solidFill>
              </a:uFill>
            </a:endParaRPr>
          </a:p>
          <a:p>
            <a:pPr marL="204792" lvl="0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rgbClr val="000000"/>
                </a:solidFill>
              </a:rPr>
              <a:t>Beam abort &amp; timing</a:t>
            </a:r>
          </a:p>
          <a:p>
            <a:pPr marL="204792" lvl="0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rgbClr val="000000"/>
                </a:solidFill>
              </a:rPr>
              <a:t>Beam-induced background</a:t>
            </a:r>
          </a:p>
          <a:p>
            <a:pPr marL="204792" lvl="0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rgbClr val="000000"/>
                </a:solidFill>
              </a:rPr>
              <a:t>Bunch-by-bunch luminosity: </a:t>
            </a:r>
            <a:br>
              <a:rPr lang="en-GB" sz="1200" b="1" dirty="0">
                <a:solidFill>
                  <a:srgbClr val="000000"/>
                </a:solidFill>
              </a:rPr>
            </a:br>
            <a:r>
              <a:rPr lang="en-GB" sz="1200" b="1" dirty="0">
                <a:solidFill>
                  <a:srgbClr val="000000"/>
                </a:solidFill>
              </a:rPr>
              <a:t>	1% offline, 2% online</a:t>
            </a:r>
          </a:p>
          <a:p>
            <a:pPr marL="204792" lvl="0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>
                <a:solidFill>
                  <a:srgbClr val="000000"/>
                </a:solidFill>
              </a:rPr>
              <a:t>Neutron and mixed-field radiation monitors</a:t>
            </a:r>
          </a:p>
          <a:p>
            <a:pPr marL="47997" lvl="0" defTabSz="457184">
              <a:buSzPct val="100000"/>
              <a:defRPr sz="900">
                <a:solidFill>
                  <a:srgbClr val="000000"/>
                </a:solidFill>
              </a:defRPr>
            </a:pP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41" name="TextBox 19">
            <a:extLst>
              <a:ext uri="{FF2B5EF4-FFF2-40B4-BE49-F238E27FC236}">
                <a16:creationId xmlns:a16="http://schemas.microsoft.com/office/drawing/2014/main" id="{90AB3055-8C2C-F157-E028-B2964AA8EDC9}"/>
              </a:ext>
            </a:extLst>
          </p:cNvPr>
          <p:cNvSpPr txBox="1"/>
          <p:nvPr/>
        </p:nvSpPr>
        <p:spPr>
          <a:xfrm>
            <a:off x="5398392" y="5120959"/>
            <a:ext cx="4199382" cy="12592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/>
          <a:p>
            <a:pPr defTabSz="457184">
              <a:defRPr sz="1400">
                <a:solidFill>
                  <a:srgbClr val="000090"/>
                </a:solidFill>
              </a:defRPr>
            </a:pPr>
            <a:r>
              <a:rPr sz="1600" b="1" dirty="0"/>
              <a:t>MIP Timing Detec</a:t>
            </a:r>
            <a:r>
              <a:rPr lang="en-US" sz="1600" b="1" dirty="0"/>
              <a:t>tor</a:t>
            </a:r>
            <a:r>
              <a:rPr sz="1600" b="1" dirty="0"/>
              <a:t> </a:t>
            </a:r>
          </a:p>
          <a:p>
            <a:pPr defTabSz="457184">
              <a:defRPr sz="1400">
                <a:solidFill>
                  <a:srgbClr val="000090"/>
                </a:solidFill>
              </a:defRPr>
            </a:pPr>
            <a:r>
              <a:rPr lang="en-US" sz="1333" b="1" dirty="0">
                <a:hlinkClick r:id="rId13"/>
              </a:rPr>
              <a:t>https://cds.cern.ch/record/2667167</a:t>
            </a:r>
            <a:endParaRPr sz="1333" b="1" dirty="0"/>
          </a:p>
          <a:p>
            <a:pPr indent="47999" defTabSz="457184">
              <a:defRPr sz="900">
                <a:solidFill>
                  <a:srgbClr val="000000"/>
                </a:solidFill>
              </a:defRPr>
            </a:pPr>
            <a:r>
              <a:rPr sz="1200" b="1" dirty="0"/>
              <a:t>Precision timing with:</a:t>
            </a:r>
          </a:p>
          <a:p>
            <a:pPr marL="357173" indent="-156793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Barrel layer: Crystals + </a:t>
            </a:r>
            <a:r>
              <a:rPr sz="1200" b="1" dirty="0" err="1"/>
              <a:t>SiPMs</a:t>
            </a:r>
            <a:endParaRPr sz="1200" b="1" dirty="0"/>
          </a:p>
          <a:p>
            <a:pPr marL="357173" indent="-156793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sz="1200" b="1" dirty="0"/>
              <a:t>Endcap layer: </a:t>
            </a:r>
            <a:br>
              <a:rPr lang="en-US" sz="1200" b="1" dirty="0"/>
            </a:br>
            <a:r>
              <a:rPr sz="1200" b="1" dirty="0"/>
              <a:t>Low Gain Avalanche Diodes</a:t>
            </a:r>
          </a:p>
        </p:txBody>
      </p:sp>
      <p:sp>
        <p:nvSpPr>
          <p:cNvPr id="42" name="Straight Arrow Connector 23">
            <a:extLst>
              <a:ext uri="{FF2B5EF4-FFF2-40B4-BE49-F238E27FC236}">
                <a16:creationId xmlns:a16="http://schemas.microsoft.com/office/drawing/2014/main" id="{0E18E349-7FFF-B62E-E29C-F3E3506F2611}"/>
              </a:ext>
            </a:extLst>
          </p:cNvPr>
          <p:cNvSpPr/>
          <p:nvPr/>
        </p:nvSpPr>
        <p:spPr>
          <a:xfrm flipV="1">
            <a:off x="5337102" y="3662833"/>
            <a:ext cx="403970" cy="1389876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sp>
        <p:nvSpPr>
          <p:cNvPr id="43" name="Straight Arrow Connector 23">
            <a:extLst>
              <a:ext uri="{FF2B5EF4-FFF2-40B4-BE49-F238E27FC236}">
                <a16:creationId xmlns:a16="http://schemas.microsoft.com/office/drawing/2014/main" id="{DA48E42D-2E96-A2F4-52D9-F70A67131A9D}"/>
              </a:ext>
            </a:extLst>
          </p:cNvPr>
          <p:cNvSpPr/>
          <p:nvPr/>
        </p:nvSpPr>
        <p:spPr>
          <a:xfrm flipV="1">
            <a:off x="5337102" y="3715223"/>
            <a:ext cx="758898" cy="1358969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sp>
        <p:nvSpPr>
          <p:cNvPr id="44" name="TextBox 13">
            <a:extLst>
              <a:ext uri="{FF2B5EF4-FFF2-40B4-BE49-F238E27FC236}">
                <a16:creationId xmlns:a16="http://schemas.microsoft.com/office/drawing/2014/main" id="{8F57A855-F171-EF7C-454F-9521BD937F01}"/>
              </a:ext>
            </a:extLst>
          </p:cNvPr>
          <p:cNvSpPr txBox="1"/>
          <p:nvPr/>
        </p:nvSpPr>
        <p:spPr>
          <a:xfrm>
            <a:off x="8257464" y="2745811"/>
            <a:ext cx="2951104" cy="1259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>
            <a:spAutoFit/>
          </a:bodyPr>
          <a:lstStyle/>
          <a:p>
            <a:pPr defTabSz="457184">
              <a:defRPr sz="1200">
                <a:solidFill>
                  <a:srgbClr val="000090"/>
                </a:solidFill>
              </a:defRPr>
            </a:pPr>
            <a:r>
              <a:rPr lang="en-GB" sz="1600" b="1" dirty="0"/>
              <a:t>Muon systems</a:t>
            </a:r>
          </a:p>
          <a:p>
            <a:pPr defTabSz="457184">
              <a:defRPr sz="1000">
                <a:solidFill>
                  <a:srgbClr val="000000"/>
                </a:solidFill>
              </a:defRPr>
            </a:pPr>
            <a:r>
              <a:rPr lang="en-GB" sz="1333" b="1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14"/>
              </a:rPr>
              <a:t>https://cds.cern.ch/record/2283189</a:t>
            </a:r>
            <a:endParaRPr lang="en-GB" sz="1333" b="1" dirty="0">
              <a:solidFill>
                <a:srgbClr val="000090"/>
              </a:solidFill>
            </a:endParaRP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/>
              <a:t>DT &amp; CSC new FE/BE readout 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/>
              <a:t>RPC back-end electronics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/>
              <a:t>New GEM/RPC 1.6 &lt; </a:t>
            </a:r>
            <a:r>
              <a:rPr lang="en-GB" sz="1200" b="1" dirty="0" err="1"/>
              <a:t>η</a:t>
            </a:r>
            <a:r>
              <a:rPr lang="en-GB" sz="1200" b="1" dirty="0"/>
              <a:t> &lt; 2.4</a:t>
            </a:r>
          </a:p>
          <a:p>
            <a:pPr marL="204792" indent="-156795" defTabSz="457184">
              <a:buSzPct val="100000"/>
              <a:buFont typeface="Arial"/>
              <a:buChar char="•"/>
              <a:defRPr sz="900">
                <a:solidFill>
                  <a:srgbClr val="000000"/>
                </a:solidFill>
              </a:defRPr>
            </a:pPr>
            <a:r>
              <a:rPr lang="en-GB" sz="1200" b="1" dirty="0"/>
              <a:t>Extended coverage  to </a:t>
            </a:r>
            <a:r>
              <a:rPr lang="en-GB" sz="1200" b="1" dirty="0" err="1"/>
              <a:t>η</a:t>
            </a:r>
            <a:r>
              <a:rPr lang="en-GB" sz="1200" b="1" dirty="0"/>
              <a:t> ≃ 3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0C714BA-1837-C9FA-6259-0A9B27D0F8F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31" y="4710385"/>
            <a:ext cx="1078867" cy="147348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28ECA33-28AD-45D7-DEBB-E4E1AB0F5F3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187" y="2852936"/>
            <a:ext cx="1023322" cy="14490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CE225E5-EE15-CCAA-918C-1D275ADFE473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59"/>
          <a:stretch/>
        </p:blipFill>
        <p:spPr>
          <a:xfrm>
            <a:off x="4199210" y="791460"/>
            <a:ext cx="1061525" cy="144892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D11C756-2472-642B-D11F-F5977BFD698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1477" y="785340"/>
            <a:ext cx="1025480" cy="1448999"/>
          </a:xfrm>
          <a:prstGeom prst="rect">
            <a:avLst/>
          </a:prstGeom>
        </p:spPr>
      </p:pic>
      <p:pic>
        <p:nvPicPr>
          <p:cNvPr id="49" name="Picture 48" descr="A close up of a sign&#10;&#10;Description automatically generated">
            <a:extLst>
              <a:ext uri="{FF2B5EF4-FFF2-40B4-BE49-F238E27FC236}">
                <a16:creationId xmlns:a16="http://schemas.microsoft.com/office/drawing/2014/main" id="{D8B4BCD2-A01B-D903-51F0-451F45743E84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456" y="5151870"/>
            <a:ext cx="1041302" cy="1447496"/>
          </a:xfrm>
          <a:prstGeom prst="rect">
            <a:avLst/>
          </a:prstGeom>
        </p:spPr>
      </p:pic>
      <p:pic>
        <p:nvPicPr>
          <p:cNvPr id="50" name="Picture 1" descr="page7image743842736">
            <a:extLst>
              <a:ext uri="{FF2B5EF4-FFF2-40B4-BE49-F238E27FC236}">
                <a16:creationId xmlns:a16="http://schemas.microsoft.com/office/drawing/2014/main" id="{7A7C31DE-0C70-1FF0-02DC-6A9D5D370B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960" y="770262"/>
            <a:ext cx="997476" cy="146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E0428A3-917D-488F-7061-00840D792FCF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960" y="2846262"/>
            <a:ext cx="1034074" cy="14658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EB7FB73-772C-D1D1-9369-CC3A12C71FFC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3422" y="4661997"/>
            <a:ext cx="1009711" cy="1433501"/>
          </a:xfrm>
          <a:prstGeom prst="rect">
            <a:avLst/>
          </a:prstGeom>
        </p:spPr>
      </p:pic>
      <p:sp>
        <p:nvSpPr>
          <p:cNvPr id="6" name="Google Shape;272;p26">
            <a:extLst>
              <a:ext uri="{FF2B5EF4-FFF2-40B4-BE49-F238E27FC236}">
                <a16:creationId xmlns:a16="http://schemas.microsoft.com/office/drawing/2014/main" id="{98EB9414-1451-9D22-B668-668BEADD467D}"/>
              </a:ext>
            </a:extLst>
          </p:cNvPr>
          <p:cNvSpPr txBox="1"/>
          <p:nvPr/>
        </p:nvSpPr>
        <p:spPr>
          <a:xfrm>
            <a:off x="1262808" y="2971221"/>
            <a:ext cx="2979600" cy="130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67" tIns="34267" rIns="34267" bIns="34267" anchor="t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DAQ &amp; High-Level Trigger</a:t>
            </a:r>
            <a:r>
              <a:rPr kumimoji="0" lang="en" sz="1867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 </a:t>
            </a:r>
            <a:endParaRPr kumimoji="0" sz="1333" b="1" i="0" u="sng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ea typeface="Calibri"/>
              <a:cs typeface="Calibri"/>
              <a:sym typeface="Calibri"/>
              <a:hlinkClick r:id="rId9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333" b="1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ea typeface="Calibri"/>
                <a:cs typeface="Calibri"/>
                <a:sym typeface="Calibri"/>
                <a:hlinkClick r:id="rId23"/>
              </a:rPr>
              <a:t>https://cds.cern.ch/record/2759072</a:t>
            </a:r>
            <a:endParaRPr kumimoji="0" sz="1333" b="1" i="0" u="sng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ea typeface="Calibri"/>
              <a:cs typeface="Calibri"/>
              <a:sym typeface="Calibri"/>
              <a:hlinkClick r:id="rId9"/>
            </a:endParaRPr>
          </a:p>
          <a:p>
            <a:pPr marL="204786" marR="0" lvl="0" indent="-156789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•"/>
              <a:tabLst/>
              <a:defRPr/>
            </a:pP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Full optical readout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04786" marR="0" lvl="0" indent="-156789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•"/>
              <a:tabLst/>
              <a:defRPr/>
            </a:pP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Heterogenous architecture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  <a:p>
            <a:pPr marL="204786" marR="0" lvl="0" indent="-156789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•"/>
              <a:tabLst/>
              <a:defRPr/>
            </a:pP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60 TB/s event network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  <a:p>
            <a:pPr marL="204786" marR="0" lvl="0" indent="-156789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•"/>
              <a:tabLst/>
              <a:defRPr/>
            </a:pP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7.5 kHz HLT </a:t>
            </a: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output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</p:txBody>
      </p:sp>
      <p:sp>
        <p:nvSpPr>
          <p:cNvPr id="9" name="Straight Arrow Connector 3">
            <a:extLst>
              <a:ext uri="{FF2B5EF4-FFF2-40B4-BE49-F238E27FC236}">
                <a16:creationId xmlns:a16="http://schemas.microsoft.com/office/drawing/2014/main" id="{E9DA6E6D-E86B-16CA-054C-BED329E2B5BB}"/>
              </a:ext>
            </a:extLst>
          </p:cNvPr>
          <p:cNvSpPr/>
          <p:nvPr/>
        </p:nvSpPr>
        <p:spPr>
          <a:xfrm flipH="1">
            <a:off x="6297782" y="1930540"/>
            <a:ext cx="1898126" cy="1603192"/>
          </a:xfrm>
          <a:prstGeom prst="line">
            <a:avLst/>
          </a:prstGeom>
          <a:noFill/>
          <a:ln w="3175" cap="flat">
            <a:solidFill>
              <a:srgbClr val="BF0000"/>
            </a:solidFill>
            <a:prstDash val="solid"/>
            <a:round/>
            <a:tailEnd type="triangle" w="med" len="med"/>
          </a:ln>
          <a:effectLst>
            <a:outerShdw blurRad="12700" dir="5400000" rotWithShape="0">
              <a:srgbClr val="000000">
                <a:alpha val="38000"/>
              </a:srgbClr>
            </a:outerShdw>
          </a:effectLst>
        </p:spPr>
        <p:txBody>
          <a:bodyPr wrap="square" lIns="34289" tIns="34289" rIns="34289" bIns="34289" numCol="1" anchor="t">
            <a:noAutofit/>
          </a:bodyPr>
          <a:lstStyle/>
          <a:p>
            <a:pPr defTabSz="457184">
              <a:defRPr sz="1200">
                <a:solidFill>
                  <a:srgbClr val="000000"/>
                </a:solidFill>
              </a:defRPr>
            </a:pPr>
            <a:endParaRPr sz="1600" b="1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EA7DF6-FCA8-B400-63E3-0963CF5B9A3D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106549" y="675406"/>
            <a:ext cx="937389" cy="10814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C98965-E8B9-485A-FF5E-1D97B5452C9D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211240" y="5832114"/>
            <a:ext cx="1175308" cy="9977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AA69DD-3EA3-C522-C924-4142002FD624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290203" y="5722913"/>
            <a:ext cx="1454809" cy="107458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48A8C99-9B81-6CC0-D090-DDE10BB89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089" y="5949980"/>
            <a:ext cx="775839" cy="67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84E5CC4-DEFB-B99E-462B-D56085D6D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0630" y="3532801"/>
            <a:ext cx="775839" cy="67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57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88F3AD4-A434-A779-B930-419DC8D87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48"/>
            <a:ext cx="682952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Muon Detectors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354C6A-513B-5ED8-A65A-69B8DB2C674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22" y="321732"/>
            <a:ext cx="2744308" cy="4111323"/>
          </a:xfrm>
          <a:prstGeom prst="rect">
            <a:avLst/>
          </a:prstGeom>
        </p:spPr>
      </p:pic>
      <p:pic>
        <p:nvPicPr>
          <p:cNvPr id="9" name="Google Shape;88;p4">
            <a:extLst>
              <a:ext uri="{FF2B5EF4-FFF2-40B4-BE49-F238E27FC236}">
                <a16:creationId xmlns:a16="http://schemas.microsoft.com/office/drawing/2014/main" id="{538E2AB0-E658-1BF6-7B6E-847D5F300C76}"/>
              </a:ext>
            </a:extLst>
          </p:cNvPr>
          <p:cNvPicPr preferRelativeResize="0"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7015" y="321734"/>
            <a:ext cx="3353458" cy="2010551"/>
          </a:xfrm>
          <a:prstGeom prst="rect">
            <a:avLst/>
          </a:prstGeom>
          <a:noFill/>
        </p:spPr>
      </p:pic>
      <p:pic>
        <p:nvPicPr>
          <p:cNvPr id="3" name="OCPhoto.741020078.726788.jpeg" descr="OCPhoto.741020078.726788.jpeg">
            <a:extLst>
              <a:ext uri="{FF2B5EF4-FFF2-40B4-BE49-F238E27FC236}">
                <a16:creationId xmlns:a16="http://schemas.microsoft.com/office/drawing/2014/main" id="{995F51D0-C990-7532-C576-15190B2FB85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548" y="2422097"/>
            <a:ext cx="2952024" cy="20138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F97D9A-8526-4765-D9F6-164C3D68267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7844" y="321733"/>
            <a:ext cx="3574647" cy="411132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2EFA6F2-8CAB-474B-6EE2-1DA05D926A1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23" y="4525715"/>
            <a:ext cx="2978594" cy="20105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2FC81E-65C8-9FD6-013F-3BEDD2978466}"/>
              </a:ext>
            </a:extLst>
          </p:cNvPr>
          <p:cNvSpPr txBox="1"/>
          <p:nvPr/>
        </p:nvSpPr>
        <p:spPr>
          <a:xfrm>
            <a:off x="2043953" y="18736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C60339-6102-3919-4CC4-35880895C51B}"/>
              </a:ext>
            </a:extLst>
          </p:cNvPr>
          <p:cNvSpPr txBox="1"/>
          <p:nvPr/>
        </p:nvSpPr>
        <p:spPr>
          <a:xfrm>
            <a:off x="4603468" y="3912515"/>
            <a:ext cx="263982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RPCs from Gent </a:t>
            </a: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– main site</a:t>
            </a:r>
          </a:p>
          <a:p>
            <a:r>
              <a:rPr lang="en-GB" sz="1200" b="1" dirty="0"/>
              <a:t>20 RE3/1 and RE4/1 chambers</a:t>
            </a:r>
            <a:endParaRPr lang="en-GB" sz="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173EF7-71B2-7B49-D8AD-31B9A3B0AEBD}"/>
              </a:ext>
            </a:extLst>
          </p:cNvPr>
          <p:cNvSpPr txBox="1"/>
          <p:nvPr/>
        </p:nvSpPr>
        <p:spPr>
          <a:xfrm>
            <a:off x="8197844" y="4094500"/>
            <a:ext cx="188859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RPCs just installed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BCF644-DA2F-6D53-D572-05A14F2C475D}"/>
              </a:ext>
            </a:extLst>
          </p:cNvPr>
          <p:cNvSpPr txBox="1"/>
          <p:nvPr/>
        </p:nvSpPr>
        <p:spPr>
          <a:xfrm>
            <a:off x="540476" y="4094500"/>
            <a:ext cx="350487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Building GEMs in Gent – delicate work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C03D74-52E8-9D1E-3F5A-1BEB4EA97614}"/>
              </a:ext>
            </a:extLst>
          </p:cNvPr>
          <p:cNvSpPr txBox="1"/>
          <p:nvPr/>
        </p:nvSpPr>
        <p:spPr>
          <a:xfrm>
            <a:off x="478323" y="6274642"/>
            <a:ext cx="349954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Master students testing GEMs in Gent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0BD1C2-3C33-5F56-436A-464C2E9CBC14}"/>
              </a:ext>
            </a:extLst>
          </p:cNvPr>
          <p:cNvSpPr txBox="1"/>
          <p:nvPr/>
        </p:nvSpPr>
        <p:spPr>
          <a:xfrm>
            <a:off x="4417015" y="2011083"/>
            <a:ext cx="269714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2</a:t>
            </a:r>
            <a:r>
              <a:rPr lang="en-GB" sz="1600" baseline="30000" dirty="0"/>
              <a:t>nd</a:t>
            </a:r>
            <a:r>
              <a:rPr lang="en-GB" sz="1600" dirty="0"/>
              <a:t> 6-layer </a:t>
            </a:r>
            <a:r>
              <a:rPr lang="en-GB" sz="1600" dirty="0" err="1"/>
              <a:t>tripple</a:t>
            </a:r>
            <a:r>
              <a:rPr lang="en-GB" sz="1600" dirty="0"/>
              <a:t> GEM stack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43E284-5EBF-D2EA-B5B8-A4EF1E2E2885}"/>
              </a:ext>
            </a:extLst>
          </p:cNvPr>
          <p:cNvSpPr txBox="1"/>
          <p:nvPr/>
        </p:nvSpPr>
        <p:spPr>
          <a:xfrm>
            <a:off x="4481974" y="5836172"/>
            <a:ext cx="631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Gent involved in </a:t>
            </a:r>
            <a:r>
              <a:rPr lang="en-GB" b="1" dirty="0">
                <a:solidFill>
                  <a:schemeClr val="bg1"/>
                </a:solidFill>
              </a:rPr>
              <a:t>BOTH</a:t>
            </a:r>
            <a:r>
              <a:rPr lang="en-GB" dirty="0">
                <a:solidFill>
                  <a:schemeClr val="bg1"/>
                </a:solidFill>
              </a:rPr>
              <a:t> Muon detector extension – RPC &amp; GEM </a:t>
            </a:r>
          </a:p>
        </p:txBody>
      </p:sp>
    </p:spTree>
    <p:extLst>
      <p:ext uri="{BB962C8B-B14F-4D97-AF65-F5344CB8AC3E}">
        <p14:creationId xmlns:p14="http://schemas.microsoft.com/office/powerpoint/2010/main" val="2225030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D48D9584-D2FD-48CE-9E17-4E250B743B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everal small electronic devices&#10;&#10;AI-generated content may be incorrect.">
            <a:extLst>
              <a:ext uri="{FF2B5EF4-FFF2-40B4-BE49-F238E27FC236}">
                <a16:creationId xmlns:a16="http://schemas.microsoft.com/office/drawing/2014/main" id="{8C99F726-5872-ED4F-7F2E-085237580A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48" r="21084"/>
          <a:stretch/>
        </p:blipFill>
        <p:spPr>
          <a:xfrm>
            <a:off x="357721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5" name="Picture 4" descr="A circuit board with text overlay&#10;&#10;Description automatically generated">
            <a:extLst>
              <a:ext uri="{FF2B5EF4-FFF2-40B4-BE49-F238E27FC236}">
                <a16:creationId xmlns:a16="http://schemas.microsoft.com/office/drawing/2014/main" id="{D4B30CAB-B6F4-E921-0772-E75AD77BD8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49" r="-2" b="-2"/>
          <a:stretch/>
        </p:blipFill>
        <p:spPr>
          <a:xfrm>
            <a:off x="7822523" y="3456433"/>
            <a:ext cx="4369477" cy="3401568"/>
          </a:xfrm>
          <a:custGeom>
            <a:avLst/>
            <a:gdLst/>
            <a:ahLst/>
            <a:cxnLst/>
            <a:rect l="l" t="t" r="r" b="b"/>
            <a:pathLst>
              <a:path w="4369477" h="3401568">
                <a:moveTo>
                  <a:pt x="781270" y="0"/>
                </a:moveTo>
                <a:lnTo>
                  <a:pt x="4369477" y="0"/>
                </a:lnTo>
                <a:lnTo>
                  <a:pt x="4369477" y="3401568"/>
                </a:lnTo>
                <a:lnTo>
                  <a:pt x="0" y="3401568"/>
                </a:lnTo>
                <a:lnTo>
                  <a:pt x="1963" y="3397912"/>
                </a:lnTo>
                <a:cubicBezTo>
                  <a:pt x="454182" y="2512619"/>
                  <a:pt x="736170" y="1430108"/>
                  <a:pt x="776876" y="254399"/>
                </a:cubicBezTo>
                <a:close/>
              </a:path>
            </a:pathLst>
          </a:custGeom>
        </p:spPr>
      </p:pic>
      <p:pic>
        <p:nvPicPr>
          <p:cNvPr id="3" name="20240530_121017 (1).jpg" descr="20240530_121017 (1).jpg">
            <a:extLst>
              <a:ext uri="{FF2B5EF4-FFF2-40B4-BE49-F238E27FC236}">
                <a16:creationId xmlns:a16="http://schemas.microsoft.com/office/drawing/2014/main" id="{E3EE9C4F-2C7A-122A-DB60-A8B0F450C25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59" r="14791" b="-1"/>
          <a:stretch/>
        </p:blipFill>
        <p:spPr>
          <a:xfrm>
            <a:off x="3630260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 useBgFill="1">
        <p:nvSpPr>
          <p:cNvPr id="30" name="Freeform: Shape 17">
            <a:extLst>
              <a:ext uri="{FF2B5EF4-FFF2-40B4-BE49-F238E27FC236}">
                <a16:creationId xmlns:a16="http://schemas.microsoft.com/office/drawing/2014/main" id="{CA17DEF4-6C5D-41C6-8D93-5C7CFD7AD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19">
            <a:extLst>
              <a:ext uri="{FF2B5EF4-FFF2-40B4-BE49-F238E27FC236}">
                <a16:creationId xmlns:a16="http://schemas.microsoft.com/office/drawing/2014/main" id="{22BBC5A3-5C8C-4FB9-AEFF-8778D2C98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B6F0D3-D92E-CAE4-B8A7-2E825F426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91" y="-918972"/>
            <a:ext cx="3429000" cy="28986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CMS Tracker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dirty="0"/>
              <a:t>	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-200m</a:t>
            </a:r>
            <a:r>
              <a:rPr lang="en-US" sz="2000" kern="12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silicon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BB917E8-D696-4787-96D6-521A9C42F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2" descr="TEC_offen_von_unten">
            <a:extLst>
              <a:ext uri="{FF2B5EF4-FFF2-40B4-BE49-F238E27FC236}">
                <a16:creationId xmlns:a16="http://schemas.microsoft.com/office/drawing/2014/main" id="{A127B46B-6CD4-712C-0A25-4C66F3767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379" b="-3"/>
          <a:stretch/>
        </p:blipFill>
        <p:spPr bwMode="auto">
          <a:xfrm>
            <a:off x="7845207" y="10"/>
            <a:ext cx="4346795" cy="3401558"/>
          </a:xfrm>
          <a:custGeom>
            <a:avLst/>
            <a:gdLst/>
            <a:ahLst/>
            <a:cxnLst/>
            <a:rect l="l" t="t" r="r" b="b"/>
            <a:pathLst>
              <a:path w="4346795" h="3401568">
                <a:moveTo>
                  <a:pt x="0" y="0"/>
                </a:moveTo>
                <a:lnTo>
                  <a:pt x="4346795" y="0"/>
                </a:lnTo>
                <a:lnTo>
                  <a:pt x="4346795" y="3401568"/>
                </a:lnTo>
                <a:lnTo>
                  <a:pt x="762748" y="3401568"/>
                </a:lnTo>
                <a:lnTo>
                  <a:pt x="751436" y="2963954"/>
                </a:lnTo>
                <a:cubicBezTo>
                  <a:pt x="698408" y="1942163"/>
                  <a:pt x="463174" y="995044"/>
                  <a:pt x="93264" y="19228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9F4C545-E278-42ED-9B78-2EBA464444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215F75-D56D-C5C1-C51C-705DE5D76409}"/>
              </a:ext>
            </a:extLst>
          </p:cNvPr>
          <p:cNvSpPr txBox="1"/>
          <p:nvPr/>
        </p:nvSpPr>
        <p:spPr>
          <a:xfrm>
            <a:off x="8049037" y="0"/>
            <a:ext cx="69705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Today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F37C31-0181-8AFC-9268-1B4E7FAE58F3}"/>
              </a:ext>
            </a:extLst>
          </p:cNvPr>
          <p:cNvSpPr txBox="1"/>
          <p:nvPr/>
        </p:nvSpPr>
        <p:spPr>
          <a:xfrm>
            <a:off x="4017785" y="6250762"/>
            <a:ext cx="363189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/>
              <a:t>To be built for tomorrow at Louvain</a:t>
            </a:r>
          </a:p>
          <a:p>
            <a:r>
              <a:rPr lang="en-GB" sz="1600" dirty="0"/>
              <a:t>1 endcap = 5 double disks = 20 of these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477449-5FB5-12A3-1115-B5226E179B39}"/>
              </a:ext>
            </a:extLst>
          </p:cNvPr>
          <p:cNvSpPr txBox="1"/>
          <p:nvPr/>
        </p:nvSpPr>
        <p:spPr>
          <a:xfrm>
            <a:off x="7918130" y="6119126"/>
            <a:ext cx="428489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Most complex module – ever</a:t>
            </a:r>
          </a:p>
          <a:p>
            <a:r>
              <a:rPr lang="en-GB" dirty="0"/>
              <a:t>2000/14000 to be built on Brussels -NOW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67CEFD9-864E-4367-C45D-9B4705C7CB53}"/>
              </a:ext>
            </a:extLst>
          </p:cNvPr>
          <p:cNvSpPr txBox="1"/>
          <p:nvPr/>
        </p:nvSpPr>
        <p:spPr>
          <a:xfrm>
            <a:off x="-4057" y="2341536"/>
            <a:ext cx="45176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Tracker, today the most complex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Tracker, tomorrow even more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Huge and complex job, need hands at Brussels and Louvain from all of Belgium and probably beyond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9" name="Up-down Arrow 38">
            <a:extLst>
              <a:ext uri="{FF2B5EF4-FFF2-40B4-BE49-F238E27FC236}">
                <a16:creationId xmlns:a16="http://schemas.microsoft.com/office/drawing/2014/main" id="{A038F215-0670-E83D-AB87-390B3F9A5043}"/>
              </a:ext>
            </a:extLst>
          </p:cNvPr>
          <p:cNvSpPr/>
          <p:nvPr/>
        </p:nvSpPr>
        <p:spPr>
          <a:xfrm rot="2477397">
            <a:off x="7966101" y="2841968"/>
            <a:ext cx="326894" cy="1642369"/>
          </a:xfrm>
          <a:prstGeom prst="upDownArrow">
            <a:avLst>
              <a:gd name="adj1" fmla="val 50000"/>
              <a:gd name="adj2" fmla="val 4717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Up Arrow 40">
            <a:extLst>
              <a:ext uri="{FF2B5EF4-FFF2-40B4-BE49-F238E27FC236}">
                <a16:creationId xmlns:a16="http://schemas.microsoft.com/office/drawing/2014/main" id="{1A606647-3A38-C125-A2B9-2A0E1F4400E0}"/>
              </a:ext>
            </a:extLst>
          </p:cNvPr>
          <p:cNvSpPr/>
          <p:nvPr/>
        </p:nvSpPr>
        <p:spPr>
          <a:xfrm rot="19029386">
            <a:off x="8154477" y="2756732"/>
            <a:ext cx="396672" cy="1716441"/>
          </a:xfrm>
          <a:prstGeom prst="up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VUB_SPONSOR_LOGO-digitaal.jpg" descr="VUB_SPONSOR_LOGO-digitaal.jpg">
            <a:extLst>
              <a:ext uri="{FF2B5EF4-FFF2-40B4-BE49-F238E27FC236}">
                <a16:creationId xmlns:a16="http://schemas.microsoft.com/office/drawing/2014/main" id="{E9856103-188F-04D3-DB2C-B98EB0CD49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7538" y="5011720"/>
            <a:ext cx="841257" cy="841256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2048px-Université_libre_de_Bruxelles_logo.svg.png" descr="2048px-Université_libre_de_Bruxelles_logo.svg.png">
            <a:extLst>
              <a:ext uri="{FF2B5EF4-FFF2-40B4-BE49-F238E27FC236}">
                <a16:creationId xmlns:a16="http://schemas.microsoft.com/office/drawing/2014/main" id="{45EF994D-C029-F8E5-B1C9-93004E676C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6601" y="5179785"/>
            <a:ext cx="620025" cy="620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logo-uclouvain-2021.png" descr="logo-uclouvain-2021.png">
            <a:extLst>
              <a:ext uri="{FF2B5EF4-FFF2-40B4-BE49-F238E27FC236}">
                <a16:creationId xmlns:a16="http://schemas.microsoft.com/office/drawing/2014/main" id="{175BD16A-9AAE-10B4-5EC5-9E9E986D59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4460" y="5011421"/>
            <a:ext cx="1286367" cy="10290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Ghent_University_logo_(Dutch).png" descr="Ghent_University_logo_(Dutch).png">
            <a:extLst>
              <a:ext uri="{FF2B5EF4-FFF2-40B4-BE49-F238E27FC236}">
                <a16:creationId xmlns:a16="http://schemas.microsoft.com/office/drawing/2014/main" id="{D7EBEECD-BDB8-A8BB-A1AE-C26FE1C264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459" y="4905385"/>
            <a:ext cx="1440803" cy="1152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images.png" descr="images.png">
            <a:extLst>
              <a:ext uri="{FF2B5EF4-FFF2-40B4-BE49-F238E27FC236}">
                <a16:creationId xmlns:a16="http://schemas.microsoft.com/office/drawing/2014/main" id="{D83A6C9D-B4FD-7652-E78D-892D0B5670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75602" y="5144377"/>
            <a:ext cx="620025" cy="708599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32B3B77-A3D8-D192-5BEB-8E32A02F0EBB}"/>
              </a:ext>
            </a:extLst>
          </p:cNvPr>
          <p:cNvSpPr txBox="1"/>
          <p:nvPr/>
        </p:nvSpPr>
        <p:spPr>
          <a:xfrm>
            <a:off x="377719" y="5963207"/>
            <a:ext cx="2582959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BE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Light"/>
              </a:rPr>
              <a:t>~10M Euro </a:t>
            </a:r>
            <a:r>
              <a:rPr kumimoji="0" lang="en-BE" sz="16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Light"/>
              </a:rPr>
              <a:t>contribution thro</a:t>
            </a:r>
            <a:r>
              <a:rPr kumimoji="0" lang="de-DE" sz="1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Light"/>
              </a:rPr>
              <a:t>u</a:t>
            </a:r>
            <a:r>
              <a:rPr kumimoji="0" lang="en-BE" sz="16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Light"/>
              </a:rPr>
              <a:t>gh </a:t>
            </a:r>
            <a:r>
              <a:rPr kumimoji="0" lang="en-BE" sz="1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Light"/>
              </a:rPr>
              <a:t>Hercules</a:t>
            </a:r>
            <a:r>
              <a:rPr kumimoji="0" lang="en-BE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Light"/>
              </a:rPr>
              <a:t> funding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BE" sz="1600" b="1" dirty="0">
                <a:latin typeface="Calibri" panose="020F0502020204030204" pitchFamily="34" charset="0"/>
                <a:cs typeface="Calibri" panose="020F0502020204030204" pitchFamily="34" charset="0"/>
              </a:rPr>
              <a:t>FWO/FNRS</a:t>
            </a:r>
            <a:endParaRPr kumimoji="0" lang="en-BE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92670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200B2-CA03-04C3-E32B-0AE4C28C4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18" y="0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Tracker Logistics</a:t>
            </a:r>
          </a:p>
        </p:txBody>
      </p:sp>
      <p:pic>
        <p:nvPicPr>
          <p:cNvPr id="5" name="Content Placeholder 4" descr="A diagram of a company&#10;&#10;AI-generated content may be incorrect.">
            <a:extLst>
              <a:ext uri="{FF2B5EF4-FFF2-40B4-BE49-F238E27FC236}">
                <a16:creationId xmlns:a16="http://schemas.microsoft.com/office/drawing/2014/main" id="{56D3E430-9586-7B70-0F5E-970990F24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237" y="1237557"/>
            <a:ext cx="6002511" cy="5017437"/>
          </a:xfrm>
        </p:spPr>
      </p:pic>
      <p:pic>
        <p:nvPicPr>
          <p:cNvPr id="7" name="Picture 6" descr="A network of blue dots and lines&#10;&#10;AI-generated content may be incorrect.">
            <a:extLst>
              <a:ext uri="{FF2B5EF4-FFF2-40B4-BE49-F238E27FC236}">
                <a16:creationId xmlns:a16="http://schemas.microsoft.com/office/drawing/2014/main" id="{1F62B653-73CF-4C35-F3DB-8020035B1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619" y="674469"/>
            <a:ext cx="5919381" cy="60336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E17ED8-947C-095F-0EF7-3049633B219B}"/>
              </a:ext>
            </a:extLst>
          </p:cNvPr>
          <p:cNvSpPr txBox="1"/>
          <p:nvPr/>
        </p:nvSpPr>
        <p:spPr>
          <a:xfrm>
            <a:off x="777552" y="6246253"/>
            <a:ext cx="427342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Belgium: 2000 modules and integrating    	them is a Herculean task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D17FED5-0202-75B6-470F-60881C68C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172" y="3869881"/>
            <a:ext cx="388219" cy="33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F4A5334-63F8-4064-EE7E-91D21C785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643" y="3328080"/>
            <a:ext cx="388219" cy="33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8EB4B5A7-5232-5397-D1A3-6E8BFF22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062" y="2413855"/>
            <a:ext cx="388219" cy="33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806573-BD34-08C1-21ED-5DD4DA3336FC}"/>
              </a:ext>
            </a:extLst>
          </p:cNvPr>
          <p:cNvSpPr txBox="1"/>
          <p:nvPr/>
        </p:nvSpPr>
        <p:spPr>
          <a:xfrm>
            <a:off x="1886171" y="1756375"/>
            <a:ext cx="665567" cy="24622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Brussels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DAB8701-6A98-D2DE-A5FB-6C6E8D846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0281" y="1982069"/>
            <a:ext cx="388219" cy="33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751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937</Words>
  <Application>Microsoft Macintosh PowerPoint</Application>
  <PresentationFormat>Widescreen</PresentationFormat>
  <Paragraphs>165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Aptos</vt:lpstr>
      <vt:lpstr>Aptos Display</vt:lpstr>
      <vt:lpstr>Arial</vt:lpstr>
      <vt:lpstr>Arial Rounded MT Bold</vt:lpstr>
      <vt:lpstr>Avenir Book</vt:lpstr>
      <vt:lpstr>Calibri</vt:lpstr>
      <vt:lpstr>Chalkduster</vt:lpstr>
      <vt:lpstr>Gill Sans Light</vt:lpstr>
      <vt:lpstr>Roboto</vt:lpstr>
      <vt:lpstr>Symbol</vt:lpstr>
      <vt:lpstr>Times New Roman</vt:lpstr>
      <vt:lpstr>Wingdings</vt:lpstr>
      <vt:lpstr>Office Theme</vt:lpstr>
      <vt:lpstr>Belgian and UGent contributions in the CMS detector upgrade </vt:lpstr>
      <vt:lpstr>PowerPoint Presentation</vt:lpstr>
      <vt:lpstr>PowerPoint Presentation</vt:lpstr>
      <vt:lpstr>Same trigger event today</vt:lpstr>
      <vt:lpstr>And real life in CMS</vt:lpstr>
      <vt:lpstr>Our Future Unprecedented Beauty - A Bold Upgrade</vt:lpstr>
      <vt:lpstr>Muon Detectors</vt:lpstr>
      <vt:lpstr>CMS Tracker   -200m2 of silicon</vt:lpstr>
      <vt:lpstr>Tracker Logistics</vt:lpstr>
      <vt:lpstr>During the next long shutdown 2026-2030:  Installation and Commissioning of completely novel detectors  …and operate them afterwards</vt:lpstr>
      <vt:lpstr>backup</vt:lpstr>
      <vt:lpstr>Tracker</vt:lpstr>
      <vt:lpstr>We extend into the forward region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Hartmann</dc:creator>
  <cp:lastModifiedBy>Frank Hartmann</cp:lastModifiedBy>
  <cp:revision>8</cp:revision>
  <dcterms:created xsi:type="dcterms:W3CDTF">2025-02-26T13:00:02Z</dcterms:created>
  <dcterms:modified xsi:type="dcterms:W3CDTF">2025-02-27T11:52:01Z</dcterms:modified>
</cp:coreProperties>
</file>