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310" r:id="rId2"/>
    <p:sldId id="318" r:id="rId3"/>
    <p:sldId id="256" r:id="rId4"/>
    <p:sldId id="279" r:id="rId5"/>
    <p:sldId id="301" r:id="rId6"/>
    <p:sldId id="284" r:id="rId7"/>
    <p:sldId id="285" r:id="rId8"/>
    <p:sldId id="286" r:id="rId9"/>
    <p:sldId id="307" r:id="rId10"/>
    <p:sldId id="283" r:id="rId11"/>
    <p:sldId id="288" r:id="rId12"/>
    <p:sldId id="308" r:id="rId13"/>
    <p:sldId id="313" r:id="rId14"/>
    <p:sldId id="291" r:id="rId15"/>
    <p:sldId id="298" r:id="rId16"/>
    <p:sldId id="290" r:id="rId17"/>
    <p:sldId id="293" r:id="rId18"/>
    <p:sldId id="319" r:id="rId19"/>
    <p:sldId id="306" r:id="rId20"/>
    <p:sldId id="294" r:id="rId21"/>
    <p:sldId id="278" r:id="rId22"/>
  </p:sldIdLst>
  <p:sldSz cx="12192000" cy="6858000"/>
  <p:notesSz cx="6669088" cy="9926638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1FA46D1-D692-ADED-17A2-26BEDF00404C}" name="Nathalie Perkins" initials="NP" userId="S::nathalie.perkins@cern.ch::72db208a-8dbb-4743-90b1-d1135130c5c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76863" autoAdjust="0"/>
  </p:normalViewPr>
  <p:slideViewPr>
    <p:cSldViewPr>
      <p:cViewPr varScale="1">
        <p:scale>
          <a:sx n="28" d="100"/>
          <a:sy n="28" d="100"/>
        </p:scale>
        <p:origin x="1312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svg"/><Relationship Id="rId1" Type="http://schemas.openxmlformats.org/officeDocument/2006/relationships/image" Target="../media/image45.png"/><Relationship Id="rId6" Type="http://schemas.openxmlformats.org/officeDocument/2006/relationships/image" Target="../media/image50.svg"/><Relationship Id="rId5" Type="http://schemas.openxmlformats.org/officeDocument/2006/relationships/image" Target="../media/image49.png"/><Relationship Id="rId4" Type="http://schemas.openxmlformats.org/officeDocument/2006/relationships/image" Target="../media/image48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svg"/><Relationship Id="rId1" Type="http://schemas.openxmlformats.org/officeDocument/2006/relationships/image" Target="../media/image45.png"/><Relationship Id="rId6" Type="http://schemas.openxmlformats.org/officeDocument/2006/relationships/image" Target="../media/image50.svg"/><Relationship Id="rId5" Type="http://schemas.openxmlformats.org/officeDocument/2006/relationships/image" Target="../media/image49.png"/><Relationship Id="rId4" Type="http://schemas.openxmlformats.org/officeDocument/2006/relationships/image" Target="../media/image4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C4A37E-4D38-4928-9AE8-2B77956753E6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26CFE968-B989-4322-8805-337549AF8526}">
      <dgm:prSet phldrT="[Text]"/>
      <dgm:spPr/>
      <dgm:t>
        <a:bodyPr/>
        <a:lstStyle/>
        <a:p>
          <a:r>
            <a:rPr lang="fr-CH" dirty="0" err="1"/>
            <a:t>Get</a:t>
          </a:r>
          <a:r>
            <a:rPr lang="fr-CH" dirty="0"/>
            <a:t> a </a:t>
          </a:r>
          <a:r>
            <a:rPr lang="fr-CH" dirty="0" err="1"/>
            <a:t>pen</a:t>
          </a:r>
          <a:r>
            <a:rPr lang="fr-CH" dirty="0"/>
            <a:t> and </a:t>
          </a:r>
          <a:r>
            <a:rPr lang="fr-CH" dirty="0" err="1"/>
            <a:t>sheet</a:t>
          </a:r>
          <a:r>
            <a:rPr lang="fr-CH" dirty="0"/>
            <a:t> </a:t>
          </a:r>
          <a:endParaRPr lang="en-GB" dirty="0"/>
        </a:p>
      </dgm:t>
    </dgm:pt>
    <dgm:pt modelId="{3C700D23-C939-4D5B-9DF6-300C7126AC98}" type="parTrans" cxnId="{A2DDDB01-9E99-45B0-A8A8-88E071EA07AA}">
      <dgm:prSet/>
      <dgm:spPr/>
      <dgm:t>
        <a:bodyPr/>
        <a:lstStyle/>
        <a:p>
          <a:endParaRPr lang="en-GB"/>
        </a:p>
      </dgm:t>
    </dgm:pt>
    <dgm:pt modelId="{F609E248-226F-4D5A-A297-D1E245C7776C}" type="sibTrans" cxnId="{A2DDDB01-9E99-45B0-A8A8-88E071EA07AA}">
      <dgm:prSet/>
      <dgm:spPr/>
      <dgm:t>
        <a:bodyPr/>
        <a:lstStyle/>
        <a:p>
          <a:endParaRPr lang="en-GB"/>
        </a:p>
      </dgm:t>
    </dgm:pt>
    <dgm:pt modelId="{5ADBF835-538B-460E-A9F5-2566D942A019}">
      <dgm:prSet phldrT="[Text]"/>
      <dgm:spPr/>
      <dgm:t>
        <a:bodyPr/>
        <a:lstStyle/>
        <a:p>
          <a:r>
            <a:rPr lang="fr-CH" dirty="0"/>
            <a:t>Write </a:t>
          </a:r>
          <a:r>
            <a:rPr lang="fr-CH" dirty="0" err="1"/>
            <a:t>your</a:t>
          </a:r>
          <a:r>
            <a:rPr lang="fr-CH" dirty="0"/>
            <a:t> </a:t>
          </a:r>
          <a:r>
            <a:rPr lang="fr-CH" dirty="0" err="1"/>
            <a:t>name</a:t>
          </a:r>
          <a:r>
            <a:rPr lang="fr-CH" dirty="0"/>
            <a:t> and </a:t>
          </a:r>
          <a:r>
            <a:rPr lang="fr-CH" dirty="0" err="1"/>
            <a:t>surname</a:t>
          </a:r>
          <a:r>
            <a:rPr lang="fr-CH" dirty="0"/>
            <a:t> on the </a:t>
          </a:r>
          <a:r>
            <a:rPr lang="fr-CH" dirty="0" err="1"/>
            <a:t>piece</a:t>
          </a:r>
          <a:r>
            <a:rPr lang="fr-CH" dirty="0"/>
            <a:t> of </a:t>
          </a:r>
          <a:r>
            <a:rPr lang="fr-CH" dirty="0" err="1"/>
            <a:t>paper</a:t>
          </a:r>
          <a:r>
            <a:rPr lang="fr-CH" dirty="0"/>
            <a:t> </a:t>
          </a:r>
          <a:r>
            <a:rPr lang="fr-CH" dirty="0" err="1"/>
            <a:t>before</a:t>
          </a:r>
          <a:r>
            <a:rPr lang="fr-CH" dirty="0"/>
            <a:t> </a:t>
          </a:r>
          <a:r>
            <a:rPr lang="fr-CH" dirty="0" err="1"/>
            <a:t>submitting</a:t>
          </a:r>
          <a:r>
            <a:rPr lang="fr-CH" dirty="0"/>
            <a:t> </a:t>
          </a:r>
          <a:r>
            <a:rPr lang="fr-CH" dirty="0" err="1"/>
            <a:t>it</a:t>
          </a:r>
          <a:r>
            <a:rPr lang="fr-CH" dirty="0"/>
            <a:t> for the </a:t>
          </a:r>
          <a:r>
            <a:rPr lang="fr-CH" dirty="0" err="1"/>
            <a:t>prize</a:t>
          </a:r>
          <a:r>
            <a:rPr lang="fr-CH" dirty="0"/>
            <a:t> </a:t>
          </a:r>
          <a:r>
            <a:rPr lang="fr-CH" dirty="0" err="1"/>
            <a:t>draw</a:t>
          </a:r>
          <a:endParaRPr lang="en-GB" dirty="0"/>
        </a:p>
      </dgm:t>
    </dgm:pt>
    <dgm:pt modelId="{DEF6AF7D-CC3E-4637-BB9E-545C43D5FB51}" type="parTrans" cxnId="{06A867A5-D3E8-4D0F-92FA-B3F6954F390C}">
      <dgm:prSet/>
      <dgm:spPr/>
      <dgm:t>
        <a:bodyPr/>
        <a:lstStyle/>
        <a:p>
          <a:endParaRPr lang="en-GB"/>
        </a:p>
      </dgm:t>
    </dgm:pt>
    <dgm:pt modelId="{99D6ECBB-33F0-4E2F-A9AF-7E5A2F91BC7A}" type="sibTrans" cxnId="{06A867A5-D3E8-4D0F-92FA-B3F6954F390C}">
      <dgm:prSet/>
      <dgm:spPr/>
      <dgm:t>
        <a:bodyPr/>
        <a:lstStyle/>
        <a:p>
          <a:endParaRPr lang="en-GB"/>
        </a:p>
      </dgm:t>
    </dgm:pt>
    <dgm:pt modelId="{3F758FCD-ECD4-4A81-9749-A57D2BE8B6BF}">
      <dgm:prSet phldrT="[Text]"/>
      <dgm:spPr/>
      <dgm:t>
        <a:bodyPr/>
        <a:lstStyle/>
        <a:p>
          <a:r>
            <a:rPr lang="fr-CH" dirty="0"/>
            <a:t>Watch out - </a:t>
          </a:r>
          <a:r>
            <a:rPr lang="fr-CH" dirty="0" err="1"/>
            <a:t>we</a:t>
          </a:r>
          <a:r>
            <a:rPr lang="fr-CH" dirty="0"/>
            <a:t> </a:t>
          </a:r>
          <a:r>
            <a:rPr lang="fr-CH" dirty="0" err="1"/>
            <a:t>will</a:t>
          </a:r>
          <a:r>
            <a:rPr lang="fr-CH" dirty="0"/>
            <a:t> check the information</a:t>
          </a:r>
          <a:endParaRPr lang="en-GB" dirty="0"/>
        </a:p>
      </dgm:t>
    </dgm:pt>
    <dgm:pt modelId="{5448AC1C-20AF-4A18-BA98-4CB27FA21E4A}" type="parTrans" cxnId="{08831CC1-C6E5-4928-B208-8B8AEB061531}">
      <dgm:prSet/>
      <dgm:spPr/>
      <dgm:t>
        <a:bodyPr/>
        <a:lstStyle/>
        <a:p>
          <a:endParaRPr lang="en-GB"/>
        </a:p>
      </dgm:t>
    </dgm:pt>
    <dgm:pt modelId="{2789730E-33AC-498B-98B6-65D1E186F0AF}" type="sibTrans" cxnId="{08831CC1-C6E5-4928-B208-8B8AEB061531}">
      <dgm:prSet/>
      <dgm:spPr/>
      <dgm:t>
        <a:bodyPr/>
        <a:lstStyle/>
        <a:p>
          <a:endParaRPr lang="en-GB"/>
        </a:p>
      </dgm:t>
    </dgm:pt>
    <dgm:pt modelId="{F20CA0F2-8DE9-4176-A2DB-4764CC50EE40}" type="pres">
      <dgm:prSet presAssocID="{50C4A37E-4D38-4928-9AE8-2B77956753E6}" presName="linearFlow" presStyleCnt="0">
        <dgm:presLayoutVars>
          <dgm:dir/>
          <dgm:resizeHandles val="exact"/>
        </dgm:presLayoutVars>
      </dgm:prSet>
      <dgm:spPr/>
    </dgm:pt>
    <dgm:pt modelId="{988DAF23-A017-4E8F-A095-F1FE1DC04C22}" type="pres">
      <dgm:prSet presAssocID="{26CFE968-B989-4322-8805-337549AF8526}" presName="composite" presStyleCnt="0"/>
      <dgm:spPr/>
    </dgm:pt>
    <dgm:pt modelId="{24396A13-11B4-4BA6-B701-DCBE36CA66E0}" type="pres">
      <dgm:prSet presAssocID="{26CFE968-B989-4322-8805-337549AF8526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rawl with solid fill"/>
        </a:ext>
      </dgm:extLst>
    </dgm:pt>
    <dgm:pt modelId="{60B16373-2F87-4941-AD0C-B8D449E1A04C}" type="pres">
      <dgm:prSet presAssocID="{26CFE968-B989-4322-8805-337549AF8526}" presName="txShp" presStyleLbl="node1" presStyleIdx="0" presStyleCnt="3">
        <dgm:presLayoutVars>
          <dgm:bulletEnabled val="1"/>
        </dgm:presLayoutVars>
      </dgm:prSet>
      <dgm:spPr/>
    </dgm:pt>
    <dgm:pt modelId="{08450ED0-1284-4E44-8425-C83F26775BA9}" type="pres">
      <dgm:prSet presAssocID="{F609E248-226F-4D5A-A297-D1E245C7776C}" presName="spacing" presStyleCnt="0"/>
      <dgm:spPr/>
    </dgm:pt>
    <dgm:pt modelId="{B9DF1CDE-1A39-4405-8468-D89C158DF31E}" type="pres">
      <dgm:prSet presAssocID="{5ADBF835-538B-460E-A9F5-2566D942A019}" presName="composite" presStyleCnt="0"/>
      <dgm:spPr/>
    </dgm:pt>
    <dgm:pt modelId="{72620EC1-7D6D-4FCC-81E8-F7260ABBC46A}" type="pres">
      <dgm:prSet presAssocID="{5ADBF835-538B-460E-A9F5-2566D942A019}" presName="imgShp" presStyleLbl="fgImgPlac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Walk with solid fill"/>
        </a:ext>
      </dgm:extLst>
    </dgm:pt>
    <dgm:pt modelId="{D193E8C1-70D1-4820-850F-0D683B508CA3}" type="pres">
      <dgm:prSet presAssocID="{5ADBF835-538B-460E-A9F5-2566D942A019}" presName="txShp" presStyleLbl="node1" presStyleIdx="1" presStyleCnt="3">
        <dgm:presLayoutVars>
          <dgm:bulletEnabled val="1"/>
        </dgm:presLayoutVars>
      </dgm:prSet>
      <dgm:spPr/>
    </dgm:pt>
    <dgm:pt modelId="{2965D938-C1BC-4820-9848-2389EFB5871E}" type="pres">
      <dgm:prSet presAssocID="{99D6ECBB-33F0-4E2F-A9AF-7E5A2F91BC7A}" presName="spacing" presStyleCnt="0"/>
      <dgm:spPr/>
    </dgm:pt>
    <dgm:pt modelId="{725882B6-592E-4CDC-8B10-B42A5D1675E4}" type="pres">
      <dgm:prSet presAssocID="{3F758FCD-ECD4-4A81-9749-A57D2BE8B6BF}" presName="composite" presStyleCnt="0"/>
      <dgm:spPr/>
    </dgm:pt>
    <dgm:pt modelId="{7F608653-A3AD-4787-8B01-80F87F015EE0}" type="pres">
      <dgm:prSet presAssocID="{3F758FCD-ECD4-4A81-9749-A57D2BE8B6BF}" presName="imgShp" presStyleLbl="fgImgPlac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un with solid fill"/>
        </a:ext>
      </dgm:extLst>
    </dgm:pt>
    <dgm:pt modelId="{3C76BD6E-E638-45B8-9D8A-D50BA5925CFC}" type="pres">
      <dgm:prSet presAssocID="{3F758FCD-ECD4-4A81-9749-A57D2BE8B6BF}" presName="txShp" presStyleLbl="node1" presStyleIdx="2" presStyleCnt="3">
        <dgm:presLayoutVars>
          <dgm:bulletEnabled val="1"/>
        </dgm:presLayoutVars>
      </dgm:prSet>
      <dgm:spPr/>
    </dgm:pt>
  </dgm:ptLst>
  <dgm:cxnLst>
    <dgm:cxn modelId="{A2DDDB01-9E99-45B0-A8A8-88E071EA07AA}" srcId="{50C4A37E-4D38-4928-9AE8-2B77956753E6}" destId="{26CFE968-B989-4322-8805-337549AF8526}" srcOrd="0" destOrd="0" parTransId="{3C700D23-C939-4D5B-9DF6-300C7126AC98}" sibTransId="{F609E248-226F-4D5A-A297-D1E245C7776C}"/>
    <dgm:cxn modelId="{44DCB15E-1C8B-4628-95D5-600D87ED4636}" type="presOf" srcId="{26CFE968-B989-4322-8805-337549AF8526}" destId="{60B16373-2F87-4941-AD0C-B8D449E1A04C}" srcOrd="0" destOrd="0" presId="urn:microsoft.com/office/officeart/2005/8/layout/vList3"/>
    <dgm:cxn modelId="{61626462-1C90-45D6-9EF1-4D0B7A8A19C4}" type="presOf" srcId="{3F758FCD-ECD4-4A81-9749-A57D2BE8B6BF}" destId="{3C76BD6E-E638-45B8-9D8A-D50BA5925CFC}" srcOrd="0" destOrd="0" presId="urn:microsoft.com/office/officeart/2005/8/layout/vList3"/>
    <dgm:cxn modelId="{5975F154-7CB1-4207-8AEB-1B8DC16270EF}" type="presOf" srcId="{5ADBF835-538B-460E-A9F5-2566D942A019}" destId="{D193E8C1-70D1-4820-850F-0D683B508CA3}" srcOrd="0" destOrd="0" presId="urn:microsoft.com/office/officeart/2005/8/layout/vList3"/>
    <dgm:cxn modelId="{06A867A5-D3E8-4D0F-92FA-B3F6954F390C}" srcId="{50C4A37E-4D38-4928-9AE8-2B77956753E6}" destId="{5ADBF835-538B-460E-A9F5-2566D942A019}" srcOrd="1" destOrd="0" parTransId="{DEF6AF7D-CC3E-4637-BB9E-545C43D5FB51}" sibTransId="{99D6ECBB-33F0-4E2F-A9AF-7E5A2F91BC7A}"/>
    <dgm:cxn modelId="{E6A8EAB0-AAB5-4CDB-AEAA-0C9CFA79C7B3}" type="presOf" srcId="{50C4A37E-4D38-4928-9AE8-2B77956753E6}" destId="{F20CA0F2-8DE9-4176-A2DB-4764CC50EE40}" srcOrd="0" destOrd="0" presId="urn:microsoft.com/office/officeart/2005/8/layout/vList3"/>
    <dgm:cxn modelId="{08831CC1-C6E5-4928-B208-8B8AEB061531}" srcId="{50C4A37E-4D38-4928-9AE8-2B77956753E6}" destId="{3F758FCD-ECD4-4A81-9749-A57D2BE8B6BF}" srcOrd="2" destOrd="0" parTransId="{5448AC1C-20AF-4A18-BA98-4CB27FA21E4A}" sibTransId="{2789730E-33AC-498B-98B6-65D1E186F0AF}"/>
    <dgm:cxn modelId="{283226D9-1FA2-4438-9F82-3373556E6269}" type="presParOf" srcId="{F20CA0F2-8DE9-4176-A2DB-4764CC50EE40}" destId="{988DAF23-A017-4E8F-A095-F1FE1DC04C22}" srcOrd="0" destOrd="0" presId="urn:microsoft.com/office/officeart/2005/8/layout/vList3"/>
    <dgm:cxn modelId="{3033B80F-E033-496B-A01A-FE052F8B1750}" type="presParOf" srcId="{988DAF23-A017-4E8F-A095-F1FE1DC04C22}" destId="{24396A13-11B4-4BA6-B701-DCBE36CA66E0}" srcOrd="0" destOrd="0" presId="urn:microsoft.com/office/officeart/2005/8/layout/vList3"/>
    <dgm:cxn modelId="{5CFEE6FF-CE38-472D-8F1D-BA5AB0706202}" type="presParOf" srcId="{988DAF23-A017-4E8F-A095-F1FE1DC04C22}" destId="{60B16373-2F87-4941-AD0C-B8D449E1A04C}" srcOrd="1" destOrd="0" presId="urn:microsoft.com/office/officeart/2005/8/layout/vList3"/>
    <dgm:cxn modelId="{5B04E243-891C-4086-B67F-DD0741BD57E3}" type="presParOf" srcId="{F20CA0F2-8DE9-4176-A2DB-4764CC50EE40}" destId="{08450ED0-1284-4E44-8425-C83F26775BA9}" srcOrd="1" destOrd="0" presId="urn:microsoft.com/office/officeart/2005/8/layout/vList3"/>
    <dgm:cxn modelId="{1217EC38-9067-4FC7-B6D7-75481672BBD6}" type="presParOf" srcId="{F20CA0F2-8DE9-4176-A2DB-4764CC50EE40}" destId="{B9DF1CDE-1A39-4405-8468-D89C158DF31E}" srcOrd="2" destOrd="0" presId="urn:microsoft.com/office/officeart/2005/8/layout/vList3"/>
    <dgm:cxn modelId="{6377C7F6-F73D-4533-B126-41D947D06C50}" type="presParOf" srcId="{B9DF1CDE-1A39-4405-8468-D89C158DF31E}" destId="{72620EC1-7D6D-4FCC-81E8-F7260ABBC46A}" srcOrd="0" destOrd="0" presId="urn:microsoft.com/office/officeart/2005/8/layout/vList3"/>
    <dgm:cxn modelId="{C67928CC-BF2A-4D3F-92B7-6F8341B0AC02}" type="presParOf" srcId="{B9DF1CDE-1A39-4405-8468-D89C158DF31E}" destId="{D193E8C1-70D1-4820-850F-0D683B508CA3}" srcOrd="1" destOrd="0" presId="urn:microsoft.com/office/officeart/2005/8/layout/vList3"/>
    <dgm:cxn modelId="{326F15D9-021B-44F3-B95F-26C24BD1613A}" type="presParOf" srcId="{F20CA0F2-8DE9-4176-A2DB-4764CC50EE40}" destId="{2965D938-C1BC-4820-9848-2389EFB5871E}" srcOrd="3" destOrd="0" presId="urn:microsoft.com/office/officeart/2005/8/layout/vList3"/>
    <dgm:cxn modelId="{85392274-E030-4E7A-B1FB-5A70B32F9097}" type="presParOf" srcId="{F20CA0F2-8DE9-4176-A2DB-4764CC50EE40}" destId="{725882B6-592E-4CDC-8B10-B42A5D1675E4}" srcOrd="4" destOrd="0" presId="urn:microsoft.com/office/officeart/2005/8/layout/vList3"/>
    <dgm:cxn modelId="{673F64FC-6954-4420-BD7A-D57A00915D2C}" type="presParOf" srcId="{725882B6-592E-4CDC-8B10-B42A5D1675E4}" destId="{7F608653-A3AD-4787-8B01-80F87F015EE0}" srcOrd="0" destOrd="0" presId="urn:microsoft.com/office/officeart/2005/8/layout/vList3"/>
    <dgm:cxn modelId="{ED857375-6717-442A-8ACD-B5C7B4544544}" type="presParOf" srcId="{725882B6-592E-4CDC-8B10-B42A5D1675E4}" destId="{3C76BD6E-E638-45B8-9D8A-D50BA5925CF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B16373-2F87-4941-AD0C-B8D449E1A04C}">
      <dsp:nvSpPr>
        <dsp:cNvPr id="0" name=""/>
        <dsp:cNvSpPr/>
      </dsp:nvSpPr>
      <dsp:spPr>
        <a:xfrm rot="10800000">
          <a:off x="1331194" y="100"/>
          <a:ext cx="4378546" cy="91331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745" tIns="72390" rIns="135128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 dirty="0" err="1"/>
            <a:t>Get</a:t>
          </a:r>
          <a:r>
            <a:rPr lang="fr-CH" sz="1900" kern="1200" dirty="0"/>
            <a:t> a </a:t>
          </a:r>
          <a:r>
            <a:rPr lang="fr-CH" sz="1900" kern="1200" dirty="0" err="1"/>
            <a:t>pen</a:t>
          </a:r>
          <a:r>
            <a:rPr lang="fr-CH" sz="1900" kern="1200" dirty="0"/>
            <a:t> and </a:t>
          </a:r>
          <a:r>
            <a:rPr lang="fr-CH" sz="1900" kern="1200" dirty="0" err="1"/>
            <a:t>sheet</a:t>
          </a:r>
          <a:r>
            <a:rPr lang="fr-CH" sz="1900" kern="1200" dirty="0"/>
            <a:t> </a:t>
          </a:r>
          <a:endParaRPr lang="en-GB" sz="1900" kern="1200" dirty="0"/>
        </a:p>
      </dsp:txBody>
      <dsp:txXfrm rot="10800000">
        <a:off x="1559522" y="100"/>
        <a:ext cx="4150218" cy="913311"/>
      </dsp:txXfrm>
    </dsp:sp>
    <dsp:sp modelId="{24396A13-11B4-4BA6-B701-DCBE36CA66E0}">
      <dsp:nvSpPr>
        <dsp:cNvPr id="0" name=""/>
        <dsp:cNvSpPr/>
      </dsp:nvSpPr>
      <dsp:spPr>
        <a:xfrm>
          <a:off x="874538" y="100"/>
          <a:ext cx="913311" cy="91331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93E8C1-70D1-4820-850F-0D683B508CA3}">
      <dsp:nvSpPr>
        <dsp:cNvPr id="0" name=""/>
        <dsp:cNvSpPr/>
      </dsp:nvSpPr>
      <dsp:spPr>
        <a:xfrm rot="10800000">
          <a:off x="1331194" y="1186042"/>
          <a:ext cx="4378546" cy="91331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745" tIns="72390" rIns="135128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 dirty="0"/>
            <a:t>Write </a:t>
          </a:r>
          <a:r>
            <a:rPr lang="fr-CH" sz="1900" kern="1200" dirty="0" err="1"/>
            <a:t>your</a:t>
          </a:r>
          <a:r>
            <a:rPr lang="fr-CH" sz="1900" kern="1200" dirty="0"/>
            <a:t> </a:t>
          </a:r>
          <a:r>
            <a:rPr lang="fr-CH" sz="1900" kern="1200" dirty="0" err="1"/>
            <a:t>name</a:t>
          </a:r>
          <a:r>
            <a:rPr lang="fr-CH" sz="1900" kern="1200" dirty="0"/>
            <a:t> and </a:t>
          </a:r>
          <a:r>
            <a:rPr lang="fr-CH" sz="1900" kern="1200" dirty="0" err="1"/>
            <a:t>surname</a:t>
          </a:r>
          <a:r>
            <a:rPr lang="fr-CH" sz="1900" kern="1200" dirty="0"/>
            <a:t> on the </a:t>
          </a:r>
          <a:r>
            <a:rPr lang="fr-CH" sz="1900" kern="1200" dirty="0" err="1"/>
            <a:t>piece</a:t>
          </a:r>
          <a:r>
            <a:rPr lang="fr-CH" sz="1900" kern="1200" dirty="0"/>
            <a:t> of </a:t>
          </a:r>
          <a:r>
            <a:rPr lang="fr-CH" sz="1900" kern="1200" dirty="0" err="1"/>
            <a:t>paper</a:t>
          </a:r>
          <a:r>
            <a:rPr lang="fr-CH" sz="1900" kern="1200" dirty="0"/>
            <a:t> </a:t>
          </a:r>
          <a:r>
            <a:rPr lang="fr-CH" sz="1900" kern="1200" dirty="0" err="1"/>
            <a:t>before</a:t>
          </a:r>
          <a:r>
            <a:rPr lang="fr-CH" sz="1900" kern="1200" dirty="0"/>
            <a:t> </a:t>
          </a:r>
          <a:r>
            <a:rPr lang="fr-CH" sz="1900" kern="1200" dirty="0" err="1"/>
            <a:t>submitting</a:t>
          </a:r>
          <a:r>
            <a:rPr lang="fr-CH" sz="1900" kern="1200" dirty="0"/>
            <a:t> </a:t>
          </a:r>
          <a:r>
            <a:rPr lang="fr-CH" sz="1900" kern="1200" dirty="0" err="1"/>
            <a:t>it</a:t>
          </a:r>
          <a:r>
            <a:rPr lang="fr-CH" sz="1900" kern="1200" dirty="0"/>
            <a:t> for the </a:t>
          </a:r>
          <a:r>
            <a:rPr lang="fr-CH" sz="1900" kern="1200" dirty="0" err="1"/>
            <a:t>prize</a:t>
          </a:r>
          <a:r>
            <a:rPr lang="fr-CH" sz="1900" kern="1200" dirty="0"/>
            <a:t> </a:t>
          </a:r>
          <a:r>
            <a:rPr lang="fr-CH" sz="1900" kern="1200" dirty="0" err="1"/>
            <a:t>draw</a:t>
          </a:r>
          <a:endParaRPr lang="en-GB" sz="1900" kern="1200" dirty="0"/>
        </a:p>
      </dsp:txBody>
      <dsp:txXfrm rot="10800000">
        <a:off x="1559522" y="1186042"/>
        <a:ext cx="4150218" cy="913311"/>
      </dsp:txXfrm>
    </dsp:sp>
    <dsp:sp modelId="{72620EC1-7D6D-4FCC-81E8-F7260ABBC46A}">
      <dsp:nvSpPr>
        <dsp:cNvPr id="0" name=""/>
        <dsp:cNvSpPr/>
      </dsp:nvSpPr>
      <dsp:spPr>
        <a:xfrm>
          <a:off x="874538" y="1186042"/>
          <a:ext cx="913311" cy="913311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76BD6E-E638-45B8-9D8A-D50BA5925CFC}">
      <dsp:nvSpPr>
        <dsp:cNvPr id="0" name=""/>
        <dsp:cNvSpPr/>
      </dsp:nvSpPr>
      <dsp:spPr>
        <a:xfrm rot="10800000">
          <a:off x="1331194" y="2371984"/>
          <a:ext cx="4378546" cy="91331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2745" tIns="72390" rIns="135128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 dirty="0"/>
            <a:t>Watch out - </a:t>
          </a:r>
          <a:r>
            <a:rPr lang="fr-CH" sz="1900" kern="1200" dirty="0" err="1"/>
            <a:t>we</a:t>
          </a:r>
          <a:r>
            <a:rPr lang="fr-CH" sz="1900" kern="1200" dirty="0"/>
            <a:t> </a:t>
          </a:r>
          <a:r>
            <a:rPr lang="fr-CH" sz="1900" kern="1200" dirty="0" err="1"/>
            <a:t>will</a:t>
          </a:r>
          <a:r>
            <a:rPr lang="fr-CH" sz="1900" kern="1200" dirty="0"/>
            <a:t> check the information</a:t>
          </a:r>
          <a:endParaRPr lang="en-GB" sz="1900" kern="1200" dirty="0"/>
        </a:p>
      </dsp:txBody>
      <dsp:txXfrm rot="10800000">
        <a:off x="1559522" y="2371984"/>
        <a:ext cx="4150218" cy="913311"/>
      </dsp:txXfrm>
    </dsp:sp>
    <dsp:sp modelId="{7F608653-A3AD-4787-8B01-80F87F015EE0}">
      <dsp:nvSpPr>
        <dsp:cNvPr id="0" name=""/>
        <dsp:cNvSpPr/>
      </dsp:nvSpPr>
      <dsp:spPr>
        <a:xfrm>
          <a:off x="874538" y="2371984"/>
          <a:ext cx="913311" cy="913311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7625"/>
          </a:xfrm>
          <a:prstGeom prst="rect">
            <a:avLst/>
          </a:prstGeom>
        </p:spPr>
        <p:txBody>
          <a:bodyPr vert="horz" lIns="79284" tIns="39643" rIns="79284" bIns="39643" rtlCol="0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1"/>
            <a:ext cx="2889938" cy="497625"/>
          </a:xfrm>
          <a:prstGeom prst="rect">
            <a:avLst/>
          </a:prstGeom>
        </p:spPr>
        <p:txBody>
          <a:bodyPr vert="horz" lIns="79284" tIns="39643" rIns="79284" bIns="39643" rtlCol="0"/>
          <a:lstStyle>
            <a:lvl1pPr algn="r">
              <a:defRPr sz="1000"/>
            </a:lvl1pPr>
          </a:lstStyle>
          <a:p>
            <a:fld id="{12623AC6-E0BD-BE48-A614-F0E7C08BAB76}" type="datetimeFigureOut">
              <a:rPr lang="en-US" smtClean="0"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79284" tIns="39643" rIns="79284" bIns="3964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10" y="4777195"/>
            <a:ext cx="5335270" cy="3908614"/>
          </a:xfrm>
          <a:prstGeom prst="rect">
            <a:avLst/>
          </a:prstGeom>
        </p:spPr>
        <p:txBody>
          <a:bodyPr vert="horz" lIns="79284" tIns="39643" rIns="79284" bIns="3964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9014"/>
            <a:ext cx="2889938" cy="497624"/>
          </a:xfrm>
          <a:prstGeom prst="rect">
            <a:avLst/>
          </a:prstGeom>
        </p:spPr>
        <p:txBody>
          <a:bodyPr vert="horz" lIns="79284" tIns="39643" rIns="79284" bIns="39643" rtlCol="0" anchor="b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9014"/>
            <a:ext cx="2889938" cy="497624"/>
          </a:xfrm>
          <a:prstGeom prst="rect">
            <a:avLst/>
          </a:prstGeom>
        </p:spPr>
        <p:txBody>
          <a:bodyPr vert="horz" lIns="79284" tIns="39643" rIns="79284" bIns="39643" rtlCol="0" anchor="b"/>
          <a:lstStyle>
            <a:lvl1pPr algn="r">
              <a:defRPr sz="10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3992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626273">
              <a:defRPr/>
            </a:pP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9371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8903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201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1692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400" dirty="0"/>
              <a:t>Note: the links are now on the slide so you can go directly to their websites.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6347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626273">
              <a:defRPr/>
            </a:pPr>
            <a:endParaRPr lang="fr-CH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A74A4-F605-41B5-921E-61A9A8B92EE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6880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3110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8919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765A5C-F678-3354-147C-DF55592E79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DEBD35-DC23-0D08-721D-160017AAE5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9527B0F-B003-238D-B937-93398A48B7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FC2472-4689-21CC-C1D7-37A950A793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0301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817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2369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2760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24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4106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8279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0504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792842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7340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3285"/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9959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626273">
              <a:defRPr/>
            </a:pPr>
            <a:endParaRPr lang="en-GB" sz="1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9728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F2CB3C-A08F-BBB3-B456-8E80D64C0B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D3802E-E4E7-E034-0DF9-CB7863013D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126DEC-B67A-745E-D189-19915E3BFC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626273">
              <a:defRPr/>
            </a:pPr>
            <a:endParaRPr lang="en-GB" sz="1400" dirty="0">
              <a:latin typeface="Open Sans" panose="020B0606030504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E699F1-8D74-44BF-8A8C-C1D0A27A0C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122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4/15/2025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4/15/2025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4/15/2025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4/15/2025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4/15/2025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4/15/2025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4/15/2025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4/15/2025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3156" y="1340769"/>
            <a:ext cx="10969139" cy="4667421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7163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lumière, extérieur, trafic, sombre&#10;&#10;Description générée automatiquement">
            <a:extLst>
              <a:ext uri="{FF2B5EF4-FFF2-40B4-BE49-F238E27FC236}">
                <a16:creationId xmlns:a16="http://schemas.microsoft.com/office/drawing/2014/main" id="{716B6CEC-145A-AF43-9642-4F522EFA52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73386" y="-189785"/>
            <a:ext cx="12706090" cy="7147177"/>
          </a:xfrm>
          <a:prstGeom prst="rect">
            <a:avLst/>
          </a:prstGeom>
        </p:spPr>
      </p:pic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4/15/2025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4/15/2025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4/15/2025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4/15/2025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4/15/2025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4/15/2025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fr-FR"/>
              <a:t>Cliquez pour modifier les styles du texte du masque</a:t>
            </a:r>
          </a:p>
          <a:p>
            <a:pPr lvl="1">
              <a:defRPr/>
            </a:pPr>
            <a:r>
              <a:rPr lang="fr-FR"/>
              <a:t>Deuxième niveau</a:t>
            </a:r>
          </a:p>
          <a:p>
            <a:pPr lvl="2">
              <a:defRPr/>
            </a:pPr>
            <a:r>
              <a:rPr lang="fr-FR"/>
              <a:t>Troisième niveau</a:t>
            </a:r>
          </a:p>
          <a:p>
            <a:pPr lvl="3">
              <a:defRPr/>
            </a:pPr>
            <a:r>
              <a:rPr lang="fr-FR"/>
              <a:t>Quatrième niveau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4/15/2025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4/15/2025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C1F7337-EB8B-7E48-B3B2-C97A76CADE48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-24680" y="6350383"/>
            <a:ext cx="12241360" cy="5350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  <p:sldLayoutId id="2147483670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5.svg"/><Relationship Id="rId3" Type="http://schemas.openxmlformats.org/officeDocument/2006/relationships/image" Target="../media/image6.png"/><Relationship Id="rId7" Type="http://schemas.openxmlformats.org/officeDocument/2006/relationships/image" Target="../media/image10.sv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9.png"/><Relationship Id="rId11" Type="http://schemas.openxmlformats.org/officeDocument/2006/relationships/hyperlink" Target="https://www.youtube.com/watch?v=g5WC1OMD3NE" TargetMode="External"/><Relationship Id="rId5" Type="http://schemas.openxmlformats.org/officeDocument/2006/relationships/image" Target="../media/image8.sv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7" Type="http://schemas.openxmlformats.org/officeDocument/2006/relationships/image" Target="../media/image3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1.png"/><Relationship Id="rId3" Type="http://schemas.openxmlformats.org/officeDocument/2006/relationships/hyperlink" Target="https://staff-association.web.cern.ch/unite/clubs" TargetMode="External"/><Relationship Id="rId7" Type="http://schemas.openxmlformats.org/officeDocument/2006/relationships/hyperlink" Target="https://diversity-and-inclusion.web.cern.ch/" TargetMode="External"/><Relationship Id="rId12" Type="http://schemas.openxmlformats.org/officeDocument/2006/relationships/hyperlink" Target="https://sis.web.cern.ch/" TargetMode="External"/><Relationship Id="rId17" Type="http://schemas.openxmlformats.org/officeDocument/2006/relationships/image" Target="../media/image43.png"/><Relationship Id="rId2" Type="http://schemas.openxmlformats.org/officeDocument/2006/relationships/notesSlide" Target="../notesSlides/notesSlide14.xml"/><Relationship Id="rId16" Type="http://schemas.openxmlformats.org/officeDocument/2006/relationships/hyperlink" Target="https://knowledgetransfer.web.cern.ch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11" Type="http://schemas.openxmlformats.org/officeDocument/2006/relationships/image" Target="../media/image40.png"/><Relationship Id="rId5" Type="http://schemas.openxmlformats.org/officeDocument/2006/relationships/hyperlink" Target="https://wit-hub.web.cern.ch/" TargetMode="External"/><Relationship Id="rId15" Type="http://schemas.openxmlformats.org/officeDocument/2006/relationships/image" Target="../media/image42.png"/><Relationship Id="rId10" Type="http://schemas.openxmlformats.org/officeDocument/2006/relationships/hyperlink" Target="https://alumni.cern/" TargetMode="External"/><Relationship Id="rId4" Type="http://schemas.openxmlformats.org/officeDocument/2006/relationships/image" Target="../media/image36.png"/><Relationship Id="rId9" Type="http://schemas.openxmlformats.org/officeDocument/2006/relationships/image" Target="../media/image39.jpg"/><Relationship Id="rId14" Type="http://schemas.openxmlformats.org/officeDocument/2006/relationships/hyperlink" Target="https://ombuds.web.cern.ch/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52.svg"/><Relationship Id="rId5" Type="http://schemas.openxmlformats.org/officeDocument/2006/relationships/diagramLayout" Target="../diagrams/layout1.xml"/><Relationship Id="rId10" Type="http://schemas.openxmlformats.org/officeDocument/2006/relationships/image" Target="../media/image51.png"/><Relationship Id="rId4" Type="http://schemas.openxmlformats.org/officeDocument/2006/relationships/diagramData" Target="../diagrams/data1.xml"/><Relationship Id="rId9" Type="http://schemas.openxmlformats.org/officeDocument/2006/relationships/hyperlink" Target="https://www.youtube.com/watch?v=g5WC1OMD3NE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lms.cern.ch/ekp/servlet/ekp?TX=FORMAT1&amp;LOTYPE=2&amp;CID=EKP000044431" TargetMode="External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videos.cern.ch/record/2767156" TargetMode="External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8.jp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sv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4.jp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2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3631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ndico.cern.ch/event/1430897/" TargetMode="Externa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attermost.web.cern.ch/signup_user_complete/?id=7ko15fz7b7fbzbtip7yb84y3xa&amp;md=link&amp;sbr=su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D44E6B-ED19-250F-F8B6-7BD27B3E9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</a:t>
            </a:fld>
            <a:endParaRPr lang="en-US"/>
          </a:p>
        </p:txBody>
      </p:sp>
      <p:sp>
        <p:nvSpPr>
          <p:cNvPr id="5" name="Freeform 2">
            <a:extLst>
              <a:ext uri="{FF2B5EF4-FFF2-40B4-BE49-F238E27FC236}">
                <a16:creationId xmlns:a16="http://schemas.microsoft.com/office/drawing/2014/main" id="{9B9DFAA0-36B0-6CA5-33D0-30B50CEEF688}"/>
              </a:ext>
            </a:extLst>
          </p:cNvPr>
          <p:cNvSpPr>
            <a:spLocks noChangeAspect="1"/>
          </p:cNvSpPr>
          <p:nvPr/>
        </p:nvSpPr>
        <p:spPr>
          <a:xfrm>
            <a:off x="8907074" y="3209374"/>
            <a:ext cx="2297852" cy="2710660"/>
          </a:xfrm>
          <a:custGeom>
            <a:avLst/>
            <a:gdLst/>
            <a:ahLst/>
            <a:cxnLst/>
            <a:rect l="l" t="t" r="r" b="b"/>
            <a:pathLst>
              <a:path w="3004523" h="4052420">
                <a:moveTo>
                  <a:pt x="0" y="0"/>
                </a:moveTo>
                <a:lnTo>
                  <a:pt x="3004523" y="0"/>
                </a:lnTo>
                <a:lnTo>
                  <a:pt x="3004523" y="4052419"/>
                </a:lnTo>
                <a:lnTo>
                  <a:pt x="0" y="405241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94097" t="-59737" r="-18853" b="-36643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Freeform 4">
            <a:extLst>
              <a:ext uri="{FF2B5EF4-FFF2-40B4-BE49-F238E27FC236}">
                <a16:creationId xmlns:a16="http://schemas.microsoft.com/office/drawing/2014/main" id="{D244B8B3-A2CD-2C4C-9DAA-B3F25B97149D}"/>
              </a:ext>
            </a:extLst>
          </p:cNvPr>
          <p:cNvSpPr/>
          <p:nvPr/>
        </p:nvSpPr>
        <p:spPr>
          <a:xfrm>
            <a:off x="4443131" y="3209374"/>
            <a:ext cx="3305738" cy="2814726"/>
          </a:xfrm>
          <a:custGeom>
            <a:avLst/>
            <a:gdLst/>
            <a:ahLst/>
            <a:cxnLst/>
            <a:rect l="l" t="t" r="r" b="b"/>
            <a:pathLst>
              <a:path w="3982187" h="3624270">
                <a:moveTo>
                  <a:pt x="0" y="0"/>
                </a:moveTo>
                <a:lnTo>
                  <a:pt x="3982187" y="0"/>
                </a:lnTo>
                <a:lnTo>
                  <a:pt x="3982187" y="3624270"/>
                </a:lnTo>
                <a:lnTo>
                  <a:pt x="0" y="36242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91318" t="-53673" r="-78082" b="-30410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B408208F-2F61-35FF-DFD8-31054BD8641C}"/>
              </a:ext>
            </a:extLst>
          </p:cNvPr>
          <p:cNvSpPr>
            <a:spLocks noChangeAspect="1"/>
          </p:cNvSpPr>
          <p:nvPr/>
        </p:nvSpPr>
        <p:spPr>
          <a:xfrm>
            <a:off x="987074" y="3209374"/>
            <a:ext cx="2279806" cy="3087574"/>
          </a:xfrm>
          <a:custGeom>
            <a:avLst/>
            <a:gdLst/>
            <a:ahLst/>
            <a:cxnLst/>
            <a:rect l="l" t="t" r="r" b="b"/>
            <a:pathLst>
              <a:path w="2831190" h="4113028">
                <a:moveTo>
                  <a:pt x="0" y="0"/>
                </a:moveTo>
                <a:lnTo>
                  <a:pt x="2831191" y="0"/>
                </a:lnTo>
                <a:lnTo>
                  <a:pt x="2831191" y="4113028"/>
                </a:lnTo>
                <a:lnTo>
                  <a:pt x="0" y="41130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5080" t="-50222" r="-310774" b="-34460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75EA4746-2278-C7FB-2EBE-B888D669F532}"/>
              </a:ext>
            </a:extLst>
          </p:cNvPr>
          <p:cNvSpPr/>
          <p:nvPr/>
        </p:nvSpPr>
        <p:spPr>
          <a:xfrm>
            <a:off x="1778514" y="1124744"/>
            <a:ext cx="792000" cy="792000"/>
          </a:xfrm>
          <a:custGeom>
            <a:avLst/>
            <a:gdLst/>
            <a:ahLst/>
            <a:cxnLst/>
            <a:rect l="l" t="t" r="r" b="b"/>
            <a:pathLst>
              <a:path w="813201" h="813201">
                <a:moveTo>
                  <a:pt x="0" y="0"/>
                </a:moveTo>
                <a:lnTo>
                  <a:pt x="813201" y="0"/>
                </a:lnTo>
                <a:lnTo>
                  <a:pt x="813201" y="813201"/>
                </a:lnTo>
                <a:lnTo>
                  <a:pt x="0" y="81320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ACEF71D3-555C-983E-9026-45C9ADAB1D82}"/>
              </a:ext>
            </a:extLst>
          </p:cNvPr>
          <p:cNvSpPr/>
          <p:nvPr/>
        </p:nvSpPr>
        <p:spPr>
          <a:xfrm>
            <a:off x="5700000" y="1124744"/>
            <a:ext cx="792000" cy="792000"/>
          </a:xfrm>
          <a:custGeom>
            <a:avLst/>
            <a:gdLst/>
            <a:ahLst/>
            <a:cxnLst/>
            <a:rect l="l" t="t" r="r" b="b"/>
            <a:pathLst>
              <a:path w="858077" h="858077">
                <a:moveTo>
                  <a:pt x="0" y="0"/>
                </a:moveTo>
                <a:lnTo>
                  <a:pt x="858077" y="0"/>
                </a:lnTo>
                <a:lnTo>
                  <a:pt x="858077" y="858077"/>
                </a:lnTo>
                <a:lnTo>
                  <a:pt x="0" y="85807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4C47163A-0826-C658-049C-2843317B5FDA}"/>
              </a:ext>
            </a:extLst>
          </p:cNvPr>
          <p:cNvSpPr/>
          <p:nvPr/>
        </p:nvSpPr>
        <p:spPr>
          <a:xfrm>
            <a:off x="9660000" y="1124744"/>
            <a:ext cx="792000" cy="792000"/>
          </a:xfrm>
          <a:custGeom>
            <a:avLst/>
            <a:gdLst/>
            <a:ahLst/>
            <a:cxnLst/>
            <a:rect l="l" t="t" r="r" b="b"/>
            <a:pathLst>
              <a:path w="869907" h="869907">
                <a:moveTo>
                  <a:pt x="0" y="0"/>
                </a:moveTo>
                <a:lnTo>
                  <a:pt x="869907" y="0"/>
                </a:lnTo>
                <a:lnTo>
                  <a:pt x="869907" y="869907"/>
                </a:lnTo>
                <a:lnTo>
                  <a:pt x="0" y="86990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2" name="TextBox 10">
            <a:extLst>
              <a:ext uri="{FF2B5EF4-FFF2-40B4-BE49-F238E27FC236}">
                <a16:creationId xmlns:a16="http://schemas.microsoft.com/office/drawing/2014/main" id="{E9C8A094-9CEE-C825-C169-6823E17C052E}"/>
              </a:ext>
            </a:extLst>
          </p:cNvPr>
          <p:cNvSpPr txBox="1"/>
          <p:nvPr/>
        </p:nvSpPr>
        <p:spPr>
          <a:xfrm>
            <a:off x="473259" y="116632"/>
            <a:ext cx="11245483" cy="7956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253"/>
              </a:lnSpc>
            </a:pPr>
            <a:r>
              <a:rPr lang="en-US" sz="3200" b="1" dirty="0">
                <a:solidFill>
                  <a:srgbClr val="0033A0"/>
                </a:solidFill>
                <a:ea typeface="ZEN角ゴシックNEW Bold"/>
                <a:cs typeface="ZEN角ゴシックNEW Bold"/>
                <a:sym typeface="ZEN角ゴシックNEW Bold"/>
              </a:rPr>
              <a:t>Please confirm your attendance on the Learning Hub </a:t>
            </a:r>
          </a:p>
        </p:txBody>
      </p:sp>
      <p:sp>
        <p:nvSpPr>
          <p:cNvPr id="13" name="AutoShape 11">
            <a:extLst>
              <a:ext uri="{FF2B5EF4-FFF2-40B4-BE49-F238E27FC236}">
                <a16:creationId xmlns:a16="http://schemas.microsoft.com/office/drawing/2014/main" id="{A92249AE-2928-01A9-4B8D-30C43F883E8A}"/>
              </a:ext>
            </a:extLst>
          </p:cNvPr>
          <p:cNvSpPr/>
          <p:nvPr/>
        </p:nvSpPr>
        <p:spPr>
          <a:xfrm flipH="1">
            <a:off x="3863752" y="2994630"/>
            <a:ext cx="0" cy="3240000"/>
          </a:xfrm>
          <a:prstGeom prst="line">
            <a:avLst/>
          </a:prstGeom>
          <a:ln w="57150" cap="flat">
            <a:solidFill>
              <a:srgbClr val="0033A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68DBAFE6-9CB2-E39A-705D-61D5CEE95B3E}"/>
              </a:ext>
            </a:extLst>
          </p:cNvPr>
          <p:cNvSpPr txBox="1"/>
          <p:nvPr/>
        </p:nvSpPr>
        <p:spPr>
          <a:xfrm>
            <a:off x="156000" y="2132856"/>
            <a:ext cx="3924000" cy="861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Scan the </a:t>
            </a:r>
          </a:p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QR Code</a:t>
            </a:r>
          </a:p>
        </p:txBody>
      </p:sp>
      <p:sp>
        <p:nvSpPr>
          <p:cNvPr id="15" name="TextBox 13">
            <a:extLst>
              <a:ext uri="{FF2B5EF4-FFF2-40B4-BE49-F238E27FC236}">
                <a16:creationId xmlns:a16="http://schemas.microsoft.com/office/drawing/2014/main" id="{62C05D49-6413-3597-54BF-6A1F51CFC8DE}"/>
              </a:ext>
            </a:extLst>
          </p:cNvPr>
          <p:cNvSpPr txBox="1"/>
          <p:nvPr/>
        </p:nvSpPr>
        <p:spPr>
          <a:xfrm>
            <a:off x="4116000" y="2132856"/>
            <a:ext cx="3960000" cy="861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Go to </a:t>
            </a:r>
          </a:p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‘My Learning’</a:t>
            </a:r>
          </a:p>
        </p:txBody>
      </p:sp>
      <p:sp>
        <p:nvSpPr>
          <p:cNvPr id="16" name="TextBox 14">
            <a:extLst>
              <a:ext uri="{FF2B5EF4-FFF2-40B4-BE49-F238E27FC236}">
                <a16:creationId xmlns:a16="http://schemas.microsoft.com/office/drawing/2014/main" id="{676F194D-C324-4CA6-C2CA-A34E0C048B00}"/>
              </a:ext>
            </a:extLst>
          </p:cNvPr>
          <p:cNvSpPr txBox="1"/>
          <p:nvPr/>
        </p:nvSpPr>
        <p:spPr>
          <a:xfrm>
            <a:off x="8076000" y="2132856"/>
            <a:ext cx="3960000" cy="861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Click on </a:t>
            </a:r>
          </a:p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‘Mark as Completed’</a:t>
            </a:r>
          </a:p>
        </p:txBody>
      </p:sp>
      <p:sp>
        <p:nvSpPr>
          <p:cNvPr id="17" name="AutoShape 11">
            <a:extLst>
              <a:ext uri="{FF2B5EF4-FFF2-40B4-BE49-F238E27FC236}">
                <a16:creationId xmlns:a16="http://schemas.microsoft.com/office/drawing/2014/main" id="{B222E4C1-9EB1-B3F0-77CA-0F5C8A8D29AC}"/>
              </a:ext>
            </a:extLst>
          </p:cNvPr>
          <p:cNvSpPr/>
          <p:nvPr/>
        </p:nvSpPr>
        <p:spPr>
          <a:xfrm flipH="1">
            <a:off x="8256240" y="3020948"/>
            <a:ext cx="0" cy="3240000"/>
          </a:xfrm>
          <a:prstGeom prst="line">
            <a:avLst/>
          </a:prstGeom>
          <a:ln w="57150" cap="flat">
            <a:solidFill>
              <a:srgbClr val="0033A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09A6678-B9F1-C54B-0019-1286EEBC9323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34973"/>
          <a:stretch/>
        </p:blipFill>
        <p:spPr>
          <a:xfrm>
            <a:off x="9085060" y="5808100"/>
            <a:ext cx="2088226" cy="216000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18A73A6-6569-F5FB-9F71-E7870AAF6EE6}"/>
              </a:ext>
            </a:extLst>
          </p:cNvPr>
          <p:cNvSpPr/>
          <p:nvPr/>
        </p:nvSpPr>
        <p:spPr>
          <a:xfrm>
            <a:off x="9912424" y="5808100"/>
            <a:ext cx="432000" cy="216000"/>
          </a:xfrm>
          <a:prstGeom prst="roundRect">
            <a:avLst/>
          </a:prstGeom>
          <a:solidFill>
            <a:schemeClr val="accent2">
              <a:alpha val="3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Graphic 2" descr="Music notes outline">
            <a:hlinkClick r:id="rId11"/>
            <a:extLst>
              <a:ext uri="{FF2B5EF4-FFF2-40B4-BE49-F238E27FC236}">
                <a16:creationId xmlns:a16="http://schemas.microsoft.com/office/drawing/2014/main" id="{CEB6F053-2F7C-736F-369F-FE3598ED967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1541656" y="5649829"/>
            <a:ext cx="599700" cy="59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3551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07988" y="373593"/>
            <a:ext cx="7151189" cy="1065742"/>
          </a:xfrm>
        </p:spPr>
        <p:txBody>
          <a:bodyPr/>
          <a:lstStyle/>
          <a:p>
            <a:r>
              <a:rPr lang="fr-CH" dirty="0" err="1"/>
              <a:t>Today’s</a:t>
            </a:r>
            <a:r>
              <a:rPr lang="fr-CH" dirty="0"/>
              <a:t> main objective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BC7A551-DFF7-F6A2-7C49-BEDE2FA06D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2373" y="1052736"/>
            <a:ext cx="7727254" cy="516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695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3813" y="290568"/>
            <a:ext cx="11376025" cy="1065742"/>
          </a:xfrm>
        </p:spPr>
        <p:txBody>
          <a:bodyPr/>
          <a:lstStyle/>
          <a:p>
            <a:r>
              <a:rPr lang="fr-CH" dirty="0"/>
              <a:t>Ice-Breaker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 bwMode="auto">
          <a:xfrm>
            <a:off x="1199456" y="4558572"/>
            <a:ext cx="9793088" cy="958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2000" dirty="0"/>
              <a:t>In </a:t>
            </a:r>
            <a:r>
              <a:rPr lang="fr-CH" sz="2000" dirty="0" err="1"/>
              <a:t>small</a:t>
            </a:r>
            <a:r>
              <a:rPr lang="fr-CH" sz="2000" dirty="0"/>
              <a:t> buzz groups, </a:t>
            </a:r>
            <a:r>
              <a:rPr lang="fr-CH" sz="2000" dirty="0" err="1"/>
              <a:t>discuss</a:t>
            </a:r>
            <a:r>
              <a:rPr lang="fr-CH" sz="2000" dirty="0"/>
              <a:t> </a:t>
            </a:r>
            <a:r>
              <a:rPr lang="fr-CH" sz="2000" dirty="0" err="1"/>
              <a:t>together</a:t>
            </a:r>
            <a:r>
              <a:rPr lang="fr-CH" sz="2000" dirty="0"/>
              <a:t>:</a:t>
            </a:r>
          </a:p>
          <a:p>
            <a:pPr algn="ctr">
              <a:lnSpc>
                <a:spcPct val="150000"/>
              </a:lnSpc>
            </a:pPr>
            <a:r>
              <a:rPr lang="fr-CH" sz="2000" dirty="0" err="1"/>
              <a:t>What</a:t>
            </a:r>
            <a:r>
              <a:rPr lang="fr-CH" sz="2000" dirty="0"/>
              <a:t> </a:t>
            </a:r>
            <a:r>
              <a:rPr lang="fr-CH" sz="2000" dirty="0" err="1"/>
              <a:t>is</a:t>
            </a:r>
            <a:r>
              <a:rPr lang="fr-CH" sz="2000" dirty="0"/>
              <a:t> </a:t>
            </a:r>
            <a:r>
              <a:rPr lang="fr-CH" sz="2000" dirty="0" err="1"/>
              <a:t>my</a:t>
            </a:r>
            <a:r>
              <a:rPr lang="fr-CH" sz="2000" dirty="0"/>
              <a:t> </a:t>
            </a:r>
            <a:r>
              <a:rPr lang="fr-CH" sz="2000" b="1" dirty="0" err="1"/>
              <a:t>role</a:t>
            </a:r>
            <a:r>
              <a:rPr lang="fr-CH" sz="2000" b="1" dirty="0"/>
              <a:t> at CERN </a:t>
            </a:r>
            <a:r>
              <a:rPr lang="fr-CH" sz="2000" dirty="0"/>
              <a:t>and how </a:t>
            </a:r>
            <a:r>
              <a:rPr lang="fr-CH" sz="2000" dirty="0" err="1"/>
              <a:t>does</a:t>
            </a:r>
            <a:r>
              <a:rPr lang="fr-CH" sz="2000" dirty="0"/>
              <a:t> </a:t>
            </a:r>
            <a:r>
              <a:rPr lang="fr-CH" sz="2000" dirty="0" err="1"/>
              <a:t>my</a:t>
            </a:r>
            <a:r>
              <a:rPr lang="fr-CH" sz="2000" dirty="0"/>
              <a:t> </a:t>
            </a:r>
            <a:r>
              <a:rPr lang="fr-CH" sz="2000" b="1" dirty="0"/>
              <a:t>job </a:t>
            </a:r>
            <a:r>
              <a:rPr lang="fr-CH" sz="2000" b="1" dirty="0" err="1"/>
              <a:t>contribute</a:t>
            </a:r>
            <a:r>
              <a:rPr lang="fr-CH" sz="2000" b="1" dirty="0"/>
              <a:t> to </a:t>
            </a:r>
            <a:r>
              <a:rPr lang="fr-CH" sz="2000" b="1" dirty="0" err="1"/>
              <a:t>CERN’s</a:t>
            </a:r>
            <a:r>
              <a:rPr lang="fr-CH" sz="2000" b="1" dirty="0"/>
              <a:t> mission</a:t>
            </a:r>
            <a:r>
              <a:rPr lang="fr-CH" sz="2000" dirty="0"/>
              <a:t>?</a:t>
            </a:r>
            <a:endParaRPr lang="en-GB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C1848BF-9808-268B-9740-6557ABA5B8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8728" y="1459307"/>
            <a:ext cx="8294544" cy="282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4864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A5539A13-D226-D04A-7DB1-09044B50A5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48" y="810382"/>
            <a:ext cx="3944951" cy="2771375"/>
          </a:xfrm>
          <a:prstGeom prst="rect">
            <a:avLst/>
          </a:prstGeom>
        </p:spPr>
      </p:pic>
      <p:pic>
        <p:nvPicPr>
          <p:cNvPr id="14" name="Picture 13" descr="A picture containing steel, pipe, engineering, metal&#10;&#10;Description automatically generated">
            <a:extLst>
              <a:ext uri="{FF2B5EF4-FFF2-40B4-BE49-F238E27FC236}">
                <a16:creationId xmlns:a16="http://schemas.microsoft.com/office/drawing/2014/main" id="{49EF8D99-3846-CA6D-F365-B758FCD447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3481" y="3426228"/>
            <a:ext cx="3692769" cy="2771376"/>
          </a:xfrm>
          <a:prstGeom prst="rect">
            <a:avLst/>
          </a:prstGeom>
        </p:spPr>
      </p:pic>
      <p:pic>
        <p:nvPicPr>
          <p:cNvPr id="12" name="Picture 11" descr="A picture containing screenshot, digital compositing, pc game, 3d modeling&#10;&#10;Description automatically generated">
            <a:extLst>
              <a:ext uri="{FF2B5EF4-FFF2-40B4-BE49-F238E27FC236}">
                <a16:creationId xmlns:a16="http://schemas.microsoft.com/office/drawing/2014/main" id="{6142F10E-CD3C-5CCC-572C-1F155A287C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6200" y="496775"/>
            <a:ext cx="4154755" cy="2772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Scientific Programme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 bwMode="auto">
          <a:xfrm>
            <a:off x="493375" y="5230941"/>
            <a:ext cx="3172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chemeClr val="accent6"/>
                </a:solidFill>
              </a:rPr>
              <a:t>Richard Hawkings</a:t>
            </a:r>
          </a:p>
          <a:p>
            <a:r>
              <a:rPr lang="fr-CH" i="1" dirty="0">
                <a:solidFill>
                  <a:schemeClr val="accent6"/>
                </a:solidFill>
              </a:rPr>
              <a:t>EP </a:t>
            </a:r>
            <a:r>
              <a:rPr lang="fr-CH" i="1" dirty="0" err="1">
                <a:solidFill>
                  <a:schemeClr val="accent6"/>
                </a:solidFill>
              </a:rPr>
              <a:t>Deputy</a:t>
            </a:r>
            <a:r>
              <a:rPr lang="fr-CH" i="1" dirty="0">
                <a:solidFill>
                  <a:schemeClr val="accent6"/>
                </a:solidFill>
              </a:rPr>
              <a:t> </a:t>
            </a:r>
            <a:r>
              <a:rPr lang="fr-CH" i="1" dirty="0" err="1">
                <a:solidFill>
                  <a:schemeClr val="accent6"/>
                </a:solidFill>
              </a:rPr>
              <a:t>Department</a:t>
            </a:r>
            <a:r>
              <a:rPr lang="fr-CH" i="1" dirty="0">
                <a:solidFill>
                  <a:schemeClr val="accent6"/>
                </a:solidFill>
              </a:rPr>
              <a:t> Head</a:t>
            </a:r>
            <a:endParaRPr lang="en-GB" i="1" dirty="0">
              <a:solidFill>
                <a:schemeClr val="accent6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376" y="2296773"/>
            <a:ext cx="2844000" cy="284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 descr="A picture containing metal, steel, engineering, indoor&#10;&#10;Description automatically generated">
            <a:extLst>
              <a:ext uri="{FF2B5EF4-FFF2-40B4-BE49-F238E27FC236}">
                <a16:creationId xmlns:a16="http://schemas.microsoft.com/office/drawing/2014/main" id="{791A3566-C824-7EEA-E77F-44C189344B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52270" y="2996952"/>
            <a:ext cx="4217963" cy="301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81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rcRect l="16632" r="16632"/>
          <a:stretch/>
        </p:blipFill>
        <p:spPr>
          <a:xfrm>
            <a:off x="493375" y="2276872"/>
            <a:ext cx="2844000" cy="284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Knowledge</a:t>
            </a:r>
            <a:r>
              <a:rPr lang="fr-CH" dirty="0"/>
              <a:t> Transfer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 bwMode="auto">
          <a:xfrm>
            <a:off x="493375" y="5230941"/>
            <a:ext cx="47500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chemeClr val="accent6"/>
                </a:solidFill>
              </a:rPr>
              <a:t>Manuela </a:t>
            </a:r>
            <a:r>
              <a:rPr lang="fr-CH" b="1" dirty="0" err="1">
                <a:solidFill>
                  <a:schemeClr val="accent6"/>
                </a:solidFill>
              </a:rPr>
              <a:t>Cirilli</a:t>
            </a:r>
            <a:endParaRPr lang="fr-CH" b="1" dirty="0">
              <a:solidFill>
                <a:schemeClr val="accent6"/>
              </a:solidFill>
            </a:endParaRPr>
          </a:p>
          <a:p>
            <a:r>
              <a:rPr lang="en-GB" i="1" dirty="0">
                <a:solidFill>
                  <a:schemeClr val="accent6"/>
                </a:solidFill>
              </a:rPr>
              <a:t>Section Leader Communication and Training</a:t>
            </a:r>
          </a:p>
          <a:p>
            <a:r>
              <a:rPr lang="en-GB" i="1" dirty="0">
                <a:solidFill>
                  <a:schemeClr val="accent6"/>
                </a:solidFill>
              </a:rPr>
              <a:t>Medical Applications Advisor</a:t>
            </a:r>
            <a:endParaRPr lang="fr-CH" b="1" dirty="0">
              <a:solidFill>
                <a:schemeClr val="accent6"/>
              </a:solidFill>
            </a:endParaRPr>
          </a:p>
        </p:txBody>
      </p:sp>
      <p:pic>
        <p:nvPicPr>
          <p:cNvPr id="9" name="Picture 8" descr="A diagram of different colored buildings">
            <a:extLst>
              <a:ext uri="{FF2B5EF4-FFF2-40B4-BE49-F238E27FC236}">
                <a16:creationId xmlns:a16="http://schemas.microsoft.com/office/drawing/2014/main" id="{5AD04311-3ECD-5AAB-33DF-1A287A2514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1984" y="1017000"/>
            <a:ext cx="4824000" cy="48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494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09507"/>
          </a:xfrm>
        </p:spPr>
        <p:txBody>
          <a:bodyPr/>
          <a:lstStyle/>
          <a:p>
            <a:r>
              <a:rPr lang="fr-CH" dirty="0"/>
              <a:t>Coffee Break – Part 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 dirty="0"/>
          </a:p>
        </p:txBody>
      </p:sp>
      <p:pic>
        <p:nvPicPr>
          <p:cNvPr id="2" name="Picture 1">
            <a:hlinkClick r:id="rId3"/>
            <a:extLst>
              <a:ext uri="{FF2B5EF4-FFF2-40B4-BE49-F238E27FC236}">
                <a16:creationId xmlns:a16="http://schemas.microsoft.com/office/drawing/2014/main" id="{4A9ECB89-9648-7CE4-6CB4-471360789C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326" y="2355745"/>
            <a:ext cx="2692216" cy="3799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hlinkClick r:id="rId5"/>
            <a:extLst>
              <a:ext uri="{FF2B5EF4-FFF2-40B4-BE49-F238E27FC236}">
                <a16:creationId xmlns:a16="http://schemas.microsoft.com/office/drawing/2014/main" id="{AC96089D-5A38-C67C-660B-306AD78328B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780" t="27251" b="30616"/>
          <a:stretch/>
        </p:blipFill>
        <p:spPr>
          <a:xfrm>
            <a:off x="4015752" y="2114251"/>
            <a:ext cx="1832992" cy="802631"/>
          </a:xfrm>
          <a:prstGeom prst="rect">
            <a:avLst/>
          </a:prstGeom>
        </p:spPr>
      </p:pic>
      <p:pic>
        <p:nvPicPr>
          <p:cNvPr id="11" name="Picture 10">
            <a:hlinkClick r:id="rId7"/>
            <a:extLst>
              <a:ext uri="{FF2B5EF4-FFF2-40B4-BE49-F238E27FC236}">
                <a16:creationId xmlns:a16="http://schemas.microsoft.com/office/drawing/2014/main" id="{3B498F8E-2346-49C6-043D-259152B34E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84655" y="2476373"/>
            <a:ext cx="2997749" cy="1665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A picture containing symbol, logo, clipart, emblem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913677F5-3850-6D15-194C-1FA706B503B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09624" y="2206288"/>
            <a:ext cx="1616937" cy="18043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 bwMode="auto">
          <a:xfrm>
            <a:off x="2517937" y="1204288"/>
            <a:ext cx="71561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 Services and </a:t>
            </a:r>
            <a:r>
              <a:rPr lang="fr-CH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informal</a:t>
            </a:r>
            <a:r>
              <a:rPr lang="fr-CH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networks</a:t>
            </a:r>
            <a:endParaRPr lang="en-GB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Picture 15">
            <a:hlinkClick r:id="rId10"/>
            <a:extLst>
              <a:ext uri="{FF2B5EF4-FFF2-40B4-BE49-F238E27FC236}">
                <a16:creationId xmlns:a16="http://schemas.microsoft.com/office/drawing/2014/main" id="{2D60274D-034C-3F71-D8E0-26CD1F95F0C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596132" y="1043778"/>
            <a:ext cx="1286272" cy="1286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>
            <a:hlinkClick r:id="rId12"/>
            <a:extLst>
              <a:ext uri="{FF2B5EF4-FFF2-40B4-BE49-F238E27FC236}">
                <a16:creationId xmlns:a16="http://schemas.microsoft.com/office/drawing/2014/main" id="{E9A7F3AE-5D75-99C9-FAED-963F995FF52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96737" y="4288112"/>
            <a:ext cx="5085667" cy="1866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hlinkClick r:id="rId14"/>
            <a:extLst>
              <a:ext uri="{FF2B5EF4-FFF2-40B4-BE49-F238E27FC236}">
                <a16:creationId xmlns:a16="http://schemas.microsoft.com/office/drawing/2014/main" id="{323D6823-B1D6-1759-6EC0-0EED16A67C1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1" y="3994521"/>
            <a:ext cx="2568355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hlinkClick r:id="rId16"/>
            <a:extLst>
              <a:ext uri="{FF2B5EF4-FFF2-40B4-BE49-F238E27FC236}">
                <a16:creationId xmlns:a16="http://schemas.microsoft.com/office/drawing/2014/main" id="{D63508FD-57B2-2A95-8166-C2A12F91D7D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1" y="2982484"/>
            <a:ext cx="2570199" cy="8065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08265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"/>
          <p:cNvSpPr txBox="1">
            <a:spLocks/>
          </p:cNvSpPr>
          <p:nvPr/>
        </p:nvSpPr>
        <p:spPr>
          <a:xfrm>
            <a:off x="1055440" y="1224675"/>
            <a:ext cx="10081120" cy="4495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fr-FR" sz="2400" dirty="0"/>
              <a:t>Game: </a:t>
            </a:r>
            <a:r>
              <a:rPr lang="fr-FR" sz="2400" dirty="0" err="1"/>
              <a:t>Answer</a:t>
            </a:r>
            <a:r>
              <a:rPr lang="fr-FR" sz="2400" dirty="0"/>
              <a:t> 6 </a:t>
            </a:r>
            <a:r>
              <a:rPr lang="fr-FR" sz="2400" dirty="0" err="1"/>
              <a:t>specific</a:t>
            </a:r>
            <a:r>
              <a:rPr lang="fr-FR" sz="2400" dirty="0"/>
              <a:t> questions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2400" dirty="0"/>
              <a:t>Aim: </a:t>
            </a:r>
            <a:r>
              <a:rPr lang="fr-FR" sz="2400" dirty="0" err="1"/>
              <a:t>fill</a:t>
            </a:r>
            <a:r>
              <a:rPr lang="fr-FR" sz="2400" dirty="0"/>
              <a:t> in the boxes </a:t>
            </a:r>
            <a:r>
              <a:rPr lang="fr-FR" sz="2400" dirty="0" err="1"/>
              <a:t>with</a:t>
            </a:r>
            <a:r>
              <a:rPr lang="fr-FR" sz="2400" dirty="0"/>
              <a:t> the </a:t>
            </a:r>
            <a:r>
              <a:rPr lang="fr-FR" sz="2400" dirty="0" err="1"/>
              <a:t>name</a:t>
            </a:r>
            <a:r>
              <a:rPr lang="fr-FR" sz="2400" dirty="0"/>
              <a:t> of 6 </a:t>
            </a:r>
            <a:r>
              <a:rPr lang="fr-FR" sz="2400" dirty="0" err="1"/>
              <a:t>different</a:t>
            </a:r>
            <a:r>
              <a:rPr lang="fr-FR" sz="2400" dirty="0"/>
              <a:t> people </a:t>
            </a:r>
            <a:r>
              <a:rPr lang="fr-FR" sz="2400" dirty="0" err="1"/>
              <a:t>attending</a:t>
            </a:r>
            <a:r>
              <a:rPr lang="fr-FR" sz="2400" dirty="0"/>
              <a:t> the session </a:t>
            </a:r>
            <a:r>
              <a:rPr lang="fr-FR" sz="2400" dirty="0" err="1"/>
              <a:t>today</a:t>
            </a:r>
            <a:r>
              <a:rPr lang="fr-FR" sz="2400" dirty="0"/>
              <a:t> </a:t>
            </a:r>
          </a:p>
          <a:p>
            <a:endParaRPr lang="fr-CH" dirty="0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407368" y="24022"/>
            <a:ext cx="10225136" cy="1143000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fr-CH" sz="3600" b="1" dirty="0"/>
              <a:t>Coffee Break – Part 2</a:t>
            </a:r>
            <a:endParaRPr lang="fr-FR" sz="3600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17A86BF-FC4B-6B56-670A-7B3AA5433E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393" y="2623426"/>
            <a:ext cx="5401607" cy="2880320"/>
          </a:xfrm>
          <a:prstGeom prst="rect">
            <a:avLst/>
          </a:prstGeom>
        </p:spPr>
      </p:pic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BC832027-8D71-5BCF-189F-9A126A27DD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68925970"/>
              </p:ext>
            </p:extLst>
          </p:nvPr>
        </p:nvGraphicFramePr>
        <p:xfrm>
          <a:off x="5375920" y="2420888"/>
          <a:ext cx="6584280" cy="32853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856BE7DB-55D9-8C74-A9CC-4126E234A35E}"/>
              </a:ext>
            </a:extLst>
          </p:cNvPr>
          <p:cNvSpPr txBox="1"/>
          <p:nvPr/>
        </p:nvSpPr>
        <p:spPr bwMode="auto">
          <a:xfrm>
            <a:off x="3012345" y="5778128"/>
            <a:ext cx="5655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err="1">
                <a:solidFill>
                  <a:schemeClr val="accent2"/>
                </a:solidFill>
              </a:rPr>
              <a:t>Please</a:t>
            </a:r>
            <a:r>
              <a:rPr lang="fr-CH" sz="2400" b="1" dirty="0">
                <a:solidFill>
                  <a:schemeClr val="accent2"/>
                </a:solidFill>
              </a:rPr>
              <a:t> </a:t>
            </a:r>
            <a:r>
              <a:rPr lang="fr-CH" sz="2400" b="1" dirty="0" err="1">
                <a:solidFill>
                  <a:schemeClr val="accent2"/>
                </a:solidFill>
              </a:rPr>
              <a:t>be</a:t>
            </a:r>
            <a:r>
              <a:rPr lang="fr-CH" sz="2400" b="1" dirty="0">
                <a:solidFill>
                  <a:schemeClr val="accent2"/>
                </a:solidFill>
              </a:rPr>
              <a:t> back in </a:t>
            </a:r>
            <a:r>
              <a:rPr lang="fr-CH" sz="2400" b="1" dirty="0" err="1">
                <a:solidFill>
                  <a:schemeClr val="accent2"/>
                </a:solidFill>
              </a:rPr>
              <a:t>this</a:t>
            </a:r>
            <a:r>
              <a:rPr lang="fr-CH" sz="2400" b="1" dirty="0">
                <a:solidFill>
                  <a:schemeClr val="accent2"/>
                </a:solidFill>
              </a:rPr>
              <a:t> room at 16:00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857BA03A-A52C-3027-E35A-40672550BEEC}"/>
              </a:ext>
            </a:extLst>
          </p:cNvPr>
          <p:cNvSpPr txBox="1">
            <a:spLocks/>
          </p:cNvSpPr>
          <p:nvPr/>
        </p:nvSpPr>
        <p:spPr>
          <a:xfrm>
            <a:off x="11064552" y="6408000"/>
            <a:ext cx="681254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36B5EA5A-BC32-A742-B11B-8E7414D5B535}" type="slidenum">
              <a:rPr lang="en-US" sz="1000" smtClean="0">
                <a:solidFill>
                  <a:schemeClr val="bg1"/>
                </a:solidFill>
              </a:rPr>
              <a:pPr algn="r">
                <a:defRPr/>
              </a:pPr>
              <a:t>15</a:t>
            </a:fld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6" name="Graphic 5" descr="Music notes outline">
            <a:hlinkClick r:id="rId9"/>
            <a:extLst>
              <a:ext uri="{FF2B5EF4-FFF2-40B4-BE49-F238E27FC236}">
                <a16:creationId xmlns:a16="http://schemas.microsoft.com/office/drawing/2014/main" id="{4473C455-9287-7308-1E61-A0951FDB6E2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541656" y="5649829"/>
            <a:ext cx="599700" cy="59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311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CERN’s</a:t>
            </a:r>
            <a:r>
              <a:rPr lang="fr-CH" dirty="0"/>
              <a:t> Accelerator </a:t>
            </a:r>
            <a:r>
              <a:rPr lang="fr-CH" dirty="0" err="1"/>
              <a:t>Complex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 bwMode="auto">
          <a:xfrm>
            <a:off x="389284" y="5155818"/>
            <a:ext cx="3172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chemeClr val="accent6"/>
                </a:solidFill>
              </a:rPr>
              <a:t>Rende Steerenberg</a:t>
            </a:r>
          </a:p>
          <a:p>
            <a:r>
              <a:rPr lang="fr-CH" i="1" dirty="0">
                <a:solidFill>
                  <a:schemeClr val="accent6"/>
                </a:solidFill>
              </a:rPr>
              <a:t>BE Operations Group Leader</a:t>
            </a:r>
            <a:endParaRPr lang="en-GB" i="1" dirty="0">
              <a:solidFill>
                <a:schemeClr val="accent6"/>
              </a:solidFill>
            </a:endParaRPr>
          </a:p>
        </p:txBody>
      </p:sp>
      <p:pic>
        <p:nvPicPr>
          <p:cNvPr id="8" name="Picture 7" descr="A picture containing text, diagram, screenshot, circle&#10;&#10;Description automatically generated">
            <a:extLst>
              <a:ext uri="{FF2B5EF4-FFF2-40B4-BE49-F238E27FC236}">
                <a16:creationId xmlns:a16="http://schemas.microsoft.com/office/drawing/2014/main" id="{03D9CE9E-0EA6-9B2C-E431-DE710602D4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508"/>
          <a:stretch/>
        </p:blipFill>
        <p:spPr>
          <a:xfrm>
            <a:off x="4943872" y="902272"/>
            <a:ext cx="6258778" cy="49662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BB4AA8B-55F4-8A2E-3BA1-F30795F468B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90" r="965" b="1237"/>
          <a:stretch/>
        </p:blipFill>
        <p:spPr>
          <a:xfrm>
            <a:off x="431608" y="2187020"/>
            <a:ext cx="2843329" cy="284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96AB217-A40A-AB89-51DA-8A1492FD6BCA}"/>
              </a:ext>
            </a:extLst>
          </p:cNvPr>
          <p:cNvSpPr txBox="1"/>
          <p:nvPr/>
        </p:nvSpPr>
        <p:spPr bwMode="auto">
          <a:xfrm>
            <a:off x="5257190" y="6001543"/>
            <a:ext cx="6912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To go more in-depth, check the </a:t>
            </a:r>
            <a:r>
              <a:rPr lang="en-GB" sz="1400" dirty="0">
                <a:hlinkClick r:id="rId5"/>
              </a:rPr>
              <a:t>Learning Hub</a:t>
            </a:r>
            <a:r>
              <a:rPr lang="en-GB" sz="1400" dirty="0"/>
              <a:t> for the 2h recorded presentation</a:t>
            </a:r>
          </a:p>
        </p:txBody>
      </p:sp>
    </p:spTree>
    <p:extLst>
      <p:ext uri="{BB962C8B-B14F-4D97-AF65-F5344CB8AC3E}">
        <p14:creationId xmlns:p14="http://schemas.microsoft.com/office/powerpoint/2010/main" val="1151566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7E14257-2FB1-C905-D8DC-1980362A19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190" b="7883"/>
          <a:stretch/>
        </p:blipFill>
        <p:spPr>
          <a:xfrm>
            <a:off x="9592828" y="1025422"/>
            <a:ext cx="2268000" cy="19715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70B6400-9D69-5582-052C-DFE6120802E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574"/>
          <a:stretch/>
        </p:blipFill>
        <p:spPr>
          <a:xfrm>
            <a:off x="6507006" y="1028727"/>
            <a:ext cx="2808000" cy="1967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510C19F-AE69-2822-F100-3072F683219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444" b="4969"/>
          <a:stretch/>
        </p:blipFill>
        <p:spPr>
          <a:xfrm>
            <a:off x="3421183" y="1025422"/>
            <a:ext cx="2808000" cy="1967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 descr="A picture containing human face, clothing, person, smile&#10;&#10;Description automatically generated">
            <a:extLst>
              <a:ext uri="{FF2B5EF4-FFF2-40B4-BE49-F238E27FC236}">
                <a16:creationId xmlns:a16="http://schemas.microsoft.com/office/drawing/2014/main" id="{A7994F84-8744-91F9-477E-FEEB2C94EE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360" y="1025423"/>
            <a:ext cx="2808000" cy="19675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Q&amp;A </a:t>
            </a:r>
            <a:r>
              <a:rPr lang="fr-CH" dirty="0" err="1"/>
              <a:t>with</a:t>
            </a:r>
            <a:r>
              <a:rPr lang="fr-CH" dirty="0"/>
              <a:t> a CERN </a:t>
            </a:r>
            <a:r>
              <a:rPr lang="fr-CH" dirty="0" err="1"/>
              <a:t>Director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507006" y="3275469"/>
            <a:ext cx="25883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Joachim </a:t>
            </a:r>
            <a:r>
              <a:rPr lang="en-GB" sz="1400" b="1" dirty="0" err="1"/>
              <a:t>Mnich</a:t>
            </a:r>
            <a:endParaRPr lang="en-GB" sz="1400" b="1" dirty="0"/>
          </a:p>
          <a:p>
            <a:r>
              <a:rPr lang="en-GB" sz="1400" b="1" i="1" dirty="0"/>
              <a:t>Director for Research &amp; Computing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7608168" y="5523984"/>
            <a:ext cx="21489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Fabiola Gianotti, </a:t>
            </a:r>
            <a:r>
              <a:rPr lang="en-GB" b="1" i="1" dirty="0"/>
              <a:t>Director General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615163" y="3275469"/>
            <a:ext cx="226453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err="1"/>
              <a:t>Raphaël</a:t>
            </a:r>
            <a:r>
              <a:rPr lang="en-GB" sz="1400" b="1" dirty="0"/>
              <a:t> Bello </a:t>
            </a:r>
          </a:p>
          <a:p>
            <a:r>
              <a:rPr lang="en-GB" sz="1400" b="1" i="1" dirty="0"/>
              <a:t>Director for Finance &amp; Human Resources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421183" y="3275469"/>
            <a:ext cx="267481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Mike Lamont </a:t>
            </a:r>
          </a:p>
          <a:p>
            <a:r>
              <a:rPr lang="en-GB" sz="1400" b="1" i="1" dirty="0"/>
              <a:t>Director for Accelerators &amp; </a:t>
            </a:r>
          </a:p>
          <a:p>
            <a:r>
              <a:rPr lang="en-GB" sz="1400" b="1" i="1" dirty="0"/>
              <a:t>Technology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35360" y="3275469"/>
            <a:ext cx="285041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Charlotte Lindberg Warakaulle </a:t>
            </a:r>
          </a:p>
          <a:p>
            <a:r>
              <a:rPr lang="en-GB" sz="1400" b="1" i="1" dirty="0"/>
              <a:t>Director for International Relations</a:t>
            </a:r>
            <a:r>
              <a:rPr lang="en-GB" sz="1400" b="1" dirty="0"/>
              <a:t>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8CBA180-8F42-147A-5BAF-21A83B6181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5220" y="4101063"/>
            <a:ext cx="2761560" cy="20692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D1BE7BE-240B-31A9-8AC3-0B9B04963EE9}"/>
              </a:ext>
            </a:extLst>
          </p:cNvPr>
          <p:cNvSpPr txBox="1"/>
          <p:nvPr/>
        </p:nvSpPr>
        <p:spPr bwMode="auto">
          <a:xfrm>
            <a:off x="384382" y="5661248"/>
            <a:ext cx="38774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You can check the </a:t>
            </a:r>
            <a:r>
              <a:rPr lang="fr-CH" sz="1400" dirty="0" err="1"/>
              <a:t>video</a:t>
            </a:r>
            <a:r>
              <a:rPr lang="fr-CH" sz="1400" dirty="0"/>
              <a:t> </a:t>
            </a:r>
            <a:r>
              <a:rPr lang="fr-CH" sz="1400" dirty="0" err="1"/>
              <a:t>presentation</a:t>
            </a:r>
            <a:r>
              <a:rPr lang="fr-CH" sz="1400" dirty="0"/>
              <a:t> by </a:t>
            </a:r>
            <a:r>
              <a:rPr lang="fr-CH" sz="1400" dirty="0" err="1"/>
              <a:t>each</a:t>
            </a:r>
            <a:r>
              <a:rPr lang="fr-CH" sz="1400" dirty="0"/>
              <a:t> </a:t>
            </a:r>
            <a:r>
              <a:rPr lang="fr-CH" sz="1400" dirty="0" err="1"/>
              <a:t>Department</a:t>
            </a:r>
            <a:r>
              <a:rPr lang="fr-CH" sz="1400" dirty="0"/>
              <a:t> Head on </a:t>
            </a:r>
            <a:r>
              <a:rPr lang="fr-CH" sz="1400" dirty="0" err="1">
                <a:hlinkClick r:id="rId8"/>
              </a:rPr>
              <a:t>this</a:t>
            </a:r>
            <a:r>
              <a:rPr lang="fr-CH" sz="1400" dirty="0">
                <a:hlinkClick r:id="rId8"/>
              </a:rPr>
              <a:t> </a:t>
            </a:r>
            <a:r>
              <a:rPr lang="fr-CH" sz="1400" dirty="0" err="1">
                <a:hlinkClick r:id="rId8"/>
              </a:rPr>
              <a:t>link</a:t>
            </a:r>
            <a:r>
              <a:rPr lang="fr-CH" sz="1400" dirty="0"/>
              <a:t>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565105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CBC31A-4B26-47A2-E30C-AE9F584EAE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47A502-4751-3DD8-DF6C-9FABF3E78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sp>
        <p:nvSpPr>
          <p:cNvPr id="5" name="Freeform 2">
            <a:extLst>
              <a:ext uri="{FF2B5EF4-FFF2-40B4-BE49-F238E27FC236}">
                <a16:creationId xmlns:a16="http://schemas.microsoft.com/office/drawing/2014/main" id="{9BCBB5A3-1632-ADA0-EBC9-EC1DA63A3F93}"/>
              </a:ext>
            </a:extLst>
          </p:cNvPr>
          <p:cNvSpPr>
            <a:spLocks noChangeAspect="1"/>
          </p:cNvSpPr>
          <p:nvPr/>
        </p:nvSpPr>
        <p:spPr>
          <a:xfrm>
            <a:off x="8907074" y="3209374"/>
            <a:ext cx="2297852" cy="2710660"/>
          </a:xfrm>
          <a:custGeom>
            <a:avLst/>
            <a:gdLst/>
            <a:ahLst/>
            <a:cxnLst/>
            <a:rect l="l" t="t" r="r" b="b"/>
            <a:pathLst>
              <a:path w="3004523" h="4052420">
                <a:moveTo>
                  <a:pt x="0" y="0"/>
                </a:moveTo>
                <a:lnTo>
                  <a:pt x="3004523" y="0"/>
                </a:lnTo>
                <a:lnTo>
                  <a:pt x="3004523" y="4052419"/>
                </a:lnTo>
                <a:lnTo>
                  <a:pt x="0" y="405241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94097" t="-59737" r="-18853" b="-36643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6" name="Freeform 4">
            <a:extLst>
              <a:ext uri="{FF2B5EF4-FFF2-40B4-BE49-F238E27FC236}">
                <a16:creationId xmlns:a16="http://schemas.microsoft.com/office/drawing/2014/main" id="{C5F2D99B-2037-FE2C-DEF6-D1E671BF6FE0}"/>
              </a:ext>
            </a:extLst>
          </p:cNvPr>
          <p:cNvSpPr/>
          <p:nvPr/>
        </p:nvSpPr>
        <p:spPr>
          <a:xfrm>
            <a:off x="4443131" y="3209374"/>
            <a:ext cx="3305738" cy="2814726"/>
          </a:xfrm>
          <a:custGeom>
            <a:avLst/>
            <a:gdLst/>
            <a:ahLst/>
            <a:cxnLst/>
            <a:rect l="l" t="t" r="r" b="b"/>
            <a:pathLst>
              <a:path w="3982187" h="3624270">
                <a:moveTo>
                  <a:pt x="0" y="0"/>
                </a:moveTo>
                <a:lnTo>
                  <a:pt x="3982187" y="0"/>
                </a:lnTo>
                <a:lnTo>
                  <a:pt x="3982187" y="3624270"/>
                </a:lnTo>
                <a:lnTo>
                  <a:pt x="0" y="36242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91318" t="-53673" r="-78082" b="-30410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4F4B309E-9E64-0B4D-6D3B-E94253DEB368}"/>
              </a:ext>
            </a:extLst>
          </p:cNvPr>
          <p:cNvSpPr>
            <a:spLocks noChangeAspect="1"/>
          </p:cNvSpPr>
          <p:nvPr/>
        </p:nvSpPr>
        <p:spPr>
          <a:xfrm>
            <a:off x="987074" y="3209374"/>
            <a:ext cx="2279806" cy="3087574"/>
          </a:xfrm>
          <a:custGeom>
            <a:avLst/>
            <a:gdLst/>
            <a:ahLst/>
            <a:cxnLst/>
            <a:rect l="l" t="t" r="r" b="b"/>
            <a:pathLst>
              <a:path w="2831190" h="4113028">
                <a:moveTo>
                  <a:pt x="0" y="0"/>
                </a:moveTo>
                <a:lnTo>
                  <a:pt x="2831191" y="0"/>
                </a:lnTo>
                <a:lnTo>
                  <a:pt x="2831191" y="4113028"/>
                </a:lnTo>
                <a:lnTo>
                  <a:pt x="0" y="41130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5080" t="-50222" r="-310774" b="-34460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9593A0E6-78AF-6853-369E-B4F1CC8BD8C8}"/>
              </a:ext>
            </a:extLst>
          </p:cNvPr>
          <p:cNvSpPr/>
          <p:nvPr/>
        </p:nvSpPr>
        <p:spPr>
          <a:xfrm>
            <a:off x="1778514" y="1124744"/>
            <a:ext cx="792000" cy="792000"/>
          </a:xfrm>
          <a:custGeom>
            <a:avLst/>
            <a:gdLst/>
            <a:ahLst/>
            <a:cxnLst/>
            <a:rect l="l" t="t" r="r" b="b"/>
            <a:pathLst>
              <a:path w="813201" h="813201">
                <a:moveTo>
                  <a:pt x="0" y="0"/>
                </a:moveTo>
                <a:lnTo>
                  <a:pt x="813201" y="0"/>
                </a:lnTo>
                <a:lnTo>
                  <a:pt x="813201" y="813201"/>
                </a:lnTo>
                <a:lnTo>
                  <a:pt x="0" y="81320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3172AD97-CD23-FA1B-826E-46AE44041764}"/>
              </a:ext>
            </a:extLst>
          </p:cNvPr>
          <p:cNvSpPr/>
          <p:nvPr/>
        </p:nvSpPr>
        <p:spPr>
          <a:xfrm>
            <a:off x="5700000" y="1124744"/>
            <a:ext cx="792000" cy="792000"/>
          </a:xfrm>
          <a:custGeom>
            <a:avLst/>
            <a:gdLst/>
            <a:ahLst/>
            <a:cxnLst/>
            <a:rect l="l" t="t" r="r" b="b"/>
            <a:pathLst>
              <a:path w="858077" h="858077">
                <a:moveTo>
                  <a:pt x="0" y="0"/>
                </a:moveTo>
                <a:lnTo>
                  <a:pt x="858077" y="0"/>
                </a:lnTo>
                <a:lnTo>
                  <a:pt x="858077" y="858077"/>
                </a:lnTo>
                <a:lnTo>
                  <a:pt x="0" y="85807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2A34F3AD-4655-F32C-1942-BCBB7249E3A9}"/>
              </a:ext>
            </a:extLst>
          </p:cNvPr>
          <p:cNvSpPr/>
          <p:nvPr/>
        </p:nvSpPr>
        <p:spPr>
          <a:xfrm>
            <a:off x="9660000" y="1124744"/>
            <a:ext cx="792000" cy="792000"/>
          </a:xfrm>
          <a:custGeom>
            <a:avLst/>
            <a:gdLst/>
            <a:ahLst/>
            <a:cxnLst/>
            <a:rect l="l" t="t" r="r" b="b"/>
            <a:pathLst>
              <a:path w="869907" h="869907">
                <a:moveTo>
                  <a:pt x="0" y="0"/>
                </a:moveTo>
                <a:lnTo>
                  <a:pt x="869907" y="0"/>
                </a:lnTo>
                <a:lnTo>
                  <a:pt x="869907" y="869907"/>
                </a:lnTo>
                <a:lnTo>
                  <a:pt x="0" y="86990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2" name="TextBox 10">
            <a:extLst>
              <a:ext uri="{FF2B5EF4-FFF2-40B4-BE49-F238E27FC236}">
                <a16:creationId xmlns:a16="http://schemas.microsoft.com/office/drawing/2014/main" id="{479B4E67-F99D-F4E4-B53E-3F597F1DF1D2}"/>
              </a:ext>
            </a:extLst>
          </p:cNvPr>
          <p:cNvSpPr txBox="1"/>
          <p:nvPr/>
        </p:nvSpPr>
        <p:spPr>
          <a:xfrm>
            <a:off x="473259" y="116632"/>
            <a:ext cx="11245483" cy="7956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253"/>
              </a:lnSpc>
            </a:pPr>
            <a:r>
              <a:rPr lang="en-US" sz="3200" b="1" dirty="0">
                <a:solidFill>
                  <a:srgbClr val="0033A0"/>
                </a:solidFill>
                <a:ea typeface="ZEN角ゴシックNEW Bold"/>
                <a:cs typeface="ZEN角ゴシックNEW Bold"/>
                <a:sym typeface="ZEN角ゴシックNEW Bold"/>
              </a:rPr>
              <a:t>Please confirm your attendance on the Learning Hub </a:t>
            </a:r>
          </a:p>
        </p:txBody>
      </p:sp>
      <p:sp>
        <p:nvSpPr>
          <p:cNvPr id="13" name="AutoShape 11">
            <a:extLst>
              <a:ext uri="{FF2B5EF4-FFF2-40B4-BE49-F238E27FC236}">
                <a16:creationId xmlns:a16="http://schemas.microsoft.com/office/drawing/2014/main" id="{C98C3548-2338-9ADD-0F70-8B746D66A9B8}"/>
              </a:ext>
            </a:extLst>
          </p:cNvPr>
          <p:cNvSpPr/>
          <p:nvPr/>
        </p:nvSpPr>
        <p:spPr>
          <a:xfrm flipH="1">
            <a:off x="3863752" y="2994630"/>
            <a:ext cx="0" cy="3240000"/>
          </a:xfrm>
          <a:prstGeom prst="line">
            <a:avLst/>
          </a:prstGeom>
          <a:ln w="57150" cap="flat">
            <a:solidFill>
              <a:srgbClr val="0033A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779E6C3F-740C-434B-C53E-EACC767645AD}"/>
              </a:ext>
            </a:extLst>
          </p:cNvPr>
          <p:cNvSpPr txBox="1"/>
          <p:nvPr/>
        </p:nvSpPr>
        <p:spPr>
          <a:xfrm>
            <a:off x="156000" y="2132856"/>
            <a:ext cx="3924000" cy="861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Scan the </a:t>
            </a:r>
          </a:p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QR Code</a:t>
            </a:r>
          </a:p>
        </p:txBody>
      </p:sp>
      <p:sp>
        <p:nvSpPr>
          <p:cNvPr id="15" name="TextBox 13">
            <a:extLst>
              <a:ext uri="{FF2B5EF4-FFF2-40B4-BE49-F238E27FC236}">
                <a16:creationId xmlns:a16="http://schemas.microsoft.com/office/drawing/2014/main" id="{DA988EB4-E71A-1153-F927-EAB0EC0D8E70}"/>
              </a:ext>
            </a:extLst>
          </p:cNvPr>
          <p:cNvSpPr txBox="1"/>
          <p:nvPr/>
        </p:nvSpPr>
        <p:spPr>
          <a:xfrm>
            <a:off x="4116000" y="2132856"/>
            <a:ext cx="3960000" cy="861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Go to </a:t>
            </a:r>
          </a:p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‘My Learning’</a:t>
            </a:r>
          </a:p>
        </p:txBody>
      </p:sp>
      <p:sp>
        <p:nvSpPr>
          <p:cNvPr id="16" name="TextBox 14">
            <a:extLst>
              <a:ext uri="{FF2B5EF4-FFF2-40B4-BE49-F238E27FC236}">
                <a16:creationId xmlns:a16="http://schemas.microsoft.com/office/drawing/2014/main" id="{7BD9EBF5-09BB-32B2-CC69-043863A373B2}"/>
              </a:ext>
            </a:extLst>
          </p:cNvPr>
          <p:cNvSpPr txBox="1"/>
          <p:nvPr/>
        </p:nvSpPr>
        <p:spPr>
          <a:xfrm>
            <a:off x="8076000" y="2132856"/>
            <a:ext cx="3960000" cy="861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Click on </a:t>
            </a:r>
          </a:p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‘Mark as Completed’</a:t>
            </a:r>
          </a:p>
        </p:txBody>
      </p:sp>
      <p:sp>
        <p:nvSpPr>
          <p:cNvPr id="17" name="AutoShape 11">
            <a:extLst>
              <a:ext uri="{FF2B5EF4-FFF2-40B4-BE49-F238E27FC236}">
                <a16:creationId xmlns:a16="http://schemas.microsoft.com/office/drawing/2014/main" id="{C8B05E31-4782-F965-4867-BD0CBCF488E5}"/>
              </a:ext>
            </a:extLst>
          </p:cNvPr>
          <p:cNvSpPr/>
          <p:nvPr/>
        </p:nvSpPr>
        <p:spPr>
          <a:xfrm flipH="1">
            <a:off x="8256240" y="3020948"/>
            <a:ext cx="0" cy="3240000"/>
          </a:xfrm>
          <a:prstGeom prst="line">
            <a:avLst/>
          </a:prstGeom>
          <a:ln w="57150" cap="flat">
            <a:solidFill>
              <a:srgbClr val="0033A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90B5A50-CDDC-FA2F-FE0E-40D53C1BEEEF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34973"/>
          <a:stretch/>
        </p:blipFill>
        <p:spPr>
          <a:xfrm>
            <a:off x="9085060" y="5808100"/>
            <a:ext cx="2088226" cy="216000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E17D9A48-9C79-B020-9BAC-90087051D950}"/>
              </a:ext>
            </a:extLst>
          </p:cNvPr>
          <p:cNvSpPr/>
          <p:nvPr/>
        </p:nvSpPr>
        <p:spPr>
          <a:xfrm>
            <a:off x="9912424" y="5808100"/>
            <a:ext cx="432000" cy="216000"/>
          </a:xfrm>
          <a:prstGeom prst="roundRect">
            <a:avLst/>
          </a:prstGeom>
          <a:solidFill>
            <a:schemeClr val="accent2">
              <a:alpha val="3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345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E5BEF05-8525-4A0A-D7AA-9FBF1FCBA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fr-CH" dirty="0" err="1"/>
              <a:t>Prize</a:t>
            </a:r>
            <a:r>
              <a:rPr lang="fr-CH" dirty="0"/>
              <a:t> </a:t>
            </a:r>
            <a:r>
              <a:rPr lang="fr-CH" dirty="0" err="1"/>
              <a:t>Draw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B4A338-4CC8-6912-524A-7DD535BC2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19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ACA087-ABCD-B9FF-39A1-61FA01E7DB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1687314"/>
            <a:ext cx="11376025" cy="42660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57073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D44E6B-ED19-250F-F8B6-7BD27B3E9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44ED2C-7673-33FE-4842-CD53720AC06E}"/>
              </a:ext>
            </a:extLst>
          </p:cNvPr>
          <p:cNvSpPr txBox="1"/>
          <p:nvPr/>
        </p:nvSpPr>
        <p:spPr bwMode="auto">
          <a:xfrm>
            <a:off x="3035300" y="3257034"/>
            <a:ext cx="6121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https://www.youtube.com/watch?v=g5WC1OMD3NE</a:t>
            </a:r>
          </a:p>
        </p:txBody>
      </p:sp>
    </p:spTree>
    <p:extLst>
      <p:ext uri="{BB962C8B-B14F-4D97-AF65-F5344CB8AC3E}">
        <p14:creationId xmlns:p14="http://schemas.microsoft.com/office/powerpoint/2010/main" val="34560405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izza">
            <a:extLst>
              <a:ext uri="{FF2B5EF4-FFF2-40B4-BE49-F238E27FC236}">
                <a16:creationId xmlns:a16="http://schemas.microsoft.com/office/drawing/2014/main" id="{F6572CE6-16AE-DF0D-9EF9-75B4F40A41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5709" y="4520268"/>
            <a:ext cx="2319168" cy="154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Closing</a:t>
            </a:r>
            <a:r>
              <a:rPr lang="fr-CH" dirty="0"/>
              <a:t> Drinks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 bwMode="auto">
          <a:xfrm>
            <a:off x="5162414" y="1556792"/>
            <a:ext cx="6553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err="1"/>
              <a:t>Meet</a:t>
            </a:r>
            <a:r>
              <a:rPr lang="fr-CH" sz="2800" dirty="0"/>
              <a:t> </a:t>
            </a:r>
            <a:r>
              <a:rPr lang="fr-CH" sz="2800" dirty="0" err="1"/>
              <a:t>with</a:t>
            </a:r>
            <a:r>
              <a:rPr lang="fr-CH" sz="2800" dirty="0"/>
              <a:t> Department Heads, </a:t>
            </a:r>
            <a:r>
              <a:rPr lang="fr-CH" sz="2800" dirty="0" err="1"/>
              <a:t>HRAs</a:t>
            </a:r>
            <a:r>
              <a:rPr lang="fr-CH" sz="2800" dirty="0"/>
              <a:t> and L&amp;D Team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2267886" y="5545048"/>
            <a:ext cx="28200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/>
              <a:t>Snacks &amp; Drinks</a:t>
            </a:r>
            <a:endParaRPr lang="en-GB" sz="28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4355637-0EBF-E40D-A3E2-5E561BEDC8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4352" y="4520268"/>
            <a:ext cx="2753751" cy="1548000"/>
          </a:xfrm>
          <a:prstGeom prst="rect">
            <a:avLst/>
          </a:prstGeom>
        </p:spPr>
      </p:pic>
      <p:pic>
        <p:nvPicPr>
          <p:cNvPr id="9" name="Picture 8" descr="A group of people with colorful speech bubbles&#10;&#10;Description automatically generated with medium confidence">
            <a:extLst>
              <a:ext uri="{FF2B5EF4-FFF2-40B4-BE49-F238E27FC236}">
                <a16:creationId xmlns:a16="http://schemas.microsoft.com/office/drawing/2014/main" id="{E17898E6-B3ED-43B7-0BBE-4F31FAAF2A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988" y="1556792"/>
            <a:ext cx="4679901" cy="3439728"/>
          </a:xfrm>
          <a:prstGeom prst="rect">
            <a:avLst/>
          </a:prstGeom>
        </p:spPr>
      </p:pic>
      <p:pic>
        <p:nvPicPr>
          <p:cNvPr id="11" name="Picture 10" descr="Wine glasses under bright lights">
            <a:extLst>
              <a:ext uri="{FF2B5EF4-FFF2-40B4-BE49-F238E27FC236}">
                <a16:creationId xmlns:a16="http://schemas.microsoft.com/office/drawing/2014/main" id="{7BB5AFC3-7F10-196E-D440-123F5B9624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4152" y="4520268"/>
            <a:ext cx="2321999" cy="15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7530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en-US" sz="7200" dirty="0"/>
              <a:t>Connecting the DOTS</a:t>
            </a:r>
            <a:endParaRPr sz="72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-26670" y="6381328"/>
            <a:ext cx="11376026" cy="692696"/>
          </a:xfrm>
        </p:spPr>
        <p:txBody>
          <a:bodyPr/>
          <a:lstStyle/>
          <a:p>
            <a:pPr algn="l">
              <a:defRPr/>
            </a:pPr>
            <a:r>
              <a:rPr lang="fr-CH" dirty="0"/>
              <a:t>2025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2207568" y="5013176"/>
            <a:ext cx="3600000" cy="923330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-FR" sz="1800" b="1" dirty="0">
                <a:solidFill>
                  <a:schemeClr val="tx2">
                    <a:lumMod val="75000"/>
                  </a:schemeClr>
                </a:solidFill>
              </a:rPr>
              <a:t>Florence LICCI-OUNNOUGH</a:t>
            </a:r>
          </a:p>
          <a:p>
            <a:pPr>
              <a:spcBef>
                <a:spcPts val="0"/>
              </a:spcBef>
            </a:pPr>
            <a:r>
              <a:rPr lang="fr-FR" sz="1800" dirty="0">
                <a:solidFill>
                  <a:schemeClr val="tx2">
                    <a:lumMod val="75000"/>
                  </a:schemeClr>
                </a:solidFill>
              </a:rPr>
              <a:t>HR Department</a:t>
            </a:r>
          </a:p>
          <a:p>
            <a:pPr>
              <a:spcBef>
                <a:spcPts val="0"/>
              </a:spcBef>
            </a:pPr>
            <a:r>
              <a:rPr lang="fr-FR" sz="1800" dirty="0">
                <a:solidFill>
                  <a:schemeClr val="tx2">
                    <a:lumMod val="75000"/>
                  </a:schemeClr>
                </a:solidFill>
              </a:rPr>
              <a:t>LD Group</a:t>
            </a:r>
          </a:p>
        </p:txBody>
      </p:sp>
      <p:sp>
        <p:nvSpPr>
          <p:cNvPr id="4" name="Rectangle 3"/>
          <p:cNvSpPr/>
          <p:nvPr/>
        </p:nvSpPr>
        <p:spPr>
          <a:xfrm>
            <a:off x="3754343" y="1268760"/>
            <a:ext cx="46833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dirty="0"/>
              <a:t>Welcome / Bienvenue</a:t>
            </a:r>
            <a:r>
              <a:rPr lang="fr-FR" sz="2400" dirty="0"/>
              <a:t>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54D5959-141B-A9BC-59FE-D09B89B38E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846" t="3497" r="1846" b="29848"/>
          <a:stretch/>
        </p:blipFill>
        <p:spPr>
          <a:xfrm>
            <a:off x="2207568" y="2031400"/>
            <a:ext cx="2844514" cy="284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BEC5AF4-E020-4E82-1D4C-C95827B12A5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2413" b="12413"/>
          <a:stretch/>
        </p:blipFill>
        <p:spPr>
          <a:xfrm>
            <a:off x="6960096" y="2031400"/>
            <a:ext cx="2741121" cy="27406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D868DCA5-D061-4187-A187-3CAD9445081D}"/>
              </a:ext>
            </a:extLst>
          </p:cNvPr>
          <p:cNvSpPr txBox="1">
            <a:spLocks/>
          </p:cNvSpPr>
          <p:nvPr/>
        </p:nvSpPr>
        <p:spPr>
          <a:xfrm>
            <a:off x="6960096" y="5013176"/>
            <a:ext cx="3600000" cy="923330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fr-FR" sz="1800" b="1" dirty="0">
                <a:solidFill>
                  <a:schemeClr val="tx2">
                    <a:lumMod val="75000"/>
                  </a:schemeClr>
                </a:solidFill>
              </a:rPr>
              <a:t>Amy COLLINS</a:t>
            </a:r>
          </a:p>
          <a:p>
            <a:pPr>
              <a:spcBef>
                <a:spcPts val="0"/>
              </a:spcBef>
            </a:pPr>
            <a:r>
              <a:rPr lang="fr-FR" sz="1800" dirty="0">
                <a:solidFill>
                  <a:schemeClr val="tx2">
                    <a:lumMod val="75000"/>
                  </a:schemeClr>
                </a:solidFill>
              </a:rPr>
              <a:t>HR Department</a:t>
            </a:r>
          </a:p>
          <a:p>
            <a:pPr>
              <a:spcBef>
                <a:spcPts val="0"/>
              </a:spcBef>
            </a:pPr>
            <a:r>
              <a:rPr lang="fr-FR" sz="1800" dirty="0">
                <a:solidFill>
                  <a:schemeClr val="tx2">
                    <a:lumMod val="75000"/>
                  </a:schemeClr>
                </a:solidFill>
              </a:rPr>
              <a:t>LD Group</a:t>
            </a:r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human face, person, clothing, person&#10;&#10;Description automatically generated">
            <a:extLst>
              <a:ext uri="{FF2B5EF4-FFF2-40B4-BE49-F238E27FC236}">
                <a16:creationId xmlns:a16="http://schemas.microsoft.com/office/drawing/2014/main" id="{59013B0C-ED2A-6E4C-6EBD-423318E7F0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27321"/>
          <a:stretch/>
        </p:blipFill>
        <p:spPr>
          <a:xfrm>
            <a:off x="407988" y="2420333"/>
            <a:ext cx="2844514" cy="284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5BB20C0-DB0D-B4C3-8DF0-BF64806A0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Welcome to CERN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16BB4A-6EE1-34D0-ECEF-4411294E9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616590-FF18-4398-B996-0138894D2540}"/>
              </a:ext>
            </a:extLst>
          </p:cNvPr>
          <p:cNvSpPr txBox="1"/>
          <p:nvPr/>
        </p:nvSpPr>
        <p:spPr bwMode="auto">
          <a:xfrm>
            <a:off x="407988" y="5360978"/>
            <a:ext cx="2403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chemeClr val="accent6"/>
                </a:solidFill>
              </a:rPr>
              <a:t>James Purvis</a:t>
            </a:r>
          </a:p>
          <a:p>
            <a:r>
              <a:rPr lang="fr-CH" i="1" dirty="0">
                <a:solidFill>
                  <a:schemeClr val="accent6"/>
                </a:solidFill>
              </a:rPr>
              <a:t>HR </a:t>
            </a:r>
            <a:r>
              <a:rPr lang="fr-CH" i="1" dirty="0" err="1">
                <a:solidFill>
                  <a:schemeClr val="accent6"/>
                </a:solidFill>
              </a:rPr>
              <a:t>Department</a:t>
            </a:r>
            <a:r>
              <a:rPr lang="fr-CH" i="1" dirty="0">
                <a:solidFill>
                  <a:schemeClr val="accent6"/>
                </a:solidFill>
              </a:rPr>
              <a:t> Head</a:t>
            </a:r>
            <a:endParaRPr lang="en-GB" i="1" dirty="0">
              <a:solidFill>
                <a:schemeClr val="accent6"/>
              </a:solidFill>
            </a:endParaRPr>
          </a:p>
        </p:txBody>
      </p:sp>
      <p:pic>
        <p:nvPicPr>
          <p:cNvPr id="10" name="Picture 9" descr="A group of people in a room with computers&#10;&#10;Description automatically generated with medium confidence">
            <a:extLst>
              <a:ext uri="{FF2B5EF4-FFF2-40B4-BE49-F238E27FC236}">
                <a16:creationId xmlns:a16="http://schemas.microsoft.com/office/drawing/2014/main" id="{16E2C295-BAAC-B2FC-0EF5-C53ACF13D1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776" y="2403095"/>
            <a:ext cx="5486400" cy="3657600"/>
          </a:xfrm>
          <a:prstGeom prst="rect">
            <a:avLst/>
          </a:prstGeom>
        </p:spPr>
      </p:pic>
      <p:pic>
        <p:nvPicPr>
          <p:cNvPr id="12" name="Picture 11" descr="A group of people in yellow jackets in a tunnel&#10;&#10;Description automatically generated with low confidence">
            <a:extLst>
              <a:ext uri="{FF2B5EF4-FFF2-40B4-BE49-F238E27FC236}">
                <a16:creationId xmlns:a16="http://schemas.microsoft.com/office/drawing/2014/main" id="{549A3C76-0C38-C14D-8022-91C57B2C39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5920" y="414323"/>
            <a:ext cx="3463280" cy="2308853"/>
          </a:xfrm>
          <a:prstGeom prst="rect">
            <a:avLst/>
          </a:prstGeom>
        </p:spPr>
      </p:pic>
      <p:pic>
        <p:nvPicPr>
          <p:cNvPr id="14" name="Picture 13" descr="A picture containing engineering, steel, industry, machine&#10;&#10;Description automatically generated">
            <a:extLst>
              <a:ext uri="{FF2B5EF4-FFF2-40B4-BE49-F238E27FC236}">
                <a16:creationId xmlns:a16="http://schemas.microsoft.com/office/drawing/2014/main" id="{0E36FC4A-7215-F4D4-BF8B-0E5963DB35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36360" y="924098"/>
            <a:ext cx="2698616" cy="3598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078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3034" y="1043303"/>
            <a:ext cx="11376024" cy="5112568"/>
          </a:xfrm>
        </p:spPr>
        <p:txBody>
          <a:bodyPr anchor="ctr"/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CH" b="0" dirty="0"/>
              <a:t>Your Onboarding Journey at CERN </a:t>
            </a:r>
            <a:endParaRPr lang="fr-CH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CH" b="0" dirty="0"/>
              <a:t>Ice-Breaker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CH" b="0" dirty="0" err="1"/>
              <a:t>CERN’s</a:t>
            </a:r>
            <a:r>
              <a:rPr lang="fr-CH" b="0" dirty="0"/>
              <a:t> Scientific Programme – </a:t>
            </a:r>
            <a:r>
              <a:rPr lang="fr-CH" dirty="0"/>
              <a:t>Richard Hawkings, EP </a:t>
            </a:r>
            <a:r>
              <a:rPr lang="fr-CH" dirty="0" err="1"/>
              <a:t>Deputy</a:t>
            </a:r>
            <a:r>
              <a:rPr lang="fr-CH" dirty="0"/>
              <a:t> Department Head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CH" b="0" dirty="0" err="1"/>
              <a:t>Knowledge</a:t>
            </a:r>
            <a:r>
              <a:rPr lang="fr-CH" b="0" dirty="0"/>
              <a:t> Transfer – </a:t>
            </a:r>
            <a:r>
              <a:rPr lang="fr-CH" dirty="0"/>
              <a:t>Manuela Cirilli, </a:t>
            </a:r>
            <a:r>
              <a:rPr lang="en-GB" dirty="0"/>
              <a:t>Communication Marketing &amp; Training SL, KT Group</a:t>
            </a:r>
            <a:endParaRPr lang="fr-CH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CH" b="0" dirty="0"/>
              <a:t>Coffee Break - Meeting CERN Services, Clubs &amp; </a:t>
            </a:r>
            <a:r>
              <a:rPr lang="fr-CH" b="0" dirty="0" err="1"/>
              <a:t>informal</a:t>
            </a:r>
            <a:r>
              <a:rPr lang="fr-CH" b="0" dirty="0"/>
              <a:t> networks + Game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CH" b="0" dirty="0" err="1"/>
              <a:t>CERN’s</a:t>
            </a:r>
            <a:r>
              <a:rPr lang="fr-CH" b="0" dirty="0"/>
              <a:t> Accelerator </a:t>
            </a:r>
            <a:r>
              <a:rPr lang="fr-CH" b="0" dirty="0" err="1"/>
              <a:t>Complex</a:t>
            </a:r>
            <a:r>
              <a:rPr lang="fr-CH" b="0" dirty="0"/>
              <a:t> – </a:t>
            </a:r>
            <a:r>
              <a:rPr lang="en-GB" dirty="0"/>
              <a:t>Rende </a:t>
            </a:r>
            <a:r>
              <a:rPr lang="en-GB" dirty="0" err="1"/>
              <a:t>Steerenberg</a:t>
            </a:r>
            <a:r>
              <a:rPr lang="en-GB" dirty="0"/>
              <a:t>, </a:t>
            </a:r>
            <a:r>
              <a:rPr lang="fr-CH" dirty="0"/>
              <a:t>BE </a:t>
            </a:r>
            <a:r>
              <a:rPr lang="fr-CH" dirty="0" err="1"/>
              <a:t>Operation</a:t>
            </a:r>
            <a:r>
              <a:rPr lang="fr-CH" dirty="0"/>
              <a:t> Group Leader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CH" b="0" dirty="0"/>
              <a:t>Q&amp;A </a:t>
            </a:r>
            <a:r>
              <a:rPr lang="fr-CH" b="0" dirty="0" err="1"/>
              <a:t>with</a:t>
            </a:r>
            <a:r>
              <a:rPr lang="fr-CH" b="0" dirty="0"/>
              <a:t> a CERN Director – </a:t>
            </a:r>
            <a:r>
              <a:rPr lang="fr-CH" dirty="0"/>
              <a:t>Joachim </a:t>
            </a:r>
            <a:r>
              <a:rPr lang="fr-CH" dirty="0" err="1"/>
              <a:t>Mnich</a:t>
            </a:r>
            <a:r>
              <a:rPr lang="fr-CH" dirty="0"/>
              <a:t>,</a:t>
            </a:r>
            <a:r>
              <a:rPr lang="fr-CH" b="0" dirty="0"/>
              <a:t> </a:t>
            </a:r>
            <a:r>
              <a:rPr lang="en-GB" dirty="0"/>
              <a:t>Director for Research &amp; Computing</a:t>
            </a:r>
            <a:endParaRPr lang="en-GB" b="1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CH" b="0" dirty="0" err="1"/>
              <a:t>Prize</a:t>
            </a:r>
            <a:r>
              <a:rPr lang="fr-CH" b="0" dirty="0"/>
              <a:t> </a:t>
            </a:r>
            <a:r>
              <a:rPr lang="fr-CH" b="0" dirty="0" err="1"/>
              <a:t>Draw</a:t>
            </a:r>
            <a:endParaRPr lang="fr-CH" b="0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fr-CH" b="0" dirty="0" err="1"/>
              <a:t>Closing</a:t>
            </a:r>
            <a:r>
              <a:rPr lang="fr-CH" b="0" dirty="0"/>
              <a:t> drinks and Networking</a:t>
            </a:r>
            <a:endParaRPr lang="en-GB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5450" y="339773"/>
            <a:ext cx="11376025" cy="451402"/>
          </a:xfrm>
        </p:spPr>
        <p:txBody>
          <a:bodyPr/>
          <a:lstStyle/>
          <a:p>
            <a:r>
              <a:rPr lang="fr-CH" dirty="0"/>
              <a:t>Agenda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63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Logistics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 descr="A picture containing circle, symbol, graphics, screenshot&#10;&#10;Description automatically generated">
            <a:extLst>
              <a:ext uri="{FF2B5EF4-FFF2-40B4-BE49-F238E27FC236}">
                <a16:creationId xmlns:a16="http://schemas.microsoft.com/office/drawing/2014/main" id="{E8589FB5-0FC8-68AD-5E4E-EE861957E7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840" y="1988840"/>
            <a:ext cx="2880320" cy="2880320"/>
          </a:xfrm>
          <a:prstGeom prst="rect">
            <a:avLst/>
          </a:prstGeom>
        </p:spPr>
      </p:pic>
      <p:pic>
        <p:nvPicPr>
          <p:cNvPr id="14" name="Picture 13" descr="A black and white image of a microphone&#10;&#10;Description automatically generated with low confidence">
            <a:extLst>
              <a:ext uri="{FF2B5EF4-FFF2-40B4-BE49-F238E27FC236}">
                <a16:creationId xmlns:a16="http://schemas.microsoft.com/office/drawing/2014/main" id="{7CB3F7DA-F8DA-D16D-FE1B-5542CD4202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6240" y="2476500"/>
            <a:ext cx="3267075" cy="1905000"/>
          </a:xfrm>
          <a:prstGeom prst="rect">
            <a:avLst/>
          </a:prstGeom>
        </p:spPr>
      </p:pic>
      <p:pic>
        <p:nvPicPr>
          <p:cNvPr id="5" name="Picture 4" descr="A black and white sign with a plane and a light switch&#10;&#10;Description automatically generated">
            <a:extLst>
              <a:ext uri="{FF2B5EF4-FFF2-40B4-BE49-F238E27FC236}">
                <a16:creationId xmlns:a16="http://schemas.microsoft.com/office/drawing/2014/main" id="{004895D0-EAFB-BDD3-DD6C-FAA03E8605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760" y="1844824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2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8" y="1583161"/>
            <a:ext cx="3455763" cy="468585"/>
          </a:xfrm>
        </p:spPr>
        <p:txBody>
          <a:bodyPr/>
          <a:lstStyle/>
          <a:p>
            <a:r>
              <a:rPr lang="fr-CH" sz="2400" dirty="0" err="1"/>
              <a:t>Available</a:t>
            </a:r>
            <a:r>
              <a:rPr lang="fr-CH" sz="2400" dirty="0"/>
              <a:t> on </a:t>
            </a:r>
            <a:r>
              <a:rPr lang="fr-CH" sz="2400" dirty="0" err="1"/>
              <a:t>Indico</a:t>
            </a: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Slides &amp; </a:t>
            </a:r>
            <a:r>
              <a:rPr lang="fr-CH" dirty="0" err="1"/>
              <a:t>Videos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10" descr="RÃ©sultat de recherche d'images pour &quot;cern indico logo&quot;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2924944"/>
            <a:ext cx="3568945" cy="1461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1C77CC6A-BF0A-FD03-0227-183C2E316439}"/>
              </a:ext>
            </a:extLst>
          </p:cNvPr>
          <p:cNvGrpSpPr/>
          <p:nvPr/>
        </p:nvGrpSpPr>
        <p:grpSpPr>
          <a:xfrm>
            <a:off x="6960096" y="2033698"/>
            <a:ext cx="3963262" cy="3330952"/>
            <a:chOff x="7426737" y="2204864"/>
            <a:chExt cx="3963262" cy="333095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68208" y="2204864"/>
              <a:ext cx="2736304" cy="273630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F8CBC2D-CEC8-E246-FCFA-4D18D22472AA}"/>
                </a:ext>
              </a:extLst>
            </p:cNvPr>
            <p:cNvSpPr txBox="1"/>
            <p:nvPr/>
          </p:nvSpPr>
          <p:spPr bwMode="auto">
            <a:xfrm>
              <a:off x="7426737" y="5166484"/>
              <a:ext cx="39632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hlinkClick r:id="rId6"/>
                </a:rPr>
                <a:t>https://indico.cern.ch/event/1430897/</a:t>
              </a:r>
              <a:r>
                <a:rPr lang="en-GB" dirty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4774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9E0F05-C296-8D00-EA2A-57BACE3C6B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2EA9F4B-460E-B16B-219B-954DEA734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781" y="280149"/>
            <a:ext cx="11376025" cy="607135"/>
          </a:xfrm>
        </p:spPr>
        <p:txBody>
          <a:bodyPr/>
          <a:lstStyle/>
          <a:p>
            <a:r>
              <a:rPr lang="fr-CH" dirty="0"/>
              <a:t>Your Onboarding Journey at CERN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E4A9C8-1941-1941-D710-DB8E2121B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A5C6199-4241-9A86-4BD0-B7127BEB129E}"/>
              </a:ext>
            </a:extLst>
          </p:cNvPr>
          <p:cNvSpPr txBox="1"/>
          <p:nvPr/>
        </p:nvSpPr>
        <p:spPr bwMode="auto">
          <a:xfrm>
            <a:off x="8400256" y="5349500"/>
            <a:ext cx="3438230" cy="707886"/>
          </a:xfrm>
          <a:prstGeom prst="rect">
            <a:avLst/>
          </a:prstGeom>
          <a:noFill/>
          <a:ln w="28575">
            <a:solidFill>
              <a:schemeClr val="tx1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fr-CH" sz="2000" b="1" dirty="0" err="1"/>
              <a:t>Mattermost</a:t>
            </a:r>
            <a:r>
              <a:rPr lang="fr-CH" sz="2000" dirty="0"/>
              <a:t>: </a:t>
            </a:r>
            <a:r>
              <a:rPr lang="fr-CH" sz="2000" dirty="0" err="1">
                <a:hlinkClick r:id="rId3"/>
              </a:rPr>
              <a:t>newcomers@CERN</a:t>
            </a:r>
            <a:endParaRPr lang="fr-CH" sz="2000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704CD90B-2DB5-A048-37B4-1A6F35E6C9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Metropolis"/>
              </a:rPr>
              <a:t>NEWCOMERS@CERN Members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39EF4DF-5D88-A7BC-4FDC-0BAA8A11DDA6}"/>
              </a:ext>
            </a:extLst>
          </p:cNvPr>
          <p:cNvSpPr/>
          <p:nvPr/>
        </p:nvSpPr>
        <p:spPr>
          <a:xfrm>
            <a:off x="974234" y="1727957"/>
            <a:ext cx="2963297" cy="2963297"/>
          </a:xfrm>
          <a:custGeom>
            <a:avLst/>
            <a:gdLst>
              <a:gd name="connsiteX0" fmla="*/ 0 w 2963297"/>
              <a:gd name="connsiteY0" fmla="*/ 1481649 h 2963297"/>
              <a:gd name="connsiteX1" fmla="*/ 1481649 w 2963297"/>
              <a:gd name="connsiteY1" fmla="*/ 0 h 2963297"/>
              <a:gd name="connsiteX2" fmla="*/ 2963298 w 2963297"/>
              <a:gd name="connsiteY2" fmla="*/ 1481649 h 2963297"/>
              <a:gd name="connsiteX3" fmla="*/ 1481649 w 2963297"/>
              <a:gd name="connsiteY3" fmla="*/ 2963298 h 2963297"/>
              <a:gd name="connsiteX4" fmla="*/ 0 w 2963297"/>
              <a:gd name="connsiteY4" fmla="*/ 1481649 h 296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3297" h="2963297">
                <a:moveTo>
                  <a:pt x="0" y="1481649"/>
                </a:moveTo>
                <a:cubicBezTo>
                  <a:pt x="0" y="663357"/>
                  <a:pt x="663357" y="0"/>
                  <a:pt x="1481649" y="0"/>
                </a:cubicBezTo>
                <a:cubicBezTo>
                  <a:pt x="2299941" y="0"/>
                  <a:pt x="2963298" y="663357"/>
                  <a:pt x="2963298" y="1481649"/>
                </a:cubicBezTo>
                <a:cubicBezTo>
                  <a:pt x="2963298" y="2299941"/>
                  <a:pt x="2299941" y="2963298"/>
                  <a:pt x="1481649" y="2963298"/>
                </a:cubicBezTo>
                <a:cubicBezTo>
                  <a:pt x="663357" y="2963298"/>
                  <a:pt x="0" y="2299941"/>
                  <a:pt x="0" y="1481649"/>
                </a:cubicBez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2700" prstMaterial="clear">
            <a:bevelT w="177800" h="254000"/>
            <a:bevelB w="152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597045" tIns="465715" rIns="597045" bIns="46571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2500" b="1" kern="1200" dirty="0"/>
              <a:t>Welcome Session </a:t>
            </a:r>
            <a:endParaRPr lang="en-GB" sz="2500" b="1" kern="1200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2F8AF47-2C66-B0DE-3025-760DD2C1A7F5}"/>
              </a:ext>
            </a:extLst>
          </p:cNvPr>
          <p:cNvSpPr/>
          <p:nvPr/>
        </p:nvSpPr>
        <p:spPr>
          <a:xfrm>
            <a:off x="3344872" y="1727957"/>
            <a:ext cx="2963297" cy="2963297"/>
          </a:xfrm>
          <a:custGeom>
            <a:avLst/>
            <a:gdLst>
              <a:gd name="connsiteX0" fmla="*/ 0 w 2963297"/>
              <a:gd name="connsiteY0" fmla="*/ 1481649 h 2963297"/>
              <a:gd name="connsiteX1" fmla="*/ 1481649 w 2963297"/>
              <a:gd name="connsiteY1" fmla="*/ 0 h 2963297"/>
              <a:gd name="connsiteX2" fmla="*/ 2963298 w 2963297"/>
              <a:gd name="connsiteY2" fmla="*/ 1481649 h 2963297"/>
              <a:gd name="connsiteX3" fmla="*/ 1481649 w 2963297"/>
              <a:gd name="connsiteY3" fmla="*/ 2963298 h 2963297"/>
              <a:gd name="connsiteX4" fmla="*/ 0 w 2963297"/>
              <a:gd name="connsiteY4" fmla="*/ 1481649 h 296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3297" h="2963297">
                <a:moveTo>
                  <a:pt x="0" y="1481649"/>
                </a:moveTo>
                <a:cubicBezTo>
                  <a:pt x="0" y="663357"/>
                  <a:pt x="663357" y="0"/>
                  <a:pt x="1481649" y="0"/>
                </a:cubicBezTo>
                <a:cubicBezTo>
                  <a:pt x="2299941" y="0"/>
                  <a:pt x="2963298" y="663357"/>
                  <a:pt x="2963298" y="1481649"/>
                </a:cubicBezTo>
                <a:cubicBezTo>
                  <a:pt x="2963298" y="2299941"/>
                  <a:pt x="2299941" y="2963298"/>
                  <a:pt x="1481649" y="2963298"/>
                </a:cubicBezTo>
                <a:cubicBezTo>
                  <a:pt x="663357" y="2963298"/>
                  <a:pt x="0" y="2299941"/>
                  <a:pt x="0" y="1481649"/>
                </a:cubicBez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2700" prstMaterial="clear">
            <a:bevelT w="177800" h="254000"/>
            <a:bevelB w="152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597045" tIns="465715" rIns="597045" bIns="46571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fr-CH" sz="2500" kern="1200" dirty="0"/>
          </a:p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fr-CH" sz="2500" b="1" kern="1200" dirty="0"/>
              <a:t>Short </a:t>
            </a:r>
          </a:p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fr-CH" sz="2500" b="1" kern="1200" dirty="0"/>
              <a:t>Online Sessions</a:t>
            </a:r>
          </a:p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GB" sz="2500" kern="120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1ED4D4D-9DB5-B76E-E21B-43CE12243B02}"/>
              </a:ext>
            </a:extLst>
          </p:cNvPr>
          <p:cNvSpPr/>
          <p:nvPr/>
        </p:nvSpPr>
        <p:spPr>
          <a:xfrm>
            <a:off x="5715511" y="1727957"/>
            <a:ext cx="2963297" cy="2963297"/>
          </a:xfrm>
          <a:custGeom>
            <a:avLst/>
            <a:gdLst>
              <a:gd name="connsiteX0" fmla="*/ 0 w 2963297"/>
              <a:gd name="connsiteY0" fmla="*/ 1481649 h 2963297"/>
              <a:gd name="connsiteX1" fmla="*/ 1481649 w 2963297"/>
              <a:gd name="connsiteY1" fmla="*/ 0 h 2963297"/>
              <a:gd name="connsiteX2" fmla="*/ 2963298 w 2963297"/>
              <a:gd name="connsiteY2" fmla="*/ 1481649 h 2963297"/>
              <a:gd name="connsiteX3" fmla="*/ 1481649 w 2963297"/>
              <a:gd name="connsiteY3" fmla="*/ 2963298 h 2963297"/>
              <a:gd name="connsiteX4" fmla="*/ 0 w 2963297"/>
              <a:gd name="connsiteY4" fmla="*/ 1481649 h 296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3297" h="2963297">
                <a:moveTo>
                  <a:pt x="0" y="1481649"/>
                </a:moveTo>
                <a:cubicBezTo>
                  <a:pt x="0" y="663357"/>
                  <a:pt x="663357" y="0"/>
                  <a:pt x="1481649" y="0"/>
                </a:cubicBezTo>
                <a:cubicBezTo>
                  <a:pt x="2299941" y="0"/>
                  <a:pt x="2963298" y="663357"/>
                  <a:pt x="2963298" y="1481649"/>
                </a:cubicBezTo>
                <a:cubicBezTo>
                  <a:pt x="2963298" y="2299941"/>
                  <a:pt x="2299941" y="2963298"/>
                  <a:pt x="1481649" y="2963298"/>
                </a:cubicBezTo>
                <a:cubicBezTo>
                  <a:pt x="663357" y="2963298"/>
                  <a:pt x="0" y="2299941"/>
                  <a:pt x="0" y="1481649"/>
                </a:cubicBez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2700" prstMaterial="clear">
            <a:bevelT w="177800" h="254000"/>
            <a:bevelB w="152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597045" tIns="465715" rIns="597045" bIns="46571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2500" b="1" kern="1200" dirty="0"/>
              <a:t>CERN </a:t>
            </a:r>
            <a:r>
              <a:rPr lang="fr-CH" sz="2500" b="1" kern="1200" dirty="0" err="1"/>
              <a:t>Visit</a:t>
            </a:r>
            <a:r>
              <a:rPr lang="fr-CH" sz="2500" b="1" kern="1200" dirty="0"/>
              <a:t> </a:t>
            </a:r>
            <a:r>
              <a:rPr lang="fr-CH" sz="2500" kern="1200" dirty="0"/>
              <a:t>for </a:t>
            </a:r>
            <a:r>
              <a:rPr lang="fr-CH" sz="2500" kern="1200" dirty="0" err="1"/>
              <a:t>you</a:t>
            </a:r>
            <a:r>
              <a:rPr lang="fr-CH" sz="2500" kern="1200" dirty="0"/>
              <a:t> and members of </a:t>
            </a:r>
            <a:r>
              <a:rPr lang="fr-CH" sz="2500" kern="1200" dirty="0" err="1"/>
              <a:t>your</a:t>
            </a:r>
            <a:r>
              <a:rPr lang="fr-CH" sz="2500" kern="1200" dirty="0"/>
              <a:t> </a:t>
            </a:r>
            <a:r>
              <a:rPr lang="fr-CH" sz="2500" kern="1200" dirty="0" err="1"/>
              <a:t>family</a:t>
            </a:r>
            <a:r>
              <a:rPr lang="fr-CH" sz="2500" kern="1200" dirty="0"/>
              <a:t>/ </a:t>
            </a:r>
            <a:r>
              <a:rPr lang="fr-CH" sz="2500" kern="1200" dirty="0" err="1"/>
              <a:t>friends</a:t>
            </a:r>
            <a:endParaRPr lang="en-GB" sz="2500" kern="120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98A796B-EC28-0DF4-A729-AD79E65D1B43}"/>
              </a:ext>
            </a:extLst>
          </p:cNvPr>
          <p:cNvSpPr/>
          <p:nvPr/>
        </p:nvSpPr>
        <p:spPr>
          <a:xfrm>
            <a:off x="8089103" y="1813715"/>
            <a:ext cx="2963297" cy="2963297"/>
          </a:xfrm>
          <a:custGeom>
            <a:avLst/>
            <a:gdLst>
              <a:gd name="connsiteX0" fmla="*/ 0 w 2963297"/>
              <a:gd name="connsiteY0" fmla="*/ 1481649 h 2963297"/>
              <a:gd name="connsiteX1" fmla="*/ 1481649 w 2963297"/>
              <a:gd name="connsiteY1" fmla="*/ 0 h 2963297"/>
              <a:gd name="connsiteX2" fmla="*/ 2963298 w 2963297"/>
              <a:gd name="connsiteY2" fmla="*/ 1481649 h 2963297"/>
              <a:gd name="connsiteX3" fmla="*/ 1481649 w 2963297"/>
              <a:gd name="connsiteY3" fmla="*/ 2963298 h 2963297"/>
              <a:gd name="connsiteX4" fmla="*/ 0 w 2963297"/>
              <a:gd name="connsiteY4" fmla="*/ 1481649 h 296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63297" h="2963297">
                <a:moveTo>
                  <a:pt x="0" y="1481649"/>
                </a:moveTo>
                <a:cubicBezTo>
                  <a:pt x="0" y="663357"/>
                  <a:pt x="663357" y="0"/>
                  <a:pt x="1481649" y="0"/>
                </a:cubicBezTo>
                <a:cubicBezTo>
                  <a:pt x="2299941" y="0"/>
                  <a:pt x="2963298" y="663357"/>
                  <a:pt x="2963298" y="1481649"/>
                </a:cubicBezTo>
                <a:cubicBezTo>
                  <a:pt x="2963298" y="2299941"/>
                  <a:pt x="2299941" y="2963298"/>
                  <a:pt x="1481649" y="2963298"/>
                </a:cubicBezTo>
                <a:cubicBezTo>
                  <a:pt x="663357" y="2963298"/>
                  <a:pt x="0" y="2299941"/>
                  <a:pt x="0" y="1481649"/>
                </a:cubicBez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2700" prstMaterial="clear">
            <a:bevelT w="177800" h="254000"/>
            <a:bevelB w="1524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  <p:txBody>
          <a:bodyPr spcFirstLastPara="0" vert="horz" wrap="square" lIns="597045" tIns="465715" rIns="597045" bIns="465715" numCol="1" spcCol="1270" anchor="ctr" anchorCtr="0">
            <a:noAutofit/>
          </a:bodyPr>
          <a:lstStyle/>
          <a:p>
            <a:pPr marL="0" lvl="0" indent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fr-CH" sz="2500" b="1" kern="1200" dirty="0" err="1"/>
              <a:t>Connecting</a:t>
            </a:r>
            <a:r>
              <a:rPr lang="fr-CH" sz="2500" b="1" kern="1200" dirty="0"/>
              <a:t> the Dots</a:t>
            </a:r>
            <a:endParaRPr lang="en-GB" sz="2500" b="1" kern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F293735-BA4F-2F83-3A21-43250DE5D246}"/>
              </a:ext>
            </a:extLst>
          </p:cNvPr>
          <p:cNvSpPr txBox="1"/>
          <p:nvPr/>
        </p:nvSpPr>
        <p:spPr bwMode="auto">
          <a:xfrm>
            <a:off x="2342244" y="5013176"/>
            <a:ext cx="4968552" cy="861774"/>
          </a:xfrm>
          <a:prstGeom prst="rect">
            <a:avLst/>
          </a:prstGeom>
          <a:solidFill>
            <a:schemeClr val="accent6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Computer Security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Awareness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Scientific Information Service (Library &amp; Open Science)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Pension Fund Benefits (for Members)</a:t>
            </a:r>
          </a:p>
        </p:txBody>
      </p:sp>
    </p:spTree>
    <p:extLst>
      <p:ext uri="{BB962C8B-B14F-4D97-AF65-F5344CB8AC3E}">
        <p14:creationId xmlns:p14="http://schemas.microsoft.com/office/powerpoint/2010/main" val="4135895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6" grpId="0" animBg="1"/>
      <p:bldP spid="7" grpId="0" animBg="1"/>
      <p:bldP spid="8" grpId="0" animBg="1"/>
      <p:bldP spid="9" grpId="0" animBg="1"/>
      <p:bldP spid="2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name="Thème Office">
  <a:themeElements>
    <a:clrScheme name="CERN HR 2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0033A0"/>
      </a:accent1>
      <a:accent2>
        <a:srgbClr val="E64179"/>
      </a:accent2>
      <a:accent3>
        <a:srgbClr val="CDDB00"/>
      </a:accent3>
      <a:accent4>
        <a:srgbClr val="00A5A9"/>
      </a:accent4>
      <a:accent5>
        <a:srgbClr val="F09F54"/>
      </a:accent5>
      <a:accent6>
        <a:srgbClr val="001E60"/>
      </a:accent6>
      <a:hlink>
        <a:srgbClr val="00A5A9"/>
      </a:hlink>
      <a:folHlink>
        <a:srgbClr val="CDDB00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 dpi="0" rotWithShape="1">
          <a:blip xmlns:r="http://schemas.openxmlformats.org/officeDocument/2006/relationships" r:embed="rId1"/>
          <a:srcRect/>
          <a:stretch>
            <a:fillRect/>
          </a:stretch>
        </a:blipFill>
        <a:ln w="12700">
          <a:noFill/>
        </a:ln>
      </a:spPr>
      <a:bodyPr/>
      <a:lstStyle>
        <a:defPPr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HR_Learning and Development1" id="{BF42CECD-512B-7C46-A9AC-B2E9ACBBB35B}" vid="{97CCF53B-DEDB-894B-A541-D9906B7C38C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59654</TotalTime>
  <Words>525</Words>
  <Application>Microsoft Office PowerPoint</Application>
  <DocSecurity>0</DocSecurity>
  <PresentationFormat>Widescreen</PresentationFormat>
  <Paragraphs>144</Paragraphs>
  <Slides>21</Slides>
  <Notes>21</Notes>
  <HiddenSlides>1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Aptos</vt:lpstr>
      <vt:lpstr>Arial</vt:lpstr>
      <vt:lpstr>Calibri</vt:lpstr>
      <vt:lpstr>Garet</vt:lpstr>
      <vt:lpstr>Metropolis</vt:lpstr>
      <vt:lpstr>Open Sans</vt:lpstr>
      <vt:lpstr>Wingdings</vt:lpstr>
      <vt:lpstr>ZEN角ゴシックNEW Bold</vt:lpstr>
      <vt:lpstr>Thème Office</vt:lpstr>
      <vt:lpstr>PowerPoint Presentation</vt:lpstr>
      <vt:lpstr>PowerPoint Presentation</vt:lpstr>
      <vt:lpstr>Connecting the DOTS</vt:lpstr>
      <vt:lpstr>About us</vt:lpstr>
      <vt:lpstr>Welcome to CERN </vt:lpstr>
      <vt:lpstr>Agenda</vt:lpstr>
      <vt:lpstr>Logistics</vt:lpstr>
      <vt:lpstr>Slides &amp; Videos</vt:lpstr>
      <vt:lpstr>Your Onboarding Journey at CERN</vt:lpstr>
      <vt:lpstr>Today’s main objective </vt:lpstr>
      <vt:lpstr>Ice-Breaker </vt:lpstr>
      <vt:lpstr>Scientific Programme</vt:lpstr>
      <vt:lpstr>Knowledge Transfer</vt:lpstr>
      <vt:lpstr>Coffee Break – Part 1</vt:lpstr>
      <vt:lpstr>PowerPoint Presentation</vt:lpstr>
      <vt:lpstr>CERN’s Accelerator Complex</vt:lpstr>
      <vt:lpstr>Q&amp;A with a CERN Director</vt:lpstr>
      <vt:lpstr>PowerPoint Presentation</vt:lpstr>
      <vt:lpstr>Prize Draw</vt:lpstr>
      <vt:lpstr>Closing Drinks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Philippe Berset</dc:creator>
  <cp:keywords/>
  <dc:description/>
  <cp:lastModifiedBy>Amy Elaine Collins</cp:lastModifiedBy>
  <cp:revision>211</cp:revision>
  <cp:lastPrinted>2025-02-25T09:26:37Z</cp:lastPrinted>
  <dcterms:created xsi:type="dcterms:W3CDTF">2021-04-30T13:11:57Z</dcterms:created>
  <dcterms:modified xsi:type="dcterms:W3CDTF">2025-04-15T07:04:34Z</dcterms:modified>
  <cp:category/>
  <dc:identifier/>
  <cp:contentStatus/>
  <dc:language/>
  <cp:version/>
</cp:coreProperties>
</file>