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_rels/notesSlide1.xml.rels" ContentType="application/vnd.openxmlformats-package.relationships+xml"/>
  <Override PartName="/ppt/notesSlides/notesSlide1.xml" ContentType="application/vnd.openxmlformats-officedocument.presentationml.notesSlide+xml"/>
  <Override PartName="/ppt/_rels/presentation.xml.rels" ContentType="application/vnd.openxmlformats-package.relationships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_rels/slideLayout2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20.xml.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2.xml" ContentType="application/vnd.openxmlformats-officedocument.presentationml.slideLayout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_rels/slide5.xml.rels" ContentType="application/vnd.openxmlformats-package.relationships+xml"/>
  <Override PartName="/ppt/slides/_rels/slide2.xml.rels" ContentType="application/vnd.openxmlformats-package.relationships+xml"/>
  <Override PartName="/ppt/slides/_rels/slide4.xml.rels" ContentType="application/vnd.openxmlformats-package.relationships+xml"/>
  <Override PartName="/ppt/slides/_rels/slide1.xml.rels" ContentType="application/vnd.openxmlformats-package.relationships+xml"/>
  <Override PartName="/ppt/slides/_rels/slide3.xml.rels" ContentType="application/vnd.openxmlformats-package.relationships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</p:sldIdLst>
  <p:sldSz cx="9144000" cy="6858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3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sldImg"/>
          </p:nvPr>
        </p:nvSpPr>
        <p:spPr>
          <a:xfrm>
            <a:off x="533520" y="764280"/>
            <a:ext cx="6704640" cy="3771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Clic</a:t>
            </a:r>
            <a:r>
              <a:rPr b="0" lang="en-US" sz="4400" spc="-1" strike="noStrike">
                <a:latin typeface="Arial"/>
              </a:rPr>
              <a:t>k to </a:t>
            </a:r>
            <a:r>
              <a:rPr b="0" lang="en-US" sz="4400" spc="-1" strike="noStrike">
                <a:latin typeface="Arial"/>
              </a:rPr>
              <a:t>mov</a:t>
            </a:r>
            <a:r>
              <a:rPr b="0" lang="en-US" sz="4400" spc="-1" strike="noStrike">
                <a:latin typeface="Arial"/>
              </a:rPr>
              <a:t>e </a:t>
            </a:r>
            <a:r>
              <a:rPr b="0" lang="en-US" sz="4400" spc="-1" strike="noStrike">
                <a:latin typeface="Arial"/>
              </a:rPr>
              <a:t>the </a:t>
            </a:r>
            <a:r>
              <a:rPr b="0" lang="en-US" sz="4400" spc="-1" strike="noStrike">
                <a:latin typeface="Arial"/>
              </a:rPr>
              <a:t>slid</a:t>
            </a:r>
            <a:r>
              <a:rPr b="0" lang="en-US" sz="4400" spc="-1" strike="noStrike">
                <a:latin typeface="Arial"/>
              </a:rPr>
              <a:t>e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en-US" sz="2000" spc="-1" strike="noStrike">
                <a:latin typeface="Arial"/>
              </a:rPr>
              <a:t>Click to </a:t>
            </a:r>
            <a:r>
              <a:rPr b="0" lang="en-US" sz="2000" spc="-1" strike="noStrike">
                <a:latin typeface="Arial"/>
              </a:rPr>
              <a:t>edit the </a:t>
            </a:r>
            <a:r>
              <a:rPr b="0" lang="en-US" sz="2000" spc="-1" strike="noStrike">
                <a:latin typeface="Arial"/>
              </a:rPr>
              <a:t>notes </a:t>
            </a:r>
            <a:r>
              <a:rPr b="0" lang="en-US" sz="2000" spc="-1" strike="noStrike">
                <a:latin typeface="Arial"/>
              </a:rPr>
              <a:t>format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en-US" sz="1400" spc="-1" strike="noStrike">
                <a:latin typeface="Times New Roman"/>
              </a:rPr>
              <a:t>&lt;header&gt;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80" name="PlaceHolder 4"/>
          <p:cNvSpPr>
            <a:spLocks noGrp="1"/>
          </p:cNvSpPr>
          <p:nvPr>
            <p:ph type="dt"/>
          </p:nvPr>
        </p:nvSpPr>
        <p:spPr>
          <a:xfrm>
            <a:off x="4399200" y="0"/>
            <a:ext cx="3372840" cy="50256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r>
              <a:rPr b="0" lang="en-US" sz="1400" spc="-1" strike="noStrike">
                <a:latin typeface="Times New Roman"/>
              </a:rPr>
              <a:t>&lt;date/time&gt;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81" name="PlaceHolder 5"/>
          <p:cNvSpPr>
            <a:spLocks noGrp="1"/>
          </p:cNvSpPr>
          <p:nvPr>
            <p:ph type="ftr"/>
          </p:nvPr>
        </p:nvSpPr>
        <p:spPr>
          <a:xfrm>
            <a:off x="0" y="9555480"/>
            <a:ext cx="3372840" cy="50256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r>
              <a:rPr b="0" lang="en-US" sz="1400" spc="-1" strike="noStrike">
                <a:latin typeface="Times New Roman"/>
              </a:rPr>
              <a:t>&lt;footer&gt;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82" name="PlaceHolder 6"/>
          <p:cNvSpPr>
            <a:spLocks noGrp="1"/>
          </p:cNvSpPr>
          <p:nvPr>
            <p:ph type="sldNum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 algn="r"/>
            <a:fld id="{E521E015-FC4D-4112-BAA1-1A0B9D1A29B5}" type="slidenum">
              <a:rPr b="0" lang="en-US" sz="1400" spc="-1" strike="noStrike">
                <a:latin typeface="Times New Roman"/>
              </a:rPr>
              <a:t>&lt;number&gt;</a:t>
            </a:fld>
            <a:endParaRPr b="0" lang="en-US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sldImg"/>
          </p:nvPr>
        </p:nvSpPr>
        <p:spPr>
          <a:xfrm>
            <a:off x="1177920" y="1235160"/>
            <a:ext cx="4440960" cy="3330000"/>
          </a:xfrm>
          <a:prstGeom prst="rect">
            <a:avLst/>
          </a:prstGeom>
        </p:spPr>
      </p:sp>
      <p:sp>
        <p:nvSpPr>
          <p:cNvPr id="114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115" name="CustomShape 3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2C9116F6-B6C2-41D0-8855-195FBA935A16}" type="slidenum">
              <a:rPr b="0" lang="en-US" sz="1200" spc="-1" strike="noStrike">
                <a:solidFill>
                  <a:srgbClr val="000000"/>
                </a:solidFill>
                <a:latin typeface="Calibri"/>
                <a:ea typeface="MS PGothic"/>
              </a:rPr>
              <a:t>&lt;number&gt;</a:t>
            </a:fld>
            <a:endParaRPr b="0" lang="en-US" sz="1200" spc="-1" strike="noStrike">
              <a:latin typeface="Arial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7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1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9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5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6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Clic</a:t>
            </a:r>
            <a:r>
              <a:rPr b="0" lang="en-US" sz="4400" spc="-1" strike="noStrike">
                <a:latin typeface="Arial"/>
              </a:rPr>
              <a:t>k to </a:t>
            </a:r>
            <a:r>
              <a:rPr b="0" lang="en-US" sz="4400" spc="-1" strike="noStrike">
                <a:latin typeface="Arial"/>
              </a:rPr>
              <a:t>edit </a:t>
            </a:r>
            <a:r>
              <a:rPr b="0" lang="en-US" sz="4400" spc="-1" strike="noStrike">
                <a:latin typeface="Arial"/>
              </a:rPr>
              <a:t>the </a:t>
            </a:r>
            <a:r>
              <a:rPr b="0" lang="en-US" sz="4400" spc="-1" strike="noStrike">
                <a:latin typeface="Arial"/>
              </a:rPr>
              <a:t>title </a:t>
            </a:r>
            <a:r>
              <a:rPr b="0" lang="en-US" sz="4400" spc="-1" strike="noStrike">
                <a:latin typeface="Arial"/>
              </a:rPr>
              <a:t>text </a:t>
            </a:r>
            <a:r>
              <a:rPr b="0" lang="en-US" sz="4400" spc="-1" strike="noStrike">
                <a:latin typeface="Arial"/>
              </a:rPr>
              <a:t>for</a:t>
            </a:r>
            <a:r>
              <a:rPr b="0" lang="en-US" sz="4400" spc="-1" strike="noStrike">
                <a:latin typeface="Arial"/>
              </a:rPr>
              <a:t>mat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Line 1"/>
          <p:cNvSpPr/>
          <p:nvPr/>
        </p:nvSpPr>
        <p:spPr>
          <a:xfrm>
            <a:off x="457200" y="1060200"/>
            <a:ext cx="8226360" cy="0"/>
          </a:xfrm>
          <a:prstGeom prst="line">
            <a:avLst/>
          </a:prstGeom>
          <a:ln w="6480"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39" name="PlaceHolder 2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Click to edit the title text format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hyperlink" Target="mailto:be-dep-ea-gas@cern.ch" TargetMode="External"/><Relationship Id="rId2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hyperlink" Target="mailto:andrea.longhin@cern.ch" TargetMode="External"/><Relationship Id="rId2" Type="http://schemas.openxmlformats.org/officeDocument/2006/relationships/hyperlink" Target="mailto:francesco.terranova@cern.ch" TargetMode="External"/><Relationship Id="rId3" Type="http://schemas.openxmlformats.org/officeDocument/2006/relationships/hyperlink" Target="mailto:fabio.pupilli@cern.ch" TargetMode="External"/><Relationship Id="rId4" Type="http://schemas.openxmlformats.org/officeDocument/2006/relationships/hyperlink" Target="mailto:valerio.mascagna@cern.ch" TargetMode="External"/><Relationship Id="rId5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ustomShape 1"/>
          <p:cNvSpPr/>
          <p:nvPr/>
        </p:nvSpPr>
        <p:spPr>
          <a:xfrm>
            <a:off x="383400" y="2299320"/>
            <a:ext cx="8376120" cy="1826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45720" rIns="45720" tIns="0" bIns="0" anchor="b">
            <a:normAutofit/>
          </a:bodyPr>
          <a:p>
            <a:pPr>
              <a:lnSpc>
                <a:spcPct val="90000"/>
              </a:lnSpc>
            </a:pPr>
            <a:r>
              <a:rPr b="1" i="1" lang="en-GB" sz="4400" spc="-1" strike="noStrike">
                <a:solidFill>
                  <a:srgbClr val="0c377b"/>
                </a:solidFill>
                <a:latin typeface="Corbel"/>
              </a:rPr>
              <a:t>ENUBET (NP06)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84" name="CustomShape 2"/>
          <p:cNvSpPr/>
          <p:nvPr/>
        </p:nvSpPr>
        <p:spPr>
          <a:xfrm>
            <a:off x="383400" y="4126320"/>
            <a:ext cx="4842360" cy="1065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45720" rIns="45720" tIns="0" bIns="0">
            <a:norm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endParaRPr b="0" lang="en-US" sz="1800" spc="-1" strike="noStrike"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endParaRPr b="0" lang="en-US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CustomShape 1"/>
          <p:cNvSpPr/>
          <p:nvPr/>
        </p:nvSpPr>
        <p:spPr>
          <a:xfrm>
            <a:off x="457200" y="1274400"/>
            <a:ext cx="8229600" cy="1733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GB" sz="1200" spc="-1" strike="noStrike">
                <a:solidFill>
                  <a:srgbClr val="0c377b"/>
                </a:solidFill>
                <a:latin typeface="Corbel"/>
                <a:ea typeface="DejaVu Sans"/>
              </a:rPr>
              <a:t>The ENUBET (Enhanced Neutrino Beams from kaon Tagging) project aims to develop monitored neutrino beams with a precision of around 1% in neutrino flux determination. This is achieved by measuring leptons produced in the decay tunnel, which is instrumented with a modular cylindrical calorimeter. Positrons from K+ → e+ π0 νe decays striking the tunnel walls are used to monitor the νe flux. Additionally, the hadron dump is instrumented to track muons from kaon and pion decays (K+ → μ+ νμ and π+ → μ+ νμ), contributing to νμ flux measurement.</a:t>
            </a:r>
            <a:endParaRPr b="0" lang="en-US" sz="1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GB" sz="1200" spc="-1" strike="noStrike">
                <a:solidFill>
                  <a:srgbClr val="0c377b"/>
                </a:solidFill>
                <a:latin typeface="Corbel"/>
                <a:ea typeface="DejaVu Sans"/>
              </a:rPr>
              <a:t>The </a:t>
            </a:r>
            <a:r>
              <a:rPr b="1" lang="en-GB" sz="1200" spc="-1" strike="noStrike">
                <a:solidFill>
                  <a:srgbClr val="0c377b"/>
                </a:solidFill>
                <a:latin typeface="Corbel"/>
                <a:ea typeface="DejaVu Sans"/>
              </a:rPr>
              <a:t>test beam</a:t>
            </a:r>
            <a:r>
              <a:rPr b="0" lang="en-GB" sz="1200" spc="-1" strike="noStrike">
                <a:solidFill>
                  <a:srgbClr val="0c377b"/>
                </a:solidFill>
                <a:latin typeface="Corbel"/>
                <a:ea typeface="DejaVu Sans"/>
              </a:rPr>
              <a:t> goal is to </a:t>
            </a:r>
            <a:r>
              <a:rPr b="1" lang="en-GB" sz="1200" spc="-1" strike="noStrike">
                <a:solidFill>
                  <a:srgbClr val="0c377b"/>
                </a:solidFill>
                <a:latin typeface="Corbel"/>
                <a:ea typeface="DejaVu Sans"/>
              </a:rPr>
              <a:t>evaluate fast micromegas based detectors (PICOSEC)</a:t>
            </a:r>
            <a:r>
              <a:rPr b="0" lang="en-GB" sz="1200" spc="-1" strike="noStrike">
                <a:solidFill>
                  <a:srgbClr val="0c377b"/>
                </a:solidFill>
                <a:latin typeface="Corbel"/>
                <a:ea typeface="DejaVu Sans"/>
              </a:rPr>
              <a:t> for the instrumented hadron dump.</a:t>
            </a:r>
            <a:endParaRPr b="0" lang="en-US" sz="1200" spc="-1" strike="noStrike">
              <a:latin typeface="Arial"/>
            </a:endParaRPr>
          </a:p>
        </p:txBody>
      </p:sp>
      <p:sp>
        <p:nvSpPr>
          <p:cNvPr id="86" name="CustomShape 2"/>
          <p:cNvSpPr/>
          <p:nvPr/>
        </p:nvSpPr>
        <p:spPr>
          <a:xfrm>
            <a:off x="457200" y="233280"/>
            <a:ext cx="8225640" cy="810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45720" rIns="4572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en-GB" sz="3600" spc="-1" strike="noStrike">
                <a:solidFill>
                  <a:srgbClr val="0c377b"/>
                </a:solidFill>
                <a:latin typeface="Corbel"/>
                <a:ea typeface="MS PGothic"/>
              </a:rPr>
              <a:t>Schematic of the installation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87" name="CustomShape 3"/>
          <p:cNvSpPr/>
          <p:nvPr/>
        </p:nvSpPr>
        <p:spPr>
          <a:xfrm>
            <a:off x="7956720" y="6356520"/>
            <a:ext cx="729360" cy="36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fld id="{CCF5F4AE-E219-401E-AF73-CC2F8EF64EB9}" type="slidenum">
              <a:rPr b="0" lang="en-US" sz="1100" spc="-1" strike="noStrike">
                <a:solidFill>
                  <a:srgbClr val="729fcf"/>
                </a:solidFill>
                <a:latin typeface="Corbel"/>
              </a:rPr>
              <a:t>&lt;number&gt;</a:t>
            </a:fld>
            <a:endParaRPr b="0" lang="en-US" sz="1100" spc="-1" strike="noStrike">
              <a:latin typeface="Arial"/>
            </a:endParaRPr>
          </a:p>
        </p:txBody>
      </p:sp>
      <p:sp>
        <p:nvSpPr>
          <p:cNvPr id="88" name="CustomShape 4"/>
          <p:cNvSpPr/>
          <p:nvPr/>
        </p:nvSpPr>
        <p:spPr>
          <a:xfrm>
            <a:off x="2093040" y="6356520"/>
            <a:ext cx="2598120" cy="36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1100" spc="-1" strike="noStrike">
                <a:solidFill>
                  <a:srgbClr val="0c377b"/>
                </a:solidFill>
                <a:latin typeface="Corbel"/>
              </a:rPr>
              <a:t>ENUBET – Valerio Mascagna</a:t>
            </a:r>
            <a:endParaRPr b="0" lang="en-US" sz="1100" spc="-1" strike="noStrike">
              <a:latin typeface="Arial"/>
            </a:endParaRPr>
          </a:p>
        </p:txBody>
      </p:sp>
      <p:sp>
        <p:nvSpPr>
          <p:cNvPr id="89" name="CustomShape 5"/>
          <p:cNvSpPr/>
          <p:nvPr/>
        </p:nvSpPr>
        <p:spPr>
          <a:xfrm>
            <a:off x="5514840" y="6356520"/>
            <a:ext cx="2440800" cy="36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GB" sz="1100" spc="-1" strike="noStrike">
                <a:solidFill>
                  <a:srgbClr val="0c377b"/>
                </a:solidFill>
                <a:latin typeface="Corbel"/>
              </a:rPr>
              <a:t>User Meeting 2025</a:t>
            </a:r>
            <a:endParaRPr b="0" lang="en-US" sz="1100" spc="-1" strike="noStrike">
              <a:latin typeface="Arial"/>
            </a:endParaRPr>
          </a:p>
        </p:txBody>
      </p:sp>
      <p:sp>
        <p:nvSpPr>
          <p:cNvPr id="90" name="CustomShape 6"/>
          <p:cNvSpPr/>
          <p:nvPr/>
        </p:nvSpPr>
        <p:spPr>
          <a:xfrm>
            <a:off x="2534400" y="3147840"/>
            <a:ext cx="2311920" cy="1554480"/>
          </a:xfrm>
          <a:prstGeom prst="rect">
            <a:avLst/>
          </a:prstGeom>
          <a:gradFill rotWithShape="0">
            <a:gsLst>
              <a:gs pos="0">
                <a:srgbClr val="cf8484"/>
              </a:gs>
              <a:gs pos="100000">
                <a:srgbClr val="9b3737"/>
              </a:gs>
            </a:gsLst>
            <a:lin ang="5400000"/>
          </a:gradFill>
          <a:ln>
            <a:solidFill>
              <a:srgbClr val="830000"/>
            </a:solidFill>
            <a:round/>
          </a:ln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GB" sz="1200" spc="-1" strike="noStrike">
                <a:solidFill>
                  <a:srgbClr val="ffffff"/>
                </a:solidFill>
                <a:latin typeface="Corbel"/>
                <a:ea typeface="DejaVu Sans"/>
              </a:rPr>
              <a:t>Scintillator (trigger) + strip detector (tracking)</a:t>
            </a:r>
            <a:endParaRPr b="0" lang="en-US" sz="1200" spc="-1" strike="noStrike">
              <a:latin typeface="Arial"/>
            </a:endParaRPr>
          </a:p>
        </p:txBody>
      </p:sp>
      <p:sp>
        <p:nvSpPr>
          <p:cNvPr id="91" name="CustomShape 7"/>
          <p:cNvSpPr/>
          <p:nvPr/>
        </p:nvSpPr>
        <p:spPr>
          <a:xfrm>
            <a:off x="4914360" y="3660480"/>
            <a:ext cx="702360" cy="457200"/>
          </a:xfrm>
          <a:prstGeom prst="rect">
            <a:avLst/>
          </a:prstGeom>
          <a:gradFill rotWithShape="0">
            <a:gsLst>
              <a:gs pos="0">
                <a:srgbClr val="8991b3"/>
              </a:gs>
              <a:gs pos="100000">
                <a:srgbClr val="374679"/>
              </a:gs>
            </a:gsLst>
            <a:lin ang="5400000"/>
          </a:gradFill>
          <a:ln>
            <a:solidFill>
              <a:srgbClr val="002a6b"/>
            </a:solidFill>
            <a:round/>
          </a:ln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GB" sz="800" spc="-1" strike="noStrike">
                <a:solidFill>
                  <a:srgbClr val="ffffff"/>
                </a:solidFill>
                <a:latin typeface="Corbel"/>
                <a:ea typeface="DejaVu Sans"/>
              </a:rPr>
              <a:t>Detector 1</a:t>
            </a:r>
            <a:endParaRPr b="0" lang="en-US" sz="800" spc="-1" strike="noStrike">
              <a:latin typeface="Arial"/>
            </a:endParaRPr>
          </a:p>
        </p:txBody>
      </p:sp>
      <p:sp>
        <p:nvSpPr>
          <p:cNvPr id="92" name="CustomShape 8"/>
          <p:cNvSpPr/>
          <p:nvPr/>
        </p:nvSpPr>
        <p:spPr>
          <a:xfrm>
            <a:off x="907920" y="3961080"/>
            <a:ext cx="1317240" cy="3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round/>
            <a:tailEnd len="med" type="triangle" w="med"/>
          </a:ln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93" name="CustomShape 9"/>
          <p:cNvSpPr/>
          <p:nvPr/>
        </p:nvSpPr>
        <p:spPr>
          <a:xfrm>
            <a:off x="907920" y="3627000"/>
            <a:ext cx="1184400" cy="36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GB" sz="1800" spc="-1" strike="noStrike">
                <a:solidFill>
                  <a:srgbClr val="0c377b"/>
                </a:solidFill>
                <a:latin typeface="Corbel"/>
                <a:ea typeface="DejaVu Sans"/>
              </a:rPr>
              <a:t>Beam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94" name="CustomShape 10"/>
          <p:cNvSpPr/>
          <p:nvPr/>
        </p:nvSpPr>
        <p:spPr>
          <a:xfrm>
            <a:off x="2534400" y="5015520"/>
            <a:ext cx="4780800" cy="136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round/>
            <a:headEnd len="med" type="triangle" w="med"/>
            <a:tailEnd len="med" type="triangle" w="med"/>
          </a:ln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95" name="CustomShape 11"/>
          <p:cNvSpPr/>
          <p:nvPr/>
        </p:nvSpPr>
        <p:spPr>
          <a:xfrm>
            <a:off x="2834640" y="5146560"/>
            <a:ext cx="5303520" cy="913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GB" sz="1800" spc="-1" strike="noStrike">
                <a:solidFill>
                  <a:srgbClr val="0c377b"/>
                </a:solidFill>
                <a:latin typeface="Corbel"/>
                <a:ea typeface="DejaVu Sans"/>
              </a:rPr>
              <a:t>Total length : </a:t>
            </a:r>
            <a:r>
              <a:rPr b="0" i="1" lang="en-GB" sz="1800" spc="-1" strike="noStrike">
                <a:solidFill>
                  <a:srgbClr val="0c377b"/>
                </a:solidFill>
                <a:latin typeface="Corbel"/>
                <a:ea typeface="DejaVu Sans"/>
              </a:rPr>
              <a:t>2.5 </a:t>
            </a:r>
            <a:r>
              <a:rPr b="0" lang="en-GB" sz="1800" spc="-1" strike="noStrike">
                <a:solidFill>
                  <a:srgbClr val="0c377b"/>
                </a:solidFill>
                <a:latin typeface="Corbel"/>
                <a:ea typeface="DejaVu Sans"/>
              </a:rPr>
              <a:t>m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GB" sz="1800" spc="-1" strike="noStrike">
                <a:solidFill>
                  <a:srgbClr val="0c377b"/>
                </a:solidFill>
                <a:latin typeface="Corbel"/>
                <a:ea typeface="DejaVu Sans"/>
              </a:rPr>
              <a:t>Total width : </a:t>
            </a:r>
            <a:r>
              <a:rPr b="0" i="1" lang="en-GB" sz="1800" spc="-1" strike="noStrike">
                <a:solidFill>
                  <a:srgbClr val="0c377b"/>
                </a:solidFill>
                <a:latin typeface="Corbel"/>
                <a:ea typeface="DejaVu Sans"/>
              </a:rPr>
              <a:t>1.5 </a:t>
            </a:r>
            <a:r>
              <a:rPr b="0" lang="en-GB" sz="1800" spc="-1" strike="noStrike">
                <a:solidFill>
                  <a:srgbClr val="0c377b"/>
                </a:solidFill>
                <a:latin typeface="Corbel"/>
                <a:ea typeface="DejaVu Sans"/>
              </a:rPr>
              <a:t>m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GB" sz="1800" spc="-1" strike="noStrike">
                <a:solidFill>
                  <a:srgbClr val="0c377b"/>
                </a:solidFill>
                <a:latin typeface="Corbel"/>
                <a:ea typeface="DejaVu Sans"/>
              </a:rPr>
              <a:t>Height of beam : 1.39 m (as previous years)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96" name="CustomShape 12"/>
          <p:cNvSpPr/>
          <p:nvPr/>
        </p:nvSpPr>
        <p:spPr>
          <a:xfrm>
            <a:off x="5670360" y="3660480"/>
            <a:ext cx="702360" cy="457200"/>
          </a:xfrm>
          <a:prstGeom prst="rect">
            <a:avLst/>
          </a:prstGeom>
          <a:gradFill rotWithShape="0">
            <a:gsLst>
              <a:gs pos="0">
                <a:srgbClr val="8991b3"/>
              </a:gs>
              <a:gs pos="100000">
                <a:srgbClr val="374679"/>
              </a:gs>
            </a:gsLst>
            <a:lin ang="5400000"/>
          </a:gradFill>
          <a:ln>
            <a:solidFill>
              <a:srgbClr val="002a6b"/>
            </a:solidFill>
            <a:round/>
          </a:ln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GB" sz="800" spc="-1" strike="noStrike">
                <a:solidFill>
                  <a:srgbClr val="ffffff"/>
                </a:solidFill>
                <a:latin typeface="Corbel"/>
                <a:ea typeface="DejaVu Sans"/>
              </a:rPr>
              <a:t>Detector 2</a:t>
            </a:r>
            <a:endParaRPr b="0" lang="en-US" sz="800" spc="-1" strike="noStrike">
              <a:latin typeface="Arial"/>
            </a:endParaRPr>
          </a:p>
        </p:txBody>
      </p:sp>
      <p:sp>
        <p:nvSpPr>
          <p:cNvPr id="97" name="CustomShape 13"/>
          <p:cNvSpPr/>
          <p:nvPr/>
        </p:nvSpPr>
        <p:spPr>
          <a:xfrm>
            <a:off x="6458400" y="3657600"/>
            <a:ext cx="987120" cy="457200"/>
          </a:xfrm>
          <a:prstGeom prst="rect">
            <a:avLst/>
          </a:prstGeom>
          <a:gradFill rotWithShape="0">
            <a:gsLst>
              <a:gs pos="0">
                <a:srgbClr val="cf8484"/>
              </a:gs>
              <a:gs pos="100000">
                <a:srgbClr val="9b3737"/>
              </a:gs>
            </a:gsLst>
            <a:lin ang="5400000"/>
          </a:gradFill>
          <a:ln>
            <a:solidFill>
              <a:srgbClr val="830000"/>
            </a:solidFill>
            <a:round/>
          </a:ln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GB" sz="1000" spc="-1" strike="noStrike">
                <a:solidFill>
                  <a:srgbClr val="ffffff"/>
                </a:solidFill>
                <a:latin typeface="Corbel"/>
                <a:ea typeface="DejaVu Sans"/>
              </a:rPr>
              <a:t>Small scinti </a:t>
            </a:r>
            <a:r>
              <a:rPr b="0" lang="en-GB" sz="1000" spc="-1" strike="noStrike">
                <a:solidFill>
                  <a:srgbClr val="ffffff"/>
                </a:solidFill>
                <a:latin typeface="Corbel"/>
                <a:ea typeface="DejaVu Sans"/>
              </a:rPr>
              <a:t>(trigger)</a:t>
            </a:r>
            <a:endParaRPr b="0" lang="en-US" sz="1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CustomShape 1"/>
          <p:cNvSpPr/>
          <p:nvPr/>
        </p:nvSpPr>
        <p:spPr>
          <a:xfrm>
            <a:off x="457200" y="233280"/>
            <a:ext cx="8225640" cy="810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45720" rIns="4572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en-GB" sz="3600" spc="-1" strike="noStrike">
                <a:solidFill>
                  <a:srgbClr val="0c377b"/>
                </a:solidFill>
                <a:latin typeface="Corbel"/>
                <a:ea typeface="MS PGothic"/>
              </a:rPr>
              <a:t>Beam Condition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99" name="CustomShape 2"/>
          <p:cNvSpPr/>
          <p:nvPr/>
        </p:nvSpPr>
        <p:spPr>
          <a:xfrm>
            <a:off x="7956720" y="6356520"/>
            <a:ext cx="729360" cy="36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fld id="{DC801B8C-7220-47A2-AD00-7FAD95F63DF9}" type="slidenum">
              <a:rPr b="0" lang="en-US" sz="1100" spc="-1" strike="noStrike">
                <a:solidFill>
                  <a:srgbClr val="729fcf"/>
                </a:solidFill>
                <a:latin typeface="Corbel"/>
              </a:rPr>
              <a:t>&lt;number&gt;</a:t>
            </a:fld>
            <a:endParaRPr b="0" lang="en-US" sz="1100" spc="-1" strike="noStrike">
              <a:latin typeface="Arial"/>
            </a:endParaRPr>
          </a:p>
        </p:txBody>
      </p:sp>
      <p:sp>
        <p:nvSpPr>
          <p:cNvPr id="100" name="CustomShape 3"/>
          <p:cNvSpPr/>
          <p:nvPr/>
        </p:nvSpPr>
        <p:spPr>
          <a:xfrm>
            <a:off x="5514840" y="6356520"/>
            <a:ext cx="2440800" cy="36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GB" sz="1100" spc="-1" strike="noStrike">
                <a:solidFill>
                  <a:srgbClr val="0c377b"/>
                </a:solidFill>
                <a:latin typeface="Corbel"/>
              </a:rPr>
              <a:t>User Meeting 2025</a:t>
            </a:r>
            <a:endParaRPr b="0" lang="en-US" sz="1100" spc="-1" strike="noStrike">
              <a:latin typeface="Arial"/>
            </a:endParaRPr>
          </a:p>
        </p:txBody>
      </p:sp>
      <p:graphicFrame>
        <p:nvGraphicFramePr>
          <p:cNvPr id="101" name="Table 4"/>
          <p:cNvGraphicFramePr/>
          <p:nvPr/>
        </p:nvGraphicFramePr>
        <p:xfrm>
          <a:off x="198720" y="2481840"/>
          <a:ext cx="8847000" cy="3248280"/>
        </p:xfrm>
        <a:graphic>
          <a:graphicData uri="http://schemas.openxmlformats.org/drawingml/2006/table">
            <a:tbl>
              <a:tblPr/>
              <a:tblGrid>
                <a:gridCol w="1263600"/>
                <a:gridCol w="1263600"/>
                <a:gridCol w="1263600"/>
                <a:gridCol w="1263600"/>
                <a:gridCol w="1263600"/>
                <a:gridCol w="1263600"/>
                <a:gridCol w="1265760"/>
              </a:tblGrid>
              <a:tr h="58104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en-GB" sz="1100" spc="-1" strike="noStrike">
                          <a:solidFill>
                            <a:srgbClr val="ffffff"/>
                          </a:solidFill>
                          <a:latin typeface="Corbel"/>
                        </a:rPr>
                        <a:t>Particle</a:t>
                      </a:r>
                      <a:endParaRPr b="0" lang="en-US" sz="11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c377b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en-GB" sz="1100" spc="-1" strike="noStrike">
                          <a:solidFill>
                            <a:srgbClr val="ffffff"/>
                          </a:solidFill>
                          <a:latin typeface="Corbel"/>
                        </a:rPr>
                        <a:t>Polarity </a:t>
                      </a:r>
                      <a:endParaRPr b="0" lang="en-US" sz="11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c377b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en-GB" sz="1100" spc="-1" strike="noStrike">
                          <a:solidFill>
                            <a:srgbClr val="ffffff"/>
                          </a:solidFill>
                          <a:latin typeface="Corbel"/>
                        </a:rPr>
                        <a:t>Energy (0.1 to 15 GeV/c (T09)</a:t>
                      </a:r>
                      <a:endParaRPr b="0" lang="en-US" sz="11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c377b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en-GB" sz="1100" spc="-1" strike="noStrike">
                          <a:solidFill>
                            <a:srgbClr val="ffffff"/>
                          </a:solidFill>
                          <a:latin typeface="Corbel"/>
                        </a:rPr>
                        <a:t>High purity</a:t>
                      </a:r>
                      <a:endParaRPr b="0" lang="en-US" sz="11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c377b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en-GB" sz="1100" spc="-1" strike="noStrike">
                          <a:solidFill>
                            <a:srgbClr val="ffffff"/>
                          </a:solidFill>
                          <a:latin typeface="Corbel"/>
                        </a:rPr>
                        <a:t>Intensity</a:t>
                      </a:r>
                      <a:endParaRPr b="0" lang="en-US" sz="11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c377b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en-GB" sz="1100" spc="-1" strike="noStrike">
                          <a:solidFill>
                            <a:srgbClr val="ffffff"/>
                          </a:solidFill>
                          <a:latin typeface="Corbel"/>
                        </a:rPr>
                        <a:t>Beam size (Ømm)</a:t>
                      </a:r>
                      <a:endParaRPr b="0" lang="en-US" sz="11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c377b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en-GB" sz="1100" spc="-1" strike="noStrike">
                          <a:solidFill>
                            <a:srgbClr val="ffffff"/>
                          </a:solidFill>
                          <a:latin typeface="Corbel"/>
                        </a:rPr>
                        <a:t>Run number (if applicable</a:t>
                      </a:r>
                      <a:endParaRPr b="0" lang="en-US" sz="11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c377b"/>
                    </a:solidFill>
                  </a:tcPr>
                </a:tc>
              </a:tr>
              <a:tr h="58104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GB" sz="1100" spc="-1" strike="noStrike">
                          <a:solidFill>
                            <a:srgbClr val="0c377b"/>
                          </a:solidFill>
                          <a:latin typeface="Corbel"/>
                        </a:rPr>
                        <a:t>Pion/Muons/K (MIPs)</a:t>
                      </a:r>
                      <a:endParaRPr b="0" lang="en-US" sz="11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dd6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GB" sz="1100" spc="-1" strike="noStrike">
                          <a:solidFill>
                            <a:srgbClr val="0c377b"/>
                          </a:solidFill>
                          <a:latin typeface="Corbel"/>
                        </a:rPr>
                        <a:t>Negative</a:t>
                      </a:r>
                      <a:endParaRPr b="0" lang="en-US" sz="11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dd6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GB" sz="1100" spc="-1" strike="noStrike">
                          <a:solidFill>
                            <a:srgbClr val="0c377b"/>
                          </a:solidFill>
                          <a:latin typeface="Corbel"/>
                        </a:rPr>
                        <a:t>3-6 GeV/c</a:t>
                      </a:r>
                      <a:endParaRPr b="0" lang="en-US" sz="11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dd6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GB" sz="1100" spc="-1" strike="noStrike">
                          <a:solidFill>
                            <a:srgbClr val="0c377b"/>
                          </a:solidFill>
                          <a:latin typeface="Corbel"/>
                        </a:rPr>
                        <a:t>NO</a:t>
                      </a:r>
                      <a:endParaRPr b="0" lang="en-US" sz="11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dd6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GB" sz="1100" spc="-1" strike="noStrike">
                          <a:solidFill>
                            <a:srgbClr val="0c377b"/>
                          </a:solidFill>
                          <a:latin typeface="Corbel"/>
                        </a:rPr>
                        <a:t>1E4 to 1E6 per spill</a:t>
                      </a:r>
                      <a:endParaRPr b="0" lang="en-US" sz="11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dd6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GB" sz="1100" spc="-1" strike="noStrike">
                          <a:solidFill>
                            <a:srgbClr val="0c377b"/>
                          </a:solidFill>
                          <a:latin typeface="Corbel"/>
                        </a:rPr>
                        <a:t>10</a:t>
                      </a:r>
                      <a:endParaRPr b="0" lang="en-US" sz="11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dd6"/>
                    </a:solidFill>
                  </a:tcPr>
                </a:tc>
                <a:tc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dd6"/>
                    </a:solidFill>
                  </a:tcPr>
                </a:tc>
              </a:tr>
              <a:tr h="347760">
                <a:tc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8ec"/>
                    </a:solidFill>
                  </a:tcPr>
                </a:tc>
                <a:tc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8ec"/>
                    </a:solidFill>
                  </a:tcPr>
                </a:tc>
                <a:tc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8ec"/>
                    </a:solidFill>
                  </a:tcPr>
                </a:tc>
                <a:tc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8ec"/>
                    </a:solidFill>
                  </a:tcPr>
                </a:tc>
                <a:tc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8ec"/>
                    </a:solidFill>
                  </a:tcPr>
                </a:tc>
                <a:tc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8ec"/>
                    </a:solidFill>
                  </a:tcPr>
                </a:tc>
                <a:tc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8ec"/>
                    </a:solidFill>
                  </a:tcPr>
                </a:tc>
              </a:tr>
              <a:tr h="347760">
                <a:tc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dd6"/>
                    </a:solidFill>
                  </a:tcPr>
                </a:tc>
                <a:tc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dd6"/>
                    </a:solidFill>
                  </a:tcPr>
                </a:tc>
                <a:tc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dd6"/>
                    </a:solidFill>
                  </a:tcPr>
                </a:tc>
                <a:tc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dd6"/>
                    </a:solidFill>
                  </a:tcPr>
                </a:tc>
                <a:tc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dd6"/>
                    </a:solidFill>
                  </a:tcPr>
                </a:tc>
                <a:tc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dd6"/>
                    </a:solidFill>
                  </a:tcPr>
                </a:tc>
                <a:tc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dd6"/>
                    </a:solidFill>
                  </a:tcPr>
                </a:tc>
              </a:tr>
              <a:tr h="347760">
                <a:tc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8ec"/>
                    </a:solidFill>
                  </a:tcPr>
                </a:tc>
                <a:tc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8ec"/>
                    </a:solidFill>
                  </a:tcPr>
                </a:tc>
                <a:tc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8ec"/>
                    </a:solidFill>
                  </a:tcPr>
                </a:tc>
                <a:tc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8ec"/>
                    </a:solidFill>
                  </a:tcPr>
                </a:tc>
                <a:tc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8ec"/>
                    </a:solidFill>
                  </a:tcPr>
                </a:tc>
                <a:tc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8ec"/>
                    </a:solidFill>
                  </a:tcPr>
                </a:tc>
                <a:tc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8ec"/>
                    </a:solidFill>
                  </a:tcPr>
                </a:tc>
              </a:tr>
              <a:tr h="347760">
                <a:tc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dd6"/>
                    </a:solidFill>
                  </a:tcPr>
                </a:tc>
                <a:tc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dd6"/>
                    </a:solidFill>
                  </a:tcPr>
                </a:tc>
                <a:tc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dd6"/>
                    </a:solidFill>
                  </a:tcPr>
                </a:tc>
                <a:tc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dd6"/>
                    </a:solidFill>
                  </a:tcPr>
                </a:tc>
                <a:tc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dd6"/>
                    </a:solidFill>
                  </a:tcPr>
                </a:tc>
                <a:tc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dd6"/>
                    </a:solidFill>
                  </a:tcPr>
                </a:tc>
                <a:tc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dd6"/>
                    </a:solidFill>
                  </a:tcPr>
                </a:tc>
              </a:tr>
              <a:tr h="347760">
                <a:tc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8ec"/>
                    </a:solidFill>
                  </a:tcPr>
                </a:tc>
                <a:tc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8ec"/>
                    </a:solidFill>
                  </a:tcPr>
                </a:tc>
                <a:tc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8ec"/>
                    </a:solidFill>
                  </a:tcPr>
                </a:tc>
                <a:tc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8ec"/>
                    </a:solidFill>
                  </a:tcPr>
                </a:tc>
                <a:tc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8ec"/>
                    </a:solidFill>
                  </a:tcPr>
                </a:tc>
                <a:tc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8ec"/>
                    </a:solidFill>
                  </a:tcPr>
                </a:tc>
                <a:tc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8ec"/>
                    </a:solidFill>
                  </a:tcPr>
                </a:tc>
              </a:tr>
              <a:tr h="347760">
                <a:tc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dd6"/>
                    </a:solidFill>
                  </a:tcPr>
                </a:tc>
                <a:tc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dd6"/>
                    </a:solidFill>
                  </a:tcPr>
                </a:tc>
                <a:tc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dd6"/>
                    </a:solidFill>
                  </a:tcPr>
                </a:tc>
                <a:tc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dd6"/>
                    </a:solidFill>
                  </a:tcPr>
                </a:tc>
                <a:tc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dd6"/>
                    </a:solidFill>
                  </a:tcPr>
                </a:tc>
                <a:tc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dd6"/>
                    </a:solidFill>
                  </a:tcPr>
                </a:tc>
                <a:tc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dd6"/>
                    </a:solidFill>
                  </a:tcPr>
                </a:tc>
              </a:tr>
            </a:tbl>
          </a:graphicData>
        </a:graphic>
      </p:graphicFrame>
      <p:sp>
        <p:nvSpPr>
          <p:cNvPr id="102" name="CustomShape 5"/>
          <p:cNvSpPr/>
          <p:nvPr/>
        </p:nvSpPr>
        <p:spPr>
          <a:xfrm>
            <a:off x="2093040" y="6356520"/>
            <a:ext cx="2598120" cy="36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1100" spc="-1" strike="noStrike">
                <a:solidFill>
                  <a:srgbClr val="0c377b"/>
                </a:solidFill>
                <a:latin typeface="Corbel"/>
              </a:rPr>
              <a:t>ENUBET – Valerio Mascagna</a:t>
            </a:r>
            <a:endParaRPr b="0" lang="en-US" sz="11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CustomShape 1"/>
          <p:cNvSpPr/>
          <p:nvPr/>
        </p:nvSpPr>
        <p:spPr>
          <a:xfrm>
            <a:off x="457200" y="233280"/>
            <a:ext cx="8225640" cy="810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45720" rIns="4572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en-GB" sz="3600" spc="-1" strike="noStrike">
                <a:solidFill>
                  <a:srgbClr val="0c377b"/>
                </a:solidFill>
                <a:latin typeface="Corbel"/>
                <a:ea typeface="MS PGothic"/>
              </a:rPr>
              <a:t>Services needed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104" name="CustomShape 2"/>
          <p:cNvSpPr/>
          <p:nvPr/>
        </p:nvSpPr>
        <p:spPr>
          <a:xfrm>
            <a:off x="7956720" y="6356520"/>
            <a:ext cx="729360" cy="36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fld id="{2710C2DF-7107-41AF-BE05-FD9698C90CCF}" type="slidenum">
              <a:rPr b="0" lang="en-US" sz="1100" spc="-1" strike="noStrike">
                <a:solidFill>
                  <a:srgbClr val="729fcf"/>
                </a:solidFill>
                <a:latin typeface="Corbel"/>
              </a:rPr>
              <a:t>&lt;number&gt;</a:t>
            </a:fld>
            <a:endParaRPr b="0" lang="en-US" sz="1100" spc="-1" strike="noStrike">
              <a:latin typeface="Arial"/>
            </a:endParaRPr>
          </a:p>
        </p:txBody>
      </p:sp>
      <p:sp>
        <p:nvSpPr>
          <p:cNvPr id="105" name="CustomShape 3"/>
          <p:cNvSpPr/>
          <p:nvPr/>
        </p:nvSpPr>
        <p:spPr>
          <a:xfrm>
            <a:off x="5514840" y="6356520"/>
            <a:ext cx="2440800" cy="36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GB" sz="1100" spc="-1" strike="noStrike">
                <a:solidFill>
                  <a:srgbClr val="0c377b"/>
                </a:solidFill>
                <a:latin typeface="Corbel"/>
              </a:rPr>
              <a:t>User Meeting 2025</a:t>
            </a:r>
            <a:endParaRPr b="0" lang="en-US" sz="1100" spc="-1" strike="noStrike">
              <a:latin typeface="Arial"/>
            </a:endParaRPr>
          </a:p>
        </p:txBody>
      </p:sp>
      <p:sp>
        <p:nvSpPr>
          <p:cNvPr id="106" name="CustomShape 4"/>
          <p:cNvSpPr/>
          <p:nvPr/>
        </p:nvSpPr>
        <p:spPr>
          <a:xfrm>
            <a:off x="457200" y="1145880"/>
            <a:ext cx="8225640" cy="5734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168120" indent="-167400">
              <a:lnSpc>
                <a:spcPct val="100000"/>
              </a:lnSpc>
              <a:spcBef>
                <a:spcPts val="675"/>
              </a:spcBef>
              <a:buClr>
                <a:srgbClr val="0c377b"/>
              </a:buClr>
              <a:buFont typeface="Arial"/>
              <a:buChar char="•"/>
            </a:pPr>
            <a:r>
              <a:rPr b="0" lang="en-GB" sz="1400" spc="-1" strike="noStrike">
                <a:solidFill>
                  <a:srgbClr val="0c377b"/>
                </a:solidFill>
                <a:latin typeface="Corbel"/>
                <a:ea typeface="MS PGothic"/>
              </a:rPr>
              <a:t>Tables</a:t>
            </a:r>
            <a:endParaRPr b="0" lang="en-US" sz="1400" spc="-1" strike="noStrike">
              <a:latin typeface="Arial"/>
            </a:endParaRPr>
          </a:p>
          <a:p>
            <a:pPr lvl="1" marL="344520" indent="-170640">
              <a:lnSpc>
                <a:spcPct val="100000"/>
              </a:lnSpc>
              <a:spcBef>
                <a:spcPts val="675"/>
              </a:spcBef>
              <a:buClr>
                <a:srgbClr val="999999"/>
              </a:buClr>
              <a:buFont typeface="Arial"/>
              <a:buChar char="•"/>
            </a:pPr>
            <a:r>
              <a:rPr b="0" lang="en-GB" sz="1400" spc="-1" strike="noStrike">
                <a:solidFill>
                  <a:srgbClr val="0c377b"/>
                </a:solidFill>
                <a:latin typeface="Corbel"/>
                <a:ea typeface="Ubuntu Light"/>
              </a:rPr>
              <a:t>Fix table </a:t>
            </a:r>
            <a:r>
              <a:rPr b="0" i="1" lang="en-GB" sz="1400" spc="-1" strike="noStrike">
                <a:solidFill>
                  <a:srgbClr val="0c377b"/>
                </a:solidFill>
                <a:latin typeface="Corbel"/>
                <a:ea typeface="Ubuntu Light"/>
              </a:rPr>
              <a:t>: YES, 4 (computers, small electronics, tools, ...)</a:t>
            </a:r>
            <a:endParaRPr b="0" lang="en-US" sz="1400" spc="-1" strike="noStrike">
              <a:latin typeface="Arial"/>
            </a:endParaRPr>
          </a:p>
          <a:p>
            <a:pPr lvl="1" marL="344520" indent="-170640">
              <a:lnSpc>
                <a:spcPct val="100000"/>
              </a:lnSpc>
              <a:spcBef>
                <a:spcPts val="675"/>
              </a:spcBef>
              <a:buClr>
                <a:srgbClr val="999999"/>
              </a:buClr>
              <a:buFont typeface="Arial"/>
              <a:buChar char="•"/>
            </a:pPr>
            <a:r>
              <a:rPr b="0" lang="en-GB" sz="1400" spc="-1" strike="noStrike">
                <a:solidFill>
                  <a:srgbClr val="0c377b"/>
                </a:solidFill>
                <a:latin typeface="Corbel"/>
                <a:ea typeface="Ubuntu Light"/>
              </a:rPr>
              <a:t>Moving table </a:t>
            </a:r>
            <a:r>
              <a:rPr b="0" i="1" lang="en-GB" sz="1400" spc="-1" strike="noStrike">
                <a:solidFill>
                  <a:srgbClr val="0c377b"/>
                </a:solidFill>
                <a:latin typeface="Corbel"/>
                <a:ea typeface="Ubuntu Light"/>
              </a:rPr>
              <a:t>: YES (1 DESY TABLE for the detectors under test)</a:t>
            </a:r>
            <a:endParaRPr b="0" lang="en-US" sz="1400" spc="-1" strike="noStrike">
              <a:latin typeface="Arial"/>
            </a:endParaRPr>
          </a:p>
          <a:p>
            <a:pPr lvl="1" marL="344520" indent="-170640">
              <a:lnSpc>
                <a:spcPct val="100000"/>
              </a:lnSpc>
              <a:spcBef>
                <a:spcPts val="675"/>
              </a:spcBef>
              <a:buClr>
                <a:srgbClr val="999999"/>
              </a:buClr>
              <a:buFont typeface="Arial"/>
              <a:buChar char="•"/>
            </a:pPr>
            <a:r>
              <a:rPr b="0" lang="en-GB" sz="1400" spc="-1" strike="noStrike">
                <a:solidFill>
                  <a:srgbClr val="0c377b"/>
                </a:solidFill>
                <a:latin typeface="Corbel"/>
                <a:ea typeface="Ubuntu Light"/>
              </a:rPr>
              <a:t>Purpose for the moving table</a:t>
            </a:r>
            <a:r>
              <a:rPr b="0" i="1" lang="en-GB" sz="1400" spc="-1" strike="noStrike">
                <a:solidFill>
                  <a:srgbClr val="0c377b"/>
                </a:solidFill>
                <a:latin typeface="Corbel"/>
                <a:ea typeface="Ubuntu Light"/>
              </a:rPr>
              <a:t>: positioning + scanning</a:t>
            </a:r>
            <a:endParaRPr b="0" lang="en-US" sz="1400" spc="-1" strike="noStrike">
              <a:latin typeface="Arial"/>
            </a:endParaRPr>
          </a:p>
          <a:p>
            <a:pPr lvl="1" marL="344520" indent="-170640">
              <a:lnSpc>
                <a:spcPct val="100000"/>
              </a:lnSpc>
              <a:spcBef>
                <a:spcPts val="675"/>
              </a:spcBef>
              <a:buClr>
                <a:srgbClr val="999999"/>
              </a:buClr>
              <a:buFont typeface="Arial"/>
              <a:buChar char="•"/>
            </a:pPr>
            <a:r>
              <a:rPr b="0" i="1" lang="en-GB" sz="1400" spc="-1" strike="noStrike">
                <a:solidFill>
                  <a:srgbClr val="0c377b"/>
                </a:solidFill>
                <a:latin typeface="Corbel"/>
                <a:ea typeface="Ubuntu Light"/>
              </a:rPr>
              <a:t>Setup on the table: ~ (0.5 m  x 0.5 m) , 20 kg (2 PICOSEC) +  1 scinti behind)</a:t>
            </a:r>
            <a:endParaRPr b="0" lang="en-US" sz="1400" spc="-1" strike="noStrike">
              <a:latin typeface="Arial"/>
            </a:endParaRPr>
          </a:p>
          <a:p>
            <a:pPr lvl="1" marL="344520" indent="-170640">
              <a:lnSpc>
                <a:spcPct val="100000"/>
              </a:lnSpc>
              <a:spcBef>
                <a:spcPts val="675"/>
              </a:spcBef>
              <a:buClr>
                <a:srgbClr val="999999"/>
              </a:buClr>
              <a:buFont typeface="Arial"/>
              <a:buChar char="•"/>
            </a:pPr>
            <a:r>
              <a:rPr b="0" i="1" lang="en-GB" sz="1400" spc="-1" strike="noStrike">
                <a:solidFill>
                  <a:srgbClr val="0c377b"/>
                </a:solidFill>
                <a:latin typeface="Corbel"/>
                <a:ea typeface="Ubuntu Light"/>
              </a:rPr>
              <a:t> </a:t>
            </a:r>
            <a:endParaRPr b="0" lang="en-US" sz="1400" spc="-1" strike="noStrike">
              <a:latin typeface="Arial"/>
            </a:endParaRPr>
          </a:p>
          <a:p>
            <a:pPr marL="168120" indent="-167400">
              <a:lnSpc>
                <a:spcPct val="100000"/>
              </a:lnSpc>
              <a:spcBef>
                <a:spcPts val="675"/>
              </a:spcBef>
              <a:buClr>
                <a:srgbClr val="0c377b"/>
              </a:buClr>
              <a:buFont typeface="Arial"/>
              <a:buChar char="•"/>
            </a:pPr>
            <a:r>
              <a:rPr b="0" lang="en-GB" sz="1400" spc="-1" strike="noStrike">
                <a:solidFill>
                  <a:srgbClr val="0c377b"/>
                </a:solidFill>
                <a:latin typeface="Corbel"/>
                <a:ea typeface="MS PGothic"/>
              </a:rPr>
              <a:t>GAS : </a:t>
            </a:r>
            <a:r>
              <a:rPr b="0" i="1" lang="en-GB" sz="1400" spc="-1" strike="noStrike">
                <a:solidFill>
                  <a:srgbClr val="0c377b"/>
                </a:solidFill>
                <a:latin typeface="Corbel"/>
                <a:ea typeface="MS PGothic"/>
              </a:rPr>
              <a:t>YES. </a:t>
            </a:r>
            <a:endParaRPr b="0" lang="en-US" sz="1400" spc="-1" strike="noStrike">
              <a:latin typeface="Arial"/>
            </a:endParaRPr>
          </a:p>
          <a:p>
            <a:pPr marL="168120" indent="-167400">
              <a:lnSpc>
                <a:spcPct val="100000"/>
              </a:lnSpc>
              <a:spcBef>
                <a:spcPts val="675"/>
              </a:spcBef>
              <a:buClr>
                <a:srgbClr val="0c377b"/>
              </a:buClr>
              <a:buFont typeface="Arial"/>
              <a:buChar char="•"/>
            </a:pPr>
            <a:r>
              <a:rPr b="0" i="1" lang="en-GB" sz="1400" spc="-1" strike="noStrike">
                <a:solidFill>
                  <a:srgbClr val="0c377b"/>
                </a:solidFill>
                <a:latin typeface="Corbel"/>
                <a:ea typeface="MS PGothic"/>
              </a:rPr>
              <a:t>Typical gases are AR:CO2 (70:30) and (97:3), Ne:CF4:C2H6 (80:10:10), Ar:CO2:iC4H10 (93:5:2), Ne:iC4H10 (95:5) → Flammable + fluorinated → already in contact with </a:t>
            </a:r>
            <a:r>
              <a:rPr b="0" i="1" lang="en-GB" sz="1400" spc="-1" strike="noStrike">
                <a:solidFill>
                  <a:srgbClr val="0c377b"/>
                </a:solidFill>
                <a:latin typeface="Corbel"/>
                <a:ea typeface="MS PGothic"/>
                <a:hlinkClick r:id="rId1"/>
              </a:rPr>
              <a:t>be-dep-ea-gas@cern.ch</a:t>
            </a:r>
            <a:r>
              <a:rPr b="0" i="1" lang="en-GB" sz="1400" spc="-1" strike="noStrike">
                <a:solidFill>
                  <a:srgbClr val="0c377b"/>
                </a:solidFill>
                <a:latin typeface="Corbel"/>
                <a:ea typeface="MS PGothic"/>
              </a:rPr>
              <a:t> since last year. We’ll provide the documentation in advance.</a:t>
            </a:r>
            <a:endParaRPr b="0" lang="en-US" sz="1400" spc="-1" strike="noStrike">
              <a:latin typeface="Arial"/>
            </a:endParaRPr>
          </a:p>
          <a:p>
            <a:pPr marL="168120" indent="-167400">
              <a:lnSpc>
                <a:spcPct val="100000"/>
              </a:lnSpc>
              <a:spcBef>
                <a:spcPts val="675"/>
              </a:spcBef>
              <a:buClr>
                <a:srgbClr val="0c377b"/>
              </a:buClr>
              <a:buFont typeface="Arial"/>
              <a:buChar char="•"/>
            </a:pPr>
            <a:r>
              <a:rPr b="0" i="1" lang="en-GB" sz="1400" spc="-1" strike="noStrike">
                <a:solidFill>
                  <a:srgbClr val="0c377b"/>
                </a:solidFill>
                <a:latin typeface="Corbel"/>
                <a:ea typeface="MS PGothic"/>
              </a:rPr>
              <a:t>High Voltage : YES (max ~1 kV for micromegas and PMTs)</a:t>
            </a:r>
            <a:endParaRPr b="0" lang="en-US" sz="1400" spc="-1" strike="noStrike">
              <a:latin typeface="Arial"/>
            </a:endParaRPr>
          </a:p>
          <a:p>
            <a:pPr marL="168120" indent="-167400">
              <a:lnSpc>
                <a:spcPct val="100000"/>
              </a:lnSpc>
              <a:spcBef>
                <a:spcPts val="675"/>
              </a:spcBef>
              <a:buClr>
                <a:srgbClr val="0c377b"/>
              </a:buClr>
              <a:buFont typeface="Arial"/>
              <a:buChar char="•"/>
            </a:pPr>
            <a:r>
              <a:rPr b="0" lang="en-GB" sz="1400" spc="-1" strike="noStrike">
                <a:solidFill>
                  <a:srgbClr val="0c377b"/>
                </a:solidFill>
                <a:latin typeface="Corbel"/>
                <a:ea typeface="MS PGothic"/>
              </a:rPr>
              <a:t>Instrumentation :</a:t>
            </a:r>
            <a:endParaRPr b="0" lang="en-US" sz="1400" spc="-1" strike="noStrike">
              <a:latin typeface="Arial"/>
            </a:endParaRPr>
          </a:p>
          <a:p>
            <a:pPr lvl="1" marL="344520" indent="-170640">
              <a:lnSpc>
                <a:spcPct val="100000"/>
              </a:lnSpc>
              <a:spcBef>
                <a:spcPts val="675"/>
              </a:spcBef>
              <a:buClr>
                <a:srgbClr val="999999"/>
              </a:buClr>
              <a:buFont typeface="Arial"/>
              <a:buChar char="•"/>
            </a:pPr>
            <a:r>
              <a:rPr b="0" lang="en-GB" sz="1400" spc="-1" strike="noStrike">
                <a:solidFill>
                  <a:srgbClr val="0c377b"/>
                </a:solidFill>
                <a:latin typeface="Corbel"/>
                <a:ea typeface="Ubuntu Light"/>
              </a:rPr>
              <a:t>Wire Chamber : </a:t>
            </a:r>
            <a:r>
              <a:rPr b="0" i="1" lang="en-GB" sz="1400" spc="-1" strike="noStrike">
                <a:solidFill>
                  <a:srgbClr val="0c377b"/>
                </a:solidFill>
                <a:latin typeface="Corbel"/>
                <a:ea typeface="Ubuntu Light"/>
              </a:rPr>
              <a:t>NO</a:t>
            </a:r>
            <a:endParaRPr b="0" lang="en-US" sz="1400" spc="-1" strike="noStrike">
              <a:latin typeface="Arial"/>
            </a:endParaRPr>
          </a:p>
          <a:p>
            <a:pPr lvl="1" marL="344520" indent="-170640">
              <a:lnSpc>
                <a:spcPct val="100000"/>
              </a:lnSpc>
              <a:spcBef>
                <a:spcPts val="675"/>
              </a:spcBef>
              <a:buClr>
                <a:srgbClr val="999999"/>
              </a:buClr>
              <a:buFont typeface="Arial"/>
              <a:buChar char="•"/>
            </a:pPr>
            <a:r>
              <a:rPr b="0" lang="en-GB" sz="1400" spc="-1" strike="noStrike">
                <a:solidFill>
                  <a:srgbClr val="0c377b"/>
                </a:solidFill>
                <a:latin typeface="Corbel"/>
                <a:ea typeface="Ubuntu Light"/>
              </a:rPr>
              <a:t>Cherenkov signal : </a:t>
            </a:r>
            <a:r>
              <a:rPr b="0" i="1" lang="en-GB" sz="1400" spc="-1" strike="noStrike">
                <a:solidFill>
                  <a:srgbClr val="0c377b"/>
                </a:solidFill>
                <a:latin typeface="Corbel"/>
                <a:ea typeface="Ubuntu Light"/>
              </a:rPr>
              <a:t>YES</a:t>
            </a:r>
            <a:endParaRPr b="0" lang="en-US" sz="1400" spc="-1" strike="noStrike">
              <a:latin typeface="Arial"/>
            </a:endParaRPr>
          </a:p>
          <a:p>
            <a:pPr lvl="1" marL="344520" indent="-170640">
              <a:lnSpc>
                <a:spcPct val="100000"/>
              </a:lnSpc>
              <a:spcBef>
                <a:spcPts val="675"/>
              </a:spcBef>
              <a:buClr>
                <a:srgbClr val="999999"/>
              </a:buClr>
              <a:buFont typeface="Arial"/>
              <a:buChar char="•"/>
            </a:pPr>
            <a:r>
              <a:rPr b="0" lang="en-GB" sz="1400" spc="-1" strike="noStrike">
                <a:solidFill>
                  <a:srgbClr val="0c377b"/>
                </a:solidFill>
                <a:latin typeface="Corbel"/>
                <a:ea typeface="Ubuntu Light"/>
              </a:rPr>
              <a:t>Scintillator signal : </a:t>
            </a:r>
            <a:r>
              <a:rPr b="0" i="1" lang="en-GB" sz="1400" spc="-1" strike="noStrike">
                <a:solidFill>
                  <a:srgbClr val="0c377b"/>
                </a:solidFill>
                <a:latin typeface="Corbel"/>
                <a:ea typeface="Ubuntu Light"/>
              </a:rPr>
              <a:t>NO</a:t>
            </a:r>
            <a:endParaRPr b="0" lang="en-US" sz="1400" spc="-1" strike="noStrike">
              <a:latin typeface="Arial"/>
            </a:endParaRPr>
          </a:p>
          <a:p>
            <a:pPr marL="168120" indent="-167400">
              <a:lnSpc>
                <a:spcPct val="100000"/>
              </a:lnSpc>
              <a:spcBef>
                <a:spcPts val="675"/>
              </a:spcBef>
              <a:buClr>
                <a:srgbClr val="0c377b"/>
              </a:buClr>
              <a:buFont typeface="Arial"/>
              <a:buChar char="•"/>
            </a:pPr>
            <a:r>
              <a:rPr b="0" lang="en-GB" sz="1400" spc="-1" strike="noStrike">
                <a:solidFill>
                  <a:srgbClr val="0c377b"/>
                </a:solidFill>
                <a:latin typeface="Corbel"/>
                <a:ea typeface="MS PGothic"/>
              </a:rPr>
              <a:t>Infrastructure</a:t>
            </a:r>
            <a:endParaRPr b="0" lang="en-US" sz="1400" spc="-1" strike="noStrike">
              <a:latin typeface="Arial"/>
            </a:endParaRPr>
          </a:p>
          <a:p>
            <a:pPr lvl="1" marL="344520" indent="-170640">
              <a:lnSpc>
                <a:spcPct val="100000"/>
              </a:lnSpc>
              <a:spcBef>
                <a:spcPts val="675"/>
              </a:spcBef>
              <a:buClr>
                <a:srgbClr val="999999"/>
              </a:buClr>
              <a:buFont typeface="Arial"/>
              <a:buChar char="•"/>
            </a:pPr>
            <a:r>
              <a:rPr b="0" lang="en-GB" sz="1400" spc="-1" strike="noStrike">
                <a:solidFill>
                  <a:srgbClr val="0c377b"/>
                </a:solidFill>
                <a:latin typeface="Corbel"/>
                <a:ea typeface="Ubuntu Light"/>
              </a:rPr>
              <a:t>Electronics rack in zone : </a:t>
            </a:r>
            <a:r>
              <a:rPr b="0" i="1" lang="en-GB" sz="1400" spc="-1" strike="noStrike">
                <a:solidFill>
                  <a:srgbClr val="0c377b"/>
                </a:solidFill>
                <a:latin typeface="Corbel"/>
                <a:ea typeface="Ubuntu Light"/>
              </a:rPr>
              <a:t>YES (2)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75"/>
              </a:spcBef>
            </a:pPr>
            <a:endParaRPr b="0" lang="en-US" sz="1400" spc="-1" strike="noStrike">
              <a:latin typeface="Arial"/>
            </a:endParaRPr>
          </a:p>
        </p:txBody>
      </p:sp>
      <p:sp>
        <p:nvSpPr>
          <p:cNvPr id="107" name="CustomShape 5"/>
          <p:cNvSpPr/>
          <p:nvPr/>
        </p:nvSpPr>
        <p:spPr>
          <a:xfrm>
            <a:off x="2093040" y="6356520"/>
            <a:ext cx="2598120" cy="36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1100" spc="-1" strike="noStrike">
                <a:solidFill>
                  <a:srgbClr val="0c377b"/>
                </a:solidFill>
                <a:latin typeface="Corbel"/>
              </a:rPr>
              <a:t>ENUBET – Valerio Mascagna</a:t>
            </a:r>
            <a:endParaRPr b="0" lang="en-US" sz="11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CustomShape 1"/>
          <p:cNvSpPr/>
          <p:nvPr/>
        </p:nvSpPr>
        <p:spPr>
          <a:xfrm>
            <a:off x="457200" y="233280"/>
            <a:ext cx="8225640" cy="810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45720" rIns="4572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en-GB" sz="3600" spc="-1" strike="noStrike">
                <a:solidFill>
                  <a:srgbClr val="0c377b"/>
                </a:solidFill>
                <a:latin typeface="Corbel"/>
                <a:ea typeface="MS PGothic"/>
              </a:rPr>
              <a:t>Contact during the run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109" name="CustomShape 2"/>
          <p:cNvSpPr/>
          <p:nvPr/>
        </p:nvSpPr>
        <p:spPr>
          <a:xfrm>
            <a:off x="7956720" y="6356520"/>
            <a:ext cx="729360" cy="36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fld id="{23B6B5AB-1FC9-4FB7-A40A-89A96F87402B}" type="slidenum">
              <a:rPr b="0" lang="en-US" sz="1100" spc="-1" strike="noStrike">
                <a:solidFill>
                  <a:srgbClr val="729fcf"/>
                </a:solidFill>
                <a:latin typeface="Corbel"/>
              </a:rPr>
              <a:t>&lt;number&gt;</a:t>
            </a:fld>
            <a:endParaRPr b="0" lang="en-US" sz="1100" spc="-1" strike="noStrike">
              <a:latin typeface="Arial"/>
            </a:endParaRPr>
          </a:p>
        </p:txBody>
      </p:sp>
      <p:sp>
        <p:nvSpPr>
          <p:cNvPr id="110" name="CustomShape 3"/>
          <p:cNvSpPr/>
          <p:nvPr/>
        </p:nvSpPr>
        <p:spPr>
          <a:xfrm>
            <a:off x="5514840" y="6356520"/>
            <a:ext cx="2440800" cy="36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GB" sz="1100" spc="-1" strike="noStrike">
                <a:solidFill>
                  <a:srgbClr val="0c377b"/>
                </a:solidFill>
                <a:latin typeface="Corbel"/>
              </a:rPr>
              <a:t>User Meeting 2025</a:t>
            </a:r>
            <a:endParaRPr b="0" lang="en-US" sz="1100" spc="-1" strike="noStrike">
              <a:latin typeface="Arial"/>
            </a:endParaRPr>
          </a:p>
        </p:txBody>
      </p:sp>
      <p:sp>
        <p:nvSpPr>
          <p:cNvPr id="111" name="CustomShape 4"/>
          <p:cNvSpPr/>
          <p:nvPr/>
        </p:nvSpPr>
        <p:spPr>
          <a:xfrm>
            <a:off x="457200" y="1246320"/>
            <a:ext cx="8225640" cy="3978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168120" indent="-167400">
              <a:lnSpc>
                <a:spcPct val="100000"/>
              </a:lnSpc>
              <a:spcBef>
                <a:spcPts val="675"/>
              </a:spcBef>
              <a:buClr>
                <a:srgbClr val="0c377b"/>
              </a:buClr>
              <a:buFont typeface="Arial"/>
              <a:buChar char="•"/>
            </a:pPr>
            <a:r>
              <a:rPr b="0" lang="en-GB" sz="1400" spc="-1" strike="noStrike">
                <a:solidFill>
                  <a:srgbClr val="0c377b"/>
                </a:solidFill>
                <a:latin typeface="Corbel"/>
                <a:ea typeface="MS PGothic"/>
              </a:rPr>
              <a:t>Contact : </a:t>
            </a:r>
            <a:endParaRPr b="0" lang="en-US" sz="1400" spc="-1" strike="noStrike"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675"/>
              </a:spcBef>
              <a:buClr>
                <a:srgbClr val="0c377b"/>
              </a:buClr>
              <a:buFont typeface="Corbel"/>
              <a:buAutoNum type="arabicPeriod"/>
            </a:pPr>
            <a:r>
              <a:rPr b="0" lang="en-GB" sz="1400" spc="-1" strike="noStrike">
                <a:solidFill>
                  <a:srgbClr val="0c377b"/>
                </a:solidFill>
                <a:latin typeface="Corbel"/>
                <a:ea typeface="MS PGothic"/>
              </a:rPr>
              <a:t>Andrea Longhin, </a:t>
            </a:r>
            <a:r>
              <a:rPr b="0" lang="en-GB" sz="1400" spc="-1" strike="noStrike">
                <a:solidFill>
                  <a:srgbClr val="0c377b"/>
                </a:solidFill>
                <a:latin typeface="Corbel"/>
                <a:ea typeface="MS PGothic"/>
                <a:hlinkClick r:id="rId1"/>
              </a:rPr>
              <a:t>andrea.longhin@cern.ch</a:t>
            </a:r>
            <a:endParaRPr b="0" lang="en-US" sz="1400" spc="-1" strike="noStrike"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675"/>
              </a:spcBef>
              <a:buClr>
                <a:srgbClr val="0c377b"/>
              </a:buClr>
              <a:buFont typeface="Corbel"/>
              <a:buAutoNum type="arabicPeriod"/>
            </a:pPr>
            <a:r>
              <a:rPr b="0" lang="en-GB" sz="1400" spc="-1" strike="noStrike">
                <a:solidFill>
                  <a:srgbClr val="0c377b"/>
                </a:solidFill>
                <a:latin typeface="Corbel"/>
                <a:ea typeface="MS PGothic"/>
              </a:rPr>
              <a:t>Francesco Terranova, </a:t>
            </a:r>
            <a:r>
              <a:rPr b="0" lang="en-GB" sz="1400" spc="-1" strike="noStrike">
                <a:solidFill>
                  <a:srgbClr val="0c377b"/>
                </a:solidFill>
                <a:latin typeface="Corbel"/>
                <a:ea typeface="MS PGothic"/>
                <a:hlinkClick r:id="rId2"/>
              </a:rPr>
              <a:t>francesco.terranova@cern.ch</a:t>
            </a:r>
            <a:r>
              <a:rPr b="0" lang="en-GB" sz="1400" spc="-1" strike="noStrike">
                <a:solidFill>
                  <a:srgbClr val="0c377b"/>
                </a:solidFill>
                <a:latin typeface="Corbel"/>
                <a:ea typeface="MS PGothic"/>
              </a:rPr>
              <a:t> </a:t>
            </a:r>
            <a:endParaRPr b="0" lang="en-US" sz="1400" spc="-1" strike="noStrike"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675"/>
              </a:spcBef>
              <a:buClr>
                <a:srgbClr val="0c377b"/>
              </a:buClr>
              <a:buFont typeface="Corbel"/>
              <a:buAutoNum type="arabicPeriod"/>
            </a:pPr>
            <a:r>
              <a:rPr b="0" lang="en-GB" sz="1400" spc="-1" strike="noStrike">
                <a:solidFill>
                  <a:srgbClr val="0c377b"/>
                </a:solidFill>
                <a:latin typeface="Corbel"/>
                <a:ea typeface="MS PGothic"/>
              </a:rPr>
              <a:t>Fabio Pupilli, </a:t>
            </a:r>
            <a:r>
              <a:rPr b="0" lang="en-GB" sz="1400" spc="-1" strike="noStrike">
                <a:solidFill>
                  <a:srgbClr val="0c377b"/>
                </a:solidFill>
                <a:latin typeface="Corbel"/>
                <a:ea typeface="MS PGothic"/>
                <a:hlinkClick r:id="rId3"/>
              </a:rPr>
              <a:t>fabio.pupilli@cern.ch</a:t>
            </a:r>
            <a:endParaRPr b="0" lang="en-US" sz="1400" spc="-1" strike="noStrike"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675"/>
              </a:spcBef>
              <a:buClr>
                <a:srgbClr val="0c377b"/>
              </a:buClr>
              <a:buFont typeface="Corbel"/>
              <a:buAutoNum type="arabicPeriod"/>
            </a:pPr>
            <a:r>
              <a:rPr b="0" lang="en-GB" sz="1400" spc="-1" strike="noStrike">
                <a:solidFill>
                  <a:srgbClr val="0c377b"/>
                </a:solidFill>
                <a:latin typeface="Corbel"/>
                <a:ea typeface="MS PGothic"/>
              </a:rPr>
              <a:t>Valerio Mascagna, </a:t>
            </a:r>
            <a:r>
              <a:rPr b="0" lang="en-GB" sz="1400" spc="-1" strike="noStrike">
                <a:solidFill>
                  <a:srgbClr val="0c377b"/>
                </a:solidFill>
                <a:latin typeface="Corbel"/>
                <a:ea typeface="MS PGothic"/>
                <a:hlinkClick r:id="rId4"/>
              </a:rPr>
              <a:t>valerio.mascagna@cern.ch</a:t>
            </a:r>
            <a:r>
              <a:rPr b="0" lang="en-GB" sz="1400" spc="-1" strike="noStrike">
                <a:solidFill>
                  <a:srgbClr val="0c377b"/>
                </a:solidFill>
                <a:latin typeface="Corbel"/>
                <a:ea typeface="MS PGothic"/>
              </a:rPr>
              <a:t> 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75"/>
              </a:spcBef>
            </a:pP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75"/>
              </a:spcBef>
            </a:pP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75"/>
              </a:spcBef>
            </a:pP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75"/>
              </a:spcBef>
            </a:pPr>
            <a:endParaRPr b="0" lang="en-US" sz="1400" spc="-1" strike="noStrike">
              <a:latin typeface="Arial"/>
            </a:endParaRPr>
          </a:p>
        </p:txBody>
      </p:sp>
      <p:sp>
        <p:nvSpPr>
          <p:cNvPr id="112" name="CustomShape 5"/>
          <p:cNvSpPr/>
          <p:nvPr/>
        </p:nvSpPr>
        <p:spPr>
          <a:xfrm>
            <a:off x="2093040" y="6356520"/>
            <a:ext cx="2598120" cy="36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1100" spc="-1" strike="noStrike">
                <a:solidFill>
                  <a:srgbClr val="0c377b"/>
                </a:solidFill>
                <a:latin typeface="Corbel"/>
              </a:rPr>
              <a:t>ENUBET – Valerio Mascagna</a:t>
            </a:r>
            <a:endParaRPr b="0" lang="en-US" sz="11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2823</TotalTime>
  <Application>LibreOffice/6.4.7.2$Linux_X86_64 LibreOffice_project/40$Build-2</Application>
  <Words>346</Words>
  <Paragraphs>67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2021-01-26T09:56:08Z</dcterms:created>
  <dc:creator>Bastien Rae</dc:creator>
  <dc:description/>
  <dc:language>en-US</dc:language>
  <cp:lastModifiedBy/>
  <dcterms:modified xsi:type="dcterms:W3CDTF">2025-03-04T10:28:33Z</dcterms:modified>
  <cp:revision>108</cp:revision>
  <dc:subject/>
  <dc:title>Experimental Areas Planning EATM 26 January 2021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1</vt:i4>
  </property>
  <property fmtid="{D5CDD505-2E9C-101B-9397-08002B2CF9AE}" pid="8" name="PresentationFormat">
    <vt:lpwstr>On-screen Show (4:3)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5</vt:i4>
  </property>
</Properties>
</file>