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
  </p:notesMasterIdLst>
  <p:handoutMasterIdLst>
    <p:handoutMasterId r:id="rId8"/>
  </p:handoutMasterIdLst>
  <p:sldIdLst>
    <p:sldId id="257" r:id="rId2"/>
    <p:sldId id="423" r:id="rId3"/>
    <p:sldId id="418" r:id="rId4"/>
    <p:sldId id="419" r:id="rId5"/>
    <p:sldId id="424"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4" autoAdjust="0"/>
    <p:restoredTop sz="96807" autoAdjust="0"/>
  </p:normalViewPr>
  <p:slideViewPr>
    <p:cSldViewPr snapToGrid="0">
      <p:cViewPr varScale="1">
        <p:scale>
          <a:sx n="117" d="100"/>
          <a:sy n="117" d="100"/>
        </p:scale>
        <p:origin x="1344" y="1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7A4B50-109A-3648-AE83-7639CBD19B7B}" type="datetimeFigureOut">
              <a:rPr lang="en-US" smtClean="0"/>
              <a:t>3/4/25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431D3C3-14F5-7A41-A2BE-4916C253F147}" type="slidenum">
              <a:rPr lang="en-US" smtClean="0"/>
              <a:t>‹#›</a:t>
            </a:fld>
            <a:endParaRPr lang="en-US"/>
          </a:p>
        </p:txBody>
      </p:sp>
    </p:spTree>
    <p:extLst>
      <p:ext uri="{BB962C8B-B14F-4D97-AF65-F5344CB8AC3E}">
        <p14:creationId xmlns:p14="http://schemas.microsoft.com/office/powerpoint/2010/main" val="37138658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484256-49B4-4035-B8A5-FFAC5BCC5997}" type="datetimeFigureOut">
              <a:rPr lang="en-US" smtClean="0"/>
              <a:t>3/4/25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5DED32-3385-45A4-B053-FD11A8C2334C}" type="slidenum">
              <a:rPr lang="en-US" smtClean="0"/>
              <a:t>‹#›</a:t>
            </a:fld>
            <a:endParaRPr lang="en-US"/>
          </a:p>
        </p:txBody>
      </p:sp>
    </p:spTree>
    <p:extLst>
      <p:ext uri="{BB962C8B-B14F-4D97-AF65-F5344CB8AC3E}">
        <p14:creationId xmlns:p14="http://schemas.microsoft.com/office/powerpoint/2010/main" val="102190824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noTextEdit="1"/>
          </p:cNvSpPr>
          <p:nvPr>
            <p:ph type="sldImg"/>
          </p:nvPr>
        </p:nvSpPr>
        <p:spPr bwMode="auto">
          <a:xfrm>
            <a:off x="1177925" y="1235075"/>
            <a:ext cx="4441825" cy="3330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33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orbel" panose="020B0503020204020204" pitchFamily="34" charset="0"/>
                <a:ea typeface="MS PGothic" panose="020B0600070205080204" pitchFamily="34" charset="-128"/>
              </a:defRPr>
            </a:lvl1pPr>
            <a:lvl2pPr marL="742950" indent="-285750">
              <a:defRPr sz="2400">
                <a:solidFill>
                  <a:schemeClr val="tx1"/>
                </a:solidFill>
                <a:latin typeface="Corbel" panose="020B0503020204020204" pitchFamily="34" charset="0"/>
                <a:ea typeface="MS PGothic" panose="020B0600070205080204" pitchFamily="34" charset="-128"/>
              </a:defRPr>
            </a:lvl2pPr>
            <a:lvl3pPr marL="1143000" indent="-228600">
              <a:defRPr sz="2400">
                <a:solidFill>
                  <a:schemeClr val="tx1"/>
                </a:solidFill>
                <a:latin typeface="Corbel" panose="020B0503020204020204" pitchFamily="34" charset="0"/>
                <a:ea typeface="MS PGothic" panose="020B0600070205080204" pitchFamily="34" charset="-128"/>
              </a:defRPr>
            </a:lvl3pPr>
            <a:lvl4pPr marL="1600200" indent="-228600">
              <a:defRPr sz="2400">
                <a:solidFill>
                  <a:schemeClr val="tx1"/>
                </a:solidFill>
                <a:latin typeface="Corbel" panose="020B0503020204020204" pitchFamily="34" charset="0"/>
                <a:ea typeface="MS PGothic" panose="020B0600070205080204" pitchFamily="34" charset="-128"/>
              </a:defRPr>
            </a:lvl4pPr>
            <a:lvl5pPr marL="2057400" indent="-228600">
              <a:defRPr sz="2400">
                <a:solidFill>
                  <a:schemeClr val="tx1"/>
                </a:solidFill>
                <a:latin typeface="Corbel" panose="020B0503020204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F4EF424-F1F4-4777-86A2-DA5989A8E720}" type="slidenum">
              <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Calibri" panose="020F0502020204030204" pitchFamily="34" charset="0"/>
              <a:ea typeface="MS PGothic" panose="020B0600070205080204" pitchFamily="34" charset="-128"/>
              <a:cs typeface="+mn-cs"/>
            </a:endParaRPr>
          </a:p>
        </p:txBody>
      </p:sp>
    </p:spTree>
    <p:extLst>
      <p:ext uri="{BB962C8B-B14F-4D97-AF65-F5344CB8AC3E}">
        <p14:creationId xmlns:p14="http://schemas.microsoft.com/office/powerpoint/2010/main" val="901350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sp>
        <p:nvSpPr>
          <p:cNvPr id="2" name="Titre 1"/>
          <p:cNvSpPr>
            <a:spLocks noGrp="1"/>
          </p:cNvSpPr>
          <p:nvPr>
            <p:ph type="title"/>
          </p:nvPr>
        </p:nvSpPr>
        <p:spPr>
          <a:xfrm>
            <a:off x="431800" y="2121313"/>
            <a:ext cx="8265984" cy="1826363"/>
          </a:xfrm>
        </p:spPr>
        <p:txBody>
          <a:bodyPr tIns="0" bIns="0" anchor="b">
            <a:normAutofit/>
          </a:bodyPr>
          <a:lstStyle>
            <a:lvl1pPr algn="l">
              <a:lnSpc>
                <a:spcPct val="90000"/>
              </a:lnSpc>
              <a:spcBef>
                <a:spcPts val="0"/>
              </a:spcBef>
              <a:buNone/>
              <a:defRPr kumimoji="0" lang="en-US" sz="3000" b="1" i="0" kern="1200" cap="none" spc="0" baseline="0" dirty="0">
                <a:ln w="12700">
                  <a:noFill/>
                  <a:prstDash val="solid"/>
                </a:ln>
                <a:solidFill>
                  <a:schemeClr val="accent1"/>
                </a:solidFill>
                <a:effectLst/>
                <a:latin typeface="+mj-lt"/>
                <a:ea typeface="+mj-ea"/>
                <a:cs typeface="Ubuntu"/>
              </a:defRPr>
            </a:lvl1pPr>
          </a:lstStyle>
          <a:p>
            <a:r>
              <a:rPr lang="en-US"/>
              <a:t>Click to edit Master title style</a:t>
            </a:r>
            <a:endParaRPr lang="en-US" dirty="0"/>
          </a:p>
        </p:txBody>
      </p:sp>
      <p:sp>
        <p:nvSpPr>
          <p:cNvPr id="3" name="Espace réservé du texte 2"/>
          <p:cNvSpPr>
            <a:spLocks noGrp="1"/>
          </p:cNvSpPr>
          <p:nvPr>
            <p:ph type="body" idx="1"/>
          </p:nvPr>
        </p:nvSpPr>
        <p:spPr>
          <a:xfrm>
            <a:off x="431800" y="4171952"/>
            <a:ext cx="8265984" cy="1066688"/>
          </a:xfrm>
        </p:spPr>
        <p:txBody>
          <a:bodyPr lIns="45720" tIns="0" rIns="45720" bIns="0"/>
          <a:lstStyle>
            <a:lvl1pPr marL="0" indent="0" algn="l">
              <a:lnSpc>
                <a:spcPct val="90000"/>
              </a:lnSpc>
              <a:spcBef>
                <a:spcPts val="0"/>
              </a:spcBef>
              <a:buNone/>
              <a:defRPr sz="2100" b="0" i="0">
                <a:solidFill>
                  <a:schemeClr val="accent4"/>
                </a:solidFill>
                <a:effectLst/>
                <a:latin typeface="+mn-lt"/>
                <a:cs typeface="Ubuntu Ligh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a:r>
              <a:rPr lang="en-US"/>
              <a:t>Click to edit Master text styles</a:t>
            </a:r>
          </a:p>
        </p:txBody>
      </p:sp>
    </p:spTree>
    <p:extLst>
      <p:ext uri="{BB962C8B-B14F-4D97-AF65-F5344CB8AC3E}">
        <p14:creationId xmlns:p14="http://schemas.microsoft.com/office/powerpoint/2010/main" val="880670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457212" y="1060449"/>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13" y="1245528"/>
            <a:ext cx="8226425" cy="5028279"/>
          </a:xfrm>
        </p:spPr>
        <p:txBody>
          <a:bodyPr/>
          <a:lstStyle>
            <a:lvl2pPr>
              <a:defRPr sz="1800" baseline="0"/>
            </a:lvl2pPr>
            <a:lvl3pPr>
              <a:defRPr sz="1800"/>
            </a:lvl3pPr>
            <a:lvl4pPr>
              <a:defRPr sz="1500"/>
            </a:lvl4pPr>
            <a:lvl5pPr>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4"/>
          <p:cNvSpPr>
            <a:spLocks noGrp="1"/>
          </p:cNvSpPr>
          <p:nvPr>
            <p:ph type="sldNum" sz="quarter" idx="16"/>
          </p:nvPr>
        </p:nvSpPr>
        <p:spPr/>
        <p:txBody>
          <a:bodyPr/>
          <a:lstStyle>
            <a:lvl1pPr>
              <a:defRPr sz="1100"/>
            </a:lvl1pPr>
          </a:lstStyle>
          <a:p>
            <a:fld id="{B9FC9755-3F17-4A88-BC36-1FB3879279FF}" type="slidenum">
              <a:rPr lang="en-US" altLang="en-US" smtClean="0"/>
              <a:pPr/>
              <a:t>‹#›</a:t>
            </a:fld>
            <a:endParaRPr lang="en-US" altLang="en-US" dirty="0"/>
          </a:p>
        </p:txBody>
      </p:sp>
      <p:sp>
        <p:nvSpPr>
          <p:cNvPr id="11" name="Date Placeholder 3"/>
          <p:cNvSpPr>
            <a:spLocks noGrp="1"/>
          </p:cNvSpPr>
          <p:nvPr>
            <p:ph type="dt" sz="half" idx="2"/>
          </p:nvPr>
        </p:nvSpPr>
        <p:spPr>
          <a:xfrm>
            <a:off x="2093082" y="6356371"/>
            <a:ext cx="2598712" cy="365125"/>
          </a:xfrm>
          <a:prstGeom prst="rect">
            <a:avLst/>
          </a:prstGeom>
        </p:spPr>
        <p:txBody>
          <a:bodyPr/>
          <a:lstStyle>
            <a:lvl1pPr>
              <a:defRPr sz="1100"/>
            </a:lvl1pPr>
          </a:lstStyle>
          <a:p>
            <a:pPr>
              <a:defRPr/>
            </a:pPr>
            <a:r>
              <a:rPr lang="en-US"/>
              <a:t>"experiment name" "Firstname + name"</a:t>
            </a:r>
            <a:endParaRPr lang="en-US" dirty="0"/>
          </a:p>
        </p:txBody>
      </p:sp>
      <p:sp>
        <p:nvSpPr>
          <p:cNvPr id="12" name="Footer Placeholder 4"/>
          <p:cNvSpPr>
            <a:spLocks noGrp="1"/>
          </p:cNvSpPr>
          <p:nvPr>
            <p:ph type="ftr" sz="quarter" idx="3"/>
          </p:nvPr>
        </p:nvSpPr>
        <p:spPr>
          <a:xfrm>
            <a:off x="5514915" y="6356371"/>
            <a:ext cx="2441646" cy="365125"/>
          </a:xfrm>
          <a:prstGeom prst="rect">
            <a:avLst/>
          </a:prstGeom>
        </p:spPr>
        <p:txBody>
          <a:bodyPr/>
          <a:lstStyle>
            <a:lvl1pPr>
              <a:defRPr sz="1100"/>
            </a:lvl1pPr>
          </a:lstStyle>
          <a:p>
            <a:pPr>
              <a:defRPr/>
            </a:pPr>
            <a:r>
              <a:rPr lang="en-GB"/>
              <a:t>User Meeting 2025</a:t>
            </a:r>
            <a:endParaRPr lang="en-US" dirty="0"/>
          </a:p>
        </p:txBody>
      </p:sp>
    </p:spTree>
    <p:extLst>
      <p:ext uri="{BB962C8B-B14F-4D97-AF65-F5344CB8AC3E}">
        <p14:creationId xmlns:p14="http://schemas.microsoft.com/office/powerpoint/2010/main" val="1720973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457212" y="1060449"/>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41"/>
            <a:ext cx="8226854" cy="833711"/>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13" y="1260001"/>
            <a:ext cx="822642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4"/>
          <p:cNvSpPr>
            <a:spLocks noGrp="1"/>
          </p:cNvSpPr>
          <p:nvPr>
            <p:ph type="sldNum" sz="quarter" idx="16"/>
          </p:nvPr>
        </p:nvSpPr>
        <p:spPr/>
        <p:txBody>
          <a:bodyPr/>
          <a:lstStyle>
            <a:lvl1pPr>
              <a:defRPr/>
            </a:lvl1pPr>
          </a:lstStyle>
          <a:p>
            <a:fld id="{E70421B4-580E-4317-84D1-ED4C3F55CB37}" type="slidenum">
              <a:rPr lang="en-US" altLang="en-US"/>
              <a:pPr/>
              <a:t>‹#›</a:t>
            </a:fld>
            <a:endParaRPr lang="en-US" altLang="en-US"/>
          </a:p>
        </p:txBody>
      </p:sp>
      <p:sp>
        <p:nvSpPr>
          <p:cNvPr id="9" name="Date Placeholder 3"/>
          <p:cNvSpPr>
            <a:spLocks noGrp="1"/>
          </p:cNvSpPr>
          <p:nvPr>
            <p:ph type="dt" sz="half" idx="2"/>
          </p:nvPr>
        </p:nvSpPr>
        <p:spPr>
          <a:xfrm>
            <a:off x="2093081" y="6356371"/>
            <a:ext cx="2481123" cy="365125"/>
          </a:xfrm>
          <a:prstGeom prst="rect">
            <a:avLst/>
          </a:prstGeom>
        </p:spPr>
        <p:txBody>
          <a:bodyPr/>
          <a:lstStyle>
            <a:lvl1pPr>
              <a:defRPr sz="1100"/>
            </a:lvl1pPr>
          </a:lstStyle>
          <a:p>
            <a:pPr>
              <a:defRPr/>
            </a:pPr>
            <a:r>
              <a:rPr lang="en-US"/>
              <a:t>"experiment name" "Firstname + name"</a:t>
            </a:r>
            <a:endParaRPr lang="en-US" dirty="0"/>
          </a:p>
        </p:txBody>
      </p:sp>
      <p:sp>
        <p:nvSpPr>
          <p:cNvPr id="10" name="Footer Placeholder 4"/>
          <p:cNvSpPr>
            <a:spLocks noGrp="1"/>
          </p:cNvSpPr>
          <p:nvPr>
            <p:ph type="ftr" sz="quarter" idx="3"/>
          </p:nvPr>
        </p:nvSpPr>
        <p:spPr>
          <a:xfrm>
            <a:off x="5514915" y="6356371"/>
            <a:ext cx="2441646" cy="365125"/>
          </a:xfrm>
          <a:prstGeom prst="rect">
            <a:avLst/>
          </a:prstGeom>
        </p:spPr>
        <p:txBody>
          <a:bodyPr/>
          <a:lstStyle>
            <a:lvl1pPr>
              <a:defRPr sz="1100"/>
            </a:lvl1pPr>
          </a:lstStyle>
          <a:p>
            <a:pPr>
              <a:defRPr/>
            </a:pPr>
            <a:r>
              <a:rPr lang="en-GB"/>
              <a:t>User Meeting 2025</a:t>
            </a:r>
            <a:endParaRPr lang="en-US" dirty="0"/>
          </a:p>
        </p:txBody>
      </p:sp>
    </p:spTree>
    <p:extLst>
      <p:ext uri="{BB962C8B-B14F-4D97-AF65-F5344CB8AC3E}">
        <p14:creationId xmlns:p14="http://schemas.microsoft.com/office/powerpoint/2010/main" val="504855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cxnSp>
        <p:nvCxnSpPr>
          <p:cNvPr id="5" name="Straight Connector 4"/>
          <p:cNvCxnSpPr/>
          <p:nvPr userDrawn="1"/>
        </p:nvCxnSpPr>
        <p:spPr>
          <a:xfrm>
            <a:off x="457212" y="1060449"/>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41"/>
            <a:ext cx="8226854" cy="833711"/>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1"/>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1"/>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4"/>
          <p:cNvSpPr>
            <a:spLocks noGrp="1"/>
          </p:cNvSpPr>
          <p:nvPr>
            <p:ph type="sldNum" sz="quarter" idx="17"/>
          </p:nvPr>
        </p:nvSpPr>
        <p:spPr/>
        <p:txBody>
          <a:bodyPr/>
          <a:lstStyle>
            <a:lvl1pPr>
              <a:defRPr/>
            </a:lvl1pPr>
          </a:lstStyle>
          <a:p>
            <a:fld id="{18FE782C-61DB-49A1-9DB7-03288D73706A}" type="slidenum">
              <a:rPr lang="en-US" altLang="en-US"/>
              <a:pPr/>
              <a:t>‹#›</a:t>
            </a:fld>
            <a:endParaRPr lang="en-US" altLang="en-US"/>
          </a:p>
        </p:txBody>
      </p:sp>
    </p:spTree>
    <p:extLst>
      <p:ext uri="{BB962C8B-B14F-4D97-AF65-F5344CB8AC3E}">
        <p14:creationId xmlns:p14="http://schemas.microsoft.com/office/powerpoint/2010/main" val="664742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s withTitle">
    <p:spTree>
      <p:nvGrpSpPr>
        <p:cNvPr id="1" name=""/>
        <p:cNvGrpSpPr/>
        <p:nvPr/>
      </p:nvGrpSpPr>
      <p:grpSpPr>
        <a:xfrm>
          <a:off x="0" y="0"/>
          <a:ext cx="0" cy="0"/>
          <a:chOff x="0" y="0"/>
          <a:chExt cx="0" cy="0"/>
        </a:xfrm>
      </p:grpSpPr>
      <p:cxnSp>
        <p:nvCxnSpPr>
          <p:cNvPr id="5" name="Straight Connector 4"/>
          <p:cNvCxnSpPr/>
          <p:nvPr userDrawn="1"/>
        </p:nvCxnSpPr>
        <p:spPr>
          <a:xfrm>
            <a:off x="457212" y="1060449"/>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417514" y="1438279"/>
            <a:ext cx="4113212" cy="833439"/>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dirty="0"/>
              <a:t>Slide Title</a:t>
            </a:r>
            <a:endParaRPr lang="en-US" sz="2700" dirty="0"/>
          </a:p>
        </p:txBody>
      </p:sp>
      <p:sp>
        <p:nvSpPr>
          <p:cNvPr id="8" name="Title 1"/>
          <p:cNvSpPr txBox="1">
            <a:spLocks/>
          </p:cNvSpPr>
          <p:nvPr userDrawn="1"/>
        </p:nvSpPr>
        <p:spPr>
          <a:xfrm>
            <a:off x="4570413" y="1438279"/>
            <a:ext cx="4113212" cy="833439"/>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dirty="0"/>
              <a:t>Slide Title</a:t>
            </a:r>
            <a:endParaRPr lang="en-US" sz="2700" dirty="0"/>
          </a:p>
        </p:txBody>
      </p:sp>
      <p:sp>
        <p:nvSpPr>
          <p:cNvPr id="2" name="Title 1"/>
          <p:cNvSpPr>
            <a:spLocks noGrp="1"/>
          </p:cNvSpPr>
          <p:nvPr>
            <p:ph type="title"/>
          </p:nvPr>
        </p:nvSpPr>
        <p:spPr>
          <a:xfrm>
            <a:off x="457201" y="224541"/>
            <a:ext cx="8226854" cy="833711"/>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2352794"/>
            <a:ext cx="4073702" cy="3923287"/>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2352794"/>
            <a:ext cx="4071135" cy="3923287"/>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2"/>
          <p:cNvSpPr>
            <a:spLocks noGrp="1"/>
          </p:cNvSpPr>
          <p:nvPr>
            <p:ph type="dt" sz="half" idx="15"/>
          </p:nvPr>
        </p:nvSpPr>
        <p:spPr>
          <a:xfrm>
            <a:off x="2295525" y="6356371"/>
            <a:ext cx="1371600" cy="365125"/>
          </a:xfrm>
          <a:prstGeom prst="rect">
            <a:avLst/>
          </a:prstGeom>
        </p:spPr>
        <p:txBody>
          <a:bodyPr/>
          <a:lstStyle>
            <a:lvl1pPr>
              <a:defRPr/>
            </a:lvl1pPr>
          </a:lstStyle>
          <a:p>
            <a:pPr>
              <a:defRPr/>
            </a:pPr>
            <a:r>
              <a:rPr lang="en-US"/>
              <a:t>"experiment name" "Firstname + name"</a:t>
            </a:r>
          </a:p>
        </p:txBody>
      </p:sp>
      <p:sp>
        <p:nvSpPr>
          <p:cNvPr id="11" name="Footer Placeholder 3"/>
          <p:cNvSpPr>
            <a:spLocks noGrp="1"/>
          </p:cNvSpPr>
          <p:nvPr>
            <p:ph type="ftr" sz="quarter" idx="16"/>
          </p:nvPr>
        </p:nvSpPr>
        <p:spPr>
          <a:xfrm>
            <a:off x="3667137" y="6356371"/>
            <a:ext cx="4289425" cy="365125"/>
          </a:xfrm>
          <a:prstGeom prst="rect">
            <a:avLst/>
          </a:prstGeom>
        </p:spPr>
        <p:txBody>
          <a:bodyPr/>
          <a:lstStyle>
            <a:lvl1pPr>
              <a:defRPr/>
            </a:lvl1pPr>
          </a:lstStyle>
          <a:p>
            <a:pPr>
              <a:defRPr/>
            </a:pPr>
            <a:r>
              <a:rPr lang="en-GB"/>
              <a:t>User Meeting 2025</a:t>
            </a:r>
            <a:endParaRPr lang="en-US"/>
          </a:p>
        </p:txBody>
      </p:sp>
      <p:sp>
        <p:nvSpPr>
          <p:cNvPr id="12" name="Slide Number Placeholder 4"/>
          <p:cNvSpPr>
            <a:spLocks noGrp="1"/>
          </p:cNvSpPr>
          <p:nvPr>
            <p:ph type="sldNum" sz="quarter" idx="17"/>
          </p:nvPr>
        </p:nvSpPr>
        <p:spPr/>
        <p:txBody>
          <a:bodyPr/>
          <a:lstStyle>
            <a:lvl1pPr>
              <a:defRPr/>
            </a:lvl1pPr>
          </a:lstStyle>
          <a:p>
            <a:fld id="{54A95BAA-57E0-43A6-9BEB-8F8A537BF452}" type="slidenum">
              <a:rPr lang="en-US" altLang="en-US"/>
              <a:pPr/>
              <a:t>‹#›</a:t>
            </a:fld>
            <a:endParaRPr lang="en-US" altLang="en-US"/>
          </a:p>
        </p:txBody>
      </p:sp>
    </p:spTree>
    <p:extLst>
      <p:ext uri="{BB962C8B-B14F-4D97-AF65-F5344CB8AC3E}">
        <p14:creationId xmlns:p14="http://schemas.microsoft.com/office/powerpoint/2010/main" val="2033254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cxnSp>
        <p:nvCxnSpPr>
          <p:cNvPr id="3" name="Straight Connector 2"/>
          <p:cNvCxnSpPr/>
          <p:nvPr userDrawn="1"/>
        </p:nvCxnSpPr>
        <p:spPr>
          <a:xfrm>
            <a:off x="457212" y="1060449"/>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2"/>
          <p:cNvSpPr>
            <a:spLocks noGrp="1"/>
          </p:cNvSpPr>
          <p:nvPr>
            <p:ph type="dt" sz="half" idx="10"/>
          </p:nvPr>
        </p:nvSpPr>
        <p:spPr>
          <a:xfrm>
            <a:off x="2295525" y="6356371"/>
            <a:ext cx="1371600" cy="365125"/>
          </a:xfrm>
          <a:prstGeom prst="rect">
            <a:avLst/>
          </a:prstGeom>
        </p:spPr>
        <p:txBody>
          <a:bodyPr/>
          <a:lstStyle>
            <a:lvl1pPr>
              <a:defRPr/>
            </a:lvl1pPr>
          </a:lstStyle>
          <a:p>
            <a:pPr>
              <a:defRPr/>
            </a:pPr>
            <a:r>
              <a:rPr lang="en-US"/>
              <a:t>"experiment name" "Firstname + name"</a:t>
            </a:r>
          </a:p>
        </p:txBody>
      </p:sp>
      <p:sp>
        <p:nvSpPr>
          <p:cNvPr id="5" name="Footer Placeholder 3"/>
          <p:cNvSpPr>
            <a:spLocks noGrp="1"/>
          </p:cNvSpPr>
          <p:nvPr>
            <p:ph type="ftr" sz="quarter" idx="11"/>
          </p:nvPr>
        </p:nvSpPr>
        <p:spPr>
          <a:xfrm>
            <a:off x="3667137" y="6356371"/>
            <a:ext cx="4289425" cy="365125"/>
          </a:xfrm>
          <a:prstGeom prst="rect">
            <a:avLst/>
          </a:prstGeom>
        </p:spPr>
        <p:txBody>
          <a:bodyPr/>
          <a:lstStyle>
            <a:lvl1pPr>
              <a:defRPr/>
            </a:lvl1pPr>
          </a:lstStyle>
          <a:p>
            <a:pPr>
              <a:defRPr/>
            </a:pPr>
            <a:r>
              <a:rPr lang="en-GB"/>
              <a:t>User Meeting 2025</a:t>
            </a:r>
            <a:endParaRPr lang="en-US"/>
          </a:p>
        </p:txBody>
      </p:sp>
      <p:sp>
        <p:nvSpPr>
          <p:cNvPr id="6" name="Slide Number Placeholder 4"/>
          <p:cNvSpPr>
            <a:spLocks noGrp="1"/>
          </p:cNvSpPr>
          <p:nvPr>
            <p:ph type="sldNum" sz="quarter" idx="12"/>
          </p:nvPr>
        </p:nvSpPr>
        <p:spPr/>
        <p:txBody>
          <a:bodyPr/>
          <a:lstStyle>
            <a:lvl1pPr>
              <a:defRPr/>
            </a:lvl1pPr>
          </a:lstStyle>
          <a:p>
            <a:fld id="{B39EEE8E-04E1-46DF-8F91-11A50BCA2497}" type="slidenum">
              <a:rPr lang="en-US" altLang="en-US"/>
              <a:pPr/>
              <a:t>‹#›</a:t>
            </a:fld>
            <a:endParaRPr lang="en-US" altLang="en-US"/>
          </a:p>
        </p:txBody>
      </p:sp>
    </p:spTree>
    <p:extLst>
      <p:ext uri="{BB962C8B-B14F-4D97-AF65-F5344CB8AC3E}">
        <p14:creationId xmlns:p14="http://schemas.microsoft.com/office/powerpoint/2010/main" val="843974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295525" y="6356371"/>
            <a:ext cx="1371600" cy="365125"/>
          </a:xfrm>
          <a:prstGeom prst="rect">
            <a:avLst/>
          </a:prstGeom>
        </p:spPr>
        <p:txBody>
          <a:bodyPr/>
          <a:lstStyle>
            <a:lvl1pPr>
              <a:defRPr/>
            </a:lvl1pPr>
          </a:lstStyle>
          <a:p>
            <a:pPr>
              <a:defRPr/>
            </a:pPr>
            <a:r>
              <a:rPr lang="en-US"/>
              <a:t>"experiment name" "Firstname + name"</a:t>
            </a:r>
          </a:p>
        </p:txBody>
      </p:sp>
      <p:sp>
        <p:nvSpPr>
          <p:cNvPr id="3" name="Footer Placeholder 2"/>
          <p:cNvSpPr>
            <a:spLocks noGrp="1"/>
          </p:cNvSpPr>
          <p:nvPr>
            <p:ph type="ftr" sz="quarter" idx="11"/>
          </p:nvPr>
        </p:nvSpPr>
        <p:spPr>
          <a:xfrm>
            <a:off x="3667137" y="6356371"/>
            <a:ext cx="4289425" cy="365125"/>
          </a:xfrm>
          <a:prstGeom prst="rect">
            <a:avLst/>
          </a:prstGeom>
        </p:spPr>
        <p:txBody>
          <a:bodyPr/>
          <a:lstStyle>
            <a:lvl1pPr>
              <a:defRPr/>
            </a:lvl1pPr>
          </a:lstStyle>
          <a:p>
            <a:pPr>
              <a:defRPr/>
            </a:pPr>
            <a:r>
              <a:rPr lang="en-GB"/>
              <a:t>User Meeting 2025</a:t>
            </a:r>
            <a:endParaRPr lang="en-US"/>
          </a:p>
        </p:txBody>
      </p:sp>
      <p:sp>
        <p:nvSpPr>
          <p:cNvPr id="4" name="Slide Number Placeholder 3"/>
          <p:cNvSpPr>
            <a:spLocks noGrp="1"/>
          </p:cNvSpPr>
          <p:nvPr>
            <p:ph type="sldNum" sz="quarter" idx="12"/>
          </p:nvPr>
        </p:nvSpPr>
        <p:spPr/>
        <p:txBody>
          <a:bodyPr/>
          <a:lstStyle>
            <a:lvl1pPr>
              <a:defRPr/>
            </a:lvl1pPr>
          </a:lstStyle>
          <a:p>
            <a:fld id="{29ACD9C9-8FB1-4DB5-8443-88D9D5EF6F40}" type="slidenum">
              <a:rPr lang="en-US" altLang="en-US"/>
              <a:pPr/>
              <a:t>‹#›</a:t>
            </a:fld>
            <a:endParaRPr lang="en-US" altLang="en-US"/>
          </a:p>
        </p:txBody>
      </p:sp>
    </p:spTree>
    <p:extLst>
      <p:ext uri="{BB962C8B-B14F-4D97-AF65-F5344CB8AC3E}">
        <p14:creationId xmlns:p14="http://schemas.microsoft.com/office/powerpoint/2010/main" val="2360499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1752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s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36"/>
            <a:ext cx="6535738" cy="1609725"/>
          </a:xfrm>
        </p:spPr>
        <p:txBody>
          <a:bodyPr anchor="ctr"/>
          <a:lstStyle>
            <a:lvl1pPr marL="0" indent="0" algn="ctr">
              <a:buNone/>
              <a:defRPr>
                <a:solidFill>
                  <a:schemeClr val="accent4"/>
                </a:solidFill>
              </a:defRPr>
            </a:lvl1pPr>
          </a:lstStyle>
          <a:p>
            <a:pPr lvl="0"/>
            <a:r>
              <a:rPr lang="en-US"/>
              <a:t>Click to edit Master text styles</a:t>
            </a:r>
          </a:p>
        </p:txBody>
      </p:sp>
    </p:spTree>
    <p:extLst>
      <p:ext uri="{BB962C8B-B14F-4D97-AF65-F5344CB8AC3E}">
        <p14:creationId xmlns:p14="http://schemas.microsoft.com/office/powerpoint/2010/main" val="3620242829"/>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a:xfrm>
            <a:off x="7956550" y="6356371"/>
            <a:ext cx="7302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729FCF"/>
                </a:solidFill>
              </a:defRPr>
            </a:lvl1pPr>
          </a:lstStyle>
          <a:p>
            <a:fld id="{C8079559-D982-4BBB-B918-CE7B7CA1B2AF}" type="slidenum">
              <a:rPr lang="en-US" altLang="en-US"/>
              <a:pPr/>
              <a:t>‹#›</a:t>
            </a:fld>
            <a:endParaRPr lang="en-US" altLang="en-US"/>
          </a:p>
        </p:txBody>
      </p:sp>
      <p:sp>
        <p:nvSpPr>
          <p:cNvPr id="1030" name="Espace réservé du texte 29"/>
          <p:cNvSpPr>
            <a:spLocks noGrp="1"/>
          </p:cNvSpPr>
          <p:nvPr>
            <p:ph type="body" idx="1"/>
          </p:nvPr>
        </p:nvSpPr>
        <p:spPr bwMode="auto">
          <a:xfrm>
            <a:off x="457212" y="1131888"/>
            <a:ext cx="8226425"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dirty="0"/>
              <a:t>Slide text first level</a:t>
            </a:r>
          </a:p>
          <a:p>
            <a:pPr lvl="1"/>
            <a:r>
              <a:rPr lang="fr-CH" altLang="en-US" dirty="0"/>
              <a:t>Slide text second level</a:t>
            </a:r>
          </a:p>
          <a:p>
            <a:pPr lvl="2"/>
            <a:r>
              <a:rPr lang="fr-CH" altLang="en-US" dirty="0"/>
              <a:t>Slide text third level</a:t>
            </a:r>
          </a:p>
          <a:p>
            <a:pPr lvl="3"/>
            <a:r>
              <a:rPr lang="fr-CH" altLang="en-US" dirty="0"/>
              <a:t>Slide text fourth level</a:t>
            </a:r>
          </a:p>
          <a:p>
            <a:pPr lvl="4"/>
            <a:r>
              <a:rPr lang="fr-CH" altLang="en-US" dirty="0"/>
              <a:t>Slide text fifth level</a:t>
            </a:r>
            <a:endParaRPr lang="en-US" altLang="en-US" dirty="0"/>
          </a:p>
        </p:txBody>
      </p:sp>
      <p:sp>
        <p:nvSpPr>
          <p:cNvPr id="1031" name="Espace réservé du titre 8"/>
          <p:cNvSpPr>
            <a:spLocks noGrp="1"/>
          </p:cNvSpPr>
          <p:nvPr>
            <p:ph type="title"/>
          </p:nvPr>
        </p:nvSpPr>
        <p:spPr bwMode="auto">
          <a:xfrm>
            <a:off x="457212" y="233363"/>
            <a:ext cx="8226425"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GB" altLang="en-US"/>
              <a:t>Slide Title</a:t>
            </a:r>
          </a:p>
        </p:txBody>
      </p:sp>
      <p:sp>
        <p:nvSpPr>
          <p:cNvPr id="11" name="Date Placeholder 3"/>
          <p:cNvSpPr>
            <a:spLocks noGrp="1"/>
          </p:cNvSpPr>
          <p:nvPr>
            <p:ph type="dt" sz="half" idx="2"/>
          </p:nvPr>
        </p:nvSpPr>
        <p:spPr>
          <a:xfrm>
            <a:off x="2093083" y="6356371"/>
            <a:ext cx="2234186" cy="365125"/>
          </a:xfrm>
          <a:prstGeom prst="rect">
            <a:avLst/>
          </a:prstGeom>
        </p:spPr>
        <p:txBody>
          <a:bodyPr/>
          <a:lstStyle>
            <a:lvl1pPr>
              <a:defRPr sz="1100"/>
            </a:lvl1pPr>
          </a:lstStyle>
          <a:p>
            <a:pPr>
              <a:defRPr/>
            </a:pPr>
            <a:r>
              <a:rPr lang="en-US"/>
              <a:t>"experiment name" "Firstname + name"</a:t>
            </a:r>
            <a:endParaRPr lang="en-US" dirty="0"/>
          </a:p>
        </p:txBody>
      </p:sp>
      <p:sp>
        <p:nvSpPr>
          <p:cNvPr id="12" name="Footer Placeholder 4"/>
          <p:cNvSpPr>
            <a:spLocks noGrp="1"/>
          </p:cNvSpPr>
          <p:nvPr>
            <p:ph type="ftr" sz="quarter" idx="3"/>
          </p:nvPr>
        </p:nvSpPr>
        <p:spPr>
          <a:xfrm>
            <a:off x="5514915" y="6356371"/>
            <a:ext cx="2441646" cy="365125"/>
          </a:xfrm>
          <a:prstGeom prst="rect">
            <a:avLst/>
          </a:prstGeom>
        </p:spPr>
        <p:txBody>
          <a:bodyPr/>
          <a:lstStyle>
            <a:lvl1pPr>
              <a:defRPr sz="1100"/>
            </a:lvl1pPr>
          </a:lstStyle>
          <a:p>
            <a:pPr>
              <a:defRPr/>
            </a:pPr>
            <a:r>
              <a:rPr lang="en-GB"/>
              <a:t>User Meeting 2025</a:t>
            </a:r>
            <a:endParaRPr lang="en-US" dirty="0"/>
          </a:p>
        </p:txBody>
      </p:sp>
    </p:spTree>
    <p:extLst>
      <p:ext uri="{BB962C8B-B14F-4D97-AF65-F5344CB8AC3E}">
        <p14:creationId xmlns:p14="http://schemas.microsoft.com/office/powerpoint/2010/main" val="8148119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hf hdr="0"/>
  <p:txStyles>
    <p:titleStyle>
      <a:lvl1pPr algn="l" rtl="0" eaLnBrk="0" fontAlgn="base" hangingPunct="0">
        <a:spcBef>
          <a:spcPct val="0"/>
        </a:spcBef>
        <a:spcAft>
          <a:spcPct val="0"/>
        </a:spcAft>
        <a:defRPr sz="3600" b="1" kern="1200">
          <a:solidFill>
            <a:srgbClr val="0C377B"/>
          </a:solidFill>
          <a:latin typeface="+mj-lt"/>
          <a:ea typeface="MS PGothic" panose="020B0600070205080204" pitchFamily="34" charset="-128"/>
          <a:cs typeface="Ubuntu Light"/>
        </a:defRPr>
      </a:lvl1pPr>
      <a:lvl2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2pPr>
      <a:lvl3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3pPr>
      <a:lvl4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4pPr>
      <a:lvl5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5pPr>
      <a:lvl6pPr marL="457200" algn="l" rtl="0" fontAlgn="base">
        <a:spcBef>
          <a:spcPct val="0"/>
        </a:spcBef>
        <a:spcAft>
          <a:spcPct val="0"/>
        </a:spcAft>
        <a:defRPr sz="3600" b="1">
          <a:solidFill>
            <a:srgbClr val="0C377B"/>
          </a:solidFill>
          <a:latin typeface="Corbel" charset="0"/>
          <a:ea typeface="ＭＳ Ｐゴシック" charset="0"/>
          <a:cs typeface="Ubuntu Light" charset="0"/>
        </a:defRPr>
      </a:lvl6pPr>
      <a:lvl7pPr marL="914400" algn="l" rtl="0" fontAlgn="base">
        <a:spcBef>
          <a:spcPct val="0"/>
        </a:spcBef>
        <a:spcAft>
          <a:spcPct val="0"/>
        </a:spcAft>
        <a:defRPr sz="3600" b="1">
          <a:solidFill>
            <a:srgbClr val="0C377B"/>
          </a:solidFill>
          <a:latin typeface="Corbel" charset="0"/>
          <a:ea typeface="ＭＳ Ｐゴシック" charset="0"/>
          <a:cs typeface="Ubuntu Light" charset="0"/>
        </a:defRPr>
      </a:lvl7pPr>
      <a:lvl8pPr marL="1371600" algn="l" rtl="0" fontAlgn="base">
        <a:spcBef>
          <a:spcPct val="0"/>
        </a:spcBef>
        <a:spcAft>
          <a:spcPct val="0"/>
        </a:spcAft>
        <a:defRPr sz="3600" b="1">
          <a:solidFill>
            <a:srgbClr val="0C377B"/>
          </a:solidFill>
          <a:latin typeface="Corbel" charset="0"/>
          <a:ea typeface="ＭＳ Ｐゴシック" charset="0"/>
          <a:cs typeface="Ubuntu Light" charset="0"/>
        </a:defRPr>
      </a:lvl8pPr>
      <a:lvl9pPr marL="1828800" algn="l" rtl="0" fontAlgn="base">
        <a:spcBef>
          <a:spcPct val="0"/>
        </a:spcBef>
        <a:spcAft>
          <a:spcPct val="0"/>
        </a:spcAft>
        <a:defRPr sz="3600" b="1">
          <a:solidFill>
            <a:srgbClr val="0C377B"/>
          </a:solidFill>
          <a:latin typeface="Corbel" charset="0"/>
          <a:ea typeface="ＭＳ Ｐゴシック" charset="0"/>
          <a:cs typeface="Ubuntu Light" charset="0"/>
        </a:defRPr>
      </a:lvl9pPr>
    </p:titleStyle>
    <p:body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MS PGothic" panose="020B0600070205080204" pitchFamily="34" charset="-128"/>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2100" kern="1200">
          <a:solidFill>
            <a:srgbClr val="0C377B"/>
          </a:solidFill>
          <a:latin typeface="+mn-lt"/>
          <a:ea typeface="Ubuntu Light" charset="0"/>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kern="1200">
          <a:solidFill>
            <a:srgbClr val="0C377B"/>
          </a:solidFill>
          <a:latin typeface="+mn-lt"/>
          <a:ea typeface="Ubuntu Light" charset="0"/>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kern="1200">
          <a:solidFill>
            <a:srgbClr val="0C377B"/>
          </a:solidFill>
          <a:latin typeface="+mn-lt"/>
          <a:ea typeface="Ubuntu Light" charset="0"/>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kern="1200">
          <a:solidFill>
            <a:srgbClr val="0C377B"/>
          </a:solidFill>
          <a:latin typeface="+mn-lt"/>
          <a:ea typeface="Ubuntu Light" charset="0"/>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mailto:Stefania.Bordoni@cern.ch"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a:xfrm>
            <a:off x="383542" y="2299142"/>
            <a:ext cx="8376916" cy="1827213"/>
          </a:xfrm>
        </p:spPr>
        <p:txBody>
          <a:bodyPr>
            <a:normAutofit/>
          </a:bodyPr>
          <a:lstStyle/>
          <a:p>
            <a:pPr eaLnBrk="1" hangingPunct="1">
              <a:spcBef>
                <a:spcPct val="0"/>
              </a:spcBef>
            </a:pPr>
            <a:r>
              <a:rPr lang="en-GB" sz="4400" i="1" dirty="0"/>
              <a:t>Water Cherenkov Test Experiment (WCTE)</a:t>
            </a:r>
            <a:endParaRPr lang="en-GB" altLang="en-US" sz="4400" i="1" dirty="0">
              <a:ln>
                <a:noFill/>
              </a:ln>
              <a:ea typeface="MS PGothic" panose="020B0600070205080204" pitchFamily="34" charset="-128"/>
            </a:endParaRPr>
          </a:p>
        </p:txBody>
      </p:sp>
      <p:sp>
        <p:nvSpPr>
          <p:cNvPr id="10" name="Text Placeholder 2">
            <a:extLst>
              <a:ext uri="{FF2B5EF4-FFF2-40B4-BE49-F238E27FC236}">
                <a16:creationId xmlns:a16="http://schemas.microsoft.com/office/drawing/2014/main" id="{CE7E7A03-6704-4FAB-8564-67E66F145A0E}"/>
              </a:ext>
            </a:extLst>
          </p:cNvPr>
          <p:cNvSpPr txBox="1">
            <a:spLocks/>
          </p:cNvSpPr>
          <p:nvPr/>
        </p:nvSpPr>
        <p:spPr bwMode="auto">
          <a:xfrm>
            <a:off x="383542" y="4126355"/>
            <a:ext cx="4843211" cy="10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0" rIns="45720" bIns="0" numCol="1" anchor="t" anchorCtr="0" compatLnSpc="1">
            <a:prstTxWarp prst="textNoShape">
              <a:avLst/>
            </a:prstTxWarp>
            <a:normAutofit/>
          </a:bodyPr>
          <a:lstStyle>
            <a:lvl1pPr marL="0" indent="0" algn="l" rtl="0" eaLnBrk="0" fontAlgn="base" hangingPunct="0">
              <a:lnSpc>
                <a:spcPct val="90000"/>
              </a:lnSpc>
              <a:spcBef>
                <a:spcPts val="0"/>
              </a:spcBef>
              <a:spcAft>
                <a:spcPct val="0"/>
              </a:spcAft>
              <a:buClr>
                <a:schemeClr val="accent1"/>
              </a:buClr>
              <a:buSzPct val="100000"/>
              <a:buFont typeface="Arial" panose="020B0604020202020204" pitchFamily="34" charset="0"/>
              <a:buNone/>
              <a:defRPr sz="2100" b="0" i="0" kern="1200">
                <a:solidFill>
                  <a:schemeClr val="accent4"/>
                </a:solidFill>
                <a:effectLst/>
                <a:latin typeface="+mn-lt"/>
                <a:ea typeface="MS PGothic" panose="020B0600070205080204" pitchFamily="34" charset="-128"/>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None/>
              <a:defRPr sz="1350" kern="1200">
                <a:solidFill>
                  <a:schemeClr val="tx1">
                    <a:tint val="75000"/>
                  </a:schemeClr>
                </a:solidFill>
                <a:latin typeface="+mn-lt"/>
                <a:ea typeface="Ubuntu Light" charset="0"/>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None/>
              <a:defRPr sz="1200" kern="1200">
                <a:solidFill>
                  <a:schemeClr val="tx1">
                    <a:tint val="75000"/>
                  </a:schemeClr>
                </a:solidFill>
                <a:latin typeface="+mn-lt"/>
                <a:ea typeface="Ubuntu Light" charset="0"/>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None/>
              <a:defRPr sz="1050" kern="1200">
                <a:solidFill>
                  <a:schemeClr val="tx1">
                    <a:tint val="75000"/>
                  </a:schemeClr>
                </a:solidFill>
                <a:latin typeface="+mn-lt"/>
                <a:ea typeface="Ubuntu Light" charset="0"/>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None/>
              <a:defRPr sz="1050" kern="1200">
                <a:solidFill>
                  <a:schemeClr val="tx1">
                    <a:tint val="75000"/>
                  </a:schemeClr>
                </a:solidFill>
                <a:latin typeface="+mn-lt"/>
                <a:ea typeface="Ubuntu Light" charset="0"/>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pPr defTabSz="914400"/>
            <a:r>
              <a:rPr lang="en-US" i="1" dirty="0"/>
              <a:t>M. Hartz, A. </a:t>
            </a:r>
            <a:r>
              <a:rPr lang="en-US" i="1" dirty="0" err="1"/>
              <a:t>Konaka</a:t>
            </a:r>
            <a:endParaRPr lang="en-US" dirty="0"/>
          </a:p>
          <a:p>
            <a:pPr defTabSz="914400"/>
            <a:endParaRPr lang="en-US" b="1" dirty="0"/>
          </a:p>
        </p:txBody>
      </p:sp>
    </p:spTree>
    <p:extLst>
      <p:ext uri="{BB962C8B-B14F-4D97-AF65-F5344CB8AC3E}">
        <p14:creationId xmlns:p14="http://schemas.microsoft.com/office/powerpoint/2010/main" val="2712365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A31B0-0BA8-41AB-EEF6-7962271D04A4}"/>
              </a:ext>
            </a:extLst>
          </p:cNvPr>
          <p:cNvSpPr>
            <a:spLocks noGrp="1"/>
          </p:cNvSpPr>
          <p:nvPr>
            <p:ph type="title"/>
          </p:nvPr>
        </p:nvSpPr>
        <p:spPr/>
        <p:txBody>
          <a:bodyPr/>
          <a:lstStyle/>
          <a:p>
            <a:r>
              <a:rPr lang="en-GB" dirty="0"/>
              <a:t>Schematic of the installation</a:t>
            </a:r>
          </a:p>
        </p:txBody>
      </p:sp>
      <p:sp>
        <p:nvSpPr>
          <p:cNvPr id="4" name="Slide Number Placeholder 3">
            <a:extLst>
              <a:ext uri="{FF2B5EF4-FFF2-40B4-BE49-F238E27FC236}">
                <a16:creationId xmlns:a16="http://schemas.microsoft.com/office/drawing/2014/main" id="{A219FE81-B91E-EC4B-96AC-E001CC4CCE7B}"/>
              </a:ext>
            </a:extLst>
          </p:cNvPr>
          <p:cNvSpPr>
            <a:spLocks noGrp="1"/>
          </p:cNvSpPr>
          <p:nvPr>
            <p:ph type="sldNum" sz="quarter" idx="16"/>
          </p:nvPr>
        </p:nvSpPr>
        <p:spPr/>
        <p:txBody>
          <a:bodyPr/>
          <a:lstStyle/>
          <a:p>
            <a:fld id="{B9FC9755-3F17-4A88-BC36-1FB3879279FF}" type="slidenum">
              <a:rPr lang="en-US" altLang="en-US" smtClean="0"/>
              <a:pPr/>
              <a:t>2</a:t>
            </a:fld>
            <a:endParaRPr lang="en-US" altLang="en-US" dirty="0"/>
          </a:p>
        </p:txBody>
      </p:sp>
      <p:sp>
        <p:nvSpPr>
          <p:cNvPr id="5" name="Date Placeholder 4">
            <a:extLst>
              <a:ext uri="{FF2B5EF4-FFF2-40B4-BE49-F238E27FC236}">
                <a16:creationId xmlns:a16="http://schemas.microsoft.com/office/drawing/2014/main" id="{06489363-AE2B-AEAB-2CF1-80742CA42B7D}"/>
              </a:ext>
            </a:extLst>
          </p:cNvPr>
          <p:cNvSpPr>
            <a:spLocks noGrp="1"/>
          </p:cNvSpPr>
          <p:nvPr>
            <p:ph type="dt" sz="half" idx="2"/>
          </p:nvPr>
        </p:nvSpPr>
        <p:spPr/>
        <p:txBody>
          <a:bodyPr/>
          <a:lstStyle/>
          <a:p>
            <a:pPr>
              <a:defRPr/>
            </a:pPr>
            <a:r>
              <a:rPr lang="en-US" dirty="0"/>
              <a:t>WCTE, M. Hartz &amp; A. </a:t>
            </a:r>
            <a:r>
              <a:rPr lang="en-US" dirty="0" err="1"/>
              <a:t>Konaka</a:t>
            </a:r>
            <a:endParaRPr lang="en-US" dirty="0"/>
          </a:p>
        </p:txBody>
      </p:sp>
      <p:sp>
        <p:nvSpPr>
          <p:cNvPr id="6" name="Footer Placeholder 5">
            <a:extLst>
              <a:ext uri="{FF2B5EF4-FFF2-40B4-BE49-F238E27FC236}">
                <a16:creationId xmlns:a16="http://schemas.microsoft.com/office/drawing/2014/main" id="{3D439138-EAAE-184B-0B02-6F153479742A}"/>
              </a:ext>
            </a:extLst>
          </p:cNvPr>
          <p:cNvSpPr>
            <a:spLocks noGrp="1"/>
          </p:cNvSpPr>
          <p:nvPr>
            <p:ph type="ftr" sz="quarter" idx="3"/>
          </p:nvPr>
        </p:nvSpPr>
        <p:spPr/>
        <p:txBody>
          <a:bodyPr/>
          <a:lstStyle/>
          <a:p>
            <a:pPr>
              <a:defRPr/>
            </a:pPr>
            <a:r>
              <a:rPr lang="en-GB"/>
              <a:t>User Meeting 2025</a:t>
            </a:r>
            <a:endParaRPr lang="en-US" dirty="0"/>
          </a:p>
        </p:txBody>
      </p:sp>
      <p:sp>
        <p:nvSpPr>
          <p:cNvPr id="20" name="TextBox 19">
            <a:extLst>
              <a:ext uri="{FF2B5EF4-FFF2-40B4-BE49-F238E27FC236}">
                <a16:creationId xmlns:a16="http://schemas.microsoft.com/office/drawing/2014/main" id="{97027A65-3D3A-386C-273C-4421CECB16D5}"/>
              </a:ext>
            </a:extLst>
          </p:cNvPr>
          <p:cNvSpPr txBox="1"/>
          <p:nvPr/>
        </p:nvSpPr>
        <p:spPr>
          <a:xfrm>
            <a:off x="3392438" y="5434586"/>
            <a:ext cx="3033285" cy="923330"/>
          </a:xfrm>
          <a:prstGeom prst="rect">
            <a:avLst/>
          </a:prstGeom>
          <a:noFill/>
        </p:spPr>
        <p:txBody>
          <a:bodyPr wrap="square" rtlCol="0">
            <a:spAutoFit/>
          </a:bodyPr>
          <a:lstStyle/>
          <a:p>
            <a:r>
              <a:rPr lang="en-GB" dirty="0"/>
              <a:t>Total length : </a:t>
            </a:r>
            <a:r>
              <a:rPr lang="en-GB" i="1" dirty="0"/>
              <a:t>10 </a:t>
            </a:r>
            <a:r>
              <a:rPr lang="en-GB" dirty="0"/>
              <a:t>m</a:t>
            </a:r>
          </a:p>
          <a:p>
            <a:r>
              <a:rPr lang="en-GB" dirty="0"/>
              <a:t>Total width : </a:t>
            </a:r>
            <a:r>
              <a:rPr lang="en-GB" i="1" dirty="0"/>
              <a:t>6 </a:t>
            </a:r>
            <a:r>
              <a:rPr lang="en-GB" dirty="0"/>
              <a:t>m</a:t>
            </a:r>
          </a:p>
          <a:p>
            <a:r>
              <a:rPr lang="en-GB" dirty="0"/>
              <a:t>Height of beam : 1.35 m</a:t>
            </a:r>
          </a:p>
        </p:txBody>
      </p:sp>
      <p:pic>
        <p:nvPicPr>
          <p:cNvPr id="3" name="Screenshot 2025-01-23 at 8.56.55 AM.png" descr="Screenshot 2025-01-23 at 8.56.55 AM.png">
            <a:extLst>
              <a:ext uri="{FF2B5EF4-FFF2-40B4-BE49-F238E27FC236}">
                <a16:creationId xmlns:a16="http://schemas.microsoft.com/office/drawing/2014/main" id="{1967EBF3-0E66-6274-36A2-EB39FFF8676E}"/>
              </a:ext>
            </a:extLst>
          </p:cNvPr>
          <p:cNvPicPr>
            <a:picLocks noChangeAspect="1"/>
          </p:cNvPicPr>
          <p:nvPr/>
        </p:nvPicPr>
        <p:blipFill>
          <a:blip r:embed="rId2"/>
          <a:stretch>
            <a:fillRect/>
          </a:stretch>
        </p:blipFill>
        <p:spPr>
          <a:xfrm>
            <a:off x="1121228" y="1981625"/>
            <a:ext cx="6725917" cy="3548468"/>
          </a:xfrm>
          <a:prstGeom prst="rect">
            <a:avLst/>
          </a:prstGeom>
          <a:ln w="12700">
            <a:miter lim="400000"/>
          </a:ln>
        </p:spPr>
      </p:pic>
      <p:sp>
        <p:nvSpPr>
          <p:cNvPr id="14" name="Water Monitor System">
            <a:extLst>
              <a:ext uri="{FF2B5EF4-FFF2-40B4-BE49-F238E27FC236}">
                <a16:creationId xmlns:a16="http://schemas.microsoft.com/office/drawing/2014/main" id="{94476527-07CE-E358-952C-6362AA9E5FF0}"/>
              </a:ext>
            </a:extLst>
          </p:cNvPr>
          <p:cNvSpPr txBox="1"/>
          <p:nvPr/>
        </p:nvSpPr>
        <p:spPr>
          <a:xfrm>
            <a:off x="4275164" y="2451628"/>
            <a:ext cx="1536879" cy="233061"/>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89" tIns="26789" rIns="26789" bIns="26789" anchor="ctr">
            <a:spAutoFit/>
          </a:bodyPr>
          <a:lstStyle>
            <a:lvl1pPr>
              <a:defRPr sz="3100">
                <a:latin typeface="Arial"/>
                <a:ea typeface="Arial"/>
                <a:cs typeface="Arial"/>
                <a:sym typeface="Arial"/>
              </a:defRPr>
            </a:lvl1pPr>
          </a:lstStyle>
          <a:p>
            <a:r>
              <a:rPr sz="1163" dirty="0"/>
              <a:t>Water Monitor System</a:t>
            </a:r>
          </a:p>
        </p:txBody>
      </p:sp>
      <p:sp>
        <p:nvSpPr>
          <p:cNvPr id="16" name="Water System">
            <a:extLst>
              <a:ext uri="{FF2B5EF4-FFF2-40B4-BE49-F238E27FC236}">
                <a16:creationId xmlns:a16="http://schemas.microsoft.com/office/drawing/2014/main" id="{F6993807-F9D6-6E31-3DA6-C2796A006740}"/>
              </a:ext>
            </a:extLst>
          </p:cNvPr>
          <p:cNvSpPr txBox="1"/>
          <p:nvPr/>
        </p:nvSpPr>
        <p:spPr>
          <a:xfrm>
            <a:off x="2093082" y="3022255"/>
            <a:ext cx="995064" cy="233061"/>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89" tIns="26789" rIns="26789" bIns="26789" anchor="ctr">
            <a:spAutoFit/>
          </a:bodyPr>
          <a:lstStyle>
            <a:lvl1pPr>
              <a:defRPr sz="3100">
                <a:latin typeface="Arial"/>
                <a:ea typeface="Arial"/>
                <a:cs typeface="Arial"/>
                <a:sym typeface="Arial"/>
              </a:defRPr>
            </a:lvl1pPr>
          </a:lstStyle>
          <a:p>
            <a:r>
              <a:rPr sz="1163"/>
              <a:t>Water System</a:t>
            </a:r>
          </a:p>
        </p:txBody>
      </p:sp>
      <p:sp>
        <p:nvSpPr>
          <p:cNvPr id="18" name="Beam Monitors">
            <a:extLst>
              <a:ext uri="{FF2B5EF4-FFF2-40B4-BE49-F238E27FC236}">
                <a16:creationId xmlns:a16="http://schemas.microsoft.com/office/drawing/2014/main" id="{5CDBC637-7AB5-0435-32FE-FC975D4EF6DE}"/>
              </a:ext>
            </a:extLst>
          </p:cNvPr>
          <p:cNvSpPr txBox="1"/>
          <p:nvPr/>
        </p:nvSpPr>
        <p:spPr>
          <a:xfrm rot="21180000">
            <a:off x="5424589" y="3343037"/>
            <a:ext cx="1062391" cy="233061"/>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89" tIns="26789" rIns="26789" bIns="26789" anchor="ctr">
            <a:spAutoFit/>
          </a:bodyPr>
          <a:lstStyle>
            <a:lvl1pPr>
              <a:defRPr sz="3100">
                <a:latin typeface="Arial"/>
                <a:ea typeface="Arial"/>
                <a:cs typeface="Arial"/>
                <a:sym typeface="Arial"/>
              </a:defRPr>
            </a:lvl1pPr>
          </a:lstStyle>
          <a:p>
            <a:r>
              <a:rPr sz="1163" dirty="0"/>
              <a:t>Beam Monitors</a:t>
            </a:r>
          </a:p>
        </p:txBody>
      </p:sp>
      <p:sp>
        <p:nvSpPr>
          <p:cNvPr id="21" name="Water Monitor System">
            <a:extLst>
              <a:ext uri="{FF2B5EF4-FFF2-40B4-BE49-F238E27FC236}">
                <a16:creationId xmlns:a16="http://schemas.microsoft.com/office/drawing/2014/main" id="{41A5BF60-1F3A-12F8-2BE5-66B24388971F}"/>
              </a:ext>
            </a:extLst>
          </p:cNvPr>
          <p:cNvSpPr txBox="1"/>
          <p:nvPr/>
        </p:nvSpPr>
        <p:spPr>
          <a:xfrm>
            <a:off x="4550280" y="3378965"/>
            <a:ext cx="493324" cy="233061"/>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89" tIns="26789" rIns="26789" bIns="26789" anchor="ctr">
            <a:spAutoFit/>
          </a:bodyPr>
          <a:lstStyle>
            <a:lvl1pPr>
              <a:defRPr sz="3100">
                <a:latin typeface="Arial"/>
                <a:ea typeface="Arial"/>
                <a:cs typeface="Arial"/>
                <a:sym typeface="Arial"/>
              </a:defRPr>
            </a:lvl1pPr>
          </a:lstStyle>
          <a:p>
            <a:r>
              <a:rPr lang="en-CA" sz="1163" dirty="0"/>
              <a:t>WCTE</a:t>
            </a:r>
            <a:endParaRPr sz="1163" dirty="0"/>
          </a:p>
        </p:txBody>
      </p:sp>
      <p:sp>
        <p:nvSpPr>
          <p:cNvPr id="7" name="TextBox 6">
            <a:extLst>
              <a:ext uri="{FF2B5EF4-FFF2-40B4-BE49-F238E27FC236}">
                <a16:creationId xmlns:a16="http://schemas.microsoft.com/office/drawing/2014/main" id="{6DF27F13-C778-62C1-7705-8FB1281D4B67}"/>
              </a:ext>
            </a:extLst>
          </p:cNvPr>
          <p:cNvSpPr txBox="1"/>
          <p:nvPr/>
        </p:nvSpPr>
        <p:spPr>
          <a:xfrm>
            <a:off x="228652" y="1051212"/>
            <a:ext cx="8643256" cy="1200329"/>
          </a:xfrm>
          <a:prstGeom prst="rect">
            <a:avLst/>
          </a:prstGeom>
          <a:noFill/>
        </p:spPr>
        <p:txBody>
          <a:bodyPr wrap="square" rtlCol="0">
            <a:spAutoFit/>
          </a:bodyPr>
          <a:lstStyle/>
          <a:p>
            <a:r>
              <a:rPr lang="en-GB" dirty="0"/>
              <a:t>The WCTE detector is placed at the downstream end of the T9 area.  Beam monitors are installed on blocks and tables upstream of the WCTE detector and water monitor system is installed along the wall.  The water purification system is installed in the downstream staging area</a:t>
            </a:r>
          </a:p>
        </p:txBody>
      </p:sp>
      <p:cxnSp>
        <p:nvCxnSpPr>
          <p:cNvPr id="23" name="Straight Arrow Connector 22">
            <a:extLst>
              <a:ext uri="{FF2B5EF4-FFF2-40B4-BE49-F238E27FC236}">
                <a16:creationId xmlns:a16="http://schemas.microsoft.com/office/drawing/2014/main" id="{4D802278-F3F3-A3A7-4DFF-1E6D03C94F96}"/>
              </a:ext>
            </a:extLst>
          </p:cNvPr>
          <p:cNvCxnSpPr>
            <a:cxnSpLocks/>
          </p:cNvCxnSpPr>
          <p:nvPr/>
        </p:nvCxnSpPr>
        <p:spPr>
          <a:xfrm flipH="1">
            <a:off x="6425723" y="3038761"/>
            <a:ext cx="1895952" cy="19690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5" name="TextBox 24">
            <a:extLst>
              <a:ext uri="{FF2B5EF4-FFF2-40B4-BE49-F238E27FC236}">
                <a16:creationId xmlns:a16="http://schemas.microsoft.com/office/drawing/2014/main" id="{8DD63308-7EF4-CDCD-E4CD-1C5C460E86FA}"/>
              </a:ext>
            </a:extLst>
          </p:cNvPr>
          <p:cNvSpPr txBox="1"/>
          <p:nvPr/>
        </p:nvSpPr>
        <p:spPr>
          <a:xfrm>
            <a:off x="7989257" y="3050996"/>
            <a:ext cx="859971" cy="369332"/>
          </a:xfrm>
          <a:prstGeom prst="rect">
            <a:avLst/>
          </a:prstGeom>
          <a:noFill/>
        </p:spPr>
        <p:txBody>
          <a:bodyPr wrap="square" rtlCol="0">
            <a:spAutoFit/>
          </a:bodyPr>
          <a:lstStyle/>
          <a:p>
            <a:r>
              <a:rPr lang="en-US" dirty="0"/>
              <a:t>Beam</a:t>
            </a:r>
          </a:p>
        </p:txBody>
      </p:sp>
    </p:spTree>
    <p:extLst>
      <p:ext uri="{BB962C8B-B14F-4D97-AF65-F5344CB8AC3E}">
        <p14:creationId xmlns:p14="http://schemas.microsoft.com/office/powerpoint/2010/main" val="443809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5025E-447C-460B-8D08-00BE68ABF97E}"/>
              </a:ext>
            </a:extLst>
          </p:cNvPr>
          <p:cNvSpPr>
            <a:spLocks noGrp="1"/>
          </p:cNvSpPr>
          <p:nvPr>
            <p:ph type="title"/>
          </p:nvPr>
        </p:nvSpPr>
        <p:spPr/>
        <p:txBody>
          <a:bodyPr/>
          <a:lstStyle/>
          <a:p>
            <a:r>
              <a:rPr lang="en-GB" dirty="0"/>
              <a:t>Beam Condition</a:t>
            </a:r>
          </a:p>
        </p:txBody>
      </p:sp>
      <p:sp>
        <p:nvSpPr>
          <p:cNvPr id="4" name="Slide Number Placeholder 3">
            <a:extLst>
              <a:ext uri="{FF2B5EF4-FFF2-40B4-BE49-F238E27FC236}">
                <a16:creationId xmlns:a16="http://schemas.microsoft.com/office/drawing/2014/main" id="{2F3AFBE8-43A1-4393-A2F1-651C15F7AD43}"/>
              </a:ext>
            </a:extLst>
          </p:cNvPr>
          <p:cNvSpPr>
            <a:spLocks noGrp="1"/>
          </p:cNvSpPr>
          <p:nvPr>
            <p:ph type="sldNum" sz="quarter" idx="16"/>
          </p:nvPr>
        </p:nvSpPr>
        <p:spPr/>
        <p:txBody>
          <a:bodyPr/>
          <a:lstStyle/>
          <a:p>
            <a:fld id="{B9FC9755-3F17-4A88-BC36-1FB3879279FF}" type="slidenum">
              <a:rPr lang="en-US" altLang="en-US" smtClean="0"/>
              <a:pPr/>
              <a:t>3</a:t>
            </a:fld>
            <a:endParaRPr lang="en-US" altLang="en-US" dirty="0"/>
          </a:p>
        </p:txBody>
      </p:sp>
      <p:sp>
        <p:nvSpPr>
          <p:cNvPr id="6" name="Footer Placeholder 5">
            <a:extLst>
              <a:ext uri="{FF2B5EF4-FFF2-40B4-BE49-F238E27FC236}">
                <a16:creationId xmlns:a16="http://schemas.microsoft.com/office/drawing/2014/main" id="{7CE45FE1-E163-415E-AE65-5A1677127670}"/>
              </a:ext>
            </a:extLst>
          </p:cNvPr>
          <p:cNvSpPr>
            <a:spLocks noGrp="1"/>
          </p:cNvSpPr>
          <p:nvPr>
            <p:ph type="ftr" sz="quarter" idx="3"/>
          </p:nvPr>
        </p:nvSpPr>
        <p:spPr/>
        <p:txBody>
          <a:bodyPr/>
          <a:lstStyle/>
          <a:p>
            <a:pPr>
              <a:defRPr/>
            </a:pPr>
            <a:r>
              <a:rPr lang="en-GB"/>
              <a:t>User Meeting 2025</a:t>
            </a:r>
            <a:endParaRPr lang="en-US" dirty="0"/>
          </a:p>
        </p:txBody>
      </p:sp>
      <p:graphicFrame>
        <p:nvGraphicFramePr>
          <p:cNvPr id="7" name="Table 6">
            <a:extLst>
              <a:ext uri="{FF2B5EF4-FFF2-40B4-BE49-F238E27FC236}">
                <a16:creationId xmlns:a16="http://schemas.microsoft.com/office/drawing/2014/main" id="{ACEBBCCE-1B0C-BB0B-2663-32A5D2D33F1F}"/>
              </a:ext>
            </a:extLst>
          </p:cNvPr>
          <p:cNvGraphicFramePr>
            <a:graphicFrameLocks noGrp="1"/>
          </p:cNvGraphicFramePr>
          <p:nvPr>
            <p:extLst>
              <p:ext uri="{D42A27DB-BD31-4B8C-83A1-F6EECF244321}">
                <p14:modId xmlns:p14="http://schemas.microsoft.com/office/powerpoint/2010/main" val="488276830"/>
              </p:ext>
            </p:extLst>
          </p:nvPr>
        </p:nvGraphicFramePr>
        <p:xfrm>
          <a:off x="198620" y="2481667"/>
          <a:ext cx="8847615" cy="2875280"/>
        </p:xfrm>
        <a:graphic>
          <a:graphicData uri="http://schemas.openxmlformats.org/drawingml/2006/table">
            <a:tbl>
              <a:tblPr firstRow="1" bandRow="1">
                <a:tableStyleId>{5C22544A-7EE6-4342-B048-85BDC9FD1C3A}</a:tableStyleId>
              </a:tblPr>
              <a:tblGrid>
                <a:gridCol w="1270951">
                  <a:extLst>
                    <a:ext uri="{9D8B030D-6E8A-4147-A177-3AD203B41FA5}">
                      <a16:colId xmlns:a16="http://schemas.microsoft.com/office/drawing/2014/main" val="2083427209"/>
                    </a:ext>
                  </a:extLst>
                </a:gridCol>
                <a:gridCol w="1256939">
                  <a:extLst>
                    <a:ext uri="{9D8B030D-6E8A-4147-A177-3AD203B41FA5}">
                      <a16:colId xmlns:a16="http://schemas.microsoft.com/office/drawing/2014/main" val="1391780181"/>
                    </a:ext>
                  </a:extLst>
                </a:gridCol>
                <a:gridCol w="1263945">
                  <a:extLst>
                    <a:ext uri="{9D8B030D-6E8A-4147-A177-3AD203B41FA5}">
                      <a16:colId xmlns:a16="http://schemas.microsoft.com/office/drawing/2014/main" val="1732239354"/>
                    </a:ext>
                  </a:extLst>
                </a:gridCol>
                <a:gridCol w="1263945">
                  <a:extLst>
                    <a:ext uri="{9D8B030D-6E8A-4147-A177-3AD203B41FA5}">
                      <a16:colId xmlns:a16="http://schemas.microsoft.com/office/drawing/2014/main" val="61470851"/>
                    </a:ext>
                  </a:extLst>
                </a:gridCol>
                <a:gridCol w="1263945">
                  <a:extLst>
                    <a:ext uri="{9D8B030D-6E8A-4147-A177-3AD203B41FA5}">
                      <a16:colId xmlns:a16="http://schemas.microsoft.com/office/drawing/2014/main" val="4266235947"/>
                    </a:ext>
                  </a:extLst>
                </a:gridCol>
                <a:gridCol w="1263945">
                  <a:extLst>
                    <a:ext uri="{9D8B030D-6E8A-4147-A177-3AD203B41FA5}">
                      <a16:colId xmlns:a16="http://schemas.microsoft.com/office/drawing/2014/main" val="1584794622"/>
                    </a:ext>
                  </a:extLst>
                </a:gridCol>
                <a:gridCol w="1263945">
                  <a:extLst>
                    <a:ext uri="{9D8B030D-6E8A-4147-A177-3AD203B41FA5}">
                      <a16:colId xmlns:a16="http://schemas.microsoft.com/office/drawing/2014/main" val="2947101955"/>
                    </a:ext>
                  </a:extLst>
                </a:gridCol>
              </a:tblGrid>
              <a:tr h="370840">
                <a:tc>
                  <a:txBody>
                    <a:bodyPr/>
                    <a:lstStyle/>
                    <a:p>
                      <a:r>
                        <a:rPr lang="en-GB" sz="1100" dirty="0"/>
                        <a:t>Particle</a:t>
                      </a:r>
                    </a:p>
                  </a:txBody>
                  <a:tcPr/>
                </a:tc>
                <a:tc>
                  <a:txBody>
                    <a:bodyPr/>
                    <a:lstStyle/>
                    <a:p>
                      <a:r>
                        <a:rPr lang="en-GB" sz="1100" dirty="0"/>
                        <a:t>Polarity </a:t>
                      </a:r>
                    </a:p>
                  </a:txBody>
                  <a:tcPr/>
                </a:tc>
                <a:tc>
                  <a:txBody>
                    <a:bodyPr/>
                    <a:lstStyle/>
                    <a:p>
                      <a:r>
                        <a:rPr lang="en-GB" sz="1100" dirty="0"/>
                        <a:t>Energy (</a:t>
                      </a:r>
                      <a:r>
                        <a:rPr lang="en-GB" sz="1100" dirty="0">
                          <a:solidFill>
                            <a:schemeClr val="bg1"/>
                          </a:solidFill>
                        </a:rPr>
                        <a:t>0.1</a:t>
                      </a:r>
                      <a:r>
                        <a:rPr lang="en-GB" sz="1100" dirty="0"/>
                        <a:t> to 15 GeV/c </a:t>
                      </a:r>
                      <a:r>
                        <a:rPr lang="en-GB" sz="1100" dirty="0">
                          <a:solidFill>
                            <a:schemeClr val="bg1"/>
                          </a:solidFill>
                        </a:rPr>
                        <a:t>(</a:t>
                      </a:r>
                      <a:r>
                        <a:rPr lang="en-GB" sz="1100">
                          <a:solidFill>
                            <a:schemeClr val="bg1"/>
                          </a:solidFill>
                        </a:rPr>
                        <a:t>T09)</a:t>
                      </a:r>
                      <a:endParaRPr lang="en-GB" sz="1100" dirty="0">
                        <a:solidFill>
                          <a:schemeClr val="bg1"/>
                        </a:solidFill>
                      </a:endParaRPr>
                    </a:p>
                  </a:txBody>
                  <a:tcPr/>
                </a:tc>
                <a:tc>
                  <a:txBody>
                    <a:bodyPr/>
                    <a:lstStyle/>
                    <a:p>
                      <a:r>
                        <a:rPr lang="en-GB" sz="1100" dirty="0"/>
                        <a:t>High purity</a:t>
                      </a:r>
                    </a:p>
                  </a:txBody>
                  <a:tcPr/>
                </a:tc>
                <a:tc>
                  <a:txBody>
                    <a:bodyPr/>
                    <a:lstStyle/>
                    <a:p>
                      <a:r>
                        <a:rPr lang="en-GB" sz="1100" dirty="0"/>
                        <a:t>Intensity</a:t>
                      </a:r>
                    </a:p>
                  </a:txBody>
                  <a:tcPr/>
                </a:tc>
                <a:tc>
                  <a:txBody>
                    <a:bodyPr/>
                    <a:lstStyle/>
                    <a:p>
                      <a:r>
                        <a:rPr lang="en-GB" sz="1100" dirty="0"/>
                        <a:t>Beam size (</a:t>
                      </a:r>
                      <a:r>
                        <a:rPr lang="en-GB" sz="1100" dirty="0" err="1"/>
                        <a:t>Ømm</a:t>
                      </a:r>
                      <a:r>
                        <a:rPr lang="en-GB" sz="1100" dirty="0"/>
                        <a:t>)</a:t>
                      </a:r>
                    </a:p>
                  </a:txBody>
                  <a:tcPr/>
                </a:tc>
                <a:tc>
                  <a:txBody>
                    <a:bodyPr/>
                    <a:lstStyle/>
                    <a:p>
                      <a:r>
                        <a:rPr lang="en-GB" sz="1100" dirty="0"/>
                        <a:t>Run number (if applicable</a:t>
                      </a:r>
                    </a:p>
                  </a:txBody>
                  <a:tcPr/>
                </a:tc>
                <a:extLst>
                  <a:ext uri="{0D108BD9-81ED-4DB2-BD59-A6C34878D82A}">
                    <a16:rowId xmlns:a16="http://schemas.microsoft.com/office/drawing/2014/main" val="3122636763"/>
                  </a:ext>
                </a:extLst>
              </a:tr>
              <a:tr h="370840">
                <a:tc>
                  <a:txBody>
                    <a:bodyPr/>
                    <a:lstStyle/>
                    <a:p>
                      <a:r>
                        <a:rPr lang="en-GB" sz="1100" dirty="0" err="1"/>
                        <a:t>Pions</a:t>
                      </a:r>
                      <a:r>
                        <a:rPr lang="en-GB" sz="1100" dirty="0"/>
                        <a:t>/Muons Enhanced</a:t>
                      </a:r>
                    </a:p>
                  </a:txBody>
                  <a:tcPr/>
                </a:tc>
                <a:tc>
                  <a:txBody>
                    <a:bodyPr/>
                    <a:lstStyle/>
                    <a:p>
                      <a:r>
                        <a:rPr lang="en-GB" sz="1100" dirty="0"/>
                        <a:t>Positive</a:t>
                      </a:r>
                    </a:p>
                  </a:txBody>
                  <a:tcPr/>
                </a:tc>
                <a:tc>
                  <a:txBody>
                    <a:bodyPr/>
                    <a:lstStyle/>
                    <a:p>
                      <a:r>
                        <a:rPr lang="en-GB" sz="1100" dirty="0"/>
                        <a:t>0.2 to 1.2 GeV/c</a:t>
                      </a:r>
                    </a:p>
                  </a:txBody>
                  <a:tcPr/>
                </a:tc>
                <a:tc>
                  <a:txBody>
                    <a:bodyPr/>
                    <a:lstStyle/>
                    <a:p>
                      <a:r>
                        <a:rPr lang="en-GB" sz="1100" dirty="0"/>
                        <a:t>Not possible (mostly positron)</a:t>
                      </a:r>
                    </a:p>
                  </a:txBody>
                  <a:tcPr/>
                </a:tc>
                <a:tc>
                  <a:txBody>
                    <a:bodyPr/>
                    <a:lstStyle/>
                    <a:p>
                      <a:r>
                        <a:rPr lang="en-GB" sz="1100" dirty="0"/>
                        <a:t>As high as possible</a:t>
                      </a:r>
                    </a:p>
                  </a:txBody>
                  <a:tcPr/>
                </a:tc>
                <a:tc>
                  <a:txBody>
                    <a:bodyPr/>
                    <a:lstStyle/>
                    <a:p>
                      <a:r>
                        <a:rPr lang="en-GB" sz="1100" dirty="0"/>
                        <a:t>As small as possible</a:t>
                      </a:r>
                    </a:p>
                  </a:txBody>
                  <a:tcPr/>
                </a:tc>
                <a:tc>
                  <a:txBody>
                    <a:bodyPr/>
                    <a:lstStyle/>
                    <a:p>
                      <a:r>
                        <a:rPr lang="en-GB" sz="1100" dirty="0"/>
                        <a:t>1</a:t>
                      </a:r>
                    </a:p>
                  </a:txBody>
                  <a:tcPr/>
                </a:tc>
                <a:extLst>
                  <a:ext uri="{0D108BD9-81ED-4DB2-BD59-A6C34878D82A}">
                    <a16:rowId xmlns:a16="http://schemas.microsoft.com/office/drawing/2014/main" val="2393023296"/>
                  </a:ext>
                </a:extLst>
              </a:tr>
              <a:tr h="370840">
                <a:tc>
                  <a:txBody>
                    <a:bodyPr/>
                    <a:lstStyle/>
                    <a:p>
                      <a:r>
                        <a:rPr lang="en-GB" sz="1100" dirty="0" err="1"/>
                        <a:t>Pions</a:t>
                      </a:r>
                      <a:r>
                        <a:rPr lang="en-GB" sz="1100" dirty="0"/>
                        <a:t>/Muons Enhanced</a:t>
                      </a:r>
                    </a:p>
                  </a:txBody>
                  <a:tcPr/>
                </a:tc>
                <a:tc>
                  <a:txBody>
                    <a:bodyPr/>
                    <a:lstStyle/>
                    <a:p>
                      <a:r>
                        <a:rPr lang="en-GB" sz="1100" dirty="0"/>
                        <a:t>Negative</a:t>
                      </a:r>
                    </a:p>
                  </a:txBody>
                  <a:tcPr/>
                </a:tc>
                <a:tc>
                  <a:txBody>
                    <a:bodyPr/>
                    <a:lstStyle/>
                    <a:p>
                      <a:r>
                        <a:rPr lang="en-GB" sz="1100" dirty="0"/>
                        <a:t>0.2 to 1.2 GeV/c</a:t>
                      </a:r>
                    </a:p>
                  </a:txBody>
                  <a:tcPr/>
                </a:tc>
                <a:tc>
                  <a:txBody>
                    <a:bodyPr/>
                    <a:lstStyle/>
                    <a:p>
                      <a:r>
                        <a:rPr lang="en-GB" sz="1100" dirty="0"/>
                        <a:t>Not possible</a:t>
                      </a:r>
                    </a:p>
                  </a:txBody>
                  <a:tcPr/>
                </a:tc>
                <a:tc>
                  <a:txBody>
                    <a:bodyPr/>
                    <a:lstStyle/>
                    <a:p>
                      <a:r>
                        <a:rPr lang="en-GB" sz="1100" dirty="0"/>
                        <a:t>As high as possible</a:t>
                      </a:r>
                    </a:p>
                  </a:txBody>
                  <a:tcPr/>
                </a:tc>
                <a:tc>
                  <a:txBody>
                    <a:bodyPr/>
                    <a:lstStyle/>
                    <a:p>
                      <a:r>
                        <a:rPr lang="en-GB" sz="1100" dirty="0"/>
                        <a:t>As small as possible</a:t>
                      </a:r>
                    </a:p>
                  </a:txBody>
                  <a:tcPr/>
                </a:tc>
                <a:tc>
                  <a:txBody>
                    <a:bodyPr/>
                    <a:lstStyle/>
                    <a:p>
                      <a:r>
                        <a:rPr lang="en-GB" sz="1100" dirty="0"/>
                        <a:t>2</a:t>
                      </a:r>
                    </a:p>
                  </a:txBody>
                  <a:tcPr/>
                </a:tc>
                <a:extLst>
                  <a:ext uri="{0D108BD9-81ED-4DB2-BD59-A6C34878D82A}">
                    <a16:rowId xmlns:a16="http://schemas.microsoft.com/office/drawing/2014/main" val="544274302"/>
                  </a:ext>
                </a:extLst>
              </a:tr>
              <a:tr h="370840">
                <a:tc>
                  <a:txBody>
                    <a:bodyPr/>
                    <a:lstStyle/>
                    <a:p>
                      <a:r>
                        <a:rPr lang="en-GB" sz="1100" dirty="0" err="1"/>
                        <a:t>Pions</a:t>
                      </a:r>
                      <a:r>
                        <a:rPr lang="en-GB" sz="1100" dirty="0"/>
                        <a:t>/Muons/Positrons</a:t>
                      </a:r>
                    </a:p>
                  </a:txBody>
                  <a:tcPr/>
                </a:tc>
                <a:tc>
                  <a:txBody>
                    <a:bodyPr/>
                    <a:lstStyle/>
                    <a:p>
                      <a:r>
                        <a:rPr lang="en-GB" sz="1100" dirty="0"/>
                        <a:t>Positive</a:t>
                      </a:r>
                    </a:p>
                  </a:txBody>
                  <a:tcPr/>
                </a:tc>
                <a:tc>
                  <a:txBody>
                    <a:bodyPr/>
                    <a:lstStyle/>
                    <a:p>
                      <a:r>
                        <a:rPr lang="en-GB" sz="1100" dirty="0"/>
                        <a:t>0.7 GeV/c</a:t>
                      </a:r>
                    </a:p>
                  </a:txBody>
                  <a:tcPr/>
                </a:tc>
                <a:tc>
                  <a:txBody>
                    <a:bodyPr/>
                    <a:lstStyle/>
                    <a:p>
                      <a:r>
                        <a:rPr lang="en-GB" sz="1100" dirty="0"/>
                        <a:t>No</a:t>
                      </a:r>
                    </a:p>
                  </a:txBody>
                  <a:tcPr/>
                </a:tc>
                <a:tc>
                  <a:txBody>
                    <a:bodyPr/>
                    <a:lstStyle/>
                    <a:p>
                      <a:r>
                        <a:rPr lang="en-GB" sz="1100" dirty="0"/>
                        <a:t>As high as possible</a:t>
                      </a:r>
                    </a:p>
                  </a:txBody>
                  <a:tcPr/>
                </a:tc>
                <a:tc>
                  <a:txBody>
                    <a:bodyPr/>
                    <a:lstStyle/>
                    <a:p>
                      <a:r>
                        <a:rPr lang="en-GB" sz="1100" dirty="0"/>
                        <a:t>As small as possible</a:t>
                      </a:r>
                    </a:p>
                  </a:txBody>
                  <a:tcPr/>
                </a:tc>
                <a:tc>
                  <a:txBody>
                    <a:bodyPr/>
                    <a:lstStyle/>
                    <a:p>
                      <a:r>
                        <a:rPr lang="en-GB" sz="1100" dirty="0"/>
                        <a:t>3</a:t>
                      </a:r>
                    </a:p>
                  </a:txBody>
                  <a:tcPr/>
                </a:tc>
                <a:extLst>
                  <a:ext uri="{0D108BD9-81ED-4DB2-BD59-A6C34878D82A}">
                    <a16:rowId xmlns:a16="http://schemas.microsoft.com/office/drawing/2014/main" val="2160397542"/>
                  </a:ext>
                </a:extLst>
              </a:tr>
              <a:tr h="370840">
                <a:tc>
                  <a:txBody>
                    <a:bodyPr/>
                    <a:lstStyle/>
                    <a:p>
                      <a:r>
                        <a:rPr lang="en-GB" sz="1100" dirty="0"/>
                        <a:t>Positron</a:t>
                      </a:r>
                    </a:p>
                  </a:txBody>
                  <a:tcPr/>
                </a:tc>
                <a:tc>
                  <a:txBody>
                    <a:bodyPr/>
                    <a:lstStyle/>
                    <a:p>
                      <a:r>
                        <a:rPr lang="en-GB" sz="1100" dirty="0"/>
                        <a:t>Positive</a:t>
                      </a:r>
                    </a:p>
                  </a:txBody>
                  <a:tcPr/>
                </a:tc>
                <a:tc>
                  <a:txBody>
                    <a:bodyPr/>
                    <a:lstStyle/>
                    <a:p>
                      <a:r>
                        <a:rPr lang="en-GB" sz="1100" dirty="0"/>
                        <a:t>0.2 to 1.0 GeV/c</a:t>
                      </a:r>
                    </a:p>
                  </a:txBody>
                  <a:tcPr/>
                </a:tc>
                <a:tc>
                  <a:txBody>
                    <a:bodyPr/>
                    <a:lstStyle/>
                    <a:p>
                      <a:r>
                        <a:rPr lang="en-GB" sz="1100" dirty="0"/>
                        <a:t>Yes</a:t>
                      </a:r>
                    </a:p>
                  </a:txBody>
                  <a:tcPr/>
                </a:tc>
                <a:tc>
                  <a:txBody>
                    <a:bodyPr/>
                    <a:lstStyle/>
                    <a:p>
                      <a:r>
                        <a:rPr lang="en-GB" sz="1100" dirty="0"/>
                        <a:t>As high as possible</a:t>
                      </a:r>
                    </a:p>
                  </a:txBody>
                  <a:tcPr/>
                </a:tc>
                <a:tc>
                  <a:txBody>
                    <a:bodyPr/>
                    <a:lstStyle/>
                    <a:p>
                      <a:r>
                        <a:rPr lang="en-GB" sz="1100" dirty="0"/>
                        <a:t>As small as possible</a:t>
                      </a:r>
                    </a:p>
                  </a:txBody>
                  <a:tcPr/>
                </a:tc>
                <a:tc>
                  <a:txBody>
                    <a:bodyPr/>
                    <a:lstStyle/>
                    <a:p>
                      <a:r>
                        <a:rPr lang="en-GB" sz="1100" dirty="0"/>
                        <a:t>4</a:t>
                      </a:r>
                    </a:p>
                  </a:txBody>
                  <a:tcPr/>
                </a:tc>
                <a:extLst>
                  <a:ext uri="{0D108BD9-81ED-4DB2-BD59-A6C34878D82A}">
                    <a16:rowId xmlns:a16="http://schemas.microsoft.com/office/drawing/2014/main" val="88836465"/>
                  </a:ext>
                </a:extLst>
              </a:tr>
              <a:tr h="370840">
                <a:tc>
                  <a:txBody>
                    <a:bodyPr/>
                    <a:lstStyle/>
                    <a:p>
                      <a:endParaRPr lang="en-GB" sz="1100" dirty="0"/>
                    </a:p>
                  </a:txBody>
                  <a:tcPr/>
                </a:tc>
                <a:tc>
                  <a:txBody>
                    <a:bodyPr/>
                    <a:lstStyle/>
                    <a:p>
                      <a:endParaRPr lang="en-GB" sz="1100" dirty="0"/>
                    </a:p>
                  </a:txBody>
                  <a:tcPr/>
                </a:tc>
                <a:tc>
                  <a:txBody>
                    <a:bodyPr/>
                    <a:lstStyle/>
                    <a:p>
                      <a:endParaRPr lang="en-GB" sz="1100"/>
                    </a:p>
                  </a:txBody>
                  <a:tcPr/>
                </a:tc>
                <a:tc>
                  <a:txBody>
                    <a:bodyPr/>
                    <a:lstStyle/>
                    <a:p>
                      <a:endParaRPr lang="en-GB" sz="1100"/>
                    </a:p>
                  </a:txBody>
                  <a:tcPr/>
                </a:tc>
                <a:tc>
                  <a:txBody>
                    <a:bodyPr/>
                    <a:lstStyle/>
                    <a:p>
                      <a:endParaRPr lang="en-GB" sz="1100"/>
                    </a:p>
                  </a:txBody>
                  <a:tcPr/>
                </a:tc>
                <a:tc>
                  <a:txBody>
                    <a:bodyPr/>
                    <a:lstStyle/>
                    <a:p>
                      <a:endParaRPr lang="en-GB" sz="1100"/>
                    </a:p>
                  </a:txBody>
                  <a:tcPr/>
                </a:tc>
                <a:tc>
                  <a:txBody>
                    <a:bodyPr/>
                    <a:lstStyle/>
                    <a:p>
                      <a:endParaRPr lang="en-GB" sz="1100" dirty="0"/>
                    </a:p>
                  </a:txBody>
                  <a:tcPr/>
                </a:tc>
                <a:extLst>
                  <a:ext uri="{0D108BD9-81ED-4DB2-BD59-A6C34878D82A}">
                    <a16:rowId xmlns:a16="http://schemas.microsoft.com/office/drawing/2014/main" val="814490804"/>
                  </a:ext>
                </a:extLst>
              </a:tr>
              <a:tr h="370840">
                <a:tc>
                  <a:txBody>
                    <a:bodyPr/>
                    <a:lstStyle/>
                    <a:p>
                      <a:endParaRPr lang="en-GB" sz="1100" dirty="0"/>
                    </a:p>
                  </a:txBody>
                  <a:tcPr/>
                </a:tc>
                <a:tc>
                  <a:txBody>
                    <a:bodyPr/>
                    <a:lstStyle/>
                    <a:p>
                      <a:endParaRPr lang="en-GB" sz="1100" dirty="0"/>
                    </a:p>
                  </a:txBody>
                  <a:tcPr/>
                </a:tc>
                <a:tc>
                  <a:txBody>
                    <a:bodyPr/>
                    <a:lstStyle/>
                    <a:p>
                      <a:endParaRPr lang="en-GB" sz="1100"/>
                    </a:p>
                  </a:txBody>
                  <a:tcPr/>
                </a:tc>
                <a:tc>
                  <a:txBody>
                    <a:bodyPr/>
                    <a:lstStyle/>
                    <a:p>
                      <a:endParaRPr lang="en-GB" sz="1100"/>
                    </a:p>
                  </a:txBody>
                  <a:tcPr/>
                </a:tc>
                <a:tc>
                  <a:txBody>
                    <a:bodyPr/>
                    <a:lstStyle/>
                    <a:p>
                      <a:endParaRPr lang="en-GB" sz="1100"/>
                    </a:p>
                  </a:txBody>
                  <a:tcPr/>
                </a:tc>
                <a:tc>
                  <a:txBody>
                    <a:bodyPr/>
                    <a:lstStyle/>
                    <a:p>
                      <a:endParaRPr lang="en-GB" sz="1100"/>
                    </a:p>
                  </a:txBody>
                  <a:tcPr/>
                </a:tc>
                <a:tc>
                  <a:txBody>
                    <a:bodyPr/>
                    <a:lstStyle/>
                    <a:p>
                      <a:endParaRPr lang="en-GB" sz="1100" dirty="0"/>
                    </a:p>
                  </a:txBody>
                  <a:tcPr/>
                </a:tc>
                <a:extLst>
                  <a:ext uri="{0D108BD9-81ED-4DB2-BD59-A6C34878D82A}">
                    <a16:rowId xmlns:a16="http://schemas.microsoft.com/office/drawing/2014/main" val="3423718598"/>
                  </a:ext>
                </a:extLst>
              </a:tr>
            </a:tbl>
          </a:graphicData>
        </a:graphic>
      </p:graphicFrame>
      <p:sp>
        <p:nvSpPr>
          <p:cNvPr id="8" name="TextBox 7">
            <a:extLst>
              <a:ext uri="{FF2B5EF4-FFF2-40B4-BE49-F238E27FC236}">
                <a16:creationId xmlns:a16="http://schemas.microsoft.com/office/drawing/2014/main" id="{2B3618B7-6751-FA32-8939-C57B16BF8CE0}"/>
              </a:ext>
            </a:extLst>
          </p:cNvPr>
          <p:cNvSpPr txBox="1"/>
          <p:nvPr/>
        </p:nvSpPr>
        <p:spPr>
          <a:xfrm>
            <a:off x="573865" y="1236017"/>
            <a:ext cx="6829622" cy="923330"/>
          </a:xfrm>
          <a:prstGeom prst="rect">
            <a:avLst/>
          </a:prstGeom>
          <a:noFill/>
        </p:spPr>
        <p:txBody>
          <a:bodyPr wrap="square" rtlCol="0">
            <a:spAutoFit/>
          </a:bodyPr>
          <a:lstStyle/>
          <a:p>
            <a:r>
              <a:rPr lang="en-GB" dirty="0"/>
              <a:t>Runs 1 &amp; 2 should be the configuration that maximized the pion and muon composition.  Run 4 will be used to create the tagged gamma beam.</a:t>
            </a:r>
          </a:p>
        </p:txBody>
      </p:sp>
      <p:sp>
        <p:nvSpPr>
          <p:cNvPr id="3" name="Date Placeholder 4">
            <a:extLst>
              <a:ext uri="{FF2B5EF4-FFF2-40B4-BE49-F238E27FC236}">
                <a16:creationId xmlns:a16="http://schemas.microsoft.com/office/drawing/2014/main" id="{4B4F3D77-81A1-8E5F-2593-350BE3F32B2A}"/>
              </a:ext>
            </a:extLst>
          </p:cNvPr>
          <p:cNvSpPr>
            <a:spLocks noGrp="1"/>
          </p:cNvSpPr>
          <p:nvPr>
            <p:ph type="dt" sz="half" idx="2"/>
          </p:nvPr>
        </p:nvSpPr>
        <p:spPr>
          <a:xfrm>
            <a:off x="2093082" y="6356371"/>
            <a:ext cx="2598712" cy="365125"/>
          </a:xfrm>
        </p:spPr>
        <p:txBody>
          <a:bodyPr/>
          <a:lstStyle/>
          <a:p>
            <a:pPr>
              <a:defRPr/>
            </a:pPr>
            <a:r>
              <a:rPr lang="en-US" dirty="0"/>
              <a:t>WCTE, M. Hartz &amp; A. </a:t>
            </a:r>
            <a:r>
              <a:rPr lang="en-US" dirty="0" err="1"/>
              <a:t>Konaka</a:t>
            </a:r>
            <a:endParaRPr lang="en-US" dirty="0"/>
          </a:p>
        </p:txBody>
      </p:sp>
    </p:spTree>
    <p:extLst>
      <p:ext uri="{BB962C8B-B14F-4D97-AF65-F5344CB8AC3E}">
        <p14:creationId xmlns:p14="http://schemas.microsoft.com/office/powerpoint/2010/main" val="3270095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5025E-447C-460B-8D08-00BE68ABF97E}"/>
              </a:ext>
            </a:extLst>
          </p:cNvPr>
          <p:cNvSpPr>
            <a:spLocks noGrp="1"/>
          </p:cNvSpPr>
          <p:nvPr>
            <p:ph type="title"/>
          </p:nvPr>
        </p:nvSpPr>
        <p:spPr/>
        <p:txBody>
          <a:bodyPr/>
          <a:lstStyle/>
          <a:p>
            <a:r>
              <a:rPr lang="en-GB" dirty="0"/>
              <a:t>Services needed</a:t>
            </a:r>
          </a:p>
        </p:txBody>
      </p:sp>
      <p:sp>
        <p:nvSpPr>
          <p:cNvPr id="4" name="Slide Number Placeholder 3">
            <a:extLst>
              <a:ext uri="{FF2B5EF4-FFF2-40B4-BE49-F238E27FC236}">
                <a16:creationId xmlns:a16="http://schemas.microsoft.com/office/drawing/2014/main" id="{2F3AFBE8-43A1-4393-A2F1-651C15F7AD43}"/>
              </a:ext>
            </a:extLst>
          </p:cNvPr>
          <p:cNvSpPr>
            <a:spLocks noGrp="1"/>
          </p:cNvSpPr>
          <p:nvPr>
            <p:ph type="sldNum" sz="quarter" idx="16"/>
          </p:nvPr>
        </p:nvSpPr>
        <p:spPr/>
        <p:txBody>
          <a:bodyPr/>
          <a:lstStyle/>
          <a:p>
            <a:fld id="{B9FC9755-3F17-4A88-BC36-1FB3879279FF}" type="slidenum">
              <a:rPr lang="en-US" altLang="en-US" smtClean="0"/>
              <a:pPr/>
              <a:t>4</a:t>
            </a:fld>
            <a:endParaRPr lang="en-US" altLang="en-US" dirty="0"/>
          </a:p>
        </p:txBody>
      </p:sp>
      <p:sp>
        <p:nvSpPr>
          <p:cNvPr id="6" name="Footer Placeholder 5">
            <a:extLst>
              <a:ext uri="{FF2B5EF4-FFF2-40B4-BE49-F238E27FC236}">
                <a16:creationId xmlns:a16="http://schemas.microsoft.com/office/drawing/2014/main" id="{7CE45FE1-E163-415E-AE65-5A1677127670}"/>
              </a:ext>
            </a:extLst>
          </p:cNvPr>
          <p:cNvSpPr>
            <a:spLocks noGrp="1"/>
          </p:cNvSpPr>
          <p:nvPr>
            <p:ph type="ftr" sz="quarter" idx="3"/>
          </p:nvPr>
        </p:nvSpPr>
        <p:spPr/>
        <p:txBody>
          <a:bodyPr/>
          <a:lstStyle/>
          <a:p>
            <a:pPr>
              <a:defRPr/>
            </a:pPr>
            <a:r>
              <a:rPr lang="en-GB"/>
              <a:t>User Meeting 2025</a:t>
            </a:r>
            <a:endParaRPr lang="en-US" dirty="0"/>
          </a:p>
        </p:txBody>
      </p:sp>
      <p:sp>
        <p:nvSpPr>
          <p:cNvPr id="3" name="Content Placeholder 6">
            <a:extLst>
              <a:ext uri="{FF2B5EF4-FFF2-40B4-BE49-F238E27FC236}">
                <a16:creationId xmlns:a16="http://schemas.microsoft.com/office/drawing/2014/main" id="{C8FD0F74-965F-E752-4DE4-CD86D47365EB}"/>
              </a:ext>
            </a:extLst>
          </p:cNvPr>
          <p:cNvSpPr txBox="1">
            <a:spLocks noGrp="1"/>
          </p:cNvSpPr>
          <p:nvPr>
            <p:ph sz="quarter" idx="13"/>
          </p:nvPr>
        </p:nvSpPr>
        <p:spPr>
          <a:xfrm>
            <a:off x="108856" y="1044575"/>
            <a:ext cx="8665029" cy="6547946"/>
          </a:xfrm>
          <a:prstGeom prst="rect">
            <a:avLst/>
          </a:prstGeom>
          <a:noFill/>
        </p:spPr>
        <p:txBody>
          <a:bodyPr wrap="square" rtlCol="0">
            <a:spAutoFit/>
          </a:bodyPr>
          <a:lstStyle/>
          <a:p>
            <a:pPr>
              <a:spcBef>
                <a:spcPts val="600"/>
              </a:spcBef>
            </a:pPr>
            <a:r>
              <a:rPr lang="en-GB" sz="2000" dirty="0"/>
              <a:t>Tables</a:t>
            </a:r>
          </a:p>
          <a:p>
            <a:pPr lvl="1">
              <a:spcBef>
                <a:spcPts val="600"/>
              </a:spcBef>
            </a:pPr>
            <a:r>
              <a:rPr lang="en-GB" sz="1600" dirty="0"/>
              <a:t>Fix table </a:t>
            </a:r>
            <a:r>
              <a:rPr lang="en-GB" sz="1600" i="1" dirty="0"/>
              <a:t>: YES – 1 table for beam monitors (using shielding block), and 3 tables for computers and equipment staging</a:t>
            </a:r>
          </a:p>
          <a:p>
            <a:pPr lvl="1">
              <a:spcBef>
                <a:spcPts val="600"/>
              </a:spcBef>
            </a:pPr>
            <a:r>
              <a:rPr lang="en-GB" sz="1600" i="1" dirty="0"/>
              <a:t> </a:t>
            </a:r>
            <a:r>
              <a:rPr lang="en-GB" sz="1600" dirty="0"/>
              <a:t>Moving table </a:t>
            </a:r>
            <a:r>
              <a:rPr lang="en-GB" sz="1600" i="1" dirty="0"/>
              <a:t>: YES, 1 DESY table and one table with vertical motion</a:t>
            </a:r>
          </a:p>
          <a:p>
            <a:pPr lvl="1">
              <a:spcBef>
                <a:spcPts val="600"/>
              </a:spcBef>
            </a:pPr>
            <a:r>
              <a:rPr lang="en-GB" sz="1600" dirty="0">
                <a:solidFill>
                  <a:schemeClr val="tx1"/>
                </a:solidFill>
              </a:rPr>
              <a:t>Purpose for the moving table</a:t>
            </a:r>
            <a:r>
              <a:rPr lang="en-GB" sz="1600" i="1" dirty="0">
                <a:solidFill>
                  <a:schemeClr val="tx1"/>
                </a:solidFill>
              </a:rPr>
              <a:t>: To move beam monitors into and out of the beam</a:t>
            </a:r>
          </a:p>
          <a:p>
            <a:pPr lvl="1">
              <a:spcBef>
                <a:spcPts val="600"/>
              </a:spcBef>
            </a:pPr>
            <a:r>
              <a:rPr lang="en-GB" sz="1600" i="1" dirty="0">
                <a:solidFill>
                  <a:schemeClr val="tx1"/>
                </a:solidFill>
              </a:rPr>
              <a:t>Equipment filling the DESY table takes up 2 m x 1 m and weights ~100 kg</a:t>
            </a:r>
          </a:p>
          <a:p>
            <a:pPr>
              <a:spcBef>
                <a:spcPts val="600"/>
              </a:spcBef>
            </a:pPr>
            <a:r>
              <a:rPr lang="en-GB" sz="2000" dirty="0"/>
              <a:t>GAS : </a:t>
            </a:r>
            <a:r>
              <a:rPr lang="en-GB" sz="2000" i="1" dirty="0"/>
              <a:t>NO </a:t>
            </a:r>
          </a:p>
          <a:p>
            <a:pPr>
              <a:spcBef>
                <a:spcPts val="600"/>
              </a:spcBef>
            </a:pPr>
            <a:r>
              <a:rPr lang="en-GB" sz="2000" i="1" dirty="0"/>
              <a:t>High Voltage : YES, but we use our own power supply to generate high voltage for photomultiplier tubes.</a:t>
            </a:r>
          </a:p>
          <a:p>
            <a:pPr>
              <a:spcBef>
                <a:spcPts val="600"/>
              </a:spcBef>
            </a:pPr>
            <a:r>
              <a:rPr lang="en-GB" sz="2000" dirty="0"/>
              <a:t>Instrumentation :</a:t>
            </a:r>
          </a:p>
          <a:p>
            <a:pPr lvl="1">
              <a:spcBef>
                <a:spcPts val="600"/>
              </a:spcBef>
            </a:pPr>
            <a:r>
              <a:rPr lang="en-GB" sz="1600" dirty="0"/>
              <a:t>Wire Chamber : </a:t>
            </a:r>
            <a:r>
              <a:rPr lang="en-GB" sz="1600" i="1" dirty="0"/>
              <a:t>NO</a:t>
            </a:r>
          </a:p>
          <a:p>
            <a:pPr lvl="1">
              <a:spcBef>
                <a:spcPts val="600"/>
              </a:spcBef>
            </a:pPr>
            <a:r>
              <a:rPr lang="en-GB" sz="1600" dirty="0"/>
              <a:t>Cherenkov signal : </a:t>
            </a:r>
            <a:r>
              <a:rPr lang="en-GB" sz="1600" i="1" dirty="0"/>
              <a:t>NO</a:t>
            </a:r>
          </a:p>
          <a:p>
            <a:pPr lvl="1">
              <a:spcBef>
                <a:spcPts val="600"/>
              </a:spcBef>
            </a:pPr>
            <a:r>
              <a:rPr lang="en-GB" sz="1600" dirty="0">
                <a:solidFill>
                  <a:schemeClr val="tx1"/>
                </a:solidFill>
              </a:rPr>
              <a:t>Scintillator signal : </a:t>
            </a:r>
            <a:r>
              <a:rPr lang="en-GB" sz="1600" i="1" dirty="0">
                <a:solidFill>
                  <a:schemeClr val="tx1"/>
                </a:solidFill>
              </a:rPr>
              <a:t>NO</a:t>
            </a:r>
          </a:p>
          <a:p>
            <a:pPr>
              <a:spcBef>
                <a:spcPts val="600"/>
              </a:spcBef>
            </a:pPr>
            <a:r>
              <a:rPr lang="en-GB" sz="2000" dirty="0">
                <a:solidFill>
                  <a:schemeClr val="tx1"/>
                </a:solidFill>
              </a:rPr>
              <a:t>Infrastructure</a:t>
            </a:r>
          </a:p>
          <a:p>
            <a:pPr lvl="1">
              <a:spcBef>
                <a:spcPts val="600"/>
              </a:spcBef>
            </a:pPr>
            <a:r>
              <a:rPr lang="en-GB" sz="1600" dirty="0">
                <a:solidFill>
                  <a:schemeClr val="tx1"/>
                </a:solidFill>
              </a:rPr>
              <a:t>Electronics rack in zone : </a:t>
            </a:r>
            <a:r>
              <a:rPr lang="en-GB" sz="1600" i="1" dirty="0">
                <a:solidFill>
                  <a:schemeClr val="tx1"/>
                </a:solidFill>
              </a:rPr>
              <a:t>YES, 4 racks</a:t>
            </a:r>
          </a:p>
          <a:p>
            <a:pPr lvl="1">
              <a:spcBef>
                <a:spcPts val="600"/>
              </a:spcBef>
            </a:pPr>
            <a:r>
              <a:rPr lang="en-GB" sz="1600" dirty="0">
                <a:solidFill>
                  <a:schemeClr val="tx1"/>
                </a:solidFill>
              </a:rPr>
              <a:t>Scaffolding to access the top of the WCTE detector and shielding blocks for the tagged gamma configuration</a:t>
            </a:r>
            <a:endParaRPr lang="en-GB" sz="1600" i="1" dirty="0">
              <a:solidFill>
                <a:schemeClr val="tx1"/>
              </a:solidFill>
            </a:endParaRPr>
          </a:p>
          <a:p>
            <a:pPr lvl="1">
              <a:spcBef>
                <a:spcPts val="600"/>
              </a:spcBef>
            </a:pPr>
            <a:endParaRPr lang="en-GB" sz="1600" dirty="0"/>
          </a:p>
          <a:p>
            <a:pPr marL="342900" indent="-342900">
              <a:buFont typeface="+mj-lt"/>
              <a:buAutoNum type="arabicPeriod"/>
            </a:pPr>
            <a:endParaRPr lang="en-GB" sz="2000" dirty="0"/>
          </a:p>
        </p:txBody>
      </p:sp>
      <p:sp>
        <p:nvSpPr>
          <p:cNvPr id="7" name="Date Placeholder 4">
            <a:extLst>
              <a:ext uri="{FF2B5EF4-FFF2-40B4-BE49-F238E27FC236}">
                <a16:creationId xmlns:a16="http://schemas.microsoft.com/office/drawing/2014/main" id="{91EF1D9C-868E-8EF1-5564-C3B70C3CC879}"/>
              </a:ext>
            </a:extLst>
          </p:cNvPr>
          <p:cNvSpPr>
            <a:spLocks noGrp="1"/>
          </p:cNvSpPr>
          <p:nvPr>
            <p:ph type="dt" sz="half" idx="2"/>
          </p:nvPr>
        </p:nvSpPr>
        <p:spPr>
          <a:xfrm>
            <a:off x="2093082" y="6356371"/>
            <a:ext cx="2598712" cy="365125"/>
          </a:xfrm>
        </p:spPr>
        <p:txBody>
          <a:bodyPr/>
          <a:lstStyle/>
          <a:p>
            <a:pPr>
              <a:defRPr/>
            </a:pPr>
            <a:r>
              <a:rPr lang="en-US" dirty="0"/>
              <a:t>WCTE, M. Hartz &amp; A. </a:t>
            </a:r>
            <a:r>
              <a:rPr lang="en-US" dirty="0" err="1"/>
              <a:t>Konaka</a:t>
            </a:r>
            <a:endParaRPr lang="en-US" dirty="0"/>
          </a:p>
        </p:txBody>
      </p:sp>
    </p:spTree>
    <p:extLst>
      <p:ext uri="{BB962C8B-B14F-4D97-AF65-F5344CB8AC3E}">
        <p14:creationId xmlns:p14="http://schemas.microsoft.com/office/powerpoint/2010/main" val="19278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E4259-1805-BB2B-D7E3-62E53861BA04}"/>
              </a:ext>
            </a:extLst>
          </p:cNvPr>
          <p:cNvSpPr>
            <a:spLocks noGrp="1"/>
          </p:cNvSpPr>
          <p:nvPr>
            <p:ph type="title"/>
          </p:nvPr>
        </p:nvSpPr>
        <p:spPr/>
        <p:txBody>
          <a:bodyPr/>
          <a:lstStyle/>
          <a:p>
            <a:r>
              <a:rPr lang="en-GB" dirty="0"/>
              <a:t>Contact during the run</a:t>
            </a:r>
          </a:p>
        </p:txBody>
      </p:sp>
      <p:sp>
        <p:nvSpPr>
          <p:cNvPr id="4" name="Slide Number Placeholder 3">
            <a:extLst>
              <a:ext uri="{FF2B5EF4-FFF2-40B4-BE49-F238E27FC236}">
                <a16:creationId xmlns:a16="http://schemas.microsoft.com/office/drawing/2014/main" id="{47F2C3A6-0066-97DF-B82A-BC5402F3EED4}"/>
              </a:ext>
            </a:extLst>
          </p:cNvPr>
          <p:cNvSpPr>
            <a:spLocks noGrp="1"/>
          </p:cNvSpPr>
          <p:nvPr>
            <p:ph type="sldNum" sz="quarter" idx="16"/>
          </p:nvPr>
        </p:nvSpPr>
        <p:spPr/>
        <p:txBody>
          <a:bodyPr/>
          <a:lstStyle/>
          <a:p>
            <a:fld id="{B9FC9755-3F17-4A88-BC36-1FB3879279FF}" type="slidenum">
              <a:rPr lang="en-US" altLang="en-US" smtClean="0"/>
              <a:pPr/>
              <a:t>5</a:t>
            </a:fld>
            <a:endParaRPr lang="en-US" altLang="en-US" dirty="0"/>
          </a:p>
        </p:txBody>
      </p:sp>
      <p:sp>
        <p:nvSpPr>
          <p:cNvPr id="6" name="Footer Placeholder 5">
            <a:extLst>
              <a:ext uri="{FF2B5EF4-FFF2-40B4-BE49-F238E27FC236}">
                <a16:creationId xmlns:a16="http://schemas.microsoft.com/office/drawing/2014/main" id="{A31D7889-EF25-D6AF-ECB0-FA80970A8A1E}"/>
              </a:ext>
            </a:extLst>
          </p:cNvPr>
          <p:cNvSpPr>
            <a:spLocks noGrp="1"/>
          </p:cNvSpPr>
          <p:nvPr>
            <p:ph type="ftr" sz="quarter" idx="3"/>
          </p:nvPr>
        </p:nvSpPr>
        <p:spPr/>
        <p:txBody>
          <a:bodyPr/>
          <a:lstStyle/>
          <a:p>
            <a:pPr>
              <a:defRPr/>
            </a:pPr>
            <a:r>
              <a:rPr lang="en-GB"/>
              <a:t>User Meeting 2025</a:t>
            </a:r>
            <a:endParaRPr lang="en-US" dirty="0"/>
          </a:p>
        </p:txBody>
      </p:sp>
      <p:sp>
        <p:nvSpPr>
          <p:cNvPr id="7" name="Content Placeholder 6">
            <a:extLst>
              <a:ext uri="{FF2B5EF4-FFF2-40B4-BE49-F238E27FC236}">
                <a16:creationId xmlns:a16="http://schemas.microsoft.com/office/drawing/2014/main" id="{73633F4A-AF8B-6928-C6D3-6CEBEB48648B}"/>
              </a:ext>
            </a:extLst>
          </p:cNvPr>
          <p:cNvSpPr txBox="1">
            <a:spLocks noGrp="1"/>
          </p:cNvSpPr>
          <p:nvPr>
            <p:ph sz="quarter" idx="13"/>
          </p:nvPr>
        </p:nvSpPr>
        <p:spPr>
          <a:xfrm>
            <a:off x="457200" y="1246188"/>
            <a:ext cx="8226425" cy="3000821"/>
          </a:xfrm>
          <a:prstGeom prst="rect">
            <a:avLst/>
          </a:prstGeom>
          <a:noFill/>
        </p:spPr>
        <p:txBody>
          <a:bodyPr wrap="square" rtlCol="0">
            <a:spAutoFit/>
          </a:bodyPr>
          <a:lstStyle/>
          <a:p>
            <a:r>
              <a:rPr lang="en-GB" dirty="0"/>
              <a:t>Contact : </a:t>
            </a:r>
          </a:p>
          <a:p>
            <a:pPr marL="342900" indent="-342900">
              <a:buFont typeface="+mj-lt"/>
              <a:buAutoNum type="arabicPeriod"/>
            </a:pPr>
            <a:r>
              <a:rPr lang="en-GB" dirty="0"/>
              <a:t>Mark Hartz + </a:t>
            </a:r>
            <a:r>
              <a:rPr lang="en-GB" dirty="0" err="1"/>
              <a:t>mhartz@triumf.ca</a:t>
            </a:r>
            <a:r>
              <a:rPr lang="en-GB" dirty="0"/>
              <a:t> + 69577</a:t>
            </a:r>
          </a:p>
          <a:p>
            <a:pPr marL="342900" indent="-342900">
              <a:buFont typeface="+mj-lt"/>
              <a:buAutoNum type="arabicPeriod"/>
            </a:pPr>
            <a:r>
              <a:rPr lang="en-GB" dirty="0"/>
              <a:t>Lauren Anthony + </a:t>
            </a:r>
            <a:r>
              <a:rPr lang="en-GB" dirty="0" err="1"/>
              <a:t>l.anthony@imperial.ac.uk</a:t>
            </a:r>
            <a:r>
              <a:rPr lang="en-GB" dirty="0"/>
              <a:t> + 61836</a:t>
            </a:r>
          </a:p>
          <a:p>
            <a:pPr marL="342900" indent="-342900">
              <a:buFont typeface="+mj-lt"/>
              <a:buAutoNum type="arabicPeriod"/>
            </a:pPr>
            <a:r>
              <a:rPr lang="en-GB" i="1" dirty="0"/>
              <a:t>Stefania </a:t>
            </a:r>
            <a:r>
              <a:rPr lang="en-GB" i="1" dirty="0" err="1"/>
              <a:t>Bordoni</a:t>
            </a:r>
            <a:r>
              <a:rPr lang="en-GB" i="1" dirty="0"/>
              <a:t> (EXSO) + </a:t>
            </a:r>
            <a:r>
              <a:rPr lang="en-GB" i="1" dirty="0">
                <a:hlinkClick r:id="rId2"/>
              </a:rPr>
              <a:t>Stefania.Bordoni@cern.ch</a:t>
            </a:r>
            <a:r>
              <a:rPr lang="en-GB" i="1" dirty="0"/>
              <a:t> + 160961 </a:t>
            </a:r>
          </a:p>
          <a:p>
            <a:pPr marL="342900" indent="-342900">
              <a:buFont typeface="+mj-lt"/>
              <a:buAutoNum type="arabicPeriod"/>
            </a:pPr>
            <a:endParaRPr lang="en-GB" i="1" dirty="0"/>
          </a:p>
          <a:p>
            <a:pPr marL="342900" indent="-342900">
              <a:buFont typeface="+mj-lt"/>
              <a:buAutoNum type="arabicPeriod"/>
            </a:pPr>
            <a:endParaRPr lang="en-GB" dirty="0"/>
          </a:p>
          <a:p>
            <a:pPr marL="342900" indent="-342900">
              <a:buFont typeface="+mj-lt"/>
              <a:buAutoNum type="arabicPeriod"/>
            </a:pPr>
            <a:endParaRPr lang="en-GB" dirty="0"/>
          </a:p>
        </p:txBody>
      </p:sp>
      <p:sp>
        <p:nvSpPr>
          <p:cNvPr id="3" name="Date Placeholder 4">
            <a:extLst>
              <a:ext uri="{FF2B5EF4-FFF2-40B4-BE49-F238E27FC236}">
                <a16:creationId xmlns:a16="http://schemas.microsoft.com/office/drawing/2014/main" id="{8271B694-C202-F7EB-A8ED-785690952F38}"/>
              </a:ext>
            </a:extLst>
          </p:cNvPr>
          <p:cNvSpPr>
            <a:spLocks noGrp="1"/>
          </p:cNvSpPr>
          <p:nvPr>
            <p:ph type="dt" sz="half" idx="2"/>
          </p:nvPr>
        </p:nvSpPr>
        <p:spPr>
          <a:xfrm>
            <a:off x="2093082" y="6356371"/>
            <a:ext cx="2598712" cy="365125"/>
          </a:xfrm>
        </p:spPr>
        <p:txBody>
          <a:bodyPr/>
          <a:lstStyle/>
          <a:p>
            <a:pPr>
              <a:defRPr/>
            </a:pPr>
            <a:r>
              <a:rPr lang="en-US" dirty="0"/>
              <a:t>WCTE, M. Hartz &amp; A. </a:t>
            </a:r>
            <a:r>
              <a:rPr lang="en-US" dirty="0" err="1"/>
              <a:t>Konaka</a:t>
            </a:r>
            <a:endParaRPr lang="en-US" dirty="0"/>
          </a:p>
        </p:txBody>
      </p:sp>
    </p:spTree>
    <p:extLst>
      <p:ext uri="{BB962C8B-B14F-4D97-AF65-F5344CB8AC3E}">
        <p14:creationId xmlns:p14="http://schemas.microsoft.com/office/powerpoint/2010/main" val="2993321931"/>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N Department template" id="{5ECFE7AF-D9A1-4298-8928-D1955F309E82}" vid="{1273F9BD-111A-445A-9BB1-83C187A986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3162</TotalTime>
  <Words>469</Words>
  <Application>Microsoft Macintosh PowerPoint</Application>
  <PresentationFormat>On-screen Show (4:3)</PresentationFormat>
  <Paragraphs>83</Paragraphs>
  <Slides>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MS PGothic</vt:lpstr>
      <vt:lpstr>Arial</vt:lpstr>
      <vt:lpstr>Calibri</vt:lpstr>
      <vt:lpstr>Corbel</vt:lpstr>
      <vt:lpstr>CERN_ENdept_Presentation_ArialFont copy</vt:lpstr>
      <vt:lpstr>Water Cherenkov Test Experiment (WCTE)</vt:lpstr>
      <vt:lpstr>Schematic of the installation</vt:lpstr>
      <vt:lpstr>Beam Condition</vt:lpstr>
      <vt:lpstr>Services needed</vt:lpstr>
      <vt:lpstr>Contact during the run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Experimental Areas Planning EATM 26 January 2021</dc:title>
  <dc:creator>Bastien Rae</dc:creator>
  <cp:lastModifiedBy>Mark Hartz</cp:lastModifiedBy>
  <cp:revision>108</cp:revision>
  <dcterms:created xsi:type="dcterms:W3CDTF">2021-01-26T09:56:08Z</dcterms:created>
  <dcterms:modified xsi:type="dcterms:W3CDTF">2025-03-05T01:16:40Z</dcterms:modified>
</cp:coreProperties>
</file>