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97" r:id="rId2"/>
    <p:sldId id="300" r:id="rId3"/>
    <p:sldId id="302" r:id="rId4"/>
    <p:sldId id="305" r:id="rId5"/>
    <p:sldId id="299" r:id="rId6"/>
    <p:sldId id="304" r:id="rId7"/>
    <p:sldId id="301" r:id="rId8"/>
    <p:sldId id="295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03030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025"/>
    <p:restoredTop sz="86395"/>
  </p:normalViewPr>
  <p:slideViewPr>
    <p:cSldViewPr snapToGrid="0" snapToObjects="1">
      <p:cViewPr varScale="1">
        <p:scale>
          <a:sx n="105" d="100"/>
          <a:sy n="105" d="100"/>
        </p:scale>
        <p:origin x="496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26" d="100"/>
          <a:sy n="126" d="100"/>
        </p:scale>
        <p:origin x="4472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3/5/25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3/5/25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4363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/>
              <a:t>1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EP Safety Office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20/05/21</a:t>
            </a: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L. Di Giulio | EP Safety Office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/>
              <a:t>20/05/21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‹N°›</a:t>
            </a:fld>
            <a:endParaRPr lang="en-US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L. Di Giulio | EP Safety Office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dh.cern.ch/Document/General/IncidentDeclaration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Relationship Id="rId5" Type="http://schemas.openxmlformats.org/officeDocument/2006/relationships/image" Target="../media/image10.tiff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ep-th-safety.web.cern.ch/node/33388" TargetMode="Externa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apex-sso.cern.ch/pls/htmldb_edmsdb/f?p=404:1:778232407704::NO:::" TargetMode="External"/><Relationship Id="rId2" Type="http://schemas.openxmlformats.org/officeDocument/2006/relationships/hyperlink" Target="https://ep-th-safety.web.cern.ch/isiec-safety-clearance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ep-th-safety@cern.ch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4F8F23-1175-B940-953B-A52605E22E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81253" y="2539436"/>
            <a:ext cx="10061825" cy="2387600"/>
          </a:xfrm>
        </p:spPr>
        <p:txBody>
          <a:bodyPr/>
          <a:lstStyle/>
          <a:p>
            <a:r>
              <a:rPr lang="en-GB" sz="5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Safety for </a:t>
            </a:r>
            <a:br>
              <a:rPr lang="en-GB" sz="5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5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EP Temporary Experiments </a:t>
            </a:r>
            <a:br>
              <a:rPr lang="en-GB" sz="5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</a:br>
            <a:r>
              <a:rPr lang="en-GB" sz="54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 </a:t>
            </a:r>
            <a:r>
              <a:rPr lang="en-GB" sz="5400" dirty="0">
                <a:solidFill>
                  <a:srgbClr val="30303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East Hall – B.157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2E621-75BD-4845-AC1F-4CA2FDC527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US" dirty="0"/>
              <a:t>EP Safety Office - 5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F6DC16-C2CD-8C48-AEF4-8C015B06D94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325" t="29334" r="37407" b="32561"/>
          <a:stretch/>
        </p:blipFill>
        <p:spPr>
          <a:xfrm>
            <a:off x="10216256" y="334349"/>
            <a:ext cx="1510812" cy="159661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718A6F3-74FF-504D-8A63-6663098323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8511" y="334348"/>
            <a:ext cx="1665484" cy="16238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58941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50558"/>
            <a:ext cx="11217955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Necessary PPE (Personal Protective Equipment) to enter the building are: </a:t>
            </a:r>
            <a:r>
              <a:rPr lang="en-GB" sz="20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helmet, safety shoes and personal dosimeter</a:t>
            </a: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endParaRPr lang="en-GB" sz="2000" b="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The experimental areas T09 and T10 are equipped with safety installations, including </a:t>
            </a:r>
            <a:r>
              <a:rPr lang="en-GB" sz="20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fire extinguishers at the entry of the areas</a:t>
            </a: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and </a:t>
            </a:r>
            <a:r>
              <a:rPr lang="en-GB" sz="20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AUG in the areas</a:t>
            </a: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 (General Emergency). </a:t>
            </a:r>
            <a:r>
              <a:rPr lang="en-GB" sz="2000" b="0" i="1" dirty="0">
                <a:solidFill>
                  <a:schemeClr val="tx1"/>
                </a:solidFill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Please, take some time to familiarise yourself with their position!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Any </a:t>
            </a:r>
            <a:r>
              <a:rPr lang="en-GB" sz="200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accidents or incidents </a:t>
            </a: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shall be declared via: </a:t>
            </a:r>
            <a:r>
              <a:rPr lang="en-GB" sz="2000" b="0" dirty="0">
                <a:latin typeface="Calibri" panose="020F0502020204030204" pitchFamily="34" charset="0"/>
                <a:ea typeface="Verdana" panose="020B0604030504040204" pitchFamily="34" charset="0"/>
                <a:cs typeface="Calibri" panose="020F0502020204030204" pitchFamily="34" charset="0"/>
                <a:hlinkClick r:id="rId2"/>
              </a:rPr>
              <a:t>https://edh.cern.ch/Document/General/IncidentDeclaration</a:t>
            </a:r>
            <a:endParaRPr lang="en-GB" sz="2000" b="0" dirty="0">
              <a:latin typeface="Calibri" panose="020F0502020204030204" pitchFamily="34" charset="0"/>
              <a:ea typeface="Verdana" panose="020B060403050404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pPr algn="ctr"/>
            <a:r>
              <a:rPr lang="en-GB" b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General Safety in East Hall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4E53434-0610-DF46-BEF4-201F9B85E8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3BF7669-7031-7745-9F42-C6DE9C2DFE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1428" y="2055252"/>
            <a:ext cx="1748155" cy="1599562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F4E92C06-5F6F-4842-85B4-8BA90FDA210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2385" y="1982449"/>
            <a:ext cx="1763964" cy="161402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73D6E67-B43E-7247-B983-2B937775BF6B}"/>
              </a:ext>
            </a:extLst>
          </p:cNvPr>
          <p:cNvSpPr/>
          <p:nvPr/>
        </p:nvSpPr>
        <p:spPr>
          <a:xfrm>
            <a:off x="5718501" y="2108040"/>
            <a:ext cx="557279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chemeClr val="tx2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Additional PPE might be required, depending on the activities to be performed.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3C77699-6B8C-BD1F-87C9-3D36F35B38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US" dirty="0"/>
              <a:t>EP Safety Office - 5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10686891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A5D4511-6F40-0E43-AEF5-F6A759D67A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TextBox 2">
            <a:extLst>
              <a:ext uri="{FF2B5EF4-FFF2-40B4-BE49-F238E27FC236}">
                <a16:creationId xmlns:a16="http://schemas.microsoft.com/office/drawing/2014/main" id="{46C5471C-BD33-F748-8FE2-D71502E09102}"/>
              </a:ext>
            </a:extLst>
          </p:cNvPr>
          <p:cNvSpPr txBox="1">
            <a:spLocks noChangeArrowheads="1"/>
          </p:cNvSpPr>
          <p:nvPr/>
        </p:nvSpPr>
        <p:spPr bwMode="auto">
          <a:xfrm rot="18744909">
            <a:off x="6379208" y="3128066"/>
            <a:ext cx="1144588" cy="3539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charset="0"/>
                <a:ea typeface="MS PGothic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GB" altLang="en-US" sz="1700" b="1">
                <a:solidFill>
                  <a:schemeClr val="bg1"/>
                </a:solidFill>
                <a:latin typeface="+mj-lt"/>
              </a:rPr>
              <a:t>EHN1</a:t>
            </a:r>
          </a:p>
        </p:txBody>
      </p:sp>
      <p:sp>
        <p:nvSpPr>
          <p:cNvPr id="19" name="Rounded Rectangle 18">
            <a:extLst>
              <a:ext uri="{FF2B5EF4-FFF2-40B4-BE49-F238E27FC236}">
                <a16:creationId xmlns:a16="http://schemas.microsoft.com/office/drawing/2014/main" id="{B66B7AF5-DE06-4D4F-8350-8A98CC8C9B71}"/>
              </a:ext>
            </a:extLst>
          </p:cNvPr>
          <p:cNvSpPr/>
          <p:nvPr/>
        </p:nvSpPr>
        <p:spPr>
          <a:xfrm>
            <a:off x="195209" y="2530875"/>
            <a:ext cx="2747753" cy="1796250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 case of evacuation alarm, leave immediately the building and go to the assembly point!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2C299591-1FE1-0E42-AC10-145BEB40E06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sp>
        <p:nvSpPr>
          <p:cNvPr id="23" name="Rectangle 3">
            <a:extLst>
              <a:ext uri="{FF2B5EF4-FFF2-40B4-BE49-F238E27FC236}">
                <a16:creationId xmlns:a16="http://schemas.microsoft.com/office/drawing/2014/main" id="{1171253D-4543-EF4F-9A72-B620D278F6B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78898" y="220761"/>
            <a:ext cx="10883856" cy="1077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rIns="180000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Times New Roman" charset="0"/>
                <a:ea typeface="MS PGothic" charset="-128"/>
                <a:cs typeface="Arial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Times New Roman" charset="0"/>
                <a:ea typeface="Arial" charset="0"/>
                <a:cs typeface="Arial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36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B.157 : </a:t>
            </a:r>
            <a:r>
              <a:rPr lang="en-GB" altLang="en-US" sz="36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1</a:t>
            </a:r>
            <a:r>
              <a:rPr lang="en-GB" altLang="en-US" sz="36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Assembly Point, located on the </a:t>
            </a:r>
            <a:r>
              <a:rPr lang="en-GB" altLang="en-US" sz="3600" dirty="0" err="1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Salève</a:t>
            </a:r>
            <a:r>
              <a:rPr lang="en-GB" altLang="en-US" sz="3600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 Side 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GB" altLang="en-US" sz="2800" b="1" dirty="0">
                <a:latin typeface="Calibri" panose="020F0502020204030204" pitchFamily="34" charset="0"/>
                <a:ea typeface="Arial" charset="0"/>
                <a:cs typeface="Calibri" panose="020F0502020204030204" pitchFamily="34" charset="0"/>
              </a:rPr>
              <a:t>Please familiarise yourself with its location.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6A4E161F-3954-624F-9E3F-34812E392A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80596" y="2126248"/>
            <a:ext cx="3785393" cy="3495695"/>
          </a:xfrm>
          <a:prstGeom prst="rect">
            <a:avLst/>
          </a:prstGeom>
        </p:spPr>
      </p:pic>
      <p:pic>
        <p:nvPicPr>
          <p:cNvPr id="25" name="Picture 12">
            <a:extLst>
              <a:ext uri="{FF2B5EF4-FFF2-40B4-BE49-F238E27FC236}">
                <a16:creationId xmlns:a16="http://schemas.microsoft.com/office/drawing/2014/main" id="{9DA90F94-5D78-5342-928F-33F740A86FAE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93116" y="4191851"/>
            <a:ext cx="492819" cy="492819"/>
          </a:xfrm>
          <a:prstGeom prst="rect">
            <a:avLst/>
          </a:prstGeom>
        </p:spPr>
      </p:pic>
      <p:sp>
        <p:nvSpPr>
          <p:cNvPr id="28" name="TextBox 26">
            <a:extLst>
              <a:ext uri="{FF2B5EF4-FFF2-40B4-BE49-F238E27FC236}">
                <a16:creationId xmlns:a16="http://schemas.microsoft.com/office/drawing/2014/main" id="{0D7599BE-AE9D-9F4C-8807-C7E02D5C3B92}"/>
              </a:ext>
            </a:extLst>
          </p:cNvPr>
          <p:cNvSpPr txBox="1"/>
          <p:nvPr/>
        </p:nvSpPr>
        <p:spPr>
          <a:xfrm>
            <a:off x="4452659" y="5697726"/>
            <a:ext cx="1643341" cy="338554"/>
          </a:xfrm>
          <a:prstGeom prst="rect">
            <a:avLst/>
          </a:prstGeom>
          <a:solidFill>
            <a:schemeClr val="bg1"/>
          </a:solidFill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Satigny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Side</a:t>
            </a:r>
          </a:p>
        </p:txBody>
      </p:sp>
      <p:sp>
        <p:nvSpPr>
          <p:cNvPr id="29" name="TextBox 26">
            <a:extLst>
              <a:ext uri="{FF2B5EF4-FFF2-40B4-BE49-F238E27FC236}">
                <a16:creationId xmlns:a16="http://schemas.microsoft.com/office/drawing/2014/main" id="{C2329EBC-46D2-2B43-8FC6-61A4F3A78183}"/>
              </a:ext>
            </a:extLst>
          </p:cNvPr>
          <p:cNvSpPr txBox="1"/>
          <p:nvPr/>
        </p:nvSpPr>
        <p:spPr>
          <a:xfrm>
            <a:off x="7018435" y="3640070"/>
            <a:ext cx="1643341" cy="33855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 err="1">
                <a:latin typeface="Calibri" panose="020F0502020204030204" pitchFamily="34" charset="0"/>
                <a:cs typeface="Calibri" panose="020F0502020204030204" pitchFamily="34" charset="0"/>
              </a:rPr>
              <a:t>Salève</a:t>
            </a: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 Side</a:t>
            </a:r>
          </a:p>
        </p:txBody>
      </p:sp>
      <p:sp>
        <p:nvSpPr>
          <p:cNvPr id="30" name="TextBox 26">
            <a:extLst>
              <a:ext uri="{FF2B5EF4-FFF2-40B4-BE49-F238E27FC236}">
                <a16:creationId xmlns:a16="http://schemas.microsoft.com/office/drawing/2014/main" id="{762DCA6C-7AE5-1544-863C-DF8264721C80}"/>
              </a:ext>
            </a:extLst>
          </p:cNvPr>
          <p:cNvSpPr txBox="1"/>
          <p:nvPr/>
        </p:nvSpPr>
        <p:spPr>
          <a:xfrm>
            <a:off x="4452658" y="1683593"/>
            <a:ext cx="1643341" cy="338554"/>
          </a:xfrm>
          <a:prstGeom prst="rect">
            <a:avLst/>
          </a:prstGeom>
          <a:noFill/>
          <a:ln w="158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Jura Side </a:t>
            </a:r>
          </a:p>
        </p:txBody>
      </p:sp>
      <p:pic>
        <p:nvPicPr>
          <p:cNvPr id="31" name="Image 30">
            <a:extLst>
              <a:ext uri="{FF2B5EF4-FFF2-40B4-BE49-F238E27FC236}">
                <a16:creationId xmlns:a16="http://schemas.microsoft.com/office/drawing/2014/main" id="{6CA172D7-84A6-064C-9288-6D9E6A0AD0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76832" y="1969406"/>
            <a:ext cx="2286796" cy="3053545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E310704-703E-FD92-3D62-456C778D47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US" dirty="0"/>
              <a:t>EP Safety Office - 5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493613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5D6B4AEC-879F-108F-6B18-909FCB6106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02452"/>
          </a:xfrm>
        </p:spPr>
        <p:txBody>
          <a:bodyPr/>
          <a:lstStyle/>
          <a:p>
            <a:pPr algn="ctr"/>
            <a:r>
              <a:rPr lang="fr-CH" b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Early</a:t>
            </a:r>
            <a:r>
              <a:rPr lang="fr-CH" b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b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r>
              <a:rPr lang="fr-CH" b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Instructions for </a:t>
            </a:r>
            <a:r>
              <a:rPr lang="fr-CH" b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Temporary</a:t>
            </a:r>
            <a:r>
              <a:rPr lang="fr-CH" b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b="0" dirty="0" err="1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Experiments</a:t>
            </a:r>
            <a:endParaRPr lang="fr-FR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41F66C9-D7B8-7A80-C5E4-E39AF76C0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11" name="Footer Placeholder 4">
            <a:extLst>
              <a:ext uri="{FF2B5EF4-FFF2-40B4-BE49-F238E27FC236}">
                <a16:creationId xmlns:a16="http://schemas.microsoft.com/office/drawing/2014/main" id="{B5036B2A-7A9B-032C-75A4-908D4620C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US" dirty="0"/>
              <a:t>EP Safety Office - 5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</a:p>
        </p:txBody>
      </p:sp>
      <p:sp>
        <p:nvSpPr>
          <p:cNvPr id="13" name="Rounded Rectangle 9">
            <a:extLst>
              <a:ext uri="{FF2B5EF4-FFF2-40B4-BE49-F238E27FC236}">
                <a16:creationId xmlns:a16="http://schemas.microsoft.com/office/drawing/2014/main" id="{1BF8455D-B25B-5427-EE4F-C1D65473EC7F}"/>
              </a:ext>
            </a:extLst>
          </p:cNvPr>
          <p:cNvSpPr/>
          <p:nvPr/>
        </p:nvSpPr>
        <p:spPr>
          <a:xfrm>
            <a:off x="407988" y="4443224"/>
            <a:ext cx="11376024" cy="1469205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This process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should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start no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later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than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1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week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prior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to the installation of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your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experiment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at CERN. If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your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experiment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introduces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hazards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or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risk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implications (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including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but not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limited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to the use of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flammable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gas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mechanical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equipment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,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cryogenics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or lasers), the EP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Safety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Office must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be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contacted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as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early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as possible, in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advance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of the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submission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of </a:t>
            </a:r>
            <a:r>
              <a:rPr lang="fr-CH" sz="2000" b="0" i="0" u="none" strike="noStrike" dirty="0" err="1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your</a:t>
            </a:r>
            <a:r>
              <a:rPr lang="fr-CH" sz="2000" b="0" i="0" u="none" strike="noStrike" dirty="0">
                <a:solidFill>
                  <a:schemeClr val="bg2"/>
                </a:solidFill>
                <a:effectLst/>
                <a:latin typeface="Calibri" panose="020F0502020204030204" pitchFamily="34" charset="0"/>
              </a:rPr>
              <a:t> ISIEC.</a:t>
            </a:r>
            <a:endParaRPr lang="fr-CH" sz="2000" b="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Espace réservé du contenu 8">
            <a:extLst>
              <a:ext uri="{FF2B5EF4-FFF2-40B4-BE49-F238E27FC236}">
                <a16:creationId xmlns:a16="http://schemas.microsoft.com/office/drawing/2014/main" id="{7940DBEB-0049-71F8-7A48-E1FFAC84ACEC}"/>
              </a:ext>
            </a:extLst>
          </p:cNvPr>
          <p:cNvSpPr txBox="1">
            <a:spLocks/>
          </p:cNvSpPr>
          <p:nvPr/>
        </p:nvSpPr>
        <p:spPr>
          <a:xfrm>
            <a:off x="407988" y="1485163"/>
            <a:ext cx="11376024" cy="2516073"/>
          </a:xfrm>
          <a:prstGeom prst="rect">
            <a:avLst/>
          </a:prstGeom>
          <a:noFill/>
        </p:spPr>
        <p:txBody>
          <a:bodyPr vert="horz" wrap="square" lIns="0" tIns="0" rIns="0" bIns="0" rtlCol="0">
            <a:sp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The information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contained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EP Safety Office web pages 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shall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considered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as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early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as possible in the design of the 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experiment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facilitate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the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validation process. You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will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find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b="0" dirty="0" err="1">
                <a:latin typeface="Calibri" panose="020F0502020204030204" pitchFamily="34" charset="0"/>
                <a:cs typeface="Calibri" panose="020F0502020204030204" pitchFamily="34" charset="0"/>
              </a:rPr>
              <a:t>details</a:t>
            </a:r>
            <a:r>
              <a:rPr lang="fr-CH" sz="2000" b="0" dirty="0">
                <a:latin typeface="Calibri" panose="020F0502020204030204" pitchFamily="34" charset="0"/>
                <a:cs typeface="Calibri" panose="020F0502020204030204" pitchFamily="34" charset="0"/>
              </a:rPr>
              <a:t> about:</a:t>
            </a:r>
          </a:p>
          <a:p>
            <a:pPr marL="666900" lvl="1" indent="-342900">
              <a:buFont typeface="Wingdings" pitchFamily="2" charset="2"/>
              <a:buChar char="ü"/>
              <a:tabLst>
                <a:tab pos="1063625" algn="l"/>
              </a:tabLst>
            </a:pP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List of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materials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allowed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forbidden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at CERN;</a:t>
            </a:r>
          </a:p>
          <a:p>
            <a:pPr marL="666900" lvl="1" indent="-342900">
              <a:buFont typeface="Wingdings" pitchFamily="2" charset="2"/>
              <a:buChar char="ü"/>
              <a:tabLst>
                <a:tab pos="1063625" algn="l"/>
              </a:tabLst>
            </a:pP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Instructions and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recommendations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to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be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followed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specific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hazards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risks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brought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by the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experiment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to CERN;</a:t>
            </a:r>
          </a:p>
          <a:p>
            <a:pPr marL="666900" lvl="1" indent="-342900">
              <a:buFont typeface="Wingdings" pitchFamily="2" charset="2"/>
              <a:buChar char="ü"/>
              <a:tabLst>
                <a:tab pos="1063625" algn="l"/>
              </a:tabLst>
            </a:pP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Best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practices for installation and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operations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of detectors at CERN;</a:t>
            </a:r>
          </a:p>
          <a:p>
            <a:pPr marL="666900" lvl="1" indent="-342900">
              <a:buFont typeface="Wingdings" pitchFamily="2" charset="2"/>
              <a:buChar char="ü"/>
              <a:tabLst>
                <a:tab pos="1063625" algn="l"/>
              </a:tabLst>
            </a:pP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Safety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contacts for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any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CH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additional</a:t>
            </a:r>
            <a:r>
              <a:rPr lang="fr-CH" sz="2000" dirty="0">
                <a:latin typeface="Calibri" panose="020F0502020204030204" pitchFamily="34" charset="0"/>
                <a:cs typeface="Calibri" panose="020F0502020204030204" pitchFamily="34" charset="0"/>
              </a:rPr>
              <a:t> questions.</a:t>
            </a:r>
          </a:p>
        </p:txBody>
      </p:sp>
    </p:spTree>
    <p:extLst>
      <p:ext uri="{BB962C8B-B14F-4D97-AF65-F5344CB8AC3E}">
        <p14:creationId xmlns:p14="http://schemas.microsoft.com/office/powerpoint/2010/main" val="30246334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4255" y="2032356"/>
            <a:ext cx="11157287" cy="4152788"/>
          </a:xfrm>
        </p:spPr>
        <p:txBody>
          <a:bodyPr/>
          <a:lstStyle/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Go on the website: 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  <a:hlinkClick r:id="rId2"/>
              </a:rPr>
              <a:t>https://ep-th-safety.web.cern.ch/isiec-safety-clearance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0" i="1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CH" sz="2000" b="0" i="1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you</a:t>
            </a:r>
            <a:r>
              <a:rPr lang="fr-CH" sz="2000" b="0" i="1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must login to </a:t>
            </a:r>
            <a:r>
              <a:rPr lang="fr-CH" sz="2000" b="0" i="1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access</a:t>
            </a:r>
            <a:r>
              <a:rPr lang="fr-CH" sz="2000" b="0" i="1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the ISIEC </a:t>
            </a:r>
            <a:r>
              <a:rPr lang="fr-CH" sz="2000" b="0" i="1" u="none" strike="noStrike" dirty="0" err="1">
                <a:solidFill>
                  <a:srgbClr val="21212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form</a:t>
            </a:r>
            <a:r>
              <a:rPr lang="fr-CH" sz="2000" b="0" i="1" u="none" strike="noStrike" dirty="0">
                <a:solidFill>
                  <a:srgbClr val="21212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GB" sz="2000" b="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Submit the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ISIEC 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GB" sz="2000" b="0" i="1" dirty="0">
                <a:latin typeface="Calibri" panose="020F0502020204030204" pitchFamily="34" charset="0"/>
                <a:cs typeface="Calibri" panose="020F0502020204030204" pitchFamily="34" charset="0"/>
              </a:rPr>
              <a:t>Initial Safety Information for Experiments at CERN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)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form 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with the details related to your experiment (description, hazards, etc.)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at least one week 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before the operation.  The ISIEC is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mandatory for </a:t>
            </a:r>
            <a:r>
              <a:rPr lang="en-GB" sz="2000">
                <a:latin typeface="Calibri" panose="020F0502020204030204" pitchFamily="34" charset="0"/>
                <a:cs typeface="Calibri" panose="020F0502020204030204" pitchFamily="34" charset="0"/>
              </a:rPr>
              <a:t>all setups. 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You will receive a confirmation email and you will be contacted by the EP Safety Office to organise the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inspection visit on site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 (once the installation of the set-up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is completed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!)</a:t>
            </a: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After the inspection, the remarks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(if any) will be communicated to you. If no major remarks are present, you will receive the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Safety Clearance 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form via email. If present, minor remarks will be listed in this form. Make sure they are all resolved before taking beam!</a:t>
            </a: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The Safety Clearance is valid for 3 weeks, please contact the EP Safety Office if you extend your beam time.</a:t>
            </a:r>
          </a:p>
          <a:p>
            <a:pPr marL="457200" indent="-457200" algn="just">
              <a:spcBef>
                <a:spcPts val="60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Remind to request access for T09 (0157-R-F30) or T10 (0157-R-C21) control room in 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ADAMS</a:t>
            </a: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pPr algn="ctr"/>
            <a:r>
              <a:rPr lang="en-GB" b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ISIEC Form &amp; Safety Clearance process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7DE87DD-8FA6-964A-BE78-1D45D8A59068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719DBD05-983F-CE48-98F0-67306DD891F0}"/>
              </a:ext>
            </a:extLst>
          </p:cNvPr>
          <p:cNvSpPr/>
          <p:nvPr/>
        </p:nvSpPr>
        <p:spPr>
          <a:xfrm>
            <a:off x="2342508" y="1196782"/>
            <a:ext cx="7580118" cy="503756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Before operations, every set-up must undergo this safety process!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A11B841-A7DE-D415-1722-507228AC9B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US" dirty="0"/>
              <a:t>EP Safety Office - 5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36716869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F3B24A4-81DE-6140-A7F1-F472237A22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350558"/>
            <a:ext cx="11376024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Calibri" panose="020F0502020204030204" pitchFamily="34" charset="0"/>
                <a:cs typeface="Calibri" panose="020F0502020204030204" pitchFamily="34" charset="0"/>
              </a:rPr>
              <a:t>In case of any safety related questions, different safety actors are available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b="0" dirty="0">
              <a:latin typeface="+mj-lt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4E0F4FB-594E-344B-B2DB-C128DF1B24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90683"/>
          </a:xfrm>
        </p:spPr>
        <p:txBody>
          <a:bodyPr/>
          <a:lstStyle/>
          <a:p>
            <a:pPr algn="ctr"/>
            <a:r>
              <a:rPr lang="en-GB" b="0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Safety contacts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EBD7B7-31BA-4D4C-A7BB-408C3C297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4647B88-10BF-9D46-9472-9C4C3C21BC6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110E850A-9A13-484D-8888-B4C299FD4325}"/>
              </a:ext>
            </a:extLst>
          </p:cNvPr>
          <p:cNvSpPr/>
          <p:nvPr/>
        </p:nvSpPr>
        <p:spPr>
          <a:xfrm>
            <a:off x="870975" y="2338086"/>
            <a:ext cx="3469531" cy="544010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TSO – Territorial Safety Officer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256D652B-7939-A348-A27A-EA63678ACD49}"/>
              </a:ext>
            </a:extLst>
          </p:cNvPr>
          <p:cNvSpPr/>
          <p:nvPr/>
        </p:nvSpPr>
        <p:spPr>
          <a:xfrm>
            <a:off x="870975" y="3597619"/>
            <a:ext cx="3643152" cy="544010"/>
          </a:xfrm>
          <a:prstGeom prst="roundRect">
            <a:avLst/>
          </a:prstGeom>
          <a:solidFill>
            <a:schemeClr val="accent3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DSO – Department Safety Officer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7569F2-8123-FE43-B16F-F28601EDAF80}"/>
              </a:ext>
            </a:extLst>
          </p:cNvPr>
          <p:cNvSpPr txBox="1"/>
          <p:nvPr/>
        </p:nvSpPr>
        <p:spPr>
          <a:xfrm>
            <a:off x="5081286" y="2471591"/>
            <a:ext cx="549082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Contact: </a:t>
            </a:r>
            <a:r>
              <a:rPr lang="en-GB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aboubakr.ebn.rahmoun@cern.ch</a:t>
            </a:r>
            <a:endParaRPr lang="en-GB" sz="2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308294-1450-064F-8728-1137C2D6C648}"/>
              </a:ext>
            </a:extLst>
          </p:cNvPr>
          <p:cNvSpPr txBox="1"/>
          <p:nvPr/>
        </p:nvSpPr>
        <p:spPr>
          <a:xfrm>
            <a:off x="5081286" y="3731123"/>
            <a:ext cx="486409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Contact: 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ep-th-safety@cern.ch</a:t>
            </a:r>
            <a:r>
              <a:rPr lang="en-GB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A660E85-B816-AC39-55FF-9B2884496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US" dirty="0"/>
              <a:t>EP Safety Office - 5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10503909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E8698CC-2D31-D64E-BB94-A96DA2245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35FAF53-D5AB-824B-858F-4D67183C0EA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325" t="29334" r="37407" b="32561"/>
          <a:stretch/>
        </p:blipFill>
        <p:spPr>
          <a:xfrm>
            <a:off x="11107546" y="176997"/>
            <a:ext cx="906975" cy="958485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73C8DF18-9400-6D4B-BCA2-2E52AF9DA0F1}"/>
              </a:ext>
            </a:extLst>
          </p:cNvPr>
          <p:cNvSpPr/>
          <p:nvPr/>
        </p:nvSpPr>
        <p:spPr>
          <a:xfrm>
            <a:off x="2131235" y="3997742"/>
            <a:ext cx="867070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Thank you for your attention!</a:t>
            </a:r>
          </a:p>
          <a:p>
            <a:pPr algn="ctr"/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98BB500-6CDF-6F42-937B-BEF5959F40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4973935" cy="3848582"/>
          </a:xfrm>
          <a:prstGeom prst="rect">
            <a:avLst/>
          </a:prstGeom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87EE0D4-063C-4358-AD8A-DD319A8193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342508" y="6358284"/>
            <a:ext cx="6924782" cy="365125"/>
          </a:xfrm>
        </p:spPr>
        <p:txBody>
          <a:bodyPr/>
          <a:lstStyle/>
          <a:p>
            <a:r>
              <a:rPr lang="en-US" dirty="0"/>
              <a:t>EP Safety Office - 5</a:t>
            </a:r>
            <a:r>
              <a:rPr lang="en-US" baseline="30000" dirty="0"/>
              <a:t>th</a:t>
            </a:r>
            <a:r>
              <a:rPr lang="en-US" dirty="0"/>
              <a:t> March 2025</a:t>
            </a:r>
          </a:p>
        </p:txBody>
      </p:sp>
    </p:spTree>
    <p:extLst>
      <p:ext uri="{BB962C8B-B14F-4D97-AF65-F5344CB8AC3E}">
        <p14:creationId xmlns:p14="http://schemas.microsoft.com/office/powerpoint/2010/main" val="26988486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402482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4467</TotalTime>
  <Words>636</Words>
  <Application>Microsoft Macintosh PowerPoint</Application>
  <PresentationFormat>Grand écran</PresentationFormat>
  <Paragraphs>54</Paragraphs>
  <Slides>8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Office Theme</vt:lpstr>
      <vt:lpstr>Safety for  EP Temporary Experiments  in East Hall – B.157</vt:lpstr>
      <vt:lpstr>General Safety in East Hall</vt:lpstr>
      <vt:lpstr>Présentation PowerPoint</vt:lpstr>
      <vt:lpstr>Early Safety Instructions for Temporary Experiments</vt:lpstr>
      <vt:lpstr>ISIEC Form &amp; Safety Clearance process</vt:lpstr>
      <vt:lpstr>Safety contacts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Microsoft Office User</dc:creator>
  <cp:lastModifiedBy>Evelyne Dho</cp:lastModifiedBy>
  <cp:revision>54</cp:revision>
  <cp:lastPrinted>2022-03-17T07:46:00Z</cp:lastPrinted>
  <dcterms:created xsi:type="dcterms:W3CDTF">2020-02-03T13:11:28Z</dcterms:created>
  <dcterms:modified xsi:type="dcterms:W3CDTF">2025-03-05T05:11:49Z</dcterms:modified>
</cp:coreProperties>
</file>