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Lst>
  <p:notesMasterIdLst>
    <p:notesMasterId r:id="rId16"/>
  </p:notesMasterIdLst>
  <p:handoutMasterIdLst>
    <p:handoutMasterId r:id="rId17"/>
  </p:handoutMasterIdLst>
  <p:sldIdLst>
    <p:sldId id="541" r:id="rId3"/>
    <p:sldId id="542" r:id="rId4"/>
    <p:sldId id="504" r:id="rId5"/>
    <p:sldId id="507" r:id="rId6"/>
    <p:sldId id="529" r:id="rId7"/>
    <p:sldId id="530" r:id="rId8"/>
    <p:sldId id="531" r:id="rId9"/>
    <p:sldId id="510" r:id="rId10"/>
    <p:sldId id="509" r:id="rId11"/>
    <p:sldId id="537" r:id="rId12"/>
    <p:sldId id="534" r:id="rId13"/>
    <p:sldId id="535" r:id="rId14"/>
    <p:sldId id="536"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56" userDrawn="1">
          <p15:clr>
            <a:srgbClr val="A4A3A4"/>
          </p15:clr>
        </p15:guide>
        <p15:guide id="2" pos="3840">
          <p15:clr>
            <a:srgbClr val="A4A3A4"/>
          </p15:clr>
        </p15:guide>
        <p15:guide id="3" pos="39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E2F0D9"/>
    <a:srgbClr val="C4CBBF"/>
    <a:srgbClr val="FFD966"/>
    <a:srgbClr val="BFBFBF"/>
    <a:srgbClr val="0055A0"/>
    <a:srgbClr val="03080D"/>
    <a:srgbClr val="364C40"/>
    <a:srgbClr val="007434"/>
    <a:srgbClr val="3852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457" autoAdjust="0"/>
    <p:restoredTop sz="89416" autoAdjust="0"/>
  </p:normalViewPr>
  <p:slideViewPr>
    <p:cSldViewPr snapToGrid="0">
      <p:cViewPr varScale="1">
        <p:scale>
          <a:sx n="77" d="100"/>
          <a:sy n="77" d="100"/>
        </p:scale>
        <p:origin x="924" y="78"/>
      </p:cViewPr>
      <p:guideLst>
        <p:guide orient="horz" pos="4156"/>
        <p:guide pos="3840"/>
        <p:guide pos="3940"/>
      </p:guideLst>
    </p:cSldViewPr>
  </p:slideViewPr>
  <p:notesTextViewPr>
    <p:cViewPr>
      <p:scale>
        <a:sx n="3" d="2"/>
        <a:sy n="3" d="2"/>
      </p:scale>
      <p:origin x="0" y="0"/>
    </p:cViewPr>
  </p:notesTextViewPr>
  <p:notesViewPr>
    <p:cSldViewPr snapToGrid="0">
      <p:cViewPr varScale="1">
        <p:scale>
          <a:sx n="63" d="100"/>
          <a:sy n="63" d="100"/>
        </p:scale>
        <p:origin x="312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83FC46D-FC4F-4B52-BF1D-1DEAB4D0F3E8}" type="datetimeFigureOut">
              <a:rPr lang="en-GB" smtClean="0"/>
              <a:t>05/03/2025</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25305A-09FE-419C-A570-8844B5AA2E8B}" type="slidenum">
              <a:rPr lang="en-GB" smtClean="0"/>
              <a:t>‹#›</a:t>
            </a:fld>
            <a:endParaRPr lang="en-GB"/>
          </a:p>
        </p:txBody>
      </p:sp>
    </p:spTree>
    <p:extLst>
      <p:ext uri="{BB962C8B-B14F-4D97-AF65-F5344CB8AC3E}">
        <p14:creationId xmlns:p14="http://schemas.microsoft.com/office/powerpoint/2010/main" val="3915046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B1E0F6-951C-425C-9332-0C102B531294}" type="datetimeFigureOut">
              <a:rPr lang="en-GB" smtClean="0"/>
              <a:t>05/03/2025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5</a:t>
            </a:fld>
            <a:endParaRPr lang="en-US"/>
          </a:p>
        </p:txBody>
      </p:sp>
    </p:spTree>
    <p:extLst>
      <p:ext uri="{BB962C8B-B14F-4D97-AF65-F5344CB8AC3E}">
        <p14:creationId xmlns:p14="http://schemas.microsoft.com/office/powerpoint/2010/main" val="3764827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6</a:t>
            </a:fld>
            <a:endParaRPr lang="en-US"/>
          </a:p>
        </p:txBody>
      </p:sp>
    </p:spTree>
    <p:extLst>
      <p:ext uri="{BB962C8B-B14F-4D97-AF65-F5344CB8AC3E}">
        <p14:creationId xmlns:p14="http://schemas.microsoft.com/office/powerpoint/2010/main" val="5681417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EC098D4-43BB-4A6B-BFF1-89679CA66B33}" type="slidenum">
              <a:rPr lang="en-US" smtClean="0"/>
              <a:pPr/>
              <a:t>7</a:t>
            </a:fld>
            <a:endParaRPr lang="en-US"/>
          </a:p>
        </p:txBody>
      </p:sp>
    </p:spTree>
    <p:extLst>
      <p:ext uri="{BB962C8B-B14F-4D97-AF65-F5344CB8AC3E}">
        <p14:creationId xmlns:p14="http://schemas.microsoft.com/office/powerpoint/2010/main" val="34309049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10</a:t>
            </a:fld>
            <a:endParaRPr lang="en-US"/>
          </a:p>
        </p:txBody>
      </p:sp>
    </p:spTree>
    <p:extLst>
      <p:ext uri="{BB962C8B-B14F-4D97-AF65-F5344CB8AC3E}">
        <p14:creationId xmlns:p14="http://schemas.microsoft.com/office/powerpoint/2010/main" val="42659412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11</a:t>
            </a:fld>
            <a:endParaRPr lang="en-US"/>
          </a:p>
        </p:txBody>
      </p:sp>
    </p:spTree>
    <p:extLst>
      <p:ext uri="{BB962C8B-B14F-4D97-AF65-F5344CB8AC3E}">
        <p14:creationId xmlns:p14="http://schemas.microsoft.com/office/powerpoint/2010/main" val="187649379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12</a:t>
            </a:fld>
            <a:endParaRPr lang="en-US"/>
          </a:p>
        </p:txBody>
      </p:sp>
    </p:spTree>
    <p:extLst>
      <p:ext uri="{BB962C8B-B14F-4D97-AF65-F5344CB8AC3E}">
        <p14:creationId xmlns:p14="http://schemas.microsoft.com/office/powerpoint/2010/main" val="41453370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13</a:t>
            </a:fld>
            <a:endParaRPr lang="en-US"/>
          </a:p>
        </p:txBody>
      </p:sp>
    </p:spTree>
    <p:extLst>
      <p:ext uri="{BB962C8B-B14F-4D97-AF65-F5344CB8AC3E}">
        <p14:creationId xmlns:p14="http://schemas.microsoft.com/office/powerpoint/2010/main" val="2986561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GB" noProof="0" dirty="0"/>
          </a:p>
        </p:txBody>
      </p:sp>
      <p:sp>
        <p:nvSpPr>
          <p:cNvPr id="4" name="Date Placeholder 3"/>
          <p:cNvSpPr>
            <a:spLocks noGrp="1"/>
          </p:cNvSpPr>
          <p:nvPr>
            <p:ph type="dt" sz="half" idx="10"/>
          </p:nvPr>
        </p:nvSpPr>
        <p:spPr/>
        <p:txBody>
          <a:bodyPr/>
          <a:lstStyle/>
          <a:p>
            <a:r>
              <a:rPr lang="en-US"/>
              <a:t>06/03/2024</a:t>
            </a:r>
            <a:endParaRPr lang="en-GB" dirty="0"/>
          </a:p>
        </p:txBody>
      </p:sp>
      <p:sp>
        <p:nvSpPr>
          <p:cNvPr id="5" name="Footer Placeholder 4"/>
          <p:cNvSpPr>
            <a:spLocks noGrp="1"/>
          </p:cNvSpPr>
          <p:nvPr>
            <p:ph type="ftr" sz="quarter" idx="11"/>
          </p:nvPr>
        </p:nvSpPr>
        <p:spPr/>
        <p:txBody>
          <a:bodyPr/>
          <a:lstStyle/>
          <a:p>
            <a:r>
              <a:rPr lang="en-GB"/>
              <a:t>EDMS 2866156</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0988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1384E4-00A2-034F-9179-F5B2A6B17B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931" y="0"/>
            <a:ext cx="12372622" cy="6950767"/>
          </a:xfrm>
          <a:prstGeom prst="rect">
            <a:avLst/>
          </a:prstGeom>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hasCustomPrompt="1"/>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r>
              <a:rPr lang="en-GB" noProof="0" dirty="0"/>
              <a:t>Click to edit Master subtitle style</a:t>
            </a:r>
          </a:p>
        </p:txBody>
      </p:sp>
    </p:spTree>
    <p:extLst>
      <p:ext uri="{BB962C8B-B14F-4D97-AF65-F5344CB8AC3E}">
        <p14:creationId xmlns:p14="http://schemas.microsoft.com/office/powerpoint/2010/main" val="1969633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imag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2204021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noProof="0"/>
              <a:t>Click to edit Master title style</a:t>
            </a:r>
            <a:endParaRPr lang="en-GB" noProof="0" dirty="0"/>
          </a:p>
        </p:txBody>
      </p:sp>
      <p:sp>
        <p:nvSpPr>
          <p:cNvPr id="3" name="Content Placeholder 2"/>
          <p:cNvSpPr>
            <a:spLocks noGrp="1"/>
          </p:cNvSpPr>
          <p:nvPr>
            <p:ph idx="1" hasCustomPrompt="1"/>
          </p:nvPr>
        </p:nvSpPr>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Date Placeholder 3"/>
          <p:cNvSpPr>
            <a:spLocks noGrp="1"/>
          </p:cNvSpPr>
          <p:nvPr>
            <p:ph type="dt" sz="half" idx="10"/>
          </p:nvPr>
        </p:nvSpPr>
        <p:spPr/>
        <p:txBody>
          <a:bodyPr/>
          <a:lstStyle/>
          <a:p>
            <a:r>
              <a:rPr lang="en-US"/>
              <a:t>06/03/2024</a:t>
            </a:r>
            <a:endParaRPr lang="en-GB" dirty="0"/>
          </a:p>
        </p:txBody>
      </p:sp>
      <p:sp>
        <p:nvSpPr>
          <p:cNvPr id="5" name="Footer Placeholder 4"/>
          <p:cNvSpPr>
            <a:spLocks noGrp="1"/>
          </p:cNvSpPr>
          <p:nvPr>
            <p:ph type="ftr" sz="quarter" idx="11"/>
          </p:nvPr>
        </p:nvSpPr>
        <p:spPr/>
        <p:txBody>
          <a:bodyPr/>
          <a:lstStyle/>
          <a:p>
            <a:r>
              <a:rPr lang="en-GB"/>
              <a:t>EDMS 2866156</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41038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r>
              <a:rPr lang="en-US"/>
              <a:t>06/03/2024</a:t>
            </a:r>
            <a:endParaRPr lang="en-GB" dirty="0"/>
          </a:p>
        </p:txBody>
      </p:sp>
      <p:sp>
        <p:nvSpPr>
          <p:cNvPr id="6" name="Footer Placeholder 5"/>
          <p:cNvSpPr>
            <a:spLocks noGrp="1"/>
          </p:cNvSpPr>
          <p:nvPr>
            <p:ph type="ftr" sz="quarter" idx="11"/>
          </p:nvPr>
        </p:nvSpPr>
        <p:spPr/>
        <p:txBody>
          <a:bodyPr/>
          <a:lstStyle/>
          <a:p>
            <a:r>
              <a:rPr lang="en-GB"/>
              <a:t>EDMS 2866156</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91498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r>
              <a:rPr lang="en-US"/>
              <a:t>06/03/2024</a:t>
            </a:r>
            <a:endParaRPr lang="en-GB" dirty="0"/>
          </a:p>
        </p:txBody>
      </p:sp>
      <p:sp>
        <p:nvSpPr>
          <p:cNvPr id="6" name="Footer Placeholder 5"/>
          <p:cNvSpPr>
            <a:spLocks noGrp="1"/>
          </p:cNvSpPr>
          <p:nvPr>
            <p:ph type="ftr" sz="quarter" idx="11"/>
          </p:nvPr>
        </p:nvSpPr>
        <p:spPr/>
        <p:txBody>
          <a:bodyPr/>
          <a:lstStyle/>
          <a:p>
            <a:r>
              <a:rPr lang="en-GB"/>
              <a:t>EDMS 2866156</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dirty="0"/>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56960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noProof="0"/>
              <a:t>Click to edit Master title style</a:t>
            </a:r>
            <a:endParaRPr lang="en-GB" noProof="0"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7" name="Date Placeholder 6"/>
          <p:cNvSpPr>
            <a:spLocks noGrp="1"/>
          </p:cNvSpPr>
          <p:nvPr>
            <p:ph type="dt" sz="half" idx="10"/>
          </p:nvPr>
        </p:nvSpPr>
        <p:spPr/>
        <p:txBody>
          <a:bodyPr/>
          <a:lstStyle/>
          <a:p>
            <a:r>
              <a:rPr lang="en-US"/>
              <a:t>06/03/2024</a:t>
            </a:r>
            <a:endParaRPr lang="en-GB" dirty="0"/>
          </a:p>
        </p:txBody>
      </p:sp>
      <p:sp>
        <p:nvSpPr>
          <p:cNvPr id="8" name="Footer Placeholder 7"/>
          <p:cNvSpPr>
            <a:spLocks noGrp="1"/>
          </p:cNvSpPr>
          <p:nvPr>
            <p:ph type="ftr" sz="quarter" idx="11"/>
          </p:nvPr>
        </p:nvSpPr>
        <p:spPr/>
        <p:txBody>
          <a:bodyPr/>
          <a:lstStyle/>
          <a:p>
            <a:r>
              <a:rPr lang="en-GB"/>
              <a:t>EDMS 2866156</a:t>
            </a:r>
            <a:endParaRPr lang="en-GB" dirty="0"/>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1613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Date Placeholder 2"/>
          <p:cNvSpPr>
            <a:spLocks noGrp="1"/>
          </p:cNvSpPr>
          <p:nvPr>
            <p:ph type="dt" sz="half" idx="10"/>
          </p:nvPr>
        </p:nvSpPr>
        <p:spPr/>
        <p:txBody>
          <a:bodyPr/>
          <a:lstStyle/>
          <a:p>
            <a:r>
              <a:rPr lang="en-US"/>
              <a:t>06/03/2024</a:t>
            </a:r>
            <a:endParaRPr lang="en-GB" dirty="0"/>
          </a:p>
        </p:txBody>
      </p:sp>
      <p:sp>
        <p:nvSpPr>
          <p:cNvPr id="4" name="Footer Placeholder 3"/>
          <p:cNvSpPr>
            <a:spLocks noGrp="1"/>
          </p:cNvSpPr>
          <p:nvPr>
            <p:ph type="ftr" sz="quarter" idx="11"/>
          </p:nvPr>
        </p:nvSpPr>
        <p:spPr/>
        <p:txBody>
          <a:bodyPr/>
          <a:lstStyle/>
          <a:p>
            <a:r>
              <a:rPr lang="en-GB"/>
              <a:t>EDMS 2866156</a:t>
            </a:r>
            <a:endParaRPr lang="en-GB" dirty="0"/>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27395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06/03/2024</a:t>
            </a:r>
            <a:endParaRPr lang="en-GB" dirty="0"/>
          </a:p>
        </p:txBody>
      </p:sp>
      <p:sp>
        <p:nvSpPr>
          <p:cNvPr id="3" name="Footer Placeholder 2"/>
          <p:cNvSpPr>
            <a:spLocks noGrp="1"/>
          </p:cNvSpPr>
          <p:nvPr>
            <p:ph type="ftr" sz="quarter" idx="11"/>
          </p:nvPr>
        </p:nvSpPr>
        <p:spPr/>
        <p:txBody>
          <a:bodyPr/>
          <a:lstStyle/>
          <a:p>
            <a:r>
              <a:rPr lang="en-GB"/>
              <a:t>EDMS 2866156</a:t>
            </a:r>
            <a:endParaRPr lang="en-GB" dirty="0"/>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7481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5" name="Date Placeholder 4"/>
          <p:cNvSpPr>
            <a:spLocks noGrp="1"/>
          </p:cNvSpPr>
          <p:nvPr>
            <p:ph type="dt" sz="half" idx="10"/>
          </p:nvPr>
        </p:nvSpPr>
        <p:spPr/>
        <p:txBody>
          <a:bodyPr/>
          <a:lstStyle/>
          <a:p>
            <a:r>
              <a:rPr lang="en-US"/>
              <a:t>06/03/2024</a:t>
            </a:r>
            <a:endParaRPr lang="en-GB" dirty="0"/>
          </a:p>
        </p:txBody>
      </p:sp>
      <p:sp>
        <p:nvSpPr>
          <p:cNvPr id="6" name="Footer Placeholder 5"/>
          <p:cNvSpPr>
            <a:spLocks noGrp="1"/>
          </p:cNvSpPr>
          <p:nvPr>
            <p:ph type="ftr" sz="quarter" idx="11"/>
          </p:nvPr>
        </p:nvSpPr>
        <p:spPr/>
        <p:txBody>
          <a:bodyPr/>
          <a:lstStyle/>
          <a:p>
            <a:r>
              <a:rPr lang="en-GB"/>
              <a:t>EDMS 2866156</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669696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5" name="Date Placeholder 4"/>
          <p:cNvSpPr>
            <a:spLocks noGrp="1"/>
          </p:cNvSpPr>
          <p:nvPr>
            <p:ph type="dt" sz="half" idx="10"/>
          </p:nvPr>
        </p:nvSpPr>
        <p:spPr/>
        <p:txBody>
          <a:bodyPr/>
          <a:lstStyle/>
          <a:p>
            <a:r>
              <a:rPr lang="en-US"/>
              <a:t>06/03/2024</a:t>
            </a:r>
            <a:endParaRPr lang="en-GB" dirty="0"/>
          </a:p>
        </p:txBody>
      </p:sp>
      <p:sp>
        <p:nvSpPr>
          <p:cNvPr id="6" name="Footer Placeholder 5"/>
          <p:cNvSpPr>
            <a:spLocks noGrp="1"/>
          </p:cNvSpPr>
          <p:nvPr>
            <p:ph type="ftr" sz="quarter" idx="11"/>
          </p:nvPr>
        </p:nvSpPr>
        <p:spPr/>
        <p:txBody>
          <a:bodyPr/>
          <a:lstStyle/>
          <a:p>
            <a:r>
              <a:rPr lang="en-GB"/>
              <a:t>EDMS 2866156</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421121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5" Type="http://schemas.openxmlformats.org/officeDocument/2006/relationships/theme" Target="../theme/theme2.xml"/><Relationship Id="rId4"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7785C4-FD67-2C48-B0F4-5E5BCF05C23A}"/>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0" y="6030932"/>
            <a:ext cx="12192000" cy="847369"/>
          </a:xfrm>
          <a:prstGeom prst="rect">
            <a:avLst/>
          </a:prstGeom>
        </p:spPr>
      </p:pic>
      <p:pic>
        <p:nvPicPr>
          <p:cNvPr id="12" name="Picture 11"/>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endParaRPr lang="en-GB" noProof="0"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1137351" y="6262302"/>
            <a:ext cx="872071" cy="365125"/>
          </a:xfrm>
          <a:prstGeom prst="rect">
            <a:avLst/>
          </a:prstGeom>
        </p:spPr>
        <p:txBody>
          <a:bodyPr vert="horz" lIns="0" tIns="45720" rIns="91440" bIns="45720" rtlCol="0" anchor="ctr"/>
          <a:lstStyle>
            <a:lvl1pPr algn="l">
              <a:defRPr sz="1000">
                <a:solidFill>
                  <a:schemeClr val="bg1"/>
                </a:solidFill>
              </a:defRPr>
            </a:lvl1pPr>
          </a:lstStyle>
          <a:p>
            <a:r>
              <a:rPr lang="en-US"/>
              <a:t>06/03/2024</a:t>
            </a:r>
            <a:endParaRPr lang="en-GB" dirty="0"/>
          </a:p>
        </p:txBody>
      </p:sp>
      <p:sp>
        <p:nvSpPr>
          <p:cNvPr id="5" name="Footer Placeholder 4"/>
          <p:cNvSpPr>
            <a:spLocks noGrp="1"/>
          </p:cNvSpPr>
          <p:nvPr>
            <p:ph type="ftr" sz="quarter" idx="3"/>
          </p:nvPr>
        </p:nvSpPr>
        <p:spPr>
          <a:xfrm>
            <a:off x="2167468" y="6262302"/>
            <a:ext cx="4572000" cy="365125"/>
          </a:xfrm>
          <a:prstGeom prst="rect">
            <a:avLst/>
          </a:prstGeom>
        </p:spPr>
        <p:txBody>
          <a:bodyPr vert="horz" lIns="91440" tIns="45720" rIns="91440" bIns="45720" rtlCol="0" anchor="ctr"/>
          <a:lstStyle>
            <a:lvl1pPr algn="ctr">
              <a:defRPr sz="1000">
                <a:solidFill>
                  <a:schemeClr val="bg1"/>
                </a:solidFill>
              </a:defRPr>
            </a:lvl1pPr>
          </a:lstStyle>
          <a:p>
            <a:r>
              <a:rPr lang="en-GB"/>
              <a:t>EDMS 2866156</a:t>
            </a:r>
            <a:endParaRPr lang="en-GB" dirty="0"/>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a:t>
            </a:fld>
            <a:endParaRPr lang="en-GB" dirty="0"/>
          </a:p>
        </p:txBody>
      </p:sp>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2" r:id="rId4"/>
    <p:sldLayoutId id="2147483653" r:id="rId5"/>
    <p:sldLayoutId id="2147483654" r:id="rId6"/>
    <p:sldLayoutId id="2147483655" r:id="rId7"/>
    <p:sldLayoutId id="2147483656" r:id="rId8"/>
    <p:sldLayoutId id="2147483657" r:id="rId9"/>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75" r:id="rId1"/>
    <p:sldLayoutId id="2147483659" r:id="rId2"/>
    <p:sldLayoutId id="2147483660" r:id="rId3"/>
    <p:sldLayoutId id="2147483661" r:id="rId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16.png"/><Relationship Id="rId4" Type="http://schemas.openxmlformats.org/officeDocument/2006/relationships/image" Target="../media/image15.wmf"/></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8.wmf"/><Relationship Id="rId4" Type="http://schemas.openxmlformats.org/officeDocument/2006/relationships/image" Target="../media/image15.wmf"/></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wmf"/><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hyperlink" Target="https://cern.sharepoint.com/sites/RP-LHC/DivDocs/RP-AS-Contacts-LastUpdate.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0CB54EA-2AB8-47B7-A1BF-DB80C6CF02D9}"/>
              </a:ext>
            </a:extLst>
          </p:cNvPr>
          <p:cNvSpPr>
            <a:spLocks noGrp="1"/>
          </p:cNvSpPr>
          <p:nvPr>
            <p:ph type="ctrTitle"/>
          </p:nvPr>
        </p:nvSpPr>
        <p:spPr/>
        <p:txBody>
          <a:bodyPr>
            <a:normAutofit/>
          </a:bodyPr>
          <a:lstStyle/>
          <a:p>
            <a:r>
              <a:rPr lang="fr-FR" dirty="0"/>
              <a:t>Radiation Protection guidelines for the East Area</a:t>
            </a:r>
            <a:endParaRPr lang="en-GB" dirty="0"/>
          </a:p>
        </p:txBody>
      </p:sp>
      <p:sp>
        <p:nvSpPr>
          <p:cNvPr id="5" name="Subtitle 4">
            <a:extLst>
              <a:ext uri="{FF2B5EF4-FFF2-40B4-BE49-F238E27FC236}">
                <a16:creationId xmlns:a16="http://schemas.microsoft.com/office/drawing/2014/main" id="{ECA5834F-FD6A-412C-8F47-BDEF9E603978}"/>
              </a:ext>
            </a:extLst>
          </p:cNvPr>
          <p:cNvSpPr>
            <a:spLocks noGrp="1"/>
          </p:cNvSpPr>
          <p:nvPr>
            <p:ph type="subTitle" idx="1"/>
          </p:nvPr>
        </p:nvSpPr>
        <p:spPr/>
        <p:txBody>
          <a:bodyPr/>
          <a:lstStyle/>
          <a:p>
            <a:r>
              <a:rPr lang="fr-CH" dirty="0"/>
              <a:t>J-F. Gruber</a:t>
            </a:r>
          </a:p>
          <a:p>
            <a:r>
              <a:rPr lang="en-US" dirty="0"/>
              <a:t>05/03/2025</a:t>
            </a:r>
            <a:endParaRPr lang="en-GB" dirty="0"/>
          </a:p>
        </p:txBody>
      </p:sp>
      <p:sp>
        <p:nvSpPr>
          <p:cNvPr id="6" name="Text Placeholder 5">
            <a:extLst>
              <a:ext uri="{FF2B5EF4-FFF2-40B4-BE49-F238E27FC236}">
                <a16:creationId xmlns:a16="http://schemas.microsoft.com/office/drawing/2014/main" id="{5A5613BA-1617-4BFA-9C8C-B4C16072EB36}"/>
              </a:ext>
            </a:extLst>
          </p:cNvPr>
          <p:cNvSpPr>
            <a:spLocks noGrp="1"/>
          </p:cNvSpPr>
          <p:nvPr>
            <p:ph type="body" sz="quarter" idx="10"/>
          </p:nvPr>
        </p:nvSpPr>
        <p:spPr/>
        <p:txBody>
          <a:bodyPr/>
          <a:lstStyle/>
          <a:p>
            <a:r>
              <a:rPr lang="en-US" dirty="0"/>
              <a:t>EDMS </a:t>
            </a:r>
            <a:r>
              <a:rPr lang="en-GB" dirty="0"/>
              <a:t>2866156</a:t>
            </a:r>
            <a:endParaRPr lang="en-US" dirty="0"/>
          </a:p>
          <a:p>
            <a:endParaRPr lang="en-GB" dirty="0"/>
          </a:p>
        </p:txBody>
      </p:sp>
    </p:spTree>
    <p:extLst>
      <p:ext uri="{BB962C8B-B14F-4D97-AF65-F5344CB8AC3E}">
        <p14:creationId xmlns:p14="http://schemas.microsoft.com/office/powerpoint/2010/main" val="2624689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507F37-AEF4-4837-8F3D-90132AE57F15}"/>
              </a:ext>
            </a:extLst>
          </p:cNvPr>
          <p:cNvPicPr>
            <a:picLocks noChangeAspect="1"/>
          </p:cNvPicPr>
          <p:nvPr/>
        </p:nvPicPr>
        <p:blipFill>
          <a:blip r:embed="rId3"/>
          <a:stretch>
            <a:fillRect/>
          </a:stretch>
        </p:blipFill>
        <p:spPr>
          <a:xfrm>
            <a:off x="2244652" y="3469676"/>
            <a:ext cx="2733820" cy="1918269"/>
          </a:xfrm>
          <a:prstGeom prst="rect">
            <a:avLst/>
          </a:prstGeom>
        </p:spPr>
      </p:pic>
      <p:pic>
        <p:nvPicPr>
          <p:cNvPr id="17" name="Picture 16">
            <a:extLst>
              <a:ext uri="{FF2B5EF4-FFF2-40B4-BE49-F238E27FC236}">
                <a16:creationId xmlns:a16="http://schemas.microsoft.com/office/drawing/2014/main" id="{386C103C-59DB-46C5-87BA-A1761A6533BD}"/>
              </a:ext>
            </a:extLst>
          </p:cNvPr>
          <p:cNvPicPr>
            <a:picLocks noChangeAspect="1"/>
          </p:cNvPicPr>
          <p:nvPr/>
        </p:nvPicPr>
        <p:blipFill>
          <a:blip r:embed="rId4"/>
          <a:stretch>
            <a:fillRect/>
          </a:stretch>
        </p:blipFill>
        <p:spPr>
          <a:xfrm>
            <a:off x="6857661" y="3511652"/>
            <a:ext cx="2728001" cy="1911946"/>
          </a:xfrm>
          <a:prstGeom prst="rect">
            <a:avLst/>
          </a:prstGeom>
        </p:spPr>
      </p:pic>
      <p:sp>
        <p:nvSpPr>
          <p:cNvPr id="2" name="Title 1"/>
          <p:cNvSpPr>
            <a:spLocks noGrp="1"/>
          </p:cNvSpPr>
          <p:nvPr>
            <p:ph type="title"/>
          </p:nvPr>
        </p:nvSpPr>
        <p:spPr>
          <a:xfrm>
            <a:off x="614680" y="8077"/>
            <a:ext cx="10515600" cy="1325563"/>
          </a:xfrm>
        </p:spPr>
        <p:txBody>
          <a:bodyPr/>
          <a:lstStyle/>
          <a:p>
            <a:r>
              <a:rPr lang="en-US" dirty="0"/>
              <a:t>Radiation Areas at CERN</a:t>
            </a:r>
          </a:p>
        </p:txBody>
      </p:sp>
      <p:sp>
        <p:nvSpPr>
          <p:cNvPr id="3" name="Content Placeholder 2"/>
          <p:cNvSpPr>
            <a:spLocks noGrp="1"/>
          </p:cNvSpPr>
          <p:nvPr>
            <p:ph sz="quarter" idx="1"/>
          </p:nvPr>
        </p:nvSpPr>
        <p:spPr>
          <a:xfrm>
            <a:off x="1074420" y="5586445"/>
            <a:ext cx="9596120" cy="567720"/>
          </a:xfrm>
        </p:spPr>
        <p:txBody>
          <a:bodyPr>
            <a:normAutofit/>
          </a:bodyPr>
          <a:lstStyle/>
          <a:p>
            <a:pPr marL="0" indent="0">
              <a:buNone/>
            </a:pPr>
            <a:r>
              <a:rPr lang="en-US" sz="2000" dirty="0"/>
              <a:t>East Area is generally a Supervised Radiation Area due to prompt radiation levels</a:t>
            </a:r>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10</a:t>
            </a:fld>
            <a:endParaRPr kumimoji="0" lang="en-US" dirty="0"/>
          </a:p>
        </p:txBody>
      </p:sp>
      <p:sp>
        <p:nvSpPr>
          <p:cNvPr id="9" name="Rectangle 8"/>
          <p:cNvSpPr/>
          <p:nvPr/>
        </p:nvSpPr>
        <p:spPr>
          <a:xfrm>
            <a:off x="614680" y="1375876"/>
            <a:ext cx="10937240" cy="1015663"/>
          </a:xfrm>
          <a:prstGeom prst="rect">
            <a:avLst/>
          </a:prstGeom>
        </p:spPr>
        <p:txBody>
          <a:bodyPr wrap="square">
            <a:spAutoFit/>
          </a:bodyPr>
          <a:lstStyle/>
          <a:p>
            <a:pPr algn="just"/>
            <a:r>
              <a:rPr lang="en-GB" sz="2000" dirty="0"/>
              <a:t>Areas with risks due to ionizing radiation are classified as "Radiation Areas". Radiation Areas at CERN are clearly marked with yellow panels. Corresponding to the risk level, Radiation Areas are subdivided into:</a:t>
            </a:r>
          </a:p>
        </p:txBody>
      </p:sp>
      <p:sp>
        <p:nvSpPr>
          <p:cNvPr id="10" name="Rectangle 9"/>
          <p:cNvSpPr/>
          <p:nvPr/>
        </p:nvSpPr>
        <p:spPr>
          <a:xfrm>
            <a:off x="1935162" y="2489330"/>
            <a:ext cx="3352800" cy="1015663"/>
          </a:xfrm>
          <a:prstGeom prst="rect">
            <a:avLst/>
          </a:prstGeom>
        </p:spPr>
        <p:txBody>
          <a:bodyPr wrap="square">
            <a:spAutoFit/>
          </a:bodyPr>
          <a:lstStyle/>
          <a:p>
            <a:pPr algn="ctr"/>
            <a:r>
              <a:rPr lang="en-GB" sz="2000" dirty="0"/>
              <a:t>"Supervised Radiation Areas“</a:t>
            </a:r>
            <a:br>
              <a:rPr lang="en-GB" sz="2000" dirty="0"/>
            </a:br>
            <a:r>
              <a:rPr lang="en-GB" sz="2000" dirty="0"/>
              <a:t>(&lt;15 </a:t>
            </a:r>
            <a:r>
              <a:rPr lang="el-GR" sz="2000" dirty="0"/>
              <a:t>μ</a:t>
            </a:r>
            <a:r>
              <a:rPr lang="en-GB" sz="2000" dirty="0" err="1"/>
              <a:t>Sv</a:t>
            </a:r>
            <a:r>
              <a:rPr lang="en-GB" sz="2000" dirty="0"/>
              <a:t>/h - low risks)</a:t>
            </a:r>
          </a:p>
        </p:txBody>
      </p:sp>
      <p:sp>
        <p:nvSpPr>
          <p:cNvPr id="11" name="Rectangle 10"/>
          <p:cNvSpPr/>
          <p:nvPr/>
        </p:nvSpPr>
        <p:spPr>
          <a:xfrm>
            <a:off x="6507162" y="2489329"/>
            <a:ext cx="3429000" cy="707886"/>
          </a:xfrm>
          <a:prstGeom prst="rect">
            <a:avLst/>
          </a:prstGeom>
        </p:spPr>
        <p:txBody>
          <a:bodyPr wrap="square">
            <a:spAutoFit/>
          </a:bodyPr>
          <a:lstStyle/>
          <a:p>
            <a:pPr algn="ctr"/>
            <a:r>
              <a:rPr lang="en-GB" sz="2000" dirty="0"/>
              <a:t>"Controlled Radiation Areas“</a:t>
            </a:r>
            <a:br>
              <a:rPr lang="en-GB" sz="2000" dirty="0"/>
            </a:br>
            <a:r>
              <a:rPr lang="en-GB" sz="2000" dirty="0"/>
              <a:t>(elevated risks)</a:t>
            </a:r>
          </a:p>
        </p:txBody>
      </p:sp>
      <p:sp>
        <p:nvSpPr>
          <p:cNvPr id="12" name="Date Placeholder 2"/>
          <p:cNvSpPr>
            <a:spLocks noGrp="1"/>
          </p:cNvSpPr>
          <p:nvPr>
            <p:ph type="dt" sz="half" idx="10"/>
          </p:nvPr>
        </p:nvSpPr>
        <p:spPr>
          <a:xfrm>
            <a:off x="1137351" y="6262302"/>
            <a:ext cx="872071" cy="365125"/>
          </a:xfrm>
        </p:spPr>
        <p:txBody>
          <a:bodyPr/>
          <a:lstStyle/>
          <a:p>
            <a:r>
              <a:rPr lang="en-US"/>
              <a:t>06/03/2024</a:t>
            </a:r>
            <a:endParaRPr lang="en-US" dirty="0"/>
          </a:p>
        </p:txBody>
      </p:sp>
      <p:sp>
        <p:nvSpPr>
          <p:cNvPr id="13" name="Footer Placeholder 3"/>
          <p:cNvSpPr>
            <a:spLocks noGrp="1"/>
          </p:cNvSpPr>
          <p:nvPr>
            <p:ph type="ftr" sz="quarter" idx="11"/>
          </p:nvPr>
        </p:nvSpPr>
        <p:spPr>
          <a:xfrm>
            <a:off x="2167468" y="6262302"/>
            <a:ext cx="4572000" cy="365125"/>
          </a:xfrm>
        </p:spPr>
        <p:txBody>
          <a:bodyPr/>
          <a:lstStyle/>
          <a:p>
            <a:r>
              <a:rPr kumimoji="0" lang="en-GB"/>
              <a:t>EDMS 2866156</a:t>
            </a:r>
            <a:endParaRPr kumimoji="0" lang="en-US" dirty="0"/>
          </a:p>
        </p:txBody>
      </p:sp>
    </p:spTree>
    <p:extLst>
      <p:ext uri="{BB962C8B-B14F-4D97-AF65-F5344CB8AC3E}">
        <p14:creationId xmlns:p14="http://schemas.microsoft.com/office/powerpoint/2010/main" val="37197594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470" y="0"/>
            <a:ext cx="10515600" cy="1325563"/>
          </a:xfrm>
        </p:spPr>
        <p:txBody>
          <a:bodyPr anchor="ctr"/>
          <a:lstStyle/>
          <a:p>
            <a:r>
              <a:rPr lang="en-US" dirty="0"/>
              <a:t>Radiation at CERN</a:t>
            </a:r>
          </a:p>
        </p:txBody>
      </p:sp>
      <p:sp>
        <p:nvSpPr>
          <p:cNvPr id="4" name="Text Placeholder 3"/>
          <p:cNvSpPr>
            <a:spLocks noGrp="1"/>
          </p:cNvSpPr>
          <p:nvPr>
            <p:ph type="body" idx="1"/>
          </p:nvPr>
        </p:nvSpPr>
        <p:spPr>
          <a:xfrm>
            <a:off x="1001713" y="1543450"/>
            <a:ext cx="4040188" cy="1495054"/>
          </a:xfrm>
        </p:spPr>
        <p:txBody>
          <a:bodyPr anchor="t"/>
          <a:lstStyle/>
          <a:p>
            <a:r>
              <a:rPr lang="fr-FR" dirty="0"/>
              <a:t>Accelerator in </a:t>
            </a:r>
            <a:r>
              <a:rPr lang="fr-FR" dirty="0" err="1"/>
              <a:t>operation</a:t>
            </a:r>
            <a:r>
              <a:rPr lang="fr-FR" dirty="0"/>
              <a:t>:</a:t>
            </a:r>
          </a:p>
          <a:p>
            <a:r>
              <a:rPr lang="fr-FR" b="0" dirty="0">
                <a:solidFill>
                  <a:schemeClr val="bg1">
                    <a:lumMod val="65000"/>
                  </a:schemeClr>
                </a:solidFill>
              </a:rPr>
              <a:t>The interaction </a:t>
            </a:r>
            <a:r>
              <a:rPr lang="fr-FR" b="0" dirty="0" err="1">
                <a:solidFill>
                  <a:schemeClr val="bg1">
                    <a:lumMod val="65000"/>
                  </a:schemeClr>
                </a:solidFill>
              </a:rPr>
              <a:t>beam-matter</a:t>
            </a:r>
            <a:r>
              <a:rPr lang="fr-FR" b="0" dirty="0">
                <a:solidFill>
                  <a:schemeClr val="bg1">
                    <a:lumMod val="65000"/>
                  </a:schemeClr>
                </a:solidFill>
              </a:rPr>
              <a:t> </a:t>
            </a:r>
            <a:r>
              <a:rPr lang="fr-FR" b="0" dirty="0" err="1">
                <a:solidFill>
                  <a:schemeClr val="bg1">
                    <a:lumMod val="65000"/>
                  </a:schemeClr>
                </a:solidFill>
              </a:rPr>
              <a:t>generates</a:t>
            </a:r>
            <a:r>
              <a:rPr lang="fr-FR" b="0" dirty="0">
                <a:solidFill>
                  <a:schemeClr val="bg1">
                    <a:lumMod val="65000"/>
                  </a:schemeClr>
                </a:solidFill>
              </a:rPr>
              <a:t> </a:t>
            </a:r>
            <a:r>
              <a:rPr lang="fr-FR" b="0" dirty="0" err="1">
                <a:solidFill>
                  <a:schemeClr val="bg1">
                    <a:lumMod val="65000"/>
                  </a:schemeClr>
                </a:solidFill>
              </a:rPr>
              <a:t>stray</a:t>
            </a:r>
            <a:r>
              <a:rPr lang="fr-FR" b="0" dirty="0">
                <a:solidFill>
                  <a:schemeClr val="bg1">
                    <a:lumMod val="65000"/>
                  </a:schemeClr>
                </a:solidFill>
              </a:rPr>
              <a:t> </a:t>
            </a:r>
            <a:r>
              <a:rPr lang="fr-FR" b="0" dirty="0" err="1">
                <a:solidFill>
                  <a:schemeClr val="bg1">
                    <a:lumMod val="65000"/>
                  </a:schemeClr>
                </a:solidFill>
              </a:rPr>
              <a:t>radiaton</a:t>
            </a:r>
            <a:endParaRPr lang="fr-FR" b="0" strike="sngStrike" dirty="0">
              <a:solidFill>
                <a:schemeClr val="bg1">
                  <a:lumMod val="65000"/>
                </a:schemeClr>
              </a:solidFill>
            </a:endParaRPr>
          </a:p>
        </p:txBody>
      </p:sp>
      <p:sp>
        <p:nvSpPr>
          <p:cNvPr id="6" name="Text Placeholder 5"/>
          <p:cNvSpPr>
            <a:spLocks noGrp="1"/>
          </p:cNvSpPr>
          <p:nvPr>
            <p:ph type="body" sz="half" idx="3"/>
          </p:nvPr>
        </p:nvSpPr>
        <p:spPr>
          <a:xfrm>
            <a:off x="6116544" y="1563101"/>
            <a:ext cx="5734760" cy="1701552"/>
          </a:xfrm>
        </p:spPr>
        <p:txBody>
          <a:bodyPr anchor="t">
            <a:noAutofit/>
          </a:bodyPr>
          <a:lstStyle/>
          <a:p>
            <a:r>
              <a:rPr lang="fr-FR" dirty="0"/>
              <a:t>Accelerator </a:t>
            </a:r>
            <a:r>
              <a:rPr lang="fr-FR" dirty="0" err="1"/>
              <a:t>stopped</a:t>
            </a:r>
            <a:r>
              <a:rPr lang="en-GB" dirty="0"/>
              <a:t>:</a:t>
            </a:r>
            <a:endParaRPr lang="fr-FR" dirty="0"/>
          </a:p>
          <a:p>
            <a:r>
              <a:rPr lang="fr-FR" b="0" dirty="0">
                <a:solidFill>
                  <a:schemeClr val="bg1">
                    <a:lumMod val="65000"/>
                  </a:schemeClr>
                </a:solidFill>
              </a:rPr>
              <a:t>The interaction </a:t>
            </a:r>
            <a:r>
              <a:rPr lang="fr-FR" b="0" dirty="0" err="1">
                <a:solidFill>
                  <a:schemeClr val="bg1">
                    <a:lumMod val="65000"/>
                  </a:schemeClr>
                </a:solidFill>
              </a:rPr>
              <a:t>beam-matter</a:t>
            </a:r>
            <a:r>
              <a:rPr lang="fr-FR" b="0" dirty="0">
                <a:solidFill>
                  <a:schemeClr val="bg1">
                    <a:lumMod val="65000"/>
                  </a:schemeClr>
                </a:solidFill>
              </a:rPr>
              <a:t> has made the </a:t>
            </a:r>
            <a:r>
              <a:rPr lang="fr-FR" b="0" dirty="0" err="1">
                <a:solidFill>
                  <a:schemeClr val="bg1">
                    <a:lumMod val="65000"/>
                  </a:schemeClr>
                </a:solidFill>
              </a:rPr>
              <a:t>matter</a:t>
            </a:r>
            <a:r>
              <a:rPr lang="fr-FR" b="0" dirty="0">
                <a:solidFill>
                  <a:schemeClr val="bg1">
                    <a:lumMod val="65000"/>
                  </a:schemeClr>
                </a:solidFill>
              </a:rPr>
              <a:t> radioactive (activation)</a:t>
            </a:r>
            <a:endParaRPr lang="en-GB" b="0" dirty="0">
              <a:solidFill>
                <a:schemeClr val="bg1">
                  <a:lumMod val="65000"/>
                </a:schemeClr>
              </a:solidFill>
            </a:endParaRPr>
          </a:p>
        </p:txBody>
      </p:sp>
      <p:sp>
        <p:nvSpPr>
          <p:cNvPr id="7" name="Date Placeholder 2"/>
          <p:cNvSpPr>
            <a:spLocks noGrp="1"/>
          </p:cNvSpPr>
          <p:nvPr>
            <p:ph type="dt" sz="half" idx="10"/>
          </p:nvPr>
        </p:nvSpPr>
        <p:spPr/>
        <p:txBody>
          <a:bodyPr/>
          <a:lstStyle/>
          <a:p>
            <a:r>
              <a:rPr lang="en-US"/>
              <a:t>06/03/2024</a:t>
            </a:r>
            <a:endParaRPr lang="en-US" dirty="0"/>
          </a:p>
        </p:txBody>
      </p:sp>
      <p:sp>
        <p:nvSpPr>
          <p:cNvPr id="8" name="Footer Placeholder 3"/>
          <p:cNvSpPr>
            <a:spLocks noGrp="1"/>
          </p:cNvSpPr>
          <p:nvPr>
            <p:ph type="ftr" sz="quarter" idx="11"/>
          </p:nvPr>
        </p:nvSpPr>
        <p:spPr/>
        <p:txBody>
          <a:bodyPr/>
          <a:lstStyle/>
          <a:p>
            <a:r>
              <a:rPr kumimoji="0" lang="en-GB"/>
              <a:t>EDMS 2866156</a:t>
            </a:r>
            <a:endParaRPr kumimoji="0"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11</a:t>
            </a:fld>
            <a:endParaRPr kumimoji="0" lang="en-US" dirty="0"/>
          </a:p>
        </p:txBody>
      </p:sp>
      <p:sp>
        <p:nvSpPr>
          <p:cNvPr id="19" name="Text Placeholder 8"/>
          <p:cNvSpPr txBox="1">
            <a:spLocks/>
          </p:cNvSpPr>
          <p:nvPr/>
        </p:nvSpPr>
        <p:spPr>
          <a:xfrm>
            <a:off x="888758" y="2708755"/>
            <a:ext cx="4040187" cy="639763"/>
          </a:xfrm>
          <a:prstGeom prst="rect">
            <a:avLst/>
          </a:prstGeom>
          <a:noFill/>
          <a:ln>
            <a:noFill/>
          </a:ln>
        </p:spPr>
        <p:txBody>
          <a:bodyPr vert="horz" lIns="91440" tIns="52939" rIns="105878" bIns="52939" anchor="b" anchorCtr="0">
            <a:noAutofit/>
          </a:bodyPr>
          <a:lstStyle>
            <a:lvl1pPr marL="0" indent="0" algn="l" rtl="0" eaLnBrk="1" latinLnBrk="0" hangingPunct="1">
              <a:spcBef>
                <a:spcPts val="600"/>
              </a:spcBef>
              <a:buClr>
                <a:schemeClr val="accent1"/>
              </a:buClr>
              <a:buSzPct val="76000"/>
              <a:buFont typeface="Wingdings 3"/>
              <a:buNone/>
              <a:defRPr kumimoji="0" sz="2400" b="1" kern="1200">
                <a:solidFill>
                  <a:schemeClr val="accent2"/>
                </a:solidFill>
                <a:latin typeface="+mn-lt"/>
                <a:ea typeface="+mn-ea"/>
                <a:cs typeface="+mn-cs"/>
              </a:defRPr>
            </a:lvl1pPr>
            <a:lvl2pPr marL="548640" indent="-274320" algn="l" rtl="0" eaLnBrk="1" latinLnBrk="0" hangingPunct="1">
              <a:spcBef>
                <a:spcPts val="500"/>
              </a:spcBef>
              <a:buClr>
                <a:schemeClr val="accent2"/>
              </a:buClr>
              <a:buSzPct val="76000"/>
              <a:buFont typeface="Wingdings 3"/>
              <a:buNone/>
              <a:defRPr kumimoji="0" sz="2000" b="1"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None/>
              <a:defRPr kumimoji="0" sz="1800" b="1"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None/>
              <a:defRPr kumimoji="0" sz="1600" b="1"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None/>
              <a:defRPr kumimoji="0" sz="1600" b="1"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ctr"/>
            <a:r>
              <a:rPr lang="fr-FR" dirty="0" err="1"/>
              <a:t>Stray</a:t>
            </a:r>
            <a:r>
              <a:rPr lang="fr-FR" dirty="0"/>
              <a:t> radiation</a:t>
            </a:r>
            <a:endParaRPr lang="en-GB" dirty="0"/>
          </a:p>
        </p:txBody>
      </p:sp>
      <p:sp>
        <p:nvSpPr>
          <p:cNvPr id="20" name="Text Placeholder 12"/>
          <p:cNvSpPr txBox="1">
            <a:spLocks/>
          </p:cNvSpPr>
          <p:nvPr/>
        </p:nvSpPr>
        <p:spPr>
          <a:xfrm>
            <a:off x="6590100" y="2901755"/>
            <a:ext cx="4041774" cy="639763"/>
          </a:xfrm>
          <a:prstGeom prst="rect">
            <a:avLst/>
          </a:prstGeom>
          <a:noFill/>
          <a:ln>
            <a:noFill/>
          </a:ln>
        </p:spPr>
        <p:txBody>
          <a:bodyPr vert="horz" lIns="91440" tIns="52939" rIns="105878" bIns="52939" anchor="b" anchorCtr="0">
            <a:normAutofit fontScale="85000" lnSpcReduction="20000"/>
          </a:bodyPr>
          <a:lstStyle>
            <a:lvl1pPr marL="0" indent="0" algn="l" rtl="0" eaLnBrk="1" latinLnBrk="0" hangingPunct="1">
              <a:spcBef>
                <a:spcPts val="600"/>
              </a:spcBef>
              <a:buClr>
                <a:schemeClr val="accent1"/>
              </a:buClr>
              <a:buSzPct val="76000"/>
              <a:buFont typeface="Wingdings 3"/>
              <a:buNone/>
              <a:defRPr kumimoji="0" sz="2400" b="1" kern="1200">
                <a:solidFill>
                  <a:schemeClr val="accent2"/>
                </a:solidFill>
                <a:latin typeface="+mn-lt"/>
                <a:ea typeface="+mn-ea"/>
                <a:cs typeface="+mn-cs"/>
              </a:defRPr>
            </a:lvl1pPr>
            <a:lvl2pPr marL="548640" indent="-274320" algn="l" rtl="0" eaLnBrk="1" latinLnBrk="0" hangingPunct="1">
              <a:spcBef>
                <a:spcPts val="500"/>
              </a:spcBef>
              <a:buClr>
                <a:schemeClr val="accent2"/>
              </a:buClr>
              <a:buSzPct val="76000"/>
              <a:buFont typeface="Wingdings 3"/>
              <a:buNone/>
              <a:defRPr kumimoji="0" sz="2000" b="1"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None/>
              <a:defRPr kumimoji="0" sz="1800" b="1"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None/>
              <a:defRPr kumimoji="0" sz="1600" b="1"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None/>
              <a:defRPr kumimoji="0" sz="1600" b="1"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ctr"/>
            <a:r>
              <a:rPr lang="fr-FR" dirty="0" err="1"/>
              <a:t>Residual</a:t>
            </a:r>
            <a:r>
              <a:rPr lang="fr-FR" dirty="0"/>
              <a:t> </a:t>
            </a:r>
            <a:r>
              <a:rPr lang="fr-FR" dirty="0" err="1"/>
              <a:t>radioactivity</a:t>
            </a:r>
            <a:r>
              <a:rPr lang="fr-FR" dirty="0"/>
              <a:t> (</a:t>
            </a:r>
            <a:r>
              <a:rPr lang="fr-FR" dirty="0" err="1"/>
              <a:t>resulting</a:t>
            </a:r>
            <a:r>
              <a:rPr lang="fr-FR" dirty="0"/>
              <a:t>)</a:t>
            </a:r>
            <a:endParaRPr lang="en-GB" dirty="0"/>
          </a:p>
        </p:txBody>
      </p:sp>
      <p:grpSp>
        <p:nvGrpSpPr>
          <p:cNvPr id="3" name="Group 2"/>
          <p:cNvGrpSpPr/>
          <p:nvPr/>
        </p:nvGrpSpPr>
        <p:grpSpPr>
          <a:xfrm>
            <a:off x="966070" y="3238598"/>
            <a:ext cx="4551810" cy="2440327"/>
            <a:chOff x="1178324" y="3269971"/>
            <a:chExt cx="4551810" cy="2440327"/>
          </a:xfrm>
        </p:grpSpPr>
        <p:sp>
          <p:nvSpPr>
            <p:cNvPr id="11" name="Rectangle 10"/>
            <p:cNvSpPr/>
            <p:nvPr/>
          </p:nvSpPr>
          <p:spPr>
            <a:xfrm>
              <a:off x="2102025" y="4037298"/>
              <a:ext cx="1847402" cy="1627290"/>
            </a:xfrm>
            <a:prstGeom prst="rect">
              <a:avLst/>
            </a:prstGeom>
            <a:blipFill>
              <a:blip r:embed="rId3"/>
              <a:tile tx="0" ty="0" sx="100000" sy="100000" flip="none" algn="tl"/>
            </a:blipFill>
            <a:ln w="12700"/>
          </p:spPr>
          <p:style>
            <a:lnRef idx="2">
              <a:schemeClr val="accent1">
                <a:shade val="50000"/>
              </a:schemeClr>
            </a:lnRef>
            <a:fillRef idx="1">
              <a:schemeClr val="accent1"/>
            </a:fillRef>
            <a:effectRef idx="0">
              <a:schemeClr val="accent1"/>
            </a:effectRef>
            <a:fontRef idx="minor">
              <a:schemeClr val="lt1"/>
            </a:fontRef>
          </p:style>
          <p:txBody>
            <a:bodyPr lIns="105878" tIns="52939" rIns="105878" bIns="52939" rtlCol="0" anchor="ctr"/>
            <a:lstStyle/>
            <a:p>
              <a:pPr algn="ctr"/>
              <a:endParaRPr lang="en-GB"/>
            </a:p>
          </p:txBody>
        </p:sp>
        <p:cxnSp>
          <p:nvCxnSpPr>
            <p:cNvPr id="12" name="Straight Arrow Connector 11"/>
            <p:cNvCxnSpPr/>
            <p:nvPr/>
          </p:nvCxnSpPr>
          <p:spPr>
            <a:xfrm>
              <a:off x="2633549" y="4891392"/>
              <a:ext cx="1083649" cy="33045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583197" y="4867413"/>
              <a:ext cx="2123842" cy="40347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596107" y="4904648"/>
              <a:ext cx="2795166" cy="317194"/>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555387" y="4722801"/>
              <a:ext cx="1950161" cy="1446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2662414" y="4409815"/>
              <a:ext cx="2684506" cy="34287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2633548" y="4780092"/>
              <a:ext cx="2506994" cy="98572"/>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22" idx="2"/>
            </p:cNvCxnSpPr>
            <p:nvPr/>
          </p:nvCxnSpPr>
          <p:spPr>
            <a:xfrm flipV="1">
              <a:off x="2506691" y="3724370"/>
              <a:ext cx="2200348" cy="1249799"/>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78325" y="4357754"/>
              <a:ext cx="816553" cy="383911"/>
            </a:xfrm>
            <a:prstGeom prst="rect">
              <a:avLst/>
            </a:prstGeom>
            <a:noFill/>
          </p:spPr>
          <p:txBody>
            <a:bodyPr wrap="none" lIns="105878" tIns="52939" rIns="105878" bIns="52939" rtlCol="0">
              <a:spAutoFit/>
            </a:bodyPr>
            <a:lstStyle/>
            <a:p>
              <a:r>
                <a:rPr lang="fr-FR" dirty="0" err="1"/>
                <a:t>Beam</a:t>
              </a:r>
              <a:endParaRPr lang="en-GB" dirty="0"/>
            </a:p>
          </p:txBody>
        </p:sp>
        <p:sp>
          <p:nvSpPr>
            <p:cNvPr id="22" name="Explosion 2 21"/>
            <p:cNvSpPr/>
            <p:nvPr/>
          </p:nvSpPr>
          <p:spPr>
            <a:xfrm>
              <a:off x="2325648" y="4632023"/>
              <a:ext cx="336766" cy="392228"/>
            </a:xfrm>
            <a:prstGeom prst="irregularSeal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5878" tIns="52939" rIns="105878" bIns="52939" rtlCol="0" anchor="ctr"/>
            <a:lstStyle/>
            <a:p>
              <a:pPr algn="ctr"/>
              <a:endParaRPr lang="en-GB"/>
            </a:p>
          </p:txBody>
        </p:sp>
        <p:cxnSp>
          <p:nvCxnSpPr>
            <p:cNvPr id="23" name="Straight Arrow Connector 22"/>
            <p:cNvCxnSpPr/>
            <p:nvPr/>
          </p:nvCxnSpPr>
          <p:spPr>
            <a:xfrm flipV="1">
              <a:off x="1178324" y="4804629"/>
              <a:ext cx="1079971" cy="23509"/>
            </a:xfrm>
            <a:prstGeom prst="straightConnector1">
              <a:avLst/>
            </a:prstGeom>
            <a:ln w="44450" cap="rnd">
              <a:solidFill>
                <a:srgbClr val="FF0000"/>
              </a:solidFill>
              <a:prstDash val="dash"/>
              <a:round/>
              <a:tailEnd type="stealth"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2" idx="0"/>
            </p:cNvCxnSpPr>
            <p:nvPr/>
          </p:nvCxnSpPr>
          <p:spPr>
            <a:xfrm flipV="1">
              <a:off x="2477226" y="4153343"/>
              <a:ext cx="191519" cy="51294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2543743" y="4891392"/>
              <a:ext cx="686362" cy="33045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2555387" y="4065093"/>
              <a:ext cx="2214221" cy="757905"/>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2662414" y="4037689"/>
              <a:ext cx="2684506" cy="714999"/>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2532349" y="4065092"/>
              <a:ext cx="543807" cy="67619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2" idx="2"/>
            </p:cNvCxnSpPr>
            <p:nvPr/>
          </p:nvCxnSpPr>
          <p:spPr>
            <a:xfrm flipH="1" flipV="1">
              <a:off x="2255461" y="4489368"/>
              <a:ext cx="251231" cy="48480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2127540" y="4942037"/>
              <a:ext cx="255840" cy="219237"/>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endCxn id="22" idx="2"/>
            </p:cNvCxnSpPr>
            <p:nvPr/>
          </p:nvCxnSpPr>
          <p:spPr>
            <a:xfrm flipH="1" flipV="1">
              <a:off x="2506691" y="4974168"/>
              <a:ext cx="223076" cy="15970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2555387" y="3724369"/>
              <a:ext cx="1331659" cy="106707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2540397" y="3779538"/>
              <a:ext cx="3021996" cy="1015567"/>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2662415" y="4752688"/>
              <a:ext cx="2632079" cy="81926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2662414" y="3269971"/>
              <a:ext cx="2478128" cy="1482716"/>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477224" y="4804629"/>
              <a:ext cx="2472880" cy="905669"/>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028723" y="4336524"/>
              <a:ext cx="1701411" cy="383911"/>
            </a:xfrm>
            <a:prstGeom prst="rect">
              <a:avLst/>
            </a:prstGeom>
            <a:noFill/>
          </p:spPr>
          <p:txBody>
            <a:bodyPr wrap="none" lIns="105878" tIns="52939" rIns="105878" bIns="52939" rtlCol="0">
              <a:spAutoFit/>
            </a:bodyPr>
            <a:lstStyle/>
            <a:p>
              <a:r>
                <a:rPr lang="fr-FR"/>
                <a:t>Stray </a:t>
              </a:r>
              <a:r>
                <a:rPr lang="fr-FR" dirty="0"/>
                <a:t>radiation</a:t>
              </a:r>
              <a:endParaRPr lang="en-GB" dirty="0"/>
            </a:p>
          </p:txBody>
        </p:sp>
        <p:sp>
          <p:nvSpPr>
            <p:cNvPr id="106" name="TextBox 105"/>
            <p:cNvSpPr txBox="1"/>
            <p:nvPr/>
          </p:nvSpPr>
          <p:spPr>
            <a:xfrm>
              <a:off x="2254264" y="3488899"/>
              <a:ext cx="1675763" cy="383911"/>
            </a:xfrm>
            <a:prstGeom prst="rect">
              <a:avLst/>
            </a:prstGeom>
            <a:noFill/>
          </p:spPr>
          <p:txBody>
            <a:bodyPr wrap="none" lIns="105878" tIns="52939" rIns="105878" bIns="52939" rtlCol="0">
              <a:spAutoFit/>
            </a:bodyPr>
            <a:lstStyle/>
            <a:p>
              <a:r>
                <a:rPr lang="fr-FR" b="1" dirty="0">
                  <a:solidFill>
                    <a:srgbClr val="00B050"/>
                  </a:solidFill>
                </a:rPr>
                <a:t>Stable </a:t>
              </a:r>
              <a:r>
                <a:rPr lang="fr-FR" b="1" dirty="0" err="1">
                  <a:solidFill>
                    <a:srgbClr val="00B050"/>
                  </a:solidFill>
                </a:rPr>
                <a:t>matter</a:t>
              </a:r>
              <a:endParaRPr lang="fr-FR" b="1" dirty="0">
                <a:solidFill>
                  <a:srgbClr val="00B050"/>
                </a:solidFill>
              </a:endParaRPr>
            </a:p>
          </p:txBody>
        </p:sp>
      </p:grpSp>
      <p:grpSp>
        <p:nvGrpSpPr>
          <p:cNvPr id="9" name="Group 8"/>
          <p:cNvGrpSpPr/>
          <p:nvPr/>
        </p:nvGrpSpPr>
        <p:grpSpPr>
          <a:xfrm>
            <a:off x="6591835" y="3419242"/>
            <a:ext cx="3428574" cy="2843060"/>
            <a:chOff x="6439205" y="3716210"/>
            <a:chExt cx="3428574" cy="2843060"/>
          </a:xfrm>
        </p:grpSpPr>
        <p:sp>
          <p:nvSpPr>
            <p:cNvPr id="10" name="Rectangle 9"/>
            <p:cNvSpPr/>
            <p:nvPr/>
          </p:nvSpPr>
          <p:spPr>
            <a:xfrm>
              <a:off x="7640834" y="4525182"/>
              <a:ext cx="1847402" cy="1627290"/>
            </a:xfrm>
            <a:prstGeom prst="rect">
              <a:avLst/>
            </a:prstGeom>
            <a:blipFill>
              <a:blip r:embed="rId3"/>
              <a:tile tx="0" ty="0" sx="100000" sy="100000" flip="none" algn="tl"/>
            </a:blipFill>
            <a:ln w="12700"/>
          </p:spPr>
          <p:style>
            <a:lnRef idx="2">
              <a:schemeClr val="accent1">
                <a:shade val="50000"/>
              </a:schemeClr>
            </a:lnRef>
            <a:fillRef idx="1">
              <a:schemeClr val="accent1"/>
            </a:fillRef>
            <a:effectRef idx="0">
              <a:schemeClr val="accent1"/>
            </a:effectRef>
            <a:fontRef idx="minor">
              <a:schemeClr val="lt1"/>
            </a:fontRef>
          </p:style>
          <p:txBody>
            <a:bodyPr lIns="105878" tIns="52939" rIns="105878" bIns="52939" rtlCol="0" anchor="ctr"/>
            <a:lstStyle/>
            <a:p>
              <a:pPr algn="ctr"/>
              <a:endParaRPr lang="en-GB"/>
            </a:p>
          </p:txBody>
        </p:sp>
        <p:sp>
          <p:nvSpPr>
            <p:cNvPr id="38" name="Rectangle 37"/>
            <p:cNvSpPr/>
            <p:nvPr/>
          </p:nvSpPr>
          <p:spPr>
            <a:xfrm>
              <a:off x="7632197" y="4522960"/>
              <a:ext cx="1847402" cy="162729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105878" tIns="52939" rIns="105878" bIns="52939" rtlCol="0" anchor="ctr"/>
            <a:lstStyle/>
            <a:p>
              <a:pPr algn="ctr"/>
              <a:endParaRPr lang="en-GB"/>
            </a:p>
          </p:txBody>
        </p:sp>
        <p:grpSp>
          <p:nvGrpSpPr>
            <p:cNvPr id="39" name="Group 38"/>
            <p:cNvGrpSpPr/>
            <p:nvPr/>
          </p:nvGrpSpPr>
          <p:grpSpPr>
            <a:xfrm>
              <a:off x="7076448" y="4936252"/>
              <a:ext cx="1125761" cy="1623016"/>
              <a:chOff x="4856066" y="3069431"/>
              <a:chExt cx="1114425" cy="1128222"/>
            </a:xfrm>
            <a:scene3d>
              <a:camera prst="orthographicFront">
                <a:rot lat="0" lon="0" rev="10800000"/>
              </a:camera>
              <a:lightRig rig="threePt" dir="t"/>
            </a:scene3d>
          </p:grpSpPr>
          <p:cxnSp>
            <p:nvCxnSpPr>
              <p:cNvPr id="40" name="Straight Arrow Connector 39"/>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7817334" y="4936253"/>
              <a:ext cx="1125761" cy="982425"/>
              <a:chOff x="4856066" y="3069431"/>
              <a:chExt cx="1114425" cy="682922"/>
            </a:xfrm>
            <a:scene3d>
              <a:camera prst="orthographicFront">
                <a:rot lat="0" lon="0" rev="10800000"/>
              </a:camera>
              <a:lightRig rig="threePt" dir="t"/>
            </a:scene3d>
          </p:grpSpPr>
          <p:cxnSp>
            <p:nvCxnSpPr>
              <p:cNvPr id="48" name="Straight Arrow Connector 47"/>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cxnSp>
          <p:nvCxnSpPr>
            <p:cNvPr id="54" name="Straight Arrow Connector 53"/>
            <p:cNvCxnSpPr/>
            <p:nvPr/>
          </p:nvCxnSpPr>
          <p:spPr>
            <a:xfrm flipH="1">
              <a:off x="8548597" y="5623459"/>
              <a:ext cx="193423" cy="8359"/>
            </a:xfrm>
            <a:prstGeom prst="straightConnector1">
              <a:avLst/>
            </a:prstGeom>
            <a:ln>
              <a:solidFill>
                <a:srgbClr val="FFFF00"/>
              </a:solidFill>
              <a:tailEnd type="none"/>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flipV="1">
              <a:off x="8742019" y="4936253"/>
              <a:ext cx="181831" cy="431173"/>
            </a:xfrm>
            <a:prstGeom prst="straightConnector1">
              <a:avLst/>
            </a:prstGeom>
            <a:ln>
              <a:solidFill>
                <a:srgbClr val="FFFF00"/>
              </a:solidFill>
              <a:tailEnd type="none"/>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9105680" y="5348755"/>
              <a:ext cx="568676" cy="274702"/>
            </a:xfrm>
            <a:prstGeom prst="straightConnector1">
              <a:avLst/>
            </a:prstGeom>
            <a:ln>
              <a:solidFill>
                <a:srgbClr val="FFFF00"/>
              </a:solidFill>
              <a:tailEnd type="none"/>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8923850" y="5879489"/>
              <a:ext cx="181831" cy="679781"/>
            </a:xfrm>
            <a:prstGeom prst="straightConnector1">
              <a:avLst/>
            </a:prstGeom>
            <a:ln>
              <a:solidFill>
                <a:srgbClr val="FFFF00"/>
              </a:solidFill>
              <a:tailEnd type="none"/>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a:off x="8923851" y="4787619"/>
              <a:ext cx="193423" cy="835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flipV="1">
              <a:off x="9117273" y="4100413"/>
              <a:ext cx="181831" cy="43117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9299103" y="4225957"/>
              <a:ext cx="568676" cy="48600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pic>
          <p:nvPicPr>
            <p:cNvPr id="61"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80184" y="4670551"/>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1101" y="5187873"/>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3114" y="5175148"/>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55438" y="5175148"/>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84688" y="5242749"/>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53086" y="5681222"/>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93110" y="5755138"/>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64059" y="5571604"/>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358" y="4758123"/>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80184" y="4670551"/>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76788" y="4804275"/>
              <a:ext cx="218197" cy="282703"/>
            </a:xfrm>
            <a:prstGeom prst="rect">
              <a:avLst/>
            </a:prstGeom>
            <a:noFill/>
            <a:extLst>
              <a:ext uri="{909E8E84-426E-40DD-AFC4-6F175D3DCCD1}">
                <a14:hiddenFill xmlns:a14="http://schemas.microsoft.com/office/drawing/2010/main">
                  <a:solidFill>
                    <a:srgbClr val="FFFFFF"/>
                  </a:solidFill>
                </a14:hiddenFill>
              </a:ext>
            </a:extLst>
          </p:spPr>
        </p:pic>
        <p:grpSp>
          <p:nvGrpSpPr>
            <p:cNvPr id="72" name="Group 71"/>
            <p:cNvGrpSpPr/>
            <p:nvPr/>
          </p:nvGrpSpPr>
          <p:grpSpPr>
            <a:xfrm>
              <a:off x="7209454" y="3771557"/>
              <a:ext cx="1125761" cy="1623016"/>
              <a:chOff x="4856066" y="3069431"/>
              <a:chExt cx="1114425" cy="1128222"/>
            </a:xfrm>
            <a:scene3d>
              <a:camera prst="orthographicFront">
                <a:rot lat="0" lon="0" rev="5400000"/>
              </a:camera>
              <a:lightRig rig="threePt" dir="t"/>
            </a:scene3d>
          </p:grpSpPr>
          <p:cxnSp>
            <p:nvCxnSpPr>
              <p:cNvPr id="73" name="Straight Arrow Connector 72"/>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grpSp>
          <p:nvGrpSpPr>
            <p:cNvPr id="80" name="Group 79"/>
            <p:cNvGrpSpPr/>
            <p:nvPr/>
          </p:nvGrpSpPr>
          <p:grpSpPr>
            <a:xfrm>
              <a:off x="7153424" y="4450526"/>
              <a:ext cx="1125761" cy="1623016"/>
              <a:chOff x="4856066" y="3069431"/>
              <a:chExt cx="1114425" cy="1128222"/>
            </a:xfrm>
            <a:scene3d>
              <a:camera prst="orthographicFront">
                <a:rot lat="0" lon="0" rev="8100000"/>
              </a:camera>
              <a:lightRig rig="threePt" dir="t"/>
            </a:scene3d>
          </p:grpSpPr>
          <p:cxnSp>
            <p:nvCxnSpPr>
              <p:cNvPr id="81" name="Straight Arrow Connector 80"/>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grpSp>
          <p:nvGrpSpPr>
            <p:cNvPr id="88" name="Group 87"/>
            <p:cNvGrpSpPr/>
            <p:nvPr/>
          </p:nvGrpSpPr>
          <p:grpSpPr>
            <a:xfrm rot="6190637">
              <a:off x="7684471" y="4057564"/>
              <a:ext cx="1603169" cy="1139698"/>
              <a:chOff x="4856066" y="3069431"/>
              <a:chExt cx="1114425" cy="1128222"/>
            </a:xfrm>
            <a:scene3d>
              <a:camera prst="orthographicFront">
                <a:rot lat="0" lon="0" rev="5400000"/>
              </a:camera>
              <a:lightRig rig="threePt" dir="t"/>
            </a:scene3d>
          </p:grpSpPr>
          <p:cxnSp>
            <p:nvCxnSpPr>
              <p:cNvPr id="89" name="Straight Arrow Connector 88"/>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grpSp>
          <p:nvGrpSpPr>
            <p:cNvPr id="96" name="Group 95"/>
            <p:cNvGrpSpPr/>
            <p:nvPr/>
          </p:nvGrpSpPr>
          <p:grpSpPr>
            <a:xfrm rot="6190637">
              <a:off x="7237060" y="3947946"/>
              <a:ext cx="1603169" cy="1139698"/>
              <a:chOff x="4856066" y="3069431"/>
              <a:chExt cx="1114425" cy="1128222"/>
            </a:xfrm>
            <a:scene3d>
              <a:camera prst="orthographicFront">
                <a:rot lat="0" lon="0" rev="5400000"/>
              </a:camera>
              <a:lightRig rig="threePt" dir="t"/>
            </a:scene3d>
          </p:grpSpPr>
          <p:cxnSp>
            <p:nvCxnSpPr>
              <p:cNvPr id="97" name="Straight Arrow Connector 96"/>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sp>
          <p:nvSpPr>
            <p:cNvPr id="104" name="TextBox 103"/>
            <p:cNvSpPr txBox="1"/>
            <p:nvPr/>
          </p:nvSpPr>
          <p:spPr>
            <a:xfrm>
              <a:off x="7434493" y="3993738"/>
              <a:ext cx="2278492" cy="383911"/>
            </a:xfrm>
            <a:prstGeom prst="rect">
              <a:avLst/>
            </a:prstGeom>
            <a:noFill/>
          </p:spPr>
          <p:txBody>
            <a:bodyPr wrap="none" lIns="105878" tIns="52939" rIns="105878" bIns="52939" rtlCol="0">
              <a:spAutoFit/>
            </a:bodyPr>
            <a:lstStyle/>
            <a:p>
              <a:r>
                <a:rPr lang="fr-FR" b="1" dirty="0">
                  <a:solidFill>
                    <a:srgbClr val="FF0000"/>
                  </a:solidFill>
                </a:rPr>
                <a:t>Radioactive </a:t>
              </a:r>
              <a:r>
                <a:rPr lang="fr-FR" b="1" dirty="0" err="1">
                  <a:solidFill>
                    <a:srgbClr val="FF0000"/>
                  </a:solidFill>
                </a:rPr>
                <a:t>matter</a:t>
              </a:r>
              <a:endParaRPr lang="fr-FR" b="1" dirty="0">
                <a:solidFill>
                  <a:srgbClr val="FF0000"/>
                </a:solidFill>
              </a:endParaRPr>
            </a:p>
          </p:txBody>
        </p:sp>
        <p:sp>
          <p:nvSpPr>
            <p:cNvPr id="105" name="TextBox 104"/>
            <p:cNvSpPr txBox="1"/>
            <p:nvPr/>
          </p:nvSpPr>
          <p:spPr>
            <a:xfrm>
              <a:off x="6439205" y="4853712"/>
              <a:ext cx="1175626" cy="383911"/>
            </a:xfrm>
            <a:prstGeom prst="rect">
              <a:avLst/>
            </a:prstGeom>
            <a:noFill/>
          </p:spPr>
          <p:txBody>
            <a:bodyPr wrap="none" lIns="105878" tIns="52939" rIns="105878" bIns="52939" rtlCol="0">
              <a:spAutoFit/>
            </a:bodyPr>
            <a:lstStyle/>
            <a:p>
              <a:r>
                <a:rPr lang="fr-FR" dirty="0"/>
                <a:t>No </a:t>
              </a:r>
              <a:r>
                <a:rPr lang="fr-FR" dirty="0" err="1"/>
                <a:t>Beam</a:t>
              </a:r>
              <a:endParaRPr lang="en-GB" dirty="0"/>
            </a:p>
          </p:txBody>
        </p:sp>
        <p:pic>
          <p:nvPicPr>
            <p:cNvPr id="107" name="Picture 6" descr="C:\Users\gdumont\AppData\Local\Microsoft\Windows\Temporary Internet Files\Content.IE5\GA6EANIJ\MC90043480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45790" y="5213103"/>
              <a:ext cx="363662" cy="51788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530710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745" y="29185"/>
            <a:ext cx="10515600" cy="1325563"/>
          </a:xfrm>
        </p:spPr>
        <p:txBody>
          <a:bodyPr>
            <a:normAutofit fontScale="90000"/>
          </a:bodyPr>
          <a:lstStyle/>
          <a:p>
            <a:r>
              <a:rPr lang="en-GB" dirty="0"/>
              <a:t>Ionising radiation in/around the accelerators</a:t>
            </a:r>
            <a:endParaRPr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12</a:t>
            </a:fld>
            <a:endParaRPr kumimoji="0" lang="en-US" dirty="0"/>
          </a:p>
        </p:txBody>
      </p:sp>
      <p:sp>
        <p:nvSpPr>
          <p:cNvPr id="48" name="Cube 47"/>
          <p:cNvSpPr/>
          <p:nvPr/>
        </p:nvSpPr>
        <p:spPr>
          <a:xfrm>
            <a:off x="1866082" y="3502422"/>
            <a:ext cx="3676650" cy="1002506"/>
          </a:xfrm>
          <a:prstGeom prst="cube">
            <a:avLst/>
          </a:prstGeom>
          <a:solidFill>
            <a:srgbClr val="FF0000">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fr-FR" b="1" dirty="0" err="1">
                <a:solidFill>
                  <a:srgbClr val="FFFF00"/>
                </a:solidFill>
              </a:rPr>
              <a:t>Primary</a:t>
            </a:r>
            <a:r>
              <a:rPr lang="fr-FR" b="1" dirty="0">
                <a:solidFill>
                  <a:srgbClr val="FFFF00"/>
                </a:solidFill>
              </a:rPr>
              <a:t> </a:t>
            </a:r>
            <a:r>
              <a:rPr lang="fr-FR" b="1" dirty="0" err="1">
                <a:solidFill>
                  <a:srgbClr val="FFFF00"/>
                </a:solidFill>
              </a:rPr>
              <a:t>beam</a:t>
            </a:r>
            <a:endParaRPr lang="en-GB" b="1" dirty="0">
              <a:solidFill>
                <a:srgbClr val="FFFF00"/>
              </a:solidFill>
            </a:endParaRPr>
          </a:p>
        </p:txBody>
      </p:sp>
      <p:pic>
        <p:nvPicPr>
          <p:cNvPr id="4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127057" y="3833344"/>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Cube 49"/>
          <p:cNvSpPr/>
          <p:nvPr/>
        </p:nvSpPr>
        <p:spPr>
          <a:xfrm>
            <a:off x="5284600" y="2599928"/>
            <a:ext cx="4915857" cy="1905000"/>
          </a:xfrm>
          <a:prstGeom prst="cube">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b="1" dirty="0" err="1"/>
              <a:t>Experimental</a:t>
            </a:r>
            <a:r>
              <a:rPr lang="fr-FR" b="1" dirty="0"/>
              <a:t> hall: </a:t>
            </a:r>
            <a:endParaRPr lang="en-GB" b="1" dirty="0"/>
          </a:p>
        </p:txBody>
      </p:sp>
      <p:sp>
        <p:nvSpPr>
          <p:cNvPr id="51" name="Cube 50"/>
          <p:cNvSpPr/>
          <p:nvPr/>
        </p:nvSpPr>
        <p:spPr>
          <a:xfrm>
            <a:off x="5304607" y="3502422"/>
            <a:ext cx="3822450" cy="1002506"/>
          </a:xfrm>
          <a:prstGeom prst="cube">
            <a:avLst/>
          </a:prstGeom>
          <a:solidFill>
            <a:srgbClr val="FFC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fr-FR" b="1" dirty="0" err="1">
                <a:solidFill>
                  <a:srgbClr val="FFFF00"/>
                </a:solidFill>
              </a:rPr>
              <a:t>Secondary</a:t>
            </a:r>
            <a:r>
              <a:rPr lang="fr-FR" b="1" dirty="0">
                <a:solidFill>
                  <a:srgbClr val="FFFF00"/>
                </a:solidFill>
              </a:rPr>
              <a:t> </a:t>
            </a:r>
            <a:r>
              <a:rPr lang="fr-FR" b="1" dirty="0" err="1">
                <a:solidFill>
                  <a:srgbClr val="FFFF00"/>
                </a:solidFill>
              </a:rPr>
              <a:t>beam</a:t>
            </a:r>
            <a:endParaRPr lang="en-GB" b="1" dirty="0">
              <a:solidFill>
                <a:srgbClr val="FFFF00"/>
              </a:solidFill>
            </a:endParaRPr>
          </a:p>
        </p:txBody>
      </p:sp>
      <p:pic>
        <p:nvPicPr>
          <p:cNvPr id="52"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4857" y="3590529"/>
            <a:ext cx="540000" cy="491295"/>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3"/>
          <p:cNvPicPr>
            <a:picLocks noChangeAspect="1" noChangeArrowheads="1"/>
          </p:cNvPicPr>
          <p:nvPr/>
        </p:nvPicPr>
        <p:blipFill>
          <a:blip r:embed="rId3" cstate="email">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7679257" y="3604744"/>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3"/>
          <p:cNvPicPr>
            <a:picLocks noChangeAspect="1" noChangeArrowheads="1"/>
          </p:cNvPicPr>
          <p:nvPr/>
        </p:nvPicPr>
        <p:blipFill>
          <a:blip r:embed="rId3" cstate="email">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4188203" y="3588076"/>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Picture 4" descr="C:\Users\gdumont\AppData\Local\Microsoft\Windows\Temporary Internet Files\Content.IE5\1TH6LWUB\MC90030367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9657" y="3552622"/>
            <a:ext cx="720000" cy="723706"/>
          </a:xfrm>
          <a:prstGeom prst="rect">
            <a:avLst/>
          </a:prstGeom>
          <a:noFill/>
          <a:extLst>
            <a:ext uri="{909E8E84-426E-40DD-AFC4-6F175D3DCCD1}">
              <a14:hiddenFill xmlns:a14="http://schemas.microsoft.com/office/drawing/2010/main">
                <a:solidFill>
                  <a:srgbClr val="FFFFFF"/>
                </a:solidFill>
              </a14:hiddenFill>
            </a:ext>
          </a:extLst>
        </p:spPr>
      </p:pic>
      <p:grpSp>
        <p:nvGrpSpPr>
          <p:cNvPr id="56" name="Group 55"/>
          <p:cNvGrpSpPr/>
          <p:nvPr/>
        </p:nvGrpSpPr>
        <p:grpSpPr>
          <a:xfrm>
            <a:off x="1951808" y="4089509"/>
            <a:ext cx="2763836" cy="177295"/>
            <a:chOff x="315913" y="2044411"/>
            <a:chExt cx="2763836" cy="177295"/>
          </a:xfrm>
        </p:grpSpPr>
        <p:sp>
          <p:nvSpPr>
            <p:cNvPr id="57" name="Flowchart: Direct Access Storage 56"/>
            <p:cNvSpPr/>
            <p:nvPr/>
          </p:nvSpPr>
          <p:spPr>
            <a:xfrm>
              <a:off x="315913"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8" name="Flowchart: Direct Access Storage 57"/>
            <p:cNvSpPr/>
            <p:nvPr/>
          </p:nvSpPr>
          <p:spPr>
            <a:xfrm>
              <a:off x="687387"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Flowchart: Direct Access Storage 58"/>
            <p:cNvSpPr/>
            <p:nvPr/>
          </p:nvSpPr>
          <p:spPr>
            <a:xfrm>
              <a:off x="1058862"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Flowchart: Direct Access Storage 59"/>
            <p:cNvSpPr/>
            <p:nvPr/>
          </p:nvSpPr>
          <p:spPr>
            <a:xfrm>
              <a:off x="1430337"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Flowchart: Direct Access Storage 60"/>
            <p:cNvSpPr/>
            <p:nvPr/>
          </p:nvSpPr>
          <p:spPr>
            <a:xfrm>
              <a:off x="1784349"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Flowchart: Direct Access Storage 61"/>
            <p:cNvSpPr/>
            <p:nvPr/>
          </p:nvSpPr>
          <p:spPr>
            <a:xfrm>
              <a:off x="2155824"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lowchart: Direct Access Storage 62"/>
            <p:cNvSpPr/>
            <p:nvPr/>
          </p:nvSpPr>
          <p:spPr>
            <a:xfrm>
              <a:off x="2527299"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4" name="TextBox 63"/>
          <p:cNvSpPr txBox="1"/>
          <p:nvPr/>
        </p:nvSpPr>
        <p:spPr>
          <a:xfrm>
            <a:off x="5273879" y="3705513"/>
            <a:ext cx="2249334" cy="369332"/>
          </a:xfrm>
          <a:prstGeom prst="rect">
            <a:avLst/>
          </a:prstGeom>
          <a:noFill/>
        </p:spPr>
        <p:txBody>
          <a:bodyPr wrap="none" rtlCol="0">
            <a:spAutoFit/>
          </a:bodyPr>
          <a:lstStyle/>
          <a:p>
            <a:r>
              <a:rPr lang="fr-FR" b="1" dirty="0" err="1">
                <a:solidFill>
                  <a:schemeClr val="bg1"/>
                </a:solidFill>
              </a:rPr>
              <a:t>Experimental</a:t>
            </a:r>
            <a:r>
              <a:rPr lang="fr-FR" b="1" dirty="0">
                <a:solidFill>
                  <a:schemeClr val="bg1"/>
                </a:solidFill>
              </a:rPr>
              <a:t> area:</a:t>
            </a:r>
            <a:endParaRPr lang="en-GB" b="1" dirty="0">
              <a:solidFill>
                <a:schemeClr val="bg1"/>
              </a:solidFill>
            </a:endParaRPr>
          </a:p>
        </p:txBody>
      </p:sp>
      <p:sp>
        <p:nvSpPr>
          <p:cNvPr id="65" name="Explosion 2 64"/>
          <p:cNvSpPr/>
          <p:nvPr/>
        </p:nvSpPr>
        <p:spPr>
          <a:xfrm>
            <a:off x="4733108" y="4060826"/>
            <a:ext cx="333375" cy="272653"/>
          </a:xfrm>
          <a:prstGeom prst="irregularSeal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TextBox 65"/>
          <p:cNvSpPr txBox="1"/>
          <p:nvPr/>
        </p:nvSpPr>
        <p:spPr>
          <a:xfrm>
            <a:off x="1856558" y="3705513"/>
            <a:ext cx="1646605" cy="369332"/>
          </a:xfrm>
          <a:prstGeom prst="rect">
            <a:avLst/>
          </a:prstGeom>
          <a:noFill/>
        </p:spPr>
        <p:txBody>
          <a:bodyPr wrap="none" rtlCol="0">
            <a:spAutoFit/>
          </a:bodyPr>
          <a:lstStyle/>
          <a:p>
            <a:r>
              <a:rPr lang="fr-FR" b="1" dirty="0" err="1">
                <a:solidFill>
                  <a:schemeClr val="bg1"/>
                </a:solidFill>
              </a:rPr>
              <a:t>Beam</a:t>
            </a:r>
            <a:r>
              <a:rPr lang="fr-FR" b="1" dirty="0">
                <a:solidFill>
                  <a:schemeClr val="bg1"/>
                </a:solidFill>
              </a:rPr>
              <a:t> tunnel:</a:t>
            </a:r>
            <a:endParaRPr lang="en-GB" b="1" dirty="0">
              <a:solidFill>
                <a:schemeClr val="bg1"/>
              </a:solidFill>
            </a:endParaRPr>
          </a:p>
        </p:txBody>
      </p:sp>
      <p:cxnSp>
        <p:nvCxnSpPr>
          <p:cNvPr id="67" name="Straight Arrow Connector 66"/>
          <p:cNvCxnSpPr/>
          <p:nvPr/>
        </p:nvCxnSpPr>
        <p:spPr>
          <a:xfrm>
            <a:off x="1988321" y="4178222"/>
            <a:ext cx="2744787" cy="10479"/>
          </a:xfrm>
          <a:prstGeom prst="straightConnector1">
            <a:avLst/>
          </a:prstGeom>
          <a:ln w="44450" cap="rnd">
            <a:solidFill>
              <a:schemeClr val="tx1"/>
            </a:solidFill>
            <a:prstDash val="dash"/>
            <a:round/>
            <a:tailEnd type="stealth" w="lg" len="lg"/>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65" idx="0"/>
          </p:cNvCxnSpPr>
          <p:nvPr/>
        </p:nvCxnSpPr>
        <p:spPr>
          <a:xfrm flipV="1">
            <a:off x="4883158" y="3728076"/>
            <a:ext cx="189591" cy="35656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4949007" y="4241124"/>
            <a:ext cx="679451" cy="22970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V="1">
            <a:off x="4960533" y="3666731"/>
            <a:ext cx="2191925" cy="52684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5037908" y="4241124"/>
            <a:ext cx="1072737" cy="22970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5" idx="3"/>
          </p:cNvCxnSpPr>
          <p:nvPr/>
        </p:nvCxnSpPr>
        <p:spPr>
          <a:xfrm flipV="1">
            <a:off x="5066483" y="3647680"/>
            <a:ext cx="2657475" cy="497024"/>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V="1">
            <a:off x="4937727" y="3666730"/>
            <a:ext cx="538331" cy="47005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65" idx="2"/>
          </p:cNvCxnSpPr>
          <p:nvPr/>
        </p:nvCxnSpPr>
        <p:spPr>
          <a:xfrm flipH="1" flipV="1">
            <a:off x="4663627" y="3961660"/>
            <a:ext cx="248701" cy="337004"/>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H="1">
            <a:off x="4536994" y="4276328"/>
            <a:ext cx="253264" cy="15240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endCxn id="65" idx="2"/>
          </p:cNvCxnSpPr>
          <p:nvPr/>
        </p:nvCxnSpPr>
        <p:spPr>
          <a:xfrm flipH="1" flipV="1">
            <a:off x="4912327" y="4298664"/>
            <a:ext cx="220830" cy="111014"/>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V="1">
            <a:off x="4960532" y="3429880"/>
            <a:ext cx="1318250" cy="74176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4883157" y="4254184"/>
            <a:ext cx="2102456" cy="280474"/>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4960532" y="4123929"/>
            <a:ext cx="1930524" cy="1005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V="1">
            <a:off x="5037907" y="4163755"/>
            <a:ext cx="2481750" cy="6852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V="1">
            <a:off x="4945694" y="3429880"/>
            <a:ext cx="3683138" cy="74431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5000843" y="4250338"/>
            <a:ext cx="3148814" cy="33079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308544" y="3191163"/>
            <a:ext cx="2848878" cy="369332"/>
          </a:xfrm>
          <a:prstGeom prst="rect">
            <a:avLst/>
          </a:prstGeom>
          <a:noFill/>
        </p:spPr>
        <p:txBody>
          <a:bodyPr wrap="square" rtlCol="0">
            <a:spAutoFit/>
          </a:bodyPr>
          <a:lstStyle/>
          <a:p>
            <a:pPr algn="ctr"/>
            <a:r>
              <a:rPr lang="fr-FR" b="1" dirty="0">
                <a:solidFill>
                  <a:srgbClr val="FF0000"/>
                </a:solidFill>
              </a:rPr>
              <a:t>Accelerator in </a:t>
            </a:r>
            <a:r>
              <a:rPr lang="fr-FR" b="1" dirty="0" err="1">
                <a:solidFill>
                  <a:srgbClr val="FF0000"/>
                </a:solidFill>
              </a:rPr>
              <a:t>operation</a:t>
            </a:r>
            <a:endParaRPr lang="en-GB" b="1" dirty="0">
              <a:solidFill>
                <a:srgbClr val="FF0000"/>
              </a:solidFill>
            </a:endParaRPr>
          </a:p>
        </p:txBody>
      </p:sp>
      <p:grpSp>
        <p:nvGrpSpPr>
          <p:cNvPr id="84" name="Group 83"/>
          <p:cNvGrpSpPr/>
          <p:nvPr/>
        </p:nvGrpSpPr>
        <p:grpSpPr>
          <a:xfrm>
            <a:off x="5405345" y="4099034"/>
            <a:ext cx="2763836" cy="177295"/>
            <a:chOff x="315913" y="2044411"/>
            <a:chExt cx="2763836" cy="177295"/>
          </a:xfrm>
        </p:grpSpPr>
        <p:sp>
          <p:nvSpPr>
            <p:cNvPr id="85" name="Flowchart: Direct Access Storage 84"/>
            <p:cNvSpPr/>
            <p:nvPr/>
          </p:nvSpPr>
          <p:spPr>
            <a:xfrm>
              <a:off x="315913"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6" name="Flowchart: Direct Access Storage 85"/>
            <p:cNvSpPr/>
            <p:nvPr/>
          </p:nvSpPr>
          <p:spPr>
            <a:xfrm>
              <a:off x="687387"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Flowchart: Direct Access Storage 86"/>
            <p:cNvSpPr/>
            <p:nvPr/>
          </p:nvSpPr>
          <p:spPr>
            <a:xfrm>
              <a:off x="1058862"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Flowchart: Direct Access Storage 87"/>
            <p:cNvSpPr/>
            <p:nvPr/>
          </p:nvSpPr>
          <p:spPr>
            <a:xfrm>
              <a:off x="1430337"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Flowchart: Direct Access Storage 88"/>
            <p:cNvSpPr/>
            <p:nvPr/>
          </p:nvSpPr>
          <p:spPr>
            <a:xfrm>
              <a:off x="1784349"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Flowchart: Direct Access Storage 89"/>
            <p:cNvSpPr/>
            <p:nvPr/>
          </p:nvSpPr>
          <p:spPr>
            <a:xfrm>
              <a:off x="2155824"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Flowchart: Direct Access Storage 90"/>
            <p:cNvSpPr/>
            <p:nvPr/>
          </p:nvSpPr>
          <p:spPr>
            <a:xfrm>
              <a:off x="2527299"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2" name="Straight Arrow Connector 91"/>
          <p:cNvCxnSpPr/>
          <p:nvPr/>
        </p:nvCxnSpPr>
        <p:spPr>
          <a:xfrm>
            <a:off x="5133158" y="4207273"/>
            <a:ext cx="3245049" cy="5953"/>
          </a:xfrm>
          <a:prstGeom prst="straightConnector1">
            <a:avLst/>
          </a:prstGeom>
          <a:ln w="41275" cap="rnd">
            <a:solidFill>
              <a:schemeClr val="tx1"/>
            </a:solidFill>
            <a:prstDash val="sysDot"/>
            <a:round/>
            <a:tailEnd type="stealth" w="lg" len="lg"/>
          </a:ln>
        </p:spPr>
        <p:style>
          <a:lnRef idx="1">
            <a:schemeClr val="accent1"/>
          </a:lnRef>
          <a:fillRef idx="0">
            <a:schemeClr val="accent1"/>
          </a:fillRef>
          <a:effectRef idx="0">
            <a:schemeClr val="accent1"/>
          </a:effectRef>
          <a:fontRef idx="minor">
            <a:schemeClr val="tx1"/>
          </a:fontRef>
        </p:style>
      </p:cxnSp>
      <p:sp>
        <p:nvSpPr>
          <p:cNvPr id="93" name="Freeform 92"/>
          <p:cNvSpPr>
            <a:spLocks/>
          </p:cNvSpPr>
          <p:nvPr/>
        </p:nvSpPr>
        <p:spPr bwMode="auto">
          <a:xfrm>
            <a:off x="4361240" y="3559884"/>
            <a:ext cx="84138" cy="60325"/>
          </a:xfrm>
          <a:custGeom>
            <a:avLst/>
            <a:gdLst>
              <a:gd name="T0" fmla="*/ 262 w 262"/>
              <a:gd name="T1" fmla="*/ 182 h 188"/>
              <a:gd name="T2" fmla="*/ 85 w 262"/>
              <a:gd name="T3" fmla="*/ 0 h 188"/>
              <a:gd name="T4" fmla="*/ 75 w 262"/>
              <a:gd name="T5" fmla="*/ 2 h 188"/>
              <a:gd name="T6" fmla="*/ 63 w 262"/>
              <a:gd name="T7" fmla="*/ 4 h 188"/>
              <a:gd name="T8" fmla="*/ 53 w 262"/>
              <a:gd name="T9" fmla="*/ 7 h 188"/>
              <a:gd name="T10" fmla="*/ 42 w 262"/>
              <a:gd name="T11" fmla="*/ 9 h 188"/>
              <a:gd name="T12" fmla="*/ 32 w 262"/>
              <a:gd name="T13" fmla="*/ 13 h 188"/>
              <a:gd name="T14" fmla="*/ 21 w 262"/>
              <a:gd name="T15" fmla="*/ 15 h 188"/>
              <a:gd name="T16" fmla="*/ 10 w 262"/>
              <a:gd name="T17" fmla="*/ 18 h 188"/>
              <a:gd name="T18" fmla="*/ 0 w 262"/>
              <a:gd name="T19" fmla="*/ 22 h 188"/>
              <a:gd name="T20" fmla="*/ 200 w 262"/>
              <a:gd name="T21" fmla="*/ 188 h 188"/>
              <a:gd name="T22" fmla="*/ 208 w 262"/>
              <a:gd name="T23" fmla="*/ 186 h 188"/>
              <a:gd name="T24" fmla="*/ 215 w 262"/>
              <a:gd name="T25" fmla="*/ 186 h 188"/>
              <a:gd name="T26" fmla="*/ 223 w 262"/>
              <a:gd name="T27" fmla="*/ 185 h 188"/>
              <a:gd name="T28" fmla="*/ 231 w 262"/>
              <a:gd name="T29" fmla="*/ 184 h 188"/>
              <a:gd name="T30" fmla="*/ 238 w 262"/>
              <a:gd name="T31" fmla="*/ 183 h 188"/>
              <a:gd name="T32" fmla="*/ 246 w 262"/>
              <a:gd name="T33" fmla="*/ 183 h 188"/>
              <a:gd name="T34" fmla="*/ 253 w 262"/>
              <a:gd name="T35" fmla="*/ 182 h 188"/>
              <a:gd name="T36" fmla="*/ 262 w 262"/>
              <a:gd name="T37" fmla="*/ 18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2" h="188">
                <a:moveTo>
                  <a:pt x="262" y="182"/>
                </a:moveTo>
                <a:lnTo>
                  <a:pt x="85" y="0"/>
                </a:lnTo>
                <a:lnTo>
                  <a:pt x="75" y="2"/>
                </a:lnTo>
                <a:lnTo>
                  <a:pt x="63" y="4"/>
                </a:lnTo>
                <a:lnTo>
                  <a:pt x="53" y="7"/>
                </a:lnTo>
                <a:lnTo>
                  <a:pt x="42" y="9"/>
                </a:lnTo>
                <a:lnTo>
                  <a:pt x="32" y="13"/>
                </a:lnTo>
                <a:lnTo>
                  <a:pt x="21" y="15"/>
                </a:lnTo>
                <a:lnTo>
                  <a:pt x="10" y="18"/>
                </a:lnTo>
                <a:lnTo>
                  <a:pt x="0" y="22"/>
                </a:lnTo>
                <a:lnTo>
                  <a:pt x="200" y="188"/>
                </a:lnTo>
                <a:lnTo>
                  <a:pt x="208" y="186"/>
                </a:lnTo>
                <a:lnTo>
                  <a:pt x="215" y="186"/>
                </a:lnTo>
                <a:lnTo>
                  <a:pt x="223" y="185"/>
                </a:lnTo>
                <a:lnTo>
                  <a:pt x="231" y="184"/>
                </a:lnTo>
                <a:lnTo>
                  <a:pt x="238" y="183"/>
                </a:lnTo>
                <a:lnTo>
                  <a:pt x="246" y="183"/>
                </a:lnTo>
                <a:lnTo>
                  <a:pt x="253" y="182"/>
                </a:lnTo>
                <a:lnTo>
                  <a:pt x="262" y="182"/>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4" name="Freeform 7"/>
          <p:cNvSpPr>
            <a:spLocks/>
          </p:cNvSpPr>
          <p:nvPr/>
        </p:nvSpPr>
        <p:spPr bwMode="auto">
          <a:xfrm>
            <a:off x="4124703" y="3766259"/>
            <a:ext cx="63500" cy="61913"/>
          </a:xfrm>
          <a:custGeom>
            <a:avLst/>
            <a:gdLst>
              <a:gd name="T0" fmla="*/ 197 w 197"/>
              <a:gd name="T1" fmla="*/ 150 h 198"/>
              <a:gd name="T2" fmla="*/ 32 w 197"/>
              <a:gd name="T3" fmla="*/ 0 h 198"/>
              <a:gd name="T4" fmla="*/ 24 w 197"/>
              <a:gd name="T5" fmla="*/ 19 h 198"/>
              <a:gd name="T6" fmla="*/ 15 w 197"/>
              <a:gd name="T7" fmla="*/ 39 h 198"/>
              <a:gd name="T8" fmla="*/ 7 w 197"/>
              <a:gd name="T9" fmla="*/ 59 h 198"/>
              <a:gd name="T10" fmla="*/ 0 w 197"/>
              <a:gd name="T11" fmla="*/ 80 h 198"/>
              <a:gd name="T12" fmla="*/ 23 w 197"/>
              <a:gd name="T13" fmla="*/ 95 h 198"/>
              <a:gd name="T14" fmla="*/ 46 w 197"/>
              <a:gd name="T15" fmla="*/ 111 h 198"/>
              <a:gd name="T16" fmla="*/ 70 w 197"/>
              <a:gd name="T17" fmla="*/ 125 h 198"/>
              <a:gd name="T18" fmla="*/ 93 w 197"/>
              <a:gd name="T19" fmla="*/ 140 h 198"/>
              <a:gd name="T20" fmla="*/ 115 w 197"/>
              <a:gd name="T21" fmla="*/ 155 h 198"/>
              <a:gd name="T22" fmla="*/ 139 w 197"/>
              <a:gd name="T23" fmla="*/ 169 h 198"/>
              <a:gd name="T24" fmla="*/ 161 w 197"/>
              <a:gd name="T25" fmla="*/ 184 h 198"/>
              <a:gd name="T26" fmla="*/ 183 w 197"/>
              <a:gd name="T27" fmla="*/ 198 h 198"/>
              <a:gd name="T28" fmla="*/ 187 w 197"/>
              <a:gd name="T29" fmla="*/ 186 h 198"/>
              <a:gd name="T30" fmla="*/ 190 w 197"/>
              <a:gd name="T31" fmla="*/ 174 h 198"/>
              <a:gd name="T32" fmla="*/ 194 w 197"/>
              <a:gd name="T33" fmla="*/ 162 h 198"/>
              <a:gd name="T34" fmla="*/ 197 w 197"/>
              <a:gd name="T35" fmla="*/ 15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 h="198">
                <a:moveTo>
                  <a:pt x="197" y="150"/>
                </a:moveTo>
                <a:lnTo>
                  <a:pt x="32" y="0"/>
                </a:lnTo>
                <a:lnTo>
                  <a:pt x="24" y="19"/>
                </a:lnTo>
                <a:lnTo>
                  <a:pt x="15" y="39"/>
                </a:lnTo>
                <a:lnTo>
                  <a:pt x="7" y="59"/>
                </a:lnTo>
                <a:lnTo>
                  <a:pt x="0" y="80"/>
                </a:lnTo>
                <a:lnTo>
                  <a:pt x="23" y="95"/>
                </a:lnTo>
                <a:lnTo>
                  <a:pt x="46" y="111"/>
                </a:lnTo>
                <a:lnTo>
                  <a:pt x="70" y="125"/>
                </a:lnTo>
                <a:lnTo>
                  <a:pt x="93" y="140"/>
                </a:lnTo>
                <a:lnTo>
                  <a:pt x="115" y="155"/>
                </a:lnTo>
                <a:lnTo>
                  <a:pt x="139" y="169"/>
                </a:lnTo>
                <a:lnTo>
                  <a:pt x="161" y="184"/>
                </a:lnTo>
                <a:lnTo>
                  <a:pt x="183" y="198"/>
                </a:lnTo>
                <a:lnTo>
                  <a:pt x="187" y="186"/>
                </a:lnTo>
                <a:lnTo>
                  <a:pt x="190" y="174"/>
                </a:lnTo>
                <a:lnTo>
                  <a:pt x="194" y="162"/>
                </a:lnTo>
                <a:lnTo>
                  <a:pt x="197" y="150"/>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pic>
        <p:nvPicPr>
          <p:cNvPr id="95"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04057" y="3521342"/>
            <a:ext cx="720000" cy="655060"/>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4982" y="3176440"/>
            <a:ext cx="162000" cy="147389"/>
          </a:xfrm>
          <a:prstGeom prst="rect">
            <a:avLst/>
          </a:prstGeom>
          <a:noFill/>
          <a:extLst>
            <a:ext uri="{909E8E84-426E-40DD-AFC4-6F175D3DCCD1}">
              <a14:hiddenFill xmlns:a14="http://schemas.microsoft.com/office/drawing/2010/main">
                <a:solidFill>
                  <a:srgbClr val="FFFFFF"/>
                </a:solidFill>
              </a14:hiddenFill>
            </a:ext>
          </a:extLst>
        </p:spPr>
      </p:pic>
      <p:sp>
        <p:nvSpPr>
          <p:cNvPr id="97" name="Freeform 6"/>
          <p:cNvSpPr>
            <a:spLocks/>
          </p:cNvSpPr>
          <p:nvPr/>
        </p:nvSpPr>
        <p:spPr bwMode="auto">
          <a:xfrm>
            <a:off x="4104066" y="3527008"/>
            <a:ext cx="720725" cy="723900"/>
          </a:xfrm>
          <a:custGeom>
            <a:avLst/>
            <a:gdLst>
              <a:gd name="T0" fmla="*/ 1075 w 2270"/>
              <a:gd name="T1" fmla="*/ 1 h 2280"/>
              <a:gd name="T2" fmla="*/ 1000 w 2270"/>
              <a:gd name="T3" fmla="*/ 8 h 2280"/>
              <a:gd name="T4" fmla="*/ 926 w 2270"/>
              <a:gd name="T5" fmla="*/ 20 h 2280"/>
              <a:gd name="T6" fmla="*/ 1091 w 2270"/>
              <a:gd name="T7" fmla="*/ 207 h 2280"/>
              <a:gd name="T8" fmla="*/ 1136 w 2270"/>
              <a:gd name="T9" fmla="*/ 205 h 2280"/>
              <a:gd name="T10" fmla="*/ 1328 w 2270"/>
              <a:gd name="T11" fmla="*/ 223 h 2280"/>
              <a:gd name="T12" fmla="*/ 1540 w 2270"/>
              <a:gd name="T13" fmla="*/ 292 h 2280"/>
              <a:gd name="T14" fmla="*/ 1729 w 2270"/>
              <a:gd name="T15" fmla="*/ 413 h 2280"/>
              <a:gd name="T16" fmla="*/ 1891 w 2270"/>
              <a:gd name="T17" fmla="*/ 584 h 2280"/>
              <a:gd name="T18" fmla="*/ 2004 w 2270"/>
              <a:gd name="T19" fmla="*/ 779 h 2280"/>
              <a:gd name="T20" fmla="*/ 2062 w 2270"/>
              <a:gd name="T21" fmla="*/ 996 h 2280"/>
              <a:gd name="T22" fmla="*/ 2068 w 2270"/>
              <a:gd name="T23" fmla="*/ 1221 h 2280"/>
              <a:gd name="T24" fmla="*/ 2028 w 2270"/>
              <a:gd name="T25" fmla="*/ 1421 h 2280"/>
              <a:gd name="T26" fmla="*/ 1948 w 2270"/>
              <a:gd name="T27" fmla="*/ 1605 h 2280"/>
              <a:gd name="T28" fmla="*/ 547 w 2270"/>
              <a:gd name="T29" fmla="*/ 428 h 2280"/>
              <a:gd name="T30" fmla="*/ 679 w 2270"/>
              <a:gd name="T31" fmla="*/ 330 h 2280"/>
              <a:gd name="T32" fmla="*/ 822 w 2270"/>
              <a:gd name="T33" fmla="*/ 262 h 2280"/>
              <a:gd name="T34" fmla="*/ 979 w 2270"/>
              <a:gd name="T35" fmla="*/ 218 h 2280"/>
              <a:gd name="T36" fmla="*/ 640 w 2270"/>
              <a:gd name="T37" fmla="*/ 116 h 2280"/>
              <a:gd name="T38" fmla="*/ 387 w 2270"/>
              <a:gd name="T39" fmla="*/ 284 h 2280"/>
              <a:gd name="T40" fmla="*/ 188 w 2270"/>
              <a:gd name="T41" fmla="*/ 513 h 2280"/>
              <a:gd name="T42" fmla="*/ 276 w 2270"/>
              <a:gd name="T43" fmla="*/ 790 h 2280"/>
              <a:gd name="T44" fmla="*/ 348 w 2270"/>
              <a:gd name="T45" fmla="*/ 635 h 2280"/>
              <a:gd name="T46" fmla="*/ 1631 w 2270"/>
              <a:gd name="T47" fmla="*/ 1926 h 2280"/>
              <a:gd name="T48" fmla="*/ 1474 w 2270"/>
              <a:gd name="T49" fmla="*/ 2008 h 2280"/>
              <a:gd name="T50" fmla="*/ 1296 w 2270"/>
              <a:gd name="T51" fmla="*/ 2056 h 2280"/>
              <a:gd name="T52" fmla="*/ 1092 w 2270"/>
              <a:gd name="T53" fmla="*/ 2066 h 2280"/>
              <a:gd name="T54" fmla="*/ 868 w 2270"/>
              <a:gd name="T55" fmla="*/ 2029 h 2280"/>
              <a:gd name="T56" fmla="*/ 666 w 2270"/>
              <a:gd name="T57" fmla="*/ 1938 h 2280"/>
              <a:gd name="T58" fmla="*/ 486 w 2270"/>
              <a:gd name="T59" fmla="*/ 1794 h 2280"/>
              <a:gd name="T60" fmla="*/ 343 w 2270"/>
              <a:gd name="T61" fmla="*/ 1612 h 2280"/>
              <a:gd name="T62" fmla="*/ 254 w 2270"/>
              <a:gd name="T63" fmla="*/ 1409 h 2280"/>
              <a:gd name="T64" fmla="*/ 217 w 2270"/>
              <a:gd name="T65" fmla="*/ 1185 h 2280"/>
              <a:gd name="T66" fmla="*/ 250 w 2270"/>
              <a:gd name="T67" fmla="*/ 872 h 2280"/>
              <a:gd name="T68" fmla="*/ 137 w 2270"/>
              <a:gd name="T69" fmla="*/ 799 h 2280"/>
              <a:gd name="T70" fmla="*/ 37 w 2270"/>
              <a:gd name="T71" fmla="*/ 846 h 2280"/>
              <a:gd name="T72" fmla="*/ 1 w 2270"/>
              <a:gd name="T73" fmla="*/ 1090 h 2280"/>
              <a:gd name="T74" fmla="*/ 23 w 2270"/>
              <a:gd name="T75" fmla="*/ 1369 h 2280"/>
              <a:gd name="T76" fmla="*/ 112 w 2270"/>
              <a:gd name="T77" fmla="*/ 1634 h 2280"/>
              <a:gd name="T78" fmla="*/ 259 w 2270"/>
              <a:gd name="T79" fmla="*/ 1864 h 2280"/>
              <a:gd name="T80" fmla="*/ 456 w 2270"/>
              <a:gd name="T81" fmla="*/ 2054 h 2280"/>
              <a:gd name="T82" fmla="*/ 694 w 2270"/>
              <a:gd name="T83" fmla="*/ 2190 h 2280"/>
              <a:gd name="T84" fmla="*/ 963 w 2270"/>
              <a:gd name="T85" fmla="*/ 2267 h 2280"/>
              <a:gd name="T86" fmla="*/ 1251 w 2270"/>
              <a:gd name="T87" fmla="*/ 2274 h 2280"/>
              <a:gd name="T88" fmla="*/ 1526 w 2270"/>
              <a:gd name="T89" fmla="*/ 2211 h 2280"/>
              <a:gd name="T90" fmla="*/ 1770 w 2270"/>
              <a:gd name="T91" fmla="*/ 2085 h 2280"/>
              <a:gd name="T92" fmla="*/ 1976 w 2270"/>
              <a:gd name="T93" fmla="*/ 1906 h 2280"/>
              <a:gd name="T94" fmla="*/ 2133 w 2270"/>
              <a:gd name="T95" fmla="*/ 1683 h 2280"/>
              <a:gd name="T96" fmla="*/ 2234 w 2270"/>
              <a:gd name="T97" fmla="*/ 1425 h 2280"/>
              <a:gd name="T98" fmla="*/ 2270 w 2270"/>
              <a:gd name="T99" fmla="*/ 1141 h 2280"/>
              <a:gd name="T100" fmla="*/ 2234 w 2270"/>
              <a:gd name="T101" fmla="*/ 856 h 2280"/>
              <a:gd name="T102" fmla="*/ 2133 w 2270"/>
              <a:gd name="T103" fmla="*/ 597 h 2280"/>
              <a:gd name="T104" fmla="*/ 1976 w 2270"/>
              <a:gd name="T105" fmla="*/ 374 h 2280"/>
              <a:gd name="T106" fmla="*/ 1770 w 2270"/>
              <a:gd name="T107" fmla="*/ 195 h 2280"/>
              <a:gd name="T108" fmla="*/ 1526 w 2270"/>
              <a:gd name="T109" fmla="*/ 69 h 2280"/>
              <a:gd name="T110" fmla="*/ 1251 w 2270"/>
              <a:gd name="T111" fmla="*/ 6 h 2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70" h="2280">
                <a:moveTo>
                  <a:pt x="1136" y="0"/>
                </a:moveTo>
                <a:lnTo>
                  <a:pt x="1120" y="0"/>
                </a:lnTo>
                <a:lnTo>
                  <a:pt x="1105" y="0"/>
                </a:lnTo>
                <a:lnTo>
                  <a:pt x="1090" y="1"/>
                </a:lnTo>
                <a:lnTo>
                  <a:pt x="1075" y="1"/>
                </a:lnTo>
                <a:lnTo>
                  <a:pt x="1060" y="2"/>
                </a:lnTo>
                <a:lnTo>
                  <a:pt x="1044" y="4"/>
                </a:lnTo>
                <a:lnTo>
                  <a:pt x="1029" y="5"/>
                </a:lnTo>
                <a:lnTo>
                  <a:pt x="1015" y="7"/>
                </a:lnTo>
                <a:lnTo>
                  <a:pt x="1000" y="8"/>
                </a:lnTo>
                <a:lnTo>
                  <a:pt x="985" y="11"/>
                </a:lnTo>
                <a:lnTo>
                  <a:pt x="970" y="13"/>
                </a:lnTo>
                <a:lnTo>
                  <a:pt x="956" y="15"/>
                </a:lnTo>
                <a:lnTo>
                  <a:pt x="940" y="18"/>
                </a:lnTo>
                <a:lnTo>
                  <a:pt x="926" y="20"/>
                </a:lnTo>
                <a:lnTo>
                  <a:pt x="911" y="22"/>
                </a:lnTo>
                <a:lnTo>
                  <a:pt x="897" y="26"/>
                </a:lnTo>
                <a:lnTo>
                  <a:pt x="1074" y="208"/>
                </a:lnTo>
                <a:lnTo>
                  <a:pt x="1083" y="208"/>
                </a:lnTo>
                <a:lnTo>
                  <a:pt x="1091" y="207"/>
                </a:lnTo>
                <a:lnTo>
                  <a:pt x="1101" y="207"/>
                </a:lnTo>
                <a:lnTo>
                  <a:pt x="1109" y="207"/>
                </a:lnTo>
                <a:lnTo>
                  <a:pt x="1118" y="205"/>
                </a:lnTo>
                <a:lnTo>
                  <a:pt x="1126" y="205"/>
                </a:lnTo>
                <a:lnTo>
                  <a:pt x="1136" y="205"/>
                </a:lnTo>
                <a:lnTo>
                  <a:pt x="1144" y="205"/>
                </a:lnTo>
                <a:lnTo>
                  <a:pt x="1192" y="207"/>
                </a:lnTo>
                <a:lnTo>
                  <a:pt x="1238" y="210"/>
                </a:lnTo>
                <a:lnTo>
                  <a:pt x="1284" y="215"/>
                </a:lnTo>
                <a:lnTo>
                  <a:pt x="1328" y="223"/>
                </a:lnTo>
                <a:lnTo>
                  <a:pt x="1373" y="232"/>
                </a:lnTo>
                <a:lnTo>
                  <a:pt x="1416" y="244"/>
                </a:lnTo>
                <a:lnTo>
                  <a:pt x="1458" y="258"/>
                </a:lnTo>
                <a:lnTo>
                  <a:pt x="1500" y="273"/>
                </a:lnTo>
                <a:lnTo>
                  <a:pt x="1540" y="292"/>
                </a:lnTo>
                <a:lnTo>
                  <a:pt x="1580" y="312"/>
                </a:lnTo>
                <a:lnTo>
                  <a:pt x="1618" y="334"/>
                </a:lnTo>
                <a:lnTo>
                  <a:pt x="1657" y="358"/>
                </a:lnTo>
                <a:lnTo>
                  <a:pt x="1693" y="385"/>
                </a:lnTo>
                <a:lnTo>
                  <a:pt x="1729" y="413"/>
                </a:lnTo>
                <a:lnTo>
                  <a:pt x="1765" y="445"/>
                </a:lnTo>
                <a:lnTo>
                  <a:pt x="1799" y="477"/>
                </a:lnTo>
                <a:lnTo>
                  <a:pt x="1832" y="513"/>
                </a:lnTo>
                <a:lnTo>
                  <a:pt x="1863" y="548"/>
                </a:lnTo>
                <a:lnTo>
                  <a:pt x="1891" y="584"/>
                </a:lnTo>
                <a:lnTo>
                  <a:pt x="1918" y="621"/>
                </a:lnTo>
                <a:lnTo>
                  <a:pt x="1943" y="660"/>
                </a:lnTo>
                <a:lnTo>
                  <a:pt x="1965" y="698"/>
                </a:lnTo>
                <a:lnTo>
                  <a:pt x="1985" y="738"/>
                </a:lnTo>
                <a:lnTo>
                  <a:pt x="2004" y="779"/>
                </a:lnTo>
                <a:lnTo>
                  <a:pt x="2019" y="821"/>
                </a:lnTo>
                <a:lnTo>
                  <a:pt x="2033" y="863"/>
                </a:lnTo>
                <a:lnTo>
                  <a:pt x="2045" y="906"/>
                </a:lnTo>
                <a:lnTo>
                  <a:pt x="2054" y="950"/>
                </a:lnTo>
                <a:lnTo>
                  <a:pt x="2062" y="996"/>
                </a:lnTo>
                <a:lnTo>
                  <a:pt x="2067" y="1043"/>
                </a:lnTo>
                <a:lnTo>
                  <a:pt x="2070" y="1089"/>
                </a:lnTo>
                <a:lnTo>
                  <a:pt x="2071" y="1137"/>
                </a:lnTo>
                <a:lnTo>
                  <a:pt x="2070" y="1179"/>
                </a:lnTo>
                <a:lnTo>
                  <a:pt x="2068" y="1221"/>
                </a:lnTo>
                <a:lnTo>
                  <a:pt x="2063" y="1262"/>
                </a:lnTo>
                <a:lnTo>
                  <a:pt x="2057" y="1303"/>
                </a:lnTo>
                <a:lnTo>
                  <a:pt x="2049" y="1344"/>
                </a:lnTo>
                <a:lnTo>
                  <a:pt x="2040" y="1382"/>
                </a:lnTo>
                <a:lnTo>
                  <a:pt x="2028" y="1421"/>
                </a:lnTo>
                <a:lnTo>
                  <a:pt x="2015" y="1459"/>
                </a:lnTo>
                <a:lnTo>
                  <a:pt x="2001" y="1497"/>
                </a:lnTo>
                <a:lnTo>
                  <a:pt x="1985" y="1534"/>
                </a:lnTo>
                <a:lnTo>
                  <a:pt x="1967" y="1570"/>
                </a:lnTo>
                <a:lnTo>
                  <a:pt x="1948" y="1605"/>
                </a:lnTo>
                <a:lnTo>
                  <a:pt x="1927" y="1640"/>
                </a:lnTo>
                <a:lnTo>
                  <a:pt x="1904" y="1674"/>
                </a:lnTo>
                <a:lnTo>
                  <a:pt x="1880" y="1708"/>
                </a:lnTo>
                <a:lnTo>
                  <a:pt x="1854" y="1741"/>
                </a:lnTo>
                <a:lnTo>
                  <a:pt x="547" y="428"/>
                </a:lnTo>
                <a:lnTo>
                  <a:pt x="572" y="406"/>
                </a:lnTo>
                <a:lnTo>
                  <a:pt x="598" y="386"/>
                </a:lnTo>
                <a:lnTo>
                  <a:pt x="624" y="367"/>
                </a:lnTo>
                <a:lnTo>
                  <a:pt x="651" y="348"/>
                </a:lnTo>
                <a:lnTo>
                  <a:pt x="679" y="330"/>
                </a:lnTo>
                <a:lnTo>
                  <a:pt x="706" y="314"/>
                </a:lnTo>
                <a:lnTo>
                  <a:pt x="735" y="300"/>
                </a:lnTo>
                <a:lnTo>
                  <a:pt x="764" y="286"/>
                </a:lnTo>
                <a:lnTo>
                  <a:pt x="793" y="273"/>
                </a:lnTo>
                <a:lnTo>
                  <a:pt x="822" y="262"/>
                </a:lnTo>
                <a:lnTo>
                  <a:pt x="853" y="250"/>
                </a:lnTo>
                <a:lnTo>
                  <a:pt x="884" y="240"/>
                </a:lnTo>
                <a:lnTo>
                  <a:pt x="915" y="232"/>
                </a:lnTo>
                <a:lnTo>
                  <a:pt x="947" y="225"/>
                </a:lnTo>
                <a:lnTo>
                  <a:pt x="979" y="218"/>
                </a:lnTo>
                <a:lnTo>
                  <a:pt x="1012" y="214"/>
                </a:lnTo>
                <a:lnTo>
                  <a:pt x="812" y="48"/>
                </a:lnTo>
                <a:lnTo>
                  <a:pt x="754" y="68"/>
                </a:lnTo>
                <a:lnTo>
                  <a:pt x="695" y="90"/>
                </a:lnTo>
                <a:lnTo>
                  <a:pt x="640" y="116"/>
                </a:lnTo>
                <a:lnTo>
                  <a:pt x="585" y="144"/>
                </a:lnTo>
                <a:lnTo>
                  <a:pt x="533" y="174"/>
                </a:lnTo>
                <a:lnTo>
                  <a:pt x="483" y="208"/>
                </a:lnTo>
                <a:lnTo>
                  <a:pt x="433" y="245"/>
                </a:lnTo>
                <a:lnTo>
                  <a:pt x="387" y="284"/>
                </a:lnTo>
                <a:lnTo>
                  <a:pt x="342" y="325"/>
                </a:lnTo>
                <a:lnTo>
                  <a:pt x="300" y="369"/>
                </a:lnTo>
                <a:lnTo>
                  <a:pt x="261" y="414"/>
                </a:lnTo>
                <a:lnTo>
                  <a:pt x="223" y="462"/>
                </a:lnTo>
                <a:lnTo>
                  <a:pt x="188" y="513"/>
                </a:lnTo>
                <a:lnTo>
                  <a:pt x="155" y="565"/>
                </a:lnTo>
                <a:lnTo>
                  <a:pt x="126" y="619"/>
                </a:lnTo>
                <a:lnTo>
                  <a:pt x="99" y="674"/>
                </a:lnTo>
                <a:lnTo>
                  <a:pt x="264" y="824"/>
                </a:lnTo>
                <a:lnTo>
                  <a:pt x="276" y="790"/>
                </a:lnTo>
                <a:lnTo>
                  <a:pt x="289" y="758"/>
                </a:lnTo>
                <a:lnTo>
                  <a:pt x="301" y="726"/>
                </a:lnTo>
                <a:lnTo>
                  <a:pt x="317" y="695"/>
                </a:lnTo>
                <a:lnTo>
                  <a:pt x="332" y="664"/>
                </a:lnTo>
                <a:lnTo>
                  <a:pt x="348" y="635"/>
                </a:lnTo>
                <a:lnTo>
                  <a:pt x="366" y="607"/>
                </a:lnTo>
                <a:lnTo>
                  <a:pt x="383" y="579"/>
                </a:lnTo>
                <a:lnTo>
                  <a:pt x="1686" y="1885"/>
                </a:lnTo>
                <a:lnTo>
                  <a:pt x="1659" y="1906"/>
                </a:lnTo>
                <a:lnTo>
                  <a:pt x="1631" y="1926"/>
                </a:lnTo>
                <a:lnTo>
                  <a:pt x="1602" y="1945"/>
                </a:lnTo>
                <a:lnTo>
                  <a:pt x="1571" y="1962"/>
                </a:lnTo>
                <a:lnTo>
                  <a:pt x="1540" y="1979"/>
                </a:lnTo>
                <a:lnTo>
                  <a:pt x="1507" y="1994"/>
                </a:lnTo>
                <a:lnTo>
                  <a:pt x="1474" y="2008"/>
                </a:lnTo>
                <a:lnTo>
                  <a:pt x="1441" y="2020"/>
                </a:lnTo>
                <a:lnTo>
                  <a:pt x="1405" y="2031"/>
                </a:lnTo>
                <a:lnTo>
                  <a:pt x="1369" y="2041"/>
                </a:lnTo>
                <a:lnTo>
                  <a:pt x="1333" y="2049"/>
                </a:lnTo>
                <a:lnTo>
                  <a:pt x="1296" y="2056"/>
                </a:lnTo>
                <a:lnTo>
                  <a:pt x="1258" y="2061"/>
                </a:lnTo>
                <a:lnTo>
                  <a:pt x="1220" y="2064"/>
                </a:lnTo>
                <a:lnTo>
                  <a:pt x="1180" y="2066"/>
                </a:lnTo>
                <a:lnTo>
                  <a:pt x="1140" y="2068"/>
                </a:lnTo>
                <a:lnTo>
                  <a:pt x="1092" y="2066"/>
                </a:lnTo>
                <a:lnTo>
                  <a:pt x="1046" y="2063"/>
                </a:lnTo>
                <a:lnTo>
                  <a:pt x="1000" y="2058"/>
                </a:lnTo>
                <a:lnTo>
                  <a:pt x="956" y="2050"/>
                </a:lnTo>
                <a:lnTo>
                  <a:pt x="911" y="2041"/>
                </a:lnTo>
                <a:lnTo>
                  <a:pt x="868" y="2029"/>
                </a:lnTo>
                <a:lnTo>
                  <a:pt x="826" y="2015"/>
                </a:lnTo>
                <a:lnTo>
                  <a:pt x="785" y="1999"/>
                </a:lnTo>
                <a:lnTo>
                  <a:pt x="744" y="1981"/>
                </a:lnTo>
                <a:lnTo>
                  <a:pt x="704" y="1961"/>
                </a:lnTo>
                <a:lnTo>
                  <a:pt x="666" y="1938"/>
                </a:lnTo>
                <a:lnTo>
                  <a:pt x="629" y="1913"/>
                </a:lnTo>
                <a:lnTo>
                  <a:pt x="591" y="1888"/>
                </a:lnTo>
                <a:lnTo>
                  <a:pt x="555" y="1859"/>
                </a:lnTo>
                <a:lnTo>
                  <a:pt x="520" y="1827"/>
                </a:lnTo>
                <a:lnTo>
                  <a:pt x="486" y="1794"/>
                </a:lnTo>
                <a:lnTo>
                  <a:pt x="453" y="1759"/>
                </a:lnTo>
                <a:lnTo>
                  <a:pt x="423" y="1724"/>
                </a:lnTo>
                <a:lnTo>
                  <a:pt x="394" y="1688"/>
                </a:lnTo>
                <a:lnTo>
                  <a:pt x="368" y="1651"/>
                </a:lnTo>
                <a:lnTo>
                  <a:pt x="343" y="1612"/>
                </a:lnTo>
                <a:lnTo>
                  <a:pt x="321" y="1574"/>
                </a:lnTo>
                <a:lnTo>
                  <a:pt x="301" y="1534"/>
                </a:lnTo>
                <a:lnTo>
                  <a:pt x="284" y="1493"/>
                </a:lnTo>
                <a:lnTo>
                  <a:pt x="268" y="1452"/>
                </a:lnTo>
                <a:lnTo>
                  <a:pt x="254" y="1409"/>
                </a:lnTo>
                <a:lnTo>
                  <a:pt x="243" y="1366"/>
                </a:lnTo>
                <a:lnTo>
                  <a:pt x="232" y="1322"/>
                </a:lnTo>
                <a:lnTo>
                  <a:pt x="225" y="1277"/>
                </a:lnTo>
                <a:lnTo>
                  <a:pt x="221" y="1232"/>
                </a:lnTo>
                <a:lnTo>
                  <a:pt x="217" y="1185"/>
                </a:lnTo>
                <a:lnTo>
                  <a:pt x="216" y="1137"/>
                </a:lnTo>
                <a:lnTo>
                  <a:pt x="218" y="1068"/>
                </a:lnTo>
                <a:lnTo>
                  <a:pt x="224" y="1000"/>
                </a:lnTo>
                <a:lnTo>
                  <a:pt x="235" y="935"/>
                </a:lnTo>
                <a:lnTo>
                  <a:pt x="250" y="872"/>
                </a:lnTo>
                <a:lnTo>
                  <a:pt x="228" y="858"/>
                </a:lnTo>
                <a:lnTo>
                  <a:pt x="206" y="843"/>
                </a:lnTo>
                <a:lnTo>
                  <a:pt x="182" y="829"/>
                </a:lnTo>
                <a:lnTo>
                  <a:pt x="160" y="814"/>
                </a:lnTo>
                <a:lnTo>
                  <a:pt x="137" y="799"/>
                </a:lnTo>
                <a:lnTo>
                  <a:pt x="113" y="785"/>
                </a:lnTo>
                <a:lnTo>
                  <a:pt x="90" y="769"/>
                </a:lnTo>
                <a:lnTo>
                  <a:pt x="67" y="754"/>
                </a:lnTo>
                <a:lnTo>
                  <a:pt x="51" y="800"/>
                </a:lnTo>
                <a:lnTo>
                  <a:pt x="37" y="846"/>
                </a:lnTo>
                <a:lnTo>
                  <a:pt x="27" y="893"/>
                </a:lnTo>
                <a:lnTo>
                  <a:pt x="18" y="942"/>
                </a:lnTo>
                <a:lnTo>
                  <a:pt x="9" y="990"/>
                </a:lnTo>
                <a:lnTo>
                  <a:pt x="5" y="1040"/>
                </a:lnTo>
                <a:lnTo>
                  <a:pt x="1" y="1090"/>
                </a:lnTo>
                <a:lnTo>
                  <a:pt x="0" y="1141"/>
                </a:lnTo>
                <a:lnTo>
                  <a:pt x="1" y="1199"/>
                </a:lnTo>
                <a:lnTo>
                  <a:pt x="6" y="1257"/>
                </a:lnTo>
                <a:lnTo>
                  <a:pt x="13" y="1313"/>
                </a:lnTo>
                <a:lnTo>
                  <a:pt x="23" y="1369"/>
                </a:lnTo>
                <a:lnTo>
                  <a:pt x="36" y="1425"/>
                </a:lnTo>
                <a:lnTo>
                  <a:pt x="51" y="1479"/>
                </a:lnTo>
                <a:lnTo>
                  <a:pt x="69" y="1532"/>
                </a:lnTo>
                <a:lnTo>
                  <a:pt x="89" y="1583"/>
                </a:lnTo>
                <a:lnTo>
                  <a:pt x="112" y="1634"/>
                </a:lnTo>
                <a:lnTo>
                  <a:pt x="137" y="1683"/>
                </a:lnTo>
                <a:lnTo>
                  <a:pt x="165" y="1731"/>
                </a:lnTo>
                <a:lnTo>
                  <a:pt x="194" y="1777"/>
                </a:lnTo>
                <a:lnTo>
                  <a:pt x="225" y="1822"/>
                </a:lnTo>
                <a:lnTo>
                  <a:pt x="259" y="1864"/>
                </a:lnTo>
                <a:lnTo>
                  <a:pt x="294" y="1906"/>
                </a:lnTo>
                <a:lnTo>
                  <a:pt x="333" y="1946"/>
                </a:lnTo>
                <a:lnTo>
                  <a:pt x="372" y="1983"/>
                </a:lnTo>
                <a:lnTo>
                  <a:pt x="414" y="2020"/>
                </a:lnTo>
                <a:lnTo>
                  <a:pt x="456" y="2054"/>
                </a:lnTo>
                <a:lnTo>
                  <a:pt x="500" y="2085"/>
                </a:lnTo>
                <a:lnTo>
                  <a:pt x="547" y="2114"/>
                </a:lnTo>
                <a:lnTo>
                  <a:pt x="595" y="2142"/>
                </a:lnTo>
                <a:lnTo>
                  <a:pt x="644" y="2168"/>
                </a:lnTo>
                <a:lnTo>
                  <a:pt x="694" y="2190"/>
                </a:lnTo>
                <a:lnTo>
                  <a:pt x="745" y="2211"/>
                </a:lnTo>
                <a:lnTo>
                  <a:pt x="798" y="2229"/>
                </a:lnTo>
                <a:lnTo>
                  <a:pt x="852" y="2244"/>
                </a:lnTo>
                <a:lnTo>
                  <a:pt x="907" y="2257"/>
                </a:lnTo>
                <a:lnTo>
                  <a:pt x="963" y="2267"/>
                </a:lnTo>
                <a:lnTo>
                  <a:pt x="1020" y="2274"/>
                </a:lnTo>
                <a:lnTo>
                  <a:pt x="1077" y="2279"/>
                </a:lnTo>
                <a:lnTo>
                  <a:pt x="1136" y="2280"/>
                </a:lnTo>
                <a:lnTo>
                  <a:pt x="1194" y="2279"/>
                </a:lnTo>
                <a:lnTo>
                  <a:pt x="1251" y="2274"/>
                </a:lnTo>
                <a:lnTo>
                  <a:pt x="1308" y="2267"/>
                </a:lnTo>
                <a:lnTo>
                  <a:pt x="1365" y="2257"/>
                </a:lnTo>
                <a:lnTo>
                  <a:pt x="1419" y="2244"/>
                </a:lnTo>
                <a:lnTo>
                  <a:pt x="1473" y="2229"/>
                </a:lnTo>
                <a:lnTo>
                  <a:pt x="1526" y="2211"/>
                </a:lnTo>
                <a:lnTo>
                  <a:pt x="1577" y="2190"/>
                </a:lnTo>
                <a:lnTo>
                  <a:pt x="1627" y="2168"/>
                </a:lnTo>
                <a:lnTo>
                  <a:pt x="1677" y="2142"/>
                </a:lnTo>
                <a:lnTo>
                  <a:pt x="1723" y="2114"/>
                </a:lnTo>
                <a:lnTo>
                  <a:pt x="1770" y="2085"/>
                </a:lnTo>
                <a:lnTo>
                  <a:pt x="1814" y="2054"/>
                </a:lnTo>
                <a:lnTo>
                  <a:pt x="1858" y="2020"/>
                </a:lnTo>
                <a:lnTo>
                  <a:pt x="1898" y="1983"/>
                </a:lnTo>
                <a:lnTo>
                  <a:pt x="1938" y="1946"/>
                </a:lnTo>
                <a:lnTo>
                  <a:pt x="1976" y="1906"/>
                </a:lnTo>
                <a:lnTo>
                  <a:pt x="2011" y="1864"/>
                </a:lnTo>
                <a:lnTo>
                  <a:pt x="2045" y="1822"/>
                </a:lnTo>
                <a:lnTo>
                  <a:pt x="2076" y="1777"/>
                </a:lnTo>
                <a:lnTo>
                  <a:pt x="2105" y="1731"/>
                </a:lnTo>
                <a:lnTo>
                  <a:pt x="2133" y="1683"/>
                </a:lnTo>
                <a:lnTo>
                  <a:pt x="2158" y="1634"/>
                </a:lnTo>
                <a:lnTo>
                  <a:pt x="2181" y="1583"/>
                </a:lnTo>
                <a:lnTo>
                  <a:pt x="2201" y="1532"/>
                </a:lnTo>
                <a:lnTo>
                  <a:pt x="2219" y="1479"/>
                </a:lnTo>
                <a:lnTo>
                  <a:pt x="2234" y="1425"/>
                </a:lnTo>
                <a:lnTo>
                  <a:pt x="2247" y="1369"/>
                </a:lnTo>
                <a:lnTo>
                  <a:pt x="2257" y="1313"/>
                </a:lnTo>
                <a:lnTo>
                  <a:pt x="2264" y="1257"/>
                </a:lnTo>
                <a:lnTo>
                  <a:pt x="2269" y="1199"/>
                </a:lnTo>
                <a:lnTo>
                  <a:pt x="2270" y="1141"/>
                </a:lnTo>
                <a:lnTo>
                  <a:pt x="2269" y="1082"/>
                </a:lnTo>
                <a:lnTo>
                  <a:pt x="2264" y="1024"/>
                </a:lnTo>
                <a:lnTo>
                  <a:pt x="2257" y="967"/>
                </a:lnTo>
                <a:lnTo>
                  <a:pt x="2247" y="911"/>
                </a:lnTo>
                <a:lnTo>
                  <a:pt x="2234" y="856"/>
                </a:lnTo>
                <a:lnTo>
                  <a:pt x="2219" y="801"/>
                </a:lnTo>
                <a:lnTo>
                  <a:pt x="2201" y="748"/>
                </a:lnTo>
                <a:lnTo>
                  <a:pt x="2181" y="697"/>
                </a:lnTo>
                <a:lnTo>
                  <a:pt x="2158" y="646"/>
                </a:lnTo>
                <a:lnTo>
                  <a:pt x="2133" y="597"/>
                </a:lnTo>
                <a:lnTo>
                  <a:pt x="2105" y="549"/>
                </a:lnTo>
                <a:lnTo>
                  <a:pt x="2076" y="503"/>
                </a:lnTo>
                <a:lnTo>
                  <a:pt x="2045" y="458"/>
                </a:lnTo>
                <a:lnTo>
                  <a:pt x="2011" y="414"/>
                </a:lnTo>
                <a:lnTo>
                  <a:pt x="1976" y="374"/>
                </a:lnTo>
                <a:lnTo>
                  <a:pt x="1938" y="334"/>
                </a:lnTo>
                <a:lnTo>
                  <a:pt x="1898" y="297"/>
                </a:lnTo>
                <a:lnTo>
                  <a:pt x="1858" y="260"/>
                </a:lnTo>
                <a:lnTo>
                  <a:pt x="1814" y="226"/>
                </a:lnTo>
                <a:lnTo>
                  <a:pt x="1770" y="195"/>
                </a:lnTo>
                <a:lnTo>
                  <a:pt x="1723" y="165"/>
                </a:lnTo>
                <a:lnTo>
                  <a:pt x="1677" y="138"/>
                </a:lnTo>
                <a:lnTo>
                  <a:pt x="1627" y="112"/>
                </a:lnTo>
                <a:lnTo>
                  <a:pt x="1577" y="90"/>
                </a:lnTo>
                <a:lnTo>
                  <a:pt x="1526" y="69"/>
                </a:lnTo>
                <a:lnTo>
                  <a:pt x="1473" y="51"/>
                </a:lnTo>
                <a:lnTo>
                  <a:pt x="1419" y="36"/>
                </a:lnTo>
                <a:lnTo>
                  <a:pt x="1365" y="23"/>
                </a:lnTo>
                <a:lnTo>
                  <a:pt x="1308" y="13"/>
                </a:lnTo>
                <a:lnTo>
                  <a:pt x="1251" y="6"/>
                </a:lnTo>
                <a:lnTo>
                  <a:pt x="1194" y="1"/>
                </a:lnTo>
                <a:lnTo>
                  <a:pt x="1136" y="0"/>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8" name="Date Placeholder 2"/>
          <p:cNvSpPr>
            <a:spLocks noGrp="1"/>
          </p:cNvSpPr>
          <p:nvPr>
            <p:ph type="dt" sz="half" idx="10"/>
          </p:nvPr>
        </p:nvSpPr>
        <p:spPr>
          <a:xfrm>
            <a:off x="1137351" y="6262302"/>
            <a:ext cx="872071" cy="365125"/>
          </a:xfrm>
        </p:spPr>
        <p:txBody>
          <a:bodyPr/>
          <a:lstStyle/>
          <a:p>
            <a:r>
              <a:rPr lang="en-US"/>
              <a:t>06/03/2024</a:t>
            </a:r>
            <a:endParaRPr lang="en-US" dirty="0"/>
          </a:p>
        </p:txBody>
      </p:sp>
      <p:sp>
        <p:nvSpPr>
          <p:cNvPr id="99" name="Footer Placeholder 3"/>
          <p:cNvSpPr>
            <a:spLocks noGrp="1"/>
          </p:cNvSpPr>
          <p:nvPr>
            <p:ph type="ftr" sz="quarter" idx="11"/>
          </p:nvPr>
        </p:nvSpPr>
        <p:spPr>
          <a:xfrm>
            <a:off x="2167468" y="6262302"/>
            <a:ext cx="4572000" cy="365125"/>
          </a:xfrm>
        </p:spPr>
        <p:txBody>
          <a:bodyPr/>
          <a:lstStyle/>
          <a:p>
            <a:r>
              <a:rPr kumimoji="0" lang="en-GB"/>
              <a:t>EDMS 2866156</a:t>
            </a:r>
            <a:endParaRPr kumimoji="0" lang="en-US" dirty="0"/>
          </a:p>
        </p:txBody>
      </p:sp>
    </p:spTree>
    <p:extLst>
      <p:ext uri="{BB962C8B-B14F-4D97-AF65-F5344CB8AC3E}">
        <p14:creationId xmlns:p14="http://schemas.microsoft.com/office/powerpoint/2010/main" val="9814338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015" y="22563"/>
            <a:ext cx="10515600" cy="1325563"/>
          </a:xfrm>
        </p:spPr>
        <p:txBody>
          <a:bodyPr>
            <a:normAutofit fontScale="90000"/>
          </a:bodyPr>
          <a:lstStyle/>
          <a:p>
            <a:r>
              <a:rPr lang="en-GB" dirty="0"/>
              <a:t>Ionising radiation in/around the accelerators</a:t>
            </a:r>
            <a:endParaRPr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13</a:t>
            </a:fld>
            <a:endParaRPr kumimoji="0" lang="en-US" dirty="0"/>
          </a:p>
        </p:txBody>
      </p:sp>
      <p:pic>
        <p:nvPicPr>
          <p:cNvPr id="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86597" y="3547096"/>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ube 9"/>
          <p:cNvSpPr/>
          <p:nvPr/>
        </p:nvSpPr>
        <p:spPr>
          <a:xfrm>
            <a:off x="5311947" y="3506614"/>
            <a:ext cx="3822449" cy="1002506"/>
          </a:xfrm>
          <a:prstGeom prst="cub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b="1" dirty="0">
              <a:solidFill>
                <a:srgbClr val="FFFF00"/>
              </a:solidFill>
            </a:endParaRPr>
          </a:p>
        </p:txBody>
      </p:sp>
      <p:pic>
        <p:nvPicPr>
          <p:cNvPr id="1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140996" y="3837536"/>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111796" y="3547096"/>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Cube 12"/>
          <p:cNvSpPr/>
          <p:nvPr/>
        </p:nvSpPr>
        <p:spPr>
          <a:xfrm>
            <a:off x="1873422" y="3506614"/>
            <a:ext cx="3676650" cy="1002506"/>
          </a:xfrm>
          <a:prstGeom prst="cube">
            <a:avLst/>
          </a:prstGeom>
          <a:solidFill>
            <a:srgbClr val="FFC000">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fr-FR" b="1" dirty="0">
                <a:solidFill>
                  <a:schemeClr val="tx2"/>
                </a:solidFill>
              </a:rPr>
              <a:t>Radioactive </a:t>
            </a:r>
            <a:r>
              <a:rPr lang="fr-FR" b="1" dirty="0" err="1">
                <a:solidFill>
                  <a:schemeClr val="tx2"/>
                </a:solidFill>
              </a:rPr>
              <a:t>accelerator</a:t>
            </a:r>
            <a:endParaRPr lang="en-GB" b="1" dirty="0">
              <a:solidFill>
                <a:schemeClr val="tx2"/>
              </a:solidFill>
            </a:endParaRPr>
          </a:p>
        </p:txBody>
      </p:sp>
      <p:sp>
        <p:nvSpPr>
          <p:cNvPr id="14" name="TextBox 13"/>
          <p:cNvSpPr txBox="1"/>
          <p:nvPr/>
        </p:nvSpPr>
        <p:spPr>
          <a:xfrm>
            <a:off x="2310668" y="3195356"/>
            <a:ext cx="2848878" cy="646331"/>
          </a:xfrm>
          <a:prstGeom prst="rect">
            <a:avLst/>
          </a:prstGeom>
          <a:noFill/>
        </p:spPr>
        <p:txBody>
          <a:bodyPr wrap="square" rtlCol="0">
            <a:spAutoFit/>
          </a:bodyPr>
          <a:lstStyle/>
          <a:p>
            <a:pPr algn="ctr"/>
            <a:r>
              <a:rPr lang="fr-FR" b="1" dirty="0">
                <a:solidFill>
                  <a:srgbClr val="00B050"/>
                </a:solidFill>
              </a:rPr>
              <a:t>Accelerator in </a:t>
            </a:r>
            <a:r>
              <a:rPr lang="fr-FR" b="1" dirty="0" err="1">
                <a:solidFill>
                  <a:srgbClr val="00B050"/>
                </a:solidFill>
              </a:rPr>
              <a:t>shut</a:t>
            </a:r>
            <a:r>
              <a:rPr lang="fr-FR" b="1" dirty="0">
                <a:solidFill>
                  <a:srgbClr val="00B050"/>
                </a:solidFill>
              </a:rPr>
              <a:t> down</a:t>
            </a:r>
            <a:endParaRPr lang="en-GB" b="1" dirty="0">
              <a:solidFill>
                <a:srgbClr val="00B050"/>
              </a:solidFill>
            </a:endParaRPr>
          </a:p>
        </p:txBody>
      </p:sp>
      <p:pic>
        <p:nvPicPr>
          <p:cNvPr id="15"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11397" y="3718545"/>
            <a:ext cx="360000" cy="32753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5281219" y="3709705"/>
            <a:ext cx="2249334" cy="369332"/>
          </a:xfrm>
          <a:prstGeom prst="rect">
            <a:avLst/>
          </a:prstGeom>
          <a:noFill/>
        </p:spPr>
        <p:txBody>
          <a:bodyPr wrap="none" rtlCol="0">
            <a:spAutoFit/>
          </a:bodyPr>
          <a:lstStyle/>
          <a:p>
            <a:r>
              <a:rPr lang="fr-FR" b="1" dirty="0" err="1">
                <a:solidFill>
                  <a:schemeClr val="bg1"/>
                </a:solidFill>
              </a:rPr>
              <a:t>Experimental</a:t>
            </a:r>
            <a:r>
              <a:rPr lang="fr-FR" b="1" dirty="0">
                <a:solidFill>
                  <a:schemeClr val="bg1"/>
                </a:solidFill>
              </a:rPr>
              <a:t> area:</a:t>
            </a:r>
            <a:endParaRPr lang="en-GB" b="1" dirty="0">
              <a:solidFill>
                <a:schemeClr val="bg1"/>
              </a:solidFill>
            </a:endParaRPr>
          </a:p>
        </p:txBody>
      </p:sp>
      <p:sp>
        <p:nvSpPr>
          <p:cNvPr id="17" name="TextBox 16"/>
          <p:cNvSpPr txBox="1"/>
          <p:nvPr/>
        </p:nvSpPr>
        <p:spPr>
          <a:xfrm>
            <a:off x="1863898" y="3709705"/>
            <a:ext cx="1646605" cy="369332"/>
          </a:xfrm>
          <a:prstGeom prst="rect">
            <a:avLst/>
          </a:prstGeom>
          <a:noFill/>
        </p:spPr>
        <p:txBody>
          <a:bodyPr wrap="none" rtlCol="0">
            <a:spAutoFit/>
          </a:bodyPr>
          <a:lstStyle/>
          <a:p>
            <a:r>
              <a:rPr lang="fr-FR" b="1" dirty="0" err="1">
                <a:solidFill>
                  <a:schemeClr val="bg1"/>
                </a:solidFill>
              </a:rPr>
              <a:t>Beam</a:t>
            </a:r>
            <a:r>
              <a:rPr lang="fr-FR" b="1" dirty="0">
                <a:solidFill>
                  <a:schemeClr val="bg1"/>
                </a:solidFill>
              </a:rPr>
              <a:t> tunnel:</a:t>
            </a:r>
            <a:endParaRPr lang="en-GB" b="1" dirty="0">
              <a:solidFill>
                <a:schemeClr val="bg1"/>
              </a:solidFill>
            </a:endParaRPr>
          </a:p>
        </p:txBody>
      </p:sp>
      <p:grpSp>
        <p:nvGrpSpPr>
          <p:cNvPr id="18" name="Group 17"/>
          <p:cNvGrpSpPr/>
          <p:nvPr/>
        </p:nvGrpSpPr>
        <p:grpSpPr>
          <a:xfrm>
            <a:off x="5412685" y="4103226"/>
            <a:ext cx="2763836" cy="177295"/>
            <a:chOff x="315913" y="2044411"/>
            <a:chExt cx="2763836" cy="177295"/>
          </a:xfrm>
        </p:grpSpPr>
        <p:sp>
          <p:nvSpPr>
            <p:cNvPr id="19" name="Flowchart: Direct Access Storage 18"/>
            <p:cNvSpPr/>
            <p:nvPr/>
          </p:nvSpPr>
          <p:spPr>
            <a:xfrm>
              <a:off x="315913"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Flowchart: Direct Access Storage 19"/>
            <p:cNvSpPr/>
            <p:nvPr/>
          </p:nvSpPr>
          <p:spPr>
            <a:xfrm>
              <a:off x="687387"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lowchart: Direct Access Storage 20"/>
            <p:cNvSpPr/>
            <p:nvPr/>
          </p:nvSpPr>
          <p:spPr>
            <a:xfrm>
              <a:off x="1058862"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lowchart: Direct Access Storage 21"/>
            <p:cNvSpPr/>
            <p:nvPr/>
          </p:nvSpPr>
          <p:spPr>
            <a:xfrm>
              <a:off x="1430337"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lowchart: Direct Access Storage 22"/>
            <p:cNvSpPr/>
            <p:nvPr/>
          </p:nvSpPr>
          <p:spPr>
            <a:xfrm>
              <a:off x="1784349"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lowchart: Direct Access Storage 23"/>
            <p:cNvSpPr/>
            <p:nvPr/>
          </p:nvSpPr>
          <p:spPr>
            <a:xfrm>
              <a:off x="2155824"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lowchart: Direct Access Storage 24"/>
            <p:cNvSpPr/>
            <p:nvPr/>
          </p:nvSpPr>
          <p:spPr>
            <a:xfrm>
              <a:off x="2527299"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Cube 25"/>
          <p:cNvSpPr/>
          <p:nvPr/>
        </p:nvSpPr>
        <p:spPr>
          <a:xfrm>
            <a:off x="4772475" y="3976645"/>
            <a:ext cx="345181" cy="31716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19721" y="4074477"/>
            <a:ext cx="216000" cy="196518"/>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p:cNvGrpSpPr/>
          <p:nvPr/>
        </p:nvGrpSpPr>
        <p:grpSpPr>
          <a:xfrm>
            <a:off x="1959148" y="4074651"/>
            <a:ext cx="2763836" cy="177295"/>
            <a:chOff x="315914" y="4101811"/>
            <a:chExt cx="2763836" cy="177295"/>
          </a:xfrm>
        </p:grpSpPr>
        <p:grpSp>
          <p:nvGrpSpPr>
            <p:cNvPr id="29" name="Group 28"/>
            <p:cNvGrpSpPr/>
            <p:nvPr/>
          </p:nvGrpSpPr>
          <p:grpSpPr>
            <a:xfrm>
              <a:off x="315914" y="4101811"/>
              <a:ext cx="2763836" cy="177295"/>
              <a:chOff x="315913" y="2044411"/>
              <a:chExt cx="2763836" cy="177295"/>
            </a:xfrm>
          </p:grpSpPr>
          <p:sp>
            <p:nvSpPr>
              <p:cNvPr id="37" name="Flowchart: Direct Access Storage 36"/>
              <p:cNvSpPr/>
              <p:nvPr/>
            </p:nvSpPr>
            <p:spPr>
              <a:xfrm>
                <a:off x="315913"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Flowchart: Direct Access Storage 37"/>
              <p:cNvSpPr/>
              <p:nvPr/>
            </p:nvSpPr>
            <p:spPr>
              <a:xfrm>
                <a:off x="687387"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lowchart: Direct Access Storage 38"/>
              <p:cNvSpPr/>
              <p:nvPr/>
            </p:nvSpPr>
            <p:spPr>
              <a:xfrm>
                <a:off x="1058862"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lowchart: Direct Access Storage 39"/>
              <p:cNvSpPr/>
              <p:nvPr/>
            </p:nvSpPr>
            <p:spPr>
              <a:xfrm>
                <a:off x="1430337"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lowchart: Direct Access Storage 40"/>
              <p:cNvSpPr/>
              <p:nvPr/>
            </p:nvSpPr>
            <p:spPr>
              <a:xfrm>
                <a:off x="1784349"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lowchart: Direct Access Storage 41"/>
              <p:cNvSpPr/>
              <p:nvPr/>
            </p:nvSpPr>
            <p:spPr>
              <a:xfrm>
                <a:off x="2155824"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lowchart: Direct Access Storage 42"/>
              <p:cNvSpPr/>
              <p:nvPr/>
            </p:nvSpPr>
            <p:spPr>
              <a:xfrm>
                <a:off x="2527299"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0"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05562" y="4126706"/>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95687" y="4136188"/>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20312" y="4126706"/>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62562" y="4136188"/>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92212" y="4126663"/>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788" y="4126663"/>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138" y="4136188"/>
              <a:ext cx="144000" cy="131012"/>
            </a:xfrm>
            <a:prstGeom prst="rect">
              <a:avLst/>
            </a:prstGeom>
            <a:noFill/>
            <a:extLst>
              <a:ext uri="{909E8E84-426E-40DD-AFC4-6F175D3DCCD1}">
                <a14:hiddenFill xmlns:a14="http://schemas.microsoft.com/office/drawing/2010/main">
                  <a:solidFill>
                    <a:srgbClr val="FFFFFF"/>
                  </a:solidFill>
                </a14:hiddenFill>
              </a:ext>
            </a:extLst>
          </p:spPr>
        </p:pic>
      </p:grpSp>
      <p:pic>
        <p:nvPicPr>
          <p:cNvPr id="44"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50071" y="4128120"/>
            <a:ext cx="144000" cy="131012"/>
          </a:xfrm>
          <a:prstGeom prst="rect">
            <a:avLst/>
          </a:prstGeom>
          <a:noFill/>
          <a:extLst>
            <a:ext uri="{909E8E84-426E-40DD-AFC4-6F175D3DCCD1}">
              <a14:hiddenFill xmlns:a14="http://schemas.microsoft.com/office/drawing/2010/main">
                <a:solidFill>
                  <a:srgbClr val="FFFFFF"/>
                </a:solidFill>
              </a14:hiddenFill>
            </a:ext>
          </a:extLst>
        </p:spPr>
      </p:pic>
      <p:sp>
        <p:nvSpPr>
          <p:cNvPr id="45" name="Cube 44"/>
          <p:cNvSpPr/>
          <p:nvPr/>
        </p:nvSpPr>
        <p:spPr>
          <a:xfrm>
            <a:off x="5284600" y="2604120"/>
            <a:ext cx="4915857" cy="1905000"/>
          </a:xfrm>
          <a:prstGeom prst="cube">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b="1" dirty="0" err="1"/>
              <a:t>Experimental</a:t>
            </a:r>
            <a:r>
              <a:rPr lang="fr-FR" b="1"/>
              <a:t> hall</a:t>
            </a:r>
            <a:endParaRPr lang="en-GB" b="1" dirty="0"/>
          </a:p>
        </p:txBody>
      </p:sp>
      <p:pic>
        <p:nvPicPr>
          <p:cNvPr id="46"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92349" y="3207110"/>
            <a:ext cx="108000" cy="98259"/>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0733" y="3816270"/>
            <a:ext cx="162000" cy="147389"/>
          </a:xfrm>
          <a:prstGeom prst="rect">
            <a:avLst/>
          </a:prstGeom>
          <a:noFill/>
          <a:extLst>
            <a:ext uri="{909E8E84-426E-40DD-AFC4-6F175D3DCCD1}">
              <a14:hiddenFill xmlns:a14="http://schemas.microsoft.com/office/drawing/2010/main">
                <a:solidFill>
                  <a:srgbClr val="FFFFFF"/>
                </a:solidFill>
              </a14:hiddenFill>
            </a:ext>
          </a:extLst>
        </p:spPr>
      </p:pic>
      <p:sp>
        <p:nvSpPr>
          <p:cNvPr id="48" name="Date Placeholder 2"/>
          <p:cNvSpPr>
            <a:spLocks noGrp="1"/>
          </p:cNvSpPr>
          <p:nvPr>
            <p:ph type="dt" sz="half" idx="10"/>
          </p:nvPr>
        </p:nvSpPr>
        <p:spPr>
          <a:xfrm>
            <a:off x="1137351" y="6262302"/>
            <a:ext cx="872071" cy="365125"/>
          </a:xfrm>
        </p:spPr>
        <p:txBody>
          <a:bodyPr/>
          <a:lstStyle/>
          <a:p>
            <a:r>
              <a:rPr lang="en-US"/>
              <a:t>06/03/2024</a:t>
            </a:r>
            <a:endParaRPr lang="en-US" dirty="0"/>
          </a:p>
        </p:txBody>
      </p:sp>
      <p:sp>
        <p:nvSpPr>
          <p:cNvPr id="49" name="Footer Placeholder 3"/>
          <p:cNvSpPr>
            <a:spLocks noGrp="1"/>
          </p:cNvSpPr>
          <p:nvPr>
            <p:ph type="ftr" sz="quarter" idx="11"/>
          </p:nvPr>
        </p:nvSpPr>
        <p:spPr>
          <a:xfrm>
            <a:off x="2167468" y="6262302"/>
            <a:ext cx="4572000" cy="365125"/>
          </a:xfrm>
        </p:spPr>
        <p:txBody>
          <a:bodyPr/>
          <a:lstStyle/>
          <a:p>
            <a:r>
              <a:rPr kumimoji="0" lang="en-GB"/>
              <a:t>EDMS 2866156</a:t>
            </a:r>
            <a:endParaRPr kumimoji="0" lang="en-US" dirty="0"/>
          </a:p>
        </p:txBody>
      </p:sp>
    </p:spTree>
    <p:extLst>
      <p:ext uri="{BB962C8B-B14F-4D97-AF65-F5344CB8AC3E}">
        <p14:creationId xmlns:p14="http://schemas.microsoft.com/office/powerpoint/2010/main" val="25908392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Main Contacts</a:t>
            </a:r>
          </a:p>
        </p:txBody>
      </p:sp>
      <p:sp>
        <p:nvSpPr>
          <p:cNvPr id="3" name="Content Placeholder 2"/>
          <p:cNvSpPr>
            <a:spLocks noGrp="1"/>
          </p:cNvSpPr>
          <p:nvPr>
            <p:ph idx="1"/>
          </p:nvPr>
        </p:nvSpPr>
        <p:spPr/>
        <p:txBody>
          <a:bodyPr/>
          <a:lstStyle/>
          <a:p>
            <a:r>
              <a:rPr lang="en-US" dirty="0"/>
              <a:t>Angelito Herve (RP Officer) </a:t>
            </a:r>
            <a:r>
              <a:rPr lang="en-US" i="1" dirty="0"/>
              <a:t>163168</a:t>
            </a:r>
          </a:p>
          <a:p>
            <a:r>
              <a:rPr lang="en-US" dirty="0"/>
              <a:t>Arnaud Devienne (RP responsible and physicist) 162330</a:t>
            </a:r>
          </a:p>
          <a:p>
            <a:endParaRPr lang="en-US" i="1" dirty="0"/>
          </a:p>
          <a:p>
            <a:r>
              <a:rPr lang="en-US" dirty="0"/>
              <a:t>General RP for </a:t>
            </a:r>
            <a:r>
              <a:rPr lang="en-US" dirty="0" err="1"/>
              <a:t>Meyrin</a:t>
            </a:r>
            <a:r>
              <a:rPr lang="en-US" dirty="0"/>
              <a:t> : </a:t>
            </a:r>
            <a:r>
              <a:rPr lang="en-US" i="1" dirty="0"/>
              <a:t>72504</a:t>
            </a:r>
          </a:p>
          <a:p>
            <a:r>
              <a:rPr lang="en-US" dirty="0"/>
              <a:t>RP piquet outside working hour : </a:t>
            </a:r>
            <a:r>
              <a:rPr lang="en-US" i="1" dirty="0"/>
              <a:t>74848</a:t>
            </a:r>
          </a:p>
        </p:txBody>
      </p:sp>
      <p:sp>
        <p:nvSpPr>
          <p:cNvPr id="4" name="Date Placeholder 3"/>
          <p:cNvSpPr>
            <a:spLocks noGrp="1"/>
          </p:cNvSpPr>
          <p:nvPr>
            <p:ph type="dt" sz="half" idx="10"/>
          </p:nvPr>
        </p:nvSpPr>
        <p:spPr/>
        <p:txBody>
          <a:bodyPr/>
          <a:lstStyle/>
          <a:p>
            <a:r>
              <a:rPr lang="en-US"/>
              <a:t>06/03/2024</a:t>
            </a:r>
            <a:endParaRPr lang="en-GB" dirty="0"/>
          </a:p>
        </p:txBody>
      </p:sp>
      <p:sp>
        <p:nvSpPr>
          <p:cNvPr id="5" name="Footer Placeholder 4"/>
          <p:cNvSpPr>
            <a:spLocks noGrp="1"/>
          </p:cNvSpPr>
          <p:nvPr>
            <p:ph type="ftr" sz="quarter" idx="11"/>
          </p:nvPr>
        </p:nvSpPr>
        <p:spPr/>
        <p:txBody>
          <a:bodyPr/>
          <a:lstStyle/>
          <a:p>
            <a:r>
              <a:rPr lang="en-GB"/>
              <a:t>EDMS 2866156</a:t>
            </a:r>
            <a:endParaRPr lang="en-GB" dirty="0"/>
          </a:p>
        </p:txBody>
      </p:sp>
      <p:sp>
        <p:nvSpPr>
          <p:cNvPr id="6" name="Slide Number Placeholder 5"/>
          <p:cNvSpPr>
            <a:spLocks noGrp="1"/>
          </p:cNvSpPr>
          <p:nvPr>
            <p:ph type="sldNum" sz="quarter" idx="12"/>
          </p:nvPr>
        </p:nvSpPr>
        <p:spPr/>
        <p:txBody>
          <a:bodyPr/>
          <a:lstStyle/>
          <a:p>
            <a:fld id="{BCD55979-00CC-4874-A80E-0959E76EB92F}" type="slidenum">
              <a:rPr lang="en-GB" smtClean="0"/>
              <a:t>2</a:t>
            </a:fld>
            <a:endParaRPr lang="en-GB"/>
          </a:p>
        </p:txBody>
      </p:sp>
    </p:spTree>
    <p:extLst>
      <p:ext uri="{BB962C8B-B14F-4D97-AF65-F5344CB8AC3E}">
        <p14:creationId xmlns:p14="http://schemas.microsoft.com/office/powerpoint/2010/main" val="7593366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fr-CH" dirty="0" err="1"/>
              <a:t>Traceability</a:t>
            </a:r>
            <a:r>
              <a:rPr lang="fr-CH" dirty="0"/>
              <a:t> of </a:t>
            </a:r>
            <a:r>
              <a:rPr lang="fr-CH" dirty="0" err="1"/>
              <a:t>material</a:t>
            </a:r>
            <a:r>
              <a:rPr lang="fr-CH" dirty="0"/>
              <a:t> in </a:t>
            </a:r>
            <a:r>
              <a:rPr lang="fr-CH" dirty="0" err="1"/>
              <a:t>beam</a:t>
            </a:r>
            <a:r>
              <a:rPr lang="fr-CH" dirty="0"/>
              <a:t> area</a:t>
            </a:r>
            <a:endParaRPr lang="en-GB" dirty="0"/>
          </a:p>
        </p:txBody>
      </p:sp>
      <p:sp>
        <p:nvSpPr>
          <p:cNvPr id="3" name="Content Placeholder 2"/>
          <p:cNvSpPr>
            <a:spLocks noGrp="1"/>
          </p:cNvSpPr>
          <p:nvPr>
            <p:ph idx="1"/>
          </p:nvPr>
        </p:nvSpPr>
        <p:spPr>
          <a:xfrm>
            <a:off x="369897" y="1271587"/>
            <a:ext cx="9119336" cy="4746657"/>
          </a:xfrm>
        </p:spPr>
        <p:txBody>
          <a:bodyPr>
            <a:normAutofit fontScale="92500" lnSpcReduction="20000"/>
          </a:bodyPr>
          <a:lstStyle/>
          <a:p>
            <a:r>
              <a:rPr lang="en-GB" dirty="0"/>
              <a:t>Every material </a:t>
            </a:r>
            <a:r>
              <a:rPr lang="en-GB" b="1" dirty="0"/>
              <a:t>used on a beamline </a:t>
            </a:r>
            <a:r>
              <a:rPr lang="en-GB" dirty="0"/>
              <a:t>has to be </a:t>
            </a:r>
            <a:r>
              <a:rPr lang="en-GB" b="1" dirty="0"/>
              <a:t>traced in TREC </a:t>
            </a:r>
            <a:r>
              <a:rPr lang="en-GB" dirty="0"/>
              <a:t>and </a:t>
            </a:r>
            <a:r>
              <a:rPr lang="en-GB" b="1" dirty="0"/>
              <a:t>controlled by RP (http://trec.cern.ch/)</a:t>
            </a:r>
          </a:p>
          <a:p>
            <a:r>
              <a:rPr lang="en-GB" dirty="0"/>
              <a:t>Every material with </a:t>
            </a:r>
            <a:r>
              <a:rPr lang="en-GB" b="1" dirty="0"/>
              <a:t>unknown history </a:t>
            </a:r>
            <a:r>
              <a:rPr lang="en-GB" dirty="0"/>
              <a:t>leaving a radiologically classified building should be </a:t>
            </a:r>
            <a:r>
              <a:rPr lang="en-GB" b="1" dirty="0"/>
              <a:t>controlled by RP</a:t>
            </a:r>
          </a:p>
          <a:p>
            <a:r>
              <a:rPr lang="en-GB" dirty="0"/>
              <a:t>Identify the material on TREC/EAM (traceability stickers)</a:t>
            </a:r>
          </a:p>
          <a:p>
            <a:r>
              <a:rPr lang="en-GB" dirty="0"/>
              <a:t>Deposit the material in the Buffer Area, if possible. Otherwise, call the RP Officer</a:t>
            </a:r>
          </a:p>
          <a:p>
            <a:r>
              <a:rPr lang="en-GB" b="1" dirty="0"/>
              <a:t>TREC </a:t>
            </a:r>
            <a:r>
              <a:rPr lang="en-GB" dirty="0"/>
              <a:t>will create the EDH for the transport if you choose the option</a:t>
            </a:r>
          </a:p>
          <a:p>
            <a:r>
              <a:rPr lang="en-GB" dirty="0"/>
              <a:t>The location of radioactive material has to be updated on TREC</a:t>
            </a:r>
          </a:p>
          <a:p>
            <a:endParaRPr lang="en-GB" b="1" dirty="0"/>
          </a:p>
          <a:p>
            <a:endParaRPr lang="fr-CH" dirty="0"/>
          </a:p>
        </p:txBody>
      </p:sp>
      <p:sp>
        <p:nvSpPr>
          <p:cNvPr id="6" name="Slide Number Placeholder 5">
            <a:extLst>
              <a:ext uri="{FF2B5EF4-FFF2-40B4-BE49-F238E27FC236}">
                <a16:creationId xmlns:a16="http://schemas.microsoft.com/office/drawing/2014/main" id="{66C9FEAA-C136-4955-BEE5-D21B36A4898F}"/>
              </a:ext>
            </a:extLst>
          </p:cNvPr>
          <p:cNvSpPr>
            <a:spLocks noGrp="1"/>
          </p:cNvSpPr>
          <p:nvPr>
            <p:ph type="sldNum" sz="quarter" idx="12"/>
          </p:nvPr>
        </p:nvSpPr>
        <p:spPr/>
        <p:txBody>
          <a:bodyPr/>
          <a:lstStyle/>
          <a:p>
            <a:fld id="{BCD55979-00CC-4874-A80E-0959E76EB92F}" type="slidenum">
              <a:rPr lang="en-GB" smtClean="0"/>
              <a:t>3</a:t>
            </a:fld>
            <a:endParaRPr lang="en-GB"/>
          </a:p>
        </p:txBody>
      </p:sp>
      <p:sp>
        <p:nvSpPr>
          <p:cNvPr id="4" name="Date Placeholder 3">
            <a:extLst>
              <a:ext uri="{FF2B5EF4-FFF2-40B4-BE49-F238E27FC236}">
                <a16:creationId xmlns:a16="http://schemas.microsoft.com/office/drawing/2014/main" id="{0F95FCDF-CC6B-4EC9-86B2-E24EEDF79CB9}"/>
              </a:ext>
            </a:extLst>
          </p:cNvPr>
          <p:cNvSpPr>
            <a:spLocks noGrp="1"/>
          </p:cNvSpPr>
          <p:nvPr>
            <p:ph type="dt" sz="half" idx="10"/>
          </p:nvPr>
        </p:nvSpPr>
        <p:spPr/>
        <p:txBody>
          <a:bodyPr/>
          <a:lstStyle/>
          <a:p>
            <a:r>
              <a:rPr lang="en-US"/>
              <a:t>06/03/2024</a:t>
            </a:r>
            <a:endParaRPr lang="en-GB"/>
          </a:p>
        </p:txBody>
      </p:sp>
      <p:sp>
        <p:nvSpPr>
          <p:cNvPr id="5" name="Footer Placeholder 4">
            <a:extLst>
              <a:ext uri="{FF2B5EF4-FFF2-40B4-BE49-F238E27FC236}">
                <a16:creationId xmlns:a16="http://schemas.microsoft.com/office/drawing/2014/main" id="{E6A127BD-4DD1-464D-9A72-9B7CF10185D3}"/>
              </a:ext>
            </a:extLst>
          </p:cNvPr>
          <p:cNvSpPr>
            <a:spLocks noGrp="1"/>
          </p:cNvSpPr>
          <p:nvPr>
            <p:ph type="ftr" sz="quarter" idx="11"/>
          </p:nvPr>
        </p:nvSpPr>
        <p:spPr/>
        <p:txBody>
          <a:bodyPr/>
          <a:lstStyle/>
          <a:p>
            <a:r>
              <a:rPr lang="en-GB"/>
              <a:t>EDMS 2866156</a:t>
            </a:r>
          </a:p>
        </p:txBody>
      </p:sp>
      <p:graphicFrame>
        <p:nvGraphicFramePr>
          <p:cNvPr id="7" name="Object 6"/>
          <p:cNvGraphicFramePr>
            <a:graphicFrameLocks noChangeAspect="1"/>
          </p:cNvGraphicFramePr>
          <p:nvPr>
            <p:extLst>
              <p:ext uri="{D42A27DB-BD31-4B8C-83A1-F6EECF244321}">
                <p14:modId xmlns:p14="http://schemas.microsoft.com/office/powerpoint/2010/main" val="3287297175"/>
              </p:ext>
            </p:extLst>
          </p:nvPr>
        </p:nvGraphicFramePr>
        <p:xfrm>
          <a:off x="9237306" y="2079407"/>
          <a:ext cx="2751150" cy="1422265"/>
        </p:xfrm>
        <a:graphic>
          <a:graphicData uri="http://schemas.openxmlformats.org/presentationml/2006/ole">
            <mc:AlternateContent xmlns:mc="http://schemas.openxmlformats.org/markup-compatibility/2006">
              <mc:Choice xmlns:v="urn:schemas-microsoft-com:vml" Requires="v">
                <p:oleObj name="Bitmap Image" r:id="rId2" imgW="3686040" imgH="1905120" progId="Paint.Picture">
                  <p:embed/>
                </p:oleObj>
              </mc:Choice>
              <mc:Fallback>
                <p:oleObj name="Bitmap Image" r:id="rId2" imgW="3686040" imgH="1905120" progId="Paint.Picture">
                  <p:embed/>
                  <p:pic>
                    <p:nvPicPr>
                      <p:cNvPr id="11" name="Object 10"/>
                      <p:cNvPicPr/>
                      <p:nvPr/>
                    </p:nvPicPr>
                    <p:blipFill>
                      <a:blip r:embed="rId3"/>
                      <a:stretch>
                        <a:fillRect/>
                      </a:stretch>
                    </p:blipFill>
                    <p:spPr>
                      <a:xfrm>
                        <a:off x="9237306" y="2079407"/>
                        <a:ext cx="2751150" cy="1422265"/>
                      </a:xfrm>
                      <a:prstGeom prst="rect">
                        <a:avLst/>
                      </a:prstGeom>
                    </p:spPr>
                  </p:pic>
                </p:oleObj>
              </mc:Fallback>
            </mc:AlternateContent>
          </a:graphicData>
        </a:graphic>
      </p:graphicFrame>
    </p:spTree>
    <p:extLst>
      <p:ext uri="{BB962C8B-B14F-4D97-AF65-F5344CB8AC3E}">
        <p14:creationId xmlns:p14="http://schemas.microsoft.com/office/powerpoint/2010/main" val="1313837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en-GB" dirty="0"/>
              <a:t>Layout of the East Area (EA)</a:t>
            </a:r>
          </a:p>
        </p:txBody>
      </p:sp>
      <p:sp>
        <p:nvSpPr>
          <p:cNvPr id="3" name="Content Placeholder 2"/>
          <p:cNvSpPr>
            <a:spLocks noGrp="1"/>
          </p:cNvSpPr>
          <p:nvPr>
            <p:ph idx="1"/>
          </p:nvPr>
        </p:nvSpPr>
        <p:spPr>
          <a:xfrm>
            <a:off x="369898" y="1271588"/>
            <a:ext cx="7089286" cy="4185293"/>
          </a:xfrm>
        </p:spPr>
        <p:txBody>
          <a:bodyPr>
            <a:normAutofit/>
          </a:bodyPr>
          <a:lstStyle/>
          <a:p>
            <a:pPr>
              <a:spcAft>
                <a:spcPts val="600"/>
              </a:spcAft>
            </a:pPr>
            <a:r>
              <a:rPr lang="fr-CH" dirty="0" err="1"/>
              <a:t>Secondary</a:t>
            </a:r>
            <a:r>
              <a:rPr lang="fr-CH" dirty="0"/>
              <a:t> Beam </a:t>
            </a:r>
            <a:r>
              <a:rPr lang="fr-CH" dirty="0" err="1"/>
              <a:t>lines</a:t>
            </a:r>
            <a:r>
              <a:rPr lang="fr-CH" dirty="0"/>
              <a:t> (T9, T10 and T11)</a:t>
            </a:r>
          </a:p>
          <a:p>
            <a:pPr lvl="1">
              <a:spcAft>
                <a:spcPts val="600"/>
              </a:spcAft>
              <a:buFont typeface="Arial" panose="020B0604020202020204" pitchFamily="34" charset="0"/>
              <a:buChar char="−"/>
            </a:pPr>
            <a:r>
              <a:rPr lang="fr-CH" dirty="0"/>
              <a:t>2 Buffer Area </a:t>
            </a:r>
            <a:r>
              <a:rPr lang="en-GB" dirty="0"/>
              <a:t>available</a:t>
            </a:r>
          </a:p>
          <a:p>
            <a:pPr marL="48767" indent="0">
              <a:spcAft>
                <a:spcPts val="600"/>
              </a:spcAft>
              <a:buNone/>
            </a:pPr>
            <a:endParaRPr lang="fr-CH" sz="1200" dirty="0"/>
          </a:p>
          <a:p>
            <a:pPr>
              <a:spcAft>
                <a:spcPts val="600"/>
              </a:spcAft>
            </a:pPr>
            <a:r>
              <a:rPr lang="fr-CH" dirty="0"/>
              <a:t>CHARM/IRRAD</a:t>
            </a:r>
          </a:p>
          <a:p>
            <a:pPr lvl="1">
              <a:spcAft>
                <a:spcPts val="600"/>
              </a:spcAft>
              <a:buFont typeface="Arial" panose="020B0604020202020204" pitchFamily="34" charset="0"/>
              <a:buChar char="−"/>
            </a:pPr>
            <a:r>
              <a:rPr lang="fr-CH" dirty="0"/>
              <a:t>1 Buffer Area </a:t>
            </a:r>
            <a:r>
              <a:rPr lang="en-GB" dirty="0"/>
              <a:t>available</a:t>
            </a:r>
          </a:p>
          <a:p>
            <a:pPr lvl="1"/>
            <a:endParaRPr lang="en-GB" dirty="0"/>
          </a:p>
        </p:txBody>
      </p:sp>
      <p:sp>
        <p:nvSpPr>
          <p:cNvPr id="6" name="Slide Number Placeholder 5">
            <a:extLst>
              <a:ext uri="{FF2B5EF4-FFF2-40B4-BE49-F238E27FC236}">
                <a16:creationId xmlns:a16="http://schemas.microsoft.com/office/drawing/2014/main" id="{E72676DD-615D-43A8-AFC8-07C29A616094}"/>
              </a:ext>
            </a:extLst>
          </p:cNvPr>
          <p:cNvSpPr>
            <a:spLocks noGrp="1"/>
          </p:cNvSpPr>
          <p:nvPr>
            <p:ph type="sldNum" sz="quarter" idx="12"/>
          </p:nvPr>
        </p:nvSpPr>
        <p:spPr/>
        <p:txBody>
          <a:bodyPr/>
          <a:lstStyle/>
          <a:p>
            <a:fld id="{BCD55979-00CC-4874-A80E-0959E76EB92F}" type="slidenum">
              <a:rPr lang="en-GB" smtClean="0"/>
              <a:t>4</a:t>
            </a:fld>
            <a:endParaRPr lang="en-GB"/>
          </a:p>
        </p:txBody>
      </p:sp>
      <p:sp>
        <p:nvSpPr>
          <p:cNvPr id="4" name="Date Placeholder 3">
            <a:extLst>
              <a:ext uri="{FF2B5EF4-FFF2-40B4-BE49-F238E27FC236}">
                <a16:creationId xmlns:a16="http://schemas.microsoft.com/office/drawing/2014/main" id="{D1D41DA1-1897-448D-A710-335A9006CD39}"/>
              </a:ext>
            </a:extLst>
          </p:cNvPr>
          <p:cNvSpPr>
            <a:spLocks noGrp="1"/>
          </p:cNvSpPr>
          <p:nvPr>
            <p:ph type="dt" sz="half" idx="10"/>
          </p:nvPr>
        </p:nvSpPr>
        <p:spPr/>
        <p:txBody>
          <a:bodyPr/>
          <a:lstStyle/>
          <a:p>
            <a:r>
              <a:rPr lang="en-US"/>
              <a:t>06/03/2024</a:t>
            </a:r>
            <a:endParaRPr lang="en-GB"/>
          </a:p>
        </p:txBody>
      </p:sp>
      <p:sp>
        <p:nvSpPr>
          <p:cNvPr id="5" name="Footer Placeholder 4">
            <a:extLst>
              <a:ext uri="{FF2B5EF4-FFF2-40B4-BE49-F238E27FC236}">
                <a16:creationId xmlns:a16="http://schemas.microsoft.com/office/drawing/2014/main" id="{32E9AFB2-6646-443A-8F1B-D4240F47904A}"/>
              </a:ext>
            </a:extLst>
          </p:cNvPr>
          <p:cNvSpPr>
            <a:spLocks noGrp="1"/>
          </p:cNvSpPr>
          <p:nvPr>
            <p:ph type="ftr" sz="quarter" idx="11"/>
          </p:nvPr>
        </p:nvSpPr>
        <p:spPr/>
        <p:txBody>
          <a:bodyPr/>
          <a:lstStyle/>
          <a:p>
            <a:r>
              <a:rPr lang="en-GB"/>
              <a:t>EDMS 2866156</a:t>
            </a:r>
          </a:p>
        </p:txBody>
      </p:sp>
      <p:pic>
        <p:nvPicPr>
          <p:cNvPr id="19" name="Picture 18">
            <a:extLst>
              <a:ext uri="{FF2B5EF4-FFF2-40B4-BE49-F238E27FC236}">
                <a16:creationId xmlns:a16="http://schemas.microsoft.com/office/drawing/2014/main" id="{81DF8F86-829D-4725-B2EF-24C436CB7602}"/>
              </a:ext>
            </a:extLst>
          </p:cNvPr>
          <p:cNvPicPr>
            <a:picLocks noChangeAspect="1"/>
          </p:cNvPicPr>
          <p:nvPr/>
        </p:nvPicPr>
        <p:blipFill rotWithShape="1">
          <a:blip r:embed="rId2"/>
          <a:srcRect l="2764" t="4551" r="605" b="1185"/>
          <a:stretch/>
        </p:blipFill>
        <p:spPr>
          <a:xfrm>
            <a:off x="7471155" y="1130355"/>
            <a:ext cx="4162825" cy="2047403"/>
          </a:xfrm>
          <a:prstGeom prst="rect">
            <a:avLst/>
          </a:prstGeom>
        </p:spPr>
      </p:pic>
      <p:sp>
        <p:nvSpPr>
          <p:cNvPr id="22" name="5-Point Star 14">
            <a:extLst>
              <a:ext uri="{FF2B5EF4-FFF2-40B4-BE49-F238E27FC236}">
                <a16:creationId xmlns:a16="http://schemas.microsoft.com/office/drawing/2014/main" id="{FA0F7D43-2F68-43CD-9792-CC216314C182}"/>
              </a:ext>
            </a:extLst>
          </p:cNvPr>
          <p:cNvSpPr/>
          <p:nvPr/>
        </p:nvSpPr>
        <p:spPr>
          <a:xfrm>
            <a:off x="10976352" y="1326170"/>
            <a:ext cx="212750" cy="224209"/>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24" name="5-Point Star 14">
            <a:extLst>
              <a:ext uri="{FF2B5EF4-FFF2-40B4-BE49-F238E27FC236}">
                <a16:creationId xmlns:a16="http://schemas.microsoft.com/office/drawing/2014/main" id="{0C522853-DDA8-4BEA-9954-2137AA6EBD07}"/>
              </a:ext>
            </a:extLst>
          </p:cNvPr>
          <p:cNvSpPr/>
          <p:nvPr/>
        </p:nvSpPr>
        <p:spPr>
          <a:xfrm>
            <a:off x="4671444" y="2295525"/>
            <a:ext cx="255600" cy="252000"/>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dirty="0"/>
          </a:p>
        </p:txBody>
      </p:sp>
      <p:sp>
        <p:nvSpPr>
          <p:cNvPr id="25" name="5-Point Star 14">
            <a:extLst>
              <a:ext uri="{FF2B5EF4-FFF2-40B4-BE49-F238E27FC236}">
                <a16:creationId xmlns:a16="http://schemas.microsoft.com/office/drawing/2014/main" id="{32EDBCB9-23AF-4B1F-A8D1-30F26E8130AF}"/>
              </a:ext>
            </a:extLst>
          </p:cNvPr>
          <p:cNvSpPr/>
          <p:nvPr/>
        </p:nvSpPr>
        <p:spPr>
          <a:xfrm>
            <a:off x="4644164" y="3766022"/>
            <a:ext cx="255600" cy="252000"/>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dirty="0"/>
          </a:p>
        </p:txBody>
      </p:sp>
      <p:pic>
        <p:nvPicPr>
          <p:cNvPr id="26" name="Picture 25">
            <a:extLst>
              <a:ext uri="{FF2B5EF4-FFF2-40B4-BE49-F238E27FC236}">
                <a16:creationId xmlns:a16="http://schemas.microsoft.com/office/drawing/2014/main" id="{93F4BCC1-B802-4DD2-B760-8ABCBEB1F17A}"/>
              </a:ext>
            </a:extLst>
          </p:cNvPr>
          <p:cNvPicPr>
            <a:picLocks noChangeAspect="1"/>
          </p:cNvPicPr>
          <p:nvPr/>
        </p:nvPicPr>
        <p:blipFill rotWithShape="1">
          <a:blip r:embed="rId2"/>
          <a:srcRect l="2764" t="4551" r="605" b="1185"/>
          <a:stretch/>
        </p:blipFill>
        <p:spPr>
          <a:xfrm>
            <a:off x="7471155" y="3231301"/>
            <a:ext cx="4162825" cy="2047403"/>
          </a:xfrm>
          <a:prstGeom prst="rect">
            <a:avLst/>
          </a:prstGeom>
        </p:spPr>
      </p:pic>
      <p:sp>
        <p:nvSpPr>
          <p:cNvPr id="29" name="5-Point Star 14">
            <a:extLst>
              <a:ext uri="{FF2B5EF4-FFF2-40B4-BE49-F238E27FC236}">
                <a16:creationId xmlns:a16="http://schemas.microsoft.com/office/drawing/2014/main" id="{10A30E65-F66D-45EC-84BF-CCA63A98112B}"/>
              </a:ext>
            </a:extLst>
          </p:cNvPr>
          <p:cNvSpPr/>
          <p:nvPr/>
        </p:nvSpPr>
        <p:spPr>
          <a:xfrm>
            <a:off x="9403241" y="4666057"/>
            <a:ext cx="260489" cy="270277"/>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16" name="5-Point Star 14">
            <a:extLst>
              <a:ext uri="{FF2B5EF4-FFF2-40B4-BE49-F238E27FC236}">
                <a16:creationId xmlns:a16="http://schemas.microsoft.com/office/drawing/2014/main" id="{FA0F7D43-2F68-43CD-9792-CC216314C182}"/>
              </a:ext>
            </a:extLst>
          </p:cNvPr>
          <p:cNvSpPr/>
          <p:nvPr/>
        </p:nvSpPr>
        <p:spPr>
          <a:xfrm>
            <a:off x="7670799" y="1508540"/>
            <a:ext cx="232229" cy="240213"/>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17" name="Content Placeholder 3"/>
          <p:cNvSpPr txBox="1">
            <a:spLocks/>
          </p:cNvSpPr>
          <p:nvPr/>
        </p:nvSpPr>
        <p:spPr>
          <a:xfrm>
            <a:off x="170253" y="4257429"/>
            <a:ext cx="7300902" cy="130015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pPr>
            <a:r>
              <a:rPr lang="en-GB" sz="2400" b="1" dirty="0"/>
              <a:t>All the building is minimum a </a:t>
            </a:r>
            <a:r>
              <a:rPr lang="en-GB" sz="2400" b="1" dirty="0">
                <a:highlight>
                  <a:srgbClr val="FFFF00"/>
                </a:highlight>
              </a:rPr>
              <a:t>Supervised Area</a:t>
            </a:r>
          </a:p>
          <a:p>
            <a:pPr lvl="1">
              <a:spcAft>
                <a:spcPts val="600"/>
              </a:spcAft>
            </a:pPr>
            <a:r>
              <a:rPr lang="en-GB" sz="2000" b="1" dirty="0"/>
              <a:t>Do no eat or smoke </a:t>
            </a:r>
          </a:p>
          <a:p>
            <a:pPr lvl="1">
              <a:spcAft>
                <a:spcPts val="600"/>
              </a:spcAft>
            </a:pPr>
            <a:r>
              <a:rPr lang="en-GB" sz="2000" b="1" dirty="0"/>
              <a:t>Drinks allowed only in control rooms</a:t>
            </a:r>
          </a:p>
          <a:p>
            <a:pPr lvl="1">
              <a:spcAft>
                <a:spcPts val="600"/>
              </a:spcAft>
            </a:pPr>
            <a:r>
              <a:rPr lang="en-GB" sz="2000" b="1" dirty="0"/>
              <a:t>Wear your dosimeter</a:t>
            </a:r>
          </a:p>
          <a:p>
            <a:pPr lvl="1">
              <a:spcAft>
                <a:spcPts val="600"/>
              </a:spcAft>
            </a:pPr>
            <a:endParaRPr lang="en-GB" sz="2000" b="1" dirty="0"/>
          </a:p>
        </p:txBody>
      </p:sp>
    </p:spTree>
    <p:extLst>
      <p:ext uri="{BB962C8B-B14F-4D97-AF65-F5344CB8AC3E}">
        <p14:creationId xmlns:p14="http://schemas.microsoft.com/office/powerpoint/2010/main" val="22650148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0515600" cy="1325563"/>
          </a:xfrm>
        </p:spPr>
        <p:txBody>
          <a:bodyPr>
            <a:normAutofit/>
          </a:bodyPr>
          <a:lstStyle/>
          <a:p>
            <a:r>
              <a:rPr lang="en-GB" dirty="0"/>
              <a:t>Radiation alarm displays</a:t>
            </a:r>
            <a:endParaRPr lang="en-US" dirty="0"/>
          </a:p>
        </p:txBody>
      </p:sp>
      <p:pic>
        <p:nvPicPr>
          <p:cNvPr id="6" name="Content Placeholder 5" descr="A close-up of a server room&#10;&#10;Description automatically generated with low confidence">
            <a:extLst>
              <a:ext uri="{FF2B5EF4-FFF2-40B4-BE49-F238E27FC236}">
                <a16:creationId xmlns:a16="http://schemas.microsoft.com/office/drawing/2014/main" id="{DEADAB4D-5069-47B6-A177-AE027F7BDF5B}"/>
              </a:ext>
            </a:extLst>
          </p:cNvPr>
          <p:cNvPicPr>
            <a:picLocks noGrp="1" noChangeAspect="1"/>
          </p:cNvPicPr>
          <p:nvPr>
            <p:ph sz="quarter" idx="1"/>
          </p:nvPr>
        </p:nvPicPr>
        <p:blipFill rotWithShape="1">
          <a:blip r:embed="rId3" cstate="print">
            <a:extLst>
              <a:ext uri="{28A0092B-C50C-407E-A947-70E740481C1C}">
                <a14:useLocalDpi xmlns:a14="http://schemas.microsoft.com/office/drawing/2010/main" val="0"/>
              </a:ext>
            </a:extLst>
          </a:blip>
          <a:srcRect l="24415" t="38337" r="45835" b="38327"/>
          <a:stretch/>
        </p:blipFill>
        <p:spPr>
          <a:xfrm rot="5400000">
            <a:off x="8760293" y="1211057"/>
            <a:ext cx="2448274" cy="1440334"/>
          </a:xfrm>
        </p:spPr>
      </p:pic>
      <p:sp>
        <p:nvSpPr>
          <p:cNvPr id="5" name="Slide Number Placeholder 4"/>
          <p:cNvSpPr>
            <a:spLocks noGrp="1"/>
          </p:cNvSpPr>
          <p:nvPr>
            <p:ph type="sldNum" sz="quarter" idx="12"/>
          </p:nvPr>
        </p:nvSpPr>
        <p:spPr/>
        <p:txBody>
          <a:bodyPr/>
          <a:lstStyle/>
          <a:p>
            <a:fld id="{EA7C8D44-3667-46F6-9772-CC52308E2A7F}" type="slidenum">
              <a:rPr kumimoji="0" lang="en-US" smtClean="0"/>
              <a:pPr/>
              <a:t>5</a:t>
            </a:fld>
            <a:endParaRPr kumimoji="0" lang="en-US" dirty="0"/>
          </a:p>
        </p:txBody>
      </p:sp>
      <p:sp>
        <p:nvSpPr>
          <p:cNvPr id="9" name="Rectangle 8"/>
          <p:cNvSpPr>
            <a:spLocks noChangeArrowheads="1"/>
          </p:cNvSpPr>
          <p:nvPr/>
        </p:nvSpPr>
        <p:spPr bwMode="auto">
          <a:xfrm>
            <a:off x="1946909" y="3680200"/>
            <a:ext cx="5255145" cy="695282"/>
          </a:xfrm>
          <a:prstGeom prst="rect">
            <a:avLst/>
          </a:prstGeom>
          <a:solidFill>
            <a:srgbClr val="99FF66"/>
          </a:solidFill>
          <a:ln w="9525">
            <a:noFill/>
            <a:miter lim="800000"/>
            <a:headEnd/>
            <a:tailEnd/>
          </a:ln>
          <a:effectLst/>
          <a:scene3d>
            <a:camera prst="legacyObliqueTopRight"/>
            <a:lightRig rig="legacyNormal1" dir="t"/>
          </a:scene3d>
          <a:sp3d extrusionH="277800" prstMaterial="legacyMatte">
            <a:bevelT w="13500" h="13500" prst="angle"/>
            <a:bevelB w="13500" h="13500" prst="angle"/>
            <a:extrusionClr>
              <a:srgbClr val="99FF66"/>
            </a:extrusionClr>
          </a:sp3d>
        </p:spPr>
        <p:txBody>
          <a:bodyPr lIns="78958" tIns="39479" rIns="78958" bIns="39479">
            <a:spAutoFit/>
            <a:flatTx/>
          </a:bodyPr>
          <a:lstStyle/>
          <a:p>
            <a:pPr algn="ctr" eaLnBrk="0" hangingPunct="0">
              <a:defRPr/>
            </a:pPr>
            <a:r>
              <a:rPr lang="en-US" sz="1900" b="1" dirty="0">
                <a:solidFill>
                  <a:srgbClr val="000000"/>
                </a:solidFill>
              </a:rPr>
              <a:t>Continuous green light = NORMAL situation</a:t>
            </a:r>
          </a:p>
          <a:p>
            <a:pPr algn="ctr" eaLnBrk="0" hangingPunct="0">
              <a:defRPr/>
            </a:pPr>
            <a:r>
              <a:rPr lang="en-US" sz="2100" b="1" dirty="0">
                <a:solidFill>
                  <a:srgbClr val="000000"/>
                </a:solidFill>
                <a:sym typeface="Wingdings" pitchFamily="2" charset="2"/>
              </a:rPr>
              <a:t>(low radiation levels, </a:t>
            </a:r>
            <a:r>
              <a:rPr lang="en-US" sz="2100" b="1" dirty="0">
                <a:solidFill>
                  <a:srgbClr val="000000"/>
                </a:solidFill>
              </a:rPr>
              <a:t>system OK)</a:t>
            </a:r>
          </a:p>
        </p:txBody>
      </p:sp>
      <p:sp>
        <p:nvSpPr>
          <p:cNvPr id="10" name="Rectangle 9"/>
          <p:cNvSpPr>
            <a:spLocks noChangeArrowheads="1"/>
          </p:cNvSpPr>
          <p:nvPr/>
        </p:nvSpPr>
        <p:spPr bwMode="auto">
          <a:xfrm>
            <a:off x="1940622" y="3046773"/>
            <a:ext cx="5270860" cy="664505"/>
          </a:xfrm>
          <a:prstGeom prst="rect">
            <a:avLst/>
          </a:prstGeom>
          <a:solidFill>
            <a:srgbClr val="FFCC00"/>
          </a:solidFill>
          <a:ln w="9525">
            <a:noFill/>
            <a:miter lim="800000"/>
            <a:headEnd/>
            <a:tailEnd/>
          </a:ln>
          <a:effectLst/>
          <a:scene3d>
            <a:camera prst="legacyObliqueTopRight"/>
            <a:lightRig rig="legacyFlat1" dir="t"/>
          </a:scene3d>
          <a:sp3d extrusionH="277800" prstMaterial="legacyMatte">
            <a:bevelT w="13500" h="13500" prst="angle"/>
            <a:bevelB w="13500" h="13500" prst="angle"/>
            <a:extrusionClr>
              <a:srgbClr val="FFCC00"/>
            </a:extrusionClr>
          </a:sp3d>
        </p:spPr>
        <p:txBody>
          <a:bodyPr lIns="78958" tIns="39479" rIns="78958" bIns="39479">
            <a:spAutoFit/>
            <a:flatTx/>
          </a:bodyPr>
          <a:lstStyle/>
          <a:p>
            <a:pPr algn="ctr" eaLnBrk="0" hangingPunct="0">
              <a:defRPr/>
            </a:pPr>
            <a:r>
              <a:rPr lang="en-US" sz="1900" b="1" dirty="0">
                <a:solidFill>
                  <a:srgbClr val="000000"/>
                </a:solidFill>
              </a:rPr>
              <a:t>Flashing ORANGE light + WARNING SOUND</a:t>
            </a:r>
          </a:p>
          <a:p>
            <a:pPr algn="ctr" eaLnBrk="0" hangingPunct="0">
              <a:defRPr/>
            </a:pPr>
            <a:r>
              <a:rPr lang="en-US" sz="1900" b="1" dirty="0">
                <a:solidFill>
                  <a:srgbClr val="000000"/>
                </a:solidFill>
                <a:sym typeface="Wingdings" pitchFamily="2" charset="2"/>
              </a:rPr>
              <a:t> Limit your stay in the </a:t>
            </a:r>
            <a:r>
              <a:rPr lang="en-US" sz="1900" b="1" dirty="0">
                <a:solidFill>
                  <a:srgbClr val="0070C0"/>
                </a:solidFill>
                <a:sym typeface="Wingdings" pitchFamily="2" charset="2"/>
              </a:rPr>
              <a:t>concerned area </a:t>
            </a:r>
            <a:endParaRPr lang="en-US" sz="1900" b="1" dirty="0">
              <a:solidFill>
                <a:srgbClr val="0070C0"/>
              </a:solidFill>
            </a:endParaRPr>
          </a:p>
        </p:txBody>
      </p:sp>
      <p:sp>
        <p:nvSpPr>
          <p:cNvPr id="11" name="Rectangle 10"/>
          <p:cNvSpPr>
            <a:spLocks noChangeArrowheads="1"/>
          </p:cNvSpPr>
          <p:nvPr/>
        </p:nvSpPr>
        <p:spPr bwMode="auto">
          <a:xfrm>
            <a:off x="1943764" y="2410034"/>
            <a:ext cx="5274004" cy="664505"/>
          </a:xfrm>
          <a:prstGeom prst="rect">
            <a:avLst/>
          </a:prstGeom>
          <a:solidFill>
            <a:srgbClr val="FF5050"/>
          </a:solidFill>
          <a:ln w="9525">
            <a:noFill/>
            <a:miter lim="800000"/>
            <a:headEnd/>
            <a:tailEnd/>
          </a:ln>
          <a:effectLst/>
          <a:scene3d>
            <a:camera prst="legacyObliqueTopRight"/>
            <a:lightRig rig="legacyFlat1" dir="t"/>
          </a:scene3d>
          <a:sp3d extrusionH="277800" prstMaterial="legacyMatte">
            <a:bevelT w="13500" h="13500" prst="angle"/>
            <a:bevelB w="13500" h="13500" prst="angle"/>
            <a:extrusionClr>
              <a:srgbClr val="FF0000"/>
            </a:extrusionClr>
          </a:sp3d>
        </p:spPr>
        <p:txBody>
          <a:bodyPr lIns="78958" tIns="39479" rIns="78958" bIns="39479">
            <a:spAutoFit/>
            <a:flatTx/>
          </a:bodyPr>
          <a:lstStyle/>
          <a:p>
            <a:pPr algn="ctr" eaLnBrk="0" hangingPunct="0">
              <a:defRPr/>
            </a:pPr>
            <a:r>
              <a:rPr lang="en-US" sz="1900" b="1" dirty="0"/>
              <a:t>Flashing RED light + Audible ALARM</a:t>
            </a:r>
          </a:p>
          <a:p>
            <a:pPr algn="ctr" eaLnBrk="0" hangingPunct="0">
              <a:defRPr/>
            </a:pPr>
            <a:r>
              <a:rPr lang="en-US" sz="1900" b="1" dirty="0">
                <a:sym typeface="Wingdings" pitchFamily="2" charset="2"/>
              </a:rPr>
              <a:t> Leave the </a:t>
            </a:r>
            <a:r>
              <a:rPr lang="en-US" sz="1900" b="1" dirty="0">
                <a:solidFill>
                  <a:srgbClr val="0070C0"/>
                </a:solidFill>
                <a:sym typeface="Wingdings" pitchFamily="2" charset="2"/>
              </a:rPr>
              <a:t>concerned area </a:t>
            </a:r>
            <a:r>
              <a:rPr lang="en-US" sz="1900" b="1" dirty="0">
                <a:sym typeface="Wingdings" pitchFamily="2" charset="2"/>
              </a:rPr>
              <a:t>calmly</a:t>
            </a:r>
            <a:endParaRPr lang="en-US" sz="1900" b="1" dirty="0"/>
          </a:p>
        </p:txBody>
      </p:sp>
      <p:pic>
        <p:nvPicPr>
          <p:cNvPr id="14" name="Picture 2" descr="\\cern.ch\dfs\Departments\Safety\Groups\RP\Survey_PS-Complex\Training\RP-Training\Pictures\UA.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9265835" y="3330716"/>
            <a:ext cx="1440334" cy="2388895"/>
          </a:xfrm>
          <a:prstGeom prst="rect">
            <a:avLst/>
          </a:prstGeom>
          <a:noFill/>
          <a:extLst>
            <a:ext uri="{909E8E84-426E-40DD-AFC4-6F175D3DCCD1}">
              <a14:hiddenFill xmlns:a14="http://schemas.microsoft.com/office/drawing/2010/main">
                <a:solidFill>
                  <a:srgbClr val="FFFFFF"/>
                </a:solidFill>
              </a14:hiddenFill>
            </a:ext>
          </a:extLst>
        </p:spPr>
      </p:pic>
      <p:sp>
        <p:nvSpPr>
          <p:cNvPr id="13" name="Date Placeholder 2"/>
          <p:cNvSpPr>
            <a:spLocks noGrp="1"/>
          </p:cNvSpPr>
          <p:nvPr>
            <p:ph type="dt" sz="half" idx="10"/>
          </p:nvPr>
        </p:nvSpPr>
        <p:spPr>
          <a:xfrm>
            <a:off x="1137351" y="6262302"/>
            <a:ext cx="872071" cy="365125"/>
          </a:xfrm>
        </p:spPr>
        <p:txBody>
          <a:bodyPr/>
          <a:lstStyle/>
          <a:p>
            <a:r>
              <a:rPr lang="en-US"/>
              <a:t>06/03/2024</a:t>
            </a:r>
            <a:endParaRPr lang="en-US" dirty="0"/>
          </a:p>
        </p:txBody>
      </p:sp>
      <p:sp>
        <p:nvSpPr>
          <p:cNvPr id="15" name="Footer Placeholder 3"/>
          <p:cNvSpPr>
            <a:spLocks noGrp="1"/>
          </p:cNvSpPr>
          <p:nvPr>
            <p:ph type="ftr" sz="quarter" idx="11"/>
          </p:nvPr>
        </p:nvSpPr>
        <p:spPr>
          <a:xfrm>
            <a:off x="2167468" y="6262302"/>
            <a:ext cx="4572000" cy="365125"/>
          </a:xfrm>
        </p:spPr>
        <p:txBody>
          <a:bodyPr/>
          <a:lstStyle/>
          <a:p>
            <a:r>
              <a:rPr kumimoji="0" lang="en-GB"/>
              <a:t>EDMS 2866156</a:t>
            </a:r>
            <a:endParaRPr kumimoji="0" lang="en-US" dirty="0"/>
          </a:p>
        </p:txBody>
      </p:sp>
      <p:sp>
        <p:nvSpPr>
          <p:cNvPr id="12" name="Content Placeholder 3"/>
          <p:cNvSpPr txBox="1">
            <a:spLocks/>
          </p:cNvSpPr>
          <p:nvPr/>
        </p:nvSpPr>
        <p:spPr>
          <a:xfrm>
            <a:off x="597385" y="4948020"/>
            <a:ext cx="7712166" cy="130015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Aft>
                <a:spcPts val="600"/>
              </a:spcAft>
            </a:pPr>
            <a:r>
              <a:rPr lang="en-GB" sz="2400" dirty="0"/>
              <a:t>You can always call the CCC (</a:t>
            </a:r>
            <a:r>
              <a:rPr lang="en-GB" sz="2400" i="1" dirty="0"/>
              <a:t>76677</a:t>
            </a:r>
            <a:r>
              <a:rPr lang="en-GB" sz="2400" dirty="0"/>
              <a:t>) or RP (</a:t>
            </a:r>
            <a:r>
              <a:rPr lang="en-GB" sz="2400" i="1" dirty="0"/>
              <a:t>72504</a:t>
            </a:r>
            <a:r>
              <a:rPr lang="en-GB" sz="2400" dirty="0"/>
              <a:t>) to get more information about the alarm</a:t>
            </a:r>
          </a:p>
        </p:txBody>
      </p:sp>
    </p:spTree>
    <p:extLst>
      <p:ext uri="{BB962C8B-B14F-4D97-AF65-F5344CB8AC3E}">
        <p14:creationId xmlns:p14="http://schemas.microsoft.com/office/powerpoint/2010/main" val="3145809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0515600" cy="1325563"/>
          </a:xfrm>
        </p:spPr>
        <p:txBody>
          <a:bodyPr>
            <a:normAutofit/>
          </a:bodyPr>
          <a:lstStyle/>
          <a:p>
            <a:r>
              <a:rPr lang="en-US" dirty="0"/>
              <a:t>Radiation monitoring system at EA</a:t>
            </a:r>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6</a:t>
            </a:fld>
            <a:endParaRPr kumimoji="0" lang="en-US" dirty="0"/>
          </a:p>
        </p:txBody>
      </p:sp>
      <p:sp>
        <p:nvSpPr>
          <p:cNvPr id="10" name="Date Placeholder 2"/>
          <p:cNvSpPr>
            <a:spLocks noGrp="1"/>
          </p:cNvSpPr>
          <p:nvPr>
            <p:ph type="dt" sz="half" idx="10"/>
          </p:nvPr>
        </p:nvSpPr>
        <p:spPr>
          <a:xfrm>
            <a:off x="1137351" y="6262302"/>
            <a:ext cx="872071" cy="365125"/>
          </a:xfrm>
        </p:spPr>
        <p:txBody>
          <a:bodyPr/>
          <a:lstStyle/>
          <a:p>
            <a:r>
              <a:rPr lang="en-US"/>
              <a:t>06/03/2024</a:t>
            </a:r>
            <a:endParaRPr lang="en-US" dirty="0"/>
          </a:p>
        </p:txBody>
      </p:sp>
      <p:sp>
        <p:nvSpPr>
          <p:cNvPr id="11" name="Footer Placeholder 3"/>
          <p:cNvSpPr>
            <a:spLocks noGrp="1"/>
          </p:cNvSpPr>
          <p:nvPr>
            <p:ph type="ftr" sz="quarter" idx="11"/>
          </p:nvPr>
        </p:nvSpPr>
        <p:spPr>
          <a:xfrm>
            <a:off x="2167468" y="6262302"/>
            <a:ext cx="4572000" cy="365125"/>
          </a:xfrm>
        </p:spPr>
        <p:txBody>
          <a:bodyPr/>
          <a:lstStyle/>
          <a:p>
            <a:r>
              <a:rPr kumimoji="0" lang="en-GB"/>
              <a:t>EDMS 2866156</a:t>
            </a:r>
            <a:endParaRPr kumimoji="0" lang="en-US" dirty="0"/>
          </a:p>
        </p:txBody>
      </p:sp>
      <p:pic>
        <p:nvPicPr>
          <p:cNvPr id="4" name="Picture 3">
            <a:extLst>
              <a:ext uri="{FF2B5EF4-FFF2-40B4-BE49-F238E27FC236}">
                <a16:creationId xmlns:a16="http://schemas.microsoft.com/office/drawing/2014/main" id="{A7E887EB-5CF9-454C-8148-F8031E8E0549}"/>
              </a:ext>
            </a:extLst>
          </p:cNvPr>
          <p:cNvPicPr>
            <a:picLocks noChangeAspect="1"/>
          </p:cNvPicPr>
          <p:nvPr/>
        </p:nvPicPr>
        <p:blipFill rotWithShape="1">
          <a:blip r:embed="rId3"/>
          <a:srcRect l="632" t="1807" r="764" b="3093"/>
          <a:stretch/>
        </p:blipFill>
        <p:spPr>
          <a:xfrm>
            <a:off x="1733750" y="1325563"/>
            <a:ext cx="8515150" cy="4447245"/>
          </a:xfrm>
          <a:prstGeom prst="rect">
            <a:avLst/>
          </a:prstGeom>
        </p:spPr>
      </p:pic>
    </p:spTree>
    <p:extLst>
      <p:ext uri="{BB962C8B-B14F-4D97-AF65-F5344CB8AC3E}">
        <p14:creationId xmlns:p14="http://schemas.microsoft.com/office/powerpoint/2010/main" val="21750088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1912600" cy="1325563"/>
          </a:xfrm>
        </p:spPr>
        <p:txBody>
          <a:bodyPr/>
          <a:lstStyle/>
          <a:p>
            <a:r>
              <a:rPr lang="en-US" dirty="0"/>
              <a:t>Possible sources of EA radiation alarms</a:t>
            </a:r>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7</a:t>
            </a:fld>
            <a:endParaRPr kumimoji="0" lang="en-US" dirty="0"/>
          </a:p>
        </p:txBody>
      </p:sp>
      <p:sp>
        <p:nvSpPr>
          <p:cNvPr id="4" name="Content Placeholder 3"/>
          <p:cNvSpPr>
            <a:spLocks noGrp="1"/>
          </p:cNvSpPr>
          <p:nvPr>
            <p:ph sz="quarter" idx="1"/>
          </p:nvPr>
        </p:nvSpPr>
        <p:spPr>
          <a:xfrm>
            <a:off x="452120" y="1584960"/>
            <a:ext cx="10515600" cy="4090678"/>
          </a:xfrm>
        </p:spPr>
        <p:txBody>
          <a:bodyPr>
            <a:noAutofit/>
          </a:bodyPr>
          <a:lstStyle/>
          <a:p>
            <a:pPr>
              <a:spcAft>
                <a:spcPts val="600"/>
              </a:spcAft>
            </a:pPr>
            <a:r>
              <a:rPr lang="en-GB" sz="2400" dirty="0"/>
              <a:t>Beam transport, steering and accidental beam losses</a:t>
            </a:r>
          </a:p>
          <a:p>
            <a:pPr marL="893763" lvl="1" indent="-436563">
              <a:spcAft>
                <a:spcPts val="600"/>
              </a:spcAft>
              <a:buFont typeface="Arial" panose="020B0604020202020204" pitchFamily="34" charset="0"/>
              <a:buChar char="−"/>
            </a:pPr>
            <a:r>
              <a:rPr lang="en-GB" sz="2400" dirty="0"/>
              <a:t>Primary beam impacting on T9 and TN targets (Target Area)</a:t>
            </a:r>
          </a:p>
          <a:p>
            <a:pPr marL="893763" lvl="1" indent="-436563">
              <a:spcAft>
                <a:spcPts val="600"/>
              </a:spcAft>
              <a:buFont typeface="Arial" panose="020B0604020202020204" pitchFamily="34" charset="0"/>
              <a:buChar char="−"/>
            </a:pPr>
            <a:r>
              <a:rPr lang="en-GB" sz="2400" dirty="0"/>
              <a:t>Primary beam along T8-IRRAD/CHARM beam line</a:t>
            </a:r>
          </a:p>
          <a:p>
            <a:pPr marL="893763" lvl="1" indent="-436563">
              <a:spcAft>
                <a:spcPts val="600"/>
              </a:spcAft>
              <a:buFont typeface="Arial" panose="020B0604020202020204" pitchFamily="34" charset="0"/>
              <a:buChar char="−"/>
            </a:pPr>
            <a:r>
              <a:rPr lang="en-GB" sz="2400" dirty="0"/>
              <a:t>Secondary beams along  T9, T10 and T11-CLOUD beam lines</a:t>
            </a:r>
          </a:p>
        </p:txBody>
      </p:sp>
      <p:sp>
        <p:nvSpPr>
          <p:cNvPr id="10" name="Date Placeholder 2"/>
          <p:cNvSpPr>
            <a:spLocks noGrp="1"/>
          </p:cNvSpPr>
          <p:nvPr>
            <p:ph type="dt" sz="half" idx="10"/>
          </p:nvPr>
        </p:nvSpPr>
        <p:spPr>
          <a:xfrm>
            <a:off x="1137351" y="6262302"/>
            <a:ext cx="872071" cy="365125"/>
          </a:xfrm>
        </p:spPr>
        <p:txBody>
          <a:bodyPr/>
          <a:lstStyle/>
          <a:p>
            <a:r>
              <a:rPr lang="en-US"/>
              <a:t>06/03/2024</a:t>
            </a:r>
            <a:endParaRPr lang="en-US" dirty="0"/>
          </a:p>
        </p:txBody>
      </p:sp>
      <p:sp>
        <p:nvSpPr>
          <p:cNvPr id="11" name="Footer Placeholder 3"/>
          <p:cNvSpPr>
            <a:spLocks noGrp="1"/>
          </p:cNvSpPr>
          <p:nvPr>
            <p:ph type="ftr" sz="quarter" idx="11"/>
          </p:nvPr>
        </p:nvSpPr>
        <p:spPr>
          <a:xfrm>
            <a:off x="2167468" y="6262302"/>
            <a:ext cx="4572000" cy="365125"/>
          </a:xfrm>
        </p:spPr>
        <p:txBody>
          <a:bodyPr/>
          <a:lstStyle/>
          <a:p>
            <a:r>
              <a:rPr kumimoji="0" lang="en-GB"/>
              <a:t>EDMS 2866156</a:t>
            </a:r>
            <a:endParaRPr kumimoji="0" lang="en-US" dirty="0"/>
          </a:p>
        </p:txBody>
      </p:sp>
    </p:spTree>
    <p:extLst>
      <p:ext uri="{BB962C8B-B14F-4D97-AF65-F5344CB8AC3E}">
        <p14:creationId xmlns:p14="http://schemas.microsoft.com/office/powerpoint/2010/main" val="25813416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normAutofit/>
          </a:bodyPr>
          <a:lstStyle/>
          <a:p>
            <a:r>
              <a:rPr lang="en-GB" dirty="0"/>
              <a:t>Reminders</a:t>
            </a:r>
          </a:p>
        </p:txBody>
      </p:sp>
      <p:sp>
        <p:nvSpPr>
          <p:cNvPr id="3" name="Content Placeholder 2"/>
          <p:cNvSpPr>
            <a:spLocks noGrp="1"/>
          </p:cNvSpPr>
          <p:nvPr>
            <p:ph idx="1"/>
          </p:nvPr>
        </p:nvSpPr>
        <p:spPr>
          <a:xfrm>
            <a:off x="369898" y="1724025"/>
            <a:ext cx="11141382" cy="4185293"/>
          </a:xfrm>
        </p:spPr>
        <p:txBody>
          <a:bodyPr>
            <a:noAutofit/>
          </a:bodyPr>
          <a:lstStyle/>
          <a:p>
            <a:pPr>
              <a:spcAft>
                <a:spcPts val="600"/>
              </a:spcAft>
            </a:pPr>
            <a:r>
              <a:rPr lang="en-GB" sz="2400" dirty="0"/>
              <a:t>The TREC/EAM code follows the equipment part until the end of his life</a:t>
            </a:r>
          </a:p>
          <a:p>
            <a:pPr>
              <a:spcAft>
                <a:spcPts val="600"/>
              </a:spcAft>
            </a:pPr>
            <a:r>
              <a:rPr lang="en-GB" sz="2400" dirty="0"/>
              <a:t>Record your request in TREC</a:t>
            </a:r>
          </a:p>
          <a:p>
            <a:pPr>
              <a:spcAft>
                <a:spcPts val="600"/>
              </a:spcAft>
            </a:pPr>
            <a:r>
              <a:rPr lang="en-GB" sz="2400" dirty="0"/>
              <a:t>Indicate a responsible person who is at CERN and available to sign in EDH</a:t>
            </a:r>
          </a:p>
          <a:p>
            <a:pPr>
              <a:spcAft>
                <a:spcPts val="600"/>
              </a:spcAft>
            </a:pPr>
            <a:r>
              <a:rPr lang="en-GB" sz="2400" dirty="0"/>
              <a:t>Sign your EDH and wait EDH fully approved before leaving</a:t>
            </a:r>
          </a:p>
          <a:p>
            <a:pPr>
              <a:spcAft>
                <a:spcPts val="600"/>
              </a:spcAft>
            </a:pPr>
            <a:r>
              <a:rPr lang="en-GB" sz="2400" dirty="0"/>
              <a:t>Only RP vacuum cleaner are allowed in Supervised and controlled area</a:t>
            </a:r>
          </a:p>
          <a:p>
            <a:pPr>
              <a:spcAft>
                <a:spcPts val="600"/>
              </a:spcAft>
            </a:pPr>
            <a:r>
              <a:rPr lang="en-GB" sz="2400" dirty="0"/>
              <a:t>In case of urgency, contact the RPO</a:t>
            </a:r>
          </a:p>
          <a:p>
            <a:pPr>
              <a:spcAft>
                <a:spcPts val="600"/>
              </a:spcAft>
            </a:pPr>
            <a:r>
              <a:rPr lang="en-GB" sz="2400" dirty="0"/>
              <a:t>For specific cases, contact the RPO</a:t>
            </a:r>
          </a:p>
        </p:txBody>
      </p:sp>
      <p:sp>
        <p:nvSpPr>
          <p:cNvPr id="6" name="Slide Number Placeholder 5">
            <a:extLst>
              <a:ext uri="{FF2B5EF4-FFF2-40B4-BE49-F238E27FC236}">
                <a16:creationId xmlns:a16="http://schemas.microsoft.com/office/drawing/2014/main" id="{13F28F74-7B3C-43FA-8933-F17FC87E44EA}"/>
              </a:ext>
            </a:extLst>
          </p:cNvPr>
          <p:cNvSpPr>
            <a:spLocks noGrp="1"/>
          </p:cNvSpPr>
          <p:nvPr>
            <p:ph type="sldNum" sz="quarter" idx="12"/>
          </p:nvPr>
        </p:nvSpPr>
        <p:spPr/>
        <p:txBody>
          <a:bodyPr/>
          <a:lstStyle/>
          <a:p>
            <a:fld id="{BCD55979-00CC-4874-A80E-0959E76EB92F}" type="slidenum">
              <a:rPr lang="en-GB" smtClean="0"/>
              <a:t>8</a:t>
            </a:fld>
            <a:endParaRPr lang="en-GB"/>
          </a:p>
        </p:txBody>
      </p:sp>
      <p:sp>
        <p:nvSpPr>
          <p:cNvPr id="4" name="Date Placeholder 3">
            <a:extLst>
              <a:ext uri="{FF2B5EF4-FFF2-40B4-BE49-F238E27FC236}">
                <a16:creationId xmlns:a16="http://schemas.microsoft.com/office/drawing/2014/main" id="{39D589C4-CC2A-494A-B6DA-13E09F4BC4ED}"/>
              </a:ext>
            </a:extLst>
          </p:cNvPr>
          <p:cNvSpPr>
            <a:spLocks noGrp="1"/>
          </p:cNvSpPr>
          <p:nvPr>
            <p:ph type="dt" sz="half" idx="10"/>
          </p:nvPr>
        </p:nvSpPr>
        <p:spPr/>
        <p:txBody>
          <a:bodyPr/>
          <a:lstStyle/>
          <a:p>
            <a:r>
              <a:rPr lang="en-US"/>
              <a:t>06/03/2024</a:t>
            </a:r>
            <a:endParaRPr lang="en-GB"/>
          </a:p>
        </p:txBody>
      </p:sp>
      <p:sp>
        <p:nvSpPr>
          <p:cNvPr id="5" name="Footer Placeholder 4">
            <a:extLst>
              <a:ext uri="{FF2B5EF4-FFF2-40B4-BE49-F238E27FC236}">
                <a16:creationId xmlns:a16="http://schemas.microsoft.com/office/drawing/2014/main" id="{A14162C9-F567-4142-AC48-930317B2D0B4}"/>
              </a:ext>
            </a:extLst>
          </p:cNvPr>
          <p:cNvSpPr>
            <a:spLocks noGrp="1"/>
          </p:cNvSpPr>
          <p:nvPr>
            <p:ph type="ftr" sz="quarter" idx="11"/>
          </p:nvPr>
        </p:nvSpPr>
        <p:spPr/>
        <p:txBody>
          <a:bodyPr/>
          <a:lstStyle/>
          <a:p>
            <a:r>
              <a:rPr lang="en-GB"/>
              <a:t>EDMS 2866156</a:t>
            </a:r>
          </a:p>
        </p:txBody>
      </p:sp>
    </p:spTree>
    <p:extLst>
      <p:ext uri="{BB962C8B-B14F-4D97-AF65-F5344CB8AC3E}">
        <p14:creationId xmlns:p14="http://schemas.microsoft.com/office/powerpoint/2010/main" val="23843560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09606E3-755C-47BB-8E24-858ADF844820}"/>
              </a:ext>
            </a:extLst>
          </p:cNvPr>
          <p:cNvPicPr>
            <a:picLocks noChangeAspect="1"/>
          </p:cNvPicPr>
          <p:nvPr/>
        </p:nvPicPr>
        <p:blipFill>
          <a:blip r:embed="rId2"/>
          <a:stretch>
            <a:fillRect/>
          </a:stretch>
        </p:blipFill>
        <p:spPr>
          <a:xfrm>
            <a:off x="5471622" y="1243955"/>
            <a:ext cx="3285575" cy="4650653"/>
          </a:xfrm>
          <a:prstGeom prst="rect">
            <a:avLst/>
          </a:prstGeom>
          <a:ln>
            <a:noFill/>
          </a:ln>
        </p:spPr>
      </p:pic>
      <p:pic>
        <p:nvPicPr>
          <p:cNvPr id="10" name="Picture 9">
            <a:extLst>
              <a:ext uri="{FF2B5EF4-FFF2-40B4-BE49-F238E27FC236}">
                <a16:creationId xmlns:a16="http://schemas.microsoft.com/office/drawing/2014/main" id="{DE92BAC4-F645-4862-88D2-364AAC3784D5}"/>
              </a:ext>
            </a:extLst>
          </p:cNvPr>
          <p:cNvPicPr>
            <a:picLocks noChangeAspect="1"/>
          </p:cNvPicPr>
          <p:nvPr/>
        </p:nvPicPr>
        <p:blipFill>
          <a:blip r:embed="rId3"/>
          <a:stretch>
            <a:fillRect/>
          </a:stretch>
        </p:blipFill>
        <p:spPr>
          <a:xfrm>
            <a:off x="8755505" y="1244767"/>
            <a:ext cx="3285575" cy="4649029"/>
          </a:xfrm>
          <a:prstGeom prst="rect">
            <a:avLst/>
          </a:prstGeom>
          <a:ln>
            <a:noFill/>
          </a:ln>
        </p:spPr>
      </p:pic>
      <p:sp>
        <p:nvSpPr>
          <p:cNvPr id="2" name="Title 1"/>
          <p:cNvSpPr>
            <a:spLocks noGrp="1"/>
          </p:cNvSpPr>
          <p:nvPr>
            <p:ph type="title"/>
          </p:nvPr>
        </p:nvSpPr>
        <p:spPr>
          <a:xfrm>
            <a:off x="369898" y="-53975"/>
            <a:ext cx="10515600" cy="1325563"/>
          </a:xfrm>
        </p:spPr>
        <p:txBody>
          <a:bodyPr/>
          <a:lstStyle/>
          <a:p>
            <a:r>
              <a:rPr lang="fr-CH" dirty="0"/>
              <a:t>All RP Contacts</a:t>
            </a:r>
            <a:endParaRPr lang="en-GB" dirty="0"/>
          </a:p>
        </p:txBody>
      </p:sp>
      <p:sp>
        <p:nvSpPr>
          <p:cNvPr id="3" name="Content Placeholder 2"/>
          <p:cNvSpPr>
            <a:spLocks noGrp="1"/>
          </p:cNvSpPr>
          <p:nvPr>
            <p:ph idx="1"/>
          </p:nvPr>
        </p:nvSpPr>
        <p:spPr>
          <a:xfrm>
            <a:off x="609601" y="1325607"/>
            <a:ext cx="4938719" cy="4270860"/>
          </a:xfrm>
        </p:spPr>
        <p:txBody>
          <a:bodyPr>
            <a:noAutofit/>
          </a:bodyPr>
          <a:lstStyle/>
          <a:p>
            <a:r>
              <a:rPr lang="fr-CH" sz="2400" dirty="0"/>
              <a:t>RP contact </a:t>
            </a:r>
            <a:r>
              <a:rPr lang="en-GB" sz="2400" dirty="0"/>
              <a:t>available</a:t>
            </a:r>
            <a:r>
              <a:rPr lang="fr-CH" sz="2400" dirty="0"/>
              <a:t> at: </a:t>
            </a:r>
            <a:r>
              <a:rPr lang="en-GB" sz="2400" dirty="0">
                <a:hlinkClick r:id="rId4"/>
              </a:rPr>
              <a:t>RP-AS-Contacts-LastUpdate.pdf</a:t>
            </a:r>
            <a:endParaRPr lang="fr-CH" sz="4000" dirty="0"/>
          </a:p>
          <a:p>
            <a:r>
              <a:rPr lang="en-GB" sz="2400" dirty="0"/>
              <a:t>Do not hesitate to contact the RPO of the concerned area</a:t>
            </a:r>
          </a:p>
          <a:p>
            <a:endParaRPr lang="fr-CH" sz="2400" dirty="0"/>
          </a:p>
          <a:p>
            <a:r>
              <a:rPr lang="fr-CH" sz="2400" dirty="0"/>
              <a:t>Meyrin: +412276</a:t>
            </a:r>
            <a:r>
              <a:rPr lang="fr-CH" sz="2400" b="1" dirty="0"/>
              <a:t>72504</a:t>
            </a:r>
          </a:p>
          <a:p>
            <a:endParaRPr lang="fr-CH" sz="2400" dirty="0"/>
          </a:p>
          <a:p>
            <a:r>
              <a:rPr lang="fr-CH" sz="2400" dirty="0"/>
              <a:t>Prévessin: +412276</a:t>
            </a:r>
            <a:r>
              <a:rPr lang="fr-CH" sz="2400" b="1" dirty="0"/>
              <a:t>75252</a:t>
            </a:r>
          </a:p>
          <a:p>
            <a:pPr marL="48767" indent="0">
              <a:buNone/>
            </a:pPr>
            <a:r>
              <a:rPr lang="fr-CH" sz="2400" b="1" dirty="0"/>
              <a:t> </a:t>
            </a:r>
          </a:p>
        </p:txBody>
      </p:sp>
      <p:sp>
        <p:nvSpPr>
          <p:cNvPr id="25" name="Rectangle 24"/>
          <p:cNvSpPr/>
          <p:nvPr/>
        </p:nvSpPr>
        <p:spPr>
          <a:xfrm>
            <a:off x="5825067" y="4672741"/>
            <a:ext cx="2319867" cy="154232"/>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29" name="Rectangle 28"/>
          <p:cNvSpPr/>
          <p:nvPr/>
        </p:nvSpPr>
        <p:spPr>
          <a:xfrm>
            <a:off x="9105900" y="3854733"/>
            <a:ext cx="2421467" cy="1166000"/>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6" name="Slide Number Placeholder 5">
            <a:extLst>
              <a:ext uri="{FF2B5EF4-FFF2-40B4-BE49-F238E27FC236}">
                <a16:creationId xmlns:a16="http://schemas.microsoft.com/office/drawing/2014/main" id="{25B51F02-3928-493F-916B-0F5232385B87}"/>
              </a:ext>
            </a:extLst>
          </p:cNvPr>
          <p:cNvSpPr>
            <a:spLocks noGrp="1"/>
          </p:cNvSpPr>
          <p:nvPr>
            <p:ph type="sldNum" sz="quarter" idx="12"/>
          </p:nvPr>
        </p:nvSpPr>
        <p:spPr/>
        <p:txBody>
          <a:bodyPr/>
          <a:lstStyle/>
          <a:p>
            <a:fld id="{BCD55979-00CC-4874-A80E-0959E76EB92F}" type="slidenum">
              <a:rPr lang="en-GB" smtClean="0"/>
              <a:t>9</a:t>
            </a:fld>
            <a:endParaRPr lang="en-GB"/>
          </a:p>
        </p:txBody>
      </p:sp>
      <p:sp>
        <p:nvSpPr>
          <p:cNvPr id="4" name="Date Placeholder 3">
            <a:extLst>
              <a:ext uri="{FF2B5EF4-FFF2-40B4-BE49-F238E27FC236}">
                <a16:creationId xmlns:a16="http://schemas.microsoft.com/office/drawing/2014/main" id="{98B2D4E0-9551-4CB2-B7F6-B6E95B47AD6C}"/>
              </a:ext>
            </a:extLst>
          </p:cNvPr>
          <p:cNvSpPr>
            <a:spLocks noGrp="1"/>
          </p:cNvSpPr>
          <p:nvPr>
            <p:ph type="dt" sz="half" idx="10"/>
          </p:nvPr>
        </p:nvSpPr>
        <p:spPr/>
        <p:txBody>
          <a:bodyPr/>
          <a:lstStyle/>
          <a:p>
            <a:r>
              <a:rPr lang="en-US"/>
              <a:t>06/03/2024</a:t>
            </a:r>
            <a:endParaRPr lang="en-GB"/>
          </a:p>
        </p:txBody>
      </p:sp>
      <p:sp>
        <p:nvSpPr>
          <p:cNvPr id="5" name="Footer Placeholder 4">
            <a:extLst>
              <a:ext uri="{FF2B5EF4-FFF2-40B4-BE49-F238E27FC236}">
                <a16:creationId xmlns:a16="http://schemas.microsoft.com/office/drawing/2014/main" id="{8A2F9CD0-ABFC-4E46-9F6B-4E5C9C4B07B5}"/>
              </a:ext>
            </a:extLst>
          </p:cNvPr>
          <p:cNvSpPr>
            <a:spLocks noGrp="1"/>
          </p:cNvSpPr>
          <p:nvPr>
            <p:ph type="ftr" sz="quarter" idx="11"/>
          </p:nvPr>
        </p:nvSpPr>
        <p:spPr/>
        <p:txBody>
          <a:bodyPr/>
          <a:lstStyle/>
          <a:p>
            <a:r>
              <a:rPr lang="en-GB"/>
              <a:t>EDMS 2866156</a:t>
            </a:r>
          </a:p>
        </p:txBody>
      </p:sp>
    </p:spTree>
    <p:extLst>
      <p:ext uri="{BB962C8B-B14F-4D97-AF65-F5344CB8AC3E}">
        <p14:creationId xmlns:p14="http://schemas.microsoft.com/office/powerpoint/2010/main" val="2352213051"/>
      </p:ext>
    </p:extLst>
  </p:cSld>
  <p:clrMapOvr>
    <a:masterClrMapping/>
  </p:clrMapOvr>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E500FAA9-6B9B-46FD-AD43-AE4EE795EB0E}"/>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458D1DA2-9565-410D-A40A-7997B763955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PRESENTATION_template</Template>
  <TotalTime>77750</TotalTime>
  <Words>630</Words>
  <Application>Microsoft Office PowerPoint</Application>
  <PresentationFormat>Widescreen</PresentationFormat>
  <Paragraphs>130</Paragraphs>
  <Slides>13</Slides>
  <Notes>7</Notes>
  <HiddenSlides>0</HiddenSlides>
  <MMClips>0</MMClips>
  <ScaleCrop>false</ScaleCrop>
  <HeadingPairs>
    <vt:vector size="8" baseType="variant">
      <vt:variant>
        <vt:lpstr>Fonts Used</vt:lpstr>
      </vt:variant>
      <vt:variant>
        <vt:i4>3</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19" baseType="lpstr">
      <vt:lpstr>Arial</vt:lpstr>
      <vt:lpstr>Calibri</vt:lpstr>
      <vt:lpstr>Wingdings</vt:lpstr>
      <vt:lpstr>CERNCorporate16-9</vt:lpstr>
      <vt:lpstr>End Slides</vt:lpstr>
      <vt:lpstr>Bitmap Image</vt:lpstr>
      <vt:lpstr>Radiation Protection guidelines for the East Area</vt:lpstr>
      <vt:lpstr>Main Contacts</vt:lpstr>
      <vt:lpstr>Traceability of material in beam area</vt:lpstr>
      <vt:lpstr>Layout of the East Area (EA)</vt:lpstr>
      <vt:lpstr>Radiation alarm displays</vt:lpstr>
      <vt:lpstr>Radiation monitoring system at EA</vt:lpstr>
      <vt:lpstr>Possible sources of EA radiation alarms</vt:lpstr>
      <vt:lpstr>Reminders</vt:lpstr>
      <vt:lpstr>All RP Contacts</vt:lpstr>
      <vt:lpstr>Radiation Areas at CERN</vt:lpstr>
      <vt:lpstr>Radiation at CERN</vt:lpstr>
      <vt:lpstr>Ionising radiation in/around the accelerators</vt:lpstr>
      <vt:lpstr>Ionising radiation in/around the accelerators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Elzbieta Nowak</dc:creator>
  <cp:lastModifiedBy>Jean-Francois Gruber</cp:lastModifiedBy>
  <cp:revision>2504</cp:revision>
  <dcterms:created xsi:type="dcterms:W3CDTF">2020-04-08T11:46:29Z</dcterms:created>
  <dcterms:modified xsi:type="dcterms:W3CDTF">2025-03-05T08:20:18Z</dcterms:modified>
</cp:coreProperties>
</file>