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75" r:id="rId3"/>
    <p:sldId id="348" r:id="rId4"/>
    <p:sldId id="349" r:id="rId5"/>
    <p:sldId id="350" r:id="rId6"/>
    <p:sldId id="283" r:id="rId7"/>
    <p:sldId id="256" r:id="rId8"/>
    <p:sldId id="289" r:id="rId9"/>
    <p:sldId id="290" r:id="rId10"/>
    <p:sldId id="339" r:id="rId11"/>
    <p:sldId id="333" r:id="rId12"/>
    <p:sldId id="334" r:id="rId13"/>
    <p:sldId id="357" r:id="rId14"/>
    <p:sldId id="356" r:id="rId15"/>
    <p:sldId id="358" r:id="rId16"/>
    <p:sldId id="346" r:id="rId17"/>
    <p:sldId id="296" r:id="rId18"/>
    <p:sldId id="298" r:id="rId19"/>
    <p:sldId id="299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102" y="3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2721A-6DBD-43CB-BEBB-CA573149CEB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44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6467" y="228600"/>
            <a:ext cx="8404887" cy="5794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dirty="0"/>
              <a:t>25.04.2014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EN-MEF-SU-EM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1321916" y="996950"/>
            <a:ext cx="9655350" cy="5321300"/>
          </a:xfrm>
        </p:spPr>
        <p:txBody>
          <a:bodyPr/>
          <a:lstStyle>
            <a:lvl1pPr marL="355600" indent="-355600">
              <a:buSzPct val="125000"/>
              <a:defRPr/>
            </a:lvl1pPr>
            <a:lvl2pPr>
              <a:defRPr sz="16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242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7/2/2024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hyperlink" Target="https://edms.cern.ch/document/1074957" TargetMode="External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emf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jpeg"/><Relationship Id="rId11" Type="http://schemas.openxmlformats.org/officeDocument/2006/relationships/image" Target="../media/image23.jpg"/><Relationship Id="rId5" Type="http://schemas.openxmlformats.org/officeDocument/2006/relationships/image" Target="../media/image17.png"/><Relationship Id="rId15" Type="http://schemas.openxmlformats.org/officeDocument/2006/relationships/image" Target="../media/image27.emf"/><Relationship Id="rId10" Type="http://schemas.openxmlformats.org/officeDocument/2006/relationships/image" Target="../media/image22.jpg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4053016"/>
            <a:ext cx="11376025" cy="1529249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1" dirty="0"/>
              <a:t>Approach for </a:t>
            </a:r>
            <a:r>
              <a:rPr lang="en-GB" sz="4000" b="1" dirty="0"/>
              <a:t>Large Scale Metrology for </a:t>
            </a:r>
            <a:br>
              <a:rPr lang="en-GB" sz="4000" b="1" dirty="0"/>
            </a:br>
            <a:r>
              <a:rPr lang="en-GB" sz="4000" b="1" dirty="0"/>
              <a:t>Physics Detectors</a:t>
            </a:r>
            <a:endParaRPr lang="en-GB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600" dirty="0"/>
              <a:t>Antje BEHRENS, Jean-Christophe GAYDE, </a:t>
            </a:r>
            <a:r>
              <a:rPr lang="de-DE" sz="1600" u="sng" dirty="0"/>
              <a:t>Dirk MERGELKUHL</a:t>
            </a:r>
            <a:r>
              <a:rPr lang="de-DE" sz="1600" dirty="0"/>
              <a:t> (CERN BE-GM-ESA)</a:t>
            </a:r>
          </a:p>
          <a:p>
            <a:pPr algn="l"/>
            <a:r>
              <a:rPr lang="en-US" sz="1800" dirty="0"/>
              <a:t>03.07.2024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Photogrammetry</a:t>
            </a:r>
            <a:r>
              <a:rPr lang="fr-CH" dirty="0"/>
              <a:t> </a:t>
            </a:r>
            <a:r>
              <a:rPr lang="fr-CH" dirty="0" err="1"/>
              <a:t>principle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10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1872" r="5448" b="1724"/>
          <a:stretch>
            <a:fillRect/>
          </a:stretch>
        </p:blipFill>
        <p:spPr bwMode="auto">
          <a:xfrm>
            <a:off x="1755999" y="1122405"/>
            <a:ext cx="868535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61372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Tracker - Leica AT401/402/403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11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09600" y="996950"/>
            <a:ext cx="4629665" cy="5321300"/>
          </a:xfrm>
        </p:spPr>
        <p:txBody>
          <a:bodyPr/>
          <a:lstStyle/>
          <a:p>
            <a:r>
              <a:rPr lang="en-GB" sz="2000" dirty="0"/>
              <a:t>As flexible and light as a Total Station</a:t>
            </a:r>
          </a:p>
          <a:p>
            <a:r>
              <a:rPr lang="en-GB" sz="2000" dirty="0"/>
              <a:t>Measures on special prisms</a:t>
            </a:r>
          </a:p>
          <a:p>
            <a:r>
              <a:rPr lang="en-GB" sz="2000" dirty="0"/>
              <a:t>For flexible volumes as</a:t>
            </a:r>
          </a:p>
          <a:p>
            <a:pPr lvl="1"/>
            <a:r>
              <a:rPr lang="en-GB" sz="1400" dirty="0"/>
              <a:t>experimental cavern network</a:t>
            </a:r>
          </a:p>
          <a:p>
            <a:pPr lvl="1"/>
            <a:r>
              <a:rPr lang="en-GB" sz="1400" dirty="0"/>
              <a:t>individual detectors</a:t>
            </a:r>
          </a:p>
          <a:p>
            <a:pPr lvl="1"/>
            <a:r>
              <a:rPr lang="en-GB" sz="1400" dirty="0"/>
              <a:t>Max. +- 80 m</a:t>
            </a:r>
          </a:p>
          <a:p>
            <a:r>
              <a:rPr lang="en-GB" sz="2000" dirty="0"/>
              <a:t>Instrument can be remote controlled </a:t>
            </a:r>
          </a:p>
          <a:p>
            <a:pPr marL="0" indent="0"/>
            <a:r>
              <a:rPr lang="en-GB" sz="2000" dirty="0">
                <a:sym typeface="Wingdings" pitchFamily="2" charset="2"/>
              </a:rPr>
              <a:t>       </a:t>
            </a:r>
            <a:r>
              <a:rPr lang="en-GB" sz="2000" dirty="0"/>
              <a:t>automation possible (ALARA)</a:t>
            </a:r>
          </a:p>
          <a:p>
            <a:r>
              <a:rPr lang="en-GB" sz="2000" dirty="0"/>
              <a:t>Instrument has same support as Total Station </a:t>
            </a:r>
          </a:p>
          <a:p>
            <a:pPr marL="0" indent="0"/>
            <a:r>
              <a:rPr lang="en-GB" sz="2000" dirty="0">
                <a:sym typeface="Wingdings" pitchFamily="2" charset="2"/>
              </a:rPr>
              <a:t>       compatible with existing survey infrastructure</a:t>
            </a:r>
            <a:endParaRPr lang="en-GB" sz="105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867" y="1157422"/>
            <a:ext cx="2724363" cy="2577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72" y="1358626"/>
            <a:ext cx="3115387" cy="217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44E6E5-D53C-5F32-0DB9-EE5A83C1AEE6}"/>
              </a:ext>
            </a:extLst>
          </p:cNvPr>
          <p:cNvSpPr txBox="1"/>
          <p:nvPr/>
        </p:nvSpPr>
        <p:spPr>
          <a:xfrm>
            <a:off x="5946250" y="4180747"/>
            <a:ext cx="612902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/>
              <a:t>Specifications for precision </a:t>
            </a:r>
          </a:p>
          <a:p>
            <a:pPr lvl="1"/>
            <a:r>
              <a:rPr lang="en-GB" sz="1600" dirty="0"/>
              <a:t>15µm + 6µm/m MPE</a:t>
            </a:r>
          </a:p>
          <a:p>
            <a:pPr lvl="1"/>
            <a:r>
              <a:rPr lang="en-GB" sz="1600" dirty="0"/>
              <a:t>7.5µm + 3µm/m typical</a:t>
            </a:r>
          </a:p>
          <a:p>
            <a:pPr marL="762000" lvl="1" indent="0">
              <a:buNone/>
            </a:pPr>
            <a:r>
              <a:rPr lang="en-GB" sz="1600" dirty="0">
                <a:sym typeface="Wingdings" pitchFamily="2" charset="2"/>
              </a:rPr>
              <a:t> Precision at 10m distance &lt; 0.05mm typical (1 sigma)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16545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Leica AT401/402/403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12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774357" y="996950"/>
            <a:ext cx="10602097" cy="5181428"/>
          </a:xfrm>
        </p:spPr>
        <p:txBody>
          <a:bodyPr/>
          <a:lstStyle/>
          <a:p>
            <a:r>
              <a:rPr lang="en-GB" dirty="0"/>
              <a:t>Targets are prisms with 3.5”, 1.5” and 0.5” diameter and adapters</a:t>
            </a:r>
          </a:p>
          <a:p>
            <a:r>
              <a:rPr lang="en-GB" dirty="0"/>
              <a:t>Interchangeable tooling to photogrammetric and total station targets available for survey reference holes</a:t>
            </a:r>
          </a:p>
          <a:p>
            <a:endParaRPr lang="en-GB" dirty="0"/>
          </a:p>
          <a:p>
            <a:endParaRPr lang="en-GB" sz="1050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0" indent="0"/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Efficient combination of precision, time and human resources!</a:t>
            </a:r>
          </a:p>
          <a:p>
            <a:endParaRPr lang="en-GB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802" y="2348441"/>
            <a:ext cx="5504304" cy="305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9449" y="2436934"/>
            <a:ext cx="1384204" cy="265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724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Total Stations and Optical Levels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13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80257" y="996950"/>
            <a:ext cx="8284801" cy="53213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Total stations measure polar coord. (Hz, </a:t>
            </a:r>
            <a:r>
              <a:rPr lang="en-GB" sz="2000" dirty="0" err="1"/>
              <a:t>Vz</a:t>
            </a:r>
            <a:r>
              <a:rPr lang="en-GB" sz="2000" dirty="0"/>
              <a:t>, Dist.)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TS60/TC2002 is measuring with precision of:</a:t>
            </a:r>
          </a:p>
          <a:p>
            <a:pPr marL="648150" lvl="3"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0.3 mm for distances (spec 1.0 mm)</a:t>
            </a:r>
          </a:p>
          <a:p>
            <a:pPr marL="648150" lvl="3"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Measures on retro-stickers</a:t>
            </a:r>
          </a:p>
          <a:p>
            <a:pPr marL="648150" lvl="3">
              <a:spcBef>
                <a:spcPts val="600"/>
              </a:spcBef>
              <a:spcAft>
                <a:spcPts val="600"/>
              </a:spcAft>
            </a:pPr>
            <a:r>
              <a:rPr lang="en-GB" sz="1800" dirty="0"/>
              <a:t>&lt; 5.0 cc for angles (spec 1.5 cc)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Surveying targets are balls (angles) and prisms (distance)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Measurement is manual (operator needed)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Optical level measures height (1D) </a:t>
            </a:r>
            <a:r>
              <a:rPr lang="en-GB" sz="1800" b="0" dirty="0" err="1"/>
              <a:t>wrt</a:t>
            </a:r>
            <a:r>
              <a:rPr lang="en-GB" sz="1800" b="0" dirty="0"/>
              <a:t> horizontal pane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NA2/N3 precision is &lt; 0.05 mm for individual measurement</a:t>
            </a:r>
          </a:p>
          <a:p>
            <a:pPr mar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Levelling rod can directly touch surface</a:t>
            </a:r>
            <a:endParaRPr lang="en-GB" sz="1800" b="0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en-GB" dirty="0">
              <a:solidFill>
                <a:srgbClr val="0341DB"/>
              </a:solidFill>
            </a:endParaRPr>
          </a:p>
          <a:p>
            <a:endParaRPr lang="en-GB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586" y="1106769"/>
            <a:ext cx="2638681" cy="290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www.dehilster.info/instrumenten/level7/images/wild-na2-gpm3-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585" y="4194311"/>
            <a:ext cx="2638682" cy="197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3266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Scanning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14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89685" y="996950"/>
            <a:ext cx="10824519" cy="5321300"/>
          </a:xfrm>
        </p:spPr>
        <p:txBody>
          <a:bodyPr/>
          <a:lstStyle/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GB" altLang="ja-JP" dirty="0">
                <a:ea typeface="ＭＳ Ｐゴシック" pitchFamily="34" charset="-128"/>
              </a:rPr>
              <a:t>Scan data can bring as-built dimensions into the 3D CAD model to have most accurate of CAD models for future integration, upgrades etc.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Scanners exist for different precisions from </a:t>
            </a:r>
            <a:r>
              <a:rPr lang="en-GB" dirty="0" err="1"/>
              <a:t>μm</a:t>
            </a:r>
            <a:r>
              <a:rPr lang="en-GB" dirty="0"/>
              <a:t> to cm level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Level for integration at 3-5 mm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Special properties for surfaces to get good quality: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Not transparent (glass, resin)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Not completely black or complementary colour of scanner laser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Not too reflective (no mirrors, polished or shiny surfaces)</a:t>
            </a:r>
          </a:p>
          <a:p>
            <a:pPr marL="648150" lvl="3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=&gt; Surface could be prepared with spray, adhesive tape, paint etc.</a:t>
            </a:r>
          </a:p>
          <a:p>
            <a:pPr marL="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Geo-referencing necessary to link the scan to coordinate system of object or to global reference system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by known targets distributed in object space</a:t>
            </a:r>
          </a:p>
          <a:p>
            <a:pPr marL="0" lvl="1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transformation of point clouds (only relative)</a:t>
            </a:r>
          </a:p>
          <a:p>
            <a:pPr marL="0" indent="0"/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72640" y="5273040"/>
            <a:ext cx="8672264" cy="1581180"/>
          </a:xfrm>
          <a:prstGeom prst="rect">
            <a:avLst/>
          </a:prstGeom>
        </p:spPr>
        <p:txBody>
          <a:bodyPr/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defRPr/>
            </a:pPr>
            <a:endParaRPr lang="en-GB" sz="1100" dirty="0">
              <a:solidFill>
                <a:schemeClr val="tx1"/>
              </a:solidFill>
            </a:endParaRPr>
          </a:p>
          <a:p>
            <a:pPr>
              <a:defRPr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55166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Treatment of scan data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15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785234" y="974742"/>
            <a:ext cx="10907351" cy="5030470"/>
          </a:xfrm>
        </p:spPr>
        <p:txBody>
          <a:bodyPr/>
          <a:lstStyle/>
          <a:p>
            <a:r>
              <a:rPr lang="en-GB" dirty="0"/>
              <a:t>Different steps for point cloud treatment:</a:t>
            </a:r>
          </a:p>
          <a:p>
            <a:pPr lvl="1"/>
            <a:r>
              <a:rPr lang="en-GB" dirty="0"/>
              <a:t>Data acquisition and transfer in the field</a:t>
            </a:r>
          </a:p>
          <a:p>
            <a:pPr lvl="1"/>
            <a:r>
              <a:rPr lang="en-GB" dirty="0"/>
              <a:t>Pre-treatment </a:t>
            </a:r>
          </a:p>
          <a:p>
            <a:pPr lvl="2"/>
            <a:r>
              <a:rPr lang="en-GB" dirty="0"/>
              <a:t>Assembly of scan stations</a:t>
            </a:r>
          </a:p>
          <a:p>
            <a:pPr lvl="2"/>
            <a:r>
              <a:rPr lang="en-GB" dirty="0"/>
              <a:t>Referencing to survey coordinate system</a:t>
            </a:r>
          </a:p>
          <a:p>
            <a:pPr lvl="2"/>
            <a:r>
              <a:rPr lang="en-GB" dirty="0"/>
              <a:t>Removal of obvious parasite measurements</a:t>
            </a:r>
          </a:p>
          <a:p>
            <a:pPr lvl="2"/>
            <a:r>
              <a:rPr lang="en-GB" dirty="0"/>
              <a:t>Reduce point data to keep parts of interest</a:t>
            </a:r>
          </a:p>
          <a:p>
            <a:pPr lvl="2"/>
            <a:r>
              <a:rPr lang="en-GB" dirty="0"/>
              <a:t>Export point cloud (</a:t>
            </a:r>
            <a:r>
              <a:rPr lang="en-GB" dirty="0" err="1"/>
              <a:t>xyz</a:t>
            </a:r>
            <a:r>
              <a:rPr lang="en-GB" dirty="0"/>
              <a:t> files)</a:t>
            </a:r>
          </a:p>
          <a:p>
            <a:pPr lvl="1"/>
            <a:r>
              <a:rPr lang="en-GB" dirty="0"/>
              <a:t>Meshing has been performed (point cloud =&gt; triangular mesh)</a:t>
            </a:r>
          </a:p>
          <a:p>
            <a:pPr lvl="1"/>
            <a:r>
              <a:rPr lang="en-GB" dirty="0"/>
              <a:t>Mesh has been cleaned; small holes filled up</a:t>
            </a:r>
          </a:p>
          <a:p>
            <a:pPr lvl="1"/>
            <a:r>
              <a:rPr lang="en-GB" dirty="0"/>
              <a:t>(Creation of surfaces – reverse engineering)</a:t>
            </a:r>
          </a:p>
          <a:p>
            <a:pPr lvl="1"/>
            <a:r>
              <a:rPr lang="en-GB" dirty="0"/>
              <a:t>Export to CAD</a:t>
            </a:r>
          </a:p>
          <a:p>
            <a:r>
              <a:rPr lang="en-GB" dirty="0">
                <a:solidFill>
                  <a:srgbClr val="FF0000"/>
                </a:solidFill>
              </a:rPr>
              <a:t>You can find point clouds everywhere BUT very few final models!!! </a:t>
            </a:r>
          </a:p>
          <a:p>
            <a:r>
              <a:rPr lang="en-GB" dirty="0">
                <a:solidFill>
                  <a:srgbClr val="FF0000"/>
                </a:solidFill>
              </a:rPr>
              <a:t>There is a reason why…</a:t>
            </a:r>
          </a:p>
          <a:p>
            <a:pPr marL="0" indent="0"/>
            <a:endParaRPr lang="en-GB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9023557" y="1422982"/>
            <a:ext cx="892152" cy="2376000"/>
          </a:xfrm>
          <a:prstGeom prst="righ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b="1"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84784" y="187739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GM-ESA</a:t>
            </a:r>
            <a:endParaRPr lang="en-GB" dirty="0"/>
          </a:p>
        </p:txBody>
      </p:sp>
      <p:sp>
        <p:nvSpPr>
          <p:cNvPr id="9" name="Right Brace 8"/>
          <p:cNvSpPr/>
          <p:nvPr/>
        </p:nvSpPr>
        <p:spPr bwMode="auto">
          <a:xfrm>
            <a:off x="9024753" y="3821661"/>
            <a:ext cx="960031" cy="1296000"/>
          </a:xfrm>
          <a:prstGeom prst="righ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b="1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56660" y="424999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???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3265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Laser Scanner Z+F 5016 imager®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07987" y="1279226"/>
            <a:ext cx="5616575" cy="3852947"/>
          </a:xfrm>
        </p:spPr>
        <p:txBody>
          <a:bodyPr>
            <a:normAutofit/>
          </a:bodyPr>
          <a:lstStyle/>
          <a:p>
            <a:r>
              <a:rPr lang="en-GB" dirty="0"/>
              <a:t>Up to 1 100 000 points/sec</a:t>
            </a:r>
          </a:p>
          <a:p>
            <a:r>
              <a:rPr lang="en-GB" dirty="0"/>
              <a:t>Point accuracy at 10m = +-2 mm</a:t>
            </a:r>
          </a:p>
          <a:p>
            <a:r>
              <a:rPr lang="en-GB" dirty="0"/>
              <a:t>Spot size = 5.0mm @ 10m</a:t>
            </a:r>
          </a:p>
          <a:p>
            <a:r>
              <a:rPr lang="en-GB" dirty="0"/>
              <a:t>Field of view: 360° x 320°</a:t>
            </a:r>
          </a:p>
          <a:p>
            <a:r>
              <a:rPr lang="en-GB" dirty="0"/>
              <a:t>Colour texture by HDR photos</a:t>
            </a:r>
          </a:p>
          <a:p>
            <a:r>
              <a:rPr lang="en-GB" dirty="0"/>
              <a:t>Textured point cloud as result</a:t>
            </a:r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3A86839F-79E6-42C5-C564-5C1AA5B667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7/2/2024</a:t>
            </a:fld>
            <a:endParaRPr lang="en-US"/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733FDEA9-AF0E-F027-4E17-1146EAAB3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lvl="1" algn="r">
              <a:lnSpc>
                <a:spcPct val="90000"/>
              </a:lnSpc>
              <a:spcAft>
                <a:spcPts val="600"/>
              </a:spcAft>
              <a:defRPr/>
            </a:pPr>
            <a:endParaRPr lang="en-GB" sz="700">
              <a:solidFill>
                <a:schemeClr val="bg1"/>
              </a:solidFill>
            </a:endParaRPr>
          </a:p>
          <a:p>
            <a:pPr lvl="1" algn="r">
              <a:lnSpc>
                <a:spcPct val="90000"/>
              </a:lnSpc>
              <a:spcAft>
                <a:spcPts val="600"/>
              </a:spcAft>
              <a:defRPr/>
            </a:pPr>
            <a:fld id="{F8099393-FA7A-4A5C-9A2B-DAD438E0EE2F}" type="slidenum">
              <a:rPr lang="en-GB" sz="700" smtClean="0">
                <a:solidFill>
                  <a:schemeClr val="bg1"/>
                </a:solidFill>
              </a:rPr>
              <a:pPr lvl="1" algn="r">
                <a:lnSpc>
                  <a:spcPct val="90000"/>
                </a:lnSpc>
                <a:spcAft>
                  <a:spcPts val="600"/>
                </a:spcAft>
                <a:defRPr/>
              </a:pPr>
              <a:t>16</a:t>
            </a:fld>
            <a:endParaRPr lang="en-GB" sz="7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endParaRPr lang="en-GB" sz="700"/>
          </a:p>
        </p:txBody>
      </p:sp>
      <p:pic>
        <p:nvPicPr>
          <p:cNvPr id="8" name="Picture 7" descr="A yellow ladder next to a metal structure&#10;&#10;Description automatically generated">
            <a:extLst>
              <a:ext uri="{FF2B5EF4-FFF2-40B4-BE49-F238E27FC236}">
                <a16:creationId xmlns:a16="http://schemas.microsoft.com/office/drawing/2014/main" id="{61D57909-FFDB-CB44-228B-CCD049BFA1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90" t="26507" r="57500" b="45778"/>
          <a:stretch/>
        </p:blipFill>
        <p:spPr>
          <a:xfrm>
            <a:off x="3634181" y="4540165"/>
            <a:ext cx="1250161" cy="16375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1324C6-626D-40EF-8006-0D7542752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048" y="2324807"/>
            <a:ext cx="6574558" cy="3852947"/>
          </a:xfrm>
          <a:prstGeom prst="rect">
            <a:avLst/>
          </a:prstGeom>
        </p:spPr>
      </p:pic>
      <p:sp>
        <p:nvSpPr>
          <p:cNvPr id="17" name="Content Placeholder 6">
            <a:extLst>
              <a:ext uri="{FF2B5EF4-FFF2-40B4-BE49-F238E27FC236}">
                <a16:creationId xmlns:a16="http://schemas.microsoft.com/office/drawing/2014/main" id="{7DED20D6-0651-D7A6-61A8-35D00ACA1FF6}"/>
              </a:ext>
            </a:extLst>
          </p:cNvPr>
          <p:cNvSpPr txBox="1">
            <a:spLocks/>
          </p:cNvSpPr>
          <p:nvPr/>
        </p:nvSpPr>
        <p:spPr bwMode="auto">
          <a:xfrm>
            <a:off x="6291429" y="1617931"/>
            <a:ext cx="4959036" cy="72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1800" kern="1200" baseline="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sz="1500" kern="1200">
                <a:solidFill>
                  <a:srgbClr val="0C377B"/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Clr>
                <a:schemeClr val="accent1"/>
              </a:buClr>
              <a:buNone/>
            </a:pPr>
            <a:r>
              <a:rPr lang="en-GB" sz="1600" dirty="0">
                <a:solidFill>
                  <a:srgbClr val="002060"/>
                </a:solidFill>
                <a:ea typeface="MS PGothic" panose="020B0600070205080204" pitchFamily="34" charset="-128"/>
              </a:rPr>
              <a:t>3D Scanning of the new cooling plant inside the Alice Cavern (Measurement and processing)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898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17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23784" y="996950"/>
            <a:ext cx="10965016" cy="53213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03030"/>
                </a:solidFill>
              </a:rPr>
              <a:t>BE-GM-ESA can be implicated in survey requests for detector installation and maintenance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fr-CH" sz="1600" dirty="0">
                <a:solidFill>
                  <a:srgbClr val="303030"/>
                </a:solidFill>
              </a:rPr>
              <a:t>Design</a:t>
            </a:r>
            <a:endParaRPr lang="en-GB" sz="1600" dirty="0">
              <a:solidFill>
                <a:srgbClr val="303030"/>
              </a:solidFill>
            </a:endParaRP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303030"/>
                </a:solidFill>
              </a:rPr>
              <a:t>Validation / test phase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303030"/>
                </a:solidFill>
              </a:rPr>
              <a:t>Construction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303030"/>
                </a:solidFill>
              </a:rPr>
              <a:t>Installation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303030"/>
                </a:solidFill>
              </a:rPr>
              <a:t>Photogrammetry and Laser Tracker are well adapted tools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303030"/>
                </a:solidFill>
                <a:sym typeface="Wingdings" pitchFamily="2" charset="2"/>
              </a:rPr>
              <a:t>We are flexible in method and can adapt it to working conditions</a:t>
            </a:r>
            <a:endParaRPr lang="en-GB" sz="1600" b="0" dirty="0">
              <a:solidFill>
                <a:srgbClr val="303030"/>
              </a:solidFill>
              <a:sym typeface="Wingdings" pitchFamily="2" charset="2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GB" sz="1600" b="0" dirty="0">
                <a:solidFill>
                  <a:srgbClr val="303030"/>
                </a:solidFill>
                <a:sym typeface="Wingdings" pitchFamily="2" charset="2"/>
              </a:rPr>
              <a:t>   </a:t>
            </a:r>
            <a:r>
              <a:rPr lang="en-GB" sz="2000" b="0" dirty="0">
                <a:solidFill>
                  <a:srgbClr val="303030"/>
                </a:solidFill>
              </a:rPr>
              <a:t>BE-GM-ESA decides as function of the constraints the optimal method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03030"/>
                </a:solidFill>
                <a:sym typeface="Wingdings" pitchFamily="2" charset="2"/>
              </a:rPr>
              <a:t>Precision </a:t>
            </a:r>
            <a:r>
              <a:rPr lang="en-GB" sz="2000" b="0" dirty="0" err="1">
                <a:solidFill>
                  <a:srgbClr val="303030"/>
                </a:solidFill>
                <a:sym typeface="Wingdings" pitchFamily="2" charset="2"/>
              </a:rPr>
              <a:t>wrt</a:t>
            </a:r>
            <a:r>
              <a:rPr lang="en-GB" sz="2000" b="0" dirty="0">
                <a:solidFill>
                  <a:srgbClr val="303030"/>
                </a:solidFill>
                <a:sym typeface="Wingdings" pitchFamily="2" charset="2"/>
              </a:rPr>
              <a:t>. machine geometry has to cope with long term deformations at civil engineering level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03030"/>
                </a:solidFill>
              </a:rPr>
              <a:t>Mechanical adjustment systems need to be integrated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rgbClr val="303030"/>
                </a:solidFill>
              </a:rPr>
              <a:t>Permanent contact between BE-GM-ESA and detector responsible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GB" sz="2000" b="0" dirty="0">
                <a:solidFill>
                  <a:srgbClr val="303030"/>
                </a:solidFill>
                <a:sym typeface="Wingdings" pitchFamily="2" charset="2"/>
              </a:rPr>
              <a:t>   </a:t>
            </a:r>
            <a:r>
              <a:rPr lang="en-GB" sz="2000" b="0" dirty="0">
                <a:solidFill>
                  <a:srgbClr val="303030"/>
                </a:solidFill>
              </a:rPr>
              <a:t>BE-GM participation at early stages – integration of references, assembly procedures</a:t>
            </a:r>
          </a:p>
          <a:p>
            <a:pPr marL="0" indent="0"/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680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 for new projects as </a:t>
            </a:r>
            <a:r>
              <a:rPr lang="en-GB" dirty="0" err="1"/>
              <a:t>SHiP</a:t>
            </a:r>
            <a:r>
              <a:rPr lang="en-GB" dirty="0"/>
              <a:t> etc.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18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10747" y="996950"/>
            <a:ext cx="8732107" cy="5321300"/>
          </a:xfrm>
        </p:spPr>
        <p:txBody>
          <a:bodyPr/>
          <a:lstStyle/>
          <a:p>
            <a:r>
              <a:rPr lang="en-GB" sz="1600" dirty="0"/>
              <a:t>Define carefully the control and alignment needs</a:t>
            </a:r>
          </a:p>
          <a:p>
            <a:pPr lvl="1"/>
            <a:r>
              <a:rPr lang="en-GB" sz="1400" dirty="0"/>
              <a:t>What has to be measured? With respect to what? At what stage? Where?</a:t>
            </a:r>
          </a:p>
          <a:p>
            <a:pPr lvl="1"/>
            <a:r>
              <a:rPr lang="en-GB" sz="1400" dirty="0"/>
              <a:t>What is the required precision / error budget?</a:t>
            </a:r>
          </a:p>
          <a:p>
            <a:r>
              <a:rPr lang="en-GB" sz="1600" dirty="0"/>
              <a:t>Definition of reference holes and special equipment (adapter…) needed by BE-GM-ESA</a:t>
            </a:r>
          </a:p>
          <a:p>
            <a:r>
              <a:rPr lang="en-GB" sz="1600" dirty="0">
                <a:solidFill>
                  <a:srgbClr val="303030"/>
                </a:solidFill>
              </a:rPr>
              <a:t>First fiducialisation of sensitive elements at construction site</a:t>
            </a:r>
          </a:p>
          <a:p>
            <a:pPr marL="0" indent="0"/>
            <a:r>
              <a:rPr lang="en-GB" sz="1600" dirty="0">
                <a:solidFill>
                  <a:srgbClr val="303030"/>
                </a:solidFill>
                <a:sym typeface="Wingdings" pitchFamily="2" charset="2"/>
              </a:rPr>
              <a:t>   As the references carry the detector geometry information</a:t>
            </a:r>
          </a:p>
          <a:p>
            <a:pPr marL="0" indent="0"/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If there are NO references, there is a high risk that NO precise survey can be performed! 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/>
              <a:t>No detailed as-built model is available for the experiments (services etc.)</a:t>
            </a:r>
          </a:p>
          <a:p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	 </a:t>
            </a:r>
            <a:r>
              <a:rPr lang="en-GB" sz="1600" dirty="0">
                <a:solidFill>
                  <a:srgbClr val="FF0000"/>
                </a:solidFill>
              </a:rPr>
              <a:t>An early discussion for each individual detector is necessary</a:t>
            </a:r>
          </a:p>
          <a:p>
            <a:pPr marL="0" indent="0"/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        </a:t>
            </a:r>
            <a:r>
              <a:rPr lang="en-GB" sz="1600" dirty="0">
                <a:solidFill>
                  <a:srgbClr val="FF0000"/>
                </a:solidFill>
              </a:rPr>
              <a:t>Questionnaire can be found at: </a:t>
            </a:r>
            <a:r>
              <a:rPr lang="en-GB" sz="1600" dirty="0">
                <a:solidFill>
                  <a:srgbClr val="0066FF"/>
                </a:solidFill>
                <a:hlinkClick r:id="rId2"/>
              </a:rPr>
              <a:t>https://edms.cern.ch/document/1074957</a:t>
            </a:r>
            <a:endParaRPr lang="en-GB" sz="1600" dirty="0">
              <a:solidFill>
                <a:srgbClr val="0066FF"/>
              </a:solidFill>
            </a:endParaRPr>
          </a:p>
          <a:p>
            <a:pPr marL="0" indent="0"/>
            <a:endParaRPr lang="fr-CH" sz="1600" dirty="0">
              <a:solidFill>
                <a:srgbClr val="FF0000"/>
              </a:solidFill>
            </a:endParaRPr>
          </a:p>
          <a:p>
            <a:pPr marL="0" indent="0"/>
            <a:endParaRPr lang="fr-CH" sz="1600" dirty="0">
              <a:solidFill>
                <a:srgbClr val="FF0000"/>
              </a:solidFill>
            </a:endParaRPr>
          </a:p>
          <a:p>
            <a:pPr marL="0" indent="0"/>
            <a:endParaRPr lang="en-GB" sz="1600" dirty="0">
              <a:solidFill>
                <a:srgbClr val="FF0000"/>
              </a:solidFill>
            </a:endParaRPr>
          </a:p>
          <a:p>
            <a:endParaRPr lang="en-GB" sz="16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BE768-359A-4810-6BD0-5F143D65D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3968" y="2649818"/>
            <a:ext cx="2529015" cy="357386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DF746E1-814D-AFD5-D87F-64582E1B38F5}"/>
              </a:ext>
            </a:extLst>
          </p:cNvPr>
          <p:cNvCxnSpPr/>
          <p:nvPr/>
        </p:nvCxnSpPr>
        <p:spPr>
          <a:xfrm flipV="1">
            <a:off x="8229600" y="4530811"/>
            <a:ext cx="1120346" cy="675503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563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41" y="961904"/>
            <a:ext cx="1860684" cy="275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122" y="961905"/>
            <a:ext cx="2512224" cy="3149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19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173514" y="3985260"/>
            <a:ext cx="7844972" cy="2087880"/>
          </a:xfrm>
        </p:spPr>
        <p:txBody>
          <a:bodyPr/>
          <a:lstStyle/>
          <a:p>
            <a:pPr marL="0" indent="0" algn="ctr"/>
            <a:endParaRPr lang="en-GB" dirty="0"/>
          </a:p>
          <a:p>
            <a:pPr marL="0" indent="0" algn="ctr"/>
            <a:r>
              <a:rPr lang="en-GB" sz="3200" dirty="0"/>
              <a:t>Thanks for your attention!</a:t>
            </a:r>
          </a:p>
        </p:txBody>
      </p:sp>
      <p:sp>
        <p:nvSpPr>
          <p:cNvPr id="7" name="Rectangle 6"/>
          <p:cNvSpPr/>
          <p:nvPr/>
        </p:nvSpPr>
        <p:spPr>
          <a:xfrm>
            <a:off x="2022906" y="5206912"/>
            <a:ext cx="8146188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Antje BEHRENS, Jean-Christophe GAYDE, </a:t>
            </a:r>
            <a:r>
              <a:rPr lang="de-DE" sz="1600" u="sng" dirty="0">
                <a:solidFill>
                  <a:schemeClr val="bg1">
                    <a:lumMod val="50000"/>
                  </a:schemeClr>
                </a:solidFill>
              </a:rPr>
              <a:t>Dirk MERGELKUHL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(CERN BE-GM-ESA)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08014" y="2112728"/>
            <a:ext cx="2518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8H7 reference hole</a:t>
            </a:r>
          </a:p>
          <a:p>
            <a:pPr algn="l"/>
            <a:r>
              <a:rPr lang="fr-CH" dirty="0">
                <a:solidFill>
                  <a:srgbClr val="FF0000"/>
                </a:solidFill>
              </a:rPr>
              <a:t>28 mm contact surface</a:t>
            </a:r>
          </a:p>
          <a:p>
            <a:pPr algn="l"/>
            <a:r>
              <a:rPr lang="fr-CH" dirty="0">
                <a:solidFill>
                  <a:srgbClr val="FF0000"/>
                </a:solidFill>
              </a:rPr>
              <a:t>15 mm </a:t>
            </a:r>
            <a:r>
              <a:rPr lang="fr-CH" dirty="0" err="1">
                <a:solidFill>
                  <a:srgbClr val="FF0000"/>
                </a:solidFill>
              </a:rPr>
              <a:t>depth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3070893" y="1513946"/>
            <a:ext cx="17145" cy="11016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029400" y="1925543"/>
            <a:ext cx="98456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FF0033"/>
                </a:solidFill>
              </a:rPr>
              <a:t>20.0 mm</a:t>
            </a:r>
            <a:endParaRPr lang="en-GB" sz="1600" dirty="0">
              <a:solidFill>
                <a:srgbClr val="FF0033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2741050" y="1513946"/>
            <a:ext cx="1066799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2741049" y="2612712"/>
            <a:ext cx="1066800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22226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Table of content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2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953871" y="1211182"/>
            <a:ext cx="10694432" cy="486010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Mandate of survey team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Preparation and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Toolbox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Equipment</a:t>
            </a:r>
          </a:p>
          <a:p>
            <a:pPr lvl="2"/>
            <a:r>
              <a:rPr lang="en-GB" sz="2100" dirty="0"/>
              <a:t>Laser Trackers</a:t>
            </a:r>
          </a:p>
          <a:p>
            <a:pPr lvl="2"/>
            <a:r>
              <a:rPr lang="en-GB" sz="2100" dirty="0"/>
              <a:t>Photogrammetry</a:t>
            </a:r>
          </a:p>
          <a:p>
            <a:pPr lvl="2"/>
            <a:r>
              <a:rPr lang="en-GB" sz="2100" dirty="0"/>
              <a:t>Total Stations and optical levels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Laser Scanning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/>
              <a:t>Conclusion</a:t>
            </a:r>
          </a:p>
          <a:p>
            <a:endParaRPr lang="fr-CH" sz="2800" dirty="0"/>
          </a:p>
          <a:p>
            <a:endParaRPr lang="fr-CH" sz="16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en-GB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01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98" name="Picture 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678" y="4048107"/>
            <a:ext cx="2606883" cy="15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6" name="Picture 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42" y="4086219"/>
            <a:ext cx="1022600" cy="1508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363" y="228600"/>
            <a:ext cx="10717426" cy="579438"/>
          </a:xfrm>
        </p:spPr>
        <p:txBody>
          <a:bodyPr/>
          <a:lstStyle/>
          <a:p>
            <a:r>
              <a:rPr lang="fr-CH" dirty="0" err="1"/>
              <a:t>Geodetic</a:t>
            </a:r>
            <a:r>
              <a:rPr lang="fr-CH" dirty="0"/>
              <a:t> </a:t>
            </a:r>
            <a:r>
              <a:rPr lang="fr-CH" dirty="0" err="1"/>
              <a:t>Metrology</a:t>
            </a:r>
            <a:r>
              <a:rPr lang="fr-CH" dirty="0"/>
              <a:t> group (BE-GM)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3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527221" y="1063588"/>
            <a:ext cx="10198444" cy="2958568"/>
          </a:xfrm>
        </p:spPr>
        <p:txBody>
          <a:bodyPr/>
          <a:lstStyle/>
          <a:p>
            <a:r>
              <a:rPr lang="en-GB" sz="2000" dirty="0"/>
              <a:t>Mandate of </a:t>
            </a:r>
            <a:r>
              <a:rPr lang="en-GB" sz="2000" dirty="0">
                <a:effectLst/>
              </a:rPr>
              <a:t>Experiment Surveying and Alignment (ESA) section</a:t>
            </a:r>
            <a:r>
              <a:rPr lang="en-GB" sz="2000" dirty="0"/>
              <a:t>: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/>
              <a:t>The geometrical infrastructure for the detector installation</a:t>
            </a:r>
          </a:p>
          <a:p>
            <a:pPr lvl="1"/>
            <a:r>
              <a:rPr lang="en-US" dirty="0"/>
              <a:t>Detector metrology for assembly and alignment on the beam lines</a:t>
            </a:r>
          </a:p>
          <a:p>
            <a:pPr lvl="1"/>
            <a:r>
              <a:rPr lang="en-US" dirty="0"/>
              <a:t>The as-built measurements following with the installation phases</a:t>
            </a:r>
          </a:p>
          <a:p>
            <a:pPr marL="0" lvl="1" indent="0">
              <a:buNone/>
            </a:pPr>
            <a:r>
              <a:rPr lang="en-US" sz="2000" b="1" dirty="0"/>
              <a:t>This includes entire lifetime of the detector:</a:t>
            </a:r>
          </a:p>
          <a:p>
            <a:pPr marL="0" lvl="1" indent="0">
              <a:buNone/>
            </a:pPr>
            <a:r>
              <a:rPr lang="en-US" dirty="0"/>
              <a:t>Prototypes, deformation tests, quality control, (pre-)assembly, alignment, maintenance</a:t>
            </a:r>
          </a:p>
          <a:p>
            <a:pPr marL="0" lvl="1" indent="0">
              <a:buNone/>
            </a:pPr>
            <a:endParaRPr lang="en-US" dirty="0"/>
          </a:p>
          <a:p>
            <a:endParaRPr lang="en-GB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/>
          <a:srcRect b="5336"/>
          <a:stretch>
            <a:fillRect/>
          </a:stretch>
        </p:blipFill>
        <p:spPr bwMode="auto">
          <a:xfrm>
            <a:off x="3017416" y="3425733"/>
            <a:ext cx="4387711" cy="270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310220" y="5718081"/>
            <a:ext cx="1732235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Calibri" pitchFamily="34" charset="0"/>
              </a:rPr>
              <a:t>What we see…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847857" y="5607274"/>
            <a:ext cx="1904775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Calibri" pitchFamily="34" charset="0"/>
              </a:rPr>
              <a:t>What we want to know…</a:t>
            </a: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3203622" y="3425733"/>
            <a:ext cx="4350324" cy="2708424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765742" y="4514131"/>
            <a:ext cx="805415" cy="378601"/>
          </a:xfrm>
          <a:prstGeom prst="ellipse">
            <a:avLst/>
          </a:prstGeom>
          <a:noFill/>
          <a:ln w="28575">
            <a:solidFill>
              <a:srgbClr val="2F2F2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00CCFF"/>
              </a:solidFill>
            </a:endParaRP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4640943" y="4381971"/>
            <a:ext cx="1055627" cy="647286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4277348" y="4121549"/>
            <a:ext cx="1955797" cy="1282358"/>
          </a:xfrm>
          <a:prstGeom prst="ellipse">
            <a:avLst/>
          </a:prstGeom>
          <a:noFill/>
          <a:ln w="28575">
            <a:solidFill>
              <a:srgbClr val="2407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7560129" y="4988803"/>
            <a:ext cx="339386" cy="61828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7959758" y="4660871"/>
            <a:ext cx="517247" cy="961769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8533745" y="4404872"/>
            <a:ext cx="659539" cy="1167862"/>
          </a:xfrm>
          <a:prstGeom prst="ellipse">
            <a:avLst/>
          </a:prstGeom>
          <a:noFill/>
          <a:ln w="28575">
            <a:solidFill>
              <a:srgbClr val="2407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9264091" y="3988008"/>
            <a:ext cx="1049333" cy="1641881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Oval 27"/>
          <p:cNvSpPr>
            <a:spLocks noChangeArrowheads="1"/>
          </p:cNvSpPr>
          <p:nvPr/>
        </p:nvSpPr>
        <p:spPr bwMode="auto">
          <a:xfrm>
            <a:off x="4013855" y="3672899"/>
            <a:ext cx="2417727" cy="2332671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>
            <a:off x="6312924" y="4191248"/>
            <a:ext cx="3048000" cy="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 dirty="0"/>
          </a:p>
        </p:txBody>
      </p:sp>
      <p:sp>
        <p:nvSpPr>
          <p:cNvPr id="25" name="Oval 29"/>
          <p:cNvSpPr>
            <a:spLocks noChangeArrowheads="1"/>
          </p:cNvSpPr>
          <p:nvPr/>
        </p:nvSpPr>
        <p:spPr bwMode="auto">
          <a:xfrm>
            <a:off x="1472392" y="4048107"/>
            <a:ext cx="1312672" cy="162660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>
            <a:off x="2766218" y="4759174"/>
            <a:ext cx="437403" cy="34349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>
            <a:off x="5571157" y="4784534"/>
            <a:ext cx="1982788" cy="35722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5808029" y="4660871"/>
            <a:ext cx="2151729" cy="123663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>
            <a:off x="6173772" y="4381971"/>
            <a:ext cx="2432773" cy="132158"/>
          </a:xfrm>
          <a:prstGeom prst="line">
            <a:avLst/>
          </a:prstGeom>
          <a:noFill/>
          <a:ln w="28575">
            <a:solidFill>
              <a:srgbClr val="2407F9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577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Pre-Discussion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4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dirty="0"/>
              <a:t>Discussion with physicist/engineer/designer for each tasks</a:t>
            </a:r>
          </a:p>
          <a:p>
            <a:pPr lvl="1"/>
            <a:r>
              <a:rPr lang="en-GB" dirty="0"/>
              <a:t>Define precisely the needs for geometrical control / alignment / survey</a:t>
            </a:r>
          </a:p>
          <a:p>
            <a:pPr lvl="1"/>
            <a:r>
              <a:rPr lang="en-GB" dirty="0"/>
              <a:t>Define all stages when survey will be needed</a:t>
            </a:r>
          </a:p>
          <a:p>
            <a:pPr lvl="1"/>
            <a:r>
              <a:rPr lang="en-GB" dirty="0"/>
              <a:t>Find reasonable solutions</a:t>
            </a:r>
          </a:p>
          <a:p>
            <a:pPr lvl="1"/>
            <a:r>
              <a:rPr lang="en-GB" dirty="0"/>
              <a:t>Include alignment to the design (references and space)</a:t>
            </a:r>
          </a:p>
          <a:p>
            <a:pPr lvl="1"/>
            <a:r>
              <a:rPr lang="en-GB" dirty="0"/>
              <a:t>Define local coordinate system </a:t>
            </a:r>
          </a:p>
          <a:p>
            <a:pPr lvl="1"/>
            <a:r>
              <a:rPr lang="en-GB" dirty="0"/>
              <a:t>We have to adapt to the experimental schedules </a:t>
            </a:r>
          </a:p>
          <a:p>
            <a:pPr lvl="1"/>
            <a:endParaRPr lang="en-GB" sz="1400" dirty="0"/>
          </a:p>
          <a:p>
            <a:r>
              <a:rPr lang="en-GB" sz="2000" dirty="0"/>
              <a:t>Typically provided measurement precision (1 sigma)</a:t>
            </a:r>
          </a:p>
          <a:p>
            <a:pPr lvl="1"/>
            <a:r>
              <a:rPr lang="en-GB" dirty="0"/>
              <a:t>Detector control at manufacturing before assembly 	   </a:t>
            </a:r>
            <a:r>
              <a:rPr lang="en-GB" sz="1400" dirty="0"/>
              <a:t>0.02-0.30 mm (max. 0.50 mm)</a:t>
            </a:r>
          </a:p>
          <a:p>
            <a:pPr lvl="1"/>
            <a:r>
              <a:rPr lang="en-GB" dirty="0"/>
              <a:t>Deformation of detectors under special conditions</a:t>
            </a:r>
            <a:r>
              <a:rPr lang="en-GB" sz="1400" dirty="0"/>
              <a:t> 	~ 0.02-0.10 mm</a:t>
            </a:r>
          </a:p>
          <a:p>
            <a:pPr lvl="1"/>
            <a:r>
              <a:rPr lang="en-GB" dirty="0"/>
              <a:t>Relative position of detectors </a:t>
            </a:r>
            <a:r>
              <a:rPr lang="en-GB" dirty="0" err="1"/>
              <a:t>wrt</a:t>
            </a:r>
            <a:r>
              <a:rPr lang="en-GB" dirty="0"/>
              <a:t> other detectors	</a:t>
            </a:r>
            <a:r>
              <a:rPr lang="en-GB" sz="1400" dirty="0"/>
              <a:t>&lt; 0.30 mm</a:t>
            </a:r>
          </a:p>
          <a:p>
            <a:pPr lvl="1"/>
            <a:r>
              <a:rPr lang="en-GB" dirty="0"/>
              <a:t>Absolute position of detectors </a:t>
            </a:r>
            <a:r>
              <a:rPr lang="en-GB" dirty="0" err="1"/>
              <a:t>wrt</a:t>
            </a:r>
            <a:r>
              <a:rPr lang="en-GB" dirty="0"/>
              <a:t> accelerator geometry	</a:t>
            </a:r>
            <a:r>
              <a:rPr lang="en-GB" sz="1400" dirty="0"/>
              <a:t>&lt; 1.0 mm</a:t>
            </a:r>
          </a:p>
          <a:p>
            <a:pPr lvl="1"/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723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725" y="1341824"/>
            <a:ext cx="3102121" cy="388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Preparation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5</a:t>
            </a:fld>
            <a:endParaRPr lang="en-GB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276865" y="996950"/>
            <a:ext cx="6445627" cy="1210222"/>
          </a:xfrm>
        </p:spPr>
        <p:txBody>
          <a:bodyPr/>
          <a:lstStyle/>
          <a:p>
            <a:r>
              <a:rPr lang="en-GB" sz="2000" dirty="0"/>
              <a:t>Survey reference points </a:t>
            </a:r>
          </a:p>
          <a:p>
            <a:pPr lvl="1"/>
            <a:r>
              <a:rPr lang="en-GB" dirty="0"/>
              <a:t>Different survey targets have to be placed on object</a:t>
            </a:r>
          </a:p>
          <a:p>
            <a:pPr lvl="1"/>
            <a:r>
              <a:rPr lang="en-GB" dirty="0"/>
              <a:t>3D – survey reference hole</a:t>
            </a:r>
          </a:p>
          <a:p>
            <a:pPr marL="762000" lvl="1" indent="0">
              <a:buNone/>
            </a:pP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  </a:t>
            </a:r>
            <a:r>
              <a:rPr lang="en-GB" dirty="0">
                <a:solidFill>
                  <a:srgbClr val="FF0000"/>
                </a:solidFill>
              </a:rPr>
              <a:t>best solution, highest flexibility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1186249" y="2486476"/>
            <a:ext cx="7323437" cy="26486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36575" indent="-53657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buClrTx/>
            </a:pPr>
            <a:r>
              <a:rPr lang="en-GB" sz="2000" dirty="0">
                <a:solidFill>
                  <a:srgbClr val="303030"/>
                </a:solidFill>
              </a:rPr>
              <a:t>Define survey reference holes on detector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Already early in the design phase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Reference hole accessible and visible during ALL phases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Position on stable support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On individual detector elements as later on assembled groups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For total station, laser tracker or photogrammetry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Coordinates are given for centre of survey target</a:t>
            </a:r>
          </a:p>
          <a:p>
            <a:pPr lvl="1" defTabSz="268288">
              <a:buClrTx/>
              <a:buFont typeface="Wingdings" panose="05000000000000000000" pitchFamily="2" charset="2"/>
              <a:buChar char=""/>
            </a:pPr>
            <a:r>
              <a:rPr lang="en-GB" dirty="0">
                <a:solidFill>
                  <a:srgbClr val="303030"/>
                </a:solidFill>
              </a:rPr>
              <a:t>Sensitive elements are referred to reference holes by constructor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33457" y="5175418"/>
            <a:ext cx="2518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8H7 reference hole</a:t>
            </a:r>
          </a:p>
          <a:p>
            <a:pPr algn="l"/>
            <a:r>
              <a:rPr lang="en-GB" dirty="0">
                <a:solidFill>
                  <a:srgbClr val="FF0000"/>
                </a:solidFill>
              </a:rPr>
              <a:t>28 mm contact surface</a:t>
            </a:r>
          </a:p>
          <a:p>
            <a:pPr algn="l"/>
            <a:r>
              <a:rPr lang="en-GB" dirty="0">
                <a:solidFill>
                  <a:srgbClr val="FF0000"/>
                </a:solidFill>
              </a:rPr>
              <a:t>15 mm depth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7EA641-3408-21BC-D01A-0CD55405AD7F}"/>
              </a:ext>
            </a:extLst>
          </p:cNvPr>
          <p:cNvGrpSpPr/>
          <p:nvPr/>
        </p:nvGrpSpPr>
        <p:grpSpPr>
          <a:xfrm>
            <a:off x="8620417" y="796430"/>
            <a:ext cx="2122310" cy="1685968"/>
            <a:chOff x="8217586" y="996272"/>
            <a:chExt cx="2122310" cy="1685968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2150" y="996272"/>
              <a:ext cx="1137746" cy="1685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 bwMode="auto">
            <a:xfrm>
              <a:off x="9283343" y="1299210"/>
              <a:ext cx="0" cy="70290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C0128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8217586" y="1481384"/>
              <a:ext cx="984564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rgbClr val="FF0033"/>
                  </a:solidFill>
                </a:rPr>
                <a:t>20.0 mm</a:t>
              </a:r>
              <a:endParaRPr lang="en-GB" sz="1600" dirty="0">
                <a:solidFill>
                  <a:srgbClr val="FF0033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 flipH="1" flipV="1">
              <a:off x="8953501" y="1299210"/>
              <a:ext cx="817523" cy="28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H="1" flipV="1">
              <a:off x="8953500" y="1999276"/>
              <a:ext cx="817523" cy="28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FC0128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6" name="TextBox 15"/>
          <p:cNvSpPr txBox="1"/>
          <p:nvPr/>
        </p:nvSpPr>
        <p:spPr>
          <a:xfrm>
            <a:off x="1276865" y="5150014"/>
            <a:ext cx="575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WARNING: the values are given as indications</a:t>
            </a:r>
          </a:p>
          <a:p>
            <a:pPr algn="l"/>
            <a:r>
              <a:rPr lang="en-GB" b="1" dirty="0">
                <a:solidFill>
                  <a:srgbClr val="FF0000"/>
                </a:solidFill>
              </a:rPr>
              <a:t>Every new values must be discussed and agreed!</a:t>
            </a:r>
          </a:p>
        </p:txBody>
      </p:sp>
    </p:spTree>
    <p:extLst>
      <p:ext uri="{BB962C8B-B14F-4D97-AF65-F5344CB8AC3E}">
        <p14:creationId xmlns:p14="http://schemas.microsoft.com/office/powerpoint/2010/main" val="3568839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survey requirements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6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759380" y="1021710"/>
            <a:ext cx="6226306" cy="5321300"/>
          </a:xfrm>
        </p:spPr>
        <p:txBody>
          <a:bodyPr/>
          <a:lstStyle/>
          <a:p>
            <a:r>
              <a:rPr lang="en-GB" dirty="0"/>
              <a:t>Local network: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Stable floor for theodolite or laser tracker measurements (concrete)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Supports permanently fixed on walls / stable pillars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Tripods bolted to the floor or brackets on walls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Temporary network points glued around detector (nests 1.5”)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Access to detector for temporary installation of survey target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Line of sight between instrument station and points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600" b="0" dirty="0"/>
              <a:t>Constant temperature for significant results for dimension</a:t>
            </a:r>
          </a:p>
          <a:p>
            <a:pPr marL="0" indent="0"/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003" y="986315"/>
            <a:ext cx="1937222" cy="2581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5" b="23579"/>
          <a:stretch/>
        </p:blipFill>
        <p:spPr bwMode="auto">
          <a:xfrm>
            <a:off x="8725003" y="3682360"/>
            <a:ext cx="3185568" cy="254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504" y="2193601"/>
            <a:ext cx="1692360" cy="137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751" y="986315"/>
            <a:ext cx="1741867" cy="102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A picture containing text, indoor, blue, light&#10;&#10;Description automatically generated">
            <a:extLst>
              <a:ext uri="{FF2B5EF4-FFF2-40B4-BE49-F238E27FC236}">
                <a16:creationId xmlns:a16="http://schemas.microsoft.com/office/drawing/2014/main" id="{86108D70-8EF2-1623-F8C2-BAD541893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8751" y="3796465"/>
            <a:ext cx="1827084" cy="231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602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Survey </a:t>
            </a:r>
            <a:r>
              <a:rPr lang="fr-CH" dirty="0" err="1"/>
              <a:t>Toolbox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7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1396144" y="5895614"/>
            <a:ext cx="9148405" cy="496999"/>
          </a:xfrm>
        </p:spPr>
        <p:txBody>
          <a:bodyPr/>
          <a:lstStyle/>
          <a:p>
            <a:pPr marL="0" indent="0"/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     </a:t>
            </a:r>
            <a:r>
              <a:rPr lang="en-GB" sz="2400" dirty="0">
                <a:solidFill>
                  <a:srgbClr val="FF0000"/>
                </a:solidFill>
              </a:rPr>
              <a:t>Line of sight between instrument and object required!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4547155" y="2706345"/>
            <a:ext cx="3415452" cy="952143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2000" b="1" dirty="0">
                <a:latin typeface="Arial" charset="0"/>
              </a:rPr>
              <a:t>TOOLBOX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/>
              <a:t>Experiment metrology</a:t>
            </a:r>
            <a:endParaRPr lang="en-US" sz="2000" b="1" dirty="0">
              <a:latin typeface="Arial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6254882" y="2013240"/>
            <a:ext cx="1" cy="671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6254881" y="3680129"/>
            <a:ext cx="0" cy="596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H="1" flipV="1">
            <a:off x="8291499" y="3182418"/>
            <a:ext cx="4601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3775695" y="3182418"/>
            <a:ext cx="446866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6555145" y="809726"/>
            <a:ext cx="334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Total stations TS60/TC2002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0181944" y="2864774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Optical levels</a:t>
            </a:r>
          </a:p>
          <a:p>
            <a:r>
              <a:rPr lang="de-DE" dirty="0"/>
              <a:t>NA2/N3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288015" y="5198581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Laser Trackers </a:t>
            </a:r>
          </a:p>
          <a:p>
            <a:r>
              <a:rPr lang="de-DE" dirty="0"/>
              <a:t>AT401/402/403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39558" y="268535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Photogrammetry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554258" y="4276393"/>
            <a:ext cx="20970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Laser scanner</a:t>
            </a:r>
          </a:p>
          <a:p>
            <a:r>
              <a:rPr lang="en-GB" sz="1600" dirty="0"/>
              <a:t>Z+F IMAGER® 5016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37957" y="137179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SU software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094115" y="4085638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Commercial software</a:t>
            </a:r>
          </a:p>
          <a:p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7348272" y="2343847"/>
            <a:ext cx="335773" cy="3408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4793126" y="2343848"/>
            <a:ext cx="386870" cy="3408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7191992" y="3680128"/>
            <a:ext cx="498881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4793127" y="3680128"/>
            <a:ext cx="540913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3393" y="4044764"/>
            <a:ext cx="781352" cy="11249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</p:pic>
      <p:pic>
        <p:nvPicPr>
          <p:cNvPr id="10242" name="Picture 2" descr="http://www.dehilster.info/instrumenten/level7/images/wild-na2-gpm3-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949" y="2735324"/>
            <a:ext cx="1177123" cy="8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755" y="1037707"/>
            <a:ext cx="704390" cy="9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 descr="C:\Program Files\susoft\Shapes\3.00.01\Graphic\Shap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962" y="1771903"/>
            <a:ext cx="436208" cy="43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4322468" y="1771903"/>
            <a:ext cx="473832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1676" y="4485748"/>
            <a:ext cx="446929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903" y="4485747"/>
            <a:ext cx="43992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95" t="38309" r="26423" b="28806"/>
          <a:stretch/>
        </p:blipFill>
        <p:spPr>
          <a:xfrm>
            <a:off x="2932980" y="2517638"/>
            <a:ext cx="829160" cy="1340604"/>
          </a:xfrm>
          <a:prstGeom prst="rect">
            <a:avLst/>
          </a:prstGeom>
        </p:spPr>
      </p:pic>
      <p:pic>
        <p:nvPicPr>
          <p:cNvPr id="6" name="Picture 5" descr="A close-up of a blue and white device&#10;&#10;Description automatically generated">
            <a:extLst>
              <a:ext uri="{FF2B5EF4-FFF2-40B4-BE49-F238E27FC236}">
                <a16:creationId xmlns:a16="http://schemas.microsoft.com/office/drawing/2014/main" id="{940A5EED-51C8-14B0-7C4F-04986B51AA3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770" y="3971346"/>
            <a:ext cx="1235360" cy="1235360"/>
          </a:xfrm>
          <a:prstGeom prst="rect">
            <a:avLst/>
          </a:prstGeom>
        </p:spPr>
      </p:pic>
      <p:pic>
        <p:nvPicPr>
          <p:cNvPr id="19" name="Picture 18" descr="A close-up of a device&#10;&#10;Description automatically generated">
            <a:extLst>
              <a:ext uri="{FF2B5EF4-FFF2-40B4-BE49-F238E27FC236}">
                <a16:creationId xmlns:a16="http://schemas.microsoft.com/office/drawing/2014/main" id="{74B3A3CE-8E00-FE7F-2609-5BDE576A089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916" y="1231613"/>
            <a:ext cx="1088456" cy="108845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919C1E-44A9-5CB7-28EA-CF5F202D56C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65071" y="1768416"/>
            <a:ext cx="439372" cy="43075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0C57E10-83AF-68E6-D51D-E1CD8B9CD92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33332" y="1768416"/>
            <a:ext cx="366611" cy="45121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D970E62-A67E-D635-59CC-87B8CDE5B778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1" r="5168" b="6752"/>
          <a:stretch/>
        </p:blipFill>
        <p:spPr>
          <a:xfrm>
            <a:off x="2510359" y="1767815"/>
            <a:ext cx="438076" cy="430757"/>
          </a:xfrm>
          <a:prstGeom prst="rect">
            <a:avLst/>
          </a:prstGeom>
        </p:spPr>
      </p:pic>
      <p:pic>
        <p:nvPicPr>
          <p:cNvPr id="5" name="Picture 10" descr="IMG_0011.jpg">
            <a:extLst>
              <a:ext uri="{FF2B5EF4-FFF2-40B4-BE49-F238E27FC236}">
                <a16:creationId xmlns:a16="http://schemas.microsoft.com/office/drawing/2014/main" id="{9E752CC9-A96D-D6E9-619A-2F54B5652BAF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4167" r="4167"/>
          <a:stretch>
            <a:fillRect/>
          </a:stretch>
        </p:blipFill>
        <p:spPr bwMode="auto">
          <a:xfrm>
            <a:off x="2100816" y="3157921"/>
            <a:ext cx="638326" cy="52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6073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Photogrammetry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8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55797" y="928999"/>
            <a:ext cx="5540203" cy="53213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dirty="0"/>
              <a:t>Image acquisition needs no stable station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Photos taken on platform, scaffolding or cherry-picker</a:t>
            </a:r>
          </a:p>
          <a:p>
            <a:pPr>
              <a:spcBef>
                <a:spcPts val="600"/>
              </a:spcBef>
            </a:pPr>
            <a:r>
              <a:rPr lang="en-GB" dirty="0"/>
              <a:t>Mobile System with ‘high’ precision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Off-site interventions in factory or institutes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Clean rooms, assembly halls and experimental caverns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Inner detector components &lt; 1m (1 sigma &lt; 50 microns)</a:t>
            </a:r>
          </a:p>
          <a:p>
            <a:pPr>
              <a:spcBef>
                <a:spcPts val="600"/>
              </a:spcBef>
            </a:pPr>
            <a:r>
              <a:rPr lang="en-GB" dirty="0"/>
              <a:t>Limited measurement time for large amount of points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Short interruption for installation, production process</a:t>
            </a:r>
          </a:p>
          <a:p>
            <a:pPr>
              <a:spcBef>
                <a:spcPts val="600"/>
              </a:spcBef>
            </a:pPr>
            <a:r>
              <a:rPr lang="en-GB" dirty="0"/>
              <a:t>Camera system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PC (Windows 11)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Nikon D3X - 24MP, </a:t>
            </a:r>
            <a:r>
              <a:rPr lang="fr-CH" dirty="0"/>
              <a:t>Canon EOS 5DS - 50MP</a:t>
            </a:r>
            <a:endParaRPr lang="en-GB" dirty="0"/>
          </a:p>
          <a:p>
            <a:pPr lvl="1">
              <a:spcBef>
                <a:spcPts val="600"/>
              </a:spcBef>
            </a:pPr>
            <a:r>
              <a:rPr lang="en-GB" dirty="0"/>
              <a:t>Different lenses (17-28 mm)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Top flash, ring flash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114" y="1081823"/>
            <a:ext cx="5235896" cy="3401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98D276-55EF-D8D2-D18D-4866F00CACC5}"/>
              </a:ext>
            </a:extLst>
          </p:cNvPr>
          <p:cNvSpPr txBox="1"/>
          <p:nvPr/>
        </p:nvSpPr>
        <p:spPr>
          <a:xfrm flipH="1">
            <a:off x="7352578" y="4945180"/>
            <a:ext cx="375496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Software: Hexagon AICON 3D Studio V. 12.00.18 – DPA PRO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533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Photogrammetry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9</a:t>
            </a:fld>
            <a:endParaRPr lang="en-GB" dirty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576649" y="1114755"/>
            <a:ext cx="3880021" cy="4991958"/>
          </a:xfrm>
        </p:spPr>
        <p:txBody>
          <a:bodyPr/>
          <a:lstStyle/>
          <a:p>
            <a:r>
              <a:rPr lang="en-GB" dirty="0"/>
              <a:t>References for scale</a:t>
            </a:r>
          </a:p>
          <a:p>
            <a:pPr lvl="1"/>
            <a:r>
              <a:rPr lang="en-GB" dirty="0"/>
              <a:t>Carbon fibre scale bars (max. 1.5 m)</a:t>
            </a:r>
          </a:p>
          <a:p>
            <a:pPr lvl="2"/>
            <a:r>
              <a:rPr lang="en-GB" dirty="0"/>
              <a:t>Calibration on CMM</a:t>
            </a:r>
          </a:p>
          <a:p>
            <a:pPr lvl="1"/>
            <a:r>
              <a:rPr lang="en-GB" dirty="0"/>
              <a:t>Geodetic measurements</a:t>
            </a:r>
          </a:p>
          <a:p>
            <a:pPr lvl="2"/>
            <a:r>
              <a:rPr lang="en-GB" dirty="0"/>
              <a:t>Laser tracker AT401/402</a:t>
            </a:r>
          </a:p>
          <a:p>
            <a:pPr lvl="2"/>
            <a:r>
              <a:rPr lang="en-GB" dirty="0"/>
              <a:t>Total station TC2002</a:t>
            </a:r>
          </a:p>
          <a:p>
            <a:r>
              <a:rPr lang="en-GB" dirty="0"/>
              <a:t>Targets</a:t>
            </a:r>
          </a:p>
          <a:p>
            <a:pPr lvl="1"/>
            <a:r>
              <a:rPr lang="en-GB" dirty="0"/>
              <a:t>Coded / non-coded </a:t>
            </a:r>
          </a:p>
          <a:p>
            <a:pPr lvl="1"/>
            <a:r>
              <a:rPr lang="en-GB" dirty="0" err="1"/>
              <a:t>Retroreflective</a:t>
            </a:r>
            <a:r>
              <a:rPr lang="en-GB" dirty="0"/>
              <a:t> / non-</a:t>
            </a:r>
            <a:r>
              <a:rPr lang="en-GB" dirty="0" err="1"/>
              <a:t>retroreflective</a:t>
            </a:r>
            <a:endParaRPr lang="en-GB" dirty="0"/>
          </a:p>
          <a:p>
            <a:pPr lvl="1"/>
            <a:r>
              <a:rPr lang="en-GB" dirty="0"/>
              <a:t>Button targets </a:t>
            </a:r>
            <a:r>
              <a:rPr lang="en-GB" dirty="0" err="1"/>
              <a:t>Hubbs</a:t>
            </a:r>
            <a:r>
              <a:rPr lang="en-GB" dirty="0"/>
              <a:t> / GMS / </a:t>
            </a:r>
            <a:r>
              <a:rPr lang="en-GB" dirty="0" err="1"/>
              <a:t>Aicon</a:t>
            </a:r>
            <a:endParaRPr lang="en-GB" dirty="0"/>
          </a:p>
          <a:p>
            <a:pPr lvl="1"/>
            <a:r>
              <a:rPr lang="fr-CH" dirty="0"/>
              <a:t>Sticker </a:t>
            </a:r>
            <a:r>
              <a:rPr lang="fr-CH" dirty="0" err="1"/>
              <a:t>targets</a:t>
            </a:r>
            <a:r>
              <a:rPr lang="fr-CH" dirty="0"/>
              <a:t> of </a:t>
            </a:r>
            <a:r>
              <a:rPr lang="fr-CH" dirty="0" err="1"/>
              <a:t>different</a:t>
            </a:r>
            <a:r>
              <a:rPr lang="fr-CH" dirty="0"/>
              <a:t> types</a:t>
            </a:r>
            <a:endParaRPr lang="en-GB" dirty="0"/>
          </a:p>
          <a:p>
            <a:pPr marL="7620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7620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762000" lvl="1" indent="-762000">
              <a:buNone/>
            </a:pP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160" y="2834545"/>
            <a:ext cx="6403046" cy="600529"/>
          </a:xfrm>
          <a:prstGeom prst="rect">
            <a:avLst/>
          </a:prstGeom>
        </p:spPr>
      </p:pic>
      <p:pic>
        <p:nvPicPr>
          <p:cNvPr id="10242" name="Picture 2" descr="S:\GeoSpatialWorldForum\Photos_for_presentations\Buttontrage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160" y="3610733"/>
            <a:ext cx="3093208" cy="231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S:\GeoSpatialWorldForum\Photos_for_presentations\Stickertarge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997" y="3610734"/>
            <a:ext cx="3093209" cy="231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DD0837-B7CA-4057-FAF4-BCAF0E5BFECA}"/>
              </a:ext>
            </a:extLst>
          </p:cNvPr>
          <p:cNvSpPr txBox="1"/>
          <p:nvPr/>
        </p:nvSpPr>
        <p:spPr>
          <a:xfrm flipH="1">
            <a:off x="5677872" y="1233747"/>
            <a:ext cx="563914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000" lvl="1" indent="-180000">
              <a:buNone/>
            </a:pPr>
            <a:r>
              <a:rPr lang="en-GB" b="1" dirty="0">
                <a:solidFill>
                  <a:srgbClr val="FF0000"/>
                </a:solidFill>
              </a:rPr>
              <a:t>Our system is optimized for:</a:t>
            </a:r>
          </a:p>
          <a:p>
            <a:pPr marL="180000" lvl="1" indent="-1800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measurement of signalized points to get the highest precision</a:t>
            </a:r>
          </a:p>
          <a:p>
            <a:pPr marL="180000" lvl="1" indent="-180000">
              <a:buNone/>
            </a:pP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 We must have access and touch the detector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2070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1549</TotalTime>
  <Words>1413</Words>
  <Application>Microsoft Office PowerPoint</Application>
  <PresentationFormat>Widescreen</PresentationFormat>
  <Paragraphs>263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ＭＳ Ｐゴシック</vt:lpstr>
      <vt:lpstr>ＭＳ Ｐゴシック</vt:lpstr>
      <vt:lpstr>Arial</vt:lpstr>
      <vt:lpstr>Calibri</vt:lpstr>
      <vt:lpstr>Wingdings</vt:lpstr>
      <vt:lpstr>Office Theme</vt:lpstr>
      <vt:lpstr>Approach for Large Scale Metrology for  Physics Detectors</vt:lpstr>
      <vt:lpstr>Table of content</vt:lpstr>
      <vt:lpstr>Geodetic Metrology group (BE-GM)</vt:lpstr>
      <vt:lpstr>Pre-Discussion</vt:lpstr>
      <vt:lpstr>Preparation</vt:lpstr>
      <vt:lpstr>Additional survey requirements</vt:lpstr>
      <vt:lpstr>Survey Toolbox</vt:lpstr>
      <vt:lpstr>Photogrammetry</vt:lpstr>
      <vt:lpstr>Photogrammetry</vt:lpstr>
      <vt:lpstr>Photogrammetry principle</vt:lpstr>
      <vt:lpstr>Laser Tracker - Leica AT401/402/403</vt:lpstr>
      <vt:lpstr>Leica AT401/402/403</vt:lpstr>
      <vt:lpstr>Total Stations and Optical Levels</vt:lpstr>
      <vt:lpstr>Laser Scanning</vt:lpstr>
      <vt:lpstr>Treatment of scan data</vt:lpstr>
      <vt:lpstr>Laser Scanner Z+F 5016 imager®</vt:lpstr>
      <vt:lpstr>Conclusion</vt:lpstr>
      <vt:lpstr>… for new projects as SHiP etc.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Dirk Mergelkuhl</cp:lastModifiedBy>
  <cp:revision>36</cp:revision>
  <dcterms:created xsi:type="dcterms:W3CDTF">2021-01-15T14:19:07Z</dcterms:created>
  <dcterms:modified xsi:type="dcterms:W3CDTF">2024-07-02T12:45:05Z</dcterms:modified>
</cp:coreProperties>
</file>