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6"/>
  </p:notesMasterIdLst>
  <p:sldIdLst>
    <p:sldId id="256" r:id="rId5"/>
    <p:sldId id="257" r:id="rId6"/>
    <p:sldId id="265" r:id="rId7"/>
    <p:sldId id="260" r:id="rId8"/>
    <p:sldId id="258" r:id="rId9"/>
    <p:sldId id="259" r:id="rId10"/>
    <p:sldId id="264" r:id="rId11"/>
    <p:sldId id="262" r:id="rId12"/>
    <p:sldId id="273" r:id="rId13"/>
    <p:sldId id="280" r:id="rId14"/>
    <p:sldId id="266" r:id="rId15"/>
    <p:sldId id="286" r:id="rId16"/>
    <p:sldId id="287" r:id="rId17"/>
    <p:sldId id="298" r:id="rId18"/>
    <p:sldId id="267" r:id="rId19"/>
    <p:sldId id="285" r:id="rId20"/>
    <p:sldId id="268" r:id="rId21"/>
    <p:sldId id="282" r:id="rId22"/>
    <p:sldId id="296" r:id="rId23"/>
    <p:sldId id="269" r:id="rId24"/>
    <p:sldId id="281" r:id="rId25"/>
    <p:sldId id="295" r:id="rId26"/>
    <p:sldId id="275" r:id="rId27"/>
    <p:sldId id="272" r:id="rId28"/>
    <p:sldId id="297" r:id="rId29"/>
    <p:sldId id="294" r:id="rId30"/>
    <p:sldId id="271" r:id="rId31"/>
    <p:sldId id="293" r:id="rId32"/>
    <p:sldId id="284" r:id="rId33"/>
    <p:sldId id="292" r:id="rId34"/>
    <p:sldId id="278" r:id="rId35"/>
    <p:sldId id="283" r:id="rId36"/>
    <p:sldId id="276" r:id="rId37"/>
    <p:sldId id="277" r:id="rId38"/>
    <p:sldId id="279" r:id="rId39"/>
    <p:sldId id="270" r:id="rId40"/>
    <p:sldId id="274" r:id="rId41"/>
    <p:sldId id="288" r:id="rId42"/>
    <p:sldId id="291" r:id="rId43"/>
    <p:sldId id="289" r:id="rId44"/>
    <p:sldId id="290" r:id="rId45"/>
  </p:sldIdLst>
  <p:sldSz cx="9144000" cy="5715000" type="screen16x10"/>
  <p:notesSz cx="6797675" cy="9872663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7F9FF"/>
    <a:srgbClr val="F1F4F5"/>
    <a:srgbClr val="FF9999"/>
    <a:srgbClr val="FF5050"/>
    <a:srgbClr val="FF3300"/>
    <a:srgbClr val="104282"/>
    <a:srgbClr val="B8CCE4"/>
    <a:srgbClr val="B9DEFF"/>
    <a:srgbClr val="F09E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0" autoAdjust="0"/>
    <p:restoredTop sz="92672" autoAdjust="0"/>
  </p:normalViewPr>
  <p:slideViewPr>
    <p:cSldViewPr snapToGrid="0" snapToObjects="1">
      <p:cViewPr>
        <p:scale>
          <a:sx n="125" d="100"/>
          <a:sy n="125" d="100"/>
        </p:scale>
        <p:origin x="1278" y="384"/>
      </p:cViewPr>
      <p:guideLst>
        <p:guide orient="horz" pos="180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397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739775"/>
            <a:ext cx="59245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559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F4206-175B-A5F8-37C4-60306BED6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7356DC-49E1-C3AB-6075-D5CEC93D9C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37C417-AD3C-0A26-4134-BBD30D446B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A149C-38D6-853C-6B58-E0EF23B14A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774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64A9F9-8E68-9AD6-62F8-2BD7FA76A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4E3083-762E-1233-DEED-BB36621707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A33B46-E59C-E580-4DE3-1B3003D448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32845-1588-E380-532E-722D3843C1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891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Electrical nodes at the ends. Each element is modelled as an electrical component with two terminals.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18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E9C0D-11B3-FA8D-D26C-648FA7C1A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0D6286-7C06-5A1E-FAA0-5BD1266C7C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4E508D-FBF4-4E81-A71D-FD3437EBB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22C43-C1ED-E586-3746-B4E2C63DD5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244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KCL is violated in 3D and it can be demonstrated that it is a very fundamental issue.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51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6B1FA-4FB1-B38F-4960-9D900C36E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73C7E4-C272-1696-162B-8E24FC3814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6F5E94-74B9-509A-1A89-8A419AC544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FE85D-6BF2-9CCB-08D9-0281C39B59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878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28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DA9F84-7BEC-D29D-22CD-996DC4C8F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CF7B47-B925-2770-E98B-339E2014B7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C06C8F-B0B1-A2DB-A791-BE82017D0B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7214F9-6760-EFCE-618B-A10A2A59C2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253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F1487-3B51-A85C-CFF5-9D219D938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385B13-9D81-3A25-C8BC-6F208EB70B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98B134-4ECE-5070-7B8F-504A83CF4E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EFBCC-BFE6-EBD4-CCFD-1DC8214D4C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75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1732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8589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do not have exact data for this one.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9186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FA13E-F2BA-791B-D8BA-12B84AA94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37C19A-011D-C280-3D71-2D54ED355B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44B163-9535-A1FB-4378-B44C6B0308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3FB01-306B-74C0-B2DD-67CB028F61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580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compared the results of a ramp of a non-insulated pancake coil</a:t>
            </a:r>
          </a:p>
          <a:p>
            <a:r>
              <a:rPr lang="en-US" dirty="0"/>
              <a:t>- Good agreement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419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17AA6-A000-0BDF-321B-013CBBBC5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9D1E30-7656-4CA5-A574-5D158709BC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982DA2-358C-2A74-8660-3C947C0B72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compared the results of a ramp of a non-insulated pancake coil</a:t>
            </a:r>
          </a:p>
          <a:p>
            <a:pPr marL="171450" indent="-171450">
              <a:buFontTx/>
              <a:buChar char="-"/>
            </a:pPr>
            <a:r>
              <a:rPr lang="en-US" dirty="0"/>
              <a:t>Good agreement </a:t>
            </a:r>
            <a:endParaRPr lang="en-GB" dirty="0"/>
          </a:p>
          <a:p>
            <a:pPr marL="0" indent="0">
              <a:buFontTx/>
              <a:buNone/>
            </a:pPr>
            <a:r>
              <a:rPr lang="en-GB" dirty="0"/>
              <a:t>Using coarse elements, the result is practically the same!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8D2B4-664E-F3BF-3B36-CA46436D67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072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low time constants, ramping down of the PSU behaves like an energy extraction system and high voltages are induced.</a:t>
            </a:r>
          </a:p>
          <a:p>
            <a:r>
              <a:rPr lang="en-US" dirty="0"/>
              <a:t>For high time constants the magnet does not dissipate energy autonomously.</a:t>
            </a:r>
          </a:p>
          <a:p>
            <a:r>
              <a:rPr lang="en-US" dirty="0"/>
              <a:t>Both do not work.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78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984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250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840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936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4884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EF12B-E2B0-879D-06C7-2C1571D75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24FC7C-7C93-03A1-1DCF-37FDB7A0FF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7BCADD-7845-43AD-BD40-81F61395C3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14CC15-250C-EC46-AB26-25A73227ED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5311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DF089-F06D-6F56-F720-2C69AEA58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4B1840-023C-E55D-218B-2DD998F164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C27A0C-5B6B-A8C5-4198-BF0522365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7FC141-376B-1EC8-E1AA-2779155D3F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8677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D5A86-3076-B3B5-4081-D41FE024A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D33605-C4C9-F043-D478-8EE62FDFE1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40884B-2928-0D75-7F87-9D0C7A3981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D7CE2-597E-00D5-AF58-6784A9B267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0409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C57BA-BB9B-FE8C-A9FF-B040448C9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03D275-C047-1DFB-5FBD-E84E968709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CBCDD9-BB21-A265-D058-5A5F9BA5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B3E011-D2CD-0939-5925-4D4D185D8C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31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86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745A1-208E-EE84-BA7D-B08732A21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05E1F1-B7E5-C114-367F-B4E2CB8298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4E28AF-F91E-501B-BEC3-7A22C4BC0F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A3FB97-75E8-58ED-AE6E-A9D2CD89C7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935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so HETS was born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289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2ECB7-C181-10D3-EA2A-C31947789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D23E52-5E31-4F49-1625-11F2C71401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C1755C-D3DC-FD9C-9C83-8F49341421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33BC86-AD7E-FFAA-362C-0437BE43CC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630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165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1E8E0F-DF1E-2CF8-147C-A3998B18D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812582-0917-B977-1002-8C4F90A4A1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B57B93-6AC3-A8C6-F88E-2F3B6647F9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HETS is driven by YAML simulation definition files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AC1EC8-5534-B43E-A3D7-E3BD03D893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FD1066-4430-44B5-88F7-6E599D5BD95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639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03BAC581-F1FB-39CB-49FC-16B79E710E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1206745" y="1"/>
            <a:ext cx="6858000" cy="5715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>
            <a:extLst>
              <a:ext uri="{FF2B5EF4-FFF2-40B4-BE49-F238E27FC236}">
                <a16:creationId xmlns:a16="http://schemas.microsoft.com/office/drawing/2014/main" id="{7CF48E8C-E2DA-6333-2DA2-B39C80FEB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64278C8-04F7-5A81-8A65-CA4710CE18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70"/>
            <a:ext cx="8771976" cy="4469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5D84D0-BB23-03BF-EE7F-E4DBFB619690}"/>
              </a:ext>
            </a:extLst>
          </p:cNvPr>
          <p:cNvSpPr txBox="1"/>
          <p:nvPr userDrawn="1"/>
        </p:nvSpPr>
        <p:spPr>
          <a:xfrm>
            <a:off x="3468303" y="5354151"/>
            <a:ext cx="2306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19/03/2025  | Leon </a:t>
            </a:r>
            <a:r>
              <a:rPr lang="en-US" sz="900" dirty="0" err="1">
                <a:solidFill>
                  <a:schemeClr val="bg1"/>
                </a:solidFill>
              </a:rPr>
              <a:t>Teichroeb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7EC304-CDD7-1ADA-E94C-7E7330DBD4D7}"/>
              </a:ext>
            </a:extLst>
          </p:cNvPr>
          <p:cNvSpPr txBox="1"/>
          <p:nvPr userDrawn="1"/>
        </p:nvSpPr>
        <p:spPr>
          <a:xfrm>
            <a:off x="8079304" y="5354151"/>
            <a:ext cx="706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3F5AC76-C7E7-4868-BE34-33B8E5724BE2}" type="slidenum">
              <a:rPr lang="en-GB" sz="1000" smtClean="0">
                <a:solidFill>
                  <a:schemeClr val="bg1"/>
                </a:solidFill>
              </a:rPr>
              <a:t>‹#›</a:t>
            </a:fld>
            <a:endParaRPr lang="en-GB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1869723"/>
            <a:ext cx="8219661" cy="1326444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E28F96-7069-DF19-818D-3C7B3C471117}"/>
              </a:ext>
            </a:extLst>
          </p:cNvPr>
          <p:cNvSpPr txBox="1"/>
          <p:nvPr userDrawn="1"/>
        </p:nvSpPr>
        <p:spPr>
          <a:xfrm>
            <a:off x="3468303" y="5354151"/>
            <a:ext cx="2306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19/03/2025  | Leon </a:t>
            </a:r>
            <a:r>
              <a:rPr lang="en-US" sz="900" dirty="0" err="1">
                <a:solidFill>
                  <a:schemeClr val="bg1"/>
                </a:solidFill>
              </a:rPr>
              <a:t>Teichroeb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6F4DD-EFB1-DCD4-845A-5F9CF86212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B55A42-D2FB-0646-4FC1-66E37B3EA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4B9E9-40DA-E7FF-3C24-8BE86A51E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820-6AE8-47C6-B8C2-F68A6BC2F02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8353C-2658-8567-96A2-EE4E5BCE8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E296B-95C2-9E8A-B85C-163F701B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7D2C-4C85-44CE-B158-D6DB32EE3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37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AD589-A087-378C-92A3-A5FF4B23F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1EA6CD-D062-656F-459B-DC86E638C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7C519-E00F-2774-246A-B1EBEE973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820-6AE8-47C6-B8C2-F68A6BC2F02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9D377-994C-A873-88EE-C4C4916CF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C33DB-6BFE-48BC-A32C-197F58FFE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7D2C-4C85-44CE-B158-D6DB32EE3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06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560E9-2CC2-8061-7BA4-EF0963BE5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11939D-56CA-36FA-EDF4-89AB06E26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F7D94-97FD-5294-6B50-D84D12E03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7FA05-8714-FAEE-A6EE-2E1558A8B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B05582-CA78-4CC9-2ED6-CCC89D870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 descr="A computer generated image of a circular object&#10;&#10;AI-generated content may be incorrect.">
            <a:extLst>
              <a:ext uri="{FF2B5EF4-FFF2-40B4-BE49-F238E27FC236}">
                <a16:creationId xmlns:a16="http://schemas.microsoft.com/office/drawing/2014/main" id="{4011EA2F-25F7-C926-89DC-3866ECD7A5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100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637" b="11794"/>
          <a:stretch/>
        </p:blipFill>
        <p:spPr>
          <a:xfrm>
            <a:off x="0" y="1"/>
            <a:ext cx="9144000" cy="5200650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22426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5211279"/>
            <a:ext cx="9144000" cy="49723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02772" y="661915"/>
            <a:ext cx="8771976" cy="44762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2D05B-B02A-E0A4-7909-C552FEA36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b="36557"/>
          <a:stretch/>
        </p:blipFill>
        <p:spPr bwMode="auto">
          <a:xfrm>
            <a:off x="-38112" y="5245470"/>
            <a:ext cx="557939" cy="45206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952228-2CF1-0252-AF01-FFEB857C01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t="62024"/>
          <a:stretch/>
        </p:blipFill>
        <p:spPr bwMode="auto">
          <a:xfrm>
            <a:off x="542653" y="5331150"/>
            <a:ext cx="557939" cy="270594"/>
          </a:xfrm>
          <a:prstGeom prst="rect">
            <a:avLst/>
          </a:prstGeom>
          <a:noFill/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F93947-D45D-EBC8-E00E-9F2E30ED6E49}"/>
              </a:ext>
            </a:extLst>
          </p:cNvPr>
          <p:cNvCxnSpPr/>
          <p:nvPr userDrawn="1"/>
        </p:nvCxnSpPr>
        <p:spPr>
          <a:xfrm>
            <a:off x="508262" y="5184419"/>
            <a:ext cx="0" cy="497238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E5E0968-C3DF-5A01-7E72-1EC9D9E68E38}"/>
              </a:ext>
            </a:extLst>
          </p:cNvPr>
          <p:cNvSpPr txBox="1"/>
          <p:nvPr userDrawn="1"/>
        </p:nvSpPr>
        <p:spPr>
          <a:xfrm>
            <a:off x="3468303" y="5354151"/>
            <a:ext cx="2306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19/03/2025  | Leon </a:t>
            </a:r>
            <a:r>
              <a:rPr lang="en-US" sz="900" dirty="0" err="1">
                <a:solidFill>
                  <a:schemeClr val="bg1"/>
                </a:solidFill>
              </a:rPr>
              <a:t>Teichroeb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492C69-AD70-C4BD-7823-365F8538FE6A}"/>
              </a:ext>
            </a:extLst>
          </p:cNvPr>
          <p:cNvSpPr txBox="1"/>
          <p:nvPr userDrawn="1"/>
        </p:nvSpPr>
        <p:spPr>
          <a:xfrm>
            <a:off x="8079304" y="5354151"/>
            <a:ext cx="706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3F5AC76-C7E7-4868-BE34-33B8E5724BE2}" type="slidenum">
              <a:rPr lang="en-GB" sz="1000" smtClean="0">
                <a:solidFill>
                  <a:schemeClr val="bg1"/>
                </a:solidFill>
              </a:rPr>
              <a:t>‹#›</a:t>
            </a:fld>
            <a:endParaRPr lang="en-GB" sz="9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  <p:sldLayoutId id="2147483668" r:id="rId5"/>
    <p:sldLayoutId id="2147483669" r:id="rId6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33E14-9B4A-7410-C34C-38FFB06D2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221" y="1127522"/>
            <a:ext cx="8889558" cy="1790700"/>
          </a:xfrm>
        </p:spPr>
        <p:txBody>
          <a:bodyPr>
            <a:normAutofit/>
          </a:bodyPr>
          <a:lstStyle/>
          <a:p>
            <a:r>
              <a:rPr lang="en-US" dirty="0"/>
              <a:t>3D Modelling of HTS Magnets using Equivalent Circuits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064D73-D06E-0BA7-F677-66BA48BC4A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TE-MPE-PE Section Meeting</a:t>
            </a:r>
          </a:p>
          <a:p>
            <a:r>
              <a:rPr lang="en-US" dirty="0"/>
              <a:t>Leon </a:t>
            </a:r>
            <a:r>
              <a:rPr lang="en-US" dirty="0" err="1"/>
              <a:t>Teichröb</a:t>
            </a:r>
            <a:r>
              <a:rPr lang="en-US" dirty="0"/>
              <a:t> – University of Stuttgart</a:t>
            </a:r>
          </a:p>
          <a:p>
            <a:r>
              <a:rPr lang="en-US" dirty="0"/>
              <a:t>19.03.2025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24732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4FA085-4989-906F-E227-576C1C75F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40616-37D0-4BEB-D10C-B16F3F751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The Idea of NICQS and HETS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FAA31-5042-977E-801D-FFAF12365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NICQS and HETS use an equivalent circuit representation of the geometry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6086925-7497-7C2E-1900-18479BD69A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18827" y="2309462"/>
            <a:ext cx="5261309" cy="2446853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4E2F57E4-188C-2B65-A436-329134994A7D}"/>
              </a:ext>
            </a:extLst>
          </p:cNvPr>
          <p:cNvSpPr/>
          <p:nvPr/>
        </p:nvSpPr>
        <p:spPr>
          <a:xfrm>
            <a:off x="3696309" y="1794247"/>
            <a:ext cx="3258839" cy="232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Current Flow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3061DCF-7A18-1B5F-00DB-85C92C395BE1}"/>
              </a:ext>
            </a:extLst>
          </p:cNvPr>
          <p:cNvSpPr/>
          <p:nvPr/>
        </p:nvSpPr>
        <p:spPr>
          <a:xfrm rot="16200000">
            <a:off x="7031355" y="3472076"/>
            <a:ext cx="2929967" cy="232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Radial Current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F61A7F4-DBC1-369B-6CB0-5B4B379224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2383" y="2161529"/>
            <a:ext cx="1593150" cy="157544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99CDCC9-A769-C53E-DFAF-EE95D9895427}"/>
              </a:ext>
            </a:extLst>
          </p:cNvPr>
          <p:cNvSpPr/>
          <p:nvPr/>
        </p:nvSpPr>
        <p:spPr>
          <a:xfrm>
            <a:off x="935026" y="2123117"/>
            <a:ext cx="508763" cy="186345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83E6C3-1586-862E-AA5F-AEB524183ED1}"/>
              </a:ext>
            </a:extLst>
          </p:cNvPr>
          <p:cNvSpPr/>
          <p:nvPr/>
        </p:nvSpPr>
        <p:spPr>
          <a:xfrm>
            <a:off x="2755913" y="2123117"/>
            <a:ext cx="5453061" cy="2790964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D157DE-9810-41E6-C3B6-39F2C081D9D3}"/>
              </a:ext>
            </a:extLst>
          </p:cNvPr>
          <p:cNvCxnSpPr>
            <a:cxnSpLocks/>
          </p:cNvCxnSpPr>
          <p:nvPr/>
        </p:nvCxnSpPr>
        <p:spPr>
          <a:xfrm flipV="1">
            <a:off x="1441450" y="2123117"/>
            <a:ext cx="1314463" cy="958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202067F-C6F6-A352-9CC4-672E08078A89}"/>
              </a:ext>
            </a:extLst>
          </p:cNvPr>
          <p:cNvCxnSpPr>
            <a:cxnSpLocks/>
          </p:cNvCxnSpPr>
          <p:nvPr/>
        </p:nvCxnSpPr>
        <p:spPr>
          <a:xfrm>
            <a:off x="1438275" y="2301875"/>
            <a:ext cx="1317638" cy="2612206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712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55812-B0EB-CA74-15CD-90119525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The Idea of NICQS and HETS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235B6-AE2C-D395-4475-3D4023FE6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NICQS and HETS use an equivalent circuit representation of the geometry</a:t>
            </a:r>
          </a:p>
          <a:p>
            <a:pPr lvl="1"/>
            <a:r>
              <a:rPr lang="en-GB" dirty="0"/>
              <a:t>Not a Finite Element or Boundary Element method</a:t>
            </a:r>
          </a:p>
          <a:p>
            <a:pPr lvl="1"/>
            <a:r>
              <a:rPr lang="en-GB" dirty="0"/>
              <a:t>Like PEEC method</a:t>
            </a:r>
          </a:p>
          <a:p>
            <a:r>
              <a:rPr lang="en-GB" dirty="0"/>
              <a:t>Lump conductors together, reducing element count</a:t>
            </a:r>
          </a:p>
          <a:p>
            <a:r>
              <a:rPr lang="en-GB" dirty="0"/>
              <a:t>Direct magnetic field calculation</a:t>
            </a:r>
          </a:p>
          <a:p>
            <a:r>
              <a:rPr lang="en-GB" u="sng" dirty="0"/>
              <a:t>No meshing of free space</a:t>
            </a:r>
          </a:p>
        </p:txBody>
      </p:sp>
    </p:spTree>
    <p:extLst>
      <p:ext uri="{BB962C8B-B14F-4D97-AF65-F5344CB8AC3E}">
        <p14:creationId xmlns:p14="http://schemas.microsoft.com/office/powerpoint/2010/main" val="1358502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83C35-CF5D-D9B0-4A6F-C3B6F6915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5EB21-744D-0B3C-AF02-945292018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 Design Overview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9BA245A-5ABD-CAE2-4E5E-DF1C6F25CEDA}"/>
              </a:ext>
            </a:extLst>
          </p:cNvPr>
          <p:cNvSpPr/>
          <p:nvPr/>
        </p:nvSpPr>
        <p:spPr>
          <a:xfrm>
            <a:off x="1879172" y="1667816"/>
            <a:ext cx="1158240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YAML File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D7BBEF2-E8C8-EE86-6C30-D5A5EDAF3202}"/>
              </a:ext>
            </a:extLst>
          </p:cNvPr>
          <p:cNvSpPr/>
          <p:nvPr/>
        </p:nvSpPr>
        <p:spPr>
          <a:xfrm>
            <a:off x="202772" y="1670156"/>
            <a:ext cx="1158240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YAML File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FF21D96-42D2-1438-10CD-C80309FAA079}"/>
              </a:ext>
            </a:extLst>
          </p:cNvPr>
          <p:cNvSpPr/>
          <p:nvPr/>
        </p:nvSpPr>
        <p:spPr>
          <a:xfrm>
            <a:off x="202772" y="2047932"/>
            <a:ext cx="1158240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YAML File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C2D1162-54AD-6F8D-FD4C-BE30FD00EC66}"/>
              </a:ext>
            </a:extLst>
          </p:cNvPr>
          <p:cNvSpPr/>
          <p:nvPr/>
        </p:nvSpPr>
        <p:spPr>
          <a:xfrm>
            <a:off x="210392" y="2425708"/>
            <a:ext cx="1158240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81011213-97BF-C3E7-FCB7-0CB2385A8BAC}"/>
              </a:ext>
            </a:extLst>
          </p:cNvPr>
          <p:cNvCxnSpPr>
            <a:stCxn id="6" idx="3"/>
            <a:endCxn id="4" idx="1"/>
          </p:cNvCxnSpPr>
          <p:nvPr/>
        </p:nvCxnSpPr>
        <p:spPr>
          <a:xfrm flipV="1">
            <a:off x="1361012" y="1831646"/>
            <a:ext cx="518160" cy="2340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02B9330B-BB16-ED14-6E12-359C6E9746F1}"/>
              </a:ext>
            </a:extLst>
          </p:cNvPr>
          <p:cNvCxnSpPr>
            <a:stCxn id="7" idx="3"/>
          </p:cNvCxnSpPr>
          <p:nvPr/>
        </p:nvCxnSpPr>
        <p:spPr>
          <a:xfrm flipV="1">
            <a:off x="1361012" y="1833986"/>
            <a:ext cx="255905" cy="377776"/>
          </a:xfrm>
          <a:prstGeom prst="bentConnector2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DEA68C2E-EF24-9BB2-555F-F1CFF94DEA2C}"/>
              </a:ext>
            </a:extLst>
          </p:cNvPr>
          <p:cNvCxnSpPr>
            <a:stCxn id="8" idx="3"/>
          </p:cNvCxnSpPr>
          <p:nvPr/>
        </p:nvCxnSpPr>
        <p:spPr>
          <a:xfrm flipV="1">
            <a:off x="1368632" y="1831646"/>
            <a:ext cx="248285" cy="757892"/>
          </a:xfrm>
          <a:prstGeom prst="bentConnector2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95CA2B-03A2-5521-17B1-03E8690C090A}"/>
              </a:ext>
            </a:extLst>
          </p:cNvPr>
          <p:cNvSpPr txBox="1"/>
          <p:nvPr/>
        </p:nvSpPr>
        <p:spPr>
          <a:xfrm>
            <a:off x="1238031" y="1367849"/>
            <a:ext cx="819150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6"/>
                </a:solidFill>
              </a:rPr>
              <a:t>Imports</a:t>
            </a:r>
            <a:endParaRPr lang="en-GB" i="1" dirty="0">
              <a:solidFill>
                <a:schemeClr val="accent6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8A7CB53-AC3C-1BEF-F9A8-B09D969AE3DA}"/>
              </a:ext>
            </a:extLst>
          </p:cNvPr>
          <p:cNvSpPr/>
          <p:nvPr/>
        </p:nvSpPr>
        <p:spPr>
          <a:xfrm>
            <a:off x="3433654" y="684489"/>
            <a:ext cx="3566159" cy="1622456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95B7A2D-D618-52EF-E037-FBBB66C5340B}"/>
              </a:ext>
            </a:extLst>
          </p:cNvPr>
          <p:cNvCxnSpPr>
            <a:stCxn id="4" idx="3"/>
          </p:cNvCxnSpPr>
          <p:nvPr/>
        </p:nvCxnSpPr>
        <p:spPr>
          <a:xfrm>
            <a:off x="3037412" y="1831646"/>
            <a:ext cx="396242" cy="23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156F67A-1C72-234C-6639-24AA919EA379}"/>
              </a:ext>
            </a:extLst>
          </p:cNvPr>
          <p:cNvSpPr/>
          <p:nvPr/>
        </p:nvSpPr>
        <p:spPr>
          <a:xfrm>
            <a:off x="3533740" y="1396737"/>
            <a:ext cx="1069307" cy="69508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Pre-processor</a:t>
            </a:r>
            <a:endParaRPr lang="en-GB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DD221D8-C0B0-B3EA-DA80-C2AD0327E9D0}"/>
              </a:ext>
            </a:extLst>
          </p:cNvPr>
          <p:cNvSpPr/>
          <p:nvPr/>
        </p:nvSpPr>
        <p:spPr>
          <a:xfrm>
            <a:off x="4637610" y="3098063"/>
            <a:ext cx="1158240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Solution</a:t>
            </a:r>
            <a:endParaRPr lang="en-GB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7951C4B-2B48-BA1B-9F22-A91E5EC7AAF4}"/>
              </a:ext>
            </a:extLst>
          </p:cNvPr>
          <p:cNvSpPr/>
          <p:nvPr/>
        </p:nvSpPr>
        <p:spPr>
          <a:xfrm>
            <a:off x="5918034" y="3107599"/>
            <a:ext cx="919876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VTKs</a:t>
            </a:r>
            <a:endParaRPr lang="en-GB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923E864-BDDF-6046-6082-06D7290D2D90}"/>
              </a:ext>
            </a:extLst>
          </p:cNvPr>
          <p:cNvSpPr/>
          <p:nvPr/>
        </p:nvSpPr>
        <p:spPr>
          <a:xfrm>
            <a:off x="5901277" y="3809543"/>
            <a:ext cx="1158240" cy="545321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Paraview</a:t>
            </a:r>
            <a:endParaRPr lang="en-GB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D9DE16A-EC16-6A9B-0C1A-BF997DE59FE1}"/>
              </a:ext>
            </a:extLst>
          </p:cNvPr>
          <p:cNvSpPr/>
          <p:nvPr/>
        </p:nvSpPr>
        <p:spPr>
          <a:xfrm>
            <a:off x="4682077" y="1396737"/>
            <a:ext cx="1069307" cy="69508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Solver</a:t>
            </a:r>
            <a:endParaRPr lang="en-GB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8246294-D105-B7C0-9107-CD9EE635D66A}"/>
              </a:ext>
            </a:extLst>
          </p:cNvPr>
          <p:cNvSpPr/>
          <p:nvPr/>
        </p:nvSpPr>
        <p:spPr>
          <a:xfrm>
            <a:off x="5830414" y="1396737"/>
            <a:ext cx="1069307" cy="69508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Post-processor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C069F4-1A01-DD1B-713F-F057DB82CC20}"/>
              </a:ext>
            </a:extLst>
          </p:cNvPr>
          <p:cNvSpPr txBox="1"/>
          <p:nvPr/>
        </p:nvSpPr>
        <p:spPr>
          <a:xfrm>
            <a:off x="4682077" y="6981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HETS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3E62805-1C1A-4B17-6ADD-2466FD718AEA}"/>
              </a:ext>
            </a:extLst>
          </p:cNvPr>
          <p:cNvSpPr/>
          <p:nvPr/>
        </p:nvSpPr>
        <p:spPr>
          <a:xfrm>
            <a:off x="3373943" y="3115098"/>
            <a:ext cx="1158240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CAD Files</a:t>
            </a:r>
            <a:endParaRPr lang="en-GB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81D9676-2B00-5655-1C5D-DBA9BD051B15}"/>
              </a:ext>
            </a:extLst>
          </p:cNvPr>
          <p:cNvSpPr/>
          <p:nvPr/>
        </p:nvSpPr>
        <p:spPr>
          <a:xfrm>
            <a:off x="6936111" y="3107599"/>
            <a:ext cx="919876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Plots</a:t>
            </a:r>
            <a:endParaRPr lang="en-GB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43AB8EF-ADD5-2119-BA23-E84DC547F01E}"/>
              </a:ext>
            </a:extLst>
          </p:cNvPr>
          <p:cNvSpPr/>
          <p:nvPr/>
        </p:nvSpPr>
        <p:spPr>
          <a:xfrm>
            <a:off x="5901277" y="4721649"/>
            <a:ext cx="1158240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Plots</a:t>
            </a:r>
            <a:endParaRPr lang="en-GB" dirty="0"/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90393FC4-9266-8F5B-EB9D-15C215C95D41}"/>
              </a:ext>
            </a:extLst>
          </p:cNvPr>
          <p:cNvCxnSpPr>
            <a:stCxn id="24" idx="2"/>
            <a:endCxn id="4" idx="2"/>
          </p:cNvCxnSpPr>
          <p:nvPr/>
        </p:nvCxnSpPr>
        <p:spPr>
          <a:xfrm rot="5400000" flipH="1">
            <a:off x="3122387" y="1331381"/>
            <a:ext cx="1430247" cy="2758438"/>
          </a:xfrm>
          <a:prstGeom prst="bentConnector3">
            <a:avLst>
              <a:gd name="adj1" fmla="val -57307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EE0E2191-D050-CF64-49E8-194E2C85189D}"/>
              </a:ext>
            </a:extLst>
          </p:cNvPr>
          <p:cNvSpPr/>
          <p:nvPr/>
        </p:nvSpPr>
        <p:spPr>
          <a:xfrm>
            <a:off x="7975169" y="3119637"/>
            <a:ext cx="919876" cy="32766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CSVs</a:t>
            </a:r>
            <a:endParaRPr lang="en-GB" dirty="0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6B5EAB52-E5FD-4627-9232-7AB7B3686EB6}"/>
              </a:ext>
            </a:extLst>
          </p:cNvPr>
          <p:cNvCxnSpPr>
            <a:cxnSpLocks/>
            <a:stCxn id="22" idx="2"/>
          </p:cNvCxnSpPr>
          <p:nvPr/>
        </p:nvCxnSpPr>
        <p:spPr>
          <a:xfrm rot="5400000">
            <a:off x="3552785" y="2606210"/>
            <a:ext cx="1030000" cy="1219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953A9916-77CE-B6C9-7B35-D65FCAE62A16}"/>
              </a:ext>
            </a:extLst>
          </p:cNvPr>
          <p:cNvCxnSpPr>
            <a:cxnSpLocks/>
            <a:stCxn id="27" idx="2"/>
            <a:endCxn id="24" idx="0"/>
          </p:cNvCxnSpPr>
          <p:nvPr/>
        </p:nvCxnSpPr>
        <p:spPr>
          <a:xfrm rot="5400000">
            <a:off x="4713609" y="2594941"/>
            <a:ext cx="1006244" cy="1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2949538F-DFDB-D471-6CB8-C5E9A080C41E}"/>
              </a:ext>
            </a:extLst>
          </p:cNvPr>
          <p:cNvCxnSpPr>
            <a:cxnSpLocks/>
            <a:stCxn id="28" idx="2"/>
          </p:cNvCxnSpPr>
          <p:nvPr/>
        </p:nvCxnSpPr>
        <p:spPr>
          <a:xfrm rot="16200000" flipH="1">
            <a:off x="5857218" y="2599668"/>
            <a:ext cx="1015712" cy="13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D23B12AF-3D97-F156-7E4A-B8BFEE0D0DD4}"/>
              </a:ext>
            </a:extLst>
          </p:cNvPr>
          <p:cNvCxnSpPr>
            <a:cxnSpLocks/>
            <a:stCxn id="28" idx="2"/>
            <a:endCxn id="31" idx="0"/>
          </p:cNvCxnSpPr>
          <p:nvPr/>
        </p:nvCxnSpPr>
        <p:spPr>
          <a:xfrm rot="16200000" flipH="1">
            <a:off x="6372668" y="2084218"/>
            <a:ext cx="1015780" cy="1030981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FF067C32-F1A1-AFB8-39E1-079E7CD49F12}"/>
              </a:ext>
            </a:extLst>
          </p:cNvPr>
          <p:cNvCxnSpPr>
            <a:cxnSpLocks/>
            <a:stCxn id="28" idx="2"/>
            <a:endCxn id="37" idx="0"/>
          </p:cNvCxnSpPr>
          <p:nvPr/>
        </p:nvCxnSpPr>
        <p:spPr>
          <a:xfrm rot="16200000" flipH="1">
            <a:off x="6886178" y="1570708"/>
            <a:ext cx="1027818" cy="2070039"/>
          </a:xfrm>
          <a:prstGeom prst="bentConnector3">
            <a:avLst>
              <a:gd name="adj1" fmla="val 49382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7F4C0532-17F0-DC00-799C-24F3FAD54593}"/>
              </a:ext>
            </a:extLst>
          </p:cNvPr>
          <p:cNvCxnSpPr>
            <a:cxnSpLocks/>
            <a:stCxn id="25" idx="2"/>
          </p:cNvCxnSpPr>
          <p:nvPr/>
        </p:nvCxnSpPr>
        <p:spPr>
          <a:xfrm rot="16200000" flipH="1">
            <a:off x="6192491" y="3620740"/>
            <a:ext cx="371569" cy="606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EA789653-0E4A-D385-52D0-567B83F44F90}"/>
              </a:ext>
            </a:extLst>
          </p:cNvPr>
          <p:cNvCxnSpPr>
            <a:cxnSpLocks/>
          </p:cNvCxnSpPr>
          <p:nvPr/>
        </p:nvCxnSpPr>
        <p:spPr>
          <a:xfrm rot="16200000" flipH="1">
            <a:off x="6193098" y="4533487"/>
            <a:ext cx="371569" cy="606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85476E10-CFDF-04E3-FF4A-3A360CDB1CCD}"/>
              </a:ext>
            </a:extLst>
          </p:cNvPr>
          <p:cNvSpPr txBox="1"/>
          <p:nvPr/>
        </p:nvSpPr>
        <p:spPr>
          <a:xfrm>
            <a:off x="7693045" y="2291256"/>
            <a:ext cx="1044307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6"/>
                </a:solidFill>
              </a:rPr>
              <a:t>Artifacts</a:t>
            </a:r>
            <a:endParaRPr lang="en-GB" i="1" dirty="0">
              <a:solidFill>
                <a:schemeClr val="accent6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508EAAC-7231-307A-92A4-FEFD065C6ACC}"/>
              </a:ext>
            </a:extLst>
          </p:cNvPr>
          <p:cNvSpPr txBox="1"/>
          <p:nvPr/>
        </p:nvSpPr>
        <p:spPr>
          <a:xfrm>
            <a:off x="2389347" y="4250911"/>
            <a:ext cx="1143786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6"/>
                </a:solidFill>
              </a:rPr>
              <a:t>Multi-Part Simulations</a:t>
            </a:r>
            <a:endParaRPr lang="en-GB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70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7DEFD-9A7F-5484-4694-8D6C52A9C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BF498-61BC-D173-92BA-5075FF745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 Design 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49FC9-8A13-6942-0B27-405AF1ADE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772" y="661915"/>
            <a:ext cx="6693328" cy="4476268"/>
          </a:xfrm>
        </p:spPr>
        <p:txBody>
          <a:bodyPr/>
          <a:lstStyle/>
          <a:p>
            <a:r>
              <a:rPr lang="en-US" dirty="0"/>
              <a:t>Written in pure Python</a:t>
            </a:r>
          </a:p>
          <a:p>
            <a:pPr lvl="1"/>
            <a:r>
              <a:rPr lang="en-US" dirty="0"/>
              <a:t>But still fast?</a:t>
            </a:r>
          </a:p>
          <a:p>
            <a:r>
              <a:rPr lang="en-US" dirty="0"/>
              <a:t>Speed-ups via</a:t>
            </a:r>
          </a:p>
          <a:p>
            <a:pPr lvl="1"/>
            <a:r>
              <a:rPr lang="en-US" b="1" dirty="0" err="1"/>
              <a:t>Numba</a:t>
            </a:r>
            <a:r>
              <a:rPr lang="en-US" dirty="0"/>
              <a:t> (highly recommended!)</a:t>
            </a:r>
          </a:p>
          <a:p>
            <a:pPr lvl="1"/>
            <a:r>
              <a:rPr lang="en-US" dirty="0"/>
              <a:t>Julia (</a:t>
            </a:r>
            <a:r>
              <a:rPr lang="en-US" dirty="0" err="1"/>
              <a:t>DifferentialEquations.jl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Numpy</a:t>
            </a:r>
            <a:r>
              <a:rPr lang="en-US" dirty="0"/>
              <a:t>, </a:t>
            </a:r>
            <a:r>
              <a:rPr lang="en-US" dirty="0" err="1"/>
              <a:t>Pytorch</a:t>
            </a:r>
            <a:r>
              <a:rPr lang="en-US" dirty="0"/>
              <a:t>, etc.</a:t>
            </a:r>
          </a:p>
          <a:p>
            <a:pPr lvl="1"/>
            <a:r>
              <a:rPr lang="en-US" dirty="0"/>
              <a:t>Lookup tables</a:t>
            </a:r>
          </a:p>
          <a:p>
            <a:r>
              <a:rPr lang="en-US" dirty="0"/>
              <a:t>Clearly structured processing steps. A Directed Acyclic Graph (DAG) drives the execution of the preprocessor.</a:t>
            </a:r>
          </a:p>
          <a:p>
            <a:endParaRPr lang="en-US" dirty="0"/>
          </a:p>
        </p:txBody>
      </p:sp>
      <p:pic>
        <p:nvPicPr>
          <p:cNvPr id="5" name="Picture 4" descr="A diagram of a network&#10;&#10;AI-generated content may be incorrect.">
            <a:extLst>
              <a:ext uri="{FF2B5EF4-FFF2-40B4-BE49-F238E27FC236}">
                <a16:creationId xmlns:a16="http://schemas.microsoft.com/office/drawing/2014/main" id="{57B0FDA9-A565-5424-AD22-324D3D8B87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640" y="75397"/>
            <a:ext cx="4446588" cy="23153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FCAFDE-0379-72FA-C4B4-AC6376A43879}"/>
              </a:ext>
            </a:extLst>
          </p:cNvPr>
          <p:cNvSpPr txBox="1"/>
          <p:nvPr/>
        </p:nvSpPr>
        <p:spPr>
          <a:xfrm>
            <a:off x="4943475" y="2410268"/>
            <a:ext cx="3905250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6"/>
                </a:solidFill>
              </a:rPr>
              <a:t>A part of the HETS execution graph</a:t>
            </a:r>
            <a:endParaRPr lang="en-GB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630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E04D0-DC0D-3E54-BC45-97571B928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F5E51-09FC-8C06-C519-ACBAE8466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 Design 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CE8A3-7F46-A7C4-A562-B099D665B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772" y="661915"/>
            <a:ext cx="4578778" cy="4476268"/>
          </a:xfrm>
        </p:spPr>
        <p:txBody>
          <a:bodyPr/>
          <a:lstStyle/>
          <a:p>
            <a:r>
              <a:rPr lang="en-US" dirty="0"/>
              <a:t>HETS models:</a:t>
            </a:r>
          </a:p>
          <a:p>
            <a:pPr lvl="1"/>
            <a:r>
              <a:rPr lang="en-US" b="1" dirty="0"/>
              <a:t>Thermals</a:t>
            </a:r>
          </a:p>
          <a:p>
            <a:pPr lvl="1"/>
            <a:r>
              <a:rPr lang="en-US" dirty="0"/>
              <a:t>B-Field</a:t>
            </a:r>
          </a:p>
          <a:p>
            <a:pPr lvl="1"/>
            <a:r>
              <a:rPr lang="en-US" dirty="0"/>
              <a:t>Voltage and Current</a:t>
            </a:r>
          </a:p>
          <a:p>
            <a:pPr lvl="1"/>
            <a:r>
              <a:rPr lang="en-US" b="1" dirty="0"/>
              <a:t>Radial Current</a:t>
            </a:r>
          </a:p>
          <a:p>
            <a:pPr lvl="1"/>
            <a:r>
              <a:rPr lang="en-US" b="1" dirty="0"/>
              <a:t>Screening Currents</a:t>
            </a:r>
          </a:p>
          <a:p>
            <a:pPr lvl="1"/>
            <a:r>
              <a:rPr lang="en-US" dirty="0"/>
              <a:t>Inductive Coupling</a:t>
            </a:r>
          </a:p>
          <a:p>
            <a:pPr lvl="1"/>
            <a:r>
              <a:rPr lang="en-US" dirty="0"/>
              <a:t>T- and B-dependent materials</a:t>
            </a:r>
          </a:p>
          <a:p>
            <a:pPr lvl="1"/>
            <a:r>
              <a:rPr lang="en-US" dirty="0"/>
              <a:t>External circuitry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A computer generated image of a cylindrical object&#10;&#10;AI-generated content may be incorrect.">
            <a:extLst>
              <a:ext uri="{FF2B5EF4-FFF2-40B4-BE49-F238E27FC236}">
                <a16:creationId xmlns:a16="http://schemas.microsoft.com/office/drawing/2014/main" id="{5B51BD99-0EE3-A21B-2DB7-774933CDE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103" y="178198"/>
            <a:ext cx="3148971" cy="2636753"/>
          </a:xfrm>
          <a:prstGeom prst="rect">
            <a:avLst/>
          </a:prstGeom>
        </p:spPr>
      </p:pic>
      <p:pic>
        <p:nvPicPr>
          <p:cNvPr id="9" name="Picture 8" descr="A phone with a blue background&#10;&#10;AI-generated content may be incorrect.">
            <a:extLst>
              <a:ext uri="{FF2B5EF4-FFF2-40B4-BE49-F238E27FC236}">
                <a16:creationId xmlns:a16="http://schemas.microsoft.com/office/drawing/2014/main" id="{165AC4E3-6171-5047-E7F7-91953F42FA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84" r="32751"/>
          <a:stretch/>
        </p:blipFill>
        <p:spPr>
          <a:xfrm rot="5400000">
            <a:off x="6211406" y="2384742"/>
            <a:ext cx="2118361" cy="314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53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3E7DD-9E2A-1995-45D1-988B05A9F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 Geometry Representation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700E5-68F7-A9DC-1D3F-1ECCA8858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homogenization method demands a specific kind of element</a:t>
            </a:r>
          </a:p>
          <a:p>
            <a:pPr lvl="1"/>
            <a:r>
              <a:rPr lang="en-GB" dirty="0"/>
              <a:t>Hexahedral mesh approximates geometry inaccurately</a:t>
            </a:r>
          </a:p>
          <a:p>
            <a:pPr lvl="1"/>
            <a:r>
              <a:rPr lang="en-GB" dirty="0"/>
              <a:t>High order elements incompatible</a:t>
            </a:r>
          </a:p>
          <a:p>
            <a:endParaRPr lang="en-GB" dirty="0"/>
          </a:p>
          <a:p>
            <a:r>
              <a:rPr lang="en-GB" dirty="0"/>
              <a:t>A </a:t>
            </a:r>
            <a:r>
              <a:rPr lang="en-GB" b="1" dirty="0"/>
              <a:t>swept section </a:t>
            </a:r>
            <a:r>
              <a:rPr lang="en-GB" dirty="0"/>
              <a:t>with</a:t>
            </a:r>
            <a:br>
              <a:rPr lang="en-GB" dirty="0"/>
            </a:br>
            <a:r>
              <a:rPr lang="en-GB" b="1" dirty="0"/>
              <a:t>arbitrary path </a:t>
            </a:r>
            <a:r>
              <a:rPr lang="en-GB" dirty="0"/>
              <a:t>is used</a:t>
            </a:r>
          </a:p>
          <a:p>
            <a:pPr lvl="1"/>
            <a:r>
              <a:rPr lang="en-GB" dirty="0"/>
              <a:t>Lines</a:t>
            </a:r>
          </a:p>
          <a:p>
            <a:pPr lvl="1"/>
            <a:r>
              <a:rPr lang="en-GB" dirty="0"/>
              <a:t>Splines</a:t>
            </a:r>
          </a:p>
          <a:p>
            <a:pPr lvl="1"/>
            <a:r>
              <a:rPr lang="en-GB" dirty="0"/>
              <a:t>Spirals</a:t>
            </a:r>
          </a:p>
          <a:p>
            <a:r>
              <a:rPr lang="en-GB" dirty="0"/>
              <a:t>Very accurate for many NI-HTS</a:t>
            </a:r>
            <a:br>
              <a:rPr lang="en-GB" dirty="0"/>
            </a:br>
            <a:r>
              <a:rPr lang="en-GB" dirty="0"/>
              <a:t>geometries</a:t>
            </a:r>
          </a:p>
          <a:p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C4FFCA8-1924-E8B3-273A-4C3B188FC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8480" y="2370072"/>
            <a:ext cx="4402748" cy="23067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F4B416-CFA9-C167-EA40-443840F2A0FD}"/>
              </a:ext>
            </a:extLst>
          </p:cNvPr>
          <p:cNvSpPr txBox="1"/>
          <p:nvPr/>
        </p:nvSpPr>
        <p:spPr>
          <a:xfrm>
            <a:off x="4588760" y="4676775"/>
            <a:ext cx="3905250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6"/>
                </a:solidFill>
              </a:rPr>
              <a:t>Illustration of HETS geometry element</a:t>
            </a:r>
            <a:endParaRPr lang="en-GB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05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2C87C-460F-CB5F-8D49-D6BB497AC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08094-0E4A-E367-748A-066CBA043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 Geometry Representation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25B6F-1BC5-F37D-8BA0-5A4456C29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772" y="661915"/>
            <a:ext cx="4585128" cy="4476268"/>
          </a:xfrm>
        </p:spPr>
        <p:txBody>
          <a:bodyPr/>
          <a:lstStyle/>
          <a:p>
            <a:r>
              <a:rPr lang="en-US" dirty="0"/>
              <a:t>Currently the geometry is described in YAML format</a:t>
            </a:r>
          </a:p>
          <a:p>
            <a:r>
              <a:rPr lang="en-GB" dirty="0"/>
              <a:t>Perhaps CAD import in the future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005D991-F26F-1B42-C0C7-D02839AA88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207"/>
          <a:stretch/>
        </p:blipFill>
        <p:spPr>
          <a:xfrm>
            <a:off x="4957315" y="420615"/>
            <a:ext cx="3778170" cy="1896415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ACEC38-5687-1707-A012-2D55A326DA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9800" y="2102973"/>
            <a:ext cx="4117000" cy="2699287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509560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E1948-1616-F83B-6565-D3903FDCD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2D62E-1B1A-81EC-7FFF-DBDC48C73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Homogenization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BBA04-A460-37A6-B0CF-DE10726B5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Electrically the model in NICQS is a spiral, like the real geometry</a:t>
            </a:r>
          </a:p>
          <a:p>
            <a:r>
              <a:rPr lang="en-GB" b="1" dirty="0"/>
              <a:t>This model breaks down </a:t>
            </a:r>
            <a:r>
              <a:rPr lang="en-GB" dirty="0"/>
              <a:t>when lumping + asymmetry are permitted</a:t>
            </a:r>
          </a:p>
          <a:p>
            <a:r>
              <a:rPr lang="en-GB" dirty="0"/>
              <a:t>We are actually modelling parallel tapes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854A48-CD26-37C4-06F0-11E005BE5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031" y="2026732"/>
            <a:ext cx="6833937" cy="31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66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F3A97-3001-7CEC-6AE7-CC30C83C3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BFA24-0487-061C-3228-44D656561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Homogenization – New Technique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60BBC-9203-553B-646A-9BFE8D6739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exact solution to the current flowing azimuthally and radially at a selected bridging point is established under more accurate assumptions</a:t>
            </a:r>
          </a:p>
          <a:p>
            <a:r>
              <a:rPr lang="en-US" dirty="0"/>
              <a:t>As more conductors are lumped,</a:t>
            </a:r>
            <a:br>
              <a:rPr lang="en-US" dirty="0"/>
            </a:br>
            <a:r>
              <a:rPr lang="en-US" dirty="0"/>
              <a:t>only a small fraction passes into</a:t>
            </a:r>
            <a:br>
              <a:rPr lang="en-US" dirty="0"/>
            </a:br>
            <a:r>
              <a:rPr lang="en-US" dirty="0"/>
              <a:t>the next layer</a:t>
            </a:r>
          </a:p>
          <a:p>
            <a:r>
              <a:rPr lang="en-US" dirty="0"/>
              <a:t>Modelled as a generic circuit</a:t>
            </a:r>
            <a:br>
              <a:rPr lang="en-US" dirty="0"/>
            </a:br>
            <a:r>
              <a:rPr lang="en-US" dirty="0"/>
              <a:t>component with four terminals</a:t>
            </a:r>
          </a:p>
          <a:p>
            <a:pPr lvl="1"/>
            <a:r>
              <a:rPr lang="en-US" b="1" dirty="0"/>
              <a:t>“Bridges”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83C4CC-0C08-B1E6-F1EA-BFE58D96AD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531" r="7259"/>
          <a:stretch/>
        </p:blipFill>
        <p:spPr>
          <a:xfrm>
            <a:off x="4487221" y="2060864"/>
            <a:ext cx="4656779" cy="299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31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B927F-8F97-82C3-385C-307FBC795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5F239-31ED-B260-3A5F-D4EF45EDE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Homogenization – New Technique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048C4-6AD9-77F0-004A-CEAC48AAAF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bridge-types are employed</a:t>
            </a:r>
            <a:br>
              <a:rPr lang="en-US" dirty="0"/>
            </a:br>
            <a:r>
              <a:rPr lang="en-US" dirty="0"/>
              <a:t>that model the exact distribution</a:t>
            </a:r>
            <a:br>
              <a:rPr lang="en-US" dirty="0"/>
            </a:br>
            <a:r>
              <a:rPr lang="en-US" dirty="0"/>
              <a:t>of current in the tape stack</a:t>
            </a:r>
          </a:p>
          <a:p>
            <a:r>
              <a:rPr lang="en-US" dirty="0"/>
              <a:t>The new technique is…</a:t>
            </a:r>
          </a:p>
          <a:p>
            <a:pPr lvl="1"/>
            <a:r>
              <a:rPr lang="en-US" dirty="0"/>
              <a:t>Proven to fulfill KCL</a:t>
            </a:r>
          </a:p>
          <a:p>
            <a:pPr lvl="1"/>
            <a:r>
              <a:rPr lang="en-US" dirty="0"/>
              <a:t>Proven to fulfill conservation of energy</a:t>
            </a:r>
          </a:p>
          <a:p>
            <a:pPr lvl="1"/>
            <a:r>
              <a:rPr lang="en-US" dirty="0"/>
              <a:t>Exactly accurate in common cases</a:t>
            </a:r>
            <a:br>
              <a:rPr lang="en-US" dirty="0"/>
            </a:br>
            <a:r>
              <a:rPr lang="en-US" dirty="0"/>
              <a:t>(like slow ramping)</a:t>
            </a:r>
          </a:p>
          <a:p>
            <a:pPr lvl="1"/>
            <a:r>
              <a:rPr lang="en-US" dirty="0"/>
              <a:t>Still works with a single current per</a:t>
            </a:r>
            <a:br>
              <a:rPr lang="en-US" dirty="0"/>
            </a:br>
            <a:r>
              <a:rPr lang="en-US" dirty="0"/>
              <a:t>element and a single voltage per node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0B4D98-7B51-6A18-8560-C02BFB472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698" y="843681"/>
            <a:ext cx="3633330" cy="237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5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F4BB1-EE1A-FCC1-542D-B6942A7DF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reintroduction…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8F448-7799-0E0F-699C-9F598DFED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 student in the STEAM team for one year</a:t>
            </a:r>
          </a:p>
          <a:p>
            <a:r>
              <a:rPr lang="en-US" dirty="0"/>
              <a:t>Under the supervision of Tim Mulder</a:t>
            </a:r>
          </a:p>
          <a:p>
            <a:r>
              <a:rPr lang="en-US" dirty="0"/>
              <a:t>My task: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GB" i="1" dirty="0"/>
              <a:t>Find the protection limitations and failure modes</a:t>
            </a:r>
          </a:p>
          <a:p>
            <a:pPr marL="0" indent="0" algn="ctr">
              <a:buNone/>
            </a:pPr>
            <a:r>
              <a:rPr lang="en-GB" i="1" dirty="0"/>
              <a:t>of large HTS magnets</a:t>
            </a:r>
            <a:endParaRPr lang="en-US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E6C087-5753-38CF-F402-22063447C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808" y="343598"/>
            <a:ext cx="2052420" cy="72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67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7D286-B94E-D7D3-43EB-0A66E06C3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B4728-7394-9AFC-7C48-DD6133F34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5. Circuit Solver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50A616-8F28-B1B7-6C18-0F97ECDE7D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NICQS, the circuit was represented by an ODE</a:t>
                </a:r>
              </a:p>
              <a:p>
                <a:r>
                  <a:rPr lang="en-US" dirty="0"/>
                  <a:t>Thus, we were solving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𝑑𝑡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This </a:t>
                </a:r>
                <a:r>
                  <a:rPr lang="en-US" b="1" dirty="0"/>
                  <a:t>does not work </a:t>
                </a:r>
                <a:r>
                  <a:rPr lang="en-US" dirty="0"/>
                  <a:t>for resistor loops which exist in 3D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50A616-8F28-B1B7-6C18-0F97ECDE7D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39" t="-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computer screen shot of a circuit&#10;&#10;AI-generated content may be incorrect.">
            <a:extLst>
              <a:ext uri="{FF2B5EF4-FFF2-40B4-BE49-F238E27FC236}">
                <a16:creationId xmlns:a16="http://schemas.microsoft.com/office/drawing/2014/main" id="{4F484E57-AD09-0EB5-C5F8-1214DD693C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325" y="2523039"/>
            <a:ext cx="6176546" cy="21617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62E1C46-6521-4094-0202-67048ADF2A01}"/>
                  </a:ext>
                </a:extLst>
              </p:cNvPr>
              <p:cNvSpPr txBox="1"/>
              <p:nvPr/>
            </p:nvSpPr>
            <p:spPr>
              <a:xfrm>
                <a:off x="2983830" y="2178233"/>
                <a:ext cx="1705047" cy="3906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400" b="0" i="1" smtClean="0">
                              <a:solidFill>
                                <a:srgbClr val="FF5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FF505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FF5050"/>
                          </a:solidFill>
                          <a:latin typeface="Cambria Math" panose="02040503050406030204" pitchFamily="18" charset="0"/>
                        </a:rPr>
                        <m:t>= ???</m:t>
                      </m:r>
                    </m:oMath>
                  </m:oMathPara>
                </a14:m>
                <a:endParaRPr lang="en-GB" dirty="0">
                  <a:solidFill>
                    <a:srgbClr val="FF5050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62E1C46-6521-4094-0202-67048ADF2A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830" y="2178233"/>
                <a:ext cx="1705047" cy="390684"/>
              </a:xfrm>
              <a:prstGeom prst="rect">
                <a:avLst/>
              </a:prstGeom>
              <a:blipFill>
                <a:blip r:embed="rId5"/>
                <a:stretch>
                  <a:fillRect t="-12500"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4754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E03D1-3138-4D85-B8E8-02ACAB691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9B3E5-7BC0-99C2-6D2C-343E4B0B1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5. Circuit Solver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D0A82E-4501-4A09-5A19-F88D6BCF65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NICQS, the circuit was represented by an ODE</a:t>
                </a:r>
              </a:p>
              <a:p>
                <a:r>
                  <a:rPr lang="en-US" dirty="0"/>
                  <a:t>Thus, we were solving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𝑑𝑡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This </a:t>
                </a:r>
                <a:r>
                  <a:rPr lang="en-US" b="1" dirty="0"/>
                  <a:t>does not work </a:t>
                </a:r>
                <a:r>
                  <a:rPr lang="en-US" dirty="0"/>
                  <a:t>for resistor loops which exist in 3D</a:t>
                </a:r>
              </a:p>
              <a:p>
                <a:endParaRPr lang="en-US" dirty="0"/>
              </a:p>
              <a:p>
                <a:r>
                  <a:rPr lang="en-US" dirty="0"/>
                  <a:t>Transition to Multi-Nodal Analysis (MNA) method in DAE form</a:t>
                </a:r>
              </a:p>
              <a:p>
                <a:pPr lvl="1"/>
                <a:r>
                  <a:rPr lang="en-US" dirty="0"/>
                  <a:t>Similar to some SPICE solvers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D0A82E-4501-4A09-5A19-F88D6BCF65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39" t="-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58E05D7-CC6B-6940-F3FC-F6504DB92C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407" y="3406876"/>
            <a:ext cx="6246918" cy="12411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046D82-758B-F3F9-7110-5130F1703177}"/>
              </a:ext>
            </a:extLst>
          </p:cNvPr>
          <p:cNvSpPr/>
          <p:nvPr/>
        </p:nvSpPr>
        <p:spPr>
          <a:xfrm>
            <a:off x="1705046" y="3540722"/>
            <a:ext cx="656580" cy="996903"/>
          </a:xfrm>
          <a:prstGeom prst="rect">
            <a:avLst/>
          </a:prstGeom>
          <a:solidFill>
            <a:srgbClr val="FF9999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3D98345-AB32-BB28-F13D-424F8E1D6B48}"/>
                  </a:ext>
                </a:extLst>
              </p:cNvPr>
              <p:cNvSpPr txBox="1"/>
              <p:nvPr/>
            </p:nvSpPr>
            <p:spPr>
              <a:xfrm>
                <a:off x="1113781" y="4671472"/>
                <a:ext cx="2145058" cy="531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</m:acc>
                  </m:oMath>
                </a14:m>
                <a:r>
                  <a:rPr lang="en-GB" b="1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</m:acc>
                  </m:oMath>
                </a14:m>
                <a:r>
                  <a:rPr lang="en-GB" b="1" dirty="0"/>
                  <a:t> do not appear in the equation!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3D98345-AB32-BB28-F13D-424F8E1D6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781" y="4671472"/>
                <a:ext cx="2145058" cy="531299"/>
              </a:xfrm>
              <a:prstGeom prst="rect">
                <a:avLst/>
              </a:prstGeom>
              <a:blipFill>
                <a:blip r:embed="rId5"/>
                <a:stretch>
                  <a:fillRect l="-852" b="-126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7985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99663-C873-6E3C-1D57-989521A7D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97B93-2C71-1415-BC75-C57A1A088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5. Circuit Solver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9DDD11-3C96-18EB-FBDF-530649360F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NICQS, the circuit was represented by an ODE</a:t>
                </a:r>
              </a:p>
              <a:p>
                <a:r>
                  <a:rPr lang="en-US" dirty="0"/>
                  <a:t>Thus, we were solving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𝑑𝑡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This </a:t>
                </a:r>
                <a:r>
                  <a:rPr lang="en-US" b="1" dirty="0"/>
                  <a:t>does not work </a:t>
                </a:r>
                <a:r>
                  <a:rPr lang="en-US" dirty="0"/>
                  <a:t>for resistor loops which exist in 3D</a:t>
                </a:r>
              </a:p>
              <a:p>
                <a:pPr marL="27432" indent="0">
                  <a:buNone/>
                </a:pPr>
                <a:endParaRPr lang="en-US" dirty="0"/>
              </a:p>
              <a:p>
                <a:r>
                  <a:rPr lang="en-US" dirty="0"/>
                  <a:t>Transition to Multi-Nodal Analysis (MNA) method in DAE form</a:t>
                </a:r>
              </a:p>
              <a:p>
                <a:pPr lvl="1"/>
                <a:r>
                  <a:rPr lang="en-US" dirty="0"/>
                  <a:t>Similar to some SPICE solvers</a:t>
                </a:r>
              </a:p>
              <a:p>
                <a:pPr lvl="1"/>
                <a:endParaRPr lang="en-US" dirty="0"/>
              </a:p>
              <a:p>
                <a:pPr marL="336042" lvl="1" indent="0">
                  <a:buNone/>
                </a:pPr>
                <a:endParaRPr lang="en-US" dirty="0"/>
              </a:p>
              <a:p>
                <a:pPr marL="336042" lvl="1" indent="0" algn="ctr">
                  <a:buNone/>
                </a:pPr>
                <a:r>
                  <a:rPr lang="en-US" sz="2800" dirty="0"/>
                  <a:t>Coupling of circuits with simulation is built in!</a:t>
                </a:r>
                <a:endParaRPr lang="en-US" sz="24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9DDD11-3C96-18EB-FBDF-530649360F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39" t="-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9750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8D4FA-DC0E-3C0D-2E9E-62043885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else…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AFD18-FDB1-ABE4-C8BF-E7884B7FA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Gitlab CI Pipeline for unit tests, system tests, coverage, etc.</a:t>
            </a:r>
          </a:p>
          <a:p>
            <a:r>
              <a:rPr lang="en-GB" dirty="0"/>
              <a:t>A complete User Guide</a:t>
            </a:r>
          </a:p>
          <a:p>
            <a:r>
              <a:rPr lang="en-GB" dirty="0"/>
              <a:t>Full Linux and Windows compatibility</a:t>
            </a:r>
          </a:p>
          <a:p>
            <a:r>
              <a:rPr lang="en-GB" dirty="0"/>
              <a:t>Multithreaded + CUDA acceleration</a:t>
            </a:r>
          </a:p>
          <a:p>
            <a:r>
              <a:rPr lang="en-GB" dirty="0"/>
              <a:t>Local resolution control</a:t>
            </a:r>
          </a:p>
        </p:txBody>
      </p:sp>
    </p:spTree>
    <p:extLst>
      <p:ext uri="{BB962C8B-B14F-4D97-AF65-F5344CB8AC3E}">
        <p14:creationId xmlns:p14="http://schemas.microsoft.com/office/powerpoint/2010/main" val="5695743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58EFB-7E28-3FF6-FBC8-5AE0C276E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EEFC3-B4D1-1E66-4B86-3EDB9C7726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612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E6E4E-9E36-6FE2-75E1-015CC3728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Example: Low Energy-Density Quench in Pancake Coil</a:t>
            </a:r>
            <a:endParaRPr lang="en-GB" dirty="0"/>
          </a:p>
        </p:txBody>
      </p:sp>
      <p:pic>
        <p:nvPicPr>
          <p:cNvPr id="9" name="Content Placeholder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A1D5497-3596-6E7E-220D-2638D4B6D75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14" y="685800"/>
            <a:ext cx="7324710" cy="4468813"/>
          </a:xfrm>
        </p:spPr>
      </p:pic>
    </p:spTree>
    <p:extLst>
      <p:ext uri="{BB962C8B-B14F-4D97-AF65-F5344CB8AC3E}">
        <p14:creationId xmlns:p14="http://schemas.microsoft.com/office/powerpoint/2010/main" val="29653457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C0CD8-460E-24C7-9E68-52A6FB8B4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C3167-BDA2-C1DC-4BC6-F431969C9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Solver Comparison Benchmark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5014A-0AEB-DED4-FEAD-CBA27314E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772" y="661915"/>
            <a:ext cx="5603668" cy="4476268"/>
          </a:xfrm>
        </p:spPr>
        <p:txBody>
          <a:bodyPr/>
          <a:lstStyle/>
          <a:p>
            <a:r>
              <a:rPr lang="en-US" dirty="0"/>
              <a:t>Ramp of simple pancake coil</a:t>
            </a:r>
          </a:p>
          <a:p>
            <a:r>
              <a:rPr lang="en-US" dirty="0"/>
              <a:t>Comparison of HETS, NICQS, COMSOL, </a:t>
            </a:r>
            <a:r>
              <a:rPr lang="en-US" dirty="0" err="1"/>
              <a:t>FiQuS</a:t>
            </a:r>
            <a:endParaRPr lang="en-US" dirty="0"/>
          </a:p>
          <a:p>
            <a:endParaRPr lang="en-US" dirty="0"/>
          </a:p>
          <a:p>
            <a:r>
              <a:rPr lang="en-US" dirty="0"/>
              <a:t>3cm ID, 5cm OD</a:t>
            </a:r>
          </a:p>
          <a:p>
            <a:r>
              <a:rPr lang="en-US" dirty="0"/>
              <a:t>250 turns</a:t>
            </a:r>
          </a:p>
          <a:p>
            <a:r>
              <a:rPr lang="en-US" dirty="0"/>
              <a:t>Resolution</a:t>
            </a:r>
          </a:p>
          <a:p>
            <a:pPr lvl="1"/>
            <a:r>
              <a:rPr lang="en-US" dirty="0"/>
              <a:t>16 azimuthal elements</a:t>
            </a:r>
          </a:p>
          <a:p>
            <a:pPr lvl="1"/>
            <a:r>
              <a:rPr lang="en-US" dirty="0"/>
              <a:t>50 radial elements</a:t>
            </a:r>
          </a:p>
          <a:p>
            <a:pPr lvl="1"/>
            <a:r>
              <a:rPr lang="en-US" dirty="0"/>
              <a:t>4 screening current divisions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3D6D9F-4499-9323-7D01-665DCD5176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87"/>
          <a:stretch/>
        </p:blipFill>
        <p:spPr>
          <a:xfrm>
            <a:off x="6214130" y="127469"/>
            <a:ext cx="2551837" cy="29893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179BEF-AE76-80B8-B8E0-1B39E2A29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6440" y="3285488"/>
            <a:ext cx="3209513" cy="190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822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2E7A0-CB46-2746-E268-471757CE3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Solver Comparison Benchmark</a:t>
            </a:r>
            <a:endParaRPr lang="en-GB" dirty="0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080F3AF7-DC3A-3019-E940-D6400EA915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2845" y="663435"/>
            <a:ext cx="3072430" cy="230682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0380D69D-D49D-9138-19A7-2BC60386A4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79156" y="663436"/>
            <a:ext cx="3072430" cy="2306824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FB9FFD4A-4C89-69C4-2D5C-F4113C886F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2845" y="2884804"/>
            <a:ext cx="3072430" cy="2306824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0AA67A88-EF41-0357-7287-EC85005360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79156" y="2884805"/>
            <a:ext cx="3072428" cy="230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625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9A7BC-510E-4C4D-8A96-3375DB212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35D88-E579-53A8-B3ED-D2C6E273C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Solver Comparison Benchmark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6A4F39E-F24A-E3A5-751A-67694BE76D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181574"/>
              </p:ext>
            </p:extLst>
          </p:nvPr>
        </p:nvGraphicFramePr>
        <p:xfrm>
          <a:off x="556013" y="945507"/>
          <a:ext cx="3779767" cy="38239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59922">
                  <a:extLst>
                    <a:ext uri="{9D8B030D-6E8A-4147-A177-3AD203B41FA5}">
                      <a16:colId xmlns:a16="http://schemas.microsoft.com/office/drawing/2014/main" val="3702944565"/>
                    </a:ext>
                  </a:extLst>
                </a:gridCol>
                <a:gridCol w="1254925">
                  <a:extLst>
                    <a:ext uri="{9D8B030D-6E8A-4147-A177-3AD203B41FA5}">
                      <a16:colId xmlns:a16="http://schemas.microsoft.com/office/drawing/2014/main" val="3665620326"/>
                    </a:ext>
                  </a:extLst>
                </a:gridCol>
                <a:gridCol w="1264920">
                  <a:extLst>
                    <a:ext uri="{9D8B030D-6E8A-4147-A177-3AD203B41FA5}">
                      <a16:colId xmlns:a16="http://schemas.microsoft.com/office/drawing/2014/main" val="461682842"/>
                    </a:ext>
                  </a:extLst>
                </a:gridCol>
              </a:tblGrid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Error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Maximum Error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8137222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Elements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3200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158422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B-Field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9999"/>
                          </a:highlight>
                        </a:rPr>
                        <a:t>6.9%</a:t>
                      </a:r>
                      <a:endParaRPr lang="en-GB" dirty="0">
                        <a:highlight>
                          <a:srgbClr val="FF9999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9999"/>
                          </a:highlight>
                        </a:rPr>
                        <a:t>8.6%</a:t>
                      </a:r>
                      <a:endParaRPr lang="en-GB" dirty="0">
                        <a:highlight>
                          <a:srgbClr val="FF9999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616553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Voltage Delta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657811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Stored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968522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Radial Losses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581292"/>
                  </a:ext>
                </a:extLst>
              </a:tr>
            </a:tbl>
          </a:graphicData>
        </a:graphic>
      </p:graphicFrame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73416EDD-A107-6B71-A736-CD13F0B743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3855170"/>
              </p:ext>
            </p:extLst>
          </p:nvPr>
        </p:nvGraphicFramePr>
        <p:xfrm>
          <a:off x="5006093" y="933030"/>
          <a:ext cx="3779767" cy="38239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59922">
                  <a:extLst>
                    <a:ext uri="{9D8B030D-6E8A-4147-A177-3AD203B41FA5}">
                      <a16:colId xmlns:a16="http://schemas.microsoft.com/office/drawing/2014/main" val="3702944565"/>
                    </a:ext>
                  </a:extLst>
                </a:gridCol>
                <a:gridCol w="1254925">
                  <a:extLst>
                    <a:ext uri="{9D8B030D-6E8A-4147-A177-3AD203B41FA5}">
                      <a16:colId xmlns:a16="http://schemas.microsoft.com/office/drawing/2014/main" val="3665620326"/>
                    </a:ext>
                  </a:extLst>
                </a:gridCol>
                <a:gridCol w="1264920">
                  <a:extLst>
                    <a:ext uri="{9D8B030D-6E8A-4147-A177-3AD203B41FA5}">
                      <a16:colId xmlns:a16="http://schemas.microsoft.com/office/drawing/2014/main" val="461682842"/>
                    </a:ext>
                  </a:extLst>
                </a:gridCol>
              </a:tblGrid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Error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Maximum Error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8137222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Elements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280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828933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B-Field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9999"/>
                          </a:highlight>
                        </a:rPr>
                        <a:t>8.2%</a:t>
                      </a:r>
                      <a:endParaRPr lang="en-GB" dirty="0">
                        <a:highlight>
                          <a:srgbClr val="FF9999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9999"/>
                          </a:highlight>
                        </a:rPr>
                        <a:t>11.7%</a:t>
                      </a:r>
                      <a:endParaRPr lang="en-GB" dirty="0">
                        <a:highlight>
                          <a:srgbClr val="FF9999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616553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Voltage Delta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2.6%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657811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Stored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3.8%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968522"/>
                  </a:ext>
                </a:extLst>
              </a:tr>
              <a:tr h="631833">
                <a:tc>
                  <a:txBody>
                    <a:bodyPr/>
                    <a:lstStyle/>
                    <a:p>
                      <a:r>
                        <a:rPr lang="en-US" dirty="0"/>
                        <a:t>Radial Losses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2.2%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581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2527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1BAF93-C744-F741-8C60-833DF0601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93BF0-D9CD-DCD2-6BC6-D34A7D7F3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Example: Racetrack Quenches</a:t>
            </a:r>
            <a:endParaRPr lang="en-GB" dirty="0"/>
          </a:p>
        </p:txBody>
      </p:sp>
      <p:pic>
        <p:nvPicPr>
          <p:cNvPr id="5" name="Content Placeholder 4" descr="A blue and white line&#10;&#10;AI-generated content may be incorrect.">
            <a:extLst>
              <a:ext uri="{FF2B5EF4-FFF2-40B4-BE49-F238E27FC236}">
                <a16:creationId xmlns:a16="http://schemas.microsoft.com/office/drawing/2014/main" id="{9491D8C8-1BDD-5C90-E969-C136E2EB16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564" y="172213"/>
            <a:ext cx="6317456" cy="5094723"/>
          </a:xfr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53ED11-A38C-D1DA-08FB-F1C5FB80C10C}"/>
              </a:ext>
            </a:extLst>
          </p:cNvPr>
          <p:cNvCxnSpPr>
            <a:cxnSpLocks/>
          </p:cNvCxnSpPr>
          <p:nvPr/>
        </p:nvCxnSpPr>
        <p:spPr>
          <a:xfrm flipV="1">
            <a:off x="2110740" y="104535"/>
            <a:ext cx="4911090" cy="4533700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DAC2DA6-2F0E-3163-4BAD-7C3798A4915C}"/>
              </a:ext>
            </a:extLst>
          </p:cNvPr>
          <p:cNvSpPr txBox="1"/>
          <p:nvPr/>
        </p:nvSpPr>
        <p:spPr>
          <a:xfrm rot="19043121">
            <a:off x="3907156" y="2106973"/>
            <a:ext cx="1104900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15 Meters</a:t>
            </a:r>
            <a:endParaRPr lang="en-GB" dirty="0">
              <a:solidFill>
                <a:schemeClr val="accent2"/>
              </a:solidFill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0A0C951-D9E0-9DA7-CEAD-10EBD48130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381424"/>
              </p:ext>
            </p:extLst>
          </p:nvPr>
        </p:nvGraphicFramePr>
        <p:xfrm>
          <a:off x="248016" y="815340"/>
          <a:ext cx="2559348" cy="225552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279674">
                  <a:extLst>
                    <a:ext uri="{9D8B030D-6E8A-4147-A177-3AD203B41FA5}">
                      <a16:colId xmlns:a16="http://schemas.microsoft.com/office/drawing/2014/main" val="595857778"/>
                    </a:ext>
                  </a:extLst>
                </a:gridCol>
                <a:gridCol w="1279674">
                  <a:extLst>
                    <a:ext uri="{9D8B030D-6E8A-4147-A177-3AD203B41FA5}">
                      <a16:colId xmlns:a16="http://schemas.microsoft.com/office/drawing/2014/main" val="188921113"/>
                    </a:ext>
                  </a:extLst>
                </a:gridCol>
              </a:tblGrid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Elements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1344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642096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Inner Width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30mm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059644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Outer Width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80mm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81231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Turns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80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516884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Energy Density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17.3 kJ/kg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137674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kumimoji="0"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  <a:endParaRPr kumimoji="0" lang="en-GB" sz="16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10.000A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571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881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894A2-52BC-A72A-F49A-0C67C4399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DB0EF-5641-1D55-3169-D8009D392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3" indent="-385763">
              <a:buFont typeface="+mj-lt"/>
              <a:buAutoNum type="arabicPeriod"/>
            </a:pPr>
            <a:r>
              <a:rPr lang="en-US" dirty="0"/>
              <a:t>Goals and Motivation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HETS</a:t>
            </a:r>
          </a:p>
          <a:p>
            <a:pPr marL="694373" lvl="1" indent="-385763">
              <a:buFont typeface="+mj-lt"/>
              <a:buAutoNum type="arabicPeriod"/>
            </a:pPr>
            <a:r>
              <a:rPr lang="en-US" dirty="0"/>
              <a:t>The Idea of NICQS and HETS</a:t>
            </a:r>
          </a:p>
          <a:p>
            <a:pPr marL="694373" lvl="1" indent="-385763">
              <a:buFont typeface="+mj-lt"/>
              <a:buAutoNum type="arabicPeriod"/>
            </a:pPr>
            <a:r>
              <a:rPr lang="en-US" dirty="0"/>
              <a:t>Design Overview</a:t>
            </a:r>
          </a:p>
          <a:p>
            <a:pPr marL="694373" lvl="1" indent="-385763">
              <a:buFont typeface="+mj-lt"/>
              <a:buAutoNum type="arabicPeriod"/>
            </a:pPr>
            <a:r>
              <a:rPr lang="en-US" dirty="0"/>
              <a:t>Geometry Representation</a:t>
            </a:r>
          </a:p>
          <a:p>
            <a:pPr marL="694373" lvl="1" indent="-385763">
              <a:buFont typeface="+mj-lt"/>
              <a:buAutoNum type="arabicPeriod"/>
            </a:pPr>
            <a:r>
              <a:rPr lang="en-US" dirty="0"/>
              <a:t>Homogenization</a:t>
            </a:r>
          </a:p>
          <a:p>
            <a:pPr marL="694373" lvl="1" indent="-385763">
              <a:buFont typeface="+mj-lt"/>
              <a:buAutoNum type="arabicPeriod"/>
            </a:pPr>
            <a:r>
              <a:rPr lang="en-GB" dirty="0"/>
              <a:t>Circuit Solver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/>
              <a:t>Results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/>
              <a:t>Other Contributions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/>
              <a:t>The Future</a:t>
            </a:r>
          </a:p>
        </p:txBody>
      </p:sp>
      <p:pic>
        <p:nvPicPr>
          <p:cNvPr id="17" name="Picture 16" descr="A white object with black circles&#10;&#10;AI-generated content may be incorrect.">
            <a:extLst>
              <a:ext uri="{FF2B5EF4-FFF2-40B4-BE49-F238E27FC236}">
                <a16:creationId xmlns:a16="http://schemas.microsoft.com/office/drawing/2014/main" id="{BBEB1BFF-5F50-4B47-2A5C-C7308B361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0" r="30155"/>
          <a:stretch/>
        </p:blipFill>
        <p:spPr>
          <a:xfrm>
            <a:off x="4376945" y="-1"/>
            <a:ext cx="4767055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933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C394F-18F4-045F-5CAF-2CD71D6B3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26101FE-5F24-B479-6DF3-1319F34E505E}"/>
              </a:ext>
            </a:extLst>
          </p:cNvPr>
          <p:cNvCxnSpPr>
            <a:cxnSpLocks/>
          </p:cNvCxnSpPr>
          <p:nvPr/>
        </p:nvCxnSpPr>
        <p:spPr>
          <a:xfrm flipV="1">
            <a:off x="2110740" y="104535"/>
            <a:ext cx="4911090" cy="4533700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6" name="Content Placeholder 4" descr="A blue and white line&#10;&#10;AI-generated content may be incorrect.">
            <a:extLst>
              <a:ext uri="{FF2B5EF4-FFF2-40B4-BE49-F238E27FC236}">
                <a16:creationId xmlns:a16="http://schemas.microsoft.com/office/drawing/2014/main" id="{025DC68F-B935-760C-DA11-81A9673301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564" y="172213"/>
            <a:ext cx="6317456" cy="509472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30DC0-A638-06E8-15B3-58B920925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Example: Racetrack Quenches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89B428-846D-18F4-1B9E-EC4935F7835D}"/>
              </a:ext>
            </a:extLst>
          </p:cNvPr>
          <p:cNvSpPr txBox="1"/>
          <p:nvPr/>
        </p:nvSpPr>
        <p:spPr>
          <a:xfrm rot="19043121">
            <a:off x="3000376" y="2077835"/>
            <a:ext cx="1104900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15 Meters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B3748CC-E06A-CADC-2EC0-5AADEA9D3F80}"/>
              </a:ext>
            </a:extLst>
          </p:cNvPr>
          <p:cNvSpPr txBox="1">
            <a:spLocks/>
          </p:cNvSpPr>
          <p:nvPr/>
        </p:nvSpPr>
        <p:spPr>
          <a:xfrm>
            <a:off x="3181340" y="2232044"/>
            <a:ext cx="3797729" cy="536402"/>
          </a:xfrm>
          <a:prstGeom prst="rect">
            <a:avLst/>
          </a:prstGeom>
          <a:solidFill>
            <a:schemeClr val="bg1"/>
          </a:solidFill>
          <a:effectLst>
            <a:glow rad="990600">
              <a:schemeClr val="bg1"/>
            </a:glow>
          </a:effectLst>
        </p:spPr>
        <p:txBody>
          <a:bodyPr vert="horz">
            <a:norm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 defTabSz="914400">
              <a:buNone/>
            </a:pPr>
            <a:r>
              <a:rPr lang="en-US" i="1" dirty="0"/>
              <a:t>HETS operates at great scales</a:t>
            </a:r>
            <a:endParaRPr lang="en-GB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EA9CB3-4E3B-5246-98E4-4E3D0AFE1F16}"/>
              </a:ext>
            </a:extLst>
          </p:cNvPr>
          <p:cNvSpPr txBox="1"/>
          <p:nvPr/>
        </p:nvSpPr>
        <p:spPr>
          <a:xfrm>
            <a:off x="248016" y="3485215"/>
            <a:ext cx="2379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Solves in 90-100s!</a:t>
            </a:r>
            <a:endParaRPr lang="en-GB" sz="1800" b="1" dirty="0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EFCD4669-7A50-A1B5-D9AE-9367D7BA90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175945"/>
              </p:ext>
            </p:extLst>
          </p:nvPr>
        </p:nvGraphicFramePr>
        <p:xfrm>
          <a:off x="248016" y="815340"/>
          <a:ext cx="2559348" cy="225552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279674">
                  <a:extLst>
                    <a:ext uri="{9D8B030D-6E8A-4147-A177-3AD203B41FA5}">
                      <a16:colId xmlns:a16="http://schemas.microsoft.com/office/drawing/2014/main" val="595857778"/>
                    </a:ext>
                  </a:extLst>
                </a:gridCol>
                <a:gridCol w="1279674">
                  <a:extLst>
                    <a:ext uri="{9D8B030D-6E8A-4147-A177-3AD203B41FA5}">
                      <a16:colId xmlns:a16="http://schemas.microsoft.com/office/drawing/2014/main" val="188921113"/>
                    </a:ext>
                  </a:extLst>
                </a:gridCol>
              </a:tblGrid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Elements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1344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642096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Inner Width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30mm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059644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Outer Width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80mm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81231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Turns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80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516884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Energy Density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17.3 kJ/kg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137674"/>
                  </a:ext>
                </a:extLst>
              </a:tr>
              <a:tr h="257048">
                <a:tc>
                  <a:txBody>
                    <a:bodyPr/>
                    <a:lstStyle/>
                    <a:p>
                      <a:r>
                        <a:rPr kumimoji="0"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  <a:endParaRPr kumimoji="0" lang="en-GB" sz="16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/>
                          </a:solidFill>
                        </a:rPr>
                        <a:t>10.000A</a:t>
                      </a:r>
                      <a:endParaRPr lang="en-GB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571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24273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D4266-EF11-3845-914B-D6BA6219C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Example: Racetrack Quenches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12061-87F6-31CF-F31F-981090C78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772" y="661915"/>
            <a:ext cx="3276194" cy="4476268"/>
          </a:xfrm>
        </p:spPr>
        <p:txBody>
          <a:bodyPr/>
          <a:lstStyle/>
          <a:p>
            <a:r>
              <a:rPr lang="en-US" dirty="0"/>
              <a:t>There is no time constant that would protect this magnet</a:t>
            </a:r>
          </a:p>
          <a:p>
            <a:r>
              <a:rPr lang="en-US" dirty="0"/>
              <a:t>Not enough of the racetrack is quenched</a:t>
            </a:r>
          </a:p>
          <a:p>
            <a:pPr lvl="1"/>
            <a:r>
              <a:rPr lang="en-US" dirty="0"/>
              <a:t>Not enough energy is dissipated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C938B70-2E8E-4FF4-6CAB-23CF4DA7A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40336" y="776215"/>
            <a:ext cx="4789326" cy="3658625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6E958493-761F-EDFE-0EF5-C313D997D38A}"/>
              </a:ext>
            </a:extLst>
          </p:cNvPr>
          <p:cNvSpPr/>
          <p:nvPr/>
        </p:nvSpPr>
        <p:spPr>
          <a:xfrm rot="20251620">
            <a:off x="7246620" y="1973580"/>
            <a:ext cx="800100" cy="1318260"/>
          </a:xfrm>
          <a:prstGeom prst="ellipse">
            <a:avLst/>
          </a:prstGeom>
          <a:solidFill>
            <a:srgbClr val="FF9999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75FA4E2-D30F-3A06-9578-7F06EB63FC4F}"/>
              </a:ext>
            </a:extLst>
          </p:cNvPr>
          <p:cNvSpPr/>
          <p:nvPr/>
        </p:nvSpPr>
        <p:spPr>
          <a:xfrm rot="15687331">
            <a:off x="7624448" y="3579763"/>
            <a:ext cx="269654" cy="776663"/>
          </a:xfrm>
          <a:prstGeom prst="ellipse">
            <a:avLst/>
          </a:prstGeom>
          <a:solidFill>
            <a:srgbClr val="FF9999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EBC2BA-8883-BD70-5AE4-F2C795DF84F1}"/>
              </a:ext>
            </a:extLst>
          </p:cNvPr>
          <p:cNvSpPr txBox="1"/>
          <p:nvPr/>
        </p:nvSpPr>
        <p:spPr>
          <a:xfrm>
            <a:off x="5489179" y="2246453"/>
            <a:ext cx="1691640" cy="5245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6"/>
                </a:solidFill>
              </a:rPr>
              <a:t>Energy Extraction Region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D97B69-440A-5DF5-61F9-E3D796467354}"/>
              </a:ext>
            </a:extLst>
          </p:cNvPr>
          <p:cNvSpPr txBox="1"/>
          <p:nvPr/>
        </p:nvSpPr>
        <p:spPr>
          <a:xfrm>
            <a:off x="5580299" y="3521358"/>
            <a:ext cx="2178976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6"/>
                </a:solidFill>
              </a:rPr>
              <a:t>Insufficient Dissipation!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4666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A9B62-6705-154C-C045-537772FFE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ADA84-0F38-1212-DBBB-6B3EE8F2E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Example: Racetrack Quenches</a:t>
            </a:r>
            <a:endParaRPr lang="en-GB" dirty="0"/>
          </a:p>
        </p:txBody>
      </p:sp>
      <p:pic>
        <p:nvPicPr>
          <p:cNvPr id="11" name="Picture 10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D5E69098-1152-C277-AF7B-FEDC4EB1F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24" r="9635"/>
          <a:stretch/>
        </p:blipFill>
        <p:spPr>
          <a:xfrm>
            <a:off x="4922520" y="1210162"/>
            <a:ext cx="3505200" cy="3849517"/>
          </a:xfrm>
          <a:prstGeom prst="rect">
            <a:avLst/>
          </a:prstGeom>
        </p:spPr>
      </p:pic>
      <p:pic>
        <p:nvPicPr>
          <p:cNvPr id="14" name="Picture 13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F52D5745-D80C-7291-9E18-F00D79D7B3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2" r="11425"/>
          <a:stretch/>
        </p:blipFill>
        <p:spPr>
          <a:xfrm>
            <a:off x="1127760" y="1215612"/>
            <a:ext cx="3307080" cy="3844067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22E93EA7-2EBE-FFC1-74C5-AF1567F17A58}"/>
              </a:ext>
            </a:extLst>
          </p:cNvPr>
          <p:cNvSpPr/>
          <p:nvPr/>
        </p:nvSpPr>
        <p:spPr>
          <a:xfrm rot="432525">
            <a:off x="1966342" y="2257305"/>
            <a:ext cx="1215086" cy="1471950"/>
          </a:xfrm>
          <a:prstGeom prst="ellipse">
            <a:avLst/>
          </a:prstGeom>
          <a:solidFill>
            <a:srgbClr val="FF9999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15398E-EE66-D256-6414-08E0B13439E1}"/>
              </a:ext>
            </a:extLst>
          </p:cNvPr>
          <p:cNvSpPr txBox="1"/>
          <p:nvPr/>
        </p:nvSpPr>
        <p:spPr>
          <a:xfrm>
            <a:off x="3162300" y="2186885"/>
            <a:ext cx="1409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Far below quench threshold!</a:t>
            </a:r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08E3C20A-EF1E-B541-9493-AF452B195DA9}"/>
              </a:ext>
            </a:extLst>
          </p:cNvPr>
          <p:cNvSpPr/>
          <p:nvPr/>
        </p:nvSpPr>
        <p:spPr>
          <a:xfrm rot="16200000">
            <a:off x="-588880" y="2971747"/>
            <a:ext cx="2997317" cy="3936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Current</a:t>
            </a:r>
          </a:p>
        </p:txBody>
      </p:sp>
    </p:spTree>
    <p:extLst>
      <p:ext uri="{BB962C8B-B14F-4D97-AF65-F5344CB8AC3E}">
        <p14:creationId xmlns:p14="http://schemas.microsoft.com/office/powerpoint/2010/main" val="6179695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15BCC-0F91-B820-46B9-A2BBC5CAD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contributions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858F1-A73D-3F4F-8169-04EF83EE5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9334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693DC-8E91-B5DB-1AA0-2A90ACC59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STEAM Material Library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698CD-71F9-2098-3AEE-0F31DACD3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Refactored, cleaned out legacy files</a:t>
            </a:r>
          </a:p>
          <a:p>
            <a:r>
              <a:rPr lang="en-US" dirty="0"/>
              <a:t>Added multiplatform support for Windows and Linux</a:t>
            </a:r>
          </a:p>
          <a:p>
            <a:r>
              <a:rPr lang="en-US" dirty="0"/>
              <a:t>Numerous fixes</a:t>
            </a:r>
          </a:p>
          <a:p>
            <a:r>
              <a:rPr lang="en-US" dirty="0"/>
              <a:t>Worked on STEAM material library pipeline</a:t>
            </a:r>
          </a:p>
          <a:p>
            <a:pPr lvl="1"/>
            <a:r>
              <a:rPr lang="en-US" dirty="0"/>
              <a:t>Automatic release builds</a:t>
            </a:r>
          </a:p>
          <a:p>
            <a:pPr lvl="1"/>
            <a:r>
              <a:rPr lang="en-US" dirty="0"/>
              <a:t>Automatic </a:t>
            </a:r>
            <a:r>
              <a:rPr lang="en-US" dirty="0" err="1"/>
              <a:t>PyPI</a:t>
            </a:r>
            <a:r>
              <a:rPr lang="en-US" dirty="0"/>
              <a:t> deployment</a:t>
            </a:r>
            <a:endParaRPr lang="en-GB" dirty="0"/>
          </a:p>
          <a:p>
            <a:r>
              <a:rPr lang="en-GB" dirty="0"/>
              <a:t>Transition to </a:t>
            </a:r>
            <a:r>
              <a:rPr lang="en-GB" dirty="0" err="1"/>
              <a:t>CMake</a:t>
            </a:r>
            <a:r>
              <a:rPr lang="en-GB" dirty="0"/>
              <a:t> for compilation</a:t>
            </a:r>
          </a:p>
          <a:p>
            <a:r>
              <a:rPr lang="en-GB" dirty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6615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714A7-2A8B-9374-0F0E-FBA6D446A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11E25D-CBF7-AB4A-C99B-0328F97BCE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2747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7F51F-492F-96ED-C52F-7295E9837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173B8-0BD3-7853-90C0-48E928D39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Future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E148A-DE5D-6596-AFFD-7A58BC9AC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Validation!</a:t>
            </a:r>
          </a:p>
          <a:p>
            <a:pPr lvl="1"/>
            <a:r>
              <a:rPr lang="en-US" dirty="0"/>
              <a:t>Against real measurements and other solvers</a:t>
            </a:r>
          </a:p>
          <a:p>
            <a:pPr lvl="1"/>
            <a:r>
              <a:rPr lang="en-US" dirty="0"/>
              <a:t>For more interesting cases</a:t>
            </a:r>
          </a:p>
          <a:p>
            <a:r>
              <a:rPr lang="en-US" dirty="0"/>
              <a:t>Then: Apply to more real problems</a:t>
            </a:r>
          </a:p>
          <a:p>
            <a:pPr lvl="1"/>
            <a:r>
              <a:rPr lang="en-US" dirty="0"/>
              <a:t>Capacitor discharge protection?</a:t>
            </a:r>
          </a:p>
          <a:p>
            <a:pPr lvl="1"/>
            <a:r>
              <a:rPr lang="en-US" dirty="0"/>
              <a:t>Protection parameter study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3EBA395-4B3C-6389-F092-7438BE655E18}"/>
              </a:ext>
            </a:extLst>
          </p:cNvPr>
          <p:cNvSpPr txBox="1">
            <a:spLocks/>
          </p:cNvSpPr>
          <p:nvPr/>
        </p:nvSpPr>
        <p:spPr>
          <a:xfrm>
            <a:off x="169252" y="4024240"/>
            <a:ext cx="8771976" cy="938285"/>
          </a:xfrm>
          <a:prstGeom prst="rect">
            <a:avLst/>
          </a:prstGeom>
        </p:spPr>
        <p:txBody>
          <a:bodyPr vert="horz" numCol="2">
            <a:norm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dirty="0"/>
              <a:t>Matrix-free methods…</a:t>
            </a:r>
            <a:endParaRPr lang="en-US" dirty="0"/>
          </a:p>
          <a:p>
            <a:pPr defTabSz="914400"/>
            <a:r>
              <a:rPr lang="en-US" dirty="0"/>
              <a:t>Iron-effects…</a:t>
            </a:r>
          </a:p>
          <a:p>
            <a:pPr defTabSz="914400"/>
            <a:r>
              <a:rPr lang="en-US" dirty="0"/>
              <a:t>CAD import…</a:t>
            </a:r>
          </a:p>
          <a:p>
            <a:pPr defTabSz="914400"/>
            <a:r>
              <a:rPr lang="en-US" dirty="0"/>
              <a:t>Thermal transfer models…</a:t>
            </a:r>
          </a:p>
        </p:txBody>
      </p:sp>
    </p:spTree>
    <p:extLst>
      <p:ext uri="{BB962C8B-B14F-4D97-AF65-F5344CB8AC3E}">
        <p14:creationId xmlns:p14="http://schemas.microsoft.com/office/powerpoint/2010/main" val="18166524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mputer generated image of a circular object&#10;&#10;AI-generated content may be incorrect.">
            <a:extLst>
              <a:ext uri="{FF2B5EF4-FFF2-40B4-BE49-F238E27FC236}">
                <a16:creationId xmlns:a16="http://schemas.microsoft.com/office/drawing/2014/main" id="{EC1501D9-98BC-E51B-7B64-49AE10C096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201" b="14320"/>
          <a:stretch/>
        </p:blipFill>
        <p:spPr>
          <a:xfrm>
            <a:off x="0" y="0"/>
            <a:ext cx="9144000" cy="5219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C6BE35-6E97-C66A-FCC1-07DA0672B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58241-EDC8-4F12-FFF2-4E81BA675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7043" y="2012777"/>
            <a:ext cx="3738380" cy="1387648"/>
          </a:xfrm>
          <a:prstGeom prst="roundRect">
            <a:avLst>
              <a:gd name="adj" fmla="val 7034"/>
            </a:avLst>
          </a:prstGeom>
          <a:solidFill>
            <a:schemeClr val="tx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Leon </a:t>
            </a:r>
            <a:r>
              <a:rPr lang="en-US" sz="2400" b="1" dirty="0" err="1">
                <a:solidFill>
                  <a:schemeClr val="bg1"/>
                </a:solidFill>
              </a:rPr>
              <a:t>Teichröb</a:t>
            </a:r>
            <a:endParaRPr lang="en-US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1800" dirty="0">
                <a:solidFill>
                  <a:schemeClr val="bg1"/>
                </a:solidFill>
              </a:rPr>
              <a:t>University of Stuttgart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 err="1">
                <a:solidFill>
                  <a:schemeClr val="bg1"/>
                </a:solidFill>
              </a:rPr>
              <a:t>leon.teichroeb</a:t>
            </a:r>
            <a:r>
              <a:rPr lang="en-US" sz="1800" dirty="0">
                <a:solidFill>
                  <a:schemeClr val="bg1"/>
                </a:solidFill>
              </a:rPr>
              <a:t>@{cern.ch, protonmail.com}</a:t>
            </a:r>
          </a:p>
          <a:p>
            <a:pPr marL="0" indent="0" algn="ctr">
              <a:buNone/>
            </a:pP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546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23BA3-4E78-9990-5177-9EC78B4E9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521D6-2803-D95E-F4B9-A5671412A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Poster Art </a:t>
            </a:r>
            <a:r>
              <a:rPr lang="en-US" dirty="0">
                <a:sym typeface="Wingdings" panose="05000000000000000000" pitchFamily="2" charset="2"/>
              </a:rPr>
              <a:t>🚀</a:t>
            </a:r>
            <a:endParaRPr lang="en-GB" dirty="0"/>
          </a:p>
        </p:txBody>
      </p:sp>
      <p:pic>
        <p:nvPicPr>
          <p:cNvPr id="5" name="Content Placeholder 4" descr="A logo on a glass door&#10;&#10;AI-generated content may be incorrect.">
            <a:extLst>
              <a:ext uri="{FF2B5EF4-FFF2-40B4-BE49-F238E27FC236}">
                <a16:creationId xmlns:a16="http://schemas.microsoft.com/office/drawing/2014/main" id="{2F2AB7FF-93B3-0133-C222-0BBBE74122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36" y="750094"/>
            <a:ext cx="7492998" cy="4214812"/>
          </a:xfrm>
        </p:spPr>
      </p:pic>
    </p:spTree>
    <p:extLst>
      <p:ext uri="{BB962C8B-B14F-4D97-AF65-F5344CB8AC3E}">
        <p14:creationId xmlns:p14="http://schemas.microsoft.com/office/powerpoint/2010/main" val="8898544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B5D93-68A1-D121-13B9-96BF3B34A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09781-3D31-17AE-A301-2649EA4B0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Poster Art </a:t>
            </a:r>
            <a:r>
              <a:rPr lang="en-US" dirty="0">
                <a:sym typeface="Wingdings" panose="05000000000000000000" pitchFamily="2" charset="2"/>
              </a:rPr>
              <a:t>🚀</a:t>
            </a:r>
            <a:endParaRPr lang="en-GB" dirty="0"/>
          </a:p>
        </p:txBody>
      </p:sp>
      <p:pic>
        <p:nvPicPr>
          <p:cNvPr id="7" name="Content Placeholder 6" descr="A circular object with a black background&#10;&#10;AI-generated content may be incorrect.">
            <a:extLst>
              <a:ext uri="{FF2B5EF4-FFF2-40B4-BE49-F238E27FC236}">
                <a16:creationId xmlns:a16="http://schemas.microsoft.com/office/drawing/2014/main" id="{8D870222-E491-9296-BC92-D1E722887E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5" r="18827"/>
          <a:stretch/>
        </p:blipFill>
        <p:spPr>
          <a:xfrm>
            <a:off x="2066924" y="-304652"/>
            <a:ext cx="4619625" cy="6019652"/>
          </a:xfrm>
        </p:spPr>
      </p:pic>
    </p:spTree>
    <p:extLst>
      <p:ext uri="{BB962C8B-B14F-4D97-AF65-F5344CB8AC3E}">
        <p14:creationId xmlns:p14="http://schemas.microsoft.com/office/powerpoint/2010/main" val="805199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509D7-08B8-CC71-5991-24AABE3BC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DFC09-D4EB-17C4-D4BE-C42834097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Evaluate non-insulated magnet concepts</a:t>
            </a:r>
          </a:p>
          <a:p>
            <a:pPr lvl="1"/>
            <a:r>
              <a:rPr lang="en-US" dirty="0"/>
              <a:t>Muon Collider: 40T Cooling Magnet</a:t>
            </a:r>
          </a:p>
          <a:p>
            <a:pPr lvl="1"/>
            <a:r>
              <a:rPr lang="en-US" dirty="0"/>
              <a:t>HFM: HTS racetrack coils</a:t>
            </a:r>
          </a:p>
          <a:p>
            <a:r>
              <a:rPr lang="en-GB" dirty="0"/>
              <a:t>Generally, pave the way for new magnet designs</a:t>
            </a:r>
            <a:br>
              <a:rPr lang="en-GB" dirty="0"/>
            </a:br>
            <a:r>
              <a:rPr lang="en-GB" dirty="0"/>
              <a:t>	→ Reduce size</a:t>
            </a:r>
            <a:br>
              <a:rPr lang="en-GB" dirty="0"/>
            </a:br>
            <a:r>
              <a:rPr lang="en-GB" dirty="0"/>
              <a:t>	→ Increase attainable field</a:t>
            </a:r>
            <a:br>
              <a:rPr lang="en-GB" dirty="0"/>
            </a:br>
            <a:r>
              <a:rPr lang="en-GB" dirty="0"/>
              <a:t>	→ Improve stability</a:t>
            </a:r>
          </a:p>
        </p:txBody>
      </p:sp>
    </p:spTree>
    <p:extLst>
      <p:ext uri="{BB962C8B-B14F-4D97-AF65-F5344CB8AC3E}">
        <p14:creationId xmlns:p14="http://schemas.microsoft.com/office/powerpoint/2010/main" val="7683548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12D70-5777-918A-673E-61E842C34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93412-2585-AF46-49DB-CDD47F80B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Poster Art </a:t>
            </a:r>
            <a:r>
              <a:rPr lang="en-US" dirty="0">
                <a:sym typeface="Wingdings" panose="05000000000000000000" pitchFamily="2" charset="2"/>
              </a:rPr>
              <a:t>🚀</a:t>
            </a:r>
            <a:endParaRPr lang="en-GB" dirty="0"/>
          </a:p>
        </p:txBody>
      </p:sp>
      <p:pic>
        <p:nvPicPr>
          <p:cNvPr id="7" name="Content Placeholder 6" descr="A computer generated image of a circular object&#10;&#10;AI-generated content may be incorrect.">
            <a:extLst>
              <a:ext uri="{FF2B5EF4-FFF2-40B4-BE49-F238E27FC236}">
                <a16:creationId xmlns:a16="http://schemas.microsoft.com/office/drawing/2014/main" id="{234EBDAF-86F1-1128-0E71-31A1CAD46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69" y="661988"/>
            <a:ext cx="7162800" cy="4476750"/>
          </a:xfrm>
        </p:spPr>
      </p:pic>
    </p:spTree>
    <p:extLst>
      <p:ext uri="{BB962C8B-B14F-4D97-AF65-F5344CB8AC3E}">
        <p14:creationId xmlns:p14="http://schemas.microsoft.com/office/powerpoint/2010/main" val="37208330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A1300-3995-415E-CCE0-82C63DE62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FA0DB-FF8A-2D9A-A633-B5F6C14B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Poster Art </a:t>
            </a:r>
            <a:r>
              <a:rPr lang="en-US" dirty="0">
                <a:sym typeface="Wingdings" panose="05000000000000000000" pitchFamily="2" charset="2"/>
              </a:rPr>
              <a:t>🚀</a:t>
            </a:r>
            <a:endParaRPr lang="en-GB" dirty="0"/>
          </a:p>
        </p:txBody>
      </p:sp>
      <p:pic>
        <p:nvPicPr>
          <p:cNvPr id="6" name="Content Placeholder 5" descr="A close-up of a computer screen&#10;&#10;AI-generated content may be incorrect.">
            <a:extLst>
              <a:ext uri="{FF2B5EF4-FFF2-40B4-BE49-F238E27FC236}">
                <a16:creationId xmlns:a16="http://schemas.microsoft.com/office/drawing/2014/main" id="{5B074DE0-5FC1-3F02-FA7A-894E28FEFE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73" y="661988"/>
            <a:ext cx="8285992" cy="4476750"/>
          </a:xfrm>
        </p:spPr>
      </p:pic>
    </p:spTree>
    <p:extLst>
      <p:ext uri="{BB962C8B-B14F-4D97-AF65-F5344CB8AC3E}">
        <p14:creationId xmlns:p14="http://schemas.microsoft.com/office/powerpoint/2010/main" val="2075147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D56AA-682F-B6CC-A0A1-67FE1E205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Boundary Conditions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7C5B0B-9816-8C62-B178-180B0C5F985A}"/>
              </a:ext>
            </a:extLst>
          </p:cNvPr>
          <p:cNvSpPr txBox="1"/>
          <p:nvPr/>
        </p:nvSpPr>
        <p:spPr>
          <a:xfrm>
            <a:off x="1263968" y="950536"/>
            <a:ext cx="1678781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Limited simulation capability for NI HTS magnets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143CC3-EBD0-F8AF-B3CB-C7B3ACB607A5}"/>
              </a:ext>
            </a:extLst>
          </p:cNvPr>
          <p:cNvSpPr txBox="1"/>
          <p:nvPr/>
        </p:nvSpPr>
        <p:spPr>
          <a:xfrm>
            <a:off x="744855" y="1993873"/>
            <a:ext cx="2028825" cy="5107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Large geometries to expensive to simulate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E8FBAE-583D-78A8-4A0E-767D396822E3}"/>
              </a:ext>
            </a:extLst>
          </p:cNvPr>
          <p:cNvSpPr txBox="1"/>
          <p:nvPr/>
        </p:nvSpPr>
        <p:spPr>
          <a:xfrm>
            <a:off x="1366361" y="2927160"/>
            <a:ext cx="2028825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NICQS* giving interesting results, but asymmetry is essential!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7536D-63C7-E459-8715-6D5A0ABFC6FE}"/>
              </a:ext>
            </a:extLst>
          </p:cNvPr>
          <p:cNvSpPr txBox="1"/>
          <p:nvPr/>
        </p:nvSpPr>
        <p:spPr>
          <a:xfrm>
            <a:off x="5026343" y="1785700"/>
            <a:ext cx="272176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50" b="1" dirty="0"/>
              <a:t>Conclusion:</a:t>
            </a:r>
          </a:p>
          <a:p>
            <a:r>
              <a:rPr lang="en-US" sz="2250" dirty="0"/>
              <a:t>Extension of the NICQS solver to 3D</a:t>
            </a:r>
            <a:endParaRPr lang="en-GB" sz="225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0D9E406-B7F0-ED99-3924-B3E29880A5B9}"/>
              </a:ext>
            </a:extLst>
          </p:cNvPr>
          <p:cNvCxnSpPr>
            <a:cxnSpLocks/>
          </p:cNvCxnSpPr>
          <p:nvPr/>
        </p:nvCxnSpPr>
        <p:spPr>
          <a:xfrm>
            <a:off x="3083243" y="1380634"/>
            <a:ext cx="1850231" cy="9480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7701A02-A5CF-13D1-AF7D-0218E5D88D73}"/>
              </a:ext>
            </a:extLst>
          </p:cNvPr>
          <p:cNvCxnSpPr>
            <a:cxnSpLocks/>
          </p:cNvCxnSpPr>
          <p:nvPr/>
        </p:nvCxnSpPr>
        <p:spPr>
          <a:xfrm>
            <a:off x="2933224" y="2246680"/>
            <a:ext cx="2000250" cy="24515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B9A9B2B-52B9-6452-B4BF-B56112E93F15}"/>
              </a:ext>
            </a:extLst>
          </p:cNvPr>
          <p:cNvCxnSpPr>
            <a:cxnSpLocks/>
          </p:cNvCxnSpPr>
          <p:nvPr/>
        </p:nvCxnSpPr>
        <p:spPr>
          <a:xfrm flipV="1">
            <a:off x="3547586" y="2596864"/>
            <a:ext cx="1385888" cy="63833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691A985-CB8E-CC8B-F25D-007F6C86B306}"/>
              </a:ext>
            </a:extLst>
          </p:cNvPr>
          <p:cNvSpPr txBox="1"/>
          <p:nvPr/>
        </p:nvSpPr>
        <p:spPr>
          <a:xfrm>
            <a:off x="1263968" y="4830872"/>
            <a:ext cx="6560820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NICQS is the 2D, non-insulated HTS-magnet simulator written by Tim Mulder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082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BB5E6-D1B8-E1D9-C6D4-C04480713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42950"/>
            <a:ext cx="7886700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An elegant adaptation of NICQS was not possible…</a:t>
            </a:r>
          </a:p>
        </p:txBody>
      </p:sp>
    </p:spTree>
    <p:extLst>
      <p:ext uri="{BB962C8B-B14F-4D97-AF65-F5344CB8AC3E}">
        <p14:creationId xmlns:p14="http://schemas.microsoft.com/office/powerpoint/2010/main" val="51323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22860-2749-70B8-FD16-EFAE9DBD5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DED17-92AF-A98F-8004-B306E611E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42950"/>
            <a:ext cx="7886700" cy="468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An elegant adaptation of NICQS was not possible…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dirty="0"/>
              <a:t>Moving to 3D:</a:t>
            </a:r>
          </a:p>
          <a:p>
            <a:r>
              <a:rPr lang="en-US" dirty="0"/>
              <a:t>Required a more sophisticated geometry data model</a:t>
            </a:r>
          </a:p>
          <a:p>
            <a:r>
              <a:rPr lang="en-US" dirty="0"/>
              <a:t>Invalidated the circuit model</a:t>
            </a:r>
          </a:p>
          <a:p>
            <a:r>
              <a:rPr lang="en-US" dirty="0"/>
              <a:t>Necessitated a new software architecture</a:t>
            </a:r>
          </a:p>
        </p:txBody>
      </p:sp>
    </p:spTree>
    <p:extLst>
      <p:ext uri="{BB962C8B-B14F-4D97-AF65-F5344CB8AC3E}">
        <p14:creationId xmlns:p14="http://schemas.microsoft.com/office/powerpoint/2010/main" val="217192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close-up of a logo&#10;&#10;AI-generated content may be incorrect.">
            <a:extLst>
              <a:ext uri="{FF2B5EF4-FFF2-40B4-BE49-F238E27FC236}">
                <a16:creationId xmlns:a16="http://schemas.microsoft.com/office/drawing/2014/main" id="{08BDB672-D33F-33E2-2245-9DB6D6A0A6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94" y="140912"/>
            <a:ext cx="7339012" cy="412819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29584C-80B4-D1F0-C175-F8E475E615F1}"/>
              </a:ext>
            </a:extLst>
          </p:cNvPr>
          <p:cNvSpPr txBox="1"/>
          <p:nvPr/>
        </p:nvSpPr>
        <p:spPr>
          <a:xfrm>
            <a:off x="166688" y="4283692"/>
            <a:ext cx="8977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Sitka Banner" pitchFamily="2" charset="0"/>
              </a:rPr>
              <a:t>Homogenized Electrothermal Transients of Superconductors</a:t>
            </a:r>
            <a:endParaRPr lang="en-GB" sz="2800" dirty="0">
              <a:solidFill>
                <a:srgbClr val="000000"/>
              </a:solidFill>
              <a:latin typeface="Sitka Banner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5C2D9E-EA42-470A-BA1E-74D04E59F927}"/>
              </a:ext>
            </a:extLst>
          </p:cNvPr>
          <p:cNvSpPr txBox="1"/>
          <p:nvPr/>
        </p:nvSpPr>
        <p:spPr>
          <a:xfrm>
            <a:off x="3032284" y="4806912"/>
            <a:ext cx="3246120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https://gitlab.cern.ch/steam/hets</a:t>
            </a:r>
          </a:p>
        </p:txBody>
      </p:sp>
    </p:spTree>
    <p:extLst>
      <p:ext uri="{BB962C8B-B14F-4D97-AF65-F5344CB8AC3E}">
        <p14:creationId xmlns:p14="http://schemas.microsoft.com/office/powerpoint/2010/main" val="4119223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56E33-2D12-DFB2-ECF2-1F45B79CB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Design of HETS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ECF111-BF0F-5949-2E88-C3930FC582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566707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0</TotalTime>
  <Words>1300</Words>
  <Application>Microsoft Office PowerPoint</Application>
  <PresentationFormat>On-screen Show (16:10)</PresentationFormat>
  <Paragraphs>318</Paragraphs>
  <Slides>41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Cambria Math</vt:lpstr>
      <vt:lpstr>Sitka Banner</vt:lpstr>
      <vt:lpstr>Wingdings</vt:lpstr>
      <vt:lpstr>HFM(4-3)</vt:lpstr>
      <vt:lpstr>3D Modelling of HTS Magnets using Equivalent Circuits</vt:lpstr>
      <vt:lpstr>A quick reintroduction…</vt:lpstr>
      <vt:lpstr>Agenda</vt:lpstr>
      <vt:lpstr>Goals</vt:lpstr>
      <vt:lpstr>Boundary Conditions</vt:lpstr>
      <vt:lpstr>PowerPoint Presentation</vt:lpstr>
      <vt:lpstr>PowerPoint Presentation</vt:lpstr>
      <vt:lpstr>PowerPoint Presentation</vt:lpstr>
      <vt:lpstr>The Design of HETS</vt:lpstr>
      <vt:lpstr>1. The Idea of NICQS and HETS</vt:lpstr>
      <vt:lpstr>1. The Idea of NICQS and HETS</vt:lpstr>
      <vt:lpstr>2. Design Overview</vt:lpstr>
      <vt:lpstr>2. Design Overview</vt:lpstr>
      <vt:lpstr>2. Design Overview</vt:lpstr>
      <vt:lpstr>3. Geometry Representation</vt:lpstr>
      <vt:lpstr>3. Geometry Representation</vt:lpstr>
      <vt:lpstr>4. Homogenization</vt:lpstr>
      <vt:lpstr>4. Homogenization – New Technique</vt:lpstr>
      <vt:lpstr>4. Homogenization – New Technique</vt:lpstr>
      <vt:lpstr>5. Circuit Solver</vt:lpstr>
      <vt:lpstr>5. Circuit Solver</vt:lpstr>
      <vt:lpstr>5. Circuit Solver</vt:lpstr>
      <vt:lpstr>What else…</vt:lpstr>
      <vt:lpstr>Results</vt:lpstr>
      <vt:lpstr>Example: Low Energy-Density Quench in Pancake Coil</vt:lpstr>
      <vt:lpstr>Solver Comparison Benchmark</vt:lpstr>
      <vt:lpstr>Solver Comparison Benchmark</vt:lpstr>
      <vt:lpstr>Solver Comparison Benchmark</vt:lpstr>
      <vt:lpstr>Example: Racetrack Quenches</vt:lpstr>
      <vt:lpstr>Example: Racetrack Quenches</vt:lpstr>
      <vt:lpstr>Example: Racetrack Quenches</vt:lpstr>
      <vt:lpstr>Example: Racetrack Quenches</vt:lpstr>
      <vt:lpstr>Other contributions</vt:lpstr>
      <vt:lpstr>STEAM Material Library</vt:lpstr>
      <vt:lpstr>The Future</vt:lpstr>
      <vt:lpstr>The Future</vt:lpstr>
      <vt:lpstr>Questions?</vt:lpstr>
      <vt:lpstr>Poster Art 🚀</vt:lpstr>
      <vt:lpstr>Poster Art 🚀</vt:lpstr>
      <vt:lpstr>Poster Art 🚀</vt:lpstr>
      <vt:lpstr>Poster Art 🚀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Leon Teichrob</cp:lastModifiedBy>
  <cp:revision>1007</cp:revision>
  <cp:lastPrinted>2022-04-29T08:24:36Z</cp:lastPrinted>
  <dcterms:created xsi:type="dcterms:W3CDTF">2012-11-30T11:04:26Z</dcterms:created>
  <dcterms:modified xsi:type="dcterms:W3CDTF">2025-03-19T08:22:26Z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