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5" r:id="rId3"/>
    <p:sldId id="276" r:id="rId4"/>
    <p:sldId id="277" r:id="rId5"/>
    <p:sldId id="278" r:id="rId6"/>
    <p:sldId id="281" r:id="rId7"/>
    <p:sldId id="280" r:id="rId8"/>
    <p:sldId id="279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6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40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6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04/03/2025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04/03/2025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0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0C9569-2CB2-A760-B2C5-7F76ABA448BE}"/>
              </a:ext>
            </a:extLst>
          </p:cNvPr>
          <p:cNvSpPr txBox="1"/>
          <p:nvPr userDrawn="1"/>
        </p:nvSpPr>
        <p:spPr>
          <a:xfrm>
            <a:off x="914400" y="6419103"/>
            <a:ext cx="193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N.Peray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      04/03/2025</a:t>
            </a:r>
          </a:p>
        </p:txBody>
      </p:sp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emf"/><Relationship Id="rId7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23.emf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emf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lm.cern.ch/p/CAD/number:ST2412841_0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3890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7200" b="1" i="1" dirty="0"/>
              <a:t>Bond</a:t>
            </a:r>
            <a:br>
              <a:rPr lang="en-US" sz="7200" b="1" i="1" dirty="0"/>
            </a:br>
            <a:r>
              <a:rPr lang="en-US" sz="7200" dirty="0"/>
              <a:t>Engineering design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3065"/>
            <a:ext cx="9144000" cy="928561"/>
          </a:xfrm>
        </p:spPr>
        <p:txBody>
          <a:bodyPr>
            <a:normAutofit/>
          </a:bodyPr>
          <a:lstStyle/>
          <a:p>
            <a:r>
              <a:rPr lang="en-US" i="1" dirty="0" err="1"/>
              <a:t>N.Peray</a:t>
            </a:r>
            <a:endParaRPr lang="en-US" i="1" dirty="0"/>
          </a:p>
          <a:p>
            <a:r>
              <a:rPr lang="en-US" i="1" dirty="0"/>
              <a:t>04/03/2025</a:t>
            </a:r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DAB67-0C56-6714-2FB7-6666E335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5FD83-DFBE-D4CD-FB1F-F2B944E8F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FB20C9-53DF-8FE2-E64A-34E3F8EA8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10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CA8E01-DEBD-9EDE-A080-160B2A688146}"/>
              </a:ext>
            </a:extLst>
          </p:cNvPr>
          <p:cNvSpPr txBox="1"/>
          <p:nvPr/>
        </p:nvSpPr>
        <p:spPr>
          <a:xfrm>
            <a:off x="276294" y="267153"/>
            <a:ext cx="2497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Upper layer winding</a:t>
            </a:r>
            <a:endParaRPr lang="en-GB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660807-DB44-EC78-639D-F5595D2B0C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17" t="25696" r="6319" b="17242"/>
          <a:stretch/>
        </p:blipFill>
        <p:spPr>
          <a:xfrm>
            <a:off x="478971" y="3560537"/>
            <a:ext cx="7191828" cy="25572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157784-6749-696C-2956-A2F47FB663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62" t="22315" r="6033" b="6112"/>
          <a:stretch/>
        </p:blipFill>
        <p:spPr>
          <a:xfrm>
            <a:off x="236379" y="846363"/>
            <a:ext cx="6346803" cy="28085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4A88A5-9E02-D316-C5C0-62A6029B1D9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563" t="7239" r="12233" b="11889"/>
          <a:stretch/>
        </p:blipFill>
        <p:spPr>
          <a:xfrm>
            <a:off x="6952342" y="267153"/>
            <a:ext cx="4882658" cy="31105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3E351F-6102-3B41-44C0-63A787281E12}"/>
              </a:ext>
            </a:extLst>
          </p:cNvPr>
          <p:cNvSpPr txBox="1"/>
          <p:nvPr/>
        </p:nvSpPr>
        <p:spPr>
          <a:xfrm>
            <a:off x="602343" y="5892800"/>
            <a:ext cx="2214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Interlayer is not displayed here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605168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26E78-E4E9-33B8-0C1B-36659AD87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D40C3E-3D15-F06A-1733-D710C807E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6FB670-DDA4-1E72-A5ED-DBDF976A3507}"/>
              </a:ext>
            </a:extLst>
          </p:cNvPr>
          <p:cNvSpPr txBox="1"/>
          <p:nvPr/>
        </p:nvSpPr>
        <p:spPr>
          <a:xfrm>
            <a:off x="1515473" y="1515474"/>
            <a:ext cx="47646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Cross section update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Coil design details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Winding</a:t>
            </a:r>
          </a:p>
          <a:p>
            <a:pPr marL="342900" indent="-342900">
              <a:buAutoNum type="arabicParenR"/>
            </a:pPr>
            <a:r>
              <a:rPr lang="en-US" sz="2800" i="1" dirty="0"/>
              <a:t>Reaction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</a:t>
            </a:r>
          </a:p>
        </p:txBody>
      </p:sp>
    </p:spTree>
    <p:extLst>
      <p:ext uri="{BB962C8B-B14F-4D97-AF65-F5344CB8AC3E}">
        <p14:creationId xmlns:p14="http://schemas.microsoft.com/office/powerpoint/2010/main" val="2556398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2888E-1A6C-41BD-3214-A0ED45E71F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0301CF7-5BCC-49BD-1F06-77258E8683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256"/>
          <a:stretch/>
        </p:blipFill>
        <p:spPr>
          <a:xfrm>
            <a:off x="7199685" y="3803108"/>
            <a:ext cx="3934414" cy="20075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89FAC6-07CD-9FC7-2EE7-0C6A3C783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E7108E-3DEB-70DE-0671-526FF9FB5C7A}"/>
              </a:ext>
            </a:extLst>
          </p:cNvPr>
          <p:cNvSpPr txBox="1"/>
          <p:nvPr/>
        </p:nvSpPr>
        <p:spPr>
          <a:xfrm>
            <a:off x="276294" y="267153"/>
            <a:ext cx="1882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Reaction mold</a:t>
            </a:r>
            <a:endParaRPr lang="en-GB" sz="20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CA31D4-8855-51BE-6EC9-3F21D6A57B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24" t="35338" r="735" b="35695"/>
          <a:stretch/>
        </p:blipFill>
        <p:spPr>
          <a:xfrm>
            <a:off x="825198" y="3716004"/>
            <a:ext cx="6240084" cy="9846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E7E8FB-CFA0-02AD-0EE2-8CC8F11447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858" t="36053" r="484" b="34980"/>
          <a:stretch/>
        </p:blipFill>
        <p:spPr>
          <a:xfrm>
            <a:off x="686111" y="4834373"/>
            <a:ext cx="6513574" cy="10329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AC5EBE-8290-F3E0-8EB5-EF43FE384DCA}"/>
              </a:ext>
            </a:extLst>
          </p:cNvPr>
          <p:cNvSpPr txBox="1"/>
          <p:nvPr/>
        </p:nvSpPr>
        <p:spPr>
          <a:xfrm>
            <a:off x="585479" y="1218739"/>
            <a:ext cx="54052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avoid unwanted stress due to different thermal expansion , we plan to let the heads move freely parallel to the beam axis.</a:t>
            </a:r>
          </a:p>
          <a:p>
            <a:endParaRPr lang="en-US" dirty="0"/>
          </a:p>
          <a:p>
            <a:r>
              <a:rPr lang="en-US" dirty="0"/>
              <a:t>Two options are under investigation </a:t>
            </a:r>
            <a:r>
              <a:rPr lang="nb-NO" dirty="0"/>
              <a:t>: </a:t>
            </a:r>
          </a:p>
          <a:p>
            <a:pPr marL="342900" indent="-342900">
              <a:buAutoNum type="arabicParenR"/>
            </a:pPr>
            <a:r>
              <a:rPr lang="nb-NO" dirty="0"/>
              <a:t>Circular cearamic bearing</a:t>
            </a:r>
          </a:p>
          <a:p>
            <a:pPr marL="342900" indent="-342900">
              <a:buAutoNum type="arabicParenR"/>
            </a:pPr>
            <a:r>
              <a:rPr lang="nb-NO" dirty="0"/>
              <a:t>Linear ceramique bearing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2EF508-FCE2-3B6D-4A8A-C0CBE22F8A8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887" t="21965" r="4361" b="21228"/>
          <a:stretch/>
        </p:blipFill>
        <p:spPr>
          <a:xfrm>
            <a:off x="9593314" y="269140"/>
            <a:ext cx="2068199" cy="9603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A48C86-86DE-83E0-ADD0-DA6D8518F9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3813" b="76875" l="23063" r="75625">
                        <a14:foregroundMark x1="44938" y1="24000" x2="44938" y2="24000"/>
                        <a14:foregroundMark x1="46688" y1="76875" x2="46688" y2="76875"/>
                        <a14:foregroundMark x1="75625" y1="52063" x2="75625" y2="52063"/>
                        <a14:foregroundMark x1="51875" y1="30438" x2="51875" y2="30438"/>
                        <a14:foregroundMark x1="50563" y1="23813" x2="50563" y2="23813"/>
                      </a14:backgroundRemoval>
                    </a14:imgEffect>
                  </a14:imgLayer>
                </a14:imgProps>
              </a:ext>
            </a:extLst>
          </a:blip>
          <a:srcRect l="16666" t="19167" r="18982" b="19907"/>
          <a:stretch/>
        </p:blipFill>
        <p:spPr>
          <a:xfrm>
            <a:off x="7864509" y="588350"/>
            <a:ext cx="1014374" cy="960372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74879F2-AA03-B517-51A5-8FF92E26DD0B}"/>
              </a:ext>
            </a:extLst>
          </p:cNvPr>
          <p:cNvCxnSpPr/>
          <p:nvPr/>
        </p:nvCxnSpPr>
        <p:spPr>
          <a:xfrm>
            <a:off x="9236098" y="467208"/>
            <a:ext cx="0" cy="23023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0BE26E0A-D211-5839-BCC7-2A6213D8844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8902" t="8611"/>
          <a:stretch/>
        </p:blipFill>
        <p:spPr>
          <a:xfrm>
            <a:off x="6107112" y="1873890"/>
            <a:ext cx="2839776" cy="1376890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C3C32D4-3B80-AC25-FFA6-B5E15809C298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7044600" y="2693863"/>
            <a:ext cx="571698" cy="64465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14F15E-DDE7-5A42-5727-AC6005683D29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7616298" y="2693863"/>
            <a:ext cx="401724" cy="64465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693C4D3-20D8-21F8-1727-3C60B78C1A4D}"/>
              </a:ext>
            </a:extLst>
          </p:cNvPr>
          <p:cNvSpPr txBox="1"/>
          <p:nvPr/>
        </p:nvSpPr>
        <p:spPr>
          <a:xfrm>
            <a:off x="7037453" y="3338518"/>
            <a:ext cx="11576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50" dirty="0"/>
              <a:t>Circular bearing</a:t>
            </a:r>
          </a:p>
          <a:p>
            <a:r>
              <a:rPr lang="nb-NO" sz="1050" dirty="0"/>
              <a:t>(</a:t>
            </a:r>
            <a:r>
              <a:rPr lang="en-US" sz="1050" dirty="0"/>
              <a:t>Si</a:t>
            </a:r>
            <a:r>
              <a:rPr lang="en-US" sz="1050" baseline="-25000" dirty="0"/>
              <a:t>3</a:t>
            </a:r>
            <a:r>
              <a:rPr lang="en-US" sz="1050" dirty="0"/>
              <a:t>N</a:t>
            </a:r>
            <a:r>
              <a:rPr lang="en-US" sz="1050" baseline="-25000" dirty="0"/>
              <a:t>4</a:t>
            </a:r>
            <a:r>
              <a:rPr lang="en-US" sz="1050" dirty="0"/>
              <a:t>)</a:t>
            </a:r>
            <a:endParaRPr lang="en-GB" sz="105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A888753-81D4-1A12-D124-D46F44B7339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1310" t="2879" r="8147" b="4460"/>
          <a:stretch/>
        </p:blipFill>
        <p:spPr>
          <a:xfrm>
            <a:off x="6107112" y="314246"/>
            <a:ext cx="1400182" cy="142591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6111723-B864-CCDB-BAEE-A510DA728A2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5564" r="15395"/>
          <a:stretch/>
        </p:blipFill>
        <p:spPr>
          <a:xfrm>
            <a:off x="9525309" y="1548722"/>
            <a:ext cx="2328760" cy="1641314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3509EEE-4AFC-E6FF-1457-B47162FEA391}"/>
              </a:ext>
            </a:extLst>
          </p:cNvPr>
          <p:cNvCxnSpPr>
            <a:cxnSpLocks/>
            <a:stCxn id="43" idx="0"/>
          </p:cNvCxnSpPr>
          <p:nvPr/>
        </p:nvCxnSpPr>
        <p:spPr>
          <a:xfrm flipH="1" flipV="1">
            <a:off x="10182124" y="2750631"/>
            <a:ext cx="626509" cy="49664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66B704E-DBEF-553C-97AD-39FC9954D6AB}"/>
              </a:ext>
            </a:extLst>
          </p:cNvPr>
          <p:cNvCxnSpPr>
            <a:cxnSpLocks/>
            <a:stCxn id="43" idx="0"/>
          </p:cNvCxnSpPr>
          <p:nvPr/>
        </p:nvCxnSpPr>
        <p:spPr>
          <a:xfrm flipV="1">
            <a:off x="10808633" y="2750631"/>
            <a:ext cx="378901" cy="49664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9FCDCD8-EFA4-C6EE-5083-0353468820E7}"/>
              </a:ext>
            </a:extLst>
          </p:cNvPr>
          <p:cNvSpPr txBox="1"/>
          <p:nvPr/>
        </p:nvSpPr>
        <p:spPr>
          <a:xfrm>
            <a:off x="10005368" y="3247273"/>
            <a:ext cx="16065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 dirty="0"/>
              <a:t>Linear bearing</a:t>
            </a:r>
          </a:p>
          <a:p>
            <a:r>
              <a:rPr lang="nb-NO" sz="1100" dirty="0"/>
              <a:t>(</a:t>
            </a:r>
            <a:r>
              <a:rPr lang="en-US" sz="1100" dirty="0"/>
              <a:t>ZrO</a:t>
            </a:r>
            <a:r>
              <a:rPr lang="en-US" sz="1100" baseline="-25000" dirty="0"/>
              <a:t>2</a:t>
            </a:r>
            <a:r>
              <a:rPr lang="en-US" sz="1100" dirty="0"/>
              <a:t> rails/Si</a:t>
            </a:r>
            <a:r>
              <a:rPr lang="en-US" sz="1100" baseline="-25000" dirty="0"/>
              <a:t>3</a:t>
            </a:r>
            <a:r>
              <a:rPr lang="en-US" sz="1100" dirty="0"/>
              <a:t>N</a:t>
            </a:r>
            <a:r>
              <a:rPr lang="en-US" sz="1100" baseline="-25000" dirty="0"/>
              <a:t>4</a:t>
            </a:r>
            <a:r>
              <a:rPr lang="en-US" sz="1100" dirty="0"/>
              <a:t> rollers</a:t>
            </a:r>
            <a:r>
              <a:rPr lang="en-GB" sz="1100" dirty="0"/>
              <a:t>)</a:t>
            </a:r>
            <a:endParaRPr lang="en-US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E9F45A-FA29-D8B2-2417-C2F650987F7B}"/>
              </a:ext>
            </a:extLst>
          </p:cNvPr>
          <p:cNvSpPr txBox="1"/>
          <p:nvPr/>
        </p:nvSpPr>
        <p:spPr>
          <a:xfrm>
            <a:off x="8861809" y="5528222"/>
            <a:ext cx="3060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Mock-up test setup designed by B. Pellet &amp; N. Lusa</a:t>
            </a: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B52162-3B1F-279D-AFF5-4A58130FD841}"/>
              </a:ext>
            </a:extLst>
          </p:cNvPr>
          <p:cNvCxnSpPr>
            <a:cxnSpLocks/>
            <a:endCxn id="3" idx="3"/>
          </p:cNvCxnSpPr>
          <p:nvPr/>
        </p:nvCxnSpPr>
        <p:spPr>
          <a:xfrm flipV="1">
            <a:off x="143618" y="4208322"/>
            <a:ext cx="6921664" cy="3389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93820D0-419C-9865-A7B9-A38F595BC767}"/>
              </a:ext>
            </a:extLst>
          </p:cNvPr>
          <p:cNvSpPr txBox="1"/>
          <p:nvPr/>
        </p:nvSpPr>
        <p:spPr>
          <a:xfrm>
            <a:off x="67100" y="3877649"/>
            <a:ext cx="9108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Reaction mold</a:t>
            </a:r>
            <a:endParaRPr lang="en-GB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950743-0227-2423-1AAC-2CA792918A7D}"/>
              </a:ext>
            </a:extLst>
          </p:cNvPr>
          <p:cNvSpPr txBox="1"/>
          <p:nvPr/>
        </p:nvSpPr>
        <p:spPr>
          <a:xfrm>
            <a:off x="100076" y="4342873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Guiding table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117780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65F4E-6FFC-CC80-FD52-E01C0241A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A3F10E-2695-E6BF-654B-3970671CA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75287-027A-DF67-F1F4-50DCEBE6C709}"/>
              </a:ext>
            </a:extLst>
          </p:cNvPr>
          <p:cNvSpPr txBox="1"/>
          <p:nvPr/>
        </p:nvSpPr>
        <p:spPr>
          <a:xfrm>
            <a:off x="276294" y="267153"/>
            <a:ext cx="1882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Reaction mold</a:t>
            </a:r>
            <a:endParaRPr lang="en-GB" sz="2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DFCE86-BB87-AB88-BDE5-79752CE1B5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49" t="16720" r="452" b="10479"/>
          <a:stretch/>
        </p:blipFill>
        <p:spPr>
          <a:xfrm>
            <a:off x="188346" y="1309777"/>
            <a:ext cx="6609587" cy="24011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236A64-8C55-91A4-0E99-C71AB8467A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24" t="16720" r="1293" b="10872"/>
          <a:stretch/>
        </p:blipFill>
        <p:spPr>
          <a:xfrm>
            <a:off x="276294" y="3710899"/>
            <a:ext cx="6433692" cy="23633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6C74D0-66BB-0FF5-973E-9FC5A10455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784" t="3841" r="18880" b="4959"/>
          <a:stretch/>
        </p:blipFill>
        <p:spPr>
          <a:xfrm>
            <a:off x="7624917" y="874930"/>
            <a:ext cx="3861000" cy="26116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FDF3E9-0E43-0F44-2C40-52DA0D62A18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556" t="10807" r="9181" b="12055"/>
          <a:stretch/>
        </p:blipFill>
        <p:spPr>
          <a:xfrm>
            <a:off x="7282308" y="3912083"/>
            <a:ext cx="3976919" cy="19535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AFA38D-7AEE-C305-5AE1-A809E7799CAE}"/>
              </a:ext>
            </a:extLst>
          </p:cNvPr>
          <p:cNvSpPr txBox="1"/>
          <p:nvPr/>
        </p:nvSpPr>
        <p:spPr>
          <a:xfrm>
            <a:off x="276294" y="5865599"/>
            <a:ext cx="36615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 layers of mica are placed at each component interfaces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308931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419F8-3E31-5FE8-680F-2B7015E73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2E2859-A61B-57EC-F375-DDBD4A99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B42768-B9FD-8053-2295-7599C46C7192}"/>
              </a:ext>
            </a:extLst>
          </p:cNvPr>
          <p:cNvSpPr txBox="1"/>
          <p:nvPr/>
        </p:nvSpPr>
        <p:spPr>
          <a:xfrm>
            <a:off x="1515473" y="1515474"/>
            <a:ext cx="47646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Cross section update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Coil design details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Winding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</a:t>
            </a:r>
          </a:p>
          <a:p>
            <a:pPr marL="342900" indent="-342900">
              <a:buAutoNum type="arabicParenR"/>
            </a:pPr>
            <a:r>
              <a:rPr lang="en-US" sz="2800" i="1" dirty="0"/>
              <a:t>Splicing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</a:t>
            </a:r>
          </a:p>
        </p:txBody>
      </p:sp>
    </p:spTree>
    <p:extLst>
      <p:ext uri="{BB962C8B-B14F-4D97-AF65-F5344CB8AC3E}">
        <p14:creationId xmlns:p14="http://schemas.microsoft.com/office/powerpoint/2010/main" val="69956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6DA6C-3CC4-B0DD-D065-D6C13406A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147D15-D4F3-E020-BEAE-E303E7044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70F6C5-CC9E-5A9F-31C0-94768CBEF0E5}"/>
              </a:ext>
            </a:extLst>
          </p:cNvPr>
          <p:cNvSpPr txBox="1"/>
          <p:nvPr/>
        </p:nvSpPr>
        <p:spPr>
          <a:xfrm>
            <a:off x="276294" y="267153"/>
            <a:ext cx="1124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Splicing</a:t>
            </a:r>
            <a:endParaRPr lang="en-GB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CA9BF1-ABF3-3838-7582-38E2CC162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27" y="4057350"/>
            <a:ext cx="4081175" cy="20079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069AD8-8181-30FA-68C2-4D5C0CC98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223" y="4080407"/>
            <a:ext cx="4081175" cy="20079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A8E51E-8E55-2C54-7B67-39BA64AAB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1612" y="4080406"/>
            <a:ext cx="4081175" cy="20079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C94F34A-1F5A-69F5-6ABE-4C93394BDE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3258" y="903817"/>
            <a:ext cx="4749196" cy="26154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0D764D2-7D1A-60CE-299B-39B88B1CEDC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803" t="7239" r="10452" b="41984"/>
          <a:stretch/>
        </p:blipFill>
        <p:spPr>
          <a:xfrm>
            <a:off x="969376" y="1306418"/>
            <a:ext cx="5529887" cy="18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82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F2C2F-68D0-CE69-2A1B-78CD518B1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D8BB97-662F-D144-B02E-D1273F5A2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7C6070-73B5-9784-60EA-8B8201157ECB}"/>
              </a:ext>
            </a:extLst>
          </p:cNvPr>
          <p:cNvSpPr txBox="1"/>
          <p:nvPr/>
        </p:nvSpPr>
        <p:spPr>
          <a:xfrm>
            <a:off x="1515473" y="1515474"/>
            <a:ext cx="47646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Cross section update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Coil design details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Winding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Splicing</a:t>
            </a:r>
          </a:p>
          <a:p>
            <a:pPr marL="342900" indent="-342900">
              <a:buAutoNum type="arabicParenR"/>
            </a:pPr>
            <a:r>
              <a:rPr lang="en-US" sz="2800" i="1" dirty="0"/>
              <a:t>Impregnation</a:t>
            </a:r>
          </a:p>
        </p:txBody>
      </p:sp>
    </p:spTree>
    <p:extLst>
      <p:ext uri="{BB962C8B-B14F-4D97-AF65-F5344CB8AC3E}">
        <p14:creationId xmlns:p14="http://schemas.microsoft.com/office/powerpoint/2010/main" val="2780434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B5562-3084-9157-8E1B-F2FC244EF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B75539-4F5B-17A0-0425-89CE967D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17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6E1E9-77A5-AA93-3673-926A74AB93DE}"/>
              </a:ext>
            </a:extLst>
          </p:cNvPr>
          <p:cNvSpPr txBox="1"/>
          <p:nvPr/>
        </p:nvSpPr>
        <p:spPr>
          <a:xfrm>
            <a:off x="276294" y="267153"/>
            <a:ext cx="2403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Impregnation mold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1826FF-3B55-4776-30CD-841D9EDFF70C}"/>
              </a:ext>
            </a:extLst>
          </p:cNvPr>
          <p:cNvSpPr txBox="1"/>
          <p:nvPr/>
        </p:nvSpPr>
        <p:spPr>
          <a:xfrm>
            <a:off x="711200" y="1081703"/>
            <a:ext cx="10690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obtain a uniform stress at each interface, coils geometry should be the closest to perfection possible.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D17191-F09C-C593-4B9B-D5F451C4C95F}"/>
              </a:ext>
            </a:extLst>
          </p:cNvPr>
          <p:cNvSpPr txBox="1"/>
          <p:nvPr/>
        </p:nvSpPr>
        <p:spPr>
          <a:xfrm>
            <a:off x="711200" y="1439607"/>
            <a:ext cx="48323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Due to the behavior of the cable and the tooling during reaction, the position of the cable in the head cannot be fully guarantied. </a:t>
            </a:r>
          </a:p>
          <a:p>
            <a:endParaRPr lang="en-US" sz="1400" dirty="0"/>
          </a:p>
          <a:p>
            <a:r>
              <a:rPr lang="en-US" sz="1400" dirty="0"/>
              <a:t>Meaning that distance between cables and the pad in the head can vary and need to be filled for the final assembly.</a:t>
            </a:r>
          </a:p>
          <a:p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A9BECF-D007-FAF3-41CC-D93913DB6F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7" t="4948"/>
          <a:stretch/>
        </p:blipFill>
        <p:spPr>
          <a:xfrm>
            <a:off x="558800" y="3056484"/>
            <a:ext cx="9291127" cy="226457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1442A2-7D9E-B58B-FA32-737CE1058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83856"/>
              </p:ext>
            </p:extLst>
          </p:nvPr>
        </p:nvGraphicFramePr>
        <p:xfrm>
          <a:off x="10036311" y="1503737"/>
          <a:ext cx="1444489" cy="43513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1607">
                  <a:extLst>
                    <a:ext uri="{9D8B030D-6E8A-4147-A177-3AD203B41FA5}">
                      <a16:colId xmlns:a16="http://schemas.microsoft.com/office/drawing/2014/main" val="4045297888"/>
                    </a:ext>
                  </a:extLst>
                </a:gridCol>
                <a:gridCol w="662882">
                  <a:extLst>
                    <a:ext uri="{9D8B030D-6E8A-4147-A177-3AD203B41FA5}">
                      <a16:colId xmlns:a16="http://schemas.microsoft.com/office/drawing/2014/main" val="1433431560"/>
                    </a:ext>
                  </a:extLst>
                </a:gridCol>
              </a:tblGrid>
              <a:tr h="543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Coil overlenght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Total shim thickness*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8533056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9184000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696841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010233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0.37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1290378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1209186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12865879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71003792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2669638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0.97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99912266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41840969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62063521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469555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1.46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52505354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1.58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4630557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1.71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6957403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1.83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87366193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1.95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80114211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2.07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1155112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6097773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2.32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8511226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2.44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8109245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34F1B6F-8A94-1EA5-7A1B-B162F1D48737}"/>
              </a:ext>
            </a:extLst>
          </p:cNvPr>
          <p:cNvSpPr txBox="1"/>
          <p:nvPr/>
        </p:nvSpPr>
        <p:spPr>
          <a:xfrm>
            <a:off x="8109306" y="5952495"/>
            <a:ext cx="39677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*Shim thickness to be split in two if equally spread at each end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3247537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CF5410-93F5-D6CE-6072-191A16321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D993B4-C16F-7D82-0ECE-6CC0FEAC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22C411-E9D9-A2D0-31F2-6DDCFA105021}"/>
              </a:ext>
            </a:extLst>
          </p:cNvPr>
          <p:cNvSpPr txBox="1"/>
          <p:nvPr/>
        </p:nvSpPr>
        <p:spPr>
          <a:xfrm>
            <a:off x="276294" y="267153"/>
            <a:ext cx="5285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Impregnation mold</a:t>
            </a:r>
          </a:p>
          <a:p>
            <a:r>
              <a:rPr lang="en-US" sz="2000" i="1" dirty="0"/>
              <a:t>Option 1 : Filling the gaps before impregnation </a:t>
            </a:r>
            <a:endParaRPr lang="en-GB" sz="20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B12C15-009E-E99B-BCC1-4416DBA992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015" b="27316"/>
          <a:stretch/>
        </p:blipFill>
        <p:spPr>
          <a:xfrm>
            <a:off x="1308682" y="977900"/>
            <a:ext cx="10184235" cy="16827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5D819D-B147-4B97-055E-A99435E08B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750" t="8701" r="22752" b="9071"/>
          <a:stretch/>
        </p:blipFill>
        <p:spPr>
          <a:xfrm>
            <a:off x="185307" y="3052922"/>
            <a:ext cx="3340100" cy="25965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59CC9E-A3A1-DE10-C4C0-5B70A0CD30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714" t="21522" r="17951" b="14372"/>
          <a:stretch/>
        </p:blipFill>
        <p:spPr>
          <a:xfrm>
            <a:off x="3874477" y="3703587"/>
            <a:ext cx="4366584" cy="204192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9321A3-1D97-EE73-72EB-5EB259031C23}"/>
              </a:ext>
            </a:extLst>
          </p:cNvPr>
          <p:cNvCxnSpPr>
            <a:cxnSpLocks/>
          </p:cNvCxnSpPr>
          <p:nvPr/>
        </p:nvCxnSpPr>
        <p:spPr>
          <a:xfrm>
            <a:off x="1790700" y="1531081"/>
            <a:ext cx="2209800" cy="19685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821531A-BB7D-381A-78D3-99C69CD0A5AF}"/>
              </a:ext>
            </a:extLst>
          </p:cNvPr>
          <p:cNvCxnSpPr>
            <a:cxnSpLocks/>
          </p:cNvCxnSpPr>
          <p:nvPr/>
        </p:nvCxnSpPr>
        <p:spPr>
          <a:xfrm flipV="1">
            <a:off x="7969250" y="1531081"/>
            <a:ext cx="2260600" cy="19685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3784CA-35EE-D340-AA03-6012695D6A9B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3439368" y="1727931"/>
            <a:ext cx="2349564" cy="10297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59D91C-DB60-838A-2DBC-880CAF37EA24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5788932" y="1629506"/>
            <a:ext cx="3247118" cy="11281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BFD70D5-1902-E7FB-6DC8-3FD55D7F1F2A}"/>
              </a:ext>
            </a:extLst>
          </p:cNvPr>
          <p:cNvSpPr txBox="1"/>
          <p:nvPr/>
        </p:nvSpPr>
        <p:spPr>
          <a:xfrm>
            <a:off x="4464050" y="2757677"/>
            <a:ext cx="2649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Fiber glass or EP GC/GM</a:t>
            </a:r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40DEEC-1BE7-25C8-4A79-E1538E113CE0}"/>
              </a:ext>
            </a:extLst>
          </p:cNvPr>
          <p:cNvGrpSpPr>
            <a:grpSpLocks noChangeAspect="1"/>
          </p:cNvGrpSpPr>
          <p:nvPr/>
        </p:nvGrpSpPr>
        <p:grpSpPr>
          <a:xfrm>
            <a:off x="8444378" y="3927557"/>
            <a:ext cx="3247118" cy="990422"/>
            <a:chOff x="931863" y="369093"/>
            <a:chExt cx="9399587" cy="2867023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58327A1-FB24-D0BF-0B0D-1F32EEAC247B}"/>
                </a:ext>
              </a:extLst>
            </p:cNvPr>
            <p:cNvCxnSpPr>
              <a:cxnSpLocks/>
            </p:cNvCxnSpPr>
            <p:nvPr/>
          </p:nvCxnSpPr>
          <p:spPr>
            <a:xfrm>
              <a:off x="2041525" y="2094704"/>
              <a:ext cx="6130925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194200E-D3A9-1279-D428-4346391263BA}"/>
                </a:ext>
              </a:extLst>
            </p:cNvPr>
            <p:cNvCxnSpPr>
              <a:cxnSpLocks/>
            </p:cNvCxnSpPr>
            <p:nvPr/>
          </p:nvCxnSpPr>
          <p:spPr>
            <a:xfrm>
              <a:off x="2971800" y="1516854"/>
              <a:ext cx="6083300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72BACE6-CA4F-4A98-A9F5-E228CC0B4D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5350" y="1447004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FB3AAA7-3F66-6336-2DD7-6B76F3D9C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46500" y="2012154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462B847-EB42-0F1E-1A57-B9FD1FF240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08800" y="1743867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E8FF9B6-1C3F-9033-204C-49CD946BB0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2650" y="2294729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3D04C2D-220D-EFFE-6A27-48D0F4C4CAE5}"/>
                </a:ext>
              </a:extLst>
            </p:cNvPr>
            <p:cNvCxnSpPr>
              <a:cxnSpLocks/>
            </p:cNvCxnSpPr>
            <p:nvPr/>
          </p:nvCxnSpPr>
          <p:spPr>
            <a:xfrm>
              <a:off x="3746500" y="2012154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72CBD86-9987-1171-B6E1-34EAA858FFBD}"/>
                </a:ext>
              </a:extLst>
            </p:cNvPr>
            <p:cNvCxnSpPr>
              <a:cxnSpLocks/>
            </p:cNvCxnSpPr>
            <p:nvPr/>
          </p:nvCxnSpPr>
          <p:spPr>
            <a:xfrm>
              <a:off x="4705350" y="1447004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2732D89-7090-80AE-AAF5-7B1518456E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12962" y="1512092"/>
              <a:ext cx="1630364" cy="50006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F3734C0-1533-82C8-5968-0CCFCA09986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1800" y="939004"/>
              <a:ext cx="1733550" cy="508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737B41D-D4F6-3736-F6F3-91A6D75AF98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08800" y="1743867"/>
              <a:ext cx="214630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57AD7D6-5718-A14F-64B0-E0534EC559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53125" y="2309017"/>
              <a:ext cx="221615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E7BE1C73-C929-3778-FE1C-3B9BCDCBD0D0}"/>
                </a:ext>
              </a:extLst>
            </p:cNvPr>
            <p:cNvSpPr/>
            <p:nvPr/>
          </p:nvSpPr>
          <p:spPr>
            <a:xfrm rot="5400000" flipH="1">
              <a:off x="546101" y="754855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E7482A3E-EFD3-9BC0-3E95-CA1C0061EA33}"/>
                </a:ext>
              </a:extLst>
            </p:cNvPr>
            <p:cNvSpPr/>
            <p:nvPr/>
          </p:nvSpPr>
          <p:spPr>
            <a:xfrm rot="5400000" flipH="1">
              <a:off x="9031288" y="1935954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9E4CE9D-60DB-AE8A-6CD5-8AF7B8B2DADF}"/>
              </a:ext>
            </a:extLst>
          </p:cNvPr>
          <p:cNvGrpSpPr>
            <a:grpSpLocks noChangeAspect="1"/>
          </p:cNvGrpSpPr>
          <p:nvPr/>
        </p:nvGrpSpPr>
        <p:grpSpPr>
          <a:xfrm>
            <a:off x="9099550" y="5169465"/>
            <a:ext cx="2144458" cy="771133"/>
            <a:chOff x="1781175" y="4524373"/>
            <a:chExt cx="7032625" cy="2528886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A696863-B041-D428-09A8-D51DA389317D}"/>
                </a:ext>
              </a:extLst>
            </p:cNvPr>
            <p:cNvCxnSpPr>
              <a:cxnSpLocks/>
            </p:cNvCxnSpPr>
            <p:nvPr/>
          </p:nvCxnSpPr>
          <p:spPr>
            <a:xfrm>
              <a:off x="1781175" y="6010273"/>
              <a:ext cx="6130925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9EE8BB0-A255-CFFB-206F-FAF53B0BEE1B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50" y="5432423"/>
              <a:ext cx="6083300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826D451-50D4-8E58-722B-04A0DF3A7E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45000" y="5362573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C89D8D9-8E71-C2B1-4BBD-633489FD8B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6150" y="5927723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9F34849-DDCD-3281-FAAF-A1E7411728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8450" y="5659436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085AEAF-0319-7CBC-A5E7-9F33C0E666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2300" y="6210298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981FA57-5881-6690-04D1-B180237D696E}"/>
                </a:ext>
              </a:extLst>
            </p:cNvPr>
            <p:cNvCxnSpPr>
              <a:cxnSpLocks/>
            </p:cNvCxnSpPr>
            <p:nvPr/>
          </p:nvCxnSpPr>
          <p:spPr>
            <a:xfrm>
              <a:off x="3486150" y="5927723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5FBC605-C69C-2D84-11B2-3FB4EED8AC28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0" y="5362573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C7945D8-AEF6-B8C0-8724-C11343FC35BF}"/>
                </a:ext>
              </a:extLst>
            </p:cNvPr>
            <p:cNvCxnSpPr>
              <a:cxnSpLocks/>
              <a:endCxn id="46" idx="4"/>
            </p:cNvCxnSpPr>
            <p:nvPr/>
          </p:nvCxnSpPr>
          <p:spPr>
            <a:xfrm flipH="1" flipV="1">
              <a:off x="1781175" y="5367335"/>
              <a:ext cx="1701801" cy="5603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5C9E5DC-44EC-7230-42E8-ED86AC1573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11450" y="4854573"/>
              <a:ext cx="1733550" cy="508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B0DC029-F749-3954-9EE0-DAF4FFB1F60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48450" y="5659436"/>
              <a:ext cx="214630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7B8B1FF-7D1C-C748-952C-66B4810D12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92775" y="6224586"/>
              <a:ext cx="221615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2B15B959-FE8F-8807-A5BD-5D8204E4B43D}"/>
                </a:ext>
              </a:extLst>
            </p:cNvPr>
            <p:cNvSpPr/>
            <p:nvPr/>
          </p:nvSpPr>
          <p:spPr>
            <a:xfrm rot="5400000" flipH="1">
              <a:off x="1395413" y="4910135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190A571B-4E3C-BC2B-8E5A-9FBABA0B99C8}"/>
                </a:ext>
              </a:extLst>
            </p:cNvPr>
            <p:cNvSpPr/>
            <p:nvPr/>
          </p:nvSpPr>
          <p:spPr>
            <a:xfrm rot="5400000" flipH="1">
              <a:off x="7513638" y="5753097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5B4EB6B-1F42-A255-8BBC-A3E15B5555DC}"/>
              </a:ext>
            </a:extLst>
          </p:cNvPr>
          <p:cNvSpPr txBox="1"/>
          <p:nvPr/>
        </p:nvSpPr>
        <p:spPr>
          <a:xfrm>
            <a:off x="9618480" y="4917979"/>
            <a:ext cx="1081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Seal web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774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66960-40E3-DDB1-5A0D-750387895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2298DE-366A-0CAB-927F-50C2BC809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97139D-3C73-76C2-3B59-4A8F909EC0AB}"/>
              </a:ext>
            </a:extLst>
          </p:cNvPr>
          <p:cNvSpPr txBox="1"/>
          <p:nvPr/>
        </p:nvSpPr>
        <p:spPr>
          <a:xfrm>
            <a:off x="276294" y="267153"/>
            <a:ext cx="94300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Impregnation mold</a:t>
            </a:r>
          </a:p>
          <a:p>
            <a:r>
              <a:rPr lang="en-US" sz="2000" i="1" dirty="0"/>
              <a:t>Option 2 : Adaptative mold</a:t>
            </a:r>
          </a:p>
          <a:p>
            <a:r>
              <a:rPr lang="en-GB" sz="2000" i="1" dirty="0"/>
              <a:t>The gaps between the coil and the pad will need to be </a:t>
            </a:r>
            <a:r>
              <a:rPr lang="en-GB" sz="2000" b="1" i="1" dirty="0">
                <a:solidFill>
                  <a:srgbClr val="FF0000"/>
                </a:solidFill>
              </a:rPr>
              <a:t>shimmed after impregnation</a:t>
            </a:r>
            <a:endParaRPr lang="en-US" sz="2000" b="1" i="1" dirty="0">
              <a:solidFill>
                <a:srgbClr val="FF0000"/>
              </a:solidFill>
            </a:endParaRPr>
          </a:p>
          <a:p>
            <a:endParaRPr lang="en-US" sz="2000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D0E28F2-4349-4042-DAAF-856516B656C3}"/>
              </a:ext>
            </a:extLst>
          </p:cNvPr>
          <p:cNvCxnSpPr>
            <a:cxnSpLocks/>
          </p:cNvCxnSpPr>
          <p:nvPr/>
        </p:nvCxnSpPr>
        <p:spPr>
          <a:xfrm>
            <a:off x="6679871" y="4903338"/>
            <a:ext cx="4301972" cy="5658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7D2CF9-03ED-75E9-647E-F6660ED14813}"/>
              </a:ext>
            </a:extLst>
          </p:cNvPr>
          <p:cNvCxnSpPr>
            <a:cxnSpLocks/>
          </p:cNvCxnSpPr>
          <p:nvPr/>
        </p:nvCxnSpPr>
        <p:spPr>
          <a:xfrm>
            <a:off x="7332630" y="4497870"/>
            <a:ext cx="4268555" cy="5658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BEE8E9-99A5-FB30-4CCE-729F3A6534E9}"/>
              </a:ext>
            </a:extLst>
          </p:cNvPr>
          <p:cNvCxnSpPr>
            <a:cxnSpLocks/>
          </p:cNvCxnSpPr>
          <p:nvPr/>
        </p:nvCxnSpPr>
        <p:spPr>
          <a:xfrm flipV="1">
            <a:off x="8549035" y="4448858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44D609-B10E-F561-AD68-54159D19FB94}"/>
              </a:ext>
            </a:extLst>
          </p:cNvPr>
          <p:cNvCxnSpPr>
            <a:cxnSpLocks/>
          </p:cNvCxnSpPr>
          <p:nvPr/>
        </p:nvCxnSpPr>
        <p:spPr>
          <a:xfrm flipV="1">
            <a:off x="7876225" y="4845414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6AA9DC8-DF4E-0809-F8E8-710B6D19BDE1}"/>
              </a:ext>
            </a:extLst>
          </p:cNvPr>
          <p:cNvCxnSpPr>
            <a:cxnSpLocks/>
          </p:cNvCxnSpPr>
          <p:nvPr/>
        </p:nvCxnSpPr>
        <p:spPr>
          <a:xfrm flipV="1">
            <a:off x="10095160" y="4657162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29ABCA-C949-2A2D-4F18-C77D51389459}"/>
              </a:ext>
            </a:extLst>
          </p:cNvPr>
          <p:cNvCxnSpPr>
            <a:cxnSpLocks/>
          </p:cNvCxnSpPr>
          <p:nvPr/>
        </p:nvCxnSpPr>
        <p:spPr>
          <a:xfrm flipV="1">
            <a:off x="9431262" y="5043693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A3CB97C-3CC2-56EC-E442-990B62F91009}"/>
              </a:ext>
            </a:extLst>
          </p:cNvPr>
          <p:cNvCxnSpPr>
            <a:cxnSpLocks/>
          </p:cNvCxnSpPr>
          <p:nvPr/>
        </p:nvCxnSpPr>
        <p:spPr>
          <a:xfrm>
            <a:off x="7876225" y="4845414"/>
            <a:ext cx="1555037" cy="2083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621E433-771C-3AD2-871D-A1D6236E4E98}"/>
              </a:ext>
            </a:extLst>
          </p:cNvPr>
          <p:cNvCxnSpPr>
            <a:cxnSpLocks/>
          </p:cNvCxnSpPr>
          <p:nvPr/>
        </p:nvCxnSpPr>
        <p:spPr>
          <a:xfrm>
            <a:off x="8549035" y="4448858"/>
            <a:ext cx="1555037" cy="2083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24C8E0-59C2-2A3A-4FED-EF0FC9857EEE}"/>
              </a:ext>
            </a:extLst>
          </p:cNvPr>
          <p:cNvCxnSpPr>
            <a:cxnSpLocks/>
            <a:endCxn id="22" idx="4"/>
          </p:cNvCxnSpPr>
          <p:nvPr/>
        </p:nvCxnSpPr>
        <p:spPr>
          <a:xfrm flipH="1" flipV="1">
            <a:off x="6679871" y="4452199"/>
            <a:ext cx="1194127" cy="3932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C5C413D-295A-2F9F-445D-2A83E804C4E9}"/>
              </a:ext>
            </a:extLst>
          </p:cNvPr>
          <p:cNvCxnSpPr>
            <a:cxnSpLocks/>
          </p:cNvCxnSpPr>
          <p:nvPr/>
        </p:nvCxnSpPr>
        <p:spPr>
          <a:xfrm flipH="1" flipV="1">
            <a:off x="7332630" y="4092402"/>
            <a:ext cx="1216404" cy="3564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5E2D7BF-3F50-4BED-5B78-6A58F0D5A4B3}"/>
              </a:ext>
            </a:extLst>
          </p:cNvPr>
          <p:cNvCxnSpPr>
            <a:cxnSpLocks/>
          </p:cNvCxnSpPr>
          <p:nvPr/>
        </p:nvCxnSpPr>
        <p:spPr>
          <a:xfrm flipH="1" flipV="1">
            <a:off x="10095160" y="4657162"/>
            <a:ext cx="1506025" cy="278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F6A93E2-065F-148C-D68B-6717B0768772}"/>
              </a:ext>
            </a:extLst>
          </p:cNvPr>
          <p:cNvCxnSpPr>
            <a:cxnSpLocks/>
          </p:cNvCxnSpPr>
          <p:nvPr/>
        </p:nvCxnSpPr>
        <p:spPr>
          <a:xfrm flipH="1" flipV="1">
            <a:off x="9424578" y="5053718"/>
            <a:ext cx="1555037" cy="278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B44025C2-1AAF-BCC2-C418-FFCDBA4512DE}"/>
              </a:ext>
            </a:extLst>
          </p:cNvPr>
          <p:cNvSpPr/>
          <p:nvPr/>
        </p:nvSpPr>
        <p:spPr>
          <a:xfrm rot="5400000" flipH="1">
            <a:off x="6409188" y="4131389"/>
            <a:ext cx="1182986" cy="641620"/>
          </a:xfrm>
          <a:prstGeom prst="parallelogram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CF225429-35DF-CD74-EDB7-D529C8E7E0D6}"/>
              </a:ext>
            </a:extLst>
          </p:cNvPr>
          <p:cNvSpPr/>
          <p:nvPr/>
        </p:nvSpPr>
        <p:spPr>
          <a:xfrm rot="5400000" flipH="1">
            <a:off x="10702249" y="4722882"/>
            <a:ext cx="1182986" cy="641620"/>
          </a:xfrm>
          <a:prstGeom prst="parallelogram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7156CC0-CDDD-8EF9-424E-D0A20DA0C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5" t="46844" r="2572" b="22679"/>
          <a:stretch/>
        </p:blipFill>
        <p:spPr>
          <a:xfrm>
            <a:off x="483864" y="1338040"/>
            <a:ext cx="11224271" cy="18244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A8B4F51-8275-2815-BB15-A2E1ED69C7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64" t="29248" r="7685" b="12260"/>
          <a:stretch/>
        </p:blipFill>
        <p:spPr>
          <a:xfrm>
            <a:off x="215026" y="3162482"/>
            <a:ext cx="6097194" cy="225039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04F9A03-662C-BA03-702A-DD97F7643CA2}"/>
              </a:ext>
            </a:extLst>
          </p:cNvPr>
          <p:cNvSpPr txBox="1"/>
          <p:nvPr/>
        </p:nvSpPr>
        <p:spPr>
          <a:xfrm>
            <a:off x="1539505" y="5188679"/>
            <a:ext cx="1714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Custom spacer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B05B691-5CA3-7918-F73A-1162AE9884F1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2396824" y="4269343"/>
            <a:ext cx="464499" cy="91933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E738966-147F-8BB0-1CA5-8AC29F464D12}"/>
              </a:ext>
            </a:extLst>
          </p:cNvPr>
          <p:cNvCxnSpPr>
            <a:cxnSpLocks/>
          </p:cNvCxnSpPr>
          <p:nvPr/>
        </p:nvCxnSpPr>
        <p:spPr>
          <a:xfrm flipH="1" flipV="1">
            <a:off x="2087870" y="4456483"/>
            <a:ext cx="308954" cy="73219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430573-7D3E-4D94-C1EE-94FF673C66A9}"/>
              </a:ext>
            </a:extLst>
          </p:cNvPr>
          <p:cNvCxnSpPr>
            <a:cxnSpLocks/>
          </p:cNvCxnSpPr>
          <p:nvPr/>
        </p:nvCxnSpPr>
        <p:spPr>
          <a:xfrm flipV="1">
            <a:off x="8814900" y="4484522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56B7D4-B1D9-B99B-FEA5-22C74C925FF5}"/>
              </a:ext>
            </a:extLst>
          </p:cNvPr>
          <p:cNvCxnSpPr>
            <a:cxnSpLocks/>
          </p:cNvCxnSpPr>
          <p:nvPr/>
        </p:nvCxnSpPr>
        <p:spPr>
          <a:xfrm flipV="1">
            <a:off x="8142090" y="4881078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Left Bracket 30">
            <a:extLst>
              <a:ext uri="{FF2B5EF4-FFF2-40B4-BE49-F238E27FC236}">
                <a16:creationId xmlns:a16="http://schemas.microsoft.com/office/drawing/2014/main" id="{DF34A1A3-2384-EE4D-9167-27B2327A3CB1}"/>
              </a:ext>
            </a:extLst>
          </p:cNvPr>
          <p:cNvSpPr/>
          <p:nvPr/>
        </p:nvSpPr>
        <p:spPr>
          <a:xfrm rot="4149657">
            <a:off x="9146833" y="4190930"/>
            <a:ext cx="269698" cy="977019"/>
          </a:xfrm>
          <a:prstGeom prst="leftBracket">
            <a:avLst>
              <a:gd name="adj" fmla="val 132340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Left Bracket 31">
            <a:extLst>
              <a:ext uri="{FF2B5EF4-FFF2-40B4-BE49-F238E27FC236}">
                <a16:creationId xmlns:a16="http://schemas.microsoft.com/office/drawing/2014/main" id="{588145B0-FEA2-17BB-1FF4-A53B668D062C}"/>
              </a:ext>
            </a:extLst>
          </p:cNvPr>
          <p:cNvSpPr/>
          <p:nvPr/>
        </p:nvSpPr>
        <p:spPr>
          <a:xfrm rot="4149657">
            <a:off x="9334156" y="4204278"/>
            <a:ext cx="269698" cy="977019"/>
          </a:xfrm>
          <a:prstGeom prst="leftBracket">
            <a:avLst>
              <a:gd name="adj" fmla="val 132340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120885-BB05-6473-13E3-A55F3B7F0D23}"/>
              </a:ext>
            </a:extLst>
          </p:cNvPr>
          <p:cNvSpPr txBox="1"/>
          <p:nvPr/>
        </p:nvSpPr>
        <p:spPr>
          <a:xfrm flipH="1">
            <a:off x="674368" y="5775741"/>
            <a:ext cx="5313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 in some point to the technic used on TFD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168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804EA-95F8-0BB4-82F2-60B0540F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6A4F43-42AB-81BE-145D-D0563074D57B}"/>
              </a:ext>
            </a:extLst>
          </p:cNvPr>
          <p:cNvSpPr txBox="1"/>
          <p:nvPr/>
        </p:nvSpPr>
        <p:spPr>
          <a:xfrm>
            <a:off x="1515473" y="1515474"/>
            <a:ext cx="47646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/>
              <a:t>Cross section update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Coil design details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Winding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</a:t>
            </a:r>
          </a:p>
        </p:txBody>
      </p:sp>
    </p:spTree>
    <p:extLst>
      <p:ext uri="{BB962C8B-B14F-4D97-AF65-F5344CB8AC3E}">
        <p14:creationId xmlns:p14="http://schemas.microsoft.com/office/powerpoint/2010/main" val="727522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3FD8D-87C1-9739-29BE-569449874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1D5BFA-C86A-89A1-D7F3-A4787006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20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6EB752-C1A1-6DFC-4FA7-22F7DD2F4FA6}"/>
              </a:ext>
            </a:extLst>
          </p:cNvPr>
          <p:cNvSpPr txBox="1"/>
          <p:nvPr/>
        </p:nvSpPr>
        <p:spPr>
          <a:xfrm>
            <a:off x="276294" y="267153"/>
            <a:ext cx="31931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Impregnation mold</a:t>
            </a:r>
            <a:endParaRPr lang="en-US" sz="2000" dirty="0"/>
          </a:p>
          <a:p>
            <a:r>
              <a:rPr lang="en-US" sz="2000" i="1" dirty="0"/>
              <a:t>Option 3 : Impregnated pad</a:t>
            </a:r>
            <a:endParaRPr lang="en-GB" sz="20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947693F-D34D-6F9B-7721-D908ECE837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35" t="37055" b="25838"/>
          <a:stretch/>
        </p:blipFill>
        <p:spPr>
          <a:xfrm>
            <a:off x="1016000" y="1473200"/>
            <a:ext cx="9803817" cy="19113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91D5C4C-2284-F474-D243-F4ADED991AFC}"/>
              </a:ext>
            </a:extLst>
          </p:cNvPr>
          <p:cNvCxnSpPr/>
          <p:nvPr/>
        </p:nvCxnSpPr>
        <p:spPr>
          <a:xfrm flipV="1">
            <a:off x="4032167" y="1206500"/>
            <a:ext cx="0" cy="76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D3C6568-AABC-FF15-1D9F-4732AD0AE7F3}"/>
              </a:ext>
            </a:extLst>
          </p:cNvPr>
          <p:cNvCxnSpPr/>
          <p:nvPr/>
        </p:nvCxnSpPr>
        <p:spPr>
          <a:xfrm flipV="1">
            <a:off x="7308767" y="1206500"/>
            <a:ext cx="0" cy="76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B2306C3-2409-709B-C52A-D88DC7F7D4CF}"/>
              </a:ext>
            </a:extLst>
          </p:cNvPr>
          <p:cNvCxnSpPr/>
          <p:nvPr/>
        </p:nvCxnSpPr>
        <p:spPr>
          <a:xfrm>
            <a:off x="4032167" y="1270000"/>
            <a:ext cx="327033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E93FB27-6DA8-1AE8-4574-DBDA8420FCB8}"/>
              </a:ext>
            </a:extLst>
          </p:cNvPr>
          <p:cNvSpPr txBox="1"/>
          <p:nvPr/>
        </p:nvSpPr>
        <p:spPr>
          <a:xfrm>
            <a:off x="4006767" y="1008876"/>
            <a:ext cx="3354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Machined after reaction to fit the coil overlength</a:t>
            </a:r>
            <a:endParaRPr lang="en-GB"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3AAC027-1B55-D2DB-9BE1-67E6CA416A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422" t="13462" r="30671" b="9934"/>
          <a:stretch/>
        </p:blipFill>
        <p:spPr>
          <a:xfrm>
            <a:off x="546105" y="3623477"/>
            <a:ext cx="2457445" cy="24471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009B92F-730F-02DD-1909-F556F751CD9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021" t="22879" r="16205" b="15728"/>
          <a:stretch/>
        </p:blipFill>
        <p:spPr>
          <a:xfrm>
            <a:off x="4629150" y="3309663"/>
            <a:ext cx="5624550" cy="25394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FD8F5F8-6CAA-832E-649D-34D272BFFE0A}"/>
              </a:ext>
            </a:extLst>
          </p:cNvPr>
          <p:cNvSpPr txBox="1"/>
          <p:nvPr/>
        </p:nvSpPr>
        <p:spPr>
          <a:xfrm>
            <a:off x="3363340" y="3244334"/>
            <a:ext cx="1096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Final pad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8D874B-B351-B49F-7E57-B4484B4BA5FC}"/>
              </a:ext>
            </a:extLst>
          </p:cNvPr>
          <p:cNvSpPr txBox="1"/>
          <p:nvPr/>
        </p:nvSpPr>
        <p:spPr>
          <a:xfrm>
            <a:off x="3003550" y="4477706"/>
            <a:ext cx="229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ESC Coil* or any filler</a:t>
            </a:r>
            <a:endParaRPr lang="en-GB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C3D176E-7D3D-80CE-5C11-123296BDED5D}"/>
              </a:ext>
            </a:extLst>
          </p:cNvPr>
          <p:cNvCxnSpPr>
            <a:stCxn id="18" idx="3"/>
          </p:cNvCxnSpPr>
          <p:nvPr/>
        </p:nvCxnSpPr>
        <p:spPr>
          <a:xfrm>
            <a:off x="4459859" y="3429000"/>
            <a:ext cx="1337691" cy="577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60A6730-918D-DFA6-9A0C-F1072DEC4869}"/>
              </a:ext>
            </a:extLst>
          </p:cNvPr>
          <p:cNvCxnSpPr>
            <a:cxnSpLocks/>
          </p:cNvCxnSpPr>
          <p:nvPr/>
        </p:nvCxnSpPr>
        <p:spPr>
          <a:xfrm flipV="1">
            <a:off x="5296614" y="4365246"/>
            <a:ext cx="621294" cy="2971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700EEEA-5376-8C41-5974-F9EA95F60842}"/>
              </a:ext>
            </a:extLst>
          </p:cNvPr>
          <p:cNvSpPr txBox="1"/>
          <p:nvPr/>
        </p:nvSpPr>
        <p:spPr>
          <a:xfrm>
            <a:off x="3363340" y="5930900"/>
            <a:ext cx="4776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*If ESC coil, it needs to be fitted to the coil shape/overlength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040975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7FD75-9224-3337-374E-A5F00084A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C6129-A671-063E-4015-1EA9A8987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21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83459B-2575-348B-C3AA-A0552120806F}"/>
              </a:ext>
            </a:extLst>
          </p:cNvPr>
          <p:cNvSpPr txBox="1"/>
          <p:nvPr/>
        </p:nvSpPr>
        <p:spPr>
          <a:xfrm>
            <a:off x="276294" y="267153"/>
            <a:ext cx="54307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Impregnation mold</a:t>
            </a:r>
          </a:p>
          <a:p>
            <a:r>
              <a:rPr lang="en-US" sz="2000" i="1" dirty="0"/>
              <a:t>Option 4 : Simple box mold with adaptative filler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789509-199F-4E9C-C84F-3DDBE8D761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482" t="13580" r="25309" b="5548"/>
          <a:stretch/>
        </p:blipFill>
        <p:spPr>
          <a:xfrm>
            <a:off x="276294" y="4172858"/>
            <a:ext cx="2295040" cy="1988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BF1258-6E15-F182-D21A-F626A43AF5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00" t="2358" r="10594" b="10480"/>
          <a:stretch/>
        </p:blipFill>
        <p:spPr>
          <a:xfrm>
            <a:off x="2936090" y="2090057"/>
            <a:ext cx="7759040" cy="39088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CAF229-DE5E-6EA0-60FE-6CD3DCE8F4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222" t="31191" r="17149" b="16397"/>
          <a:stretch/>
        </p:blipFill>
        <p:spPr>
          <a:xfrm>
            <a:off x="6744362" y="0"/>
            <a:ext cx="5348513" cy="21603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8173B6-2220-EB13-8806-8FAC8E629416}"/>
              </a:ext>
            </a:extLst>
          </p:cNvPr>
          <p:cNvSpPr txBox="1"/>
          <p:nvPr/>
        </p:nvSpPr>
        <p:spPr>
          <a:xfrm>
            <a:off x="1690914" y="2975428"/>
            <a:ext cx="1475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Tailored filler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7A10F9-0D76-D882-6561-D8AE771D1A77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1632857" y="3344760"/>
            <a:ext cx="796031" cy="1452211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30E03C1-E7C0-7885-4B61-EA397A64202D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3166862" y="3160094"/>
            <a:ext cx="2929138" cy="285569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4A21542-45A3-7B8B-D4C7-19D0862261C0}"/>
              </a:ext>
            </a:extLst>
          </p:cNvPr>
          <p:cNvSpPr txBox="1"/>
          <p:nvPr/>
        </p:nvSpPr>
        <p:spPr>
          <a:xfrm>
            <a:off x="276294" y="1306412"/>
            <a:ext cx="396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Filler are tailored to fit the overlength of the coil. This, to avoid extra layer of impregnated material.</a:t>
            </a:r>
          </a:p>
          <a:p>
            <a:endParaRPr lang="en-US" sz="1400" dirty="0"/>
          </a:p>
          <a:p>
            <a:r>
              <a:rPr lang="en-US" sz="1400" dirty="0"/>
              <a:t>The pad, used in the mechanical structure, will be tailored the same way to fit the coil. 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83682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7D8853-DA1F-8D29-3983-B4146872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22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005FF-642D-AC5D-43A1-02834842B962}"/>
              </a:ext>
            </a:extLst>
          </p:cNvPr>
          <p:cNvSpPr txBox="1"/>
          <p:nvPr/>
        </p:nvSpPr>
        <p:spPr>
          <a:xfrm>
            <a:off x="3040380" y="4961890"/>
            <a:ext cx="6285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ptos Display" panose="020B0004020202020204" pitchFamily="34" charset="0"/>
              </a:rPr>
              <a:t>Thanks for your attention</a:t>
            </a:r>
            <a:endParaRPr lang="en-GB" sz="4800" dirty="0">
              <a:latin typeface="Aptos Display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818888-3E18-49AC-2788-F19929F17E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19" t="15358" r="20695" b="16715"/>
          <a:stretch/>
        </p:blipFill>
        <p:spPr>
          <a:xfrm>
            <a:off x="2546351" y="641350"/>
            <a:ext cx="6496050" cy="349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02FF09-4180-3F48-7991-EEB20C7F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00BF41-B00C-6274-DA71-992CA344C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21" y="721379"/>
            <a:ext cx="8788321" cy="52650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E6BA21-3F10-F9C9-3D3D-E2F3B5004ECF}"/>
              </a:ext>
            </a:extLst>
          </p:cNvPr>
          <p:cNvSpPr txBox="1"/>
          <p:nvPr/>
        </p:nvSpPr>
        <p:spPr>
          <a:xfrm>
            <a:off x="241300" y="241300"/>
            <a:ext cx="4780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Coil cross section with the 40x1.1 cable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098E6C-040A-E274-53B5-0D4D2F21D0CA}"/>
              </a:ext>
            </a:extLst>
          </p:cNvPr>
          <p:cNvSpPr txBox="1"/>
          <p:nvPr/>
        </p:nvSpPr>
        <p:spPr>
          <a:xfrm>
            <a:off x="8334827" y="5320631"/>
            <a:ext cx="369751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- Insulated cable to component = 2x0.25mm S2 glass</a:t>
            </a:r>
          </a:p>
          <a:p>
            <a:r>
              <a:rPr lang="en-US" sz="1200" dirty="0"/>
              <a:t>- Ground insulation : 2x0.125mm Kapton</a:t>
            </a:r>
          </a:p>
          <a:p>
            <a:r>
              <a:rPr lang="en-US" sz="1200" dirty="0"/>
              <a:t>- Interlayer material under investigation</a:t>
            </a:r>
          </a:p>
          <a:p>
            <a:r>
              <a:rPr lang="en-US" sz="1200" dirty="0"/>
              <a:t>- Midplane stack to be defined 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015B61-F012-7043-E1A8-CD406DAE005F}"/>
              </a:ext>
            </a:extLst>
          </p:cNvPr>
          <p:cNvSpPr txBox="1"/>
          <p:nvPr/>
        </p:nvSpPr>
        <p:spPr>
          <a:xfrm>
            <a:off x="656772" y="5973340"/>
            <a:ext cx="31350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hlinkClick r:id="rId3"/>
              </a:rPr>
              <a:t>https://plm.cern.ch/p/CAD/number:ST2412841_02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47212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4A7B6-8C2C-BC25-AED5-41E9B89F7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211D03-492F-6CF7-6928-AADCF0820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6AB47A-E1D4-F0CA-9FD4-32283D8576E8}"/>
              </a:ext>
            </a:extLst>
          </p:cNvPr>
          <p:cNvSpPr txBox="1"/>
          <p:nvPr/>
        </p:nvSpPr>
        <p:spPr>
          <a:xfrm>
            <a:off x="1515473" y="1515474"/>
            <a:ext cx="47646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Cross section update</a:t>
            </a:r>
          </a:p>
          <a:p>
            <a:pPr marL="342900" indent="-342900">
              <a:buAutoNum type="arabicParenR"/>
            </a:pPr>
            <a:r>
              <a:rPr lang="en-US" sz="2800" i="1" dirty="0"/>
              <a:t>Coil design details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Winding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</a:t>
            </a:r>
          </a:p>
        </p:txBody>
      </p:sp>
    </p:spTree>
    <p:extLst>
      <p:ext uri="{BB962C8B-B14F-4D97-AF65-F5344CB8AC3E}">
        <p14:creationId xmlns:p14="http://schemas.microsoft.com/office/powerpoint/2010/main" val="976280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F470D6A4-21F5-1467-EB4F-FD2C3F9FC5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68" t="20642" r="5664" b="17615"/>
          <a:stretch/>
        </p:blipFill>
        <p:spPr>
          <a:xfrm>
            <a:off x="0" y="1249327"/>
            <a:ext cx="9368972" cy="328906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D1ACBE-A588-8340-D946-07DA4F4FC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563E59-D696-A877-D017-A641316588F5}"/>
              </a:ext>
            </a:extLst>
          </p:cNvPr>
          <p:cNvSpPr txBox="1"/>
          <p:nvPr/>
        </p:nvSpPr>
        <p:spPr>
          <a:xfrm>
            <a:off x="730250" y="488950"/>
            <a:ext cx="3811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Coil design details : Layer jump</a:t>
            </a:r>
            <a:endParaRPr lang="en-GB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5844D3-008E-5D10-A5BF-AF2302A8FEF4}"/>
              </a:ext>
            </a:extLst>
          </p:cNvPr>
          <p:cNvSpPr txBox="1"/>
          <p:nvPr/>
        </p:nvSpPr>
        <p:spPr>
          <a:xfrm>
            <a:off x="1152567" y="4894074"/>
            <a:ext cx="1442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Design parameters</a:t>
            </a:r>
            <a:endParaRPr lang="en-GB" sz="12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57DFD35-5277-3887-79B1-44C088F24E67}"/>
              </a:ext>
            </a:extLst>
          </p:cNvPr>
          <p:cNvSpPr/>
          <p:nvPr/>
        </p:nvSpPr>
        <p:spPr>
          <a:xfrm>
            <a:off x="622488" y="5693376"/>
            <a:ext cx="509621" cy="304801"/>
          </a:xfrm>
          <a:prstGeom prst="rect">
            <a:avLst/>
          </a:prstGeom>
          <a:noFill/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F3E628-1901-27F5-C585-3BB79B2B07F9}"/>
              </a:ext>
            </a:extLst>
          </p:cNvPr>
          <p:cNvSpPr txBox="1"/>
          <p:nvPr/>
        </p:nvSpPr>
        <p:spPr>
          <a:xfrm>
            <a:off x="1132109" y="5715574"/>
            <a:ext cx="1578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Practical dimensions</a:t>
            </a:r>
            <a:endParaRPr lang="en-GB" sz="12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D69DDB-26F2-BBBB-6B86-4B3917F05D79}"/>
              </a:ext>
            </a:extLst>
          </p:cNvPr>
          <p:cNvSpPr/>
          <p:nvPr/>
        </p:nvSpPr>
        <p:spPr>
          <a:xfrm>
            <a:off x="1777071" y="2310532"/>
            <a:ext cx="304801" cy="181429"/>
          </a:xfrm>
          <a:prstGeom prst="rect">
            <a:avLst/>
          </a:prstGeom>
          <a:noFill/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168AD97-7561-1689-B7D1-9ED423BB9282}"/>
              </a:ext>
            </a:extLst>
          </p:cNvPr>
          <p:cNvSpPr/>
          <p:nvPr/>
        </p:nvSpPr>
        <p:spPr>
          <a:xfrm>
            <a:off x="8685494" y="3091065"/>
            <a:ext cx="206832" cy="181429"/>
          </a:xfrm>
          <a:prstGeom prst="rect">
            <a:avLst/>
          </a:prstGeom>
          <a:noFill/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8D3193-46E3-F19F-3F7C-86E993397894}"/>
              </a:ext>
            </a:extLst>
          </p:cNvPr>
          <p:cNvSpPr/>
          <p:nvPr/>
        </p:nvSpPr>
        <p:spPr>
          <a:xfrm>
            <a:off x="2255658" y="1922001"/>
            <a:ext cx="166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E7B45CA-D471-0588-7982-C20EB9AC91B6}"/>
              </a:ext>
            </a:extLst>
          </p:cNvPr>
          <p:cNvSpPr/>
          <p:nvPr/>
        </p:nvSpPr>
        <p:spPr>
          <a:xfrm>
            <a:off x="3600378" y="1847249"/>
            <a:ext cx="166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CD617FA-C61C-33BF-FE3B-609A38AEF7C1}"/>
              </a:ext>
            </a:extLst>
          </p:cNvPr>
          <p:cNvSpPr/>
          <p:nvPr/>
        </p:nvSpPr>
        <p:spPr>
          <a:xfrm rot="15770934">
            <a:off x="4801904" y="3988281"/>
            <a:ext cx="166917" cy="369332"/>
          </a:xfrm>
          <a:prstGeom prst="rect">
            <a:avLst/>
          </a:prstGeom>
          <a:noFill/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402AA2-B932-D41A-C398-42735ABADE24}"/>
              </a:ext>
            </a:extLst>
          </p:cNvPr>
          <p:cNvSpPr/>
          <p:nvPr/>
        </p:nvSpPr>
        <p:spPr>
          <a:xfrm>
            <a:off x="2487889" y="2024658"/>
            <a:ext cx="166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B6F5F89-1528-E54C-E311-BDEE18666014}"/>
              </a:ext>
            </a:extLst>
          </p:cNvPr>
          <p:cNvSpPr/>
          <p:nvPr/>
        </p:nvSpPr>
        <p:spPr>
          <a:xfrm rot="15770934">
            <a:off x="5495282" y="3239400"/>
            <a:ext cx="156667" cy="397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E2194FD-70F0-C56D-79A7-C81686BBE81A}"/>
              </a:ext>
            </a:extLst>
          </p:cNvPr>
          <p:cNvSpPr/>
          <p:nvPr/>
        </p:nvSpPr>
        <p:spPr>
          <a:xfrm rot="16200000">
            <a:off x="2784383" y="3577639"/>
            <a:ext cx="156667" cy="397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BFCB4EC-F6CF-9551-E6DE-9C5A037D8740}"/>
              </a:ext>
            </a:extLst>
          </p:cNvPr>
          <p:cNvSpPr/>
          <p:nvPr/>
        </p:nvSpPr>
        <p:spPr>
          <a:xfrm rot="16200000">
            <a:off x="6869101" y="3250204"/>
            <a:ext cx="432048" cy="2068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831603D-B79C-5293-8E75-D53C577AC1DF}"/>
              </a:ext>
            </a:extLst>
          </p:cNvPr>
          <p:cNvCxnSpPr/>
          <p:nvPr/>
        </p:nvCxnSpPr>
        <p:spPr>
          <a:xfrm flipV="1">
            <a:off x="894367" y="5289522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66E3D9D-576A-E392-B89C-78B4794C0337}"/>
              </a:ext>
            </a:extLst>
          </p:cNvPr>
          <p:cNvSpPr txBox="1"/>
          <p:nvPr/>
        </p:nvSpPr>
        <p:spPr>
          <a:xfrm>
            <a:off x="1149178" y="5303423"/>
            <a:ext cx="3486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 between practical and functional dimensions</a:t>
            </a:r>
            <a:endParaRPr lang="en-GB" sz="1200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4BC5E4E-0B9C-17A0-AD9A-D44FA547BF42}"/>
              </a:ext>
            </a:extLst>
          </p:cNvPr>
          <p:cNvCxnSpPr>
            <a:cxnSpLocks/>
          </p:cNvCxnSpPr>
          <p:nvPr/>
        </p:nvCxnSpPr>
        <p:spPr>
          <a:xfrm>
            <a:off x="1929471" y="2507386"/>
            <a:ext cx="725335" cy="11906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F93670D-E938-A6E8-DBB9-D879893F3A32}"/>
              </a:ext>
            </a:extLst>
          </p:cNvPr>
          <p:cNvCxnSpPr>
            <a:cxnSpLocks/>
            <a:stCxn id="43" idx="3"/>
          </p:cNvCxnSpPr>
          <p:nvPr/>
        </p:nvCxnSpPr>
        <p:spPr>
          <a:xfrm flipV="1">
            <a:off x="4874973" y="3555132"/>
            <a:ext cx="491685" cy="5350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E41589F-3DB9-26AC-10CB-66A36027EB88}"/>
              </a:ext>
            </a:extLst>
          </p:cNvPr>
          <p:cNvCxnSpPr>
            <a:cxnSpLocks/>
          </p:cNvCxnSpPr>
          <p:nvPr/>
        </p:nvCxnSpPr>
        <p:spPr>
          <a:xfrm flipH="1">
            <a:off x="7188542" y="3181779"/>
            <a:ext cx="1496952" cy="1718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9547F83C-5629-E011-30F8-1ADBB4463936}"/>
              </a:ext>
            </a:extLst>
          </p:cNvPr>
          <p:cNvSpPr/>
          <p:nvPr/>
        </p:nvSpPr>
        <p:spPr>
          <a:xfrm>
            <a:off x="639557" y="4863470"/>
            <a:ext cx="509621" cy="3048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02C63FA-EEF3-0DF9-FE72-6E1445428072}"/>
              </a:ext>
            </a:extLst>
          </p:cNvPr>
          <p:cNvSpPr txBox="1"/>
          <p:nvPr/>
        </p:nvSpPr>
        <p:spPr>
          <a:xfrm>
            <a:off x="5203385" y="4718647"/>
            <a:ext cx="681443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/>
              <a:t>Layer jump design parameters : </a:t>
            </a:r>
          </a:p>
          <a:p>
            <a:pPr marL="342900" indent="-342900">
              <a:buAutoNum type="arabicParenR"/>
            </a:pPr>
            <a:r>
              <a:rPr lang="en-US" sz="1400" dirty="0"/>
              <a:t>Hard way bending radius = </a:t>
            </a:r>
            <a:r>
              <a:rPr lang="en-US" sz="1400" b="1" dirty="0"/>
              <a:t>750mm</a:t>
            </a:r>
          </a:p>
          <a:p>
            <a:pPr marL="342900" indent="-342900">
              <a:buAutoNum type="arabicParenR"/>
            </a:pPr>
            <a:r>
              <a:rPr lang="en-US" sz="1400" dirty="0"/>
              <a:t>Distance between the lowest point of the layer jump and the beam axis ≥ </a:t>
            </a:r>
            <a:r>
              <a:rPr lang="en-US" sz="1400" b="1" dirty="0"/>
              <a:t>21.5mm</a:t>
            </a:r>
          </a:p>
          <a:p>
            <a:pPr marL="342900" indent="-342900">
              <a:buAutoNum type="arabicParenR"/>
            </a:pPr>
            <a:r>
              <a:rPr lang="en-US" sz="1400" dirty="0"/>
              <a:t>Straight section after the layer jump (before the easy way bend) ≈ </a:t>
            </a:r>
            <a:r>
              <a:rPr lang="en-US" sz="1400" b="1" dirty="0"/>
              <a:t>20mm</a:t>
            </a:r>
          </a:p>
          <a:p>
            <a:pPr marL="342900" indent="-342900">
              <a:buAutoNum type="arabicParenR"/>
            </a:pPr>
            <a:r>
              <a:rPr lang="en-US" sz="1400" dirty="0"/>
              <a:t>Distance between first cable in the head and the beam axis ≥ </a:t>
            </a:r>
            <a:r>
              <a:rPr lang="en-US" sz="1400" b="1" dirty="0"/>
              <a:t>25mm</a:t>
            </a:r>
            <a:endParaRPr lang="en-GB" sz="1400" b="1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1C7689A0-B651-2FBE-E6D3-A7D447C37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4286" y="1170886"/>
            <a:ext cx="2507705" cy="150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76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B1064-0231-C4EB-E76F-258812768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DB5026-58A3-BE94-462E-52BEB8ED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491508-0D80-65A1-CE70-4D867CB9B23D}"/>
              </a:ext>
            </a:extLst>
          </p:cNvPr>
          <p:cNvSpPr txBox="1"/>
          <p:nvPr/>
        </p:nvSpPr>
        <p:spPr>
          <a:xfrm>
            <a:off x="730250" y="488950"/>
            <a:ext cx="4867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Coil design details : Splice configuration</a:t>
            </a:r>
            <a:endParaRPr lang="en-GB" sz="2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FD048D-0E22-9853-D8CC-C1078B81C2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684" t="34307" r="31156" b="12460"/>
          <a:stretch/>
        </p:blipFill>
        <p:spPr>
          <a:xfrm>
            <a:off x="2380694" y="2257476"/>
            <a:ext cx="929800" cy="197368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861743E-EB2D-A4E5-6CE1-8B6EF37DF0B2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3105707" y="2203012"/>
            <a:ext cx="724437" cy="404663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E19C06-A6E9-B3D4-1736-A86537CEDBA2}"/>
              </a:ext>
            </a:extLst>
          </p:cNvPr>
          <p:cNvSpPr txBox="1"/>
          <p:nvPr/>
        </p:nvSpPr>
        <p:spPr>
          <a:xfrm>
            <a:off x="3830144" y="1972179"/>
            <a:ext cx="992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Splice cover</a:t>
            </a:r>
          </a:p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2D9CC8-1E3F-6F28-A376-45115AA3B6C7}"/>
              </a:ext>
            </a:extLst>
          </p:cNvPr>
          <p:cNvSpPr txBox="1"/>
          <p:nvPr/>
        </p:nvSpPr>
        <p:spPr>
          <a:xfrm>
            <a:off x="964993" y="2087035"/>
            <a:ext cx="1147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Lead stabilizer</a:t>
            </a:r>
          </a:p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7346295-F509-216D-97AF-47DA713FFAEF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112871" y="2317868"/>
            <a:ext cx="724437" cy="289807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7178666-B9EE-3520-24E3-A3F070973D5C}"/>
              </a:ext>
            </a:extLst>
          </p:cNvPr>
          <p:cNvSpPr txBox="1"/>
          <p:nvPr/>
        </p:nvSpPr>
        <p:spPr>
          <a:xfrm>
            <a:off x="2169324" y="1550294"/>
            <a:ext cx="478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NbTi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A6508C-084A-7A9C-82E7-E8635A6C472A}"/>
              </a:ext>
            </a:extLst>
          </p:cNvPr>
          <p:cNvSpPr txBox="1"/>
          <p:nvPr/>
        </p:nvSpPr>
        <p:spPr>
          <a:xfrm>
            <a:off x="3034196" y="155029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Nb3Sn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8196A97-7B72-E23E-9062-687362FE4947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3000705" y="1827293"/>
            <a:ext cx="350245" cy="635478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AE85519-474B-5A39-6002-7E0E97E26EBA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2408589" y="1827293"/>
            <a:ext cx="507087" cy="635478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43029ED7-DE76-F720-2572-F9F1CD39F7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81" b="15129"/>
          <a:stretch/>
        </p:blipFill>
        <p:spPr>
          <a:xfrm>
            <a:off x="6921335" y="2976847"/>
            <a:ext cx="4743861" cy="261332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3190A09-7DE0-BAD2-5EC4-1EBB417438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94" b="15129"/>
          <a:stretch/>
        </p:blipFill>
        <p:spPr>
          <a:xfrm>
            <a:off x="6961791" y="363524"/>
            <a:ext cx="4809942" cy="261332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8B68B2-201A-6C8E-C7FF-521A577A108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5038" r="15818" b="18896"/>
          <a:stretch/>
        </p:blipFill>
        <p:spPr>
          <a:xfrm>
            <a:off x="279298" y="4655249"/>
            <a:ext cx="6303314" cy="136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247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90586-94F7-1C73-B77C-99F6FA5D8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E1CF6F-E342-32DA-CCD7-4CC865912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98C566-712C-281C-6DCF-04249D192CAC}"/>
              </a:ext>
            </a:extLst>
          </p:cNvPr>
          <p:cNvSpPr txBox="1"/>
          <p:nvPr/>
        </p:nvSpPr>
        <p:spPr>
          <a:xfrm>
            <a:off x="1515473" y="1515474"/>
            <a:ext cx="47646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Cross section update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Coil design details</a:t>
            </a:r>
          </a:p>
          <a:p>
            <a:pPr marL="342900" indent="-342900">
              <a:buAutoNum type="arabicParenR"/>
            </a:pPr>
            <a:r>
              <a:rPr lang="en-US" sz="2800" i="1" dirty="0"/>
              <a:t>Winding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</a:t>
            </a:r>
          </a:p>
        </p:txBody>
      </p:sp>
    </p:spTree>
    <p:extLst>
      <p:ext uri="{BB962C8B-B14F-4D97-AF65-F5344CB8AC3E}">
        <p14:creationId xmlns:p14="http://schemas.microsoft.com/office/powerpoint/2010/main" val="70701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415BB6-3472-3069-6273-15F763A25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031" y="3429000"/>
            <a:ext cx="5576968" cy="28206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EBA936-FF9A-6B4B-876E-B7F5823D1C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44" t="20342" r="831" b="15129"/>
          <a:stretch/>
        </p:blipFill>
        <p:spPr>
          <a:xfrm>
            <a:off x="195943" y="3993675"/>
            <a:ext cx="6422571" cy="21471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66056-BC92-7379-7262-7F7A72FDF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5ABEB7-1690-2FFD-D0F1-373E2658A0F2}"/>
              </a:ext>
            </a:extLst>
          </p:cNvPr>
          <p:cNvSpPr txBox="1"/>
          <p:nvPr/>
        </p:nvSpPr>
        <p:spPr>
          <a:xfrm>
            <a:off x="276294" y="267153"/>
            <a:ext cx="3619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First 6 turns of the lower layer</a:t>
            </a:r>
            <a:endParaRPr lang="en-GB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011CAC-DEAB-133B-C1EC-355DEEDFE1E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868" t="21645" r="2426" b="10550"/>
          <a:stretch/>
        </p:blipFill>
        <p:spPr>
          <a:xfrm>
            <a:off x="276294" y="1009950"/>
            <a:ext cx="4136049" cy="20060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D3906F-822C-A5F1-06C3-0C9627412A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770" t="27580" r="36360" b="47095"/>
          <a:stretch/>
        </p:blipFill>
        <p:spPr>
          <a:xfrm>
            <a:off x="4039630" y="2152222"/>
            <a:ext cx="3211320" cy="23017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76D2B9-D919-3BEF-1F2B-AA062C0DA45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038" r="3896" b="8930"/>
          <a:stretch/>
        </p:blipFill>
        <p:spPr>
          <a:xfrm>
            <a:off x="6296926" y="136525"/>
            <a:ext cx="5452387" cy="27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05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E9D71-CD1E-70BD-56E5-8015A404F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9C59274-6411-F329-75E8-A4FB6A4994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75" b="9306"/>
          <a:stretch/>
        </p:blipFill>
        <p:spPr>
          <a:xfrm>
            <a:off x="4296228" y="2534069"/>
            <a:ext cx="7531961" cy="367837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F73BE9-3F70-5BBA-EB3B-1CCF997A1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DFF0E0-F524-2C8F-98F8-9ABFA91E0483}"/>
              </a:ext>
            </a:extLst>
          </p:cNvPr>
          <p:cNvSpPr txBox="1"/>
          <p:nvPr/>
        </p:nvSpPr>
        <p:spPr>
          <a:xfrm>
            <a:off x="276294" y="267153"/>
            <a:ext cx="2542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Lower layer winding</a:t>
            </a:r>
            <a:endParaRPr lang="en-GB" sz="20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E782F1-F440-6547-4095-B28575F6D9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029" r="12946" b="16256"/>
          <a:stretch/>
        </p:blipFill>
        <p:spPr>
          <a:xfrm>
            <a:off x="0" y="1260394"/>
            <a:ext cx="4365174" cy="23395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8B8BEC-F77B-1531-C0FA-6A68CEA6AC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532" b="9634"/>
          <a:stretch/>
        </p:blipFill>
        <p:spPr>
          <a:xfrm>
            <a:off x="10888" y="3599957"/>
            <a:ext cx="4354286" cy="21291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208051D-1747-8159-A75D-F18D6A2D026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3113" t="19215" r="31401" b="23019"/>
          <a:stretch/>
        </p:blipFill>
        <p:spPr>
          <a:xfrm>
            <a:off x="8131629" y="27654"/>
            <a:ext cx="3044372" cy="25064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0CD6F87-EAD5-E3B2-D149-7E9759BFDA3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072" t="9353" r="13801" b="3012"/>
          <a:stretch/>
        </p:blipFill>
        <p:spPr>
          <a:xfrm>
            <a:off x="4176486" y="188106"/>
            <a:ext cx="3650342" cy="244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30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5166</TotalTime>
  <Words>604</Words>
  <Application>Microsoft Office PowerPoint</Application>
  <PresentationFormat>Widescreen</PresentationFormat>
  <Paragraphs>174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Aptos</vt:lpstr>
      <vt:lpstr>Aptos Display</vt:lpstr>
      <vt:lpstr>Aptos Narrow</vt:lpstr>
      <vt:lpstr>Arial</vt:lpstr>
      <vt:lpstr>Office Theme</vt:lpstr>
      <vt:lpstr>Bond Engineering design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70</cp:revision>
  <dcterms:created xsi:type="dcterms:W3CDTF">2024-11-11T09:16:41Z</dcterms:created>
  <dcterms:modified xsi:type="dcterms:W3CDTF">2025-03-04T14:29:15Z</dcterms:modified>
</cp:coreProperties>
</file>