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6" r:id="rId2"/>
    <p:sldId id="258" r:id="rId3"/>
    <p:sldId id="468" r:id="rId4"/>
    <p:sldId id="459" r:id="rId5"/>
    <p:sldId id="471" r:id="rId6"/>
    <p:sldId id="534" r:id="rId7"/>
    <p:sldId id="535" r:id="rId8"/>
    <p:sldId id="536" r:id="rId9"/>
    <p:sldId id="472" r:id="rId10"/>
    <p:sldId id="476" r:id="rId11"/>
    <p:sldId id="473" r:id="rId12"/>
    <p:sldId id="339" r:id="rId13"/>
    <p:sldId id="538" r:id="rId14"/>
    <p:sldId id="484" r:id="rId15"/>
    <p:sldId id="493" r:id="rId16"/>
    <p:sldId id="528" r:id="rId17"/>
    <p:sldId id="492" r:id="rId18"/>
    <p:sldId id="474" r:id="rId19"/>
    <p:sldId id="486" r:id="rId20"/>
    <p:sldId id="487" r:id="rId21"/>
    <p:sldId id="488" r:id="rId22"/>
    <p:sldId id="344" r:id="rId23"/>
    <p:sldId id="345" r:id="rId24"/>
    <p:sldId id="489" r:id="rId25"/>
    <p:sldId id="389" r:id="rId26"/>
    <p:sldId id="491" r:id="rId27"/>
    <p:sldId id="497" r:id="rId28"/>
    <p:sldId id="529" r:id="rId29"/>
    <p:sldId id="480" r:id="rId30"/>
    <p:sldId id="502" r:id="rId31"/>
    <p:sldId id="501" r:id="rId32"/>
    <p:sldId id="451" r:id="rId33"/>
    <p:sldId id="453" r:id="rId34"/>
    <p:sldId id="495" r:id="rId35"/>
    <p:sldId id="482" r:id="rId36"/>
    <p:sldId id="494" r:id="rId37"/>
    <p:sldId id="530" r:id="rId38"/>
    <p:sldId id="477" r:id="rId39"/>
    <p:sldId id="408" r:id="rId40"/>
    <p:sldId id="500" r:id="rId41"/>
    <p:sldId id="409" r:id="rId42"/>
    <p:sldId id="410" r:id="rId43"/>
    <p:sldId id="412" r:id="rId44"/>
    <p:sldId id="413" r:id="rId45"/>
    <p:sldId id="414" r:id="rId46"/>
    <p:sldId id="498" r:id="rId47"/>
    <p:sldId id="349" r:id="rId48"/>
    <p:sldId id="337" r:id="rId49"/>
    <p:sldId id="319" r:id="rId50"/>
    <p:sldId id="543" r:id="rId51"/>
    <p:sldId id="539" r:id="rId52"/>
    <p:sldId id="540" r:id="rId53"/>
    <p:sldId id="541" r:id="rId54"/>
    <p:sldId id="542" r:id="rId55"/>
    <p:sldId id="544" r:id="rId56"/>
    <p:sldId id="330" r:id="rId57"/>
    <p:sldId id="545" r:id="rId58"/>
    <p:sldId id="546" r:id="rId59"/>
    <p:sldId id="531" r:id="rId60"/>
    <p:sldId id="356" r:id="rId61"/>
    <p:sldId id="353" r:id="rId62"/>
    <p:sldId id="354" r:id="rId63"/>
    <p:sldId id="259" r:id="rId64"/>
    <p:sldId id="347" r:id="rId65"/>
    <p:sldId id="346" r:id="rId66"/>
    <p:sldId id="532" r:id="rId67"/>
    <p:sldId id="355" r:id="rId68"/>
    <p:sldId id="358" r:id="rId69"/>
    <p:sldId id="269" r:id="rId70"/>
    <p:sldId id="317" r:id="rId71"/>
    <p:sldId id="533" r:id="rId72"/>
    <p:sldId id="326" r:id="rId73"/>
    <p:sldId id="329" r:id="rId74"/>
    <p:sldId id="331" r:id="rId75"/>
    <p:sldId id="335"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54" autoAdjust="0"/>
  </p:normalViewPr>
  <p:slideViewPr>
    <p:cSldViewPr snapToGrid="0">
      <p:cViewPr varScale="1">
        <p:scale>
          <a:sx n="116" d="100"/>
          <a:sy n="116" d="100"/>
        </p:scale>
        <p:origin x="138" y="132"/>
      </p:cViewPr>
      <p:guideLst/>
    </p:cSldViewPr>
  </p:slideViewPr>
  <p:outlineViewPr>
    <p:cViewPr>
      <p:scale>
        <a:sx n="33" d="100"/>
        <a:sy n="33" d="100"/>
      </p:scale>
      <p:origin x="0" y="-9798"/>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B002C4-D89F-405F-B848-6CA827721001}" type="datetimeFigureOut">
              <a:rPr lang="en-GB" smtClean="0"/>
              <a:t>28/10/2025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05F15C-77EC-4C06-A426-71D59069DF50}" type="slidenum">
              <a:rPr lang="en-GB" smtClean="0"/>
              <a:t>‹#›</a:t>
            </a:fld>
            <a:endParaRPr lang="en-GB"/>
          </a:p>
        </p:txBody>
      </p:sp>
    </p:spTree>
    <p:extLst>
      <p:ext uri="{BB962C8B-B14F-4D97-AF65-F5344CB8AC3E}">
        <p14:creationId xmlns:p14="http://schemas.microsoft.com/office/powerpoint/2010/main" val="3292223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n.wikipedia.org/wiki/Quantum_field_theory" TargetMode="External"/><Relationship Id="rId7" Type="http://schemas.openxmlformats.org/officeDocument/2006/relationships/hyperlink" Target="http://en.wikipedia.org/wiki/Renormalization"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en.wikipedia.org/wiki/Spacetime" TargetMode="External"/><Relationship Id="rId5" Type="http://schemas.openxmlformats.org/officeDocument/2006/relationships/hyperlink" Target="http://en.wikipedia.org/wiki/General_relativity" TargetMode="External"/><Relationship Id="rId4" Type="http://schemas.openxmlformats.org/officeDocument/2006/relationships/hyperlink" Target="http://en.wikipedia.org/wiki/Special_relativity"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public.web.cern.ch/public/en/LHC/LHC-en.html"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public.web.cern.ch/public/en/LHC/LHC-en.html"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Glimpses on….</a:t>
            </a:r>
            <a:endParaRPr lang="en-GB" dirty="0"/>
          </a:p>
        </p:txBody>
      </p:sp>
      <p:sp>
        <p:nvSpPr>
          <p:cNvPr id="4" name="Slide Number Placeholder 3"/>
          <p:cNvSpPr>
            <a:spLocks noGrp="1"/>
          </p:cNvSpPr>
          <p:nvPr>
            <p:ph type="sldNum" sz="quarter" idx="10"/>
          </p:nvPr>
        </p:nvSpPr>
        <p:spPr/>
        <p:txBody>
          <a:bodyPr/>
          <a:lstStyle/>
          <a:p>
            <a:fld id="{FA6F9AF1-6C1C-4A7A-9B4A-ACAA07B30A13}" type="slidenum">
              <a:rPr lang="en-GB" smtClean="0"/>
              <a:t>3</a:t>
            </a:fld>
            <a:endParaRPr lang="en-GB"/>
          </a:p>
        </p:txBody>
      </p:sp>
    </p:spTree>
    <p:extLst>
      <p:ext uri="{BB962C8B-B14F-4D97-AF65-F5344CB8AC3E}">
        <p14:creationId xmlns:p14="http://schemas.microsoft.com/office/powerpoint/2010/main" val="2721298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FF"/>
                </a:solidFill>
              </a:rPr>
              <a:t>That means the physics laws have to have the same space-time structure (covariance) in all the reference systems connected via the Lorentz transformations,</a:t>
            </a:r>
          </a:p>
          <a:p>
            <a:endParaRPr lang="en-US" dirty="0"/>
          </a:p>
        </p:txBody>
      </p:sp>
      <p:sp>
        <p:nvSpPr>
          <p:cNvPr id="4" name="Slide Number Placeholder 3"/>
          <p:cNvSpPr>
            <a:spLocks noGrp="1"/>
          </p:cNvSpPr>
          <p:nvPr>
            <p:ph type="sldNum" sz="quarter" idx="10"/>
          </p:nvPr>
        </p:nvSpPr>
        <p:spPr/>
        <p:txBody>
          <a:bodyPr/>
          <a:lstStyle/>
          <a:p>
            <a:fld id="{FA6F9AF1-6C1C-4A7A-9B4A-ACAA07B30A13}" type="slidenum">
              <a:rPr lang="en-GB" smtClean="0"/>
              <a:t>32</a:t>
            </a:fld>
            <a:endParaRPr lang="en-GB"/>
          </a:p>
        </p:txBody>
      </p:sp>
    </p:spTree>
    <p:extLst>
      <p:ext uri="{BB962C8B-B14F-4D97-AF65-F5344CB8AC3E}">
        <p14:creationId xmlns:p14="http://schemas.microsoft.com/office/powerpoint/2010/main" val="3399921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0000"/>
                </a:solidFill>
              </a:rPr>
              <a:t>Example: norm invariance of four-vectors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000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1) The fundamental </a:t>
            </a:r>
            <a:r>
              <a:rPr lang="en-GB" sz="1200" dirty="0">
                <a:solidFill>
                  <a:srgbClr val="0000FF"/>
                </a:solidFill>
              </a:rPr>
              <a:t>space-time symmetry </a:t>
            </a:r>
            <a:r>
              <a:rPr lang="en-GB" sz="1200" dirty="0">
                <a:solidFill>
                  <a:schemeClr val="tx1"/>
                </a:solidFill>
              </a:rPr>
              <a:t>requires the </a:t>
            </a:r>
            <a:r>
              <a:rPr lang="en-GB" sz="1200" dirty="0">
                <a:solidFill>
                  <a:srgbClr val="0000FF"/>
                </a:solidFill>
              </a:rPr>
              <a:t>equations</a:t>
            </a:r>
            <a:r>
              <a:rPr lang="en-GB" sz="1200" dirty="0">
                <a:solidFill>
                  <a:schemeClr val="tx1"/>
                </a:solidFill>
              </a:rPr>
              <a:t> of the evolution of a physical system or its </a:t>
            </a:r>
            <a:r>
              <a:rPr lang="en-GB" sz="1200" dirty="0" err="1">
                <a:solidFill>
                  <a:schemeClr val="tx1"/>
                </a:solidFill>
              </a:rPr>
              <a:t>Lagrangian</a:t>
            </a:r>
            <a:r>
              <a:rPr lang="en-GB" sz="1200" dirty="0">
                <a:solidFill>
                  <a:schemeClr val="tx1"/>
                </a:solidFill>
              </a:rPr>
              <a:t>, to be </a:t>
            </a:r>
            <a:r>
              <a:rPr lang="en-GB" sz="1200" dirty="0">
                <a:solidFill>
                  <a:srgbClr val="0000FF"/>
                </a:solidFill>
              </a:rPr>
              <a:t>invariant </a:t>
            </a:r>
            <a:r>
              <a:rPr lang="en-GB" sz="1200" dirty="0">
                <a:solidFill>
                  <a:schemeClr val="tx1"/>
                </a:solidFill>
              </a:rPr>
              <a:t>(covariant) under the </a:t>
            </a:r>
            <a:r>
              <a:rPr lang="en-GB" sz="1200" dirty="0">
                <a:solidFill>
                  <a:srgbClr val="0000FF"/>
                </a:solidFill>
              </a:rPr>
              <a:t>transformation</a:t>
            </a:r>
            <a:r>
              <a:rPr lang="en-GB" sz="1200" dirty="0">
                <a:solidFill>
                  <a:schemeClr val="tx1"/>
                </a:solidFill>
              </a:rPr>
              <a:t> of the </a:t>
            </a:r>
            <a:r>
              <a:rPr lang="en-GB" sz="1200" dirty="0" err="1">
                <a:solidFill>
                  <a:srgbClr val="0000FF"/>
                </a:solidFill>
              </a:rPr>
              <a:t>Poincaré</a:t>
            </a:r>
            <a:r>
              <a:rPr lang="en-GB" sz="1200" dirty="0">
                <a:solidFill>
                  <a:srgbClr val="0000FF"/>
                </a:solidFill>
              </a:rPr>
              <a:t> group</a:t>
            </a:r>
            <a:r>
              <a:rPr lang="en-GB" sz="1200" dirty="0">
                <a:solidFill>
                  <a:schemeClr val="tx1"/>
                </a:solidFill>
              </a:rPr>
              <a:t> (Lorentz plus rotation transforms)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FF"/>
                </a:solidFill>
              </a:rPr>
              <a:t>2)</a:t>
            </a:r>
            <a:r>
              <a:rPr lang="en-US" sz="1200" baseline="0" dirty="0">
                <a:solidFill>
                  <a:srgbClr val="0000FF"/>
                </a:solidFill>
              </a:rPr>
              <a:t> </a:t>
            </a:r>
            <a:r>
              <a:rPr lang="en-US" sz="1200" dirty="0">
                <a:solidFill>
                  <a:srgbClr val="0000FF"/>
                </a:solidFill>
              </a:rPr>
              <a:t>Conservation law</a:t>
            </a:r>
            <a:r>
              <a:rPr lang="en-US" sz="1200" dirty="0">
                <a:solidFill>
                  <a:schemeClr val="tx1"/>
                </a:solidFill>
              </a:rPr>
              <a:t>: </a:t>
            </a:r>
            <a:r>
              <a:rPr lang="en-GB" sz="1200" dirty="0">
                <a:solidFill>
                  <a:schemeClr val="tx1"/>
                </a:solidFill>
              </a:rPr>
              <a:t>The </a:t>
            </a:r>
            <a:r>
              <a:rPr lang="en-GB" sz="1200" dirty="0" err="1">
                <a:solidFill>
                  <a:srgbClr val="0000FF"/>
                </a:solidFill>
              </a:rPr>
              <a:t>Noethern</a:t>
            </a:r>
            <a:r>
              <a:rPr lang="en-GB" sz="1200" dirty="0">
                <a:solidFill>
                  <a:schemeClr val="tx1"/>
                </a:solidFill>
              </a:rPr>
              <a:t> theorem establishes that the </a:t>
            </a:r>
            <a:r>
              <a:rPr lang="en-GB" sz="1200" dirty="0">
                <a:solidFill>
                  <a:srgbClr val="0000FF"/>
                </a:solidFill>
              </a:rPr>
              <a:t>invariance(/covariance) </a:t>
            </a:r>
            <a:r>
              <a:rPr lang="en-GB" sz="1200" dirty="0">
                <a:solidFill>
                  <a:schemeClr val="tx1"/>
                </a:solidFill>
              </a:rPr>
              <a:t>of the of the equations of motion under </a:t>
            </a:r>
            <a:r>
              <a:rPr lang="en-GB" sz="1200" dirty="0">
                <a:solidFill>
                  <a:srgbClr val="0000FF"/>
                </a:solidFill>
              </a:rPr>
              <a:t>continuous transformations </a:t>
            </a:r>
            <a:r>
              <a:rPr lang="en-GB" sz="1200" dirty="0">
                <a:solidFill>
                  <a:schemeClr val="tx1"/>
                </a:solidFill>
              </a:rPr>
              <a:t>with </a:t>
            </a:r>
            <a:r>
              <a:rPr lang="en-GB" sz="1200" b="1" dirty="0">
                <a:solidFill>
                  <a:srgbClr val="0000FF"/>
                </a:solidFill>
              </a:rPr>
              <a:t>n</a:t>
            </a:r>
            <a:r>
              <a:rPr lang="en-GB" sz="1200" dirty="0">
                <a:solidFill>
                  <a:srgbClr val="0000FF"/>
                </a:solidFill>
              </a:rPr>
              <a:t> parameters</a:t>
            </a:r>
            <a:r>
              <a:rPr lang="en-GB" sz="1200" dirty="0">
                <a:solidFill>
                  <a:schemeClr val="tx1"/>
                </a:solidFill>
              </a:rPr>
              <a:t>, implies the existence of </a:t>
            </a:r>
            <a:r>
              <a:rPr lang="en-GB" sz="1200" b="1" dirty="0">
                <a:solidFill>
                  <a:srgbClr val="0000FF"/>
                </a:solidFill>
              </a:rPr>
              <a:t>n</a:t>
            </a:r>
            <a:r>
              <a:rPr lang="en-GB" sz="1200" dirty="0">
                <a:solidFill>
                  <a:schemeClr val="tx1"/>
                </a:solidFill>
              </a:rPr>
              <a:t> </a:t>
            </a:r>
            <a:r>
              <a:rPr lang="en-GB" sz="1200" dirty="0">
                <a:solidFill>
                  <a:srgbClr val="0000FF"/>
                </a:solidFill>
              </a:rPr>
              <a:t>conserved quantities</a:t>
            </a:r>
            <a:r>
              <a:rPr lang="en-GB" sz="1200" dirty="0">
                <a:solidFill>
                  <a:schemeClr val="tx1"/>
                </a:solidFill>
              </a:rPr>
              <a:t>,</a:t>
            </a:r>
            <a:endParaRPr lang="en-GB" sz="1200" dirty="0">
              <a:solidFill>
                <a:srgbClr val="0000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000FF"/>
              </a:solidFill>
            </a:endParaRPr>
          </a:p>
        </p:txBody>
      </p:sp>
      <p:sp>
        <p:nvSpPr>
          <p:cNvPr id="4" name="Slide Number Placeholder 3"/>
          <p:cNvSpPr>
            <a:spLocks noGrp="1"/>
          </p:cNvSpPr>
          <p:nvPr>
            <p:ph type="sldNum" sz="quarter" idx="10"/>
          </p:nvPr>
        </p:nvSpPr>
        <p:spPr/>
        <p:txBody>
          <a:bodyPr/>
          <a:lstStyle/>
          <a:p>
            <a:fld id="{FA6F9AF1-6C1C-4A7A-9B4A-ACAA07B30A13}" type="slidenum">
              <a:rPr lang="en-GB" smtClean="0"/>
              <a:t>33</a:t>
            </a:fld>
            <a:endParaRPr lang="en-GB"/>
          </a:p>
        </p:txBody>
      </p:sp>
    </p:spTree>
    <p:extLst>
      <p:ext uri="{BB962C8B-B14F-4D97-AF65-F5344CB8AC3E}">
        <p14:creationId xmlns:p14="http://schemas.microsoft.com/office/powerpoint/2010/main" val="431513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34</a:t>
            </a:fld>
            <a:endParaRPr lang="en-GB"/>
          </a:p>
        </p:txBody>
      </p:sp>
    </p:spTree>
    <p:extLst>
      <p:ext uri="{BB962C8B-B14F-4D97-AF65-F5344CB8AC3E}">
        <p14:creationId xmlns:p14="http://schemas.microsoft.com/office/powerpoint/2010/main" val="1903179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36</a:t>
            </a:fld>
            <a:endParaRPr lang="en-GB"/>
          </a:p>
        </p:txBody>
      </p:sp>
    </p:spTree>
    <p:extLst>
      <p:ext uri="{BB962C8B-B14F-4D97-AF65-F5344CB8AC3E}">
        <p14:creationId xmlns:p14="http://schemas.microsoft.com/office/powerpoint/2010/main" val="3748959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p:txBody>
          <a:bodyP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fld id="{C592A990-8DBC-46FC-ABD6-DD0DD0E60B1B}" type="slidenum">
              <a:rPr lang="en-US" altLang="en-US" sz="1200">
                <a:solidFill>
                  <a:schemeClr val="tx1"/>
                </a:solidFill>
                <a:latin typeface="Times" panose="02020603050405020304" pitchFamily="18" charset="0"/>
              </a:rPr>
              <a:pPr/>
              <a:t>41</a:t>
            </a:fld>
            <a:endParaRPr lang="en-US" altLang="en-US" sz="1200">
              <a:solidFill>
                <a:schemeClr val="tx1"/>
              </a:solidFill>
              <a:latin typeface="Times" panose="02020603050405020304" pitchFamily="18" charset="0"/>
            </a:endParaRPr>
          </a:p>
        </p:txBody>
      </p:sp>
      <p:sp>
        <p:nvSpPr>
          <p:cNvPr id="25603" name="Rectangle 1026"/>
          <p:cNvSpPr>
            <a:spLocks noGrp="1" noRot="1" noChangeAspect="1" noChangeArrowheads="1" noTextEdit="1"/>
          </p:cNvSpPr>
          <p:nvPr>
            <p:ph type="sldImg"/>
          </p:nvPr>
        </p:nvSpPr>
        <p:spPr>
          <a:xfrm>
            <a:off x="685800" y="1143000"/>
            <a:ext cx="5486400" cy="3086100"/>
          </a:xfrm>
          <a:ln/>
        </p:spPr>
      </p:sp>
      <p:sp>
        <p:nvSpPr>
          <p:cNvPr id="2560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941035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fld id="{D09CEBC8-362B-4061-8749-75718E6AD8E1}" type="slidenum">
              <a:rPr lang="en-US" altLang="en-US" sz="1200">
                <a:solidFill>
                  <a:schemeClr val="tx1"/>
                </a:solidFill>
              </a:rPr>
              <a:pPr/>
              <a:t>44</a:t>
            </a:fld>
            <a:endParaRPr lang="en-US" altLang="en-US" sz="1200">
              <a:solidFill>
                <a:schemeClr val="tx1"/>
              </a:solidFill>
            </a:endParaRPr>
          </a:p>
        </p:txBody>
      </p:sp>
      <p:sp>
        <p:nvSpPr>
          <p:cNvPr id="33795" name="Rectangle 2"/>
          <p:cNvSpPr>
            <a:spLocks noGrp="1" noRot="1" noChangeAspect="1" noChangeArrowheads="1" noTextEdit="1"/>
          </p:cNvSpPr>
          <p:nvPr>
            <p:ph type="sldImg"/>
          </p:nvPr>
        </p:nvSpPr>
        <p:spPr>
          <a:xfrm>
            <a:off x="685800" y="1143000"/>
            <a:ext cx="5486400" cy="3086100"/>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50551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tooltip="Quantum field theory"/>
              </a:rPr>
              <a:t>Quantum field theory</a:t>
            </a:r>
            <a:r>
              <a:rPr lang="en-GB" dirty="0"/>
              <a:t> depends on particle fields embedded in the flat space-time of </a:t>
            </a:r>
            <a:r>
              <a:rPr lang="en-GB" dirty="0">
                <a:hlinkClick r:id="rId4" tooltip="Special relativity"/>
              </a:rPr>
              <a:t>special relativity</a:t>
            </a:r>
            <a:r>
              <a:rPr lang="en-GB" dirty="0"/>
              <a:t>.</a:t>
            </a:r>
          </a:p>
          <a:p>
            <a:r>
              <a:rPr lang="en-GB" dirty="0">
                <a:hlinkClick r:id="rId5" tooltip="General relativity"/>
              </a:rPr>
              <a:t>General relativity</a:t>
            </a:r>
            <a:r>
              <a:rPr lang="en-GB" dirty="0"/>
              <a:t> models gravity as a curvature within </a:t>
            </a:r>
            <a:r>
              <a:rPr lang="en-GB" dirty="0">
                <a:hlinkClick r:id="rId6" tooltip="Spacetime"/>
              </a:rPr>
              <a:t>space-time</a:t>
            </a:r>
            <a:r>
              <a:rPr lang="en-GB" dirty="0"/>
              <a:t> that changes as a gravitational mass moves. Historically, the most obvious way of combining the two (such as treating gravity as simply another particle field) ran quickly into what is known as the </a:t>
            </a:r>
            <a:r>
              <a:rPr lang="en-GB" dirty="0">
                <a:hlinkClick r:id="rId7" tooltip="Renormalization"/>
              </a:rPr>
              <a:t>renormalization</a:t>
            </a:r>
            <a:r>
              <a:rPr lang="en-GB" dirty="0"/>
              <a:t> problem.</a:t>
            </a:r>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48</a:t>
            </a:fld>
            <a:endParaRPr lang="en-GB"/>
          </a:p>
        </p:txBody>
      </p:sp>
    </p:spTree>
    <p:extLst>
      <p:ext uri="{BB962C8B-B14F-4D97-AF65-F5344CB8AC3E}">
        <p14:creationId xmlns:p14="http://schemas.microsoft.com/office/powerpoint/2010/main" val="530465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a:effectLst/>
              </a:rPr>
              <a:t>LHCb</a:t>
            </a:r>
            <a:r>
              <a:rPr lang="en-US" b="0" dirty="0">
                <a:effectLst/>
              </a:rPr>
              <a:t> is an experiment set up to explore what happened after the Big Bang that allowed matter to survive and build the Universe we inhabit today</a:t>
            </a:r>
            <a:endParaRPr lang="en-GB" b="0" dirty="0"/>
          </a:p>
        </p:txBody>
      </p:sp>
      <p:sp>
        <p:nvSpPr>
          <p:cNvPr id="4" name="Slide Number Placeholder 3"/>
          <p:cNvSpPr>
            <a:spLocks noGrp="1"/>
          </p:cNvSpPr>
          <p:nvPr>
            <p:ph type="sldNum" sz="quarter" idx="10"/>
          </p:nvPr>
        </p:nvSpPr>
        <p:spPr/>
        <p:txBody>
          <a:bodyPr/>
          <a:lstStyle/>
          <a:p>
            <a:fld id="{9E8E3E25-78F2-44FF-A78A-64D64629D5A2}" type="slidenum">
              <a:rPr lang="en-GB" smtClean="0"/>
              <a:t>56</a:t>
            </a:fld>
            <a:endParaRPr lang="en-GB"/>
          </a:p>
        </p:txBody>
      </p:sp>
    </p:spTree>
    <p:extLst>
      <p:ext uri="{BB962C8B-B14F-4D97-AF65-F5344CB8AC3E}">
        <p14:creationId xmlns:p14="http://schemas.microsoft.com/office/powerpoint/2010/main" val="126109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59</a:t>
            </a:fld>
            <a:endParaRPr lang="en-GB"/>
          </a:p>
        </p:txBody>
      </p:sp>
    </p:spTree>
    <p:extLst>
      <p:ext uri="{BB962C8B-B14F-4D97-AF65-F5344CB8AC3E}">
        <p14:creationId xmlns:p14="http://schemas.microsoft.com/office/powerpoint/2010/main" val="176884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0E3C1DF-2ED4-6D48-B83B-FDCA80B83789}" type="slidenum">
              <a:rPr lang="en-US" sz="1200"/>
              <a:pPr/>
              <a:t>64</a:t>
            </a:fld>
            <a:endParaRPr lang="en-US" sz="1200"/>
          </a:p>
        </p:txBody>
      </p:sp>
      <p:sp>
        <p:nvSpPr>
          <p:cNvPr id="43010" name="Rectangle 2"/>
          <p:cNvSpPr>
            <a:spLocks noGrp="1" noRot="1" noChangeAspect="1" noChangeArrowheads="1"/>
          </p:cNvSpPr>
          <p:nvPr>
            <p:ph type="sldImg"/>
          </p:nvPr>
        </p:nvSpPr>
        <p:spPr>
          <a:solidFill>
            <a:srgbClr val="FFFFFF"/>
          </a:solidFill>
          <a:ln/>
        </p:spPr>
      </p:sp>
      <p:sp>
        <p:nvSpPr>
          <p:cNvPr id="43011"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fr-FR">
              <a:ea typeface="ＭＳ Ｐゴシック" charset="0"/>
              <a:cs typeface="ＭＳ Ｐゴシック" charset="0"/>
            </a:endParaRPr>
          </a:p>
        </p:txBody>
      </p:sp>
    </p:spTree>
    <p:extLst>
      <p:ext uri="{BB962C8B-B14F-4D97-AF65-F5344CB8AC3E}">
        <p14:creationId xmlns:p14="http://schemas.microsoft.com/office/powerpoint/2010/main" val="100822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Credits to </a:t>
            </a:r>
            <a:r>
              <a:rPr lang="en-US" dirty="0" err="1"/>
              <a:t>Socrate</a:t>
            </a:r>
            <a:r>
              <a:rPr lang="en-US" dirty="0"/>
              <a:t>!!</a:t>
            </a:r>
            <a:endParaRPr lang="en-GB" dirty="0"/>
          </a:p>
        </p:txBody>
      </p:sp>
      <p:sp>
        <p:nvSpPr>
          <p:cNvPr id="4" name="Slide Number Placeholder 3"/>
          <p:cNvSpPr>
            <a:spLocks noGrp="1"/>
          </p:cNvSpPr>
          <p:nvPr>
            <p:ph type="sldNum" sz="quarter" idx="10"/>
          </p:nvPr>
        </p:nvSpPr>
        <p:spPr/>
        <p:txBody>
          <a:bodyPr/>
          <a:lstStyle/>
          <a:p>
            <a:fld id="{FA6F9AF1-6C1C-4A7A-9B4A-ACAA07B30A13}" type="slidenum">
              <a:rPr lang="en-GB" smtClean="0"/>
              <a:t>4</a:t>
            </a:fld>
            <a:endParaRPr lang="en-GB"/>
          </a:p>
        </p:txBody>
      </p:sp>
    </p:spTree>
    <p:extLst>
      <p:ext uri="{BB962C8B-B14F-4D97-AF65-F5344CB8AC3E}">
        <p14:creationId xmlns:p14="http://schemas.microsoft.com/office/powerpoint/2010/main" val="3984195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talked about this yesterday.</a:t>
            </a:r>
            <a:r>
              <a:rPr lang="en-US" baseline="0" dirty="0"/>
              <a:t> MYSTERY.</a:t>
            </a:r>
            <a:endParaRPr lang="en-US" dirty="0"/>
          </a:p>
        </p:txBody>
      </p:sp>
      <p:sp>
        <p:nvSpPr>
          <p:cNvPr id="4" name="Slide Number Placeholder 3"/>
          <p:cNvSpPr>
            <a:spLocks noGrp="1"/>
          </p:cNvSpPr>
          <p:nvPr>
            <p:ph type="sldNum" sz="quarter" idx="10"/>
          </p:nvPr>
        </p:nvSpPr>
        <p:spPr/>
        <p:txBody>
          <a:bodyPr/>
          <a:lstStyle/>
          <a:p>
            <a:fld id="{672EEC87-097C-0248-A229-87B85C71BA58}" type="slidenum">
              <a:rPr lang="en-US" smtClean="0"/>
              <a:t>65</a:t>
            </a:fld>
            <a:endParaRPr lang="en-US"/>
          </a:p>
        </p:txBody>
      </p:sp>
    </p:spTree>
    <p:extLst>
      <p:ext uri="{BB962C8B-B14F-4D97-AF65-F5344CB8AC3E}">
        <p14:creationId xmlns:p14="http://schemas.microsoft.com/office/powerpoint/2010/main" val="3242319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Which string?</a:t>
            </a:r>
          </a:p>
          <a:p>
            <a:r>
              <a:rPr lang="en-US" dirty="0"/>
              <a:t>String theory is conceptually complex, with a fascinating but very difficult mathematical structure. This has so far prevented researchers from deriving concrete predictions from the theory for comparison with experimental results. Not only does string theory involve the complex study of the geometry of extra dimensions, but the way the structure of the dimensions are chosen appears arbitrary and can lead to different outcomes.</a:t>
            </a:r>
          </a:p>
          <a:p>
            <a:r>
              <a:rPr lang="en-US" dirty="0"/>
              <a:t>For instance, there seem to be many possible ways to curl up the extra dimensions, by choosing different shapes and sizes. This leads to many alternative versions of the theory. In certain cases, the sizes of the extra dimensions are very small and it will be difficult to obtain direct evidence for them. In others, the sizes are far larger and could be observed at new accelerators such as CERN’s </a:t>
            </a:r>
            <a:r>
              <a:rPr lang="en-US" dirty="0">
                <a:hlinkClick r:id="rId3"/>
              </a:rPr>
              <a:t>Large Hadron Collider</a:t>
            </a:r>
            <a:r>
              <a:rPr lang="en-US" dirty="0"/>
              <a:t>.</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Underlying string theory is the radical idea that fundamental particles are not really like points or dots, but rather small loops of vibrating strings</a:t>
            </a:r>
            <a:endParaRPr lang="en-GB" sz="1200" dirty="0">
              <a:solidFill>
                <a:schemeClr val="tx1"/>
              </a:solidFill>
            </a:endParaRPr>
          </a:p>
          <a:p>
            <a:endParaRPr lang="en-US"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68</a:t>
            </a:fld>
            <a:endParaRPr lang="en-GB"/>
          </a:p>
        </p:txBody>
      </p:sp>
    </p:spTree>
    <p:extLst>
      <p:ext uri="{BB962C8B-B14F-4D97-AF65-F5344CB8AC3E}">
        <p14:creationId xmlns:p14="http://schemas.microsoft.com/office/powerpoint/2010/main" val="7111011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Which string?</a:t>
            </a:r>
          </a:p>
          <a:p>
            <a:r>
              <a:rPr lang="en-US" dirty="0"/>
              <a:t>String theory is conceptually complex, with a fascinating but very difficult mathematical structure. This has so far prevented researchers from deriving concrete predictions from the theory for comparison with experimental results. Not only does string theory involve the complex study of the geometry of extra dimensions, but the way the structure of the dimensions are chosen appears arbitrary and can lead to different outcomes.</a:t>
            </a:r>
          </a:p>
          <a:p>
            <a:r>
              <a:rPr lang="en-US" dirty="0"/>
              <a:t>For instance, there seem to be many possible ways to curl up the extra dimensions, by choosing different shapes and sizes. This leads to many alternative versions of the theory. In certain cases, the sizes of the extra dimensions are very small and it will be difficult to obtain direct evidence for them. In others, the sizes are far larger and could be observed at new accelerators such as CERN’s </a:t>
            </a:r>
            <a:r>
              <a:rPr lang="en-US" dirty="0">
                <a:hlinkClick r:id="rId3"/>
              </a:rPr>
              <a:t>Large Hadron Collider</a:t>
            </a:r>
            <a:r>
              <a:rPr lang="en-US" dirty="0"/>
              <a:t>.</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Underlying string theory is the radical idea that fundamental particles are not really like points or dots, but rather small loops of vibrating strings</a:t>
            </a:r>
            <a:endParaRPr lang="en-GB" sz="1200" dirty="0">
              <a:solidFill>
                <a:schemeClr val="tx1"/>
              </a:solidFill>
            </a:endParaRPr>
          </a:p>
          <a:p>
            <a:endParaRPr lang="en-US"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69</a:t>
            </a:fld>
            <a:endParaRPr lang="en-GB"/>
          </a:p>
        </p:txBody>
      </p:sp>
    </p:spTree>
    <p:extLst>
      <p:ext uri="{BB962C8B-B14F-4D97-AF65-F5344CB8AC3E}">
        <p14:creationId xmlns:p14="http://schemas.microsoft.com/office/powerpoint/2010/main" val="2593114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dirty="0" err="1"/>
              <a:t>fundamentl</a:t>
            </a:r>
            <a:r>
              <a:rPr lang="en-GB" dirty="0"/>
              <a:t> constituent</a:t>
            </a:r>
            <a:r>
              <a:rPr lang="en-GB" baseline="0" dirty="0"/>
              <a:t> of the particle physics evolve from point-like objects to 9 dimension string till 11 dimension p-</a:t>
            </a:r>
            <a:r>
              <a:rPr lang="en-GB" baseline="0" dirty="0" err="1"/>
              <a:t>brane</a:t>
            </a:r>
            <a:r>
              <a:rPr lang="en-GB" baseline="0" dirty="0"/>
              <a:t> !</a:t>
            </a:r>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70</a:t>
            </a:fld>
            <a:endParaRPr lang="en-GB"/>
          </a:p>
        </p:txBody>
      </p:sp>
    </p:spTree>
    <p:extLst>
      <p:ext uri="{BB962C8B-B14F-4D97-AF65-F5344CB8AC3E}">
        <p14:creationId xmlns:p14="http://schemas.microsoft.com/office/powerpoint/2010/main" val="1591498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effectLst/>
              </a:rPr>
              <a:t>Other event signatures are possible. For example, if the LSP is the super-partner of the graviton, pairs of high-energy gamma rays or pairs of electrons or </a:t>
            </a:r>
            <a:r>
              <a:rPr lang="en-US" sz="1200" dirty="0" err="1">
                <a:effectLst/>
              </a:rPr>
              <a:t>muons</a:t>
            </a:r>
            <a:r>
              <a:rPr lang="en-US" sz="1200" dirty="0">
                <a:effectLst/>
              </a:rPr>
              <a:t> can result. Gamma rays can also be emitted in the decay chains if the LSP is the super-partner of the Higgs boson and the second lightest </a:t>
            </a:r>
            <a:r>
              <a:rPr lang="en-US" sz="1200" dirty="0" err="1">
                <a:effectLst/>
              </a:rPr>
              <a:t>supersymmetric</a:t>
            </a:r>
            <a:r>
              <a:rPr lang="en-US" sz="1200" dirty="0">
                <a:effectLst/>
              </a:rPr>
              <a:t> particle is the super-partner of the photon. By studying the types and characteristics of missing-energy events, physicists will be able to discern the properties of the super-partners that are being produced including their masses, and determine which super-partner is the LSP.</a:t>
            </a:r>
            <a:endParaRPr lang="en-US" sz="1200" dirty="0">
              <a:solidFill>
                <a:schemeClr val="tx1"/>
              </a:solidFill>
              <a:effectLst/>
              <a:latin typeface="Verdana" charset="0"/>
              <a:ea typeface="ＭＳ Ｐゴシック" charset="0"/>
              <a:sym typeface="Verdana"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To really show that </a:t>
            </a:r>
            <a:r>
              <a:rPr lang="en-GB" sz="1200" kern="1200" dirty="0" err="1">
                <a:solidFill>
                  <a:schemeClr val="tx1"/>
                </a:solidFill>
                <a:effectLst/>
                <a:latin typeface="+mn-lt"/>
                <a:ea typeface="+mn-ea"/>
                <a:cs typeface="+mn-cs"/>
              </a:rPr>
              <a:t>supersymmetry</a:t>
            </a:r>
            <a:r>
              <a:rPr lang="en-GB" sz="1200" kern="1200" dirty="0">
                <a:solidFill>
                  <a:schemeClr val="tx1"/>
                </a:solidFill>
                <a:effectLst/>
                <a:latin typeface="+mn-lt"/>
                <a:ea typeface="+mn-ea"/>
                <a:cs typeface="+mn-cs"/>
              </a:rPr>
              <a:t> has been discovered and to determine the complete theory of </a:t>
            </a:r>
            <a:r>
              <a:rPr lang="en-GB" sz="1200" kern="1200" dirty="0" err="1">
                <a:solidFill>
                  <a:schemeClr val="tx1"/>
                </a:solidFill>
                <a:effectLst/>
                <a:latin typeface="+mn-lt"/>
                <a:ea typeface="+mn-ea"/>
                <a:cs typeface="+mn-cs"/>
              </a:rPr>
              <a:t>supersymmetry</a:t>
            </a:r>
            <a:r>
              <a:rPr lang="en-GB" sz="1200" kern="1200" dirty="0">
                <a:solidFill>
                  <a:schemeClr val="tx1"/>
                </a:solidFill>
                <a:effectLst/>
                <a:latin typeface="+mn-lt"/>
                <a:ea typeface="+mn-ea"/>
                <a:cs typeface="+mn-cs"/>
              </a:rPr>
              <a:t> chosen by nature, physicists will need to see a variety of signals, measure detailed information about each of them, and collect high statistics to assure accuracy.</a:t>
            </a:r>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72</a:t>
            </a:fld>
            <a:endParaRPr lang="en-GB"/>
          </a:p>
        </p:txBody>
      </p:sp>
    </p:spTree>
    <p:extLst>
      <p:ext uri="{BB962C8B-B14F-4D97-AF65-F5344CB8AC3E}">
        <p14:creationId xmlns:p14="http://schemas.microsoft.com/office/powerpoint/2010/main" val="3362017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only experience and therefore visualize the world in three space dimensions, even though it might well have more. An indication for extra dimensions may be the extreme weakness of gravity compared with the other three fundamental forces (gravity is so weak that a common refrigerator magnet can pick up a paper clip overwhelming the gravity of the entire Earth). This weakness may be due to gravity's force field spreading into other dimensions. </a:t>
            </a:r>
          </a:p>
          <a:p>
            <a:r>
              <a:rPr lang="en-US" dirty="0"/>
              <a:t>The ATLAS Experiment may see evidence that extra dimensions exist via collision events in which a graviton particle disappears into other dimensions. ATLAS would detect a large imbalance of energy in the event.</a:t>
            </a:r>
          </a:p>
          <a:p>
            <a:endParaRPr lang="it-IT" dirty="0"/>
          </a:p>
          <a:p>
            <a:r>
              <a:rPr lang="en-GB" sz="1200" kern="1200" dirty="0">
                <a:solidFill>
                  <a:schemeClr val="tx1"/>
                </a:solidFill>
                <a:effectLst/>
                <a:latin typeface="+mn-lt"/>
                <a:ea typeface="+mn-ea"/>
                <a:cs typeface="+mn-cs"/>
              </a:rPr>
              <a:t>CMS: Two of the most fundamental laws of physics are that momentum and energy “are conserved”. In other words, the total momentum and energy before a collision is equal to the total momentum and energy after. So if we add these up in all the observed particles emerging from a collision (in the case of CMS we do this is the sideways “transverse” direction) and it does not equal the amount in the original particles, there must be a missing particle that carried away the momentum and energy: a lost piece leaving a hole in the jigsaw. </a:t>
            </a:r>
          </a:p>
          <a:p>
            <a:r>
              <a:rPr lang="en-GB" sz="1200" kern="1200" dirty="0">
                <a:solidFill>
                  <a:schemeClr val="tx1"/>
                </a:solidFill>
                <a:effectLst/>
                <a:latin typeface="+mn-lt"/>
                <a:ea typeface="+mn-ea"/>
                <a:cs typeface="+mn-cs"/>
              </a:rPr>
              <a:t>This is why the detector must be as “hermetic” as possible, that is, it must be able to catch, to the extent possible, every particle emerging from the collisions, so we can deduce that particles have genuinely disappeared, and have not just been missed by the detector. </a:t>
            </a:r>
          </a:p>
          <a:p>
            <a:endParaRPr lang="it-IT"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73</a:t>
            </a:fld>
            <a:endParaRPr lang="en-GB"/>
          </a:p>
        </p:txBody>
      </p:sp>
    </p:spTree>
    <p:extLst>
      <p:ext uri="{BB962C8B-B14F-4D97-AF65-F5344CB8AC3E}">
        <p14:creationId xmlns:p14="http://schemas.microsoft.com/office/powerpoint/2010/main" val="25670017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long term goal of the ALICE experiment is to provide a precise characterization of the high-density, high-temperature phase of strongly interacting matter. To achieve this goal, high-statistics precision measurement are required. The general upgrade strategy for the ALICE detector is conceived to deal with this challenge with expected </a:t>
            </a:r>
            <a:r>
              <a:rPr lang="en-US" sz="1200" dirty="0" err="1"/>
              <a:t>Pb-Pb</a:t>
            </a:r>
            <a:r>
              <a:rPr lang="en-US" sz="1200" dirty="0"/>
              <a:t> interaction rates of up to 50 kHz</a:t>
            </a:r>
          </a:p>
          <a:p>
            <a:r>
              <a:rPr lang="en-US" sz="1200" b="1" dirty="0"/>
              <a:t>Confinement</a:t>
            </a:r>
          </a:p>
          <a:p>
            <a:r>
              <a:rPr lang="en-US" sz="1200" dirty="0"/>
              <a:t>No quark has ever been observed in isolation: the quarks, as well as the gluons, seem to be bound permanently together and confined inside composite particles, such as protons and neutrons. This is known as confinement. The exact mechanism that causes it remains unknown.</a:t>
            </a:r>
          </a:p>
          <a:p>
            <a:r>
              <a:rPr lang="en-US" sz="1200" b="1" dirty="0"/>
              <a:t>Generation of mass</a:t>
            </a:r>
          </a:p>
          <a:p>
            <a:r>
              <a:rPr lang="en-US" sz="1200" dirty="0"/>
              <a:t>Protons and neutrons are known to be made of three quarks, but by adding together the masses of the three quarks one gets... only about 1% of the proton or neutron mass. Where does the remaining 99% come from? </a:t>
            </a:r>
          </a:p>
          <a:p>
            <a:r>
              <a:rPr lang="en-US" sz="1200" dirty="0"/>
              <a:t>Is the mechanism that confines quarks inside protons and neutrons also responsible for the generation of most of the mass of ordinary matter?</a:t>
            </a:r>
          </a:p>
          <a:p>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 detailed investigation of the properties of strongly interacting matter at high temperature, are the principal aims of the ALICE scientific pro</a:t>
            </a:r>
            <a:r>
              <a:rPr lang="en-GB" sz="1200" dirty="0"/>
              <a:t>gram.</a:t>
            </a:r>
            <a:endParaRPr lang="en-US" sz="1200"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74</a:t>
            </a:fld>
            <a:endParaRPr lang="en-GB"/>
          </a:p>
        </p:txBody>
      </p:sp>
    </p:spTree>
    <p:extLst>
      <p:ext uri="{BB962C8B-B14F-4D97-AF65-F5344CB8AC3E}">
        <p14:creationId xmlns:p14="http://schemas.microsoft.com/office/powerpoint/2010/main" val="700507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forces.</a:t>
            </a:r>
          </a:p>
        </p:txBody>
      </p:sp>
      <p:sp>
        <p:nvSpPr>
          <p:cNvPr id="4" name="Slide Number Placeholder 3"/>
          <p:cNvSpPr>
            <a:spLocks noGrp="1"/>
          </p:cNvSpPr>
          <p:nvPr>
            <p:ph type="sldNum" sz="quarter" idx="10"/>
          </p:nvPr>
        </p:nvSpPr>
        <p:spPr/>
        <p:txBody>
          <a:bodyPr/>
          <a:lstStyle/>
          <a:p>
            <a:fld id="{672EEC87-097C-0248-A229-87B85C71BA58}" type="slidenum">
              <a:rPr lang="en-US" smtClean="0"/>
              <a:t>10</a:t>
            </a:fld>
            <a:endParaRPr lang="en-US"/>
          </a:p>
        </p:txBody>
      </p:sp>
    </p:spTree>
    <p:extLst>
      <p:ext uri="{BB962C8B-B14F-4D97-AF65-F5344CB8AC3E}">
        <p14:creationId xmlns:p14="http://schemas.microsoft.com/office/powerpoint/2010/main" val="2129237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https://www.google.com/url?sa=i&amp;url=https%3A%2F%2Fwww.discovery.com%2Fscience%2FEmpty-Space-Quantum-Researchers-Have-Direct-Evidence&amp;psig=AOvVaw1Ch3dY4QpHiqSJCxx0hj_-&amp;ust=1697727683879000&amp;source=images&amp;cd=vfe&amp;opi=89978449&amp;ved=0CA8QjRxqGAoTCNiOvtju_4EDFQAAAAAdAAAAABCdAQ</a:t>
            </a:r>
          </a:p>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14</a:t>
            </a:fld>
            <a:endParaRPr lang="en-GB"/>
          </a:p>
        </p:txBody>
      </p:sp>
    </p:spTree>
    <p:extLst>
      <p:ext uri="{BB962C8B-B14F-4D97-AF65-F5344CB8AC3E}">
        <p14:creationId xmlns:p14="http://schemas.microsoft.com/office/powerpoint/2010/main" val="887783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https://www.google.com/url?sa=i&amp;url=https%3A%2F%2Fwww.discovery.com%2Fscience%2FEmpty-Space-Quantum-Researchers-Have-Direct-Evidence&amp;psig=AOvVaw1Ch3dY4QpHiqSJCxx0hj_-&amp;ust=1697727683879000&amp;source=images&amp;cd=vfe&amp;opi=89978449&amp;ved=0CA8QjRxqGAoTCNiOvtju_4EDFQAAAAAdAAAAABCdAQ</a:t>
            </a:r>
          </a:p>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15</a:t>
            </a:fld>
            <a:endParaRPr lang="en-GB"/>
          </a:p>
        </p:txBody>
      </p:sp>
    </p:spTree>
    <p:extLst>
      <p:ext uri="{BB962C8B-B14F-4D97-AF65-F5344CB8AC3E}">
        <p14:creationId xmlns:p14="http://schemas.microsoft.com/office/powerpoint/2010/main" val="1731861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25</a:t>
            </a:fld>
            <a:endParaRPr lang="en-GB"/>
          </a:p>
        </p:txBody>
      </p:sp>
    </p:spTree>
    <p:extLst>
      <p:ext uri="{BB962C8B-B14F-4D97-AF65-F5344CB8AC3E}">
        <p14:creationId xmlns:p14="http://schemas.microsoft.com/office/powerpoint/2010/main" val="2965993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Digress a bit with philosophy</a:t>
            </a:r>
            <a:endParaRPr lang="en-GB" dirty="0"/>
          </a:p>
        </p:txBody>
      </p:sp>
      <p:sp>
        <p:nvSpPr>
          <p:cNvPr id="4" name="Slide Number Placeholder 3"/>
          <p:cNvSpPr>
            <a:spLocks noGrp="1"/>
          </p:cNvSpPr>
          <p:nvPr>
            <p:ph type="sldNum" sz="quarter" idx="10"/>
          </p:nvPr>
        </p:nvSpPr>
        <p:spPr/>
        <p:txBody>
          <a:bodyPr/>
          <a:lstStyle/>
          <a:p>
            <a:fld id="{FA6F9AF1-6C1C-4A7A-9B4A-ACAA07B30A13}" type="slidenum">
              <a:rPr lang="en-GB" smtClean="0"/>
              <a:t>27</a:t>
            </a:fld>
            <a:endParaRPr lang="en-GB"/>
          </a:p>
        </p:txBody>
      </p:sp>
    </p:spTree>
    <p:extLst>
      <p:ext uri="{BB962C8B-B14F-4D97-AF65-F5344CB8AC3E}">
        <p14:creationId xmlns:p14="http://schemas.microsoft.com/office/powerpoint/2010/main" val="1229138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 dL=0?… example of Shoreline! </a:t>
            </a:r>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30</a:t>
            </a:fld>
            <a:endParaRPr lang="en-GB"/>
          </a:p>
        </p:txBody>
      </p:sp>
    </p:spTree>
    <p:extLst>
      <p:ext uri="{BB962C8B-B14F-4D97-AF65-F5344CB8AC3E}">
        <p14:creationId xmlns:p14="http://schemas.microsoft.com/office/powerpoint/2010/main" val="926650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kinetic term for Higgs boson and H potential that enter that minimum different from 0 that break SU(2) x(U1) in U(1)</a:t>
            </a:r>
            <a:endParaRPr lang="en-GB" sz="1200" dirty="0"/>
          </a:p>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31</a:t>
            </a:fld>
            <a:endParaRPr lang="en-GB"/>
          </a:p>
        </p:txBody>
      </p:sp>
    </p:spTree>
    <p:extLst>
      <p:ext uri="{BB962C8B-B14F-4D97-AF65-F5344CB8AC3E}">
        <p14:creationId xmlns:p14="http://schemas.microsoft.com/office/powerpoint/2010/main" val="54381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9C7D5-7E53-660A-8ECB-FB75624FCF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1FBB7B-6A16-EF6F-0BFB-2175A682A9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7F70DB8-1FD5-0CB8-1C54-5815ACE0F0A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5E04AC76-DFF8-4B5E-D141-E3F7178EC777}"/>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E2B109E4-62BA-6411-3C5F-FF5C96E5650C}"/>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3048905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5A979-E052-1534-5CAC-C27B46B8F49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FB38E3-5414-AC9B-6930-E7D29AEB6B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217C5F-3E4C-ECDC-6E78-418D5ABB5C1D}"/>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B88443A5-F8A4-7EFC-B59C-89487915578C}"/>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5A785679-5B81-7E30-8210-9709CB8C480B}"/>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1622486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B13A58-2EB8-8EC4-578E-59932FC6615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8EDF6F-2258-BA66-97CD-02DF56AFB6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FE8400-65FE-0953-5BC1-3720D260CB52}"/>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0BEF527E-AA00-D9B3-2A1F-470B70087350}"/>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4245F1A9-5D87-758B-136B-0BA241B9061A}"/>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3028393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713E5-5084-10D7-033B-F6C44DA0B3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215E81-F45D-3B59-AC81-7D51A35442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89FCEB-6965-1947-B499-07DD31DA844C}"/>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7185128E-67E5-A4EA-1C3C-C2F7C1D89E54}"/>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36277794-5DB8-BEA9-1724-BA96B7569AB2}"/>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1724920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9926D-EABF-15C6-279A-AAB223AEDB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DAF714A-250B-CAB6-AA6F-98C80328E4D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47F249-FD8B-62F3-721E-5358BD474B1B}"/>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79977EE8-DB4B-EA40-3AD7-16AA71E5EB2F}"/>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E9F2BC2F-2A0B-B31F-8BDD-E664F27DB54D}"/>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106712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D9D32-669C-4F3A-F791-625A818C09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D000E7C-05C7-D3F5-4BE1-4998360F3AA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DFE8B4-E65F-23B3-B634-5FEF7E32DF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C2F06AD-BACF-CE3F-7BE7-A7743DD83687}"/>
              </a:ext>
            </a:extLst>
          </p:cNvPr>
          <p:cNvSpPr>
            <a:spLocks noGrp="1"/>
          </p:cNvSpPr>
          <p:nvPr>
            <p:ph type="dt" sz="half" idx="10"/>
          </p:nvPr>
        </p:nvSpPr>
        <p:spPr/>
        <p:txBody>
          <a:bodyPr/>
          <a:lstStyle/>
          <a:p>
            <a:r>
              <a:rPr lang="en-US"/>
              <a:t>CERN 27-29 Oct 2025</a:t>
            </a:r>
            <a:endParaRPr lang="en-GB"/>
          </a:p>
        </p:txBody>
      </p:sp>
      <p:sp>
        <p:nvSpPr>
          <p:cNvPr id="6" name="Footer Placeholder 5">
            <a:extLst>
              <a:ext uri="{FF2B5EF4-FFF2-40B4-BE49-F238E27FC236}">
                <a16:creationId xmlns:a16="http://schemas.microsoft.com/office/drawing/2014/main" id="{8CC2272D-7A74-8665-98CA-54851E892177}"/>
              </a:ext>
            </a:extLst>
          </p:cNvPr>
          <p:cNvSpPr>
            <a:spLocks noGrp="1"/>
          </p:cNvSpPr>
          <p:nvPr>
            <p:ph type="ftr" sz="quarter" idx="11"/>
          </p:nvPr>
        </p:nvSpPr>
        <p:spPr/>
        <p:txBody>
          <a:bodyPr/>
          <a:lstStyle/>
          <a:p>
            <a:r>
              <a:rPr lang="en-GB"/>
              <a:t>Giacinto de Cataldo CERN-CH and INFN, Ba-It </a:t>
            </a:r>
          </a:p>
        </p:txBody>
      </p:sp>
      <p:sp>
        <p:nvSpPr>
          <p:cNvPr id="7" name="Slide Number Placeholder 6">
            <a:extLst>
              <a:ext uri="{FF2B5EF4-FFF2-40B4-BE49-F238E27FC236}">
                <a16:creationId xmlns:a16="http://schemas.microsoft.com/office/drawing/2014/main" id="{A91C778B-3F3D-9897-BCA7-9614B599CE61}"/>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909265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4594F-BAB0-4BDE-0DC0-BAEA097FD03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512E94-A357-EA06-A8DA-A9CE4FC239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CD4527-E1B0-02D4-13F6-87838D9C5D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97DF7E-4D9B-5479-3097-7F32F1947D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33809E-9810-10AF-7AA3-7622FA38C9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09DF4E0-7FEE-E062-E647-0167F041631A}"/>
              </a:ext>
            </a:extLst>
          </p:cNvPr>
          <p:cNvSpPr>
            <a:spLocks noGrp="1"/>
          </p:cNvSpPr>
          <p:nvPr>
            <p:ph type="dt" sz="half" idx="10"/>
          </p:nvPr>
        </p:nvSpPr>
        <p:spPr/>
        <p:txBody>
          <a:bodyPr/>
          <a:lstStyle/>
          <a:p>
            <a:r>
              <a:rPr lang="en-US"/>
              <a:t>CERN 27-29 Oct 2025</a:t>
            </a:r>
            <a:endParaRPr lang="en-GB"/>
          </a:p>
        </p:txBody>
      </p:sp>
      <p:sp>
        <p:nvSpPr>
          <p:cNvPr id="8" name="Footer Placeholder 7">
            <a:extLst>
              <a:ext uri="{FF2B5EF4-FFF2-40B4-BE49-F238E27FC236}">
                <a16:creationId xmlns:a16="http://schemas.microsoft.com/office/drawing/2014/main" id="{BFCE0CBF-1008-982A-F952-111ADECA8D07}"/>
              </a:ext>
            </a:extLst>
          </p:cNvPr>
          <p:cNvSpPr>
            <a:spLocks noGrp="1"/>
          </p:cNvSpPr>
          <p:nvPr>
            <p:ph type="ftr" sz="quarter" idx="11"/>
          </p:nvPr>
        </p:nvSpPr>
        <p:spPr/>
        <p:txBody>
          <a:bodyPr/>
          <a:lstStyle/>
          <a:p>
            <a:r>
              <a:rPr lang="en-GB"/>
              <a:t>Giacinto de Cataldo CERN-CH and INFN, Ba-It </a:t>
            </a:r>
          </a:p>
        </p:txBody>
      </p:sp>
      <p:sp>
        <p:nvSpPr>
          <p:cNvPr id="9" name="Slide Number Placeholder 8">
            <a:extLst>
              <a:ext uri="{FF2B5EF4-FFF2-40B4-BE49-F238E27FC236}">
                <a16:creationId xmlns:a16="http://schemas.microsoft.com/office/drawing/2014/main" id="{6701CEF5-6307-7115-8FDF-5AF8E0D16A90}"/>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3080525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B1FA5-1688-19A9-07C8-33A97C1B4C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2669D6D-6A4B-E59A-7FFC-054E9D9F35FF}"/>
              </a:ext>
            </a:extLst>
          </p:cNvPr>
          <p:cNvSpPr>
            <a:spLocks noGrp="1"/>
          </p:cNvSpPr>
          <p:nvPr>
            <p:ph type="dt" sz="half" idx="10"/>
          </p:nvPr>
        </p:nvSpPr>
        <p:spPr/>
        <p:txBody>
          <a:bodyPr/>
          <a:lstStyle/>
          <a:p>
            <a:r>
              <a:rPr lang="en-US"/>
              <a:t>CERN 27-29 Oct 2025</a:t>
            </a:r>
            <a:endParaRPr lang="en-GB"/>
          </a:p>
        </p:txBody>
      </p:sp>
      <p:sp>
        <p:nvSpPr>
          <p:cNvPr id="4" name="Footer Placeholder 3">
            <a:extLst>
              <a:ext uri="{FF2B5EF4-FFF2-40B4-BE49-F238E27FC236}">
                <a16:creationId xmlns:a16="http://schemas.microsoft.com/office/drawing/2014/main" id="{3E3CB42F-F8A9-E617-EA87-E645F37DAC0B}"/>
              </a:ext>
            </a:extLst>
          </p:cNvPr>
          <p:cNvSpPr>
            <a:spLocks noGrp="1"/>
          </p:cNvSpPr>
          <p:nvPr>
            <p:ph type="ftr" sz="quarter" idx="11"/>
          </p:nvPr>
        </p:nvSpPr>
        <p:spPr/>
        <p:txBody>
          <a:bodyPr/>
          <a:lstStyle/>
          <a:p>
            <a:r>
              <a:rPr lang="en-GB"/>
              <a:t>Giacinto de Cataldo CERN-CH and INFN, Ba-It </a:t>
            </a:r>
          </a:p>
        </p:txBody>
      </p:sp>
      <p:sp>
        <p:nvSpPr>
          <p:cNvPr id="5" name="Slide Number Placeholder 4">
            <a:extLst>
              <a:ext uri="{FF2B5EF4-FFF2-40B4-BE49-F238E27FC236}">
                <a16:creationId xmlns:a16="http://schemas.microsoft.com/office/drawing/2014/main" id="{C1BCE3BB-CE9A-004E-9977-637628524D24}"/>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2688305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892D16-4DA8-05DD-4EFD-B81B7472593C}"/>
              </a:ext>
            </a:extLst>
          </p:cNvPr>
          <p:cNvSpPr>
            <a:spLocks noGrp="1"/>
          </p:cNvSpPr>
          <p:nvPr>
            <p:ph type="dt" sz="half" idx="10"/>
          </p:nvPr>
        </p:nvSpPr>
        <p:spPr/>
        <p:txBody>
          <a:bodyPr/>
          <a:lstStyle/>
          <a:p>
            <a:r>
              <a:rPr lang="en-US"/>
              <a:t>CERN 27-29 Oct 2025</a:t>
            </a:r>
            <a:endParaRPr lang="en-GB"/>
          </a:p>
        </p:txBody>
      </p:sp>
      <p:sp>
        <p:nvSpPr>
          <p:cNvPr id="3" name="Footer Placeholder 2">
            <a:extLst>
              <a:ext uri="{FF2B5EF4-FFF2-40B4-BE49-F238E27FC236}">
                <a16:creationId xmlns:a16="http://schemas.microsoft.com/office/drawing/2014/main" id="{315331A8-586B-6298-9091-734D160E9978}"/>
              </a:ext>
            </a:extLst>
          </p:cNvPr>
          <p:cNvSpPr>
            <a:spLocks noGrp="1"/>
          </p:cNvSpPr>
          <p:nvPr>
            <p:ph type="ftr" sz="quarter" idx="11"/>
          </p:nvPr>
        </p:nvSpPr>
        <p:spPr/>
        <p:txBody>
          <a:bodyPr/>
          <a:lstStyle/>
          <a:p>
            <a:r>
              <a:rPr lang="en-GB"/>
              <a:t>Giacinto de Cataldo CERN-CH and INFN, Ba-It </a:t>
            </a:r>
          </a:p>
        </p:txBody>
      </p:sp>
      <p:sp>
        <p:nvSpPr>
          <p:cNvPr id="4" name="Slide Number Placeholder 3">
            <a:extLst>
              <a:ext uri="{FF2B5EF4-FFF2-40B4-BE49-F238E27FC236}">
                <a16:creationId xmlns:a16="http://schemas.microsoft.com/office/drawing/2014/main" id="{ADFE31D8-8024-EB8E-441F-8872987CE7CD}"/>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3725676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0C0D6-2998-FEC4-2A0B-6268EEDAAC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BD5F1A3-E289-4D2F-DED5-58935EB8D3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55DCD95-C3DA-C397-1F13-2E6C7EE80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BE9DF8-A86E-04BF-4E9B-A32B77796856}"/>
              </a:ext>
            </a:extLst>
          </p:cNvPr>
          <p:cNvSpPr>
            <a:spLocks noGrp="1"/>
          </p:cNvSpPr>
          <p:nvPr>
            <p:ph type="dt" sz="half" idx="10"/>
          </p:nvPr>
        </p:nvSpPr>
        <p:spPr/>
        <p:txBody>
          <a:bodyPr/>
          <a:lstStyle/>
          <a:p>
            <a:r>
              <a:rPr lang="en-US"/>
              <a:t>CERN 27-29 Oct 2025</a:t>
            </a:r>
            <a:endParaRPr lang="en-GB"/>
          </a:p>
        </p:txBody>
      </p:sp>
      <p:sp>
        <p:nvSpPr>
          <p:cNvPr id="6" name="Footer Placeholder 5">
            <a:extLst>
              <a:ext uri="{FF2B5EF4-FFF2-40B4-BE49-F238E27FC236}">
                <a16:creationId xmlns:a16="http://schemas.microsoft.com/office/drawing/2014/main" id="{65E74397-4CED-CB91-C2E9-FF4FBC9AF502}"/>
              </a:ext>
            </a:extLst>
          </p:cNvPr>
          <p:cNvSpPr>
            <a:spLocks noGrp="1"/>
          </p:cNvSpPr>
          <p:nvPr>
            <p:ph type="ftr" sz="quarter" idx="11"/>
          </p:nvPr>
        </p:nvSpPr>
        <p:spPr/>
        <p:txBody>
          <a:bodyPr/>
          <a:lstStyle/>
          <a:p>
            <a:r>
              <a:rPr lang="en-GB"/>
              <a:t>Giacinto de Cataldo CERN-CH and INFN, Ba-It </a:t>
            </a:r>
          </a:p>
        </p:txBody>
      </p:sp>
      <p:sp>
        <p:nvSpPr>
          <p:cNvPr id="7" name="Slide Number Placeholder 6">
            <a:extLst>
              <a:ext uri="{FF2B5EF4-FFF2-40B4-BE49-F238E27FC236}">
                <a16:creationId xmlns:a16="http://schemas.microsoft.com/office/drawing/2014/main" id="{27578860-1A8E-2A54-5E23-C945F19B4EEF}"/>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1922432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06306-BAC0-FEEB-7DC3-E7A4DCA751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3C30261-FA4F-39B0-5087-C252AC9053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815C5A1-44A6-81BE-8CFC-E71D428687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EDE34F-1C8E-67BE-F127-1C1DE2BB6D78}"/>
              </a:ext>
            </a:extLst>
          </p:cNvPr>
          <p:cNvSpPr>
            <a:spLocks noGrp="1"/>
          </p:cNvSpPr>
          <p:nvPr>
            <p:ph type="dt" sz="half" idx="10"/>
          </p:nvPr>
        </p:nvSpPr>
        <p:spPr/>
        <p:txBody>
          <a:bodyPr/>
          <a:lstStyle/>
          <a:p>
            <a:r>
              <a:rPr lang="en-US"/>
              <a:t>CERN 27-29 Oct 2025</a:t>
            </a:r>
            <a:endParaRPr lang="en-GB"/>
          </a:p>
        </p:txBody>
      </p:sp>
      <p:sp>
        <p:nvSpPr>
          <p:cNvPr id="6" name="Footer Placeholder 5">
            <a:extLst>
              <a:ext uri="{FF2B5EF4-FFF2-40B4-BE49-F238E27FC236}">
                <a16:creationId xmlns:a16="http://schemas.microsoft.com/office/drawing/2014/main" id="{04720D7A-571B-0132-CF54-71E0827DF72A}"/>
              </a:ext>
            </a:extLst>
          </p:cNvPr>
          <p:cNvSpPr>
            <a:spLocks noGrp="1"/>
          </p:cNvSpPr>
          <p:nvPr>
            <p:ph type="ftr" sz="quarter" idx="11"/>
          </p:nvPr>
        </p:nvSpPr>
        <p:spPr/>
        <p:txBody>
          <a:bodyPr/>
          <a:lstStyle/>
          <a:p>
            <a:r>
              <a:rPr lang="en-GB"/>
              <a:t>Giacinto de Cataldo CERN-CH and INFN, Ba-It </a:t>
            </a:r>
          </a:p>
        </p:txBody>
      </p:sp>
      <p:sp>
        <p:nvSpPr>
          <p:cNvPr id="7" name="Slide Number Placeholder 6">
            <a:extLst>
              <a:ext uri="{FF2B5EF4-FFF2-40B4-BE49-F238E27FC236}">
                <a16:creationId xmlns:a16="http://schemas.microsoft.com/office/drawing/2014/main" id="{DCD69BA8-AE15-C54B-9B3D-3462DC745652}"/>
              </a:ext>
            </a:extLst>
          </p:cNvPr>
          <p:cNvSpPr>
            <a:spLocks noGrp="1"/>
          </p:cNvSpPr>
          <p:nvPr>
            <p:ph type="sldNum" sz="quarter" idx="12"/>
          </p:nvPr>
        </p:nvSpPr>
        <p:spPr/>
        <p:txBody>
          <a:bodyPr/>
          <a:lstStyle/>
          <a:p>
            <a:fld id="{6A3274D8-F07D-45BF-99A6-A6FE5E546218}" type="slidenum">
              <a:rPr lang="en-GB" smtClean="0"/>
              <a:t>‹#›</a:t>
            </a:fld>
            <a:endParaRPr lang="en-GB"/>
          </a:p>
        </p:txBody>
      </p:sp>
    </p:spTree>
    <p:extLst>
      <p:ext uri="{BB962C8B-B14F-4D97-AF65-F5344CB8AC3E}">
        <p14:creationId xmlns:p14="http://schemas.microsoft.com/office/powerpoint/2010/main" val="2650451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3D6A33-140E-AF5D-8D49-5366118FCF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6C0D27-C23B-015E-37BE-18EEAC6B5F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6ADFF7-4D30-6D60-9165-67084EC895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CERN 27-29 Oct 2025</a:t>
            </a:r>
            <a:endParaRPr lang="en-GB"/>
          </a:p>
        </p:txBody>
      </p:sp>
      <p:sp>
        <p:nvSpPr>
          <p:cNvPr id="5" name="Footer Placeholder 4">
            <a:extLst>
              <a:ext uri="{FF2B5EF4-FFF2-40B4-BE49-F238E27FC236}">
                <a16:creationId xmlns:a16="http://schemas.microsoft.com/office/drawing/2014/main" id="{B0BE7A71-461E-F5AC-7A52-B7D9700978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Giacinto de Cataldo CERN-CH and INFN, Ba-It </a:t>
            </a:r>
          </a:p>
        </p:txBody>
      </p:sp>
      <p:sp>
        <p:nvSpPr>
          <p:cNvPr id="6" name="Slide Number Placeholder 5">
            <a:extLst>
              <a:ext uri="{FF2B5EF4-FFF2-40B4-BE49-F238E27FC236}">
                <a16:creationId xmlns:a16="http://schemas.microsoft.com/office/drawing/2014/main" id="{519BF398-C810-A4F7-DFAE-39FA1A9714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3274D8-F07D-45BF-99A6-A6FE5E546218}" type="slidenum">
              <a:rPr lang="en-GB" smtClean="0"/>
              <a:t>‹#›</a:t>
            </a:fld>
            <a:endParaRPr lang="en-GB"/>
          </a:p>
        </p:txBody>
      </p:sp>
    </p:spTree>
    <p:extLst>
      <p:ext uri="{BB962C8B-B14F-4D97-AF65-F5344CB8AC3E}">
        <p14:creationId xmlns:p14="http://schemas.microsoft.com/office/powerpoint/2010/main" val="1209675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google.com/url?sa=i&amp;rct=j&amp;q=&amp;esrc=s&amp;source=images&amp;cd=&amp;ved=2ahUKEwis1eWCtKneAhWHxoUKHT_PBDYQjRx6BAgBEAU&amp;url=http://www.google.com/url?sa%3Di%26rct%3Dj%26q%3D%26esrc%3Ds%26source%3Dimages%26cd%3D%26cad%3Drja%26uact%3D8%26ved%3D2ahUKEwis1eWCtKneAhWHxoUKHT_PBDYQjRx6BAgBEAU%26url%3Dhttp://pooltabledimensions.com/pool-table-dimensions/%26psig%3DAOvVaw3U6PdGEJXkfWneHdxTEKhc%26ust%3D1540825198683008&amp;psig=AOvVaw3U6PdGEJXkfWneHdxTEKhc&amp;ust=1540825198683008" TargetMode="Externa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hyperlink" Target="https://www.google.com/"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hyperlink" Target="http://www.google.com/url?sa=i&amp;rct=j&amp;q=&amp;esrc=s&amp;source=images&amp;cd=&amp;ved=2ahUKEwis1eWCtKneAhWHxoUKHT_PBDYQjRx6BAgBEAU&amp;url=http://www.google.com/url?sa%3Di%26rct%3Dj%26q%3D%26esrc%3Ds%26source%3Dimages%26cd%3D%26cad%3Drja%26uact%3D8%26ved%3D2ahUKEwis1eWCtKneAhWHxoUKHT_PBDYQjRx6BAgBEAU%26url%3Dhttp://pooltabledimensions.com/pool-table-dimensions/%26psig%3DAOvVaw3U6PdGEJXkfWneHdxTEKhc%26ust%3D1540825198683008&amp;psig=AOvVaw3U6PdGEJXkfWneHdxTEKhc&amp;ust=1540825198683008" TargetMode="External"/><Relationship Id="rId10" Type="http://schemas.openxmlformats.org/officeDocument/2006/relationships/slide" Target="slide2.xml"/><Relationship Id="rId4" Type="http://schemas.openxmlformats.org/officeDocument/2006/relationships/image" Target="../media/image13.pn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7.xml"/><Relationship Id="rId18" Type="http://schemas.openxmlformats.org/officeDocument/2006/relationships/slide" Target="slide20.xml"/><Relationship Id="rId3" Type="http://schemas.openxmlformats.org/officeDocument/2006/relationships/slide" Target="slide59.xml"/><Relationship Id="rId7" Type="http://schemas.openxmlformats.org/officeDocument/2006/relationships/slide" Target="slide17.xml"/><Relationship Id="rId12" Type="http://schemas.openxmlformats.org/officeDocument/2006/relationships/slide" Target="slide50.xml"/><Relationship Id="rId17" Type="http://schemas.openxmlformats.org/officeDocument/2006/relationships/slide" Target="slide19.xml"/><Relationship Id="rId2" Type="http://schemas.openxmlformats.org/officeDocument/2006/relationships/image" Target="../media/image1.jpg"/><Relationship Id="rId16" Type="http://schemas.openxmlformats.org/officeDocument/2006/relationships/slide" Target="slide48.xml"/><Relationship Id="rId1" Type="http://schemas.openxmlformats.org/officeDocument/2006/relationships/slideLayout" Target="../slideLayouts/slideLayout7.xml"/><Relationship Id="rId6" Type="http://schemas.openxmlformats.org/officeDocument/2006/relationships/slide" Target="slide10.xml"/><Relationship Id="rId11" Type="http://schemas.openxmlformats.org/officeDocument/2006/relationships/slide" Target="slide24.xml"/><Relationship Id="rId5" Type="http://schemas.openxmlformats.org/officeDocument/2006/relationships/slide" Target="slide9.xml"/><Relationship Id="rId15" Type="http://schemas.openxmlformats.org/officeDocument/2006/relationships/slide" Target="slide72.xml"/><Relationship Id="rId10" Type="http://schemas.openxmlformats.org/officeDocument/2006/relationships/slide" Target="slide22.xml"/><Relationship Id="rId19" Type="http://schemas.openxmlformats.org/officeDocument/2006/relationships/slide" Target="slide39.xml"/><Relationship Id="rId4" Type="http://schemas.openxmlformats.org/officeDocument/2006/relationships/slide" Target="slide5.xml"/><Relationship Id="rId9" Type="http://schemas.openxmlformats.org/officeDocument/2006/relationships/slide" Target="slide15.xml"/><Relationship Id="rId14" Type="http://schemas.openxmlformats.org/officeDocument/2006/relationships/slide" Target="slide56.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slide" Target="slide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6.png"/><Relationship Id="rId7" Type="http://schemas.openxmlformats.org/officeDocument/2006/relationships/image" Target="../media/image54.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t.wikipedia.org/wiki/So_di_non_sapere"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jpeg"/><Relationship Id="rId4" Type="http://schemas.openxmlformats.org/officeDocument/2006/relationships/hyperlink" Target="https://en.wikipedia.org/wiki/Socrates" TargetMode="External"/></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slide" Target="slide2.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4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63.jpeg"/><Relationship Id="rId4" Type="http://schemas.openxmlformats.org/officeDocument/2006/relationships/image" Target="../media/image62.jpeg"/></Relationships>
</file>

<file path=ppt/slides/_rels/slide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lhcb-public.web.cern.ch/lhcb-public/Welcome.html#EW2013" TargetMode="External"/><Relationship Id="rId5" Type="http://schemas.openxmlformats.org/officeDocument/2006/relationships/image" Target="../media/image70.jpeg"/><Relationship Id="rId4" Type="http://schemas.openxmlformats.org/officeDocument/2006/relationships/image" Target="../media/image69.jpeg"/></Relationships>
</file>

<file path=ppt/slides/_rels/slide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5.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76.png"/></Relationships>
</file>

<file path=ppt/slides/_rels/slide6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hyperlink" Target="http://en.wikipedia.org/wiki/Mass" TargetMode="External"/><Relationship Id="rId3" Type="http://schemas.openxmlformats.org/officeDocument/2006/relationships/hyperlink" Target="file:///\\en.wikipedia.org\wiki\Calabi%25E2%2580%2593Yau_manifold" TargetMode="External"/><Relationship Id="rId7" Type="http://schemas.openxmlformats.org/officeDocument/2006/relationships/hyperlink" Target="http://en.wikipedia.org/wiki/Quantum_mechanics" TargetMode="External"/><Relationship Id="rId12"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en.wikipedia.org/wiki/Spacetime" TargetMode="External"/><Relationship Id="rId11" Type="http://schemas.openxmlformats.org/officeDocument/2006/relationships/hyperlink" Target="http://en.wikipedia.org/wiki/Electromagnetic_field" TargetMode="External"/><Relationship Id="rId5" Type="http://schemas.openxmlformats.org/officeDocument/2006/relationships/image" Target="../media/image77.png"/><Relationship Id="rId10" Type="http://schemas.openxmlformats.org/officeDocument/2006/relationships/hyperlink" Target="http://en.wikipedia.org/wiki/Field_(physics)" TargetMode="External"/><Relationship Id="rId4" Type="http://schemas.openxmlformats.org/officeDocument/2006/relationships/hyperlink" Target="file:///\\en.wikipedia.org\wiki\Scientific_American" TargetMode="External"/><Relationship Id="rId9" Type="http://schemas.openxmlformats.org/officeDocument/2006/relationships/hyperlink" Target="http://en.wikipedia.org/wiki/Charge_(physics)" TargetMode="External"/></Relationships>
</file>

<file path=ppt/slides/_rels/slide7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8.jpe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73.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74.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82.jpeg"/></Relationships>
</file>

<file path=ppt/slides/_rels/slide7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BE042-ADA3-4874-C528-AF584CC81112}"/>
              </a:ext>
            </a:extLst>
          </p:cNvPr>
          <p:cNvSpPr>
            <a:spLocks noGrp="1"/>
          </p:cNvSpPr>
          <p:nvPr>
            <p:ph type="ctrTitle"/>
          </p:nvPr>
        </p:nvSpPr>
        <p:spPr/>
        <p:txBody>
          <a:bodyPr/>
          <a:lstStyle/>
          <a:p>
            <a:r>
              <a:rPr lang="en-US" dirty="0">
                <a:solidFill>
                  <a:srgbClr val="3333FF"/>
                </a:solidFill>
              </a:rPr>
              <a:t>Swedish Teacher Program 2025</a:t>
            </a:r>
            <a:endParaRPr lang="en-GB" dirty="0">
              <a:solidFill>
                <a:srgbClr val="3333FF"/>
              </a:solidFill>
            </a:endParaRPr>
          </a:p>
        </p:txBody>
      </p:sp>
      <p:sp>
        <p:nvSpPr>
          <p:cNvPr id="3" name="Subtitle 2">
            <a:extLst>
              <a:ext uri="{FF2B5EF4-FFF2-40B4-BE49-F238E27FC236}">
                <a16:creationId xmlns:a16="http://schemas.microsoft.com/office/drawing/2014/main" id="{0E48F41F-DB69-4AC3-7A7E-D5186A265D5B}"/>
              </a:ext>
            </a:extLst>
          </p:cNvPr>
          <p:cNvSpPr>
            <a:spLocks noGrp="1"/>
          </p:cNvSpPr>
          <p:nvPr>
            <p:ph type="subTitle" idx="1"/>
          </p:nvPr>
        </p:nvSpPr>
        <p:spPr/>
        <p:txBody>
          <a:bodyPr/>
          <a:lstStyle/>
          <a:p>
            <a:r>
              <a:rPr lang="en-US" dirty="0">
                <a:hlinkClick r:id="rId2" action="ppaction://hlinksldjump"/>
              </a:rPr>
              <a:t>Lectures 1 to 3</a:t>
            </a:r>
            <a:endParaRPr lang="en-GB" dirty="0">
              <a:hlinkClick r:id="rId2" action="ppaction://hlinksldjump"/>
            </a:endParaRPr>
          </a:p>
        </p:txBody>
      </p:sp>
      <p:sp>
        <p:nvSpPr>
          <p:cNvPr id="4" name="Date Placeholder 3">
            <a:extLst>
              <a:ext uri="{FF2B5EF4-FFF2-40B4-BE49-F238E27FC236}">
                <a16:creationId xmlns:a16="http://schemas.microsoft.com/office/drawing/2014/main" id="{C163FBCC-89DC-95D7-72FB-A46A4143489E}"/>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436A65DB-CD43-B453-F639-0E52E608AFD6}"/>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152D29E1-7646-CC33-6A77-52F4949CBAD0}"/>
              </a:ext>
            </a:extLst>
          </p:cNvPr>
          <p:cNvSpPr>
            <a:spLocks noGrp="1"/>
          </p:cNvSpPr>
          <p:nvPr>
            <p:ph type="sldNum" sz="quarter" idx="12"/>
          </p:nvPr>
        </p:nvSpPr>
        <p:spPr/>
        <p:txBody>
          <a:bodyPr/>
          <a:lstStyle/>
          <a:p>
            <a:fld id="{6A3274D8-F07D-45BF-99A6-A6FE5E546218}" type="slidenum">
              <a:rPr lang="en-GB" smtClean="0"/>
              <a:t>1</a:t>
            </a:fld>
            <a:endParaRPr lang="en-GB"/>
          </a:p>
        </p:txBody>
      </p:sp>
    </p:spTree>
    <p:extLst>
      <p:ext uri="{BB962C8B-B14F-4D97-AF65-F5344CB8AC3E}">
        <p14:creationId xmlns:p14="http://schemas.microsoft.com/office/powerpoint/2010/main" val="2667185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a:bodyPr>
          <a:lstStyle/>
          <a:p>
            <a:r>
              <a:rPr lang="en-GB" dirty="0">
                <a:solidFill>
                  <a:srgbClr val="FF0000"/>
                </a:solidFill>
              </a:rPr>
              <a:t>Metaphors of interactions:</a:t>
            </a:r>
          </a:p>
        </p:txBody>
      </p:sp>
      <p:sp>
        <p:nvSpPr>
          <p:cNvPr id="9219" name="Rectangle 3"/>
          <p:cNvSpPr>
            <a:spLocks noGrp="1" noChangeArrowheads="1"/>
          </p:cNvSpPr>
          <p:nvPr>
            <p:ph idx="1"/>
          </p:nvPr>
        </p:nvSpPr>
        <p:spPr>
          <a:xfrm>
            <a:off x="2346960" y="2066220"/>
            <a:ext cx="7543801" cy="4023360"/>
          </a:xfrm>
          <a:ln/>
        </p:spPr>
        <p:txBody>
          <a:bodyPr>
            <a:normAutofit/>
          </a:bodyPr>
          <a:lstStyle/>
          <a:p>
            <a:pPr>
              <a:lnSpc>
                <a:spcPct val="80000"/>
              </a:lnSpc>
              <a:buFontTx/>
              <a:buNone/>
            </a:pPr>
            <a:r>
              <a:rPr lang="en-US" sz="1800" dirty="0">
                <a:solidFill>
                  <a:srgbClr val="0000FF"/>
                </a:solidFill>
              </a:rPr>
              <a:t>Interaction</a:t>
            </a:r>
            <a:r>
              <a:rPr lang="en-US" sz="1800" dirty="0"/>
              <a:t>: exchange of </a:t>
            </a:r>
            <a:r>
              <a:rPr lang="en-US" sz="1800" dirty="0">
                <a:solidFill>
                  <a:srgbClr val="FF0000"/>
                </a:solidFill>
              </a:rPr>
              <a:t>energy</a:t>
            </a:r>
            <a:r>
              <a:rPr lang="en-US" sz="1800" dirty="0"/>
              <a:t> and </a:t>
            </a:r>
            <a:r>
              <a:rPr lang="en-US" sz="1800" dirty="0">
                <a:solidFill>
                  <a:srgbClr val="FF0000"/>
                </a:solidFill>
              </a:rPr>
              <a:t>momentum</a:t>
            </a:r>
            <a:r>
              <a:rPr lang="en-US" sz="1800" dirty="0"/>
              <a:t> between particles, or the possibility of creation/annihilation of particles;</a:t>
            </a:r>
          </a:p>
          <a:p>
            <a:pPr>
              <a:lnSpc>
                <a:spcPct val="80000"/>
              </a:lnSpc>
              <a:buFontTx/>
              <a:buNone/>
            </a:pPr>
            <a:endParaRPr lang="en-US" sz="800" dirty="0"/>
          </a:p>
        </p:txBody>
      </p:sp>
      <p:sp>
        <p:nvSpPr>
          <p:cNvPr id="2" name="Date Placeholder 1"/>
          <p:cNvSpPr>
            <a:spLocks noGrp="1"/>
          </p:cNvSpPr>
          <p:nvPr>
            <p:ph type="dt" sz="half" idx="10"/>
          </p:nvPr>
        </p:nvSpPr>
        <p:spPr/>
        <p:txBody>
          <a:bodyPr/>
          <a:lstStyle/>
          <a:p>
            <a:r>
              <a:rPr lang="en-US" dirty="0"/>
              <a:t>CERN 27-29 Oct 2025</a:t>
            </a:r>
            <a:endParaRPr lang="en-GB" dirty="0"/>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9A4D69E4-0BE0-4A7F-8238-560CF690EA01}" type="slidenum">
              <a:rPr lang="en-GB" smtClean="0"/>
              <a:t>10</a:t>
            </a:fld>
            <a:endParaRPr lang="en-GB"/>
          </a:p>
        </p:txBody>
      </p:sp>
      <p:grpSp>
        <p:nvGrpSpPr>
          <p:cNvPr id="17" name="Group 16"/>
          <p:cNvGrpSpPr/>
          <p:nvPr/>
        </p:nvGrpSpPr>
        <p:grpSpPr>
          <a:xfrm>
            <a:off x="2398354" y="3399692"/>
            <a:ext cx="7953125" cy="2870386"/>
            <a:chOff x="874353" y="3399692"/>
            <a:chExt cx="7953125" cy="2870386"/>
          </a:xfrm>
        </p:grpSpPr>
        <p:pic>
          <p:nvPicPr>
            <p:cNvPr id="8" name="Picture 7" descr="repel.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353" y="3399692"/>
              <a:ext cx="3994052" cy="1520092"/>
            </a:xfrm>
            <a:prstGeom prst="rect">
              <a:avLst/>
            </a:prstGeom>
          </p:spPr>
        </p:pic>
        <p:pic>
          <p:nvPicPr>
            <p:cNvPr id="10" name="Picture 9" descr="forc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9798" y="4256626"/>
              <a:ext cx="3907680" cy="1644120"/>
            </a:xfrm>
            <a:prstGeom prst="rect">
              <a:avLst/>
            </a:prstGeom>
          </p:spPr>
        </p:pic>
        <p:sp>
          <p:nvSpPr>
            <p:cNvPr id="11" name="TextBox 10"/>
            <p:cNvSpPr txBox="1"/>
            <p:nvPr/>
          </p:nvSpPr>
          <p:spPr>
            <a:xfrm>
              <a:off x="6069636" y="5900746"/>
              <a:ext cx="1696875" cy="369332"/>
            </a:xfrm>
            <a:prstGeom prst="rect">
              <a:avLst/>
            </a:prstGeom>
            <a:noFill/>
          </p:spPr>
          <p:txBody>
            <a:bodyPr wrap="none" rtlCol="0">
              <a:spAutoFit/>
            </a:bodyPr>
            <a:lstStyle/>
            <a:p>
              <a:r>
                <a:rPr lang="en-US" dirty="0"/>
                <a:t>Attractive force</a:t>
              </a:r>
              <a:endParaRPr lang="en-GB" dirty="0"/>
            </a:p>
          </p:txBody>
        </p:sp>
        <p:sp>
          <p:nvSpPr>
            <p:cNvPr id="12" name="TextBox 11"/>
            <p:cNvSpPr txBox="1"/>
            <p:nvPr/>
          </p:nvSpPr>
          <p:spPr>
            <a:xfrm>
              <a:off x="3164815" y="5689470"/>
              <a:ext cx="2101729" cy="461665"/>
            </a:xfrm>
            <a:prstGeom prst="rect">
              <a:avLst/>
            </a:prstGeom>
            <a:solidFill>
              <a:schemeClr val="bg1"/>
            </a:solidFill>
          </p:spPr>
          <p:txBody>
            <a:bodyPr wrap="none" rtlCol="0">
              <a:spAutoFit/>
            </a:bodyPr>
            <a:lstStyle/>
            <a:p>
              <a:r>
                <a:rPr lang="en-US" sz="2400" dirty="0">
                  <a:solidFill>
                    <a:srgbClr val="0000FF"/>
                  </a:solidFill>
                </a:rPr>
                <a:t>Vector Bosons</a:t>
              </a:r>
              <a:endParaRPr lang="en-GB" sz="2400" dirty="0">
                <a:solidFill>
                  <a:srgbClr val="0000FF"/>
                </a:solidFill>
              </a:endParaRPr>
            </a:p>
          </p:txBody>
        </p:sp>
        <p:cxnSp>
          <p:nvCxnSpPr>
            <p:cNvPr id="13" name="Straight Arrow Connector 12"/>
            <p:cNvCxnSpPr>
              <a:stCxn id="12" idx="0"/>
            </p:cNvCxnSpPr>
            <p:nvPr/>
          </p:nvCxnSpPr>
          <p:spPr>
            <a:xfrm flipH="1" flipV="1">
              <a:off x="1924051" y="4060801"/>
              <a:ext cx="2291629" cy="162866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0"/>
            </p:cNvCxnSpPr>
            <p:nvPr/>
          </p:nvCxnSpPr>
          <p:spPr>
            <a:xfrm flipV="1">
              <a:off x="4215680" y="4784896"/>
              <a:ext cx="890241" cy="90457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08554" y="5078686"/>
              <a:ext cx="1710405" cy="369332"/>
            </a:xfrm>
            <a:prstGeom prst="rect">
              <a:avLst/>
            </a:prstGeom>
            <a:noFill/>
          </p:spPr>
          <p:txBody>
            <a:bodyPr wrap="none" rtlCol="0">
              <a:spAutoFit/>
            </a:bodyPr>
            <a:lstStyle/>
            <a:p>
              <a:r>
                <a:rPr lang="en-US" dirty="0"/>
                <a:t>Repulsive force</a:t>
              </a:r>
              <a:endParaRPr lang="en-GB" dirty="0"/>
            </a:p>
          </p:txBody>
        </p:sp>
      </p:grpSp>
      <p:cxnSp>
        <p:nvCxnSpPr>
          <p:cNvPr id="7" name="Straight Arrow Connector 6">
            <a:extLst>
              <a:ext uri="{FF2B5EF4-FFF2-40B4-BE49-F238E27FC236}">
                <a16:creationId xmlns:a16="http://schemas.microsoft.com/office/drawing/2014/main" id="{34B91B82-3ABD-C2EF-754E-11147CB1F05F}"/>
              </a:ext>
            </a:extLst>
          </p:cNvPr>
          <p:cNvCxnSpPr>
            <a:cxnSpLocks/>
            <a:stCxn id="26" idx="2"/>
          </p:cNvCxnSpPr>
          <p:nvPr/>
        </p:nvCxnSpPr>
        <p:spPr>
          <a:xfrm>
            <a:off x="4327112" y="3070514"/>
            <a:ext cx="813447" cy="43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8A0D402-CDD7-9D45-2987-A9F5EA6DCEC9}"/>
              </a:ext>
            </a:extLst>
          </p:cNvPr>
          <p:cNvCxnSpPr>
            <a:cxnSpLocks/>
            <a:stCxn id="18" idx="2"/>
          </p:cNvCxnSpPr>
          <p:nvPr/>
        </p:nvCxnSpPr>
        <p:spPr>
          <a:xfrm flipH="1">
            <a:off x="7365124" y="3181602"/>
            <a:ext cx="334198" cy="1366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DC049F0-2191-6785-53EE-30D198AD5458}"/>
              </a:ext>
            </a:extLst>
          </p:cNvPr>
          <p:cNvSpPr txBox="1"/>
          <p:nvPr/>
        </p:nvSpPr>
        <p:spPr>
          <a:xfrm>
            <a:off x="7169369" y="2812270"/>
            <a:ext cx="1059906" cy="369332"/>
          </a:xfrm>
          <a:prstGeom prst="rect">
            <a:avLst/>
          </a:prstGeom>
          <a:noFill/>
        </p:spPr>
        <p:txBody>
          <a:bodyPr wrap="none" rtlCol="0">
            <a:spAutoFit/>
          </a:bodyPr>
          <a:lstStyle/>
          <a:p>
            <a:r>
              <a:rPr lang="en-US" dirty="0"/>
              <a:t>particles</a:t>
            </a:r>
            <a:endParaRPr lang="en-GB" dirty="0"/>
          </a:p>
        </p:txBody>
      </p:sp>
      <p:cxnSp>
        <p:nvCxnSpPr>
          <p:cNvPr id="20" name="Straight Arrow Connector 19">
            <a:extLst>
              <a:ext uri="{FF2B5EF4-FFF2-40B4-BE49-F238E27FC236}">
                <a16:creationId xmlns:a16="http://schemas.microsoft.com/office/drawing/2014/main" id="{6244F7F0-C0B2-35B2-B543-E59EEBF60133}"/>
              </a:ext>
            </a:extLst>
          </p:cNvPr>
          <p:cNvCxnSpPr>
            <a:cxnSpLocks/>
            <a:stCxn id="18" idx="2"/>
          </p:cNvCxnSpPr>
          <p:nvPr/>
        </p:nvCxnSpPr>
        <p:spPr>
          <a:xfrm>
            <a:off x="7699322" y="3181602"/>
            <a:ext cx="1518156" cy="1603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230F5C4-F6FF-1249-863B-B0AFB70DFDA3}"/>
              </a:ext>
            </a:extLst>
          </p:cNvPr>
          <p:cNvSpPr txBox="1"/>
          <p:nvPr/>
        </p:nvSpPr>
        <p:spPr>
          <a:xfrm>
            <a:off x="3797158" y="2701182"/>
            <a:ext cx="1059906" cy="369332"/>
          </a:xfrm>
          <a:prstGeom prst="rect">
            <a:avLst/>
          </a:prstGeom>
          <a:noFill/>
        </p:spPr>
        <p:txBody>
          <a:bodyPr wrap="none" rtlCol="0">
            <a:spAutoFit/>
          </a:bodyPr>
          <a:lstStyle/>
          <a:p>
            <a:r>
              <a:rPr lang="en-US" dirty="0"/>
              <a:t>particles</a:t>
            </a:r>
            <a:endParaRPr lang="en-GB" dirty="0"/>
          </a:p>
        </p:txBody>
      </p:sp>
      <p:cxnSp>
        <p:nvCxnSpPr>
          <p:cNvPr id="28" name="Straight Arrow Connector 27">
            <a:extLst>
              <a:ext uri="{FF2B5EF4-FFF2-40B4-BE49-F238E27FC236}">
                <a16:creationId xmlns:a16="http://schemas.microsoft.com/office/drawing/2014/main" id="{DD2F9820-C3D8-B028-69AD-5FE0A46F3002}"/>
              </a:ext>
            </a:extLst>
          </p:cNvPr>
          <p:cNvCxnSpPr>
            <a:cxnSpLocks/>
            <a:stCxn id="26" idx="2"/>
          </p:cNvCxnSpPr>
          <p:nvPr/>
        </p:nvCxnSpPr>
        <p:spPr>
          <a:xfrm flipH="1">
            <a:off x="3274063" y="3070514"/>
            <a:ext cx="1053049" cy="43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AB4EEE56-B797-2FFD-2FD7-28E01E904EF2}"/>
              </a:ext>
            </a:extLst>
          </p:cNvPr>
          <p:cNvGrpSpPr/>
          <p:nvPr/>
        </p:nvGrpSpPr>
        <p:grpSpPr>
          <a:xfrm>
            <a:off x="3404065" y="1880624"/>
            <a:ext cx="5429591" cy="3559818"/>
            <a:chOff x="1750062" y="2159876"/>
            <a:chExt cx="5429591" cy="3559818"/>
          </a:xfrm>
        </p:grpSpPr>
        <p:pic>
          <p:nvPicPr>
            <p:cNvPr id="16" name="Picture 2" descr="Image result for player at billiard table">
              <a:hlinkClick r:id="rId5"/>
              <a:extLst>
                <a:ext uri="{FF2B5EF4-FFF2-40B4-BE49-F238E27FC236}">
                  <a16:creationId xmlns:a16="http://schemas.microsoft.com/office/drawing/2014/main" id="{DAFEA77E-DFE9-63B8-9AC0-4E1EC3BE2E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4198" y="2564557"/>
              <a:ext cx="4323635" cy="2872942"/>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Connector 18">
              <a:extLst>
                <a:ext uri="{FF2B5EF4-FFF2-40B4-BE49-F238E27FC236}">
                  <a16:creationId xmlns:a16="http://schemas.microsoft.com/office/drawing/2014/main" id="{65B34797-4C97-B5B3-5E4E-EEF8C4CF8DBF}"/>
                </a:ext>
              </a:extLst>
            </p:cNvPr>
            <p:cNvCxnSpPr/>
            <p:nvPr/>
          </p:nvCxnSpPr>
          <p:spPr>
            <a:xfrm flipH="1">
              <a:off x="1750062" y="2159876"/>
              <a:ext cx="5429591" cy="355981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B633B41-825A-D4C3-103F-DC85F35EDC45}"/>
                </a:ext>
              </a:extLst>
            </p:cNvPr>
            <p:cNvCxnSpPr>
              <a:cxnSpLocks/>
            </p:cNvCxnSpPr>
            <p:nvPr/>
          </p:nvCxnSpPr>
          <p:spPr>
            <a:xfrm>
              <a:off x="1750062" y="2299191"/>
              <a:ext cx="5153905" cy="342050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22" name="Rectangle 21">
            <a:hlinkClick r:id="rId7" action="ppaction://hlinksldjump"/>
            <a:extLst>
              <a:ext uri="{FF2B5EF4-FFF2-40B4-BE49-F238E27FC236}">
                <a16:creationId xmlns:a16="http://schemas.microsoft.com/office/drawing/2014/main" id="{22B4ECFE-3EFA-E7AF-2CAF-C3F591C38407}"/>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95000"/>
                    <a:lumOff val="5000"/>
                  </a:schemeClr>
                </a:solidFill>
              </a:rPr>
              <a:t>b</a:t>
            </a:r>
            <a:endParaRPr lang="en-GB" dirty="0">
              <a:solidFill>
                <a:schemeClr val="tx1">
                  <a:lumMod val="95000"/>
                  <a:lumOff val="5000"/>
                </a:schemeClr>
              </a:solidFill>
            </a:endParaRPr>
          </a:p>
        </p:txBody>
      </p:sp>
    </p:spTree>
    <p:extLst>
      <p:ext uri="{BB962C8B-B14F-4D97-AF65-F5344CB8AC3E}">
        <p14:creationId xmlns:p14="http://schemas.microsoft.com/office/powerpoint/2010/main" val="2901021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01DFB-9D40-1BBE-B179-2D0851E0FEF6}"/>
              </a:ext>
            </a:extLst>
          </p:cNvPr>
          <p:cNvSpPr>
            <a:spLocks noGrp="1"/>
          </p:cNvSpPr>
          <p:nvPr>
            <p:ph type="title"/>
          </p:nvPr>
        </p:nvSpPr>
        <p:spPr/>
        <p:txBody>
          <a:bodyPr/>
          <a:lstStyle/>
          <a:p>
            <a:r>
              <a:rPr lang="en-US" dirty="0">
                <a:solidFill>
                  <a:srgbClr val="FF0000"/>
                </a:solidFill>
              </a:rPr>
              <a:t>Interactions</a:t>
            </a:r>
            <a:endParaRPr lang="en-GB" dirty="0">
              <a:solidFill>
                <a:srgbClr val="FF000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A9EDC79-9D62-7C29-2812-7B37FC853C3C}"/>
                  </a:ext>
                </a:extLst>
              </p:cNvPr>
              <p:cNvSpPr>
                <a:spLocks noGrp="1"/>
              </p:cNvSpPr>
              <p:nvPr>
                <p:ph idx="1"/>
              </p:nvPr>
            </p:nvSpPr>
            <p:spPr/>
            <p:txBody>
              <a:bodyPr>
                <a:normAutofit/>
              </a:bodyPr>
              <a:lstStyle/>
              <a:p>
                <a:pPr algn="ctr">
                  <a:buFont typeface="Arial" panose="020B0604020202020204" pitchFamily="34" charset="0"/>
                  <a:buChar char="•"/>
                </a:pPr>
                <a:r>
                  <a:rPr lang="en-US" dirty="0">
                    <a:solidFill>
                      <a:srgbClr val="3333FF"/>
                    </a:solidFill>
                  </a:rPr>
                  <a:t>Interactions</a:t>
                </a:r>
                <a:r>
                  <a:rPr lang="en-US" dirty="0"/>
                  <a:t> as well are described as </a:t>
                </a:r>
                <a:r>
                  <a:rPr lang="en-US" dirty="0">
                    <a:solidFill>
                      <a:srgbClr val="0000FF"/>
                    </a:solidFill>
                  </a:rPr>
                  <a:t>quantum fields </a:t>
                </a:r>
                <a:r>
                  <a:rPr lang="en-US" dirty="0"/>
                  <a:t>permeating all the universe;</a:t>
                </a:r>
              </a:p>
              <a:p>
                <a:pPr algn="ctr">
                  <a:buFont typeface="Arial" panose="020B0604020202020204" pitchFamily="34" charset="0"/>
                  <a:buChar char="•"/>
                </a:pPr>
                <a:r>
                  <a:rPr lang="en-US" dirty="0"/>
                  <a:t>Their </a:t>
                </a:r>
                <a:r>
                  <a:rPr lang="en-US" dirty="0">
                    <a:solidFill>
                      <a:srgbClr val="FF0000"/>
                    </a:solidFill>
                  </a:rPr>
                  <a:t>quanta</a:t>
                </a:r>
                <a:r>
                  <a:rPr lang="en-US" dirty="0"/>
                  <a:t>, named </a:t>
                </a:r>
                <a:r>
                  <a:rPr lang="en-US" dirty="0">
                    <a:solidFill>
                      <a:srgbClr val="0000FF"/>
                    </a:solidFill>
                  </a:rPr>
                  <a:t>vector bosons</a:t>
                </a:r>
                <a:r>
                  <a:rPr lang="en-US" dirty="0"/>
                  <a:t>, mediates </a:t>
                </a:r>
                <a:r>
                  <a:rPr lang="en-US" dirty="0">
                    <a:solidFill>
                      <a:srgbClr val="0000FF"/>
                    </a:solidFill>
                  </a:rPr>
                  <a:t>the interactions:</a:t>
                </a:r>
                <a:endParaRPr lang="en-US" dirty="0"/>
              </a:p>
              <a:p>
                <a:pPr algn="ctr">
                  <a:buFont typeface="Arial" panose="020B0604020202020204" pitchFamily="34" charset="0"/>
                  <a:buChar char="•"/>
                </a:pPr>
                <a:endParaRPr lang="en-US" dirty="0"/>
              </a:p>
              <a:p>
                <a:pPr algn="ctr">
                  <a:buFont typeface="Arial" panose="020B0604020202020204" pitchFamily="34" charset="0"/>
                  <a:buChar char="•"/>
                </a:pPr>
                <a:r>
                  <a:rPr lang="en-US" dirty="0">
                    <a:solidFill>
                      <a:srgbClr val="0000FF"/>
                    </a:solidFill>
                  </a:rPr>
                  <a:t>photon-field</a:t>
                </a:r>
                <a:r>
                  <a:rPr lang="en-US" dirty="0"/>
                  <a:t> mediates the Electromagnetic interaction</a:t>
                </a:r>
              </a:p>
              <a:p>
                <a:pPr algn="ctr">
                  <a:buFont typeface="Arial" panose="020B0604020202020204" pitchFamily="34" charset="0"/>
                  <a:buChar char="•"/>
                </a:pPr>
                <a:r>
                  <a:rPr lang="en-US" dirty="0">
                    <a:solidFill>
                      <a:srgbClr val="0000FF"/>
                    </a:solidFill>
                  </a:rPr>
                  <a:t>8 gluon-fields</a:t>
                </a:r>
                <a:r>
                  <a:rPr lang="en-US" dirty="0"/>
                  <a:t> mediate the Strong Interaction</a:t>
                </a:r>
              </a:p>
              <a:p>
                <a:pPr algn="ctr">
                  <a:buFont typeface="Arial" panose="020B0604020202020204" pitchFamily="34" charset="0"/>
                  <a:buChar char="•"/>
                </a:pPr>
                <a14:m>
                  <m:oMath xmlns:m="http://schemas.openxmlformats.org/officeDocument/2006/math">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2 </m:t>
                        </m:r>
                        <m:r>
                          <a:rPr lang="en-US" b="0" i="1" smtClean="0">
                            <a:solidFill>
                              <a:srgbClr val="0000FF"/>
                            </a:solidFill>
                            <a:latin typeface="Cambria Math" panose="02040503050406030204" pitchFamily="18" charset="0"/>
                          </a:rPr>
                          <m:t>𝑊</m:t>
                        </m:r>
                      </m:e>
                      <m:sup>
                        <m:r>
                          <a:rPr lang="en-US" b="0" i="1" smtClean="0">
                            <a:solidFill>
                              <a:srgbClr val="0000FF"/>
                            </a:solidFill>
                            <a:latin typeface="Cambria Math" panose="02040503050406030204" pitchFamily="18" charset="0"/>
                          </a:rPr>
                          <m:t>′</m:t>
                        </m:r>
                      </m:sup>
                    </m:sSup>
                    <m:r>
                      <a:rPr lang="en-US" b="0" i="1" smtClean="0">
                        <a:solidFill>
                          <a:srgbClr val="0000FF"/>
                        </a:solidFill>
                        <a:latin typeface="Cambria Math" panose="02040503050406030204" pitchFamily="18" charset="0"/>
                      </a:rPr>
                      <m:t>𝑠</m:t>
                    </m:r>
                    <m:r>
                      <a:rPr lang="en-US" b="0" i="1" smtClean="0">
                        <a:solidFill>
                          <a:srgbClr val="0000FF"/>
                        </a:solidFill>
                        <a:latin typeface="Cambria Math" panose="02040503050406030204" pitchFamily="18" charset="0"/>
                      </a:rPr>
                      <m:t> </m:t>
                    </m:r>
                    <m:r>
                      <a:rPr lang="en-US" b="0" i="1" smtClean="0">
                        <a:solidFill>
                          <a:srgbClr val="0000FF"/>
                        </a:solidFill>
                        <a:latin typeface="Cambria Math" panose="02040503050406030204" pitchFamily="18" charset="0"/>
                      </a:rPr>
                      <m:t>𝑎𝑛𝑑</m:t>
                    </m:r>
                    <m:r>
                      <a:rPr lang="en-US" b="0" i="1" smtClean="0">
                        <a:solidFill>
                          <a:srgbClr val="0000FF"/>
                        </a:solidFill>
                        <a:latin typeface="Cambria Math" panose="02040503050406030204" pitchFamily="18" charset="0"/>
                      </a:rPr>
                      <m:t> </m:t>
                    </m:r>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𝑍</m:t>
                        </m:r>
                      </m:e>
                      <m:sup>
                        <m:r>
                          <a:rPr lang="en-US" b="0" i="1" smtClean="0">
                            <a:solidFill>
                              <a:srgbClr val="0000FF"/>
                            </a:solidFill>
                            <a:latin typeface="Cambria Math" panose="02040503050406030204" pitchFamily="18" charset="0"/>
                          </a:rPr>
                          <m:t>0</m:t>
                        </m:r>
                      </m:sup>
                    </m:sSup>
                  </m:oMath>
                </a14:m>
                <a:r>
                  <a:rPr lang="en-GB" dirty="0">
                    <a:solidFill>
                      <a:srgbClr val="0000FF"/>
                    </a:solidFill>
                  </a:rPr>
                  <a:t> fields </a:t>
                </a:r>
                <a:r>
                  <a:rPr lang="en-GB" dirty="0"/>
                  <a:t>mediate the Weak interaction</a:t>
                </a:r>
              </a:p>
              <a:p>
                <a:endParaRPr lang="en-GB" dirty="0"/>
              </a:p>
            </p:txBody>
          </p:sp>
        </mc:Choice>
        <mc:Fallback xmlns="">
          <p:sp>
            <p:nvSpPr>
              <p:cNvPr id="3" name="Content Placeholder 2">
                <a:extLst>
                  <a:ext uri="{FF2B5EF4-FFF2-40B4-BE49-F238E27FC236}">
                    <a16:creationId xmlns:a16="http://schemas.microsoft.com/office/drawing/2014/main" id="{2A9EDC79-9D62-7C29-2812-7B37FC853C3C}"/>
                  </a:ext>
                </a:extLst>
              </p:cNvPr>
              <p:cNvSpPr>
                <a:spLocks noGrp="1" noRot="1" noChangeAspect="1" noMove="1" noResize="1" noEditPoints="1" noAdjustHandles="1" noChangeArrowheads="1" noChangeShapeType="1" noTextEdit="1"/>
              </p:cNvSpPr>
              <p:nvPr>
                <p:ph idx="1"/>
              </p:nvPr>
            </p:nvSpPr>
            <p:spPr>
              <a:blipFill>
                <a:blip r:embed="rId2"/>
                <a:stretch>
                  <a:fillRect t="-2381" r="-348"/>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A7EAB8C-652C-DF13-AC1C-E7FA0C25F188}"/>
              </a:ext>
            </a:extLst>
          </p:cNvPr>
          <p:cNvSpPr>
            <a:spLocks noGrp="1"/>
          </p:cNvSpPr>
          <p:nvPr>
            <p:ph type="dt" sz="half" idx="10"/>
          </p:nvPr>
        </p:nvSpPr>
        <p:spPr/>
        <p:txBody>
          <a:bodyPr/>
          <a:lstStyle/>
          <a:p>
            <a:r>
              <a:rPr lang="en-US" dirty="0"/>
              <a:t>CERN 27-29 Oct 2025</a:t>
            </a:r>
            <a:endParaRPr lang="en-GB" dirty="0"/>
          </a:p>
        </p:txBody>
      </p:sp>
      <p:sp>
        <p:nvSpPr>
          <p:cNvPr id="5" name="Footer Placeholder 4">
            <a:extLst>
              <a:ext uri="{FF2B5EF4-FFF2-40B4-BE49-F238E27FC236}">
                <a16:creationId xmlns:a16="http://schemas.microsoft.com/office/drawing/2014/main" id="{F6E49563-7C45-8CB0-71B8-B89BF0C273E7}"/>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A103A7CF-7173-2930-FED9-A02A7F8FE148}"/>
              </a:ext>
            </a:extLst>
          </p:cNvPr>
          <p:cNvSpPr>
            <a:spLocks noGrp="1"/>
          </p:cNvSpPr>
          <p:nvPr>
            <p:ph type="sldNum" sz="quarter" idx="12"/>
          </p:nvPr>
        </p:nvSpPr>
        <p:spPr/>
        <p:txBody>
          <a:bodyPr/>
          <a:lstStyle/>
          <a:p>
            <a:fld id="{9A4D69E4-0BE0-4A7F-8238-560CF690EA01}" type="slidenum">
              <a:rPr lang="en-GB" smtClean="0"/>
              <a:t>11</a:t>
            </a:fld>
            <a:endParaRPr lang="en-GB"/>
          </a:p>
        </p:txBody>
      </p:sp>
      <p:sp>
        <p:nvSpPr>
          <p:cNvPr id="7" name="Rectangle 6">
            <a:hlinkClick r:id="" action="ppaction://noaction"/>
            <a:extLst>
              <a:ext uri="{FF2B5EF4-FFF2-40B4-BE49-F238E27FC236}">
                <a16:creationId xmlns:a16="http://schemas.microsoft.com/office/drawing/2014/main" id="{EFD743EB-B513-4489-A43B-341752DEFE1E}"/>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hlinkClick r:id="rId3" action="ppaction://hlinksldjump"/>
              </a:rPr>
              <a:t>b</a:t>
            </a:r>
            <a:endParaRPr lang="en-GB" dirty="0">
              <a:solidFill>
                <a:schemeClr val="tx1"/>
              </a:solidFill>
            </a:endParaRPr>
          </a:p>
        </p:txBody>
      </p:sp>
    </p:spTree>
    <p:extLst>
      <p:ext uri="{BB962C8B-B14F-4D97-AF65-F5344CB8AC3E}">
        <p14:creationId xmlns:p14="http://schemas.microsoft.com/office/powerpoint/2010/main" val="288068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Fundamental Interactions</a:t>
            </a:r>
          </a:p>
        </p:txBody>
      </p:sp>
      <p:sp>
        <p:nvSpPr>
          <p:cNvPr id="3" name="Date Placeholder 2"/>
          <p:cNvSpPr>
            <a:spLocks noGrp="1"/>
          </p:cNvSpPr>
          <p:nvPr>
            <p:ph type="dt" sz="half" idx="10"/>
          </p:nvPr>
        </p:nvSpPr>
        <p:spPr/>
        <p:txBody>
          <a:bodyPr/>
          <a:lstStyle/>
          <a:p>
            <a:r>
              <a:rPr lang="en-US" dirty="0"/>
              <a:t>CERN 27-29 Oct 2025</a:t>
            </a:r>
          </a:p>
        </p:txBody>
      </p:sp>
      <p:sp>
        <p:nvSpPr>
          <p:cNvPr id="8" name="Footer Placeholder 7"/>
          <p:cNvSpPr>
            <a:spLocks noGrp="1"/>
          </p:cNvSpPr>
          <p:nvPr>
            <p:ph type="ftr" sz="quarter" idx="11"/>
          </p:nvPr>
        </p:nvSpPr>
        <p:spPr/>
        <p:txBody>
          <a:bodyPr/>
          <a:lstStyle/>
          <a:p>
            <a:r>
              <a:rPr lang="en-GB"/>
              <a:t>Giacinto de Cataldo CERN-CH and INFN, Ba-It </a:t>
            </a:r>
            <a:endParaRPr lang="en-US"/>
          </a:p>
        </p:txBody>
      </p:sp>
      <p:sp>
        <p:nvSpPr>
          <p:cNvPr id="9" name="Slide Number Placeholder 8"/>
          <p:cNvSpPr>
            <a:spLocks noGrp="1"/>
          </p:cNvSpPr>
          <p:nvPr>
            <p:ph type="sldNum" sz="quarter" idx="12"/>
          </p:nvPr>
        </p:nvSpPr>
        <p:spPr/>
        <p:txBody>
          <a:bodyPr/>
          <a:lstStyle/>
          <a:p>
            <a:fld id="{2A013F82-EE5E-44EE-A61D-E31C6657F26F}" type="slidenum">
              <a:rPr lang="en-US" smtClean="0"/>
              <a:pPr/>
              <a:t>12</a:t>
            </a:fld>
            <a:endParaRPr lang="en-US"/>
          </a:p>
        </p:txBody>
      </p:sp>
      <p:sp>
        <p:nvSpPr>
          <p:cNvPr id="6" name="Rectangle 5">
            <a:hlinkClick r:id="rId2" action="ppaction://hlinksldjump"/>
            <a:extLst>
              <a:ext uri="{FF2B5EF4-FFF2-40B4-BE49-F238E27FC236}">
                <a16:creationId xmlns:a16="http://schemas.microsoft.com/office/drawing/2014/main" id="{16997C67-D383-D8FC-6D42-7A5E38D188A9}"/>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pic>
        <p:nvPicPr>
          <p:cNvPr id="10" name="Picture 9" descr="A poster with text and images of the same model&#10;&#10;AI-generated content may be incorrect.">
            <a:extLst>
              <a:ext uri="{FF2B5EF4-FFF2-40B4-BE49-F238E27FC236}">
                <a16:creationId xmlns:a16="http://schemas.microsoft.com/office/drawing/2014/main" id="{4A4DAA3C-64B1-331A-DF25-2A35780BFAEE}"/>
              </a:ext>
            </a:extLst>
          </p:cNvPr>
          <p:cNvPicPr>
            <a:picLocks noChangeAspect="1"/>
          </p:cNvPicPr>
          <p:nvPr/>
        </p:nvPicPr>
        <p:blipFill>
          <a:blip r:embed="rId3">
            <a:extLst>
              <a:ext uri="{28A0092B-C50C-407E-A947-70E740481C1C}">
                <a14:useLocalDpi xmlns:a14="http://schemas.microsoft.com/office/drawing/2010/main" val="0"/>
              </a:ext>
            </a:extLst>
          </a:blip>
          <a:srcRect l="26284" t="47778" r="26302" b="32406"/>
          <a:stretch>
            <a:fillRect/>
          </a:stretch>
        </p:blipFill>
        <p:spPr>
          <a:xfrm>
            <a:off x="838200" y="2262375"/>
            <a:ext cx="10670705" cy="3175387"/>
          </a:xfrm>
          <a:prstGeom prst="rect">
            <a:avLst/>
          </a:prstGeom>
          <a:ln>
            <a:noFill/>
          </a:ln>
        </p:spPr>
      </p:pic>
    </p:spTree>
    <p:extLst>
      <p:ext uri="{BB962C8B-B14F-4D97-AF65-F5344CB8AC3E}">
        <p14:creationId xmlns:p14="http://schemas.microsoft.com/office/powerpoint/2010/main" val="334809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6F2D2-E0C9-B34E-A185-24A225EDA195}"/>
              </a:ext>
            </a:extLst>
          </p:cNvPr>
          <p:cNvSpPr>
            <a:spLocks noGrp="1"/>
          </p:cNvSpPr>
          <p:nvPr>
            <p:ph type="title"/>
          </p:nvPr>
        </p:nvSpPr>
        <p:spPr/>
        <p:txBody>
          <a:bodyPr/>
          <a:lstStyle/>
          <a:p>
            <a:r>
              <a:rPr lang="en-US" dirty="0">
                <a:solidFill>
                  <a:srgbClr val="FF0000"/>
                </a:solidFill>
              </a:rPr>
              <a:t>Charges of  Interactions</a:t>
            </a:r>
            <a:endParaRPr lang="en-GB" dirty="0">
              <a:solidFill>
                <a:srgbClr val="FF0000"/>
              </a:solidFill>
            </a:endParaRPr>
          </a:p>
        </p:txBody>
      </p:sp>
      <p:sp>
        <p:nvSpPr>
          <p:cNvPr id="8" name="Content Placeholder 7">
            <a:extLst>
              <a:ext uri="{FF2B5EF4-FFF2-40B4-BE49-F238E27FC236}">
                <a16:creationId xmlns:a16="http://schemas.microsoft.com/office/drawing/2014/main" id="{E511C658-2CD6-003F-6D41-E592F417DD72}"/>
              </a:ext>
            </a:extLst>
          </p:cNvPr>
          <p:cNvSpPr>
            <a:spLocks noGrp="1"/>
          </p:cNvSpPr>
          <p:nvPr>
            <p:ph idx="1"/>
          </p:nvPr>
        </p:nvSpPr>
        <p:spPr/>
        <p:txBody>
          <a:bodyPr>
            <a:normAutofit/>
          </a:bodyPr>
          <a:lstStyle/>
          <a:p>
            <a:r>
              <a:rPr lang="en-US" sz="2000" dirty="0"/>
              <a:t>Electromagnetic Interaction (EM): </a:t>
            </a:r>
            <a:r>
              <a:rPr lang="en-US" sz="2000" b="1" dirty="0">
                <a:solidFill>
                  <a:srgbClr val="3333FF"/>
                </a:solidFill>
              </a:rPr>
              <a:t>electric</a:t>
            </a:r>
            <a:r>
              <a:rPr lang="en-US" sz="2000" dirty="0"/>
              <a:t> charge;</a:t>
            </a:r>
          </a:p>
          <a:p>
            <a:endParaRPr lang="en-US" sz="2000" dirty="0"/>
          </a:p>
          <a:p>
            <a:r>
              <a:rPr lang="en-US" sz="2000" dirty="0"/>
              <a:t>Weak Interaction (WI): </a:t>
            </a:r>
            <a:r>
              <a:rPr lang="en-US" sz="2000" dirty="0">
                <a:solidFill>
                  <a:srgbClr val="3333FF"/>
                </a:solidFill>
              </a:rPr>
              <a:t>e, </a:t>
            </a:r>
            <a:r>
              <a:rPr lang="en-US" sz="2000" dirty="0">
                <a:solidFill>
                  <a:srgbClr val="3333FF"/>
                </a:solidFill>
                <a:latin typeface="Symbol" panose="05050102010706020507" pitchFamily="18" charset="2"/>
              </a:rPr>
              <a:t>m</a:t>
            </a:r>
            <a:r>
              <a:rPr lang="en-US" sz="2000" dirty="0">
                <a:solidFill>
                  <a:srgbClr val="3333FF"/>
                </a:solidFill>
              </a:rPr>
              <a:t> and </a:t>
            </a:r>
            <a:r>
              <a:rPr lang="en-US" sz="2000" dirty="0">
                <a:solidFill>
                  <a:srgbClr val="3333FF"/>
                </a:solidFill>
                <a:latin typeface="Symbol" panose="05050102010706020507" pitchFamily="18" charset="2"/>
              </a:rPr>
              <a:t>t </a:t>
            </a:r>
            <a:r>
              <a:rPr lang="en-US" sz="2000" dirty="0"/>
              <a:t> </a:t>
            </a:r>
            <a:r>
              <a:rPr lang="en-US" sz="2000" b="1" dirty="0">
                <a:solidFill>
                  <a:srgbClr val="3333FF"/>
                </a:solidFill>
              </a:rPr>
              <a:t>flavor</a:t>
            </a:r>
            <a:r>
              <a:rPr lang="en-US" sz="2000" dirty="0">
                <a:solidFill>
                  <a:srgbClr val="3333FF"/>
                </a:solidFill>
              </a:rPr>
              <a:t> </a:t>
            </a:r>
            <a:r>
              <a:rPr lang="en-US" sz="2000" dirty="0"/>
              <a:t>(</a:t>
            </a:r>
            <a:r>
              <a:rPr lang="en-US" sz="1600" dirty="0"/>
              <a:t>weak </a:t>
            </a:r>
            <a:r>
              <a:rPr lang="en-US" sz="1600" b="1" dirty="0"/>
              <a:t>Isospin</a:t>
            </a:r>
            <a:r>
              <a:rPr lang="en-US" sz="1600" dirty="0"/>
              <a:t> (</a:t>
            </a:r>
            <a:r>
              <a:rPr lang="en-US" sz="1600" i="1" dirty="0"/>
              <a:t>T</a:t>
            </a:r>
            <a:r>
              <a:rPr lang="en-US" sz="1600" dirty="0"/>
              <a:t>), weak </a:t>
            </a:r>
            <a:r>
              <a:rPr lang="en-US" sz="1600" b="1" dirty="0"/>
              <a:t>Hypercharge</a:t>
            </a:r>
            <a:r>
              <a:rPr lang="en-US" sz="1600" dirty="0"/>
              <a:t> (</a:t>
            </a:r>
            <a:r>
              <a:rPr lang="en-US" sz="1600" i="1" dirty="0" err="1"/>
              <a:t>Y</a:t>
            </a:r>
            <a:r>
              <a:rPr lang="en-US" sz="1600" i="1" baseline="-25000" dirty="0" err="1"/>
              <a:t>w</a:t>
            </a:r>
            <a:r>
              <a:rPr lang="en-US" sz="1600" dirty="0"/>
              <a:t>) and </a:t>
            </a:r>
            <a:r>
              <a:rPr lang="en-US" sz="1600" b="1" dirty="0"/>
              <a:t>Chirality</a:t>
            </a:r>
            <a:r>
              <a:rPr lang="en-US" sz="1600" dirty="0"/>
              <a:t> </a:t>
            </a:r>
            <a:r>
              <a:rPr lang="en-US" sz="2000" dirty="0">
                <a:solidFill>
                  <a:srgbClr val="3333FF"/>
                </a:solidFill>
              </a:rPr>
              <a:t>)</a:t>
            </a:r>
            <a:r>
              <a:rPr lang="en-US" sz="2000" dirty="0"/>
              <a:t>;</a:t>
            </a:r>
          </a:p>
          <a:p>
            <a:endParaRPr lang="en-US" sz="2000" dirty="0"/>
          </a:p>
          <a:p>
            <a:r>
              <a:rPr lang="en-US" sz="2000" dirty="0"/>
              <a:t>Strong interaction (SI): </a:t>
            </a:r>
            <a:r>
              <a:rPr lang="en-US" sz="2000" b="1" dirty="0">
                <a:solidFill>
                  <a:srgbClr val="3333FF"/>
                </a:solidFill>
              </a:rPr>
              <a:t>Color Charge </a:t>
            </a:r>
            <a:r>
              <a:rPr lang="en-US" sz="2000" dirty="0"/>
              <a:t>(see below)</a:t>
            </a:r>
            <a:endParaRPr lang="en-GB" sz="2000" dirty="0"/>
          </a:p>
        </p:txBody>
      </p:sp>
      <p:sp>
        <p:nvSpPr>
          <p:cNvPr id="4" name="Date Placeholder 3">
            <a:extLst>
              <a:ext uri="{FF2B5EF4-FFF2-40B4-BE49-F238E27FC236}">
                <a16:creationId xmlns:a16="http://schemas.microsoft.com/office/drawing/2014/main" id="{C7F6FBB8-4279-6F4C-E810-37DC6073901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67652312-8DF7-A330-BCEF-CCBE1B88B5ED}"/>
              </a:ext>
            </a:extLst>
          </p:cNvPr>
          <p:cNvSpPr>
            <a:spLocks noGrp="1"/>
          </p:cNvSpPr>
          <p:nvPr>
            <p:ph type="ftr" sz="quarter" idx="11"/>
          </p:nvPr>
        </p:nvSpPr>
        <p:spPr/>
        <p:txBody>
          <a:bodyPr/>
          <a:lstStyle/>
          <a:p>
            <a:r>
              <a:rPr lang="en-GB" dirty="0"/>
              <a:t>Giacinto de Cataldo CERN-CH and INFN, Ba-It </a:t>
            </a:r>
          </a:p>
        </p:txBody>
      </p:sp>
      <p:sp>
        <p:nvSpPr>
          <p:cNvPr id="6" name="Slide Number Placeholder 5">
            <a:extLst>
              <a:ext uri="{FF2B5EF4-FFF2-40B4-BE49-F238E27FC236}">
                <a16:creationId xmlns:a16="http://schemas.microsoft.com/office/drawing/2014/main" id="{A9E642AA-F0D4-5B82-30FD-443B7C3B5E6B}"/>
              </a:ext>
            </a:extLst>
          </p:cNvPr>
          <p:cNvSpPr>
            <a:spLocks noGrp="1"/>
          </p:cNvSpPr>
          <p:nvPr>
            <p:ph type="sldNum" sz="quarter" idx="12"/>
          </p:nvPr>
        </p:nvSpPr>
        <p:spPr/>
        <p:txBody>
          <a:bodyPr/>
          <a:lstStyle/>
          <a:p>
            <a:fld id="{6A3274D8-F07D-45BF-99A6-A6FE5E546218}" type="slidenum">
              <a:rPr lang="en-GB" smtClean="0"/>
              <a:t>13</a:t>
            </a:fld>
            <a:endParaRPr lang="en-GB"/>
          </a:p>
        </p:txBody>
      </p:sp>
      <p:pic>
        <p:nvPicPr>
          <p:cNvPr id="7" name="Picture 6" descr="A poster with text and images of the same model&#10;&#10;AI-generated content may be incorrect.">
            <a:extLst>
              <a:ext uri="{FF2B5EF4-FFF2-40B4-BE49-F238E27FC236}">
                <a16:creationId xmlns:a16="http://schemas.microsoft.com/office/drawing/2014/main" id="{806F4127-E5B9-ED49-6E5B-3F8F85FAD215}"/>
              </a:ext>
            </a:extLst>
          </p:cNvPr>
          <p:cNvPicPr>
            <a:picLocks noChangeAspect="1"/>
          </p:cNvPicPr>
          <p:nvPr/>
        </p:nvPicPr>
        <p:blipFill>
          <a:blip r:embed="rId2">
            <a:extLst>
              <a:ext uri="{28A0092B-C50C-407E-A947-70E740481C1C}">
                <a14:useLocalDpi xmlns:a14="http://schemas.microsoft.com/office/drawing/2010/main" val="0"/>
              </a:ext>
            </a:extLst>
          </a:blip>
          <a:srcRect l="66525" t="41221" r="3782" b="52019"/>
          <a:stretch>
            <a:fillRect/>
          </a:stretch>
        </p:blipFill>
        <p:spPr>
          <a:xfrm>
            <a:off x="975923" y="4131930"/>
            <a:ext cx="9703421" cy="1573005"/>
          </a:xfrm>
          <a:prstGeom prst="rect">
            <a:avLst/>
          </a:prstGeom>
          <a:ln>
            <a:noFill/>
          </a:ln>
        </p:spPr>
      </p:pic>
      <p:sp>
        <p:nvSpPr>
          <p:cNvPr id="11" name="Rectangle 10">
            <a:hlinkClick r:id="rId3" action="ppaction://hlinksldjump"/>
            <a:extLst>
              <a:ext uri="{FF2B5EF4-FFF2-40B4-BE49-F238E27FC236}">
                <a16:creationId xmlns:a16="http://schemas.microsoft.com/office/drawing/2014/main" id="{35305EA2-1605-AB02-B125-DD3AB521ED8F}"/>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143215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525F4-C275-5E19-3DBF-360126EA5169}"/>
              </a:ext>
            </a:extLst>
          </p:cNvPr>
          <p:cNvSpPr>
            <a:spLocks noGrp="1"/>
          </p:cNvSpPr>
          <p:nvPr>
            <p:ph type="title"/>
          </p:nvPr>
        </p:nvSpPr>
        <p:spPr/>
        <p:txBody>
          <a:bodyPr/>
          <a:lstStyle/>
          <a:p>
            <a:r>
              <a:rPr lang="en-US" dirty="0">
                <a:solidFill>
                  <a:srgbClr val="FF0000"/>
                </a:solidFill>
              </a:rPr>
              <a:t>Pictorial view of a quantum field !</a:t>
            </a:r>
            <a:endParaRPr lang="en-GB" dirty="0">
              <a:solidFill>
                <a:srgbClr val="FF0000"/>
              </a:solidFill>
            </a:endParaRPr>
          </a:p>
        </p:txBody>
      </p:sp>
      <p:sp>
        <p:nvSpPr>
          <p:cNvPr id="4" name="Date Placeholder 3">
            <a:extLst>
              <a:ext uri="{FF2B5EF4-FFF2-40B4-BE49-F238E27FC236}">
                <a16:creationId xmlns:a16="http://schemas.microsoft.com/office/drawing/2014/main" id="{1E801C64-C6CF-5F34-C625-6C5E913AFD6C}"/>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8CF92F69-47E8-5E8B-9C26-2B745164076A}"/>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1000C72D-C54B-F685-3044-FE9E27373547}"/>
              </a:ext>
            </a:extLst>
          </p:cNvPr>
          <p:cNvSpPr>
            <a:spLocks noGrp="1"/>
          </p:cNvSpPr>
          <p:nvPr>
            <p:ph type="sldNum" sz="quarter" idx="12"/>
          </p:nvPr>
        </p:nvSpPr>
        <p:spPr/>
        <p:txBody>
          <a:bodyPr/>
          <a:lstStyle/>
          <a:p>
            <a:fld id="{9A4D69E4-0BE0-4A7F-8238-560CF690EA01}" type="slidenum">
              <a:rPr lang="en-GB" smtClean="0"/>
              <a:t>14</a:t>
            </a:fld>
            <a:endParaRPr lang="en-GB"/>
          </a:p>
        </p:txBody>
      </p:sp>
      <p:pic>
        <p:nvPicPr>
          <p:cNvPr id="8" name="Content Placeholder 7" descr="A blue water splashing out of the water&#10;&#10;Description automatically generated">
            <a:extLst>
              <a:ext uri="{FF2B5EF4-FFF2-40B4-BE49-F238E27FC236}">
                <a16:creationId xmlns:a16="http://schemas.microsoft.com/office/drawing/2014/main" id="{D7E1308E-01BC-3900-BC53-E833BD8063AC}"/>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968008" y="1898492"/>
            <a:ext cx="7879572" cy="4250054"/>
          </a:xfrm>
        </p:spPr>
      </p:pic>
      <p:sp>
        <p:nvSpPr>
          <p:cNvPr id="21" name="TextBox 20">
            <a:extLst>
              <a:ext uri="{FF2B5EF4-FFF2-40B4-BE49-F238E27FC236}">
                <a16:creationId xmlns:a16="http://schemas.microsoft.com/office/drawing/2014/main" id="{48E27631-38E6-E8A8-7A54-4398FAA8222C}"/>
              </a:ext>
            </a:extLst>
          </p:cNvPr>
          <p:cNvSpPr txBox="1"/>
          <p:nvPr/>
        </p:nvSpPr>
        <p:spPr>
          <a:xfrm>
            <a:off x="6221084" y="4886806"/>
            <a:ext cx="2186817" cy="307777"/>
          </a:xfrm>
          <a:prstGeom prst="rect">
            <a:avLst/>
          </a:prstGeom>
          <a:noFill/>
        </p:spPr>
        <p:txBody>
          <a:bodyPr wrap="none" rtlCol="0">
            <a:spAutoFit/>
          </a:bodyPr>
          <a:lstStyle/>
          <a:p>
            <a:r>
              <a:rPr lang="en-US" sz="1400" dirty="0">
                <a:solidFill>
                  <a:schemeClr val="bg1"/>
                </a:solidFill>
              </a:rPr>
              <a:t>Credits: David Tong image</a:t>
            </a:r>
            <a:endParaRPr lang="en-GB" sz="1400" dirty="0">
              <a:solidFill>
                <a:schemeClr val="bg1"/>
              </a:solidFill>
            </a:endParaRPr>
          </a:p>
        </p:txBody>
      </p:sp>
      <p:sp>
        <p:nvSpPr>
          <p:cNvPr id="3" name="Rectangle 2">
            <a:hlinkClick r:id="rId4" action="ppaction://hlinksldjump"/>
            <a:extLst>
              <a:ext uri="{FF2B5EF4-FFF2-40B4-BE49-F238E27FC236}">
                <a16:creationId xmlns:a16="http://schemas.microsoft.com/office/drawing/2014/main" id="{83B0B9A2-171C-13C0-480D-E7B57C34D95F}"/>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1318492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525F4-C275-5E19-3DBF-360126EA5169}"/>
              </a:ext>
            </a:extLst>
          </p:cNvPr>
          <p:cNvSpPr>
            <a:spLocks noGrp="1"/>
          </p:cNvSpPr>
          <p:nvPr>
            <p:ph type="title"/>
          </p:nvPr>
        </p:nvSpPr>
        <p:spPr/>
        <p:txBody>
          <a:bodyPr/>
          <a:lstStyle/>
          <a:p>
            <a:r>
              <a:rPr lang="en-US" dirty="0">
                <a:solidFill>
                  <a:srgbClr val="FF0000"/>
                </a:solidFill>
              </a:rPr>
              <a:t>QM for quantum fields</a:t>
            </a:r>
            <a:endParaRPr lang="en-GB" dirty="0">
              <a:solidFill>
                <a:srgbClr val="FF0000"/>
              </a:solidFill>
            </a:endParaRPr>
          </a:p>
        </p:txBody>
      </p:sp>
      <p:sp>
        <p:nvSpPr>
          <p:cNvPr id="4" name="Date Placeholder 3">
            <a:extLst>
              <a:ext uri="{FF2B5EF4-FFF2-40B4-BE49-F238E27FC236}">
                <a16:creationId xmlns:a16="http://schemas.microsoft.com/office/drawing/2014/main" id="{1E801C64-C6CF-5F34-C625-6C5E913AFD6C}"/>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8CF92F69-47E8-5E8B-9C26-2B745164076A}"/>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1000C72D-C54B-F685-3044-FE9E27373547}"/>
              </a:ext>
            </a:extLst>
          </p:cNvPr>
          <p:cNvSpPr>
            <a:spLocks noGrp="1"/>
          </p:cNvSpPr>
          <p:nvPr>
            <p:ph type="sldNum" sz="quarter" idx="12"/>
          </p:nvPr>
        </p:nvSpPr>
        <p:spPr/>
        <p:txBody>
          <a:bodyPr/>
          <a:lstStyle/>
          <a:p>
            <a:fld id="{9A4D69E4-0BE0-4A7F-8238-560CF690EA01}" type="slidenum">
              <a:rPr lang="en-GB" smtClean="0"/>
              <a:t>15</a:t>
            </a:fld>
            <a:endParaRPr lang="en-GB"/>
          </a:p>
        </p:txBody>
      </p:sp>
      <p:sp>
        <p:nvSpPr>
          <p:cNvPr id="16" name="TextBox 15">
            <a:extLst>
              <a:ext uri="{FF2B5EF4-FFF2-40B4-BE49-F238E27FC236}">
                <a16:creationId xmlns:a16="http://schemas.microsoft.com/office/drawing/2014/main" id="{515A2804-4A3F-F34B-20F7-7CE93102598C}"/>
              </a:ext>
            </a:extLst>
          </p:cNvPr>
          <p:cNvSpPr txBox="1"/>
          <p:nvPr/>
        </p:nvSpPr>
        <p:spPr>
          <a:xfrm>
            <a:off x="2705513" y="4413917"/>
            <a:ext cx="3617103" cy="646331"/>
          </a:xfrm>
          <a:prstGeom prst="rect">
            <a:avLst/>
          </a:prstGeom>
          <a:noFill/>
        </p:spPr>
        <p:txBody>
          <a:bodyPr wrap="square">
            <a:spAutoFit/>
          </a:bodyPr>
          <a:lstStyle/>
          <a:p>
            <a:pPr algn="ctr"/>
            <a:r>
              <a:rPr lang="en-US" dirty="0">
                <a:solidFill>
                  <a:srgbClr val="0000FF"/>
                </a:solidFill>
              </a:rPr>
              <a:t>Heisenberg’s uncertainty principle</a:t>
            </a:r>
          </a:p>
          <a:p>
            <a:pPr algn="ctr"/>
            <a:r>
              <a:rPr lang="en-US" dirty="0" err="1">
                <a:latin typeface="Symbol" charset="2"/>
                <a:cs typeface="Symbol" charset="2"/>
              </a:rPr>
              <a:t>D</a:t>
            </a:r>
            <a:r>
              <a:rPr lang="en-US" dirty="0" err="1">
                <a:cs typeface="Symbol" charset="2"/>
              </a:rPr>
              <a:t>E</a:t>
            </a:r>
            <a:r>
              <a:rPr lang="en-US" dirty="0" err="1">
                <a:latin typeface="Symbol" charset="2"/>
                <a:cs typeface="Symbol" charset="2"/>
              </a:rPr>
              <a:t>D</a:t>
            </a:r>
            <a:r>
              <a:rPr lang="en-US" dirty="0" err="1"/>
              <a:t>t</a:t>
            </a:r>
            <a:r>
              <a:rPr lang="en-US" dirty="0"/>
              <a:t> ≥ </a:t>
            </a:r>
            <a:r>
              <a:rPr lang="en-US" dirty="0">
                <a:cs typeface="Symbol" charset="2"/>
              </a:rPr>
              <a:t>h    and </a:t>
            </a:r>
            <a:r>
              <a:rPr lang="en-US" dirty="0" err="1">
                <a:solidFill>
                  <a:srgbClr val="0000FF"/>
                </a:solidFill>
                <a:latin typeface="Symbol" charset="2"/>
                <a:cs typeface="Symbol" charset="2"/>
              </a:rPr>
              <a:t>D</a:t>
            </a:r>
            <a:r>
              <a:rPr lang="en-US" dirty="0" err="1">
                <a:solidFill>
                  <a:srgbClr val="0000FF"/>
                </a:solidFill>
                <a:cs typeface="Symbol" charset="2"/>
              </a:rPr>
              <a:t>x</a:t>
            </a:r>
            <a:r>
              <a:rPr lang="en-US" dirty="0" err="1">
                <a:solidFill>
                  <a:srgbClr val="0000FF"/>
                </a:solidFill>
                <a:latin typeface="Symbol" charset="2"/>
                <a:cs typeface="Symbol" charset="2"/>
              </a:rPr>
              <a:t>D</a:t>
            </a:r>
            <a:r>
              <a:rPr lang="en-US" dirty="0" err="1">
                <a:solidFill>
                  <a:srgbClr val="0000FF"/>
                </a:solidFill>
              </a:rPr>
              <a:t>p</a:t>
            </a:r>
            <a:r>
              <a:rPr lang="en-US" dirty="0">
                <a:solidFill>
                  <a:srgbClr val="0000FF"/>
                </a:solidFill>
              </a:rPr>
              <a:t> ≥ </a:t>
            </a:r>
            <a:r>
              <a:rPr lang="en-US" dirty="0">
                <a:solidFill>
                  <a:srgbClr val="0000FF"/>
                </a:solidFill>
                <a:cs typeface="Symbol" charset="2"/>
              </a:rPr>
              <a:t>h</a:t>
            </a:r>
            <a:endParaRPr lang="en-US" dirty="0">
              <a:cs typeface="Symbol" charset="2"/>
            </a:endParaRPr>
          </a:p>
        </p:txBody>
      </p:sp>
      <p:sp>
        <p:nvSpPr>
          <p:cNvPr id="18" name="TextBox 17">
            <a:extLst>
              <a:ext uri="{FF2B5EF4-FFF2-40B4-BE49-F238E27FC236}">
                <a16:creationId xmlns:a16="http://schemas.microsoft.com/office/drawing/2014/main" id="{AE9A9399-060E-9FC1-7044-C5105A9C1471}"/>
              </a:ext>
            </a:extLst>
          </p:cNvPr>
          <p:cNvSpPr txBox="1"/>
          <p:nvPr/>
        </p:nvSpPr>
        <p:spPr>
          <a:xfrm>
            <a:off x="2230291" y="2178930"/>
            <a:ext cx="4600380" cy="1477328"/>
          </a:xfrm>
          <a:prstGeom prst="rect">
            <a:avLst/>
          </a:prstGeom>
          <a:noFill/>
        </p:spPr>
        <p:txBody>
          <a:bodyPr wrap="square">
            <a:spAutoFit/>
          </a:bodyPr>
          <a:lstStyle/>
          <a:p>
            <a:pPr algn="just"/>
            <a:r>
              <a:rPr lang="en-GB" sz="1400" dirty="0">
                <a:solidFill>
                  <a:srgbClr val="0000FF"/>
                </a:solidFill>
                <a:cs typeface="Symbol" charset="2"/>
              </a:rPr>
              <a:t>Particle and Field: </a:t>
            </a:r>
            <a:r>
              <a:rPr lang="en-GB" sz="1400" dirty="0">
                <a:cs typeface="Symbol" charset="2"/>
              </a:rPr>
              <a:t>in</a:t>
            </a:r>
            <a:r>
              <a:rPr lang="en-GB" sz="1400" dirty="0">
                <a:solidFill>
                  <a:srgbClr val="0000FF"/>
                </a:solidFill>
                <a:cs typeface="Symbol" charset="2"/>
              </a:rPr>
              <a:t> </a:t>
            </a:r>
            <a:r>
              <a:rPr lang="en-GB" sz="1400" dirty="0">
                <a:cs typeface="Symbol" charset="2"/>
              </a:rPr>
              <a:t>1924, L. de Broglie proposed that a particle with energy E and momentum p, has an associated </a:t>
            </a:r>
            <a:r>
              <a:rPr lang="en-GB" sz="1400" b="1" dirty="0">
                <a:cs typeface="Symbol" charset="2"/>
              </a:rPr>
              <a:t>matter field </a:t>
            </a:r>
            <a:r>
              <a:rPr lang="en-GB" sz="1400" dirty="0">
                <a:cs typeface="Symbol" charset="2"/>
              </a:rPr>
              <a:t>with</a:t>
            </a:r>
            <a:r>
              <a:rPr lang="en-GB" sz="1400" b="1" dirty="0">
                <a:cs typeface="Symbol" charset="2"/>
              </a:rPr>
              <a:t> frequency </a:t>
            </a:r>
            <a:r>
              <a:rPr lang="en-GB" sz="1400" b="1" dirty="0">
                <a:latin typeface="Symbol" charset="2"/>
                <a:cs typeface="Symbol" charset="2"/>
              </a:rPr>
              <a:t>n </a:t>
            </a:r>
            <a:r>
              <a:rPr lang="en-GB" sz="1400" b="1" dirty="0">
                <a:cs typeface="Symbol" charset="2"/>
              </a:rPr>
              <a:t>= E/h and wavelength</a:t>
            </a:r>
            <a:r>
              <a:rPr lang="en-GB" sz="1400" b="1" dirty="0">
                <a:latin typeface="Symbol" charset="2"/>
                <a:cs typeface="Symbol" charset="2"/>
              </a:rPr>
              <a:t> l</a:t>
            </a:r>
            <a:r>
              <a:rPr lang="en-GB" sz="1400" b="1" dirty="0">
                <a:cs typeface="Symbol" charset="2"/>
              </a:rPr>
              <a:t> = h/p.</a:t>
            </a:r>
          </a:p>
          <a:p>
            <a:endParaRPr lang="en-GB" sz="1400" dirty="0">
              <a:cs typeface="Symbol" charset="2"/>
            </a:endParaRPr>
          </a:p>
          <a:p>
            <a:pPr algn="ctr"/>
            <a:r>
              <a:rPr lang="en-GB" sz="2000" dirty="0">
                <a:solidFill>
                  <a:srgbClr val="0000FF"/>
                </a:solidFill>
                <a:cs typeface="Symbol" charset="2"/>
              </a:rPr>
              <a:t>Wave-particle duality!</a:t>
            </a:r>
          </a:p>
        </p:txBody>
      </p:sp>
      <p:sp>
        <p:nvSpPr>
          <p:cNvPr id="22" name="Arrow: Down 21">
            <a:extLst>
              <a:ext uri="{FF2B5EF4-FFF2-40B4-BE49-F238E27FC236}">
                <a16:creationId xmlns:a16="http://schemas.microsoft.com/office/drawing/2014/main" id="{C6774EBC-8321-A2AC-812E-17A4F2C31562}"/>
              </a:ext>
            </a:extLst>
          </p:cNvPr>
          <p:cNvSpPr/>
          <p:nvPr/>
        </p:nvSpPr>
        <p:spPr>
          <a:xfrm>
            <a:off x="4405462" y="3802846"/>
            <a:ext cx="250039" cy="504194"/>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5CF0428F-7284-82EB-66B4-9E75793B6768}"/>
              </a:ext>
            </a:extLst>
          </p:cNvPr>
          <p:cNvGrpSpPr/>
          <p:nvPr/>
        </p:nvGrpSpPr>
        <p:grpSpPr>
          <a:xfrm>
            <a:off x="7188722" y="1712199"/>
            <a:ext cx="2826404" cy="3059182"/>
            <a:chOff x="5915575" y="1737652"/>
            <a:chExt cx="2783697" cy="2969724"/>
          </a:xfrm>
        </p:grpSpPr>
        <p:grpSp>
          <p:nvGrpSpPr>
            <p:cNvPr id="7" name="Group 6">
              <a:extLst>
                <a:ext uri="{FF2B5EF4-FFF2-40B4-BE49-F238E27FC236}">
                  <a16:creationId xmlns:a16="http://schemas.microsoft.com/office/drawing/2014/main" id="{900FDD66-0801-2C6D-7905-EA22DCB59D14}"/>
                </a:ext>
              </a:extLst>
            </p:cNvPr>
            <p:cNvGrpSpPr/>
            <p:nvPr/>
          </p:nvGrpSpPr>
          <p:grpSpPr>
            <a:xfrm>
              <a:off x="5915575" y="1737652"/>
              <a:ext cx="2783697" cy="2712968"/>
              <a:chOff x="5824457" y="2113250"/>
              <a:chExt cx="2892746" cy="3081489"/>
            </a:xfrm>
          </p:grpSpPr>
          <p:pic>
            <p:nvPicPr>
              <p:cNvPr id="10" name="Picture 9" descr="A rainbow colored graph on a grid&#10;&#10;Description automatically generated">
                <a:extLst>
                  <a:ext uri="{FF2B5EF4-FFF2-40B4-BE49-F238E27FC236}">
                    <a16:creationId xmlns:a16="http://schemas.microsoft.com/office/drawing/2014/main" id="{0AB469C9-D59F-FA15-4F0F-1AA093B9A1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4457" y="2489024"/>
                <a:ext cx="2892746" cy="2705715"/>
              </a:xfrm>
              <a:prstGeom prst="rect">
                <a:avLst/>
              </a:prstGeom>
            </p:spPr>
          </p:pic>
          <p:sp>
            <p:nvSpPr>
              <p:cNvPr id="3" name="TextBox 2">
                <a:extLst>
                  <a:ext uri="{FF2B5EF4-FFF2-40B4-BE49-F238E27FC236}">
                    <a16:creationId xmlns:a16="http://schemas.microsoft.com/office/drawing/2014/main" id="{A5973894-E4A9-1A3B-25A4-E043DEECA2C1}"/>
                  </a:ext>
                </a:extLst>
              </p:cNvPr>
              <p:cNvSpPr txBox="1"/>
              <p:nvPr/>
            </p:nvSpPr>
            <p:spPr>
              <a:xfrm>
                <a:off x="6042001" y="2113250"/>
                <a:ext cx="2558529" cy="339362"/>
              </a:xfrm>
              <a:prstGeom prst="rect">
                <a:avLst/>
              </a:prstGeom>
              <a:noFill/>
            </p:spPr>
            <p:txBody>
              <a:bodyPr wrap="none" rtlCol="0">
                <a:spAutoFit/>
              </a:bodyPr>
              <a:lstStyle/>
              <a:p>
                <a:r>
                  <a:rPr lang="en-US" sz="1400" dirty="0"/>
                  <a:t>…just to figure out </a:t>
                </a:r>
                <a:r>
                  <a:rPr lang="en-US" sz="1400" dirty="0">
                    <a:solidFill>
                      <a:srgbClr val="0000FF"/>
                    </a:solidFill>
                  </a:rPr>
                  <a:t>the ripple…</a:t>
                </a:r>
                <a:endParaRPr lang="en-GB" sz="1400" dirty="0">
                  <a:solidFill>
                    <a:srgbClr val="0000FF"/>
                  </a:solidFill>
                </a:endParaRPr>
              </a:p>
            </p:txBody>
          </p:sp>
        </p:grpSp>
        <p:sp>
          <p:nvSpPr>
            <p:cNvPr id="11" name="TextBox 10">
              <a:extLst>
                <a:ext uri="{FF2B5EF4-FFF2-40B4-BE49-F238E27FC236}">
                  <a16:creationId xmlns:a16="http://schemas.microsoft.com/office/drawing/2014/main" id="{E3B6043F-3610-BC7D-231D-275A38D2949C}"/>
                </a:ext>
              </a:extLst>
            </p:cNvPr>
            <p:cNvSpPr txBox="1"/>
            <p:nvPr/>
          </p:nvSpPr>
          <p:spPr>
            <a:xfrm>
              <a:off x="6054761" y="4491932"/>
              <a:ext cx="2459419" cy="215444"/>
            </a:xfrm>
            <a:prstGeom prst="rect">
              <a:avLst/>
            </a:prstGeom>
            <a:noFill/>
          </p:spPr>
          <p:txBody>
            <a:bodyPr wrap="square">
              <a:spAutoFit/>
            </a:bodyPr>
            <a:lstStyle/>
            <a:p>
              <a:r>
                <a:rPr lang="en-GB" sz="800" dirty="0">
                  <a:hlinkClick r:id="rId4"/>
                </a:rPr>
                <a:t>https://www.google.com/</a:t>
              </a:r>
              <a:r>
                <a:rPr lang="en-GB" sz="800" dirty="0"/>
                <a:t>... See the note</a:t>
              </a:r>
            </a:p>
          </p:txBody>
        </p:sp>
      </p:grpSp>
      <p:grpSp>
        <p:nvGrpSpPr>
          <p:cNvPr id="15" name="Group 14">
            <a:extLst>
              <a:ext uri="{FF2B5EF4-FFF2-40B4-BE49-F238E27FC236}">
                <a16:creationId xmlns:a16="http://schemas.microsoft.com/office/drawing/2014/main" id="{753DF33E-5F55-9400-C09A-FCF952D0FEE8}"/>
              </a:ext>
            </a:extLst>
          </p:cNvPr>
          <p:cNvGrpSpPr/>
          <p:nvPr/>
        </p:nvGrpSpPr>
        <p:grpSpPr>
          <a:xfrm>
            <a:off x="6864321" y="4988072"/>
            <a:ext cx="3822729" cy="1255022"/>
            <a:chOff x="5848277" y="5003888"/>
            <a:chExt cx="3822729" cy="1255022"/>
          </a:xfrm>
        </p:grpSpPr>
        <p:sp>
          <p:nvSpPr>
            <p:cNvPr id="13" name="TextBox 12">
              <a:extLst>
                <a:ext uri="{FF2B5EF4-FFF2-40B4-BE49-F238E27FC236}">
                  <a16:creationId xmlns:a16="http://schemas.microsoft.com/office/drawing/2014/main" id="{83CDF906-9B9B-41DB-0370-206AE8ABA982}"/>
                </a:ext>
              </a:extLst>
            </p:cNvPr>
            <p:cNvSpPr txBox="1"/>
            <p:nvPr/>
          </p:nvSpPr>
          <p:spPr>
            <a:xfrm>
              <a:off x="5999709" y="5015741"/>
              <a:ext cx="3671297" cy="1200329"/>
            </a:xfrm>
            <a:prstGeom prst="rect">
              <a:avLst/>
            </a:prstGeom>
            <a:noFill/>
          </p:spPr>
          <p:txBody>
            <a:bodyPr wrap="square" rtlCol="0">
              <a:spAutoFit/>
            </a:bodyPr>
            <a:lstStyle/>
            <a:p>
              <a:r>
                <a:rPr lang="en-US" sz="2000" dirty="0">
                  <a:solidFill>
                    <a:srgbClr val="0000FF"/>
                  </a:solidFill>
                </a:rPr>
                <a:t>Quantum Mechanics!!</a:t>
              </a:r>
            </a:p>
            <a:p>
              <a:endParaRPr lang="en-GB" sz="1600" dirty="0">
                <a:solidFill>
                  <a:srgbClr val="0000FF"/>
                </a:solidFill>
              </a:endParaRPr>
            </a:p>
            <a:p>
              <a:r>
                <a:rPr lang="en-US" sz="1200" dirty="0">
                  <a:solidFill>
                    <a:srgbClr val="0000FF"/>
                  </a:solidFill>
                </a:rPr>
                <a:t>- Quantized values of Energy and angular momentum</a:t>
              </a:r>
            </a:p>
            <a:p>
              <a:r>
                <a:rPr lang="en-US" sz="1200" dirty="0">
                  <a:solidFill>
                    <a:srgbClr val="0000FF"/>
                  </a:solidFill>
                </a:rPr>
                <a:t>-interaction radiation-matter via the photon;</a:t>
              </a:r>
            </a:p>
            <a:p>
              <a:r>
                <a:rPr lang="en-US" sz="1200" dirty="0">
                  <a:solidFill>
                    <a:srgbClr val="0000FF"/>
                  </a:solidFill>
                </a:rPr>
                <a:t>-………..</a:t>
              </a:r>
            </a:p>
          </p:txBody>
        </p:sp>
        <p:sp>
          <p:nvSpPr>
            <p:cNvPr id="14" name="Left Brace 13">
              <a:extLst>
                <a:ext uri="{FF2B5EF4-FFF2-40B4-BE49-F238E27FC236}">
                  <a16:creationId xmlns:a16="http://schemas.microsoft.com/office/drawing/2014/main" id="{ED1BBD42-6515-06C5-ED78-F4761F63EF30}"/>
                </a:ext>
              </a:extLst>
            </p:cNvPr>
            <p:cNvSpPr/>
            <p:nvPr/>
          </p:nvSpPr>
          <p:spPr>
            <a:xfrm>
              <a:off x="5848277" y="5003888"/>
              <a:ext cx="302865" cy="125502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23" name="Arrow: Bent 22">
            <a:extLst>
              <a:ext uri="{FF2B5EF4-FFF2-40B4-BE49-F238E27FC236}">
                <a16:creationId xmlns:a16="http://schemas.microsoft.com/office/drawing/2014/main" id="{C65E2549-8683-2C35-2735-7C7A687EC277}"/>
              </a:ext>
            </a:extLst>
          </p:cNvPr>
          <p:cNvSpPr/>
          <p:nvPr/>
        </p:nvSpPr>
        <p:spPr>
          <a:xfrm flipV="1">
            <a:off x="4491549" y="5262520"/>
            <a:ext cx="933632" cy="539456"/>
          </a:xfrm>
          <a:prstGeom prst="ben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Rectangle 7">
            <a:hlinkClick r:id="rId5" action="ppaction://hlinksldjump"/>
            <a:extLst>
              <a:ext uri="{FF2B5EF4-FFF2-40B4-BE49-F238E27FC236}">
                <a16:creationId xmlns:a16="http://schemas.microsoft.com/office/drawing/2014/main" id="{BBB9E3AA-175D-B628-B044-CAC15319C5A0}"/>
              </a:ext>
            </a:extLst>
          </p:cNvPr>
          <p:cNvSpPr/>
          <p:nvPr/>
        </p:nvSpPr>
        <p:spPr>
          <a:xfrm>
            <a:off x="78259" y="625882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96995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0000"/>
                </a:solidFill>
              </a:rPr>
              <a:t>QM: the Relativistic wave equation</a:t>
            </a:r>
            <a:endParaRPr lang="en-GB" dirty="0">
              <a:solidFill>
                <a:srgbClr val="FF0000"/>
              </a:solidFill>
            </a:endParaRPr>
          </a:p>
        </p:txBody>
      </p:sp>
      <p:sp>
        <p:nvSpPr>
          <p:cNvPr id="4" name="Date Placeholder 3"/>
          <p:cNvSpPr>
            <a:spLocks noGrp="1"/>
          </p:cNvSpPr>
          <p:nvPr>
            <p:ph type="dt" sz="half" idx="10"/>
          </p:nvPr>
        </p:nvSpPr>
        <p:spPr/>
        <p:txBody>
          <a:bodyPr/>
          <a:lstStyle/>
          <a:p>
            <a:r>
              <a:rPr lang="en-US"/>
              <a:t>CERN 27-29 Oct 2025</a:t>
            </a:r>
            <a:endParaRPr lang="en-GB"/>
          </a:p>
        </p:txBody>
      </p:sp>
      <p:sp>
        <p:nvSpPr>
          <p:cNvPr id="5" name="Footer Placeholder 4"/>
          <p:cNvSpPr>
            <a:spLocks noGrp="1"/>
          </p:cNvSpPr>
          <p:nvPr>
            <p:ph type="ftr" sz="quarter" idx="11"/>
          </p:nvPr>
        </p:nvSpPr>
        <p:spPr/>
        <p:txBody>
          <a:bodyPr/>
          <a:lstStyle/>
          <a:p>
            <a:r>
              <a:rPr lang="en-GB"/>
              <a:t>Giacinto de Cataldo CERN-CH and INFN, Ba-It </a:t>
            </a:r>
          </a:p>
        </p:txBody>
      </p:sp>
      <p:sp>
        <p:nvSpPr>
          <p:cNvPr id="6" name="Slide Number Placeholder 5"/>
          <p:cNvSpPr>
            <a:spLocks noGrp="1"/>
          </p:cNvSpPr>
          <p:nvPr>
            <p:ph type="sldNum" sz="quarter" idx="12"/>
          </p:nvPr>
        </p:nvSpPr>
        <p:spPr/>
        <p:txBody>
          <a:bodyPr/>
          <a:lstStyle/>
          <a:p>
            <a:fld id="{9A4D69E4-0BE0-4A7F-8238-560CF690EA01}" type="slidenum">
              <a:rPr lang="en-GB" smtClean="0"/>
              <a:t>16</a:t>
            </a:fld>
            <a:endParaRPr lang="en-GB"/>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5898324" y="1951176"/>
                <a:ext cx="5151437" cy="1207099"/>
              </a:xfrm>
            </p:spPr>
            <p:txBody>
              <a:bodyPr>
                <a:normAutofit fontScale="85000" lnSpcReduction="10000"/>
              </a:bodyPr>
              <a:lstStyle/>
              <a:p>
                <a14:m>
                  <m:oMath xmlns:m="http://schemas.openxmlformats.org/officeDocument/2006/math">
                    <m:r>
                      <a:rPr lang="en-US" sz="1600" i="1">
                        <a:latin typeface="Cambria Math" panose="02040503050406030204" pitchFamily="18" charset="0"/>
                      </a:rPr>
                      <m:t>𝑅𝑒𝑝𝑙𝑎𝑐𝑖𝑛𝑔</m:t>
                    </m:r>
                    <m:r>
                      <a:rPr lang="en-US" sz="1600" i="1">
                        <a:latin typeface="Cambria Math" panose="02040503050406030204" pitchFamily="18" charset="0"/>
                      </a:rPr>
                      <m:t> </m:t>
                    </m:r>
                    <m:r>
                      <a:rPr lang="en-US" sz="1600" i="1">
                        <a:latin typeface="Cambria Math" panose="02040503050406030204" pitchFamily="18" charset="0"/>
                      </a:rPr>
                      <m:t>𝑤𝑖𝑡h</m:t>
                    </m:r>
                    <m:r>
                      <a:rPr lang="en-US" sz="1600" i="1">
                        <a:latin typeface="Cambria Math" panose="02040503050406030204" pitchFamily="18" charset="0"/>
                      </a:rPr>
                      <m:t> </m:t>
                    </m:r>
                    <m:r>
                      <a:rPr lang="en-US" sz="1600" i="1">
                        <a:latin typeface="Cambria Math" panose="02040503050406030204" pitchFamily="18" charset="0"/>
                      </a:rPr>
                      <m:t>𝑜𝑝𝑒𝑟𝑎𝑡𝑜𝑟𝑠</m:t>
                    </m:r>
                    <m:r>
                      <a:rPr lang="en-US" sz="1600" i="1">
                        <a:latin typeface="Cambria Math" panose="02040503050406030204" pitchFamily="18" charset="0"/>
                      </a:rPr>
                      <m:t>: </m:t>
                    </m:r>
                    <m:r>
                      <a:rPr lang="en-US" sz="1600" i="1">
                        <a:latin typeface="Cambria Math" panose="02040503050406030204" pitchFamily="18" charset="0"/>
                      </a:rPr>
                      <m:t>𝐸</m:t>
                    </m:r>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𝑖</m:t>
                    </m:r>
                    <m:f>
                      <m:fPr>
                        <m:ctrlPr>
                          <a:rPr lang="en-US" sz="1600" i="1">
                            <a:latin typeface="Cambria Math" panose="02040503050406030204" pitchFamily="18" charset="0"/>
                            <a:ea typeface="Cambria Math" panose="02040503050406030204" pitchFamily="18" charset="0"/>
                          </a:rPr>
                        </m:ctrlPr>
                      </m:fPr>
                      <m:num>
                        <m:r>
                          <a:rPr lang="en-US" sz="1600" i="1">
                            <a:latin typeface="Cambria Math" panose="02040503050406030204" pitchFamily="18" charset="0"/>
                            <a:ea typeface="Cambria Math" panose="02040503050406030204" pitchFamily="18" charset="0"/>
                          </a:rPr>
                          <m:t>𝜕</m:t>
                        </m:r>
                      </m:num>
                      <m:den>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𝑡</m:t>
                        </m:r>
                      </m:den>
                    </m:f>
                    <m:r>
                      <a:rPr lang="en-US" sz="1600" i="1">
                        <a:latin typeface="Cambria Math" panose="02040503050406030204" pitchFamily="18" charset="0"/>
                        <a:ea typeface="Cambria Math" panose="02040503050406030204" pitchFamily="18" charset="0"/>
                      </a:rPr>
                      <m:t> </m:t>
                    </m:r>
                    <m:r>
                      <a:rPr lang="en-US" sz="1600" i="1">
                        <a:latin typeface="Cambria Math" panose="02040503050406030204" pitchFamily="18" charset="0"/>
                        <a:ea typeface="Cambria Math" panose="02040503050406030204" pitchFamily="18" charset="0"/>
                      </a:rPr>
                      <m:t>𝑎𝑛𝑑</m:t>
                    </m:r>
                    <m:r>
                      <a:rPr lang="en-US" sz="1600" i="1">
                        <a:latin typeface="Cambria Math" panose="02040503050406030204" pitchFamily="18" charset="0"/>
                        <a:ea typeface="Cambria Math" panose="02040503050406030204" pitchFamily="18" charset="0"/>
                      </a:rPr>
                      <m:t>  </m:t>
                    </m:r>
                    <m:r>
                      <a:rPr lang="en-US" sz="1600" i="1">
                        <a:latin typeface="Cambria Math" panose="02040503050406030204" pitchFamily="18" charset="0"/>
                        <a:ea typeface="Cambria Math" panose="02040503050406030204" pitchFamily="18" charset="0"/>
                      </a:rPr>
                      <m:t>𝑝</m:t>
                    </m:r>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𝑖</m:t>
                    </m:r>
                    <m:acc>
                      <m:accPr>
                        <m:chr m:val="⃗"/>
                        <m:ctrlPr>
                          <a:rPr lang="en-US" sz="1600" i="1">
                            <a:latin typeface="Cambria Math" panose="02040503050406030204" pitchFamily="18" charset="0"/>
                            <a:ea typeface="Cambria Math" panose="02040503050406030204" pitchFamily="18" charset="0"/>
                          </a:rPr>
                        </m:ctrlPr>
                      </m:accPr>
                      <m:e>
                        <m:r>
                          <a:rPr lang="en-US" sz="1600" i="1">
                            <a:latin typeface="Cambria Math" panose="02040503050406030204" pitchFamily="18" charset="0"/>
                            <a:ea typeface="Cambria Math" panose="02040503050406030204" pitchFamily="18" charset="0"/>
                          </a:rPr>
                          <m:t>𝛻</m:t>
                        </m:r>
                      </m:e>
                    </m:acc>
                    <m:r>
                      <a:rPr lang="en-US" sz="1600" i="1">
                        <a:latin typeface="Cambria Math" panose="02040503050406030204" pitchFamily="18" charset="0"/>
                      </a:rPr>
                      <m:t>  </m:t>
                    </m:r>
                  </m:oMath>
                </a14:m>
                <a:endParaRPr lang="en-US" sz="1600" i="1" dirty="0">
                  <a:latin typeface="Cambria Math" panose="02040503050406030204" pitchFamily="18" charset="0"/>
                </a:endParaRPr>
              </a:p>
              <a:p>
                <a14:m>
                  <m:oMath xmlns:m="http://schemas.openxmlformats.org/officeDocument/2006/math">
                    <m:r>
                      <a:rPr lang="en-US" sz="1600" i="1">
                        <a:latin typeface="Cambria Math" panose="02040503050406030204" pitchFamily="18" charset="0"/>
                      </a:rPr>
                      <m:t>𝑡h𝑒𝑛</m:t>
                    </m:r>
                    <m:r>
                      <a:rPr lang="en-US" sz="1600" i="1">
                        <a:latin typeface="Cambria Math" panose="02040503050406030204" pitchFamily="18" charset="0"/>
                      </a:rPr>
                      <m:t>  </m:t>
                    </m:r>
                    <m:sSup>
                      <m:sSupPr>
                        <m:ctrlPr>
                          <a:rPr lang="en-US" sz="1600" i="1">
                            <a:latin typeface="Cambria Math" panose="02040503050406030204" pitchFamily="18" charset="0"/>
                          </a:rPr>
                        </m:ctrlPr>
                      </m:sSupPr>
                      <m:e>
                        <m:r>
                          <a:rPr lang="en-US" sz="1600" i="1">
                            <a:latin typeface="Cambria Math" panose="02040503050406030204" pitchFamily="18" charset="0"/>
                          </a:rPr>
                          <m:t>𝐸</m:t>
                        </m:r>
                      </m:e>
                      <m:sup>
                        <m:r>
                          <a:rPr lang="en-US" sz="1600" i="1">
                            <a:latin typeface="Cambria Math" panose="02040503050406030204" pitchFamily="18" charset="0"/>
                          </a:rPr>
                          <m:t>2</m:t>
                        </m:r>
                      </m:sup>
                    </m:sSup>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𝑝</m:t>
                        </m:r>
                      </m:e>
                      <m:sup>
                        <m:r>
                          <a:rPr lang="en-US" sz="1600" i="1">
                            <a:latin typeface="Cambria Math" panose="02040503050406030204" pitchFamily="18" charset="0"/>
                          </a:rPr>
                          <m:t>2</m:t>
                        </m:r>
                      </m:sup>
                    </m:sSup>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𝑚</m:t>
                        </m:r>
                      </m:e>
                      <m:sup>
                        <m:r>
                          <a:rPr lang="en-US" sz="1600" i="1">
                            <a:latin typeface="Cambria Math" panose="02040503050406030204" pitchFamily="18" charset="0"/>
                          </a:rPr>
                          <m:t>2</m:t>
                        </m:r>
                      </m:sup>
                    </m:sSup>
                    <m:r>
                      <a:rPr lang="en-US" sz="1600" i="1">
                        <a:latin typeface="Cambria Math" panose="02040503050406030204" pitchFamily="18" charset="0"/>
                      </a:rPr>
                      <m:t> </m:t>
                    </m:r>
                    <m:r>
                      <a:rPr lang="en-US" sz="1600" i="1">
                        <a:latin typeface="Cambria Math" panose="02040503050406030204" pitchFamily="18" charset="0"/>
                      </a:rPr>
                      <m:t>𝑏𝑒𝑐𝑜𝑚𝑒𝑠</m:t>
                    </m:r>
                    <m:r>
                      <a:rPr lang="en-US" sz="1600" i="1">
                        <a:latin typeface="Cambria Math" panose="02040503050406030204" pitchFamily="18" charset="0"/>
                      </a:rPr>
                      <m:t> −</m:t>
                    </m:r>
                    <m:f>
                      <m:fPr>
                        <m:ctrlPr>
                          <a:rPr lang="en-US" sz="1600" i="1">
                            <a:latin typeface="Cambria Math" panose="02040503050406030204" pitchFamily="18" charset="0"/>
                            <a:ea typeface="Cambria Math" panose="02040503050406030204" pitchFamily="18" charset="0"/>
                          </a:rPr>
                        </m:ctrlPr>
                      </m:fPr>
                      <m:num>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m:t>
                            </m:r>
                          </m:e>
                          <m:sup>
                            <m:r>
                              <a:rPr lang="en-US" sz="1600" i="1">
                                <a:latin typeface="Cambria Math" panose="02040503050406030204" pitchFamily="18" charset="0"/>
                                <a:ea typeface="Cambria Math" panose="02040503050406030204" pitchFamily="18" charset="0"/>
                              </a:rPr>
                              <m:t>2</m:t>
                            </m:r>
                          </m:sup>
                        </m:sSup>
                        <m:r>
                          <a:rPr lang="en-US" sz="1600" i="1">
                            <a:latin typeface="Cambria Math" panose="02040503050406030204" pitchFamily="18" charset="0"/>
                            <a:ea typeface="Cambria Math" panose="02040503050406030204" pitchFamily="18" charset="0"/>
                          </a:rPr>
                          <m:t>𝜓</m:t>
                        </m:r>
                      </m:num>
                      <m:den>
                        <m:r>
                          <a:rPr lang="en-US" sz="1600" i="1">
                            <a:latin typeface="Cambria Math" panose="02040503050406030204" pitchFamily="18" charset="0"/>
                            <a:ea typeface="Cambria Math" panose="02040503050406030204" pitchFamily="18" charset="0"/>
                          </a:rPr>
                          <m:t>𝜕</m:t>
                        </m:r>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𝑡</m:t>
                            </m:r>
                          </m:e>
                          <m:sup>
                            <m:r>
                              <a:rPr lang="en-US" sz="1600" i="1">
                                <a:latin typeface="Cambria Math" panose="02040503050406030204" pitchFamily="18" charset="0"/>
                                <a:ea typeface="Cambria Math" panose="02040503050406030204" pitchFamily="18" charset="0"/>
                              </a:rPr>
                              <m:t>2</m:t>
                            </m:r>
                          </m:sup>
                        </m:sSup>
                      </m:den>
                    </m:f>
                    <m:r>
                      <a:rPr lang="en-US" sz="1600" i="1">
                        <a:latin typeface="Cambria Math" panose="02040503050406030204" pitchFamily="18" charset="0"/>
                        <a:ea typeface="Cambria Math" panose="02040503050406030204" pitchFamily="18" charset="0"/>
                      </a:rPr>
                      <m:t>+</m:t>
                    </m:r>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m:t>
                        </m:r>
                      </m:e>
                      <m:sup>
                        <m:r>
                          <a:rPr lang="en-US" sz="1600" i="1">
                            <a:latin typeface="Cambria Math" panose="02040503050406030204" pitchFamily="18" charset="0"/>
                            <a:ea typeface="Cambria Math" panose="02040503050406030204" pitchFamily="18" charset="0"/>
                          </a:rPr>
                          <m:t>2</m:t>
                        </m:r>
                      </m:sup>
                    </m:sSup>
                  </m:oMath>
                </a14:m>
                <a:r>
                  <a:rPr lang="en-US" sz="1600" dirty="0">
                    <a:ea typeface="Cambria Math" panose="02040503050406030204" pitchFamily="18" charset="0"/>
                  </a:rPr>
                  <a:t> </a:t>
                </a:r>
                <a14:m>
                  <m:oMath xmlns:m="http://schemas.openxmlformats.org/officeDocument/2006/math">
                    <m:r>
                      <a:rPr lang="en-US" sz="1600" i="1">
                        <a:latin typeface="Cambria Math" panose="02040503050406030204" pitchFamily="18" charset="0"/>
                        <a:ea typeface="Cambria Math" panose="02040503050406030204" pitchFamily="18" charset="0"/>
                      </a:rPr>
                      <m:t>𝜓</m:t>
                    </m:r>
                    <m:r>
                      <a:rPr lang="en-US" sz="1600" i="1">
                        <a:latin typeface="Cambria Math" panose="02040503050406030204" pitchFamily="18" charset="0"/>
                        <a:ea typeface="Cambria Math" panose="02040503050406030204" pitchFamily="18" charset="0"/>
                      </a:rPr>
                      <m:t>=</m:t>
                    </m:r>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𝑚</m:t>
                        </m:r>
                      </m:e>
                      <m:sup>
                        <m:r>
                          <a:rPr lang="en-US" sz="1600" i="1">
                            <a:latin typeface="Cambria Math" panose="02040503050406030204" pitchFamily="18" charset="0"/>
                            <a:ea typeface="Cambria Math" panose="02040503050406030204" pitchFamily="18" charset="0"/>
                          </a:rPr>
                          <m:t>2</m:t>
                        </m:r>
                      </m:sup>
                    </m:sSup>
                    <m:r>
                      <a:rPr lang="en-US" sz="1600" i="1">
                        <a:latin typeface="Cambria Math" panose="02040503050406030204" pitchFamily="18" charset="0"/>
                        <a:ea typeface="Cambria Math" panose="02040503050406030204" pitchFamily="18" charset="0"/>
                      </a:rPr>
                      <m:t>𝜓</m:t>
                    </m:r>
                  </m:oMath>
                </a14:m>
                <a:r>
                  <a:rPr lang="en-GB" sz="1600" i="1" dirty="0"/>
                  <a:t> </a:t>
                </a:r>
              </a:p>
              <a:p>
                <a:r>
                  <a:rPr lang="en-GB" sz="1600" dirty="0"/>
                  <a:t>Klein-Gordon with probability density </a:t>
                </a:r>
                <a14:m>
                  <m:oMath xmlns:m="http://schemas.openxmlformats.org/officeDocument/2006/math">
                    <m:r>
                      <a:rPr lang="en-US" sz="1600">
                        <a:latin typeface="Cambria Math" panose="02040503050406030204" pitchFamily="18" charset="0"/>
                        <a:ea typeface="Cambria Math" panose="02040503050406030204" pitchFamily="18" charset="0"/>
                      </a:rPr>
                      <m:t>|</m:t>
                    </m:r>
                    <m:sSup>
                      <m:sSupPr>
                        <m:ctrlPr>
                          <a:rPr lang="en-US" sz="1600" i="1">
                            <a:latin typeface="Cambria Math" panose="02040503050406030204" pitchFamily="18" charset="0"/>
                            <a:ea typeface="Cambria Math" panose="02040503050406030204" pitchFamily="18" charset="0"/>
                          </a:rPr>
                        </m:ctrlPr>
                      </m:sSupPr>
                      <m:e>
                        <m:r>
                          <m:rPr>
                            <m:sty m:val="p"/>
                          </m:rPr>
                          <a:rPr lang="en-US" sz="1600">
                            <a:latin typeface="Cambria Math" panose="02040503050406030204" pitchFamily="18" charset="0"/>
                            <a:ea typeface="Cambria Math" panose="02040503050406030204" pitchFamily="18" charset="0"/>
                          </a:rPr>
                          <m:t>ψ</m:t>
                        </m:r>
                        <m:r>
                          <m:rPr>
                            <m:nor/>
                          </m:rPr>
                          <a:rPr lang="en-GB" sz="1600" dirty="0"/>
                          <m:t> </m:t>
                        </m:r>
                        <m:r>
                          <a:rPr lang="en-US" sz="1600" dirty="0">
                            <a:latin typeface="Cambria Math" panose="02040503050406030204" pitchFamily="18" charset="0"/>
                          </a:rPr>
                          <m:t>|</m:t>
                        </m:r>
                      </m:e>
                      <m:sup>
                        <m:r>
                          <a:rPr lang="en-US" sz="1600">
                            <a:latin typeface="Cambria Math" panose="02040503050406030204" pitchFamily="18" charset="0"/>
                            <a:ea typeface="Cambria Math" panose="02040503050406030204" pitchFamily="18" charset="0"/>
                          </a:rPr>
                          <m:t>2</m:t>
                        </m:r>
                      </m:sup>
                    </m:sSup>
                    <m:r>
                      <a:rPr lang="en-US" sz="1600">
                        <a:latin typeface="Cambria Math" panose="02040503050406030204" pitchFamily="18" charset="0"/>
                        <a:ea typeface="Cambria Math" panose="02040503050406030204" pitchFamily="18" charset="0"/>
                      </a:rPr>
                      <m:t> </m:t>
                    </m:r>
                    <m:r>
                      <m:rPr>
                        <m:sty m:val="p"/>
                      </m:rPr>
                      <a:rPr lang="en-US" sz="1600">
                        <a:latin typeface="Cambria Math" panose="02040503050406030204" pitchFamily="18" charset="0"/>
                        <a:ea typeface="Cambria Math" panose="02040503050406030204" pitchFamily="18" charset="0"/>
                      </a:rPr>
                      <m:t>not</m:t>
                    </m:r>
                    <m:r>
                      <a:rPr lang="en-US" sz="1600">
                        <a:latin typeface="Cambria Math" panose="02040503050406030204" pitchFamily="18" charset="0"/>
                        <a:ea typeface="Cambria Math" panose="02040503050406030204" pitchFamily="18" charset="0"/>
                      </a:rPr>
                      <m:t> </m:t>
                    </m:r>
                    <m:r>
                      <m:rPr>
                        <m:sty m:val="p"/>
                      </m:rPr>
                      <a:rPr lang="en-US" sz="1600">
                        <a:latin typeface="Cambria Math" panose="02040503050406030204" pitchFamily="18" charset="0"/>
                        <a:ea typeface="Cambria Math" panose="02040503050406030204" pitchFamily="18" charset="0"/>
                      </a:rPr>
                      <m:t>constant</m:t>
                    </m:r>
                    <m:r>
                      <a:rPr lang="en-US" sz="1600" i="1">
                        <a:latin typeface="Cambria Math" panose="02040503050406030204" pitchFamily="18" charset="0"/>
                        <a:ea typeface="Cambria Math" panose="02040503050406030204" pitchFamily="18" charset="0"/>
                      </a:rPr>
                      <m:t>!</m:t>
                    </m:r>
                  </m:oMath>
                </a14:m>
                <a:r>
                  <a:rPr lang="en-US" i="1" dirty="0"/>
                  <a:t> …</a:t>
                </a:r>
                <a:endParaRPr lang="en-GB" i="1" dirty="0"/>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5898324" y="1951176"/>
                <a:ext cx="5151437" cy="1207099"/>
              </a:xfrm>
              <a:blipFill>
                <a:blip r:embed="rId2"/>
                <a:stretch>
                  <a:fillRect l="-237" b="-11111"/>
                </a:stretch>
              </a:blipFill>
            </p:spPr>
            <p:txBody>
              <a:bodyPr/>
              <a:lstStyle/>
              <a:p>
                <a:r>
                  <a:rPr lang="en-GB">
                    <a:noFill/>
                  </a:rPr>
                  <a:t> </a:t>
                </a:r>
              </a:p>
            </p:txBody>
          </p:sp>
        </mc:Fallback>
      </mc:AlternateContent>
      <p:grpSp>
        <p:nvGrpSpPr>
          <p:cNvPr id="12" name="Group 11"/>
          <p:cNvGrpSpPr/>
          <p:nvPr/>
        </p:nvGrpSpPr>
        <p:grpSpPr>
          <a:xfrm>
            <a:off x="2980674" y="3456474"/>
            <a:ext cx="6230652" cy="975445"/>
            <a:chOff x="1574949" y="4053229"/>
            <a:chExt cx="6230652" cy="975445"/>
          </a:xfrm>
        </p:grpSpPr>
        <p:pic>
          <p:nvPicPr>
            <p:cNvPr id="10" name="Picture 9"/>
            <p:cNvPicPr>
              <a:picLocks noChangeAspect="1"/>
            </p:cNvPicPr>
            <p:nvPr/>
          </p:nvPicPr>
          <p:blipFill>
            <a:blip r:embed="rId3"/>
            <a:stretch>
              <a:fillRect/>
            </a:stretch>
          </p:blipFill>
          <p:spPr>
            <a:xfrm>
              <a:off x="1574949" y="4053229"/>
              <a:ext cx="6230652" cy="975445"/>
            </a:xfrm>
            <a:prstGeom prst="rect">
              <a:avLst/>
            </a:prstGeom>
          </p:spPr>
        </p:pic>
        <p:sp>
          <p:nvSpPr>
            <p:cNvPr id="9" name="Rectangle 8"/>
            <p:cNvSpPr/>
            <p:nvPr/>
          </p:nvSpPr>
          <p:spPr>
            <a:xfrm>
              <a:off x="3611671" y="4234193"/>
              <a:ext cx="1920657" cy="46732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1" name="TextBox 10"/>
              <p:cNvSpPr txBox="1"/>
              <p:nvPr/>
            </p:nvSpPr>
            <p:spPr>
              <a:xfrm>
                <a:off x="2362282" y="4453510"/>
                <a:ext cx="7219785" cy="584775"/>
              </a:xfrm>
              <a:prstGeom prst="rect">
                <a:avLst/>
              </a:prstGeom>
              <a:noFill/>
            </p:spPr>
            <p:txBody>
              <a:bodyPr wrap="square" rtlCol="0">
                <a:spAutoFit/>
              </a:bodyPr>
              <a:lstStyle/>
              <a:p>
                <a:r>
                  <a:rPr lang="en-US" sz="1600" dirty="0"/>
                  <a:t>The (2.27) contains first order, time partial derivative. </a:t>
                </a:r>
                <a:r>
                  <a:rPr lang="en-US" sz="1600" dirty="0">
                    <a:solidFill>
                      <a:srgbClr val="0000FF"/>
                    </a:solidFill>
                  </a:rPr>
                  <a:t>Its solutions have the probability density</a:t>
                </a:r>
                <a14:m>
                  <m:oMath xmlns:m="http://schemas.openxmlformats.org/officeDocument/2006/math">
                    <m:r>
                      <a:rPr lang="en-US" sz="1600">
                        <a:solidFill>
                          <a:srgbClr val="0000FF"/>
                        </a:solidFill>
                        <a:latin typeface="Cambria Math" panose="02040503050406030204" pitchFamily="18" charset="0"/>
                        <a:ea typeface="Cambria Math" panose="02040503050406030204" pitchFamily="18" charset="0"/>
                      </a:rPr>
                      <m:t> </m:t>
                    </m:r>
                    <m:r>
                      <a:rPr lang="en-US" sz="1600" i="1">
                        <a:solidFill>
                          <a:srgbClr val="0000FF"/>
                        </a:solidFill>
                        <a:latin typeface="Cambria Math" panose="02040503050406030204" pitchFamily="18" charset="0"/>
                        <a:ea typeface="Cambria Math" panose="02040503050406030204" pitchFamily="18" charset="0"/>
                      </a:rPr>
                      <m:t>|</m:t>
                    </m:r>
                    <m:sSup>
                      <m:sSupPr>
                        <m:ctrlPr>
                          <a:rPr lang="en-US" sz="1600" i="1">
                            <a:solidFill>
                              <a:srgbClr val="0000FF"/>
                            </a:solidFill>
                            <a:latin typeface="Cambria Math" panose="02040503050406030204" pitchFamily="18" charset="0"/>
                            <a:ea typeface="Cambria Math" panose="02040503050406030204" pitchFamily="18" charset="0"/>
                          </a:rPr>
                        </m:ctrlPr>
                      </m:sSupPr>
                      <m:e>
                        <m:r>
                          <a:rPr lang="en-US" sz="1600" i="1">
                            <a:solidFill>
                              <a:srgbClr val="0000FF"/>
                            </a:solidFill>
                            <a:latin typeface="Cambria Math" panose="02040503050406030204" pitchFamily="18" charset="0"/>
                            <a:ea typeface="Cambria Math" panose="02040503050406030204" pitchFamily="18" charset="0"/>
                          </a:rPr>
                          <m:t>𝜓</m:t>
                        </m:r>
                        <m:r>
                          <m:rPr>
                            <m:nor/>
                          </m:rPr>
                          <a:rPr lang="en-GB" sz="1600" i="1" dirty="0">
                            <a:solidFill>
                              <a:srgbClr val="0000FF"/>
                            </a:solidFill>
                          </a:rPr>
                          <m:t> </m:t>
                        </m:r>
                        <m:r>
                          <a:rPr lang="en-US" sz="1600" i="1" dirty="0">
                            <a:solidFill>
                              <a:srgbClr val="0000FF"/>
                            </a:solidFill>
                            <a:latin typeface="Cambria Math" panose="02040503050406030204" pitchFamily="18" charset="0"/>
                          </a:rPr>
                          <m:t>|</m:t>
                        </m:r>
                      </m:e>
                      <m:sup>
                        <m:r>
                          <a:rPr lang="en-US" sz="1600" i="1">
                            <a:solidFill>
                              <a:srgbClr val="0000FF"/>
                            </a:solidFill>
                            <a:latin typeface="Cambria Math" panose="02040503050406030204" pitchFamily="18" charset="0"/>
                            <a:ea typeface="Cambria Math" panose="02040503050406030204" pitchFamily="18" charset="0"/>
                          </a:rPr>
                          <m:t>2</m:t>
                        </m:r>
                      </m:sup>
                    </m:sSup>
                  </m:oMath>
                </a14:m>
                <a:r>
                  <a:rPr lang="en-US" sz="1600" dirty="0">
                    <a:solidFill>
                      <a:srgbClr val="0000FF"/>
                    </a:solidFill>
                  </a:rPr>
                  <a:t> conserved</a:t>
                </a:r>
                <a:r>
                  <a:rPr lang="en-GB" sz="1600" dirty="0">
                    <a:solidFill>
                      <a:srgbClr val="0000FF"/>
                    </a:solidFill>
                  </a:rPr>
                  <a:t>.</a:t>
                </a:r>
                <a:r>
                  <a:rPr lang="en-US" sz="1600" dirty="0">
                    <a:solidFill>
                      <a:srgbClr val="0000FF"/>
                    </a:solidFill>
                  </a:rPr>
                  <a:t> </a:t>
                </a:r>
                <a:endParaRPr lang="en-GB" sz="1600" dirty="0">
                  <a:solidFill>
                    <a:srgbClr val="0000FF"/>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362282" y="4453510"/>
                <a:ext cx="7219785" cy="584775"/>
              </a:xfrm>
              <a:prstGeom prst="rect">
                <a:avLst/>
              </a:prstGeom>
              <a:blipFill>
                <a:blip r:embed="rId4"/>
                <a:stretch>
                  <a:fillRect l="-507" t="-3158" b="-13684"/>
                </a:stretch>
              </a:blipFill>
            </p:spPr>
            <p:txBody>
              <a:bodyPr/>
              <a:lstStyle/>
              <a:p>
                <a:r>
                  <a:rPr lang="en-GB">
                    <a:noFill/>
                  </a:rPr>
                  <a:t> </a:t>
                </a:r>
              </a:p>
            </p:txBody>
          </p:sp>
        </mc:Fallback>
      </mc:AlternateContent>
      <p:grpSp>
        <p:nvGrpSpPr>
          <p:cNvPr id="8" name="Group 7">
            <a:extLst>
              <a:ext uri="{FF2B5EF4-FFF2-40B4-BE49-F238E27FC236}">
                <a16:creationId xmlns:a16="http://schemas.microsoft.com/office/drawing/2014/main" id="{340543A1-535E-3A91-7841-4642BDCD05E1}"/>
              </a:ext>
            </a:extLst>
          </p:cNvPr>
          <p:cNvGrpSpPr/>
          <p:nvPr/>
        </p:nvGrpSpPr>
        <p:grpSpPr>
          <a:xfrm>
            <a:off x="8441654" y="5015834"/>
            <a:ext cx="1449106" cy="1064788"/>
            <a:chOff x="1750062" y="2159876"/>
            <a:chExt cx="5429591" cy="3559818"/>
          </a:xfrm>
        </p:grpSpPr>
        <p:pic>
          <p:nvPicPr>
            <p:cNvPr id="13" name="Picture 2" descr="Image result for player at billiard table">
              <a:hlinkClick r:id="rId5"/>
              <a:extLst>
                <a:ext uri="{FF2B5EF4-FFF2-40B4-BE49-F238E27FC236}">
                  <a16:creationId xmlns:a16="http://schemas.microsoft.com/office/drawing/2014/main" id="{B44028A4-FD01-63B9-8D12-2F0E7FC920E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4198" y="2564557"/>
              <a:ext cx="4323635" cy="2872942"/>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a:extLst>
                <a:ext uri="{FF2B5EF4-FFF2-40B4-BE49-F238E27FC236}">
                  <a16:creationId xmlns:a16="http://schemas.microsoft.com/office/drawing/2014/main" id="{EF1BF1BC-285F-A982-5969-DD6558B700C0}"/>
                </a:ext>
              </a:extLst>
            </p:cNvPr>
            <p:cNvCxnSpPr/>
            <p:nvPr/>
          </p:nvCxnSpPr>
          <p:spPr>
            <a:xfrm flipH="1">
              <a:off x="1750062" y="2159876"/>
              <a:ext cx="5429591" cy="355981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BE395EE-9EA9-75B9-137C-6F1601D089A3}"/>
                </a:ext>
              </a:extLst>
            </p:cNvPr>
            <p:cNvCxnSpPr>
              <a:cxnSpLocks/>
            </p:cNvCxnSpPr>
            <p:nvPr/>
          </p:nvCxnSpPr>
          <p:spPr>
            <a:xfrm>
              <a:off x="1750062" y="2299191"/>
              <a:ext cx="5153905" cy="342050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pic>
        <p:nvPicPr>
          <p:cNvPr id="18" name="Picture 17">
            <a:extLst>
              <a:ext uri="{FF2B5EF4-FFF2-40B4-BE49-F238E27FC236}">
                <a16:creationId xmlns:a16="http://schemas.microsoft.com/office/drawing/2014/main" id="{C3A53B1E-B008-F6D3-0A9A-9AE58B9145D3}"/>
              </a:ext>
            </a:extLst>
          </p:cNvPr>
          <p:cNvPicPr>
            <a:picLocks noChangeAspect="1"/>
          </p:cNvPicPr>
          <p:nvPr/>
        </p:nvPicPr>
        <p:blipFill>
          <a:blip r:embed="rId7"/>
          <a:stretch>
            <a:fillRect/>
          </a:stretch>
        </p:blipFill>
        <p:spPr>
          <a:xfrm>
            <a:off x="2432126" y="4959465"/>
            <a:ext cx="1769038" cy="1322998"/>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EF27959-D2CB-A2E2-FDBE-1F5808CC5D03}"/>
                  </a:ext>
                </a:extLst>
              </p:cNvPr>
              <p:cNvSpPr txBox="1"/>
              <p:nvPr/>
            </p:nvSpPr>
            <p:spPr>
              <a:xfrm>
                <a:off x="4285259" y="5468710"/>
                <a:ext cx="3968907" cy="581506"/>
              </a:xfrm>
              <a:prstGeom prst="rect">
                <a:avLst/>
              </a:prstGeom>
              <a:noFill/>
            </p:spPr>
            <p:txBody>
              <a:bodyPr wrap="none" lIns="0" tIns="0" rIns="0" bIns="0" rtlCol="0">
                <a:spAutoFit/>
              </a:bodyPr>
              <a:lstStyle/>
              <a:p>
                <a:r>
                  <a:rPr lang="en-US" dirty="0">
                    <a:ea typeface="Cambria Math" panose="02040503050406030204" pitchFamily="18" charset="0"/>
                  </a:rPr>
                  <a:t>; </a:t>
                </a:r>
                <a14:m>
                  <m:oMath xmlns:m="http://schemas.openxmlformats.org/officeDocument/2006/math">
                    <m:r>
                      <m:rPr>
                        <m:sty m:val="p"/>
                      </m:rPr>
                      <a:rPr lang="en-US">
                        <a:latin typeface="Cambria Math" panose="02040503050406030204" pitchFamily="18" charset="0"/>
                        <a:ea typeface="Cambria Math" panose="02040503050406030204" pitchFamily="18" charset="0"/>
                      </a:rPr>
                      <m:t>plane</m:t>
                    </m:r>
                    <m:r>
                      <a:rPr lang="en-US">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ea typeface="Cambria Math" panose="02040503050406030204" pitchFamily="18" charset="0"/>
                      </a:rPr>
                      <m:t>wave</m:t>
                    </m:r>
                    <m:r>
                      <a:rPr lang="en-US">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ea typeface="Cambria Math" panose="02040503050406030204" pitchFamily="18" charset="0"/>
                      </a:rPr>
                      <m:t>function</m:t>
                    </m:r>
                    <m:r>
                      <a:rPr lang="en-US">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𝜓</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𝑢</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𝑒</m:t>
                        </m:r>
                      </m:e>
                      <m:sup>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𝑝</m:t>
                            </m:r>
                          </m:e>
                          <m:sup>
                            <m:r>
                              <a:rPr lang="en-US" i="1">
                                <a:latin typeface="Cambria Math" panose="02040503050406030204" pitchFamily="18" charset="0"/>
                                <a:ea typeface="Cambria Math" panose="02040503050406030204" pitchFamily="18" charset="0"/>
                              </a:rPr>
                              <m:t>𝜇</m:t>
                            </m:r>
                          </m:sup>
                        </m:sSup>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𝑥</m:t>
                            </m:r>
                          </m:e>
                          <m:sub>
                            <m:r>
                              <a:rPr lang="en-US" i="1">
                                <a:latin typeface="Cambria Math" panose="02040503050406030204" pitchFamily="18" charset="0"/>
                                <a:ea typeface="Cambria Math" panose="02040503050406030204" pitchFamily="18" charset="0"/>
                              </a:rPr>
                              <m:t>𝜇</m:t>
                            </m:r>
                          </m:sub>
                        </m:sSub>
                        <m:r>
                          <a:rPr lang="en-US" i="1">
                            <a:latin typeface="Cambria Math" panose="02040503050406030204" pitchFamily="18" charset="0"/>
                            <a:ea typeface="Cambria Math" panose="02040503050406030204" pitchFamily="18" charset="0"/>
                          </a:rPr>
                          <m:t>)</m:t>
                        </m:r>
                      </m:sup>
                    </m:sSup>
                  </m:oMath>
                </a14:m>
                <a:endParaRPr lang="en-US" dirty="0">
                  <a:ea typeface="Cambria Math" panose="02040503050406030204" pitchFamily="18" charset="0"/>
                </a:endParaRPr>
              </a:p>
              <a:p>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𝑝</m:t>
                        </m:r>
                      </m:e>
                      <m:sup>
                        <m:r>
                          <a:rPr lang="en-US" i="1">
                            <a:latin typeface="Cambria Math" panose="02040503050406030204" pitchFamily="18" charset="0"/>
                            <a:ea typeface="Cambria Math" panose="02040503050406030204" pitchFamily="18" charset="0"/>
                          </a:rPr>
                          <m:t>𝜇</m:t>
                        </m:r>
                      </m:sup>
                    </m:sSup>
                  </m:oMath>
                </a14:m>
                <a:r>
                  <a:rPr lang="en-GB" dirty="0"/>
                  <a:t>= (E/c, </a:t>
                </a:r>
                <a14:m>
                  <m:oMath xmlns:m="http://schemas.openxmlformats.org/officeDocument/2006/math">
                    <m:sSup>
                      <m:sSupPr>
                        <m:ctrlPr>
                          <a:rPr lang="en-GB" i="1">
                            <a:latin typeface="Cambria Math" panose="02040503050406030204" pitchFamily="18" charset="0"/>
                          </a:rPr>
                        </m:ctrlPr>
                      </m:sSupPr>
                      <m:e>
                        <m:r>
                          <a:rPr lang="en-US" i="1">
                            <a:latin typeface="Cambria Math" panose="02040503050406030204" pitchFamily="18" charset="0"/>
                          </a:rPr>
                          <m:t>𝑝</m:t>
                        </m:r>
                      </m:e>
                      <m:sup>
                        <m:r>
                          <a:rPr lang="en-US" i="1">
                            <a:latin typeface="Cambria Math" panose="02040503050406030204" pitchFamily="18" charset="0"/>
                          </a:rPr>
                          <m:t>𝑥</m:t>
                        </m:r>
                      </m:sup>
                    </m:sSup>
                    <m:r>
                      <a:rPr lang="en-US" i="1">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𝑝</m:t>
                        </m:r>
                      </m:e>
                      <m:sup>
                        <m:r>
                          <a:rPr lang="en-US" i="1">
                            <a:latin typeface="Cambria Math" panose="02040503050406030204" pitchFamily="18" charset="0"/>
                          </a:rPr>
                          <m:t>𝑦</m:t>
                        </m:r>
                      </m:sup>
                    </m:sSup>
                    <m:r>
                      <a:rPr lang="en-US" i="1">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𝑝</m:t>
                        </m:r>
                      </m:e>
                      <m:sup>
                        <m:r>
                          <a:rPr lang="en-US" i="1">
                            <a:latin typeface="Cambria Math" panose="02040503050406030204" pitchFamily="18" charset="0"/>
                          </a:rPr>
                          <m:t>𝑧</m:t>
                        </m:r>
                      </m:sup>
                    </m:sSup>
                    <m:r>
                      <a:rPr lang="en-US" i="1">
                        <a:latin typeface="Cambria Math" panose="02040503050406030204" pitchFamily="18" charset="0"/>
                      </a:rPr>
                      <m:t>)</m:t>
                    </m:r>
                  </m:oMath>
                </a14:m>
                <a:endParaRPr lang="en-GB" dirty="0"/>
              </a:p>
            </p:txBody>
          </p:sp>
        </mc:Choice>
        <mc:Fallback xmlns="">
          <p:sp>
            <p:nvSpPr>
              <p:cNvPr id="19" name="TextBox 18">
                <a:extLst>
                  <a:ext uri="{FF2B5EF4-FFF2-40B4-BE49-F238E27FC236}">
                    <a16:creationId xmlns:a16="http://schemas.microsoft.com/office/drawing/2014/main" id="{6EF27959-D2CB-A2E2-FDBE-1F5808CC5D03}"/>
                  </a:ext>
                </a:extLst>
              </p:cNvPr>
              <p:cNvSpPr txBox="1">
                <a:spLocks noRot="1" noChangeAspect="1" noMove="1" noResize="1" noEditPoints="1" noAdjustHandles="1" noChangeArrowheads="1" noChangeShapeType="1" noTextEdit="1"/>
              </p:cNvSpPr>
              <p:nvPr/>
            </p:nvSpPr>
            <p:spPr>
              <a:xfrm>
                <a:off x="4285259" y="5468710"/>
                <a:ext cx="3968907" cy="581506"/>
              </a:xfrm>
              <a:prstGeom prst="rect">
                <a:avLst/>
              </a:prstGeom>
              <a:blipFill>
                <a:blip r:embed="rId8"/>
                <a:stretch>
                  <a:fillRect l="-3687" t="-7368" r="-768" b="-252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9A9A508-08DF-CB6C-CE8D-F4A5CC2B614B}"/>
                  </a:ext>
                </a:extLst>
              </p:cNvPr>
              <p:cNvSpPr txBox="1"/>
              <p:nvPr/>
            </p:nvSpPr>
            <p:spPr>
              <a:xfrm>
                <a:off x="976734" y="1467260"/>
                <a:ext cx="3696974" cy="2738378"/>
              </a:xfrm>
              <a:prstGeom prst="rect">
                <a:avLst/>
              </a:prstGeom>
              <a:noFill/>
            </p:spPr>
            <p:txBody>
              <a:bodyPr wrap="none" lIns="0" tIns="0" rIns="0" bIns="0" rtlCol="0">
                <a:spAutoFit/>
              </a:bodyPr>
              <a:lstStyle/>
              <a:p>
                <a:pPr algn="ctr"/>
                <a:r>
                  <a:rPr lang="en-US" sz="1600" dirty="0"/>
                  <a:t>Newtonian </a:t>
                </a:r>
                <a:r>
                  <a:rPr lang="en-US" sz="1600" b="1" dirty="0"/>
                  <a:t>apposition</a:t>
                </a:r>
                <a:r>
                  <a:rPr lang="en-US" sz="1600" dirty="0"/>
                  <a:t> </a:t>
                </a:r>
              </a:p>
              <a:p>
                <a:pPr algn="ctr"/>
                <a:r>
                  <a:rPr lang="en-US" sz="1600" i="1" dirty="0"/>
                  <a:t>Equation of Classical</a:t>
                </a:r>
                <a14:m>
                  <m:oMath xmlns:m="http://schemas.openxmlformats.org/officeDocument/2006/math">
                    <m:r>
                      <a:rPr lang="en-US" sz="1600" i="1">
                        <a:latin typeface="Cambria Math" panose="02040503050406030204" pitchFamily="18" charset="0"/>
                      </a:rPr>
                      <m:t> </m:t>
                    </m:r>
                    <m:r>
                      <a:rPr lang="en-US" sz="1600" b="0" i="1" smtClean="0">
                        <a:latin typeface="Cambria Math" panose="02040503050406030204" pitchFamily="18" charset="0"/>
                      </a:rPr>
                      <m:t>𝑀</m:t>
                    </m:r>
                    <m:r>
                      <a:rPr lang="en-US" sz="1600" i="1">
                        <a:latin typeface="Cambria Math" panose="02040503050406030204" pitchFamily="18" charset="0"/>
                      </a:rPr>
                      <m:t>𝑒𝑐h𝑎𝑛𝑖𝑐𝑠</m:t>
                    </m:r>
                  </m:oMath>
                </a14:m>
                <a:endParaRPr lang="en-US" sz="16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acc>
                        <m:accPr>
                          <m:chr m:val="⃗"/>
                          <m:ctrlPr>
                            <a:rPr lang="en-GB" sz="1600" i="1">
                              <a:latin typeface="Cambria Math" panose="02040503050406030204" pitchFamily="18" charset="0"/>
                            </a:rPr>
                          </m:ctrlPr>
                        </m:accPr>
                        <m:e>
                          <m:r>
                            <a:rPr lang="en-US" sz="1600" i="1">
                              <a:latin typeface="Cambria Math" panose="02040503050406030204" pitchFamily="18" charset="0"/>
                            </a:rPr>
                            <m:t>𝐹</m:t>
                          </m:r>
                        </m:e>
                      </m:acc>
                      <m:r>
                        <a:rPr lang="en-US" sz="1600" i="1">
                          <a:latin typeface="Cambria Math" panose="02040503050406030204" pitchFamily="18" charset="0"/>
                        </a:rPr>
                        <m:t>=</m:t>
                      </m:r>
                      <m:r>
                        <a:rPr lang="en-US" sz="1600" i="1">
                          <a:latin typeface="Cambria Math" panose="02040503050406030204" pitchFamily="18" charset="0"/>
                        </a:rPr>
                        <m:t>𝑚</m:t>
                      </m:r>
                      <m:acc>
                        <m:accPr>
                          <m:chr m:val="⃗"/>
                          <m:ctrlPr>
                            <a:rPr lang="en-US" sz="1600" i="1">
                              <a:latin typeface="Cambria Math" panose="02040503050406030204" pitchFamily="18" charset="0"/>
                            </a:rPr>
                          </m:ctrlPr>
                        </m:accPr>
                        <m:e>
                          <m:r>
                            <a:rPr lang="en-US" sz="1600" i="1">
                              <a:latin typeface="Cambria Math" panose="02040503050406030204" pitchFamily="18" charset="0"/>
                            </a:rPr>
                            <m:t>𝑎</m:t>
                          </m:r>
                        </m:e>
                      </m:acc>
                    </m:oMath>
                  </m:oMathPara>
                </a14:m>
                <a:endParaRPr lang="en-US" sz="1600" dirty="0"/>
              </a:p>
              <a:p>
                <a:pPr algn="ctr"/>
                <a14:m>
                  <m:oMath xmlns:m="http://schemas.openxmlformats.org/officeDocument/2006/math">
                    <m:r>
                      <a:rPr lang="en-US" sz="1600" b="0" i="1" smtClean="0">
                        <a:latin typeface="Cambria Math" panose="02040503050406030204" pitchFamily="18" charset="0"/>
                      </a:rPr>
                      <m:t>𝐹</m:t>
                    </m:r>
                    <m:r>
                      <a:rPr lang="en-US" sz="1600" b="0" i="1" baseline="-25000" smtClean="0">
                        <a:latin typeface="Cambria Math" panose="02040503050406030204" pitchFamily="18" charset="0"/>
                      </a:rPr>
                      <m:t>𝑥</m:t>
                    </m:r>
                    <m:r>
                      <a:rPr lang="en-US" sz="1600" b="0" i="1" smtClean="0">
                        <a:latin typeface="Cambria Math" panose="02040503050406030204" pitchFamily="18" charset="0"/>
                      </a:rPr>
                      <m:t>=</m:t>
                    </m:r>
                  </m:oMath>
                </a14:m>
                <a:r>
                  <a:rPr lang="en-US" sz="1600" dirty="0"/>
                  <a:t> m </a:t>
                </a:r>
                <a14:m>
                  <m:oMath xmlns:m="http://schemas.openxmlformats.org/officeDocument/2006/math">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𝑥</m:t>
                        </m:r>
                      </m:e>
                    </m:acc>
                    <m:r>
                      <a:rPr lang="en-US" sz="1600" i="1">
                        <a:latin typeface="Cambria Math" panose="02040503050406030204" pitchFamily="18" charset="0"/>
                      </a:rPr>
                      <m:t> ; </m:t>
                    </m:r>
                    <m:r>
                      <a:rPr lang="en-US" sz="1600" i="1">
                        <a:latin typeface="Cambria Math" panose="02040503050406030204" pitchFamily="18" charset="0"/>
                      </a:rPr>
                      <m:t>𝐹𝑦</m:t>
                    </m:r>
                    <m:r>
                      <a:rPr lang="en-US" sz="1600" i="1">
                        <a:latin typeface="Cambria Math" panose="02040503050406030204" pitchFamily="18" charset="0"/>
                      </a:rPr>
                      <m:t>=</m:t>
                    </m:r>
                  </m:oMath>
                </a14:m>
                <a:r>
                  <a:rPr lang="en-US" sz="1600" dirty="0"/>
                  <a:t> m </a:t>
                </a:r>
                <a14:m>
                  <m:oMath xmlns:m="http://schemas.openxmlformats.org/officeDocument/2006/math">
                    <m:acc>
                      <m:accPr>
                        <m:chr m:val="̈"/>
                        <m:ctrlPr>
                          <a:rPr lang="en-US" sz="1600" i="1">
                            <a:latin typeface="Cambria Math" panose="02040503050406030204" pitchFamily="18" charset="0"/>
                          </a:rPr>
                        </m:ctrlPr>
                      </m:accPr>
                      <m:e>
                        <m:r>
                          <a:rPr lang="en-US" sz="1600" b="0" i="1" smtClean="0">
                            <a:latin typeface="Cambria Math" panose="02040503050406030204" pitchFamily="18" charset="0"/>
                          </a:rPr>
                          <m:t>𝑦</m:t>
                        </m:r>
                      </m:e>
                    </m:acc>
                    <m:r>
                      <a:rPr lang="en-US" sz="1600" b="0" i="1" smtClean="0">
                        <a:latin typeface="Cambria Math" panose="02040503050406030204" pitchFamily="18" charset="0"/>
                      </a:rPr>
                      <m:t>; </m:t>
                    </m:r>
                    <m:r>
                      <a:rPr lang="en-US" sz="1600" i="1">
                        <a:latin typeface="Cambria Math" panose="02040503050406030204" pitchFamily="18" charset="0"/>
                      </a:rPr>
                      <m:t> </m:t>
                    </m:r>
                    <m:r>
                      <a:rPr lang="en-US" sz="1600" i="1">
                        <a:latin typeface="Cambria Math" panose="02040503050406030204" pitchFamily="18" charset="0"/>
                      </a:rPr>
                      <m:t>𝐹𝑧</m:t>
                    </m:r>
                    <m:r>
                      <a:rPr lang="en-US" sz="1600" i="1">
                        <a:latin typeface="Cambria Math" panose="02040503050406030204" pitchFamily="18" charset="0"/>
                      </a:rPr>
                      <m:t>=</m:t>
                    </m:r>
                  </m:oMath>
                </a14:m>
                <a:r>
                  <a:rPr lang="en-US" sz="1600" dirty="0"/>
                  <a:t> m </a:t>
                </a:r>
                <a14:m>
                  <m:oMath xmlns:m="http://schemas.openxmlformats.org/officeDocument/2006/math">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𝑧</m:t>
                        </m:r>
                      </m:e>
                    </m:acc>
                    <m:r>
                      <a:rPr lang="en-US" sz="1600" i="1">
                        <a:latin typeface="Cambria Math" panose="02040503050406030204" pitchFamily="18" charset="0"/>
                      </a:rPr>
                      <m:t> </m:t>
                    </m:r>
                  </m:oMath>
                </a14:m>
                <a:endParaRPr lang="en-US" sz="1600" dirty="0"/>
              </a:p>
              <a:p>
                <a:pPr algn="ctr"/>
                <a:endParaRPr lang="en-US" sz="1600" dirty="0"/>
              </a:p>
              <a:p>
                <a:pPr algn="ctr"/>
                <a:r>
                  <a:rPr lang="en-US" sz="1600" dirty="0"/>
                  <a:t>Solving the differential equations, we get: </a:t>
                </a:r>
              </a:p>
              <a:p>
                <a:pPr algn="ctr"/>
                <a:r>
                  <a:rPr lang="en-US" sz="1600" dirty="0"/>
                  <a:t>x = x(t); y = y(t); z = z(t); </a:t>
                </a:r>
              </a:p>
              <a:p>
                <a:endParaRPr lang="en-US" sz="1600" dirty="0"/>
              </a:p>
              <a:p>
                <a:endParaRPr lang="en-US" sz="1600" dirty="0"/>
              </a:p>
              <a:p>
                <a:endParaRPr lang="en-US" sz="1600" dirty="0"/>
              </a:p>
              <a:p>
                <a:endParaRPr lang="en-GB" sz="1600" dirty="0"/>
              </a:p>
            </p:txBody>
          </p:sp>
        </mc:Choice>
        <mc:Fallback xmlns="">
          <p:sp>
            <p:nvSpPr>
              <p:cNvPr id="7" name="TextBox 6">
                <a:extLst>
                  <a:ext uri="{FF2B5EF4-FFF2-40B4-BE49-F238E27FC236}">
                    <a16:creationId xmlns:a16="http://schemas.microsoft.com/office/drawing/2014/main" id="{A9A9A508-08DF-CB6C-CE8D-F4A5CC2B614B}"/>
                  </a:ext>
                </a:extLst>
              </p:cNvPr>
              <p:cNvSpPr txBox="1">
                <a:spLocks noRot="1" noChangeAspect="1" noMove="1" noResize="1" noEditPoints="1" noAdjustHandles="1" noChangeArrowheads="1" noChangeShapeType="1" noTextEdit="1"/>
              </p:cNvSpPr>
              <p:nvPr/>
            </p:nvSpPr>
            <p:spPr>
              <a:xfrm>
                <a:off x="976734" y="1467260"/>
                <a:ext cx="3696974" cy="2738378"/>
              </a:xfrm>
              <a:prstGeom prst="rect">
                <a:avLst/>
              </a:prstGeom>
              <a:blipFill>
                <a:blip r:embed="rId9"/>
                <a:stretch>
                  <a:fillRect l="-2471" t="-2450" r="-2306"/>
                </a:stretch>
              </a:blipFill>
            </p:spPr>
            <p:txBody>
              <a:bodyPr/>
              <a:lstStyle/>
              <a:p>
                <a:r>
                  <a:rPr lang="en-GB">
                    <a:noFill/>
                  </a:rPr>
                  <a:t> </a:t>
                </a:r>
              </a:p>
            </p:txBody>
          </p:sp>
        </mc:Fallback>
      </mc:AlternateContent>
      <p:sp>
        <p:nvSpPr>
          <p:cNvPr id="17" name="Rectangle 16">
            <a:hlinkClick r:id="rId10" action="ppaction://hlinksldjump"/>
            <a:extLst>
              <a:ext uri="{FF2B5EF4-FFF2-40B4-BE49-F238E27FC236}">
                <a16:creationId xmlns:a16="http://schemas.microsoft.com/office/drawing/2014/main" id="{441CAC3B-893F-874F-C1AC-0CB08B317A83}"/>
              </a:ext>
            </a:extLst>
          </p:cNvPr>
          <p:cNvSpPr/>
          <p:nvPr/>
        </p:nvSpPr>
        <p:spPr>
          <a:xfrm>
            <a:off x="78259" y="6282463"/>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
        <p:nvSpPr>
          <p:cNvPr id="21" name="TextBox 20">
            <a:extLst>
              <a:ext uri="{FF2B5EF4-FFF2-40B4-BE49-F238E27FC236}">
                <a16:creationId xmlns:a16="http://schemas.microsoft.com/office/drawing/2014/main" id="{9C07CB66-231C-7D13-C638-9A94A84ACEB5}"/>
              </a:ext>
            </a:extLst>
          </p:cNvPr>
          <p:cNvSpPr txBox="1"/>
          <p:nvPr/>
        </p:nvSpPr>
        <p:spPr>
          <a:xfrm>
            <a:off x="5774631" y="1467260"/>
            <a:ext cx="5151603" cy="338554"/>
          </a:xfrm>
          <a:prstGeom prst="rect">
            <a:avLst/>
          </a:prstGeom>
          <a:noFill/>
        </p:spPr>
        <p:txBody>
          <a:bodyPr wrap="none" rtlCol="0">
            <a:spAutoFit/>
          </a:bodyPr>
          <a:lstStyle/>
          <a:p>
            <a:r>
              <a:rPr lang="en-US" sz="1600" i="1" dirty="0"/>
              <a:t>Quantum Mechanics by the </a:t>
            </a:r>
            <a:r>
              <a:rPr lang="en-US" sz="1600" b="1" i="1" dirty="0"/>
              <a:t>Correspondence Principle </a:t>
            </a:r>
            <a:endParaRPr lang="en-GB" sz="1600" b="1" i="1" dirty="0"/>
          </a:p>
        </p:txBody>
      </p:sp>
      <p:sp>
        <p:nvSpPr>
          <p:cNvPr id="22" name="Rectangle 21">
            <a:extLst>
              <a:ext uri="{FF2B5EF4-FFF2-40B4-BE49-F238E27FC236}">
                <a16:creationId xmlns:a16="http://schemas.microsoft.com/office/drawing/2014/main" id="{6452FD85-DE3F-3529-6B64-8ED1EDB2F006}"/>
              </a:ext>
            </a:extLst>
          </p:cNvPr>
          <p:cNvSpPr/>
          <p:nvPr/>
        </p:nvSpPr>
        <p:spPr>
          <a:xfrm>
            <a:off x="5429250" y="1900659"/>
            <a:ext cx="5620511" cy="1325563"/>
          </a:xfrm>
          <a:prstGeom prst="rect">
            <a:avLst/>
          </a:prstGeom>
          <a:noFill/>
          <a:ln w="28575">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634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p:bldP spid="19" grpId="0"/>
      <p:bldP spid="21" grpId="0"/>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C296F-A205-6E10-33C3-A1E4AC024B9B}"/>
              </a:ext>
            </a:extLst>
          </p:cNvPr>
          <p:cNvSpPr>
            <a:spLocks noGrp="1"/>
          </p:cNvSpPr>
          <p:nvPr>
            <p:ph type="title"/>
          </p:nvPr>
        </p:nvSpPr>
        <p:spPr/>
        <p:txBody>
          <a:bodyPr>
            <a:normAutofit/>
          </a:bodyPr>
          <a:lstStyle/>
          <a:p>
            <a:r>
              <a:rPr lang="en-US" dirty="0">
                <a:solidFill>
                  <a:srgbClr val="FF0000"/>
                </a:solidFill>
              </a:rPr>
              <a:t>Glimpses on the Standard Model</a:t>
            </a:r>
            <a:endParaRPr lang="en-GB" dirty="0">
              <a:solidFill>
                <a:srgbClr val="FF0000"/>
              </a:solidFill>
            </a:endParaRPr>
          </a:p>
        </p:txBody>
      </p:sp>
      <p:sp>
        <p:nvSpPr>
          <p:cNvPr id="3" name="Content Placeholder 2">
            <a:extLst>
              <a:ext uri="{FF2B5EF4-FFF2-40B4-BE49-F238E27FC236}">
                <a16:creationId xmlns:a16="http://schemas.microsoft.com/office/drawing/2014/main" id="{91185FE5-D86D-5FEC-8524-C22234928447}"/>
              </a:ext>
            </a:extLst>
          </p:cNvPr>
          <p:cNvSpPr>
            <a:spLocks noGrp="1"/>
          </p:cNvSpPr>
          <p:nvPr>
            <p:ph idx="1"/>
          </p:nvPr>
        </p:nvSpPr>
        <p:spPr/>
        <p:txBody>
          <a:bodyPr>
            <a:normAutofit lnSpcReduction="10000"/>
          </a:bodyPr>
          <a:lstStyle/>
          <a:p>
            <a:pPr marL="0" indent="0">
              <a:buNone/>
            </a:pPr>
            <a:r>
              <a:rPr lang="en-US" dirty="0">
                <a:solidFill>
                  <a:srgbClr val="0000FF"/>
                </a:solidFill>
              </a:rPr>
              <a:t>THE STANDARD MODEL OF PARTICLE PHYSICS (SM)</a:t>
            </a:r>
          </a:p>
          <a:p>
            <a:pPr marL="0" indent="0">
              <a:buNone/>
            </a:pPr>
            <a:r>
              <a:rPr lang="en-US" sz="2400" dirty="0"/>
              <a:t>-It is a mathematical framework for a </a:t>
            </a:r>
            <a:r>
              <a:rPr lang="en-US" sz="2400" dirty="0">
                <a:solidFill>
                  <a:srgbClr val="FF0000"/>
                </a:solidFill>
              </a:rPr>
              <a:t>unified</a:t>
            </a:r>
            <a:r>
              <a:rPr lang="en-US" sz="2400" dirty="0"/>
              <a:t> description of three interactions:</a:t>
            </a:r>
          </a:p>
          <a:p>
            <a:pPr marL="0" indent="0">
              <a:buNone/>
            </a:pPr>
            <a:endParaRPr lang="en-US" dirty="0"/>
          </a:p>
          <a:p>
            <a:pPr lvl="1">
              <a:buFont typeface="Wingdings" panose="05000000000000000000" pitchFamily="2" charset="2"/>
              <a:buChar char="Ø"/>
            </a:pPr>
            <a:r>
              <a:rPr lang="en-US" dirty="0">
                <a:solidFill>
                  <a:srgbClr val="0000FF"/>
                </a:solidFill>
              </a:rPr>
              <a:t>The Electromagnetic interaction (EI),</a:t>
            </a:r>
          </a:p>
          <a:p>
            <a:pPr lvl="1">
              <a:buFont typeface="Wingdings" panose="05000000000000000000" pitchFamily="2" charset="2"/>
              <a:buChar char="Ø"/>
            </a:pPr>
            <a:r>
              <a:rPr lang="en-US" dirty="0">
                <a:solidFill>
                  <a:srgbClr val="0000FF"/>
                </a:solidFill>
              </a:rPr>
              <a:t>The Weak Interaction (WI)</a:t>
            </a:r>
            <a:r>
              <a:rPr lang="en-US" sz="1700" dirty="0"/>
              <a:t>(particle decay, radioactivity),</a:t>
            </a:r>
          </a:p>
          <a:p>
            <a:pPr lvl="2">
              <a:buFont typeface="Wingdings" panose="05000000000000000000" pitchFamily="2" charset="2"/>
              <a:buChar char="Ø"/>
            </a:pPr>
            <a:r>
              <a:rPr lang="en-US" dirty="0">
                <a:solidFill>
                  <a:srgbClr val="00B050"/>
                </a:solidFill>
              </a:rPr>
              <a:t>Electroweak (EI+WI) Interaction (EWI)</a:t>
            </a:r>
          </a:p>
          <a:p>
            <a:pPr lvl="1">
              <a:buFont typeface="Wingdings" panose="05000000000000000000" pitchFamily="2" charset="2"/>
              <a:buChar char="Ø"/>
            </a:pPr>
            <a:r>
              <a:rPr lang="en-US" dirty="0">
                <a:solidFill>
                  <a:srgbClr val="0000FF"/>
                </a:solidFill>
              </a:rPr>
              <a:t>The Strong Interaction (SI) </a:t>
            </a:r>
            <a:r>
              <a:rPr lang="en-US" sz="1700" dirty="0"/>
              <a:t>(interaction binding quarks),</a:t>
            </a:r>
          </a:p>
          <a:p>
            <a:pPr lvl="1">
              <a:buFont typeface="Wingdings" panose="05000000000000000000" pitchFamily="2" charset="2"/>
              <a:buChar char="Ø"/>
            </a:pPr>
            <a:endParaRPr lang="en-US" sz="1700" dirty="0"/>
          </a:p>
          <a:p>
            <a:pPr lvl="1">
              <a:buFont typeface="Wingdings" panose="05000000000000000000" pitchFamily="2" charset="2"/>
              <a:buChar char="Ø"/>
            </a:pPr>
            <a:r>
              <a:rPr lang="en-US" dirty="0">
                <a:solidFill>
                  <a:srgbClr val="0000FF"/>
                </a:solidFill>
              </a:rPr>
              <a:t> plus the Higgs field </a:t>
            </a:r>
            <a:r>
              <a:rPr lang="en-US" sz="1700" dirty="0"/>
              <a:t>(providing the mass to the particles).</a:t>
            </a:r>
          </a:p>
          <a:p>
            <a:pPr lvl="1">
              <a:buFont typeface="Wingdings" panose="05000000000000000000" pitchFamily="2" charset="2"/>
              <a:buChar char="Ø"/>
            </a:pPr>
            <a:endParaRPr lang="en-US" sz="1700" dirty="0">
              <a:solidFill>
                <a:srgbClr val="0000FF"/>
              </a:solidFill>
            </a:endParaRPr>
          </a:p>
          <a:p>
            <a:pPr marL="0" indent="0">
              <a:buNone/>
            </a:pPr>
            <a:r>
              <a:rPr lang="en-US" sz="2400" dirty="0"/>
              <a:t>-The SM is based on Relativistic </a:t>
            </a:r>
            <a:r>
              <a:rPr lang="en-US" sz="2400" dirty="0">
                <a:solidFill>
                  <a:srgbClr val="FF0000"/>
                </a:solidFill>
              </a:rPr>
              <a:t>Quantum Field Theory</a:t>
            </a:r>
            <a:r>
              <a:rPr lang="en-US" sz="2400" dirty="0"/>
              <a:t>.</a:t>
            </a:r>
          </a:p>
        </p:txBody>
      </p:sp>
      <p:sp>
        <p:nvSpPr>
          <p:cNvPr id="4" name="Date Placeholder 3">
            <a:extLst>
              <a:ext uri="{FF2B5EF4-FFF2-40B4-BE49-F238E27FC236}">
                <a16:creationId xmlns:a16="http://schemas.microsoft.com/office/drawing/2014/main" id="{AFA020DB-DBBB-4351-8576-37C5CD3090ED}"/>
              </a:ext>
            </a:extLst>
          </p:cNvPr>
          <p:cNvSpPr>
            <a:spLocks noGrp="1"/>
          </p:cNvSpPr>
          <p:nvPr>
            <p:ph type="dt" sz="half" idx="10"/>
          </p:nvPr>
        </p:nvSpPr>
        <p:spPr/>
        <p:txBody>
          <a:bodyPr>
            <a:normAutofit/>
          </a:bodyPr>
          <a:lstStyle/>
          <a:p>
            <a:pPr>
              <a:spcAft>
                <a:spcPts val="600"/>
              </a:spcAft>
            </a:pPr>
            <a:r>
              <a:rPr lang="en-US"/>
              <a:t>CERN 27-29 Oct 2025</a:t>
            </a:r>
            <a:endParaRPr lang="en-GB"/>
          </a:p>
        </p:txBody>
      </p:sp>
      <p:sp>
        <p:nvSpPr>
          <p:cNvPr id="5" name="Footer Placeholder 4">
            <a:extLst>
              <a:ext uri="{FF2B5EF4-FFF2-40B4-BE49-F238E27FC236}">
                <a16:creationId xmlns:a16="http://schemas.microsoft.com/office/drawing/2014/main" id="{E87915EA-BA54-F7B4-ADDF-8C78A03342A0}"/>
              </a:ext>
            </a:extLst>
          </p:cNvPr>
          <p:cNvSpPr>
            <a:spLocks noGrp="1"/>
          </p:cNvSpPr>
          <p:nvPr>
            <p:ph type="ftr" sz="quarter" idx="11"/>
          </p:nvPr>
        </p:nvSpPr>
        <p:spPr/>
        <p:txBody>
          <a:bodyPr>
            <a:normAutofit/>
          </a:bodyPr>
          <a:lstStyle/>
          <a:p>
            <a:pPr>
              <a:spcAft>
                <a:spcPts val="600"/>
              </a:spcAft>
            </a:pPr>
            <a:r>
              <a:rPr lang="en-GB"/>
              <a:t>Giacinto de Cataldo CERN-CH and INFN, Ba-It </a:t>
            </a:r>
          </a:p>
        </p:txBody>
      </p:sp>
      <p:sp>
        <p:nvSpPr>
          <p:cNvPr id="6" name="Slide Number Placeholder 5">
            <a:extLst>
              <a:ext uri="{FF2B5EF4-FFF2-40B4-BE49-F238E27FC236}">
                <a16:creationId xmlns:a16="http://schemas.microsoft.com/office/drawing/2014/main" id="{5328CB56-4DAE-6795-1577-D869794F4D7E}"/>
              </a:ext>
            </a:extLst>
          </p:cNvPr>
          <p:cNvSpPr>
            <a:spLocks noGrp="1"/>
          </p:cNvSpPr>
          <p:nvPr>
            <p:ph type="sldNum" sz="quarter" idx="12"/>
          </p:nvPr>
        </p:nvSpPr>
        <p:spPr/>
        <p:txBody>
          <a:bodyPr>
            <a:normAutofit/>
          </a:bodyPr>
          <a:lstStyle/>
          <a:p>
            <a:pPr>
              <a:spcAft>
                <a:spcPts val="600"/>
              </a:spcAft>
            </a:pPr>
            <a:fld id="{9A4D69E4-0BE0-4A7F-8238-560CF690EA01}" type="slidenum">
              <a:rPr lang="en-GB" smtClean="0"/>
              <a:pPr>
                <a:spcAft>
                  <a:spcPts val="600"/>
                </a:spcAft>
              </a:pPr>
              <a:t>17</a:t>
            </a:fld>
            <a:endParaRPr lang="en-GB"/>
          </a:p>
        </p:txBody>
      </p:sp>
      <p:pic>
        <p:nvPicPr>
          <p:cNvPr id="8" name="Picture 7" descr="OMG Bee">
            <a:extLst>
              <a:ext uri="{FF2B5EF4-FFF2-40B4-BE49-F238E27FC236}">
                <a16:creationId xmlns:a16="http://schemas.microsoft.com/office/drawing/2014/main" id="{8909DD8D-40E9-B79A-375F-9CADF734E5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99346" y="2588933"/>
            <a:ext cx="2351332" cy="2351332"/>
          </a:xfrm>
          <a:prstGeom prst="rect">
            <a:avLst/>
          </a:prstGeom>
        </p:spPr>
      </p:pic>
      <p:sp>
        <p:nvSpPr>
          <p:cNvPr id="7" name="Rectangle 6">
            <a:hlinkClick r:id="rId3" action="ppaction://hlinksldjump"/>
            <a:extLst>
              <a:ext uri="{FF2B5EF4-FFF2-40B4-BE49-F238E27FC236}">
                <a16:creationId xmlns:a16="http://schemas.microsoft.com/office/drawing/2014/main" id="{6EFB47E5-6027-6A96-852F-FD41969CF961}"/>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63846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7C974-91F1-D3AB-1481-0BECBB48D5A8}"/>
              </a:ext>
            </a:extLst>
          </p:cNvPr>
          <p:cNvSpPr>
            <a:spLocks noGrp="1"/>
          </p:cNvSpPr>
          <p:nvPr>
            <p:ph type="title"/>
          </p:nvPr>
        </p:nvSpPr>
        <p:spPr/>
        <p:txBody>
          <a:bodyPr/>
          <a:lstStyle/>
          <a:p>
            <a:r>
              <a:rPr lang="en-US" dirty="0">
                <a:solidFill>
                  <a:srgbClr val="FF0000"/>
                </a:solidFill>
              </a:rPr>
              <a:t>Glimpse on Quantum Field Theory</a:t>
            </a:r>
            <a:endParaRPr lang="en-GB" dirty="0">
              <a:solidFill>
                <a:srgbClr val="FF0000"/>
              </a:solidFill>
            </a:endParaRPr>
          </a:p>
        </p:txBody>
      </p:sp>
      <p:sp>
        <p:nvSpPr>
          <p:cNvPr id="3" name="Content Placeholder 2">
            <a:extLst>
              <a:ext uri="{FF2B5EF4-FFF2-40B4-BE49-F238E27FC236}">
                <a16:creationId xmlns:a16="http://schemas.microsoft.com/office/drawing/2014/main" id="{482BA632-909E-B7DA-7448-A906EF4026B2}"/>
              </a:ext>
            </a:extLst>
          </p:cNvPr>
          <p:cNvSpPr>
            <a:spLocks noGrp="1"/>
          </p:cNvSpPr>
          <p:nvPr>
            <p:ph idx="1"/>
          </p:nvPr>
        </p:nvSpPr>
        <p:spPr>
          <a:xfrm>
            <a:off x="963930" y="2587679"/>
            <a:ext cx="10515600" cy="2449195"/>
          </a:xfrm>
        </p:spPr>
        <p:txBody>
          <a:bodyPr>
            <a:normAutofit/>
          </a:bodyPr>
          <a:lstStyle/>
          <a:p>
            <a:pPr algn="ctr">
              <a:buFont typeface="Arial" panose="020B0604020202020204" pitchFamily="34" charset="0"/>
              <a:buChar char="•"/>
            </a:pPr>
            <a:r>
              <a:rPr lang="en-US" dirty="0">
                <a:solidFill>
                  <a:srgbClr val="0000FF"/>
                </a:solidFill>
              </a:rPr>
              <a:t>QFT = QM+ quantum Fields = Quantum Field Theory</a:t>
            </a:r>
          </a:p>
          <a:p>
            <a:pPr>
              <a:buFont typeface="Arial" panose="020B0604020202020204" pitchFamily="34" charset="0"/>
              <a:buChar char="•"/>
            </a:pPr>
            <a:r>
              <a:rPr lang="en-US" sz="2000" dirty="0"/>
              <a:t>QM = </a:t>
            </a:r>
            <a:r>
              <a:rPr lang="en-US" sz="2000" dirty="0">
                <a:solidFill>
                  <a:srgbClr val="0000FF"/>
                </a:solidFill>
              </a:rPr>
              <a:t>Quantum Mechanics, </a:t>
            </a:r>
            <a:r>
              <a:rPr lang="en-US" sz="2000" dirty="0"/>
              <a:t>incorporating the </a:t>
            </a:r>
            <a:r>
              <a:rPr lang="en-US" sz="2000" dirty="0">
                <a:solidFill>
                  <a:srgbClr val="3333FF"/>
                </a:solidFill>
              </a:rPr>
              <a:t>Special Relativity</a:t>
            </a:r>
            <a:r>
              <a:rPr lang="en-US" sz="2000" dirty="0"/>
              <a:t>, predicts the existence of the anti-matter: Dirac equation;</a:t>
            </a:r>
          </a:p>
          <a:p>
            <a:pPr>
              <a:buFont typeface="Arial" panose="020B0604020202020204" pitchFamily="34" charset="0"/>
              <a:buChar char="•"/>
            </a:pPr>
            <a:r>
              <a:rPr lang="en-US" sz="2000" dirty="0"/>
              <a:t>Quantum Fields = </a:t>
            </a:r>
            <a:r>
              <a:rPr lang="en-US" sz="2000" dirty="0">
                <a:solidFill>
                  <a:srgbClr val="0000FF"/>
                </a:solidFill>
              </a:rPr>
              <a:t>mathematical functions</a:t>
            </a:r>
            <a:r>
              <a:rPr lang="en-US" sz="2000" dirty="0">
                <a:solidFill>
                  <a:schemeClr val="tx1"/>
                </a:solidFill>
              </a:rPr>
              <a:t> describing </a:t>
            </a:r>
            <a:r>
              <a:rPr lang="en-US" sz="2000" dirty="0">
                <a:solidFill>
                  <a:srgbClr val="FF0000"/>
                </a:solidFill>
              </a:rPr>
              <a:t>particles</a:t>
            </a:r>
            <a:r>
              <a:rPr lang="en-US" sz="2000" dirty="0"/>
              <a:t> and </a:t>
            </a:r>
            <a:r>
              <a:rPr lang="en-US" sz="2000" b="1" dirty="0">
                <a:solidFill>
                  <a:srgbClr val="FF0000"/>
                </a:solidFill>
              </a:rPr>
              <a:t>interactions</a:t>
            </a:r>
            <a:r>
              <a:rPr lang="en-US" sz="2000" dirty="0"/>
              <a:t>.</a:t>
            </a:r>
          </a:p>
        </p:txBody>
      </p:sp>
      <p:sp>
        <p:nvSpPr>
          <p:cNvPr id="4" name="Date Placeholder 3">
            <a:extLst>
              <a:ext uri="{FF2B5EF4-FFF2-40B4-BE49-F238E27FC236}">
                <a16:creationId xmlns:a16="http://schemas.microsoft.com/office/drawing/2014/main" id="{E1AD0D03-1AE0-17BF-CD8D-3198569883AD}"/>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2849AD69-A6B8-7907-650D-CD23DF31981C}"/>
              </a:ext>
            </a:extLst>
          </p:cNvPr>
          <p:cNvSpPr>
            <a:spLocks noGrp="1"/>
          </p:cNvSpPr>
          <p:nvPr>
            <p:ph type="ftr" sz="quarter" idx="11"/>
          </p:nvPr>
        </p:nvSpPr>
        <p:spPr/>
        <p:txBody>
          <a:bodyPr/>
          <a:lstStyle/>
          <a:p>
            <a:r>
              <a:rPr lang="en-GB" dirty="0"/>
              <a:t>Giacinto de Cataldo CERN-CH and INFN, Ba-It </a:t>
            </a:r>
          </a:p>
        </p:txBody>
      </p:sp>
      <p:sp>
        <p:nvSpPr>
          <p:cNvPr id="6" name="Slide Number Placeholder 5">
            <a:extLst>
              <a:ext uri="{FF2B5EF4-FFF2-40B4-BE49-F238E27FC236}">
                <a16:creationId xmlns:a16="http://schemas.microsoft.com/office/drawing/2014/main" id="{1191B8A5-B79A-E91C-EA67-99440B9F6E23}"/>
              </a:ext>
            </a:extLst>
          </p:cNvPr>
          <p:cNvSpPr>
            <a:spLocks noGrp="1"/>
          </p:cNvSpPr>
          <p:nvPr>
            <p:ph type="sldNum" sz="quarter" idx="12"/>
          </p:nvPr>
        </p:nvSpPr>
        <p:spPr/>
        <p:txBody>
          <a:bodyPr/>
          <a:lstStyle/>
          <a:p>
            <a:fld id="{9A4D69E4-0BE0-4A7F-8238-560CF690EA01}" type="slidenum">
              <a:rPr lang="en-GB" smtClean="0"/>
              <a:t>18</a:t>
            </a:fld>
            <a:endParaRPr lang="en-GB"/>
          </a:p>
        </p:txBody>
      </p:sp>
      <p:pic>
        <p:nvPicPr>
          <p:cNvPr id="12" name="Picture 11" descr="Well Bee">
            <a:extLst>
              <a:ext uri="{FF2B5EF4-FFF2-40B4-BE49-F238E27FC236}">
                <a16:creationId xmlns:a16="http://schemas.microsoft.com/office/drawing/2014/main" id="{1CEA4840-4B7B-BF15-CDB4-867F47F180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0949" y="1573413"/>
            <a:ext cx="913945" cy="913945"/>
          </a:xfrm>
          <a:prstGeom prst="rect">
            <a:avLst/>
          </a:prstGeom>
        </p:spPr>
      </p:pic>
      <p:sp>
        <p:nvSpPr>
          <p:cNvPr id="7" name="Rectangle 6">
            <a:hlinkClick r:id="rId3" action="ppaction://hlinksldjump"/>
            <a:extLst>
              <a:ext uri="{FF2B5EF4-FFF2-40B4-BE49-F238E27FC236}">
                <a16:creationId xmlns:a16="http://schemas.microsoft.com/office/drawing/2014/main" id="{C0135AF5-2956-5533-1E51-7BD31123D4AA}"/>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404189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00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solidFill>
                  <a:srgbClr val="FF0000"/>
                </a:solidFill>
              </a:rPr>
              <a:t>Keystones of the Standard Model</a:t>
            </a:r>
            <a:endParaRPr lang="en-GB" dirty="0">
              <a:solidFill>
                <a:srgbClr val="FF0000"/>
              </a:solidFill>
            </a:endParaRPr>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9A4D69E4-0BE0-4A7F-8238-560CF690EA01}" type="slidenum">
              <a:rPr lang="en-GB" smtClean="0"/>
              <a:t>19</a:t>
            </a:fld>
            <a:endParaRPr lang="en-GB"/>
          </a:p>
        </p:txBody>
      </p:sp>
      <p:pic>
        <p:nvPicPr>
          <p:cNvPr id="5" name="Picture 4">
            <a:extLst>
              <a:ext uri="{FF2B5EF4-FFF2-40B4-BE49-F238E27FC236}">
                <a16:creationId xmlns:a16="http://schemas.microsoft.com/office/drawing/2014/main" id="{5909E5B5-0058-A3D2-34A4-2B137596997B}"/>
              </a:ext>
            </a:extLst>
          </p:cNvPr>
          <p:cNvPicPr>
            <a:picLocks noChangeAspect="1"/>
          </p:cNvPicPr>
          <p:nvPr/>
        </p:nvPicPr>
        <p:blipFill>
          <a:blip r:embed="rId2"/>
          <a:stretch>
            <a:fillRect/>
          </a:stretch>
        </p:blipFill>
        <p:spPr>
          <a:xfrm>
            <a:off x="3040902" y="2179458"/>
            <a:ext cx="2877561" cy="4084674"/>
          </a:xfrm>
          <a:prstGeom prst="rect">
            <a:avLst/>
          </a:prstGeom>
        </p:spPr>
      </p:pic>
      <p:sp>
        <p:nvSpPr>
          <p:cNvPr id="7" name="TextBox 6">
            <a:extLst>
              <a:ext uri="{FF2B5EF4-FFF2-40B4-BE49-F238E27FC236}">
                <a16:creationId xmlns:a16="http://schemas.microsoft.com/office/drawing/2014/main" id="{A3CAD74F-7873-C1FE-F1FF-70669112576A}"/>
              </a:ext>
            </a:extLst>
          </p:cNvPr>
          <p:cNvSpPr txBox="1"/>
          <p:nvPr/>
        </p:nvSpPr>
        <p:spPr>
          <a:xfrm>
            <a:off x="2820701" y="1792282"/>
            <a:ext cx="3799951" cy="461665"/>
          </a:xfrm>
          <a:prstGeom prst="rect">
            <a:avLst/>
          </a:prstGeom>
          <a:noFill/>
        </p:spPr>
        <p:txBody>
          <a:bodyPr wrap="none" rtlCol="0">
            <a:spAutoFit/>
          </a:bodyPr>
          <a:lstStyle/>
          <a:p>
            <a:r>
              <a:rPr lang="en-US" sz="2400" dirty="0">
                <a:solidFill>
                  <a:srgbClr val="0000FF"/>
                </a:solidFill>
              </a:rPr>
              <a:t>Matter fields (aka fermions)</a:t>
            </a:r>
            <a:endParaRPr lang="en-GB" sz="2400" dirty="0">
              <a:solidFill>
                <a:srgbClr val="0000FF"/>
              </a:solidFill>
            </a:endParaRPr>
          </a:p>
        </p:txBody>
      </p:sp>
      <p:sp>
        <p:nvSpPr>
          <p:cNvPr id="10" name="TextBox 9">
            <a:extLst>
              <a:ext uri="{FF2B5EF4-FFF2-40B4-BE49-F238E27FC236}">
                <a16:creationId xmlns:a16="http://schemas.microsoft.com/office/drawing/2014/main" id="{7AFB5F13-A3FE-AE00-5058-E7FA3F0234F5}"/>
              </a:ext>
            </a:extLst>
          </p:cNvPr>
          <p:cNvSpPr txBox="1"/>
          <p:nvPr/>
        </p:nvSpPr>
        <p:spPr>
          <a:xfrm>
            <a:off x="5902482" y="3429001"/>
            <a:ext cx="4437992" cy="2031325"/>
          </a:xfrm>
          <a:prstGeom prst="rect">
            <a:avLst/>
          </a:prstGeom>
          <a:noFill/>
        </p:spPr>
        <p:txBody>
          <a:bodyPr wrap="square" rtlCol="0">
            <a:spAutoFit/>
          </a:bodyPr>
          <a:lstStyle/>
          <a:p>
            <a:r>
              <a:rPr lang="en-US" b="1" dirty="0">
                <a:solidFill>
                  <a:srgbClr val="FF00FF"/>
                </a:solidFill>
              </a:rPr>
              <a:t>- Corresponding 6 anti-matter families exist!</a:t>
            </a:r>
          </a:p>
          <a:p>
            <a:pPr marL="742950" lvl="1" indent="-285750">
              <a:buFont typeface="Wingdings" panose="05000000000000000000" pitchFamily="2" charset="2"/>
              <a:buChar char="Ø"/>
            </a:pPr>
            <a:r>
              <a:rPr lang="en-GB" b="1" dirty="0">
                <a:solidFill>
                  <a:srgbClr val="FF00FF"/>
                </a:solidFill>
              </a:rPr>
              <a:t>3 Anti-quarks families;</a:t>
            </a:r>
          </a:p>
          <a:p>
            <a:pPr marL="742950" lvl="1" indent="-285750">
              <a:buFont typeface="Wingdings" panose="05000000000000000000" pitchFamily="2" charset="2"/>
              <a:buChar char="Ø"/>
            </a:pPr>
            <a:r>
              <a:rPr lang="en-GB" b="1" dirty="0">
                <a:solidFill>
                  <a:srgbClr val="FF00FF"/>
                </a:solidFill>
              </a:rPr>
              <a:t>3 Anti-leptons families.</a:t>
            </a:r>
            <a:endParaRPr lang="en-US" b="1" dirty="0">
              <a:solidFill>
                <a:srgbClr val="FF00FF"/>
              </a:solidFill>
            </a:endParaRPr>
          </a:p>
          <a:p>
            <a:pPr marL="742950" lvl="1" indent="-285750">
              <a:buFont typeface="Wingdings" panose="05000000000000000000" pitchFamily="2" charset="2"/>
              <a:buChar char="Ø"/>
            </a:pPr>
            <a:endParaRPr lang="en-US" b="1" dirty="0">
              <a:solidFill>
                <a:srgbClr val="FF00FF"/>
              </a:solidFill>
            </a:endParaRPr>
          </a:p>
          <a:p>
            <a:r>
              <a:rPr lang="en-US" b="1" dirty="0">
                <a:solidFill>
                  <a:srgbClr val="FF00FF"/>
                </a:solidFill>
              </a:rPr>
              <a:t>- A total of 24  fundamental fermions, exists.</a:t>
            </a:r>
            <a:endParaRPr lang="en-GB" b="1" dirty="0">
              <a:solidFill>
                <a:srgbClr val="FF00FF"/>
              </a:solidFill>
            </a:endParaRPr>
          </a:p>
        </p:txBody>
      </p:sp>
      <p:sp>
        <p:nvSpPr>
          <p:cNvPr id="8" name="Rectangle 7">
            <a:hlinkClick r:id="rId3" action="ppaction://hlinksldjump"/>
            <a:extLst>
              <a:ext uri="{FF2B5EF4-FFF2-40B4-BE49-F238E27FC236}">
                <a16:creationId xmlns:a16="http://schemas.microsoft.com/office/drawing/2014/main" id="{AA86C4E2-C5E1-0240-F3E4-C3F2BA709730}"/>
              </a:ext>
            </a:extLst>
          </p:cNvPr>
          <p:cNvSpPr/>
          <p:nvPr/>
        </p:nvSpPr>
        <p:spPr>
          <a:xfrm>
            <a:off x="128860"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0209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B2D565F-CACA-295D-907C-D77ADC2067AA}"/>
              </a:ext>
            </a:extLst>
          </p:cNvPr>
          <p:cNvSpPr>
            <a:spLocks noGrp="1"/>
          </p:cNvSpPr>
          <p:nvPr>
            <p:ph type="dt" sz="half" idx="10"/>
          </p:nvPr>
        </p:nvSpPr>
        <p:spPr/>
        <p:txBody>
          <a:bodyPr/>
          <a:lstStyle/>
          <a:p>
            <a:r>
              <a:rPr lang="en-US"/>
              <a:t>CERN 27-29 Oct 2025</a:t>
            </a:r>
            <a:endParaRPr lang="en-GB"/>
          </a:p>
        </p:txBody>
      </p:sp>
      <p:sp>
        <p:nvSpPr>
          <p:cNvPr id="9" name="Footer Placeholder 8">
            <a:extLst>
              <a:ext uri="{FF2B5EF4-FFF2-40B4-BE49-F238E27FC236}">
                <a16:creationId xmlns:a16="http://schemas.microsoft.com/office/drawing/2014/main" id="{5FD3CFB7-2168-C7DF-9A51-76D31F61A36B}"/>
              </a:ext>
            </a:extLst>
          </p:cNvPr>
          <p:cNvSpPr>
            <a:spLocks noGrp="1"/>
          </p:cNvSpPr>
          <p:nvPr>
            <p:ph type="ftr" sz="quarter" idx="11"/>
          </p:nvPr>
        </p:nvSpPr>
        <p:spPr/>
        <p:txBody>
          <a:bodyPr/>
          <a:lstStyle/>
          <a:p>
            <a:r>
              <a:rPr lang="en-GB"/>
              <a:t>Giacinto de Cataldo CERN-CH and INFN, Ba-It </a:t>
            </a:r>
          </a:p>
        </p:txBody>
      </p:sp>
      <p:sp>
        <p:nvSpPr>
          <p:cNvPr id="10" name="Slide Number Placeholder 9">
            <a:extLst>
              <a:ext uri="{FF2B5EF4-FFF2-40B4-BE49-F238E27FC236}">
                <a16:creationId xmlns:a16="http://schemas.microsoft.com/office/drawing/2014/main" id="{13A86E2A-3E60-7AD7-2E7C-BA6F4B9012E7}"/>
              </a:ext>
            </a:extLst>
          </p:cNvPr>
          <p:cNvSpPr>
            <a:spLocks noGrp="1"/>
          </p:cNvSpPr>
          <p:nvPr>
            <p:ph type="sldNum" sz="quarter" idx="12"/>
          </p:nvPr>
        </p:nvSpPr>
        <p:spPr/>
        <p:txBody>
          <a:bodyPr/>
          <a:lstStyle/>
          <a:p>
            <a:fld id="{6A3274D8-F07D-45BF-99A6-A6FE5E546218}" type="slidenum">
              <a:rPr lang="en-GB" smtClean="0"/>
              <a:t>2</a:t>
            </a:fld>
            <a:endParaRPr lang="en-GB"/>
          </a:p>
        </p:txBody>
      </p:sp>
      <p:pic>
        <p:nvPicPr>
          <p:cNvPr id="3" name="Picture 2" descr="A poster with text and images of the same model&#10;&#10;AI-generated content may be incorrect.">
            <a:extLst>
              <a:ext uri="{FF2B5EF4-FFF2-40B4-BE49-F238E27FC236}">
                <a16:creationId xmlns:a16="http://schemas.microsoft.com/office/drawing/2014/main" id="{CA5E847A-8691-FB2B-155D-4AFCC157BF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9989" y="0"/>
            <a:ext cx="9632022" cy="6858000"/>
          </a:xfrm>
          <a:prstGeom prst="rect">
            <a:avLst/>
          </a:prstGeom>
          <a:ln>
            <a:noFill/>
          </a:ln>
        </p:spPr>
      </p:pic>
      <p:sp>
        <p:nvSpPr>
          <p:cNvPr id="26" name="TextBox 25">
            <a:hlinkClick r:id="rId3" action="ppaction://hlinksldjump"/>
            <a:extLst>
              <a:ext uri="{FF2B5EF4-FFF2-40B4-BE49-F238E27FC236}">
                <a16:creationId xmlns:a16="http://schemas.microsoft.com/office/drawing/2014/main" id="{C79A5F54-4ED4-B442-8955-B1DB9062F681}"/>
              </a:ext>
            </a:extLst>
          </p:cNvPr>
          <p:cNvSpPr txBox="1"/>
          <p:nvPr/>
        </p:nvSpPr>
        <p:spPr>
          <a:xfrm>
            <a:off x="4986583" y="6508102"/>
            <a:ext cx="2621808" cy="338554"/>
          </a:xfrm>
          <a:prstGeom prst="rect">
            <a:avLst/>
          </a:prstGeom>
          <a:solidFill>
            <a:srgbClr val="595959">
              <a:alpha val="74902"/>
            </a:srgbClr>
          </a:solidFill>
          <a:ln w="28575">
            <a:solidFill>
              <a:srgbClr val="3333FF"/>
            </a:solidFill>
          </a:ln>
        </p:spPr>
        <p:txBody>
          <a:bodyPr wrap="none" rtlCol="0">
            <a:spAutoFit/>
          </a:bodyPr>
          <a:lstStyle/>
          <a:p>
            <a:r>
              <a:rPr lang="en-US" sz="1600" dirty="0">
                <a:solidFill>
                  <a:srgbClr val="FFFF00"/>
                </a:solidFill>
              </a:rPr>
              <a:t>Beyond the Standard Model</a:t>
            </a:r>
            <a:endParaRPr lang="en-GB" sz="1600" dirty="0">
              <a:solidFill>
                <a:srgbClr val="FFFF00"/>
              </a:solidFill>
            </a:endParaRPr>
          </a:p>
        </p:txBody>
      </p:sp>
      <p:sp>
        <p:nvSpPr>
          <p:cNvPr id="13" name="Rectangle 12">
            <a:hlinkClick r:id="rId4" action="ppaction://hlinksldjump"/>
            <a:extLst>
              <a:ext uri="{FF2B5EF4-FFF2-40B4-BE49-F238E27FC236}">
                <a16:creationId xmlns:a16="http://schemas.microsoft.com/office/drawing/2014/main" id="{F647FDCC-85E7-69BC-9088-0E1D9EE5AC4D}"/>
              </a:ext>
            </a:extLst>
          </p:cNvPr>
          <p:cNvSpPr/>
          <p:nvPr/>
        </p:nvSpPr>
        <p:spPr>
          <a:xfrm>
            <a:off x="2495855" y="296730"/>
            <a:ext cx="2370143" cy="307460"/>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16" name="Rectangle 15">
            <a:hlinkClick r:id="rId5" action="ppaction://hlinksldjump"/>
            <a:extLst>
              <a:ext uri="{FF2B5EF4-FFF2-40B4-BE49-F238E27FC236}">
                <a16:creationId xmlns:a16="http://schemas.microsoft.com/office/drawing/2014/main" id="{5E1DE1B4-1E12-A4D2-DF5A-3828CC533A99}"/>
              </a:ext>
            </a:extLst>
          </p:cNvPr>
          <p:cNvSpPr/>
          <p:nvPr/>
        </p:nvSpPr>
        <p:spPr>
          <a:xfrm>
            <a:off x="4926563" y="294545"/>
            <a:ext cx="1558213" cy="315866"/>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17" name="Rectangle 16">
            <a:hlinkClick r:id="rId6" action="ppaction://hlinksldjump"/>
            <a:extLst>
              <a:ext uri="{FF2B5EF4-FFF2-40B4-BE49-F238E27FC236}">
                <a16:creationId xmlns:a16="http://schemas.microsoft.com/office/drawing/2014/main" id="{AACA5821-A4E4-94B6-7909-97541F8E506D}"/>
              </a:ext>
            </a:extLst>
          </p:cNvPr>
          <p:cNvSpPr/>
          <p:nvPr/>
        </p:nvSpPr>
        <p:spPr>
          <a:xfrm>
            <a:off x="7374293" y="300765"/>
            <a:ext cx="2166551" cy="315866"/>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hlinkClick r:id="rId7" action="ppaction://hlinksldjump"/>
            <a:extLst>
              <a:ext uri="{FF2B5EF4-FFF2-40B4-BE49-F238E27FC236}">
                <a16:creationId xmlns:a16="http://schemas.microsoft.com/office/drawing/2014/main" id="{2B110FA9-E06D-1168-9214-7CB70B7BD48F}"/>
              </a:ext>
            </a:extLst>
          </p:cNvPr>
          <p:cNvSpPr/>
          <p:nvPr/>
        </p:nvSpPr>
        <p:spPr>
          <a:xfrm>
            <a:off x="5046133" y="101600"/>
            <a:ext cx="2099734" cy="192945"/>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hlinkClick r:id="rId8" action="ppaction://hlinksldjump"/>
            <a:extLst>
              <a:ext uri="{FF2B5EF4-FFF2-40B4-BE49-F238E27FC236}">
                <a16:creationId xmlns:a16="http://schemas.microsoft.com/office/drawing/2014/main" id="{B407F0A9-D03D-09B1-4FA2-DDB77E02114A}"/>
              </a:ext>
            </a:extLst>
          </p:cNvPr>
          <p:cNvSpPr/>
          <p:nvPr/>
        </p:nvSpPr>
        <p:spPr>
          <a:xfrm>
            <a:off x="3912973" y="3550023"/>
            <a:ext cx="4316627" cy="1063165"/>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hlinkClick r:id="rId9" action="ppaction://hlinksldjump"/>
            <a:extLst>
              <a:ext uri="{FF2B5EF4-FFF2-40B4-BE49-F238E27FC236}">
                <a16:creationId xmlns:a16="http://schemas.microsoft.com/office/drawing/2014/main" id="{0AD2A7C9-E8DC-C770-643D-BC2211975814}"/>
              </a:ext>
            </a:extLst>
          </p:cNvPr>
          <p:cNvSpPr/>
          <p:nvPr/>
        </p:nvSpPr>
        <p:spPr>
          <a:xfrm>
            <a:off x="2643612" y="616632"/>
            <a:ext cx="6781045" cy="124774"/>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5">
                    <a:lumMod val="60000"/>
                    <a:lumOff val="40000"/>
                  </a:schemeClr>
                </a:solidFill>
              </a:ln>
              <a:noFill/>
            </a:endParaRPr>
          </a:p>
        </p:txBody>
      </p:sp>
      <p:sp>
        <p:nvSpPr>
          <p:cNvPr id="14" name="Rectangle 13">
            <a:hlinkClick r:id="rId10" action="ppaction://hlinksldjump"/>
            <a:extLst>
              <a:ext uri="{FF2B5EF4-FFF2-40B4-BE49-F238E27FC236}">
                <a16:creationId xmlns:a16="http://schemas.microsoft.com/office/drawing/2014/main" id="{68433B72-FC3F-E13D-DBC6-ECC2E7353A0D}"/>
              </a:ext>
            </a:extLst>
          </p:cNvPr>
          <p:cNvSpPr/>
          <p:nvPr/>
        </p:nvSpPr>
        <p:spPr>
          <a:xfrm>
            <a:off x="1605064" y="4756826"/>
            <a:ext cx="2996119" cy="1736739"/>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15" name="Rectangle 14">
            <a:hlinkClick r:id="rId11" action="ppaction://hlinksldjump"/>
            <a:extLst>
              <a:ext uri="{FF2B5EF4-FFF2-40B4-BE49-F238E27FC236}">
                <a16:creationId xmlns:a16="http://schemas.microsoft.com/office/drawing/2014/main" id="{84D8B689-011C-7F07-D850-0CAD8DF25463}"/>
              </a:ext>
            </a:extLst>
          </p:cNvPr>
          <p:cNvSpPr/>
          <p:nvPr/>
        </p:nvSpPr>
        <p:spPr>
          <a:xfrm>
            <a:off x="8406581" y="3266768"/>
            <a:ext cx="2271251" cy="1144365"/>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hlinkClick r:id="rId12" action="ppaction://hlinksldjump"/>
            <a:extLst>
              <a:ext uri="{FF2B5EF4-FFF2-40B4-BE49-F238E27FC236}">
                <a16:creationId xmlns:a16="http://schemas.microsoft.com/office/drawing/2014/main" id="{440E3975-3AAC-FCF4-5C01-25C7A84E157F}"/>
              </a:ext>
            </a:extLst>
          </p:cNvPr>
          <p:cNvSpPr/>
          <p:nvPr/>
        </p:nvSpPr>
        <p:spPr>
          <a:xfrm>
            <a:off x="4750904" y="5024256"/>
            <a:ext cx="1445840" cy="1462218"/>
          </a:xfrm>
          <a:prstGeom prst="rect">
            <a:avLst/>
          </a:prstGeom>
          <a:noFill/>
          <a:ln w="28575">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hlinkClick r:id="rId13" action="ppaction://hlinksldjump"/>
            <a:extLst>
              <a:ext uri="{FF2B5EF4-FFF2-40B4-BE49-F238E27FC236}">
                <a16:creationId xmlns:a16="http://schemas.microsoft.com/office/drawing/2014/main" id="{F8BEBA0C-4042-98CA-EE19-2E456A55A4E6}"/>
              </a:ext>
            </a:extLst>
          </p:cNvPr>
          <p:cNvSpPr/>
          <p:nvPr/>
        </p:nvSpPr>
        <p:spPr>
          <a:xfrm>
            <a:off x="5398936" y="136525"/>
            <a:ext cx="1455088" cy="1518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hlinkClick r:id="rId14" action="ppaction://hlinksldjump"/>
            <a:extLst>
              <a:ext uri="{FF2B5EF4-FFF2-40B4-BE49-F238E27FC236}">
                <a16:creationId xmlns:a16="http://schemas.microsoft.com/office/drawing/2014/main" id="{791DBB9E-75C1-65DB-1E47-A52559DB2290}"/>
              </a:ext>
            </a:extLst>
          </p:cNvPr>
          <p:cNvSpPr/>
          <p:nvPr/>
        </p:nvSpPr>
        <p:spPr>
          <a:xfrm>
            <a:off x="6263640" y="5020232"/>
            <a:ext cx="1378944" cy="1462218"/>
          </a:xfrm>
          <a:prstGeom prst="rect">
            <a:avLst/>
          </a:prstGeom>
          <a:noFill/>
          <a:ln w="28575">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C5985D65-55AF-45B3-94F2-84B02DAB31E4}"/>
              </a:ext>
            </a:extLst>
          </p:cNvPr>
          <p:cNvSpPr/>
          <p:nvPr/>
        </p:nvSpPr>
        <p:spPr>
          <a:xfrm>
            <a:off x="7741919" y="5020073"/>
            <a:ext cx="1325879" cy="1450947"/>
          </a:xfrm>
          <a:prstGeom prst="rect">
            <a:avLst/>
          </a:prstGeom>
          <a:noFill/>
          <a:ln w="28575">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5" action="ppaction://hlinksldjump"/>
            <a:extLst>
              <a:ext uri="{FF2B5EF4-FFF2-40B4-BE49-F238E27FC236}">
                <a16:creationId xmlns:a16="http://schemas.microsoft.com/office/drawing/2014/main" id="{A62AB4AF-700E-C5F6-16B2-CE72F16DF655}"/>
              </a:ext>
            </a:extLst>
          </p:cNvPr>
          <p:cNvSpPr/>
          <p:nvPr/>
        </p:nvSpPr>
        <p:spPr>
          <a:xfrm>
            <a:off x="9187759" y="5020446"/>
            <a:ext cx="1425214" cy="1450947"/>
          </a:xfrm>
          <a:prstGeom prst="rect">
            <a:avLst/>
          </a:prstGeom>
          <a:noFill/>
          <a:ln w="28575">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hlinkClick r:id="rId16" action="ppaction://hlinksldjump"/>
            <a:extLst>
              <a:ext uri="{FF2B5EF4-FFF2-40B4-BE49-F238E27FC236}">
                <a16:creationId xmlns:a16="http://schemas.microsoft.com/office/drawing/2014/main" id="{4396333D-CEBC-EFE4-8CD0-F2EB1519EAF6}"/>
              </a:ext>
            </a:extLst>
          </p:cNvPr>
          <p:cNvSpPr/>
          <p:nvPr/>
        </p:nvSpPr>
        <p:spPr>
          <a:xfrm>
            <a:off x="7189703" y="4657301"/>
            <a:ext cx="1267865" cy="196287"/>
          </a:xfrm>
          <a:prstGeom prst="rect">
            <a:avLst/>
          </a:prstGeom>
          <a:noFill/>
          <a:ln>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hlinkClick r:id="rId17" action="ppaction://hlinksldjump"/>
            <a:extLst>
              <a:ext uri="{FF2B5EF4-FFF2-40B4-BE49-F238E27FC236}">
                <a16:creationId xmlns:a16="http://schemas.microsoft.com/office/drawing/2014/main" id="{8570D75B-2331-37EE-C7EF-4431694BB6D6}"/>
              </a:ext>
            </a:extLst>
          </p:cNvPr>
          <p:cNvSpPr/>
          <p:nvPr/>
        </p:nvSpPr>
        <p:spPr>
          <a:xfrm>
            <a:off x="1605064" y="741406"/>
            <a:ext cx="2996119" cy="1886873"/>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hlinkClick r:id="rId18" action="ppaction://hlinksldjump"/>
            <a:extLst>
              <a:ext uri="{FF2B5EF4-FFF2-40B4-BE49-F238E27FC236}">
                <a16:creationId xmlns:a16="http://schemas.microsoft.com/office/drawing/2014/main" id="{B5C4EA0F-1FDB-E031-3A6C-60121A2B5F63}"/>
              </a:ext>
            </a:extLst>
          </p:cNvPr>
          <p:cNvSpPr/>
          <p:nvPr/>
        </p:nvSpPr>
        <p:spPr>
          <a:xfrm>
            <a:off x="7765250" y="730827"/>
            <a:ext cx="2845017" cy="1736739"/>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hlinkClick r:id="rId19" action="ppaction://hlinksldjump"/>
            <a:extLst>
              <a:ext uri="{FF2B5EF4-FFF2-40B4-BE49-F238E27FC236}">
                <a16:creationId xmlns:a16="http://schemas.microsoft.com/office/drawing/2014/main" id="{C18B2E7A-7344-912F-B391-C91A0E15F821}"/>
              </a:ext>
            </a:extLst>
          </p:cNvPr>
          <p:cNvSpPr/>
          <p:nvPr/>
        </p:nvSpPr>
        <p:spPr>
          <a:xfrm>
            <a:off x="9212042" y="2074780"/>
            <a:ext cx="1302026" cy="315866"/>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5526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solidFill>
                  <a:srgbClr val="FF0000"/>
                </a:solidFill>
              </a:rPr>
              <a:t>Keystones of the Standard Model</a:t>
            </a:r>
            <a:endParaRPr lang="en-GB" dirty="0">
              <a:solidFill>
                <a:srgbClr val="FF0000"/>
              </a:solidFill>
            </a:endParaRPr>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9A4D69E4-0BE0-4A7F-8238-560CF690EA01}" type="slidenum">
              <a:rPr lang="en-GB" smtClean="0"/>
              <a:t>20</a:t>
            </a:fld>
            <a:endParaRPr lang="en-GB"/>
          </a:p>
        </p:txBody>
      </p:sp>
      <p:cxnSp>
        <p:nvCxnSpPr>
          <p:cNvPr id="15" name="Straight Connector 14">
            <a:extLst>
              <a:ext uri="{FF2B5EF4-FFF2-40B4-BE49-F238E27FC236}">
                <a16:creationId xmlns:a16="http://schemas.microsoft.com/office/drawing/2014/main" id="{A29F0E3A-ADFD-03C8-384E-1E07DF3E40AE}"/>
              </a:ext>
            </a:extLst>
          </p:cNvPr>
          <p:cNvCxnSpPr/>
          <p:nvPr/>
        </p:nvCxnSpPr>
        <p:spPr>
          <a:xfrm flipH="1">
            <a:off x="5901219" y="2690648"/>
            <a:ext cx="55179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F21E005-655B-A083-77A7-B3D21A9AA2FD}"/>
              </a:ext>
            </a:extLst>
          </p:cNvPr>
          <p:cNvSpPr txBox="1"/>
          <p:nvPr/>
        </p:nvSpPr>
        <p:spPr>
          <a:xfrm>
            <a:off x="4211737" y="1805317"/>
            <a:ext cx="5070491" cy="461665"/>
          </a:xfrm>
          <a:prstGeom prst="rect">
            <a:avLst/>
          </a:prstGeom>
          <a:noFill/>
        </p:spPr>
        <p:txBody>
          <a:bodyPr wrap="none" rtlCol="0">
            <a:spAutoFit/>
          </a:bodyPr>
          <a:lstStyle/>
          <a:p>
            <a:r>
              <a:rPr lang="en-US" sz="2400" dirty="0">
                <a:solidFill>
                  <a:srgbClr val="0000FF"/>
                </a:solidFill>
              </a:rPr>
              <a:t>Interaction fields (aka vector bosons)</a:t>
            </a:r>
            <a:endParaRPr lang="en-GB" sz="2400" dirty="0">
              <a:solidFill>
                <a:srgbClr val="0000FF"/>
              </a:solidFill>
            </a:endParaRPr>
          </a:p>
        </p:txBody>
      </p:sp>
      <p:grpSp>
        <p:nvGrpSpPr>
          <p:cNvPr id="7" name="Group 6">
            <a:extLst>
              <a:ext uri="{FF2B5EF4-FFF2-40B4-BE49-F238E27FC236}">
                <a16:creationId xmlns:a16="http://schemas.microsoft.com/office/drawing/2014/main" id="{CCD235B1-3597-1779-D06C-EC2796E88D0A}"/>
              </a:ext>
            </a:extLst>
          </p:cNvPr>
          <p:cNvGrpSpPr/>
          <p:nvPr/>
        </p:nvGrpSpPr>
        <p:grpSpPr>
          <a:xfrm>
            <a:off x="4866290" y="2257022"/>
            <a:ext cx="2222256" cy="4151736"/>
            <a:chOff x="3342290" y="2257022"/>
            <a:chExt cx="2222256" cy="4151736"/>
          </a:xfrm>
        </p:grpSpPr>
        <p:pic>
          <p:nvPicPr>
            <p:cNvPr id="9" name="Picture 8">
              <a:extLst>
                <a:ext uri="{FF2B5EF4-FFF2-40B4-BE49-F238E27FC236}">
                  <a16:creationId xmlns:a16="http://schemas.microsoft.com/office/drawing/2014/main" id="{E87C0F66-5D27-C5CC-BCE8-12CF66B0A807}"/>
                </a:ext>
              </a:extLst>
            </p:cNvPr>
            <p:cNvPicPr>
              <a:picLocks noChangeAspect="1"/>
            </p:cNvPicPr>
            <p:nvPr/>
          </p:nvPicPr>
          <p:blipFill>
            <a:blip r:embed="rId2"/>
            <a:stretch>
              <a:fillRect/>
            </a:stretch>
          </p:blipFill>
          <p:spPr>
            <a:xfrm>
              <a:off x="3741684" y="2257022"/>
              <a:ext cx="1822862" cy="4151736"/>
            </a:xfrm>
            <a:prstGeom prst="rect">
              <a:avLst/>
            </a:prstGeom>
          </p:spPr>
        </p:pic>
        <p:sp>
          <p:nvSpPr>
            <p:cNvPr id="5" name="TextBox 4">
              <a:extLst>
                <a:ext uri="{FF2B5EF4-FFF2-40B4-BE49-F238E27FC236}">
                  <a16:creationId xmlns:a16="http://schemas.microsoft.com/office/drawing/2014/main" id="{0C977BC1-5BB2-9BA9-92BE-A6B308BC98B2}"/>
                </a:ext>
              </a:extLst>
            </p:cNvPr>
            <p:cNvSpPr txBox="1"/>
            <p:nvPr/>
          </p:nvSpPr>
          <p:spPr>
            <a:xfrm>
              <a:off x="3342290" y="2845675"/>
              <a:ext cx="526106" cy="507831"/>
            </a:xfrm>
            <a:prstGeom prst="rect">
              <a:avLst/>
            </a:prstGeom>
            <a:noFill/>
          </p:spPr>
          <p:txBody>
            <a:bodyPr wrap="none" rtlCol="0">
              <a:spAutoFit/>
            </a:bodyPr>
            <a:lstStyle/>
            <a:p>
              <a:r>
                <a:rPr lang="en-US" sz="900" dirty="0"/>
                <a:t>mass</a:t>
              </a:r>
            </a:p>
            <a:p>
              <a:r>
                <a:rPr lang="en-US" sz="900" dirty="0"/>
                <a:t>charge</a:t>
              </a:r>
            </a:p>
            <a:p>
              <a:r>
                <a:rPr lang="en-US" sz="900" dirty="0"/>
                <a:t>spin</a:t>
              </a:r>
              <a:endParaRPr lang="en-GB" sz="900" dirty="0"/>
            </a:p>
          </p:txBody>
        </p:sp>
      </p:grpSp>
      <p:sp>
        <p:nvSpPr>
          <p:cNvPr id="8" name="Rectangle 7">
            <a:hlinkClick r:id="rId3" action="ppaction://hlinksldjump"/>
            <a:extLst>
              <a:ext uri="{FF2B5EF4-FFF2-40B4-BE49-F238E27FC236}">
                <a16:creationId xmlns:a16="http://schemas.microsoft.com/office/drawing/2014/main" id="{7533D293-5E01-E446-FF46-A2728C84615A}"/>
              </a:ext>
            </a:extLst>
          </p:cNvPr>
          <p:cNvSpPr/>
          <p:nvPr/>
        </p:nvSpPr>
        <p:spPr>
          <a:xfrm>
            <a:off x="78259" y="6170461"/>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293345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solidFill>
                  <a:srgbClr val="FF0000"/>
                </a:solidFill>
              </a:rPr>
              <a:t>Keystones of the Standard Model</a:t>
            </a:r>
            <a:endParaRPr lang="en-GB" dirty="0">
              <a:solidFill>
                <a:srgbClr val="FF0000"/>
              </a:solidFill>
            </a:endParaRPr>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9A4D69E4-0BE0-4A7F-8238-560CF690EA01}" type="slidenum">
              <a:rPr lang="en-GB" smtClean="0"/>
              <a:t>21</a:t>
            </a:fld>
            <a:endParaRPr lang="en-GB"/>
          </a:p>
        </p:txBody>
      </p:sp>
      <p:cxnSp>
        <p:nvCxnSpPr>
          <p:cNvPr id="14" name="Straight Connector 13">
            <a:extLst>
              <a:ext uri="{FF2B5EF4-FFF2-40B4-BE49-F238E27FC236}">
                <a16:creationId xmlns:a16="http://schemas.microsoft.com/office/drawing/2014/main" id="{255F5F59-79C8-80D4-26C6-C54F8DDC5608}"/>
              </a:ext>
            </a:extLst>
          </p:cNvPr>
          <p:cNvCxnSpPr/>
          <p:nvPr/>
        </p:nvCxnSpPr>
        <p:spPr>
          <a:xfrm flipH="1">
            <a:off x="4897821" y="2483069"/>
            <a:ext cx="55179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29F0E3A-ADFD-03C8-384E-1E07DF3E40AE}"/>
              </a:ext>
            </a:extLst>
          </p:cNvPr>
          <p:cNvCxnSpPr/>
          <p:nvPr/>
        </p:nvCxnSpPr>
        <p:spPr>
          <a:xfrm flipH="1">
            <a:off x="7044559" y="2493578"/>
            <a:ext cx="55179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22FE8CD-B63C-2841-0256-A645EEA21648}"/>
              </a:ext>
            </a:extLst>
          </p:cNvPr>
          <p:cNvGrpSpPr/>
          <p:nvPr/>
        </p:nvGrpSpPr>
        <p:grpSpPr>
          <a:xfrm>
            <a:off x="3619259" y="1737361"/>
            <a:ext cx="4694423" cy="4492710"/>
            <a:chOff x="1939158" y="1777164"/>
            <a:chExt cx="4694423" cy="4492710"/>
          </a:xfrm>
        </p:grpSpPr>
        <p:pic>
          <p:nvPicPr>
            <p:cNvPr id="11" name="Picture 10" descr="A screenshot of a computer&#10;&#10;Description automatically generated">
              <a:extLst>
                <a:ext uri="{FF2B5EF4-FFF2-40B4-BE49-F238E27FC236}">
                  <a16:creationId xmlns:a16="http://schemas.microsoft.com/office/drawing/2014/main" id="{9878870C-A835-E9D2-8ADD-15EBFA0FF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158" y="1777164"/>
              <a:ext cx="4694423" cy="4492710"/>
            </a:xfrm>
            <a:prstGeom prst="rect">
              <a:avLst/>
            </a:prstGeom>
          </p:spPr>
        </p:pic>
        <p:pic>
          <p:nvPicPr>
            <p:cNvPr id="8" name="Picture 7">
              <a:extLst>
                <a:ext uri="{FF2B5EF4-FFF2-40B4-BE49-F238E27FC236}">
                  <a16:creationId xmlns:a16="http://schemas.microsoft.com/office/drawing/2014/main" id="{8B958E45-D07D-9648-C476-E21A6A477B2E}"/>
                </a:ext>
              </a:extLst>
            </p:cNvPr>
            <p:cNvPicPr>
              <a:picLocks noChangeAspect="1"/>
            </p:cNvPicPr>
            <p:nvPr/>
          </p:nvPicPr>
          <p:blipFill rotWithShape="1">
            <a:blip r:embed="rId3"/>
            <a:srcRect l="10876" t="1" r="11311" b="17334"/>
            <a:stretch/>
          </p:blipFill>
          <p:spPr>
            <a:xfrm>
              <a:off x="4146331" y="1825432"/>
              <a:ext cx="1280818" cy="381731"/>
            </a:xfrm>
            <a:prstGeom prst="rect">
              <a:avLst/>
            </a:prstGeom>
          </p:spPr>
        </p:pic>
      </p:grpSp>
      <p:sp>
        <p:nvSpPr>
          <p:cNvPr id="5" name="Rectangle 4">
            <a:hlinkClick r:id="rId4" action="ppaction://hlinksldjump"/>
            <a:extLst>
              <a:ext uri="{FF2B5EF4-FFF2-40B4-BE49-F238E27FC236}">
                <a16:creationId xmlns:a16="http://schemas.microsoft.com/office/drawing/2014/main" id="{1F65D54B-8106-F40D-084A-FA00ED5F01C3}"/>
              </a:ext>
            </a:extLst>
          </p:cNvPr>
          <p:cNvSpPr/>
          <p:nvPr/>
        </p:nvSpPr>
        <p:spPr>
          <a:xfrm>
            <a:off x="91644"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98640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466197" y="2821533"/>
            <a:ext cx="3818551" cy="1323439"/>
          </a:xfrm>
          <a:prstGeom prst="rect">
            <a:avLst/>
          </a:prstGeom>
          <a:noFill/>
          <a:ln>
            <a:solidFill>
              <a:srgbClr val="000000"/>
            </a:solidFill>
          </a:ln>
        </p:spPr>
        <p:txBody>
          <a:bodyPr wrap="square" rtlCol="0">
            <a:spAutoFit/>
          </a:bodyPr>
          <a:lstStyle/>
          <a:p>
            <a:r>
              <a:rPr lang="en-US" sz="2000" b="1" dirty="0"/>
              <a:t>Weak interaction: n decay</a:t>
            </a:r>
          </a:p>
          <a:p>
            <a:r>
              <a:rPr lang="en-US" sz="2000" b="1" dirty="0"/>
              <a:t>W</a:t>
            </a:r>
            <a:r>
              <a:rPr lang="en-US" sz="2000" dirty="0"/>
              <a:t> couples to:</a:t>
            </a:r>
          </a:p>
          <a:p>
            <a:r>
              <a:rPr lang="en-US" sz="2000" dirty="0"/>
              <a:t>upper and lower members of a fermion generation.</a:t>
            </a:r>
          </a:p>
        </p:txBody>
      </p:sp>
      <p:sp>
        <p:nvSpPr>
          <p:cNvPr id="28" name="TextBox 27"/>
          <p:cNvSpPr txBox="1"/>
          <p:nvPr/>
        </p:nvSpPr>
        <p:spPr>
          <a:xfrm>
            <a:off x="2723305" y="4739186"/>
            <a:ext cx="3591447" cy="1323439"/>
          </a:xfrm>
          <a:prstGeom prst="rect">
            <a:avLst/>
          </a:prstGeom>
          <a:noFill/>
          <a:ln>
            <a:solidFill>
              <a:srgbClr val="000000"/>
            </a:solidFill>
          </a:ln>
        </p:spPr>
        <p:txBody>
          <a:bodyPr wrap="square" rtlCol="0">
            <a:spAutoFit/>
          </a:bodyPr>
          <a:lstStyle/>
          <a:p>
            <a:r>
              <a:rPr lang="en-US" sz="2000" b="1" dirty="0"/>
              <a:t>Electro-weak interaction</a:t>
            </a:r>
          </a:p>
          <a:p>
            <a:r>
              <a:rPr lang="en-US" sz="2000" b="1" dirty="0"/>
              <a:t>Z</a:t>
            </a:r>
            <a:r>
              <a:rPr lang="en-US" sz="2000" dirty="0"/>
              <a:t> couples to:</a:t>
            </a:r>
          </a:p>
          <a:p>
            <a:r>
              <a:rPr lang="en-US" sz="2000" dirty="0"/>
              <a:t>Matter and antimatter versions of a fermion.</a:t>
            </a:r>
          </a:p>
        </p:txBody>
      </p:sp>
      <p:sp>
        <p:nvSpPr>
          <p:cNvPr id="54" name="TextBox 53"/>
          <p:cNvSpPr txBox="1"/>
          <p:nvPr/>
        </p:nvSpPr>
        <p:spPr>
          <a:xfrm>
            <a:off x="2354112" y="1891987"/>
            <a:ext cx="7299171" cy="646331"/>
          </a:xfrm>
          <a:prstGeom prst="rect">
            <a:avLst/>
          </a:prstGeom>
          <a:noFill/>
        </p:spPr>
        <p:txBody>
          <a:bodyPr wrap="square" rtlCol="0">
            <a:spAutoFit/>
          </a:bodyPr>
          <a:lstStyle/>
          <a:p>
            <a:r>
              <a:rPr lang="en-US" dirty="0">
                <a:solidFill>
                  <a:srgbClr val="0000FF"/>
                </a:solidFill>
              </a:rPr>
              <a:t>The diagrams are useful to calculate the interaction probability in one vertex</a:t>
            </a:r>
          </a:p>
        </p:txBody>
      </p:sp>
      <p:sp>
        <p:nvSpPr>
          <p:cNvPr id="7" name="Title 6">
            <a:extLst>
              <a:ext uri="{FF2B5EF4-FFF2-40B4-BE49-F238E27FC236}">
                <a16:creationId xmlns:a16="http://schemas.microsoft.com/office/drawing/2014/main" id="{FD85C862-6205-0877-1D24-4BCC6AFB473E}"/>
              </a:ext>
            </a:extLst>
          </p:cNvPr>
          <p:cNvSpPr>
            <a:spLocks noGrp="1"/>
          </p:cNvSpPr>
          <p:nvPr>
            <p:ph type="title"/>
          </p:nvPr>
        </p:nvSpPr>
        <p:spPr/>
        <p:txBody>
          <a:bodyPr>
            <a:normAutofit/>
          </a:bodyPr>
          <a:lstStyle/>
          <a:p>
            <a:r>
              <a:rPr lang="en-US" dirty="0">
                <a:solidFill>
                  <a:srgbClr val="FF0000"/>
                </a:solidFill>
              </a:rPr>
              <a:t>Feynman diagrams for the Weak, Electro-weak interaction </a:t>
            </a:r>
            <a:endParaRPr lang="en-GB" dirty="0"/>
          </a:p>
        </p:txBody>
      </p:sp>
      <p:sp>
        <p:nvSpPr>
          <p:cNvPr id="9" name="Date Placeholder 8"/>
          <p:cNvSpPr>
            <a:spLocks noGrp="1"/>
          </p:cNvSpPr>
          <p:nvPr>
            <p:ph type="dt" sz="half" idx="10"/>
          </p:nvPr>
        </p:nvSpPr>
        <p:spPr/>
        <p:txBody>
          <a:bodyPr/>
          <a:lstStyle/>
          <a:p>
            <a:r>
              <a:rPr lang="en-US"/>
              <a:t>CERN 27-29 Oct 2025</a:t>
            </a:r>
          </a:p>
        </p:txBody>
      </p:sp>
      <p:sp>
        <p:nvSpPr>
          <p:cNvPr id="11" name="Footer Placeholder 10"/>
          <p:cNvSpPr>
            <a:spLocks noGrp="1"/>
          </p:cNvSpPr>
          <p:nvPr>
            <p:ph type="ftr" sz="quarter" idx="11"/>
          </p:nvPr>
        </p:nvSpPr>
        <p:spPr/>
        <p:txBody>
          <a:bodyPr/>
          <a:lstStyle/>
          <a:p>
            <a:r>
              <a:rPr lang="en-GB"/>
              <a:t>Giacinto de Cataldo CERN-CH and INFN, Ba-It </a:t>
            </a:r>
            <a:endParaRPr lang="en-US"/>
          </a:p>
        </p:txBody>
      </p:sp>
      <p:sp>
        <p:nvSpPr>
          <p:cNvPr id="12" name="Slide Number Placeholder 11"/>
          <p:cNvSpPr>
            <a:spLocks noGrp="1"/>
          </p:cNvSpPr>
          <p:nvPr>
            <p:ph type="sldNum" sz="quarter" idx="12"/>
          </p:nvPr>
        </p:nvSpPr>
        <p:spPr/>
        <p:txBody>
          <a:bodyPr/>
          <a:lstStyle/>
          <a:p>
            <a:fld id="{2A013F82-EE5E-44EE-A61D-E31C6657F26F}" type="slidenum">
              <a:rPr lang="en-US" smtClean="0"/>
              <a:t>22</a:t>
            </a:fld>
            <a:endParaRPr lang="en-US"/>
          </a:p>
        </p:txBody>
      </p:sp>
      <p:grpSp>
        <p:nvGrpSpPr>
          <p:cNvPr id="16" name="Group 15">
            <a:extLst>
              <a:ext uri="{FF2B5EF4-FFF2-40B4-BE49-F238E27FC236}">
                <a16:creationId xmlns:a16="http://schemas.microsoft.com/office/drawing/2014/main" id="{5442BDC9-DA70-3B44-2CEC-8C9DE94CF323}"/>
              </a:ext>
            </a:extLst>
          </p:cNvPr>
          <p:cNvGrpSpPr/>
          <p:nvPr/>
        </p:nvGrpSpPr>
        <p:grpSpPr>
          <a:xfrm>
            <a:off x="6422906" y="4670461"/>
            <a:ext cx="3645462" cy="1549001"/>
            <a:chOff x="6422906" y="4670461"/>
            <a:chExt cx="3645462" cy="1549001"/>
          </a:xfrm>
        </p:grpSpPr>
        <p:cxnSp>
          <p:nvCxnSpPr>
            <p:cNvPr id="51" name="Straight Arrow Connector 50"/>
            <p:cNvCxnSpPr/>
            <p:nvPr/>
          </p:nvCxnSpPr>
          <p:spPr>
            <a:xfrm flipV="1">
              <a:off x="6422906" y="6182475"/>
              <a:ext cx="3587937" cy="369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7520246" y="5800276"/>
              <a:ext cx="715260" cy="369332"/>
            </a:xfrm>
            <a:prstGeom prst="rect">
              <a:avLst/>
            </a:prstGeom>
            <a:noFill/>
          </p:spPr>
          <p:txBody>
            <a:bodyPr wrap="none" rtlCol="0">
              <a:spAutoFit/>
            </a:bodyPr>
            <a:lstStyle/>
            <a:p>
              <a:r>
                <a:rPr lang="en-US" dirty="0"/>
                <a:t>Time </a:t>
              </a:r>
            </a:p>
          </p:txBody>
        </p:sp>
        <p:sp>
          <p:nvSpPr>
            <p:cNvPr id="57" name="Rectangle 56"/>
            <p:cNvSpPr/>
            <p:nvPr/>
          </p:nvSpPr>
          <p:spPr>
            <a:xfrm flipH="1" flipV="1">
              <a:off x="8326911" y="4756638"/>
              <a:ext cx="26161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a:t>
              </a:r>
            </a:p>
          </p:txBody>
        </p:sp>
        <p:grpSp>
          <p:nvGrpSpPr>
            <p:cNvPr id="60" name="Group 59"/>
            <p:cNvGrpSpPr/>
            <p:nvPr/>
          </p:nvGrpSpPr>
          <p:grpSpPr>
            <a:xfrm>
              <a:off x="6855801" y="5232655"/>
              <a:ext cx="2802776" cy="522836"/>
              <a:chOff x="1953846" y="2511352"/>
              <a:chExt cx="3735043" cy="489454"/>
            </a:xfrm>
          </p:grpSpPr>
          <p:sp>
            <p:nvSpPr>
              <p:cNvPr id="67" name="Freeform 10"/>
              <p:cNvSpPr>
                <a:spLocks/>
              </p:cNvSpPr>
              <p:nvPr/>
            </p:nvSpPr>
            <p:spPr bwMode="auto">
              <a:xfrm flipH="1">
                <a:off x="3235644" y="2662051"/>
                <a:ext cx="1160510"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38100" cmpd="sng">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68" name="Group 15"/>
              <p:cNvGrpSpPr>
                <a:grpSpLocks/>
              </p:cNvGrpSpPr>
              <p:nvPr/>
            </p:nvGrpSpPr>
            <p:grpSpPr bwMode="auto">
              <a:xfrm rot="20400000" flipH="1">
                <a:off x="1953846" y="2983584"/>
                <a:ext cx="1335773" cy="1588"/>
                <a:chOff x="1392" y="1488"/>
                <a:chExt cx="1584" cy="0"/>
              </a:xfrm>
            </p:grpSpPr>
            <p:sp>
              <p:nvSpPr>
                <p:cNvPr id="78" name="Line 16"/>
                <p:cNvSpPr>
                  <a:spLocks noChangeShapeType="1"/>
                </p:cNvSpPr>
                <p:nvPr/>
              </p:nvSpPr>
              <p:spPr bwMode="auto">
                <a:xfrm>
                  <a:off x="1392" y="1488"/>
                  <a:ext cx="864" cy="0"/>
                </a:xfrm>
                <a:prstGeom prst="line">
                  <a:avLst/>
                </a:prstGeom>
                <a:noFill/>
                <a:ln w="38100" cmpd="sng">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 name="Line 17"/>
                <p:cNvSpPr>
                  <a:spLocks noChangeShapeType="1"/>
                </p:cNvSpPr>
                <p:nvPr/>
              </p:nvSpPr>
              <p:spPr bwMode="auto">
                <a:xfrm>
                  <a:off x="1392" y="1488"/>
                  <a:ext cx="1584" cy="0"/>
                </a:xfrm>
                <a:prstGeom prst="line">
                  <a:avLst/>
                </a:prstGeom>
                <a:noFill/>
                <a:ln w="38100" cmpd="sng">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69" name="Group 18"/>
              <p:cNvGrpSpPr>
                <a:grpSpLocks/>
              </p:cNvGrpSpPr>
              <p:nvPr/>
            </p:nvGrpSpPr>
            <p:grpSpPr bwMode="auto">
              <a:xfrm rot="1200000">
                <a:off x="1961808" y="2511352"/>
                <a:ext cx="1337460" cy="126184"/>
                <a:chOff x="1392" y="1488"/>
                <a:chExt cx="1586" cy="126184"/>
              </a:xfrm>
            </p:grpSpPr>
            <p:sp>
              <p:nvSpPr>
                <p:cNvPr id="76" name="Line 19"/>
                <p:cNvSpPr>
                  <a:spLocks noChangeShapeType="1"/>
                </p:cNvSpPr>
                <p:nvPr/>
              </p:nvSpPr>
              <p:spPr bwMode="auto">
                <a:xfrm>
                  <a:off x="1392" y="1488"/>
                  <a:ext cx="796" cy="63379"/>
                </a:xfrm>
                <a:prstGeom prst="line">
                  <a:avLst/>
                </a:prstGeom>
                <a:noFill/>
                <a:ln w="38100" cmpd="sng">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7" name="Line 20"/>
                <p:cNvSpPr>
                  <a:spLocks noChangeShapeType="1"/>
                </p:cNvSpPr>
                <p:nvPr/>
              </p:nvSpPr>
              <p:spPr bwMode="auto">
                <a:xfrm>
                  <a:off x="1392" y="1489"/>
                  <a:ext cx="1586" cy="126183"/>
                </a:xfrm>
                <a:prstGeom prst="line">
                  <a:avLst/>
                </a:prstGeom>
                <a:noFill/>
                <a:ln w="38100" cmpd="sng">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0" name="Group 15"/>
              <p:cNvGrpSpPr>
                <a:grpSpLocks/>
              </p:cNvGrpSpPr>
              <p:nvPr/>
            </p:nvGrpSpPr>
            <p:grpSpPr bwMode="auto">
              <a:xfrm rot="1200000">
                <a:off x="4353116" y="2999218"/>
                <a:ext cx="1335773" cy="1588"/>
                <a:chOff x="1392" y="1488"/>
                <a:chExt cx="1584" cy="0"/>
              </a:xfrm>
            </p:grpSpPr>
            <p:sp>
              <p:nvSpPr>
                <p:cNvPr id="74" name="Line 16"/>
                <p:cNvSpPr>
                  <a:spLocks noChangeShapeType="1"/>
                </p:cNvSpPr>
                <p:nvPr/>
              </p:nvSpPr>
              <p:spPr bwMode="auto">
                <a:xfrm>
                  <a:off x="1392" y="1488"/>
                  <a:ext cx="864" cy="0"/>
                </a:xfrm>
                <a:prstGeom prst="line">
                  <a:avLst/>
                </a:prstGeom>
                <a:noFill/>
                <a:ln w="38100" cmpd="sng">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 name="Line 17"/>
                <p:cNvSpPr>
                  <a:spLocks noChangeShapeType="1"/>
                </p:cNvSpPr>
                <p:nvPr/>
              </p:nvSpPr>
              <p:spPr bwMode="auto">
                <a:xfrm>
                  <a:off x="1392" y="1488"/>
                  <a:ext cx="1584" cy="0"/>
                </a:xfrm>
                <a:prstGeom prst="line">
                  <a:avLst/>
                </a:prstGeom>
                <a:noFill/>
                <a:ln w="38100" cmpd="sng">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1" name="Group 18"/>
              <p:cNvGrpSpPr>
                <a:grpSpLocks/>
              </p:cNvGrpSpPr>
              <p:nvPr/>
            </p:nvGrpSpPr>
            <p:grpSpPr bwMode="auto">
              <a:xfrm rot="20400000" flipH="1">
                <a:off x="4353588" y="2525201"/>
                <a:ext cx="1327340" cy="127971"/>
                <a:chOff x="1392" y="1487"/>
                <a:chExt cx="1574" cy="127971"/>
              </a:xfrm>
            </p:grpSpPr>
            <p:sp>
              <p:nvSpPr>
                <p:cNvPr id="72" name="Line 19"/>
                <p:cNvSpPr>
                  <a:spLocks noChangeShapeType="1"/>
                </p:cNvSpPr>
                <p:nvPr/>
              </p:nvSpPr>
              <p:spPr bwMode="auto">
                <a:xfrm>
                  <a:off x="1392" y="1487"/>
                  <a:ext cx="885" cy="74625"/>
                </a:xfrm>
                <a:prstGeom prst="line">
                  <a:avLst/>
                </a:prstGeom>
                <a:noFill/>
                <a:ln w="38100" cmpd="sng">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3" name="Line 20"/>
                <p:cNvSpPr>
                  <a:spLocks noChangeShapeType="1"/>
                </p:cNvSpPr>
                <p:nvPr/>
              </p:nvSpPr>
              <p:spPr bwMode="auto">
                <a:xfrm>
                  <a:off x="1392" y="1488"/>
                  <a:ext cx="1574" cy="127970"/>
                </a:xfrm>
                <a:prstGeom prst="line">
                  <a:avLst/>
                </a:prstGeom>
                <a:noFill/>
                <a:ln w="38100" cmpd="sng">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61" name="TextBox 60"/>
            <p:cNvSpPr txBox="1"/>
            <p:nvPr/>
          </p:nvSpPr>
          <p:spPr>
            <a:xfrm>
              <a:off x="8077475" y="4670461"/>
              <a:ext cx="370614" cy="523220"/>
            </a:xfrm>
            <a:prstGeom prst="rect">
              <a:avLst/>
            </a:prstGeom>
            <a:noFill/>
          </p:spPr>
          <p:txBody>
            <a:bodyPr wrap="none" rtlCol="0">
              <a:spAutoFit/>
            </a:bodyPr>
            <a:lstStyle/>
            <a:p>
              <a:r>
                <a:rPr lang="en-US" sz="2800" dirty="0"/>
                <a:t>Z</a:t>
              </a:r>
            </a:p>
          </p:txBody>
        </p:sp>
        <p:sp>
          <p:nvSpPr>
            <p:cNvPr id="64" name="TextBox 63"/>
            <p:cNvSpPr txBox="1"/>
            <p:nvPr/>
          </p:nvSpPr>
          <p:spPr>
            <a:xfrm>
              <a:off x="9612794" y="4754374"/>
              <a:ext cx="455574" cy="400110"/>
            </a:xfrm>
            <a:prstGeom prst="rect">
              <a:avLst/>
            </a:prstGeom>
            <a:noFill/>
          </p:spPr>
          <p:txBody>
            <a:bodyPr wrap="none" rtlCol="0">
              <a:spAutoFit/>
            </a:bodyPr>
            <a:lstStyle/>
            <a:p>
              <a:r>
                <a:rPr lang="en-US" sz="2000" dirty="0"/>
                <a:t>e+</a:t>
              </a:r>
            </a:p>
          </p:txBody>
        </p:sp>
        <p:sp>
          <p:nvSpPr>
            <p:cNvPr id="65" name="TextBox 64"/>
            <p:cNvSpPr txBox="1"/>
            <p:nvPr/>
          </p:nvSpPr>
          <p:spPr>
            <a:xfrm>
              <a:off x="9625783" y="5731119"/>
              <a:ext cx="405880" cy="400110"/>
            </a:xfrm>
            <a:prstGeom prst="rect">
              <a:avLst/>
            </a:prstGeom>
            <a:noFill/>
          </p:spPr>
          <p:txBody>
            <a:bodyPr wrap="none" rtlCol="0">
              <a:spAutoFit/>
            </a:bodyPr>
            <a:lstStyle/>
            <a:p>
              <a:r>
                <a:rPr lang="en-US" sz="2000" dirty="0"/>
                <a:t>e-</a:t>
              </a:r>
            </a:p>
          </p:txBody>
        </p:sp>
        <p:sp>
          <p:nvSpPr>
            <p:cNvPr id="80" name="TextBox 79"/>
            <p:cNvSpPr txBox="1"/>
            <p:nvPr/>
          </p:nvSpPr>
          <p:spPr>
            <a:xfrm>
              <a:off x="6547371" y="4765465"/>
              <a:ext cx="405880" cy="400110"/>
            </a:xfrm>
            <a:prstGeom prst="rect">
              <a:avLst/>
            </a:prstGeom>
            <a:noFill/>
          </p:spPr>
          <p:txBody>
            <a:bodyPr wrap="none" rtlCol="0">
              <a:spAutoFit/>
            </a:bodyPr>
            <a:lstStyle/>
            <a:p>
              <a:r>
                <a:rPr lang="en-US" sz="2000" dirty="0"/>
                <a:t>e-</a:t>
              </a:r>
            </a:p>
          </p:txBody>
        </p:sp>
        <p:sp>
          <p:nvSpPr>
            <p:cNvPr id="81" name="TextBox 80"/>
            <p:cNvSpPr txBox="1"/>
            <p:nvPr/>
          </p:nvSpPr>
          <p:spPr>
            <a:xfrm>
              <a:off x="6581940" y="5639065"/>
              <a:ext cx="455574" cy="400110"/>
            </a:xfrm>
            <a:prstGeom prst="rect">
              <a:avLst/>
            </a:prstGeom>
            <a:noFill/>
          </p:spPr>
          <p:txBody>
            <a:bodyPr wrap="none" rtlCol="0">
              <a:spAutoFit/>
            </a:bodyPr>
            <a:lstStyle/>
            <a:p>
              <a:r>
                <a:rPr lang="en-US" sz="2000" dirty="0"/>
                <a:t>e+</a:t>
              </a:r>
            </a:p>
          </p:txBody>
        </p:sp>
      </p:grpSp>
      <p:sp>
        <p:nvSpPr>
          <p:cNvPr id="6" name="Rectangle 5">
            <a:hlinkClick r:id="rId2" action="ppaction://hlinksldjump"/>
            <a:extLst>
              <a:ext uri="{FF2B5EF4-FFF2-40B4-BE49-F238E27FC236}">
                <a16:creationId xmlns:a16="http://schemas.microsoft.com/office/drawing/2014/main" id="{A997D294-F9A2-CEF6-835C-4D252D1A6AE6}"/>
              </a:ext>
            </a:extLst>
          </p:cNvPr>
          <p:cNvSpPr/>
          <p:nvPr/>
        </p:nvSpPr>
        <p:spPr>
          <a:xfrm>
            <a:off x="99882"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grpSp>
        <p:nvGrpSpPr>
          <p:cNvPr id="15" name="Group 14">
            <a:extLst>
              <a:ext uri="{FF2B5EF4-FFF2-40B4-BE49-F238E27FC236}">
                <a16:creationId xmlns:a16="http://schemas.microsoft.com/office/drawing/2014/main" id="{71D8493E-5196-FD80-A324-AEE3A38A34E3}"/>
              </a:ext>
            </a:extLst>
          </p:cNvPr>
          <p:cNvGrpSpPr/>
          <p:nvPr/>
        </p:nvGrpSpPr>
        <p:grpSpPr>
          <a:xfrm>
            <a:off x="6581940" y="2494386"/>
            <a:ext cx="3554036" cy="1797589"/>
            <a:chOff x="6581940" y="2494386"/>
            <a:chExt cx="3554036" cy="1797589"/>
          </a:xfrm>
        </p:grpSpPr>
        <p:pic>
          <p:nvPicPr>
            <p:cNvPr id="13" name="Picture 12">
              <a:extLst>
                <a:ext uri="{FF2B5EF4-FFF2-40B4-BE49-F238E27FC236}">
                  <a16:creationId xmlns:a16="http://schemas.microsoft.com/office/drawing/2014/main" id="{90B2178A-0FEC-35E3-EC74-2AA48BBCE958}"/>
                </a:ext>
              </a:extLst>
            </p:cNvPr>
            <p:cNvPicPr>
              <a:picLocks noChangeAspect="1"/>
            </p:cNvPicPr>
            <p:nvPr/>
          </p:nvPicPr>
          <p:blipFill>
            <a:blip r:embed="rId3"/>
            <a:srcRect l="5062" t="3735" r="48518" b="3158"/>
            <a:stretch>
              <a:fillRect/>
            </a:stretch>
          </p:blipFill>
          <p:spPr>
            <a:xfrm>
              <a:off x="6581940" y="2494386"/>
              <a:ext cx="3554036" cy="1782113"/>
            </a:xfrm>
            <a:prstGeom prst="rect">
              <a:avLst/>
            </a:prstGeom>
          </p:spPr>
        </p:pic>
        <p:sp>
          <p:nvSpPr>
            <p:cNvPr id="14" name="Rectangle 13">
              <a:extLst>
                <a:ext uri="{FF2B5EF4-FFF2-40B4-BE49-F238E27FC236}">
                  <a16:creationId xmlns:a16="http://schemas.microsoft.com/office/drawing/2014/main" id="{FC496AE0-8126-6E7A-D6DE-2C283A23ECC0}"/>
                </a:ext>
              </a:extLst>
            </p:cNvPr>
            <p:cNvSpPr/>
            <p:nvPr/>
          </p:nvSpPr>
          <p:spPr>
            <a:xfrm>
              <a:off x="6581940" y="3921211"/>
              <a:ext cx="642644" cy="3707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3958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eynman-diagramm-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6390" y="4006921"/>
            <a:ext cx="2141507" cy="2141507"/>
          </a:xfrm>
          <a:prstGeom prst="rect">
            <a:avLst/>
          </a:prstGeom>
        </p:spPr>
      </p:pic>
      <p:pic>
        <p:nvPicPr>
          <p:cNvPr id="6" name="Picture 5" descr="feyns2.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0752" y="2188579"/>
            <a:ext cx="4705315" cy="1622993"/>
          </a:xfrm>
          <a:prstGeom prst="rect">
            <a:avLst/>
          </a:prstGeom>
        </p:spPr>
      </p:pic>
      <p:sp>
        <p:nvSpPr>
          <p:cNvPr id="8" name="TextBox 7"/>
          <p:cNvSpPr txBox="1"/>
          <p:nvPr/>
        </p:nvSpPr>
        <p:spPr>
          <a:xfrm>
            <a:off x="2252345" y="784306"/>
            <a:ext cx="7027180" cy="1323439"/>
          </a:xfrm>
          <a:prstGeom prst="rect">
            <a:avLst/>
          </a:prstGeom>
          <a:noFill/>
        </p:spPr>
        <p:txBody>
          <a:bodyPr wrap="none" rtlCol="0">
            <a:spAutoFit/>
          </a:bodyPr>
          <a:lstStyle/>
          <a:p>
            <a:r>
              <a:rPr lang="en-US" sz="4000" dirty="0">
                <a:solidFill>
                  <a:srgbClr val="FF0000"/>
                </a:solidFill>
              </a:rPr>
              <a:t>Feynman diagrams for </a:t>
            </a:r>
          </a:p>
          <a:p>
            <a:r>
              <a:rPr lang="en-US" sz="4000" dirty="0">
                <a:solidFill>
                  <a:srgbClr val="FF0000"/>
                </a:solidFill>
              </a:rPr>
              <a:t>the Strong and EM interactions </a:t>
            </a:r>
          </a:p>
        </p:txBody>
      </p:sp>
      <p:sp>
        <p:nvSpPr>
          <p:cNvPr id="9" name="TextBox 8"/>
          <p:cNvSpPr txBox="1"/>
          <p:nvPr/>
        </p:nvSpPr>
        <p:spPr>
          <a:xfrm>
            <a:off x="3048000" y="2866502"/>
            <a:ext cx="1958852" cy="369332"/>
          </a:xfrm>
          <a:prstGeom prst="rect">
            <a:avLst/>
          </a:prstGeom>
          <a:noFill/>
        </p:spPr>
        <p:txBody>
          <a:bodyPr wrap="none" rtlCol="0">
            <a:spAutoFit/>
          </a:bodyPr>
          <a:lstStyle/>
          <a:p>
            <a:r>
              <a:rPr lang="en-US" dirty="0"/>
              <a:t>Strong interaction</a:t>
            </a:r>
          </a:p>
        </p:txBody>
      </p:sp>
      <p:sp>
        <p:nvSpPr>
          <p:cNvPr id="10" name="TextBox 9"/>
          <p:cNvSpPr txBox="1"/>
          <p:nvPr/>
        </p:nvSpPr>
        <p:spPr>
          <a:xfrm>
            <a:off x="3061696" y="4900158"/>
            <a:ext cx="2946704" cy="369332"/>
          </a:xfrm>
          <a:prstGeom prst="rect">
            <a:avLst/>
          </a:prstGeom>
          <a:noFill/>
        </p:spPr>
        <p:txBody>
          <a:bodyPr wrap="none" rtlCol="0">
            <a:spAutoFit/>
          </a:bodyPr>
          <a:lstStyle/>
          <a:p>
            <a:r>
              <a:rPr lang="en-US" dirty="0"/>
              <a:t>Electromagnetic interaction</a:t>
            </a:r>
          </a:p>
        </p:txBody>
      </p:sp>
      <p:cxnSp>
        <p:nvCxnSpPr>
          <p:cNvPr id="12" name="Straight Arrow Connector 11"/>
          <p:cNvCxnSpPr/>
          <p:nvPr/>
        </p:nvCxnSpPr>
        <p:spPr>
          <a:xfrm flipV="1">
            <a:off x="5064145" y="6142262"/>
            <a:ext cx="4401697" cy="123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5387634" y="2132915"/>
            <a:ext cx="7886" cy="16318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525846" y="5779095"/>
            <a:ext cx="668773" cy="369332"/>
          </a:xfrm>
          <a:prstGeom prst="rect">
            <a:avLst/>
          </a:prstGeom>
          <a:noFill/>
        </p:spPr>
        <p:txBody>
          <a:bodyPr wrap="none" rtlCol="0">
            <a:spAutoFit/>
          </a:bodyPr>
          <a:lstStyle/>
          <a:p>
            <a:r>
              <a:rPr lang="en-US" dirty="0"/>
              <a:t>Time</a:t>
            </a:r>
          </a:p>
        </p:txBody>
      </p:sp>
      <p:sp>
        <p:nvSpPr>
          <p:cNvPr id="21" name="TextBox 20"/>
          <p:cNvSpPr txBox="1"/>
          <p:nvPr/>
        </p:nvSpPr>
        <p:spPr>
          <a:xfrm>
            <a:off x="4734161" y="3468899"/>
            <a:ext cx="668773" cy="369332"/>
          </a:xfrm>
          <a:prstGeom prst="rect">
            <a:avLst/>
          </a:prstGeom>
          <a:noFill/>
        </p:spPr>
        <p:txBody>
          <a:bodyPr wrap="none" rtlCol="0">
            <a:spAutoFit/>
          </a:bodyPr>
          <a:lstStyle/>
          <a:p>
            <a:r>
              <a:rPr lang="en-US" dirty="0"/>
              <a:t>Time</a:t>
            </a:r>
          </a:p>
        </p:txBody>
      </p:sp>
      <p:sp>
        <p:nvSpPr>
          <p:cNvPr id="7" name="Date Placeholder 6"/>
          <p:cNvSpPr>
            <a:spLocks noGrp="1"/>
          </p:cNvSpPr>
          <p:nvPr>
            <p:ph type="dt" sz="half" idx="10"/>
          </p:nvPr>
        </p:nvSpPr>
        <p:spPr/>
        <p:txBody>
          <a:bodyPr/>
          <a:lstStyle/>
          <a:p>
            <a:r>
              <a:rPr lang="en-US"/>
              <a:t>CERN 27-29 Oct 2025</a:t>
            </a:r>
          </a:p>
        </p:txBody>
      </p:sp>
      <p:sp>
        <p:nvSpPr>
          <p:cNvPr id="11" name="Footer Placeholder 10"/>
          <p:cNvSpPr>
            <a:spLocks noGrp="1"/>
          </p:cNvSpPr>
          <p:nvPr>
            <p:ph type="ftr" sz="quarter" idx="11"/>
          </p:nvPr>
        </p:nvSpPr>
        <p:spPr/>
        <p:txBody>
          <a:bodyPr/>
          <a:lstStyle/>
          <a:p>
            <a:r>
              <a:rPr lang="en-GB"/>
              <a:t>Giacinto de Cataldo CERN-CH and INFN, Ba-It </a:t>
            </a:r>
            <a:endParaRPr lang="en-US"/>
          </a:p>
        </p:txBody>
      </p:sp>
      <p:sp>
        <p:nvSpPr>
          <p:cNvPr id="13" name="Slide Number Placeholder 12"/>
          <p:cNvSpPr>
            <a:spLocks noGrp="1"/>
          </p:cNvSpPr>
          <p:nvPr>
            <p:ph type="sldNum" sz="quarter" idx="12"/>
          </p:nvPr>
        </p:nvSpPr>
        <p:spPr/>
        <p:txBody>
          <a:bodyPr/>
          <a:lstStyle/>
          <a:p>
            <a:fld id="{2A013F82-EE5E-44EE-A61D-E31C6657F26F}" type="slidenum">
              <a:rPr lang="en-US" smtClean="0"/>
              <a:t>23</a:t>
            </a:fld>
            <a:endParaRPr lang="en-US"/>
          </a:p>
        </p:txBody>
      </p:sp>
      <p:sp>
        <p:nvSpPr>
          <p:cNvPr id="2" name="Rectangle 1">
            <a:hlinkClick r:id="rId4" action="ppaction://hlinksldjump"/>
            <a:extLst>
              <a:ext uri="{FF2B5EF4-FFF2-40B4-BE49-F238E27FC236}">
                <a16:creationId xmlns:a16="http://schemas.microsoft.com/office/drawing/2014/main" id="{701D9B9F-A45A-8EF9-ED07-E6BEA170F3CE}"/>
              </a:ext>
            </a:extLst>
          </p:cNvPr>
          <p:cNvSpPr/>
          <p:nvPr/>
        </p:nvSpPr>
        <p:spPr>
          <a:xfrm>
            <a:off x="116358"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09844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26004-561B-FAD6-6887-055C94A30977}"/>
              </a:ext>
            </a:extLst>
          </p:cNvPr>
          <p:cNvSpPr>
            <a:spLocks noGrp="1"/>
          </p:cNvSpPr>
          <p:nvPr>
            <p:ph type="title"/>
          </p:nvPr>
        </p:nvSpPr>
        <p:spPr/>
        <p:txBody>
          <a:bodyPr>
            <a:normAutofit/>
          </a:bodyPr>
          <a:lstStyle/>
          <a:p>
            <a:r>
              <a:rPr lang="en-GB" dirty="0">
                <a:solidFill>
                  <a:srgbClr val="FF0000"/>
                </a:solidFill>
              </a:rPr>
              <a:t>Mesons and Baryons spectroscopy: static quark content</a:t>
            </a:r>
          </a:p>
        </p:txBody>
      </p:sp>
      <p:sp>
        <p:nvSpPr>
          <p:cNvPr id="4" name="Date Placeholder 3">
            <a:extLst>
              <a:ext uri="{FF2B5EF4-FFF2-40B4-BE49-F238E27FC236}">
                <a16:creationId xmlns:a16="http://schemas.microsoft.com/office/drawing/2014/main" id="{208042E4-1EC7-A5CE-52EF-0C0C7F1B2715}"/>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22EDCBF8-0257-B95C-2A82-EA8F7676374D}"/>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8528AC21-B7B4-666B-8B9F-75518B42A082}"/>
              </a:ext>
            </a:extLst>
          </p:cNvPr>
          <p:cNvSpPr>
            <a:spLocks noGrp="1"/>
          </p:cNvSpPr>
          <p:nvPr>
            <p:ph type="sldNum" sz="quarter" idx="12"/>
          </p:nvPr>
        </p:nvSpPr>
        <p:spPr/>
        <p:txBody>
          <a:bodyPr/>
          <a:lstStyle/>
          <a:p>
            <a:fld id="{9A4D69E4-0BE0-4A7F-8238-560CF690EA01}" type="slidenum">
              <a:rPr lang="en-GB" smtClean="0"/>
              <a:t>24</a:t>
            </a:fld>
            <a:endParaRPr lang="en-GB"/>
          </a:p>
        </p:txBody>
      </p:sp>
      <p:sp>
        <p:nvSpPr>
          <p:cNvPr id="7" name="TextBox 6">
            <a:extLst>
              <a:ext uri="{FF2B5EF4-FFF2-40B4-BE49-F238E27FC236}">
                <a16:creationId xmlns:a16="http://schemas.microsoft.com/office/drawing/2014/main" id="{69DAB763-E435-C231-BC9E-E4E104363DE8}"/>
              </a:ext>
            </a:extLst>
          </p:cNvPr>
          <p:cNvSpPr txBox="1"/>
          <p:nvPr/>
        </p:nvSpPr>
        <p:spPr>
          <a:xfrm>
            <a:off x="6819901" y="5442070"/>
            <a:ext cx="3114393" cy="646331"/>
          </a:xfrm>
          <a:prstGeom prst="rect">
            <a:avLst/>
          </a:prstGeom>
          <a:noFill/>
        </p:spPr>
        <p:txBody>
          <a:bodyPr wrap="square" rtlCol="0">
            <a:spAutoFit/>
          </a:bodyPr>
          <a:lstStyle/>
          <a:p>
            <a:r>
              <a:rPr lang="en-GB" dirty="0" err="1"/>
              <a:t>Multiplets</a:t>
            </a:r>
            <a:r>
              <a:rPr lang="en-GB" dirty="0"/>
              <a:t> of</a:t>
            </a:r>
            <a:r>
              <a:rPr lang="en-GB" dirty="0">
                <a:solidFill>
                  <a:srgbClr val="0000FF"/>
                </a:solidFill>
              </a:rPr>
              <a:t> </a:t>
            </a:r>
            <a:r>
              <a:rPr lang="en-GB" dirty="0" err="1">
                <a:solidFill>
                  <a:srgbClr val="0000FF"/>
                </a:solidFill>
              </a:rPr>
              <a:t>barions</a:t>
            </a:r>
            <a:r>
              <a:rPr lang="en-GB" dirty="0">
                <a:solidFill>
                  <a:srgbClr val="0000FF"/>
                </a:solidFill>
              </a:rPr>
              <a:t> </a:t>
            </a:r>
            <a:r>
              <a:rPr lang="en-GB" dirty="0"/>
              <a:t>made of </a:t>
            </a:r>
            <a:r>
              <a:rPr lang="en-GB" dirty="0" err="1"/>
              <a:t>u,d</a:t>
            </a:r>
            <a:r>
              <a:rPr lang="en-GB" dirty="0"/>
              <a:t>, s and c quarks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79DB814-720A-7B33-7CBE-393A1DFABFAB}"/>
                  </a:ext>
                </a:extLst>
              </p:cNvPr>
              <p:cNvSpPr txBox="1"/>
              <p:nvPr/>
            </p:nvSpPr>
            <p:spPr>
              <a:xfrm>
                <a:off x="3238291" y="5442069"/>
                <a:ext cx="3114393" cy="670761"/>
              </a:xfrm>
              <a:prstGeom prst="rect">
                <a:avLst/>
              </a:prstGeom>
              <a:noFill/>
            </p:spPr>
            <p:txBody>
              <a:bodyPr wrap="square" rtlCol="0">
                <a:spAutoFit/>
              </a:bodyPr>
              <a:lstStyle/>
              <a:p>
                <a:r>
                  <a:rPr lang="en-GB" dirty="0"/>
                  <a:t>Multiplets of </a:t>
                </a:r>
                <a:r>
                  <a:rPr lang="en-GB" dirty="0">
                    <a:solidFill>
                      <a:srgbClr val="0000FF"/>
                    </a:solidFill>
                  </a:rPr>
                  <a:t>mesons</a:t>
                </a:r>
                <a:r>
                  <a:rPr lang="en-GB" dirty="0"/>
                  <a:t> (</a:t>
                </a:r>
                <a14:m>
                  <m:oMath xmlns:m="http://schemas.openxmlformats.org/officeDocument/2006/math">
                    <m:r>
                      <a:rPr lang="en-US" i="1">
                        <a:latin typeface="Cambria Math" panose="02040503050406030204" pitchFamily="18" charset="0"/>
                      </a:rPr>
                      <m:t>𝑞</m:t>
                    </m:r>
                    <m:acc>
                      <m:accPr>
                        <m:chr m:val="̅"/>
                        <m:ctrlPr>
                          <a:rPr lang="en-GB" i="1">
                            <a:latin typeface="Cambria Math" panose="02040503050406030204" pitchFamily="18" charset="0"/>
                          </a:rPr>
                        </m:ctrlPr>
                      </m:accPr>
                      <m:e>
                        <m:r>
                          <a:rPr lang="en-US" i="1">
                            <a:latin typeface="Cambria Math" panose="02040503050406030204" pitchFamily="18" charset="0"/>
                          </a:rPr>
                          <m:t>𝑞</m:t>
                        </m:r>
                      </m:e>
                    </m:acc>
                  </m:oMath>
                </a14:m>
                <a:r>
                  <a:rPr lang="en-GB" dirty="0"/>
                  <a:t>) made of </a:t>
                </a:r>
                <a:r>
                  <a:rPr lang="en-GB" dirty="0" err="1"/>
                  <a:t>u,d</a:t>
                </a:r>
                <a:r>
                  <a:rPr lang="en-GB" dirty="0"/>
                  <a:t>, s and c quarks</a:t>
                </a:r>
              </a:p>
            </p:txBody>
          </p:sp>
        </mc:Choice>
        <mc:Fallback xmlns="">
          <p:sp>
            <p:nvSpPr>
              <p:cNvPr id="8" name="TextBox 7">
                <a:extLst>
                  <a:ext uri="{FF2B5EF4-FFF2-40B4-BE49-F238E27FC236}">
                    <a16:creationId xmlns:a16="http://schemas.microsoft.com/office/drawing/2014/main" id="{579DB814-720A-7B33-7CBE-393A1DFABFAB}"/>
                  </a:ext>
                </a:extLst>
              </p:cNvPr>
              <p:cNvSpPr txBox="1">
                <a:spLocks noRot="1" noChangeAspect="1" noMove="1" noResize="1" noEditPoints="1" noAdjustHandles="1" noChangeArrowheads="1" noChangeShapeType="1" noTextEdit="1"/>
              </p:cNvSpPr>
              <p:nvPr/>
            </p:nvSpPr>
            <p:spPr>
              <a:xfrm>
                <a:off x="3238291" y="5442069"/>
                <a:ext cx="3114393" cy="670761"/>
              </a:xfrm>
              <a:prstGeom prst="rect">
                <a:avLst/>
              </a:prstGeom>
              <a:blipFill>
                <a:blip r:embed="rId2"/>
                <a:stretch>
                  <a:fillRect l="-1566" t="-4545" b="-10909"/>
                </a:stretch>
              </a:blipFill>
            </p:spPr>
            <p:txBody>
              <a:bodyPr/>
              <a:lstStyle/>
              <a:p>
                <a:r>
                  <a:rPr lang="en-GB">
                    <a:noFill/>
                  </a:rPr>
                  <a:t> </a:t>
                </a:r>
              </a:p>
            </p:txBody>
          </p:sp>
        </mc:Fallback>
      </mc:AlternateContent>
      <p:grpSp>
        <p:nvGrpSpPr>
          <p:cNvPr id="9" name="Group 8">
            <a:extLst>
              <a:ext uri="{FF2B5EF4-FFF2-40B4-BE49-F238E27FC236}">
                <a16:creationId xmlns:a16="http://schemas.microsoft.com/office/drawing/2014/main" id="{1B855FF4-F7AA-D59B-7090-C2C16484FCC7}"/>
              </a:ext>
            </a:extLst>
          </p:cNvPr>
          <p:cNvGrpSpPr/>
          <p:nvPr/>
        </p:nvGrpSpPr>
        <p:grpSpPr>
          <a:xfrm rot="21401883">
            <a:off x="5748085" y="2060677"/>
            <a:ext cx="4315317" cy="2938125"/>
            <a:chOff x="4852657" y="2385312"/>
            <a:chExt cx="4315317" cy="2938125"/>
          </a:xfrm>
        </p:grpSpPr>
        <p:pic>
          <p:nvPicPr>
            <p:cNvPr id="10" name="Picture 9">
              <a:extLst>
                <a:ext uri="{FF2B5EF4-FFF2-40B4-BE49-F238E27FC236}">
                  <a16:creationId xmlns:a16="http://schemas.microsoft.com/office/drawing/2014/main" id="{8DF77AE5-4492-E3D2-AAFF-6716967E4BB8}"/>
                </a:ext>
              </a:extLst>
            </p:cNvPr>
            <p:cNvPicPr>
              <a:picLocks noChangeAspect="1"/>
            </p:cNvPicPr>
            <p:nvPr/>
          </p:nvPicPr>
          <p:blipFill rotWithShape="1">
            <a:blip r:embed="rId3"/>
            <a:srcRect b="56973"/>
            <a:stretch/>
          </p:blipFill>
          <p:spPr>
            <a:xfrm>
              <a:off x="4852657" y="2385312"/>
              <a:ext cx="4315317" cy="2938125"/>
            </a:xfrm>
            <a:prstGeom prst="rect">
              <a:avLst/>
            </a:prstGeom>
          </p:spPr>
        </p:pic>
        <p:sp>
          <p:nvSpPr>
            <p:cNvPr id="11" name="Oval 10">
              <a:extLst>
                <a:ext uri="{FF2B5EF4-FFF2-40B4-BE49-F238E27FC236}">
                  <a16:creationId xmlns:a16="http://schemas.microsoft.com/office/drawing/2014/main" id="{A21FF508-C4DC-503C-79F7-B56685D9677B}"/>
                </a:ext>
              </a:extLst>
            </p:cNvPr>
            <p:cNvSpPr/>
            <p:nvPr/>
          </p:nvSpPr>
          <p:spPr bwMode="auto">
            <a:xfrm>
              <a:off x="7592992" y="4166886"/>
              <a:ext cx="300942" cy="254643"/>
            </a:xfrm>
            <a:prstGeom prst="ellipse">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panose="020B0604020202020204" pitchFamily="34" charset="0"/>
              </a:endParaRPr>
            </a:p>
          </p:txBody>
        </p:sp>
        <p:sp>
          <p:nvSpPr>
            <p:cNvPr id="12" name="Oval 11">
              <a:extLst>
                <a:ext uri="{FF2B5EF4-FFF2-40B4-BE49-F238E27FC236}">
                  <a16:creationId xmlns:a16="http://schemas.microsoft.com/office/drawing/2014/main" id="{11DEFF35-19DA-7E4A-6CCC-A6FADA68B82A}"/>
                </a:ext>
              </a:extLst>
            </p:cNvPr>
            <p:cNvSpPr/>
            <p:nvPr/>
          </p:nvSpPr>
          <p:spPr bwMode="auto">
            <a:xfrm>
              <a:off x="5921883" y="4143735"/>
              <a:ext cx="300942" cy="254643"/>
            </a:xfrm>
            <a:prstGeom prst="ellipse">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panose="020B0604020202020204" pitchFamily="34" charset="0"/>
              </a:endParaRPr>
            </a:p>
          </p:txBody>
        </p:sp>
      </p:grpSp>
      <p:grpSp>
        <p:nvGrpSpPr>
          <p:cNvPr id="13" name="Group 12">
            <a:extLst>
              <a:ext uri="{FF2B5EF4-FFF2-40B4-BE49-F238E27FC236}">
                <a16:creationId xmlns:a16="http://schemas.microsoft.com/office/drawing/2014/main" id="{7DBCD5FC-83AD-BCBE-7038-EA462A402FE1}"/>
              </a:ext>
            </a:extLst>
          </p:cNvPr>
          <p:cNvGrpSpPr/>
          <p:nvPr/>
        </p:nvGrpSpPr>
        <p:grpSpPr>
          <a:xfrm>
            <a:off x="2451806" y="2066314"/>
            <a:ext cx="3183591" cy="3183507"/>
            <a:chOff x="1532404" y="2162248"/>
            <a:chExt cx="3183591" cy="3183507"/>
          </a:xfrm>
        </p:grpSpPr>
        <p:grpSp>
          <p:nvGrpSpPr>
            <p:cNvPr id="14" name="Group 13">
              <a:extLst>
                <a:ext uri="{FF2B5EF4-FFF2-40B4-BE49-F238E27FC236}">
                  <a16:creationId xmlns:a16="http://schemas.microsoft.com/office/drawing/2014/main" id="{2B1FF409-0817-2175-B248-3106CA2F7468}"/>
                </a:ext>
              </a:extLst>
            </p:cNvPr>
            <p:cNvGrpSpPr/>
            <p:nvPr/>
          </p:nvGrpSpPr>
          <p:grpSpPr>
            <a:xfrm>
              <a:off x="1532404" y="2162248"/>
              <a:ext cx="3183591" cy="3183507"/>
              <a:chOff x="1388409" y="2266679"/>
              <a:chExt cx="3183591" cy="3183507"/>
            </a:xfrm>
          </p:grpSpPr>
          <p:pic>
            <p:nvPicPr>
              <p:cNvPr id="16" name="Picture 15">
                <a:extLst>
                  <a:ext uri="{FF2B5EF4-FFF2-40B4-BE49-F238E27FC236}">
                    <a16:creationId xmlns:a16="http://schemas.microsoft.com/office/drawing/2014/main" id="{FA129D2A-8332-5C33-0326-F77CE5D231B8}"/>
                  </a:ext>
                </a:extLst>
              </p:cNvPr>
              <p:cNvPicPr>
                <a:picLocks noChangeAspect="1"/>
              </p:cNvPicPr>
              <p:nvPr/>
            </p:nvPicPr>
            <p:blipFill rotWithShape="1">
              <a:blip r:embed="rId4"/>
              <a:srcRect b="43279"/>
              <a:stretch/>
            </p:blipFill>
            <p:spPr>
              <a:xfrm>
                <a:off x="1388409" y="2266679"/>
                <a:ext cx="3183591" cy="3175390"/>
              </a:xfrm>
              <a:prstGeom prst="rect">
                <a:avLst/>
              </a:prstGeom>
            </p:spPr>
          </p:pic>
          <p:sp>
            <p:nvSpPr>
              <p:cNvPr id="17" name="Rectangle 16">
                <a:extLst>
                  <a:ext uri="{FF2B5EF4-FFF2-40B4-BE49-F238E27FC236}">
                    <a16:creationId xmlns:a16="http://schemas.microsoft.com/office/drawing/2014/main" id="{10EEF288-AA36-8022-36B5-41C905B43E7D}"/>
                  </a:ext>
                </a:extLst>
              </p:cNvPr>
              <p:cNvSpPr/>
              <p:nvPr/>
            </p:nvSpPr>
            <p:spPr bwMode="auto">
              <a:xfrm>
                <a:off x="2308634" y="4952246"/>
                <a:ext cx="2263366" cy="49794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panose="020B0604020202020204" pitchFamily="34" charset="0"/>
                </a:endParaRPr>
              </a:p>
            </p:txBody>
          </p:sp>
        </p:grpSp>
        <p:sp>
          <p:nvSpPr>
            <p:cNvPr id="15" name="TextBox 14">
              <a:extLst>
                <a:ext uri="{FF2B5EF4-FFF2-40B4-BE49-F238E27FC236}">
                  <a16:creationId xmlns:a16="http://schemas.microsoft.com/office/drawing/2014/main" id="{60AFC0FD-383C-9860-E9FB-E6103F210C7A}"/>
                </a:ext>
              </a:extLst>
            </p:cNvPr>
            <p:cNvSpPr txBox="1"/>
            <p:nvPr/>
          </p:nvSpPr>
          <p:spPr>
            <a:xfrm>
              <a:off x="1905294" y="4613002"/>
              <a:ext cx="542136" cy="276999"/>
            </a:xfrm>
            <a:prstGeom prst="rect">
              <a:avLst/>
            </a:prstGeom>
            <a:noFill/>
          </p:spPr>
          <p:txBody>
            <a:bodyPr wrap="none" rtlCol="0">
              <a:spAutoFit/>
            </a:bodyPr>
            <a:lstStyle/>
            <a:p>
              <a:r>
                <a:rPr lang="en-US" sz="1200" dirty="0"/>
                <a:t>=B+S</a:t>
              </a:r>
              <a:endParaRPr lang="en-GB" sz="1200" dirty="0"/>
            </a:p>
          </p:txBody>
        </p:sp>
      </p:grpSp>
      <p:sp>
        <p:nvSpPr>
          <p:cNvPr id="3" name="Rectangle 2">
            <a:hlinkClick r:id="rId5" action="ppaction://hlinksldjump"/>
            <a:extLst>
              <a:ext uri="{FF2B5EF4-FFF2-40B4-BE49-F238E27FC236}">
                <a16:creationId xmlns:a16="http://schemas.microsoft.com/office/drawing/2014/main" id="{C9D6364E-8E45-84C3-43D8-018C35CFB5D4}"/>
              </a:ext>
            </a:extLst>
          </p:cNvPr>
          <p:cNvSpPr/>
          <p:nvPr/>
        </p:nvSpPr>
        <p:spPr>
          <a:xfrm>
            <a:off x="168874"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568751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971770" y="509226"/>
            <a:ext cx="4311277" cy="5712442"/>
          </a:xfrm>
        </p:spPr>
      </p:pic>
      <p:sp>
        <p:nvSpPr>
          <p:cNvPr id="4" name="Date Placeholder 3"/>
          <p:cNvSpPr>
            <a:spLocks noGrp="1"/>
          </p:cNvSpPr>
          <p:nvPr>
            <p:ph type="dt" sz="half" idx="10"/>
          </p:nvPr>
        </p:nvSpPr>
        <p:spPr/>
        <p:txBody>
          <a:bodyPr/>
          <a:lstStyle/>
          <a:p>
            <a:r>
              <a:rPr lang="en-US"/>
              <a:t>CERN 27-29 Oct 2025</a:t>
            </a:r>
          </a:p>
        </p:txBody>
      </p:sp>
      <p:sp>
        <p:nvSpPr>
          <p:cNvPr id="5" name="Footer Placeholder 4"/>
          <p:cNvSpPr>
            <a:spLocks noGrp="1"/>
          </p:cNvSpPr>
          <p:nvPr>
            <p:ph type="ftr" sz="quarter" idx="11"/>
          </p:nvPr>
        </p:nvSpPr>
        <p:spPr/>
        <p:txBody>
          <a:bodyPr/>
          <a:lstStyle/>
          <a:p>
            <a:r>
              <a:rPr lang="en-GB"/>
              <a:t>Giacinto de Cataldo CERN-CH and INFN, Ba-It </a:t>
            </a:r>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pPr/>
              <a:t>25</a:t>
            </a:fld>
            <a:endParaRPr lang="en-US"/>
          </a:p>
        </p:txBody>
      </p:sp>
      <mc:AlternateContent xmlns:mc="http://schemas.openxmlformats.org/markup-compatibility/2006" xmlns:a14="http://schemas.microsoft.com/office/drawing/2010/main">
        <mc:Choice Requires="a14">
          <p:sp>
            <p:nvSpPr>
              <p:cNvPr id="8" name="TextBox 7"/>
              <p:cNvSpPr txBox="1"/>
              <p:nvPr/>
            </p:nvSpPr>
            <p:spPr>
              <a:xfrm>
                <a:off x="6581738" y="964791"/>
                <a:ext cx="3802483" cy="4524315"/>
              </a:xfrm>
              <a:prstGeom prst="rect">
                <a:avLst/>
              </a:prstGeom>
              <a:noFill/>
            </p:spPr>
            <p:txBody>
              <a:bodyPr wrap="square" rtlCol="0">
                <a:spAutoFit/>
              </a:bodyPr>
              <a:lstStyle/>
              <a:p>
                <a:r>
                  <a:rPr lang="en-US" dirty="0">
                    <a:solidFill>
                      <a:srgbClr val="0000FF"/>
                    </a:solidFill>
                  </a:rPr>
                  <a:t>Valence quarks</a:t>
                </a:r>
                <a:r>
                  <a:rPr lang="en-US" dirty="0"/>
                  <a:t>: give the particle identity. Hundreds of states (particles) can be arranged;</a:t>
                </a:r>
              </a:p>
              <a:p>
                <a:endParaRPr lang="en-US" dirty="0"/>
              </a:p>
              <a:p>
                <a:r>
                  <a:rPr lang="en-US" dirty="0">
                    <a:solidFill>
                      <a:srgbClr val="0000FF"/>
                    </a:solidFill>
                  </a:rPr>
                  <a:t>Particle Spectroscopy</a:t>
                </a:r>
                <a:r>
                  <a:rPr lang="en-US" dirty="0"/>
                  <a:t>: valence quarks with different strong charges (colors) and different Kinematic status (angular momentum and energy levels ) result in particles with different masses (excitation levels);</a:t>
                </a:r>
              </a:p>
              <a:p>
                <a:endParaRPr lang="en-US" dirty="0"/>
              </a:p>
              <a:p>
                <a:r>
                  <a:rPr lang="en-US" dirty="0"/>
                  <a:t>The Exchange of gluons hold together quarks in a nucleon and nucleons in a nucleus.</a:t>
                </a:r>
              </a:p>
              <a:p>
                <a:endParaRPr lang="en-US" dirty="0"/>
              </a:p>
              <a:p>
                <a:r>
                  <a:rPr lang="en-US" dirty="0">
                    <a:solidFill>
                      <a:srgbClr val="0000FF"/>
                    </a:solidFill>
                  </a:rPr>
                  <a:t>Sea quark </a:t>
                </a:r>
                <a:r>
                  <a:rPr lang="en-US" dirty="0"/>
                  <a:t>: paired </a:t>
                </a:r>
                <a14:m>
                  <m:oMath xmlns:m="http://schemas.openxmlformats.org/officeDocument/2006/math">
                    <m:acc>
                      <m:accPr>
                        <m:chr m:val="̅"/>
                        <m:ctrlPr>
                          <a:rPr lang="en-US" i="1" dirty="0">
                            <a:latin typeface="Cambria Math" panose="02040503050406030204" pitchFamily="18" charset="0"/>
                          </a:rPr>
                        </m:ctrlPr>
                      </m:accPr>
                      <m:e>
                        <m:r>
                          <a:rPr lang="en-US" i="1" dirty="0">
                            <a:latin typeface="Cambria Math" panose="02040503050406030204" pitchFamily="18" charset="0"/>
                          </a:rPr>
                          <m:t>𝑞</m:t>
                        </m:r>
                      </m:e>
                    </m:acc>
                    <m:r>
                      <a:rPr lang="en-US" i="1" dirty="0">
                        <a:latin typeface="Cambria Math" panose="02040503050406030204" pitchFamily="18" charset="0"/>
                      </a:rPr>
                      <m:t>𝑞</m:t>
                    </m:r>
                    <m:r>
                      <a:rPr lang="en-US" dirty="0">
                        <a:latin typeface="Cambria Math" panose="02040503050406030204" pitchFamily="18" charset="0"/>
                      </a:rPr>
                      <m:t>.</m:t>
                    </m:r>
                  </m:oMath>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6581738" y="964791"/>
                <a:ext cx="3802483" cy="4524315"/>
              </a:xfrm>
              <a:prstGeom prst="rect">
                <a:avLst/>
              </a:prstGeom>
              <a:blipFill>
                <a:blip r:embed="rId4"/>
                <a:stretch>
                  <a:fillRect l="-1445" t="-539" r="-2087" b="-1348"/>
                </a:stretch>
              </a:blipFill>
            </p:spPr>
            <p:txBody>
              <a:bodyPr/>
              <a:lstStyle/>
              <a:p>
                <a:r>
                  <a:rPr lang="en-GB">
                    <a:noFill/>
                  </a:rPr>
                  <a:t> </a:t>
                </a:r>
              </a:p>
            </p:txBody>
          </p:sp>
        </mc:Fallback>
      </mc:AlternateContent>
      <p:sp>
        <p:nvSpPr>
          <p:cNvPr id="2" name="Rectangle 1">
            <a:hlinkClick r:id="rId5" action="ppaction://hlinksldjump"/>
            <a:extLst>
              <a:ext uri="{FF2B5EF4-FFF2-40B4-BE49-F238E27FC236}">
                <a16:creationId xmlns:a16="http://schemas.microsoft.com/office/drawing/2014/main" id="{D02BF17D-C7D6-A479-CFFA-A9998A1192D9}"/>
              </a:ext>
            </a:extLst>
          </p:cNvPr>
          <p:cNvSpPr/>
          <p:nvPr/>
        </p:nvSpPr>
        <p:spPr>
          <a:xfrm>
            <a:off x="83406"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310270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5C9B-64AD-A70A-E91C-5AAC34C5E74B}"/>
              </a:ext>
            </a:extLst>
          </p:cNvPr>
          <p:cNvSpPr>
            <a:spLocks noGrp="1"/>
          </p:cNvSpPr>
          <p:nvPr>
            <p:ph type="title"/>
          </p:nvPr>
        </p:nvSpPr>
        <p:spPr/>
        <p:txBody>
          <a:bodyPr/>
          <a:lstStyle/>
          <a:p>
            <a:r>
              <a:rPr lang="en-US" dirty="0">
                <a:solidFill>
                  <a:srgbClr val="FF0000"/>
                </a:solidFill>
              </a:rPr>
              <a:t>Summary</a:t>
            </a:r>
            <a:endParaRPr lang="en-GB" dirty="0">
              <a:solidFill>
                <a:srgbClr val="FF0000"/>
              </a:solidFill>
            </a:endParaRPr>
          </a:p>
        </p:txBody>
      </p:sp>
      <p:sp>
        <p:nvSpPr>
          <p:cNvPr id="3" name="Content Placeholder 2">
            <a:extLst>
              <a:ext uri="{FF2B5EF4-FFF2-40B4-BE49-F238E27FC236}">
                <a16:creationId xmlns:a16="http://schemas.microsoft.com/office/drawing/2014/main" id="{DA3DFFFB-908A-BAC2-F851-4C0B1B84176D}"/>
              </a:ext>
            </a:extLst>
          </p:cNvPr>
          <p:cNvSpPr>
            <a:spLocks noGrp="1"/>
          </p:cNvSpPr>
          <p:nvPr>
            <p:ph idx="1"/>
          </p:nvPr>
        </p:nvSpPr>
        <p:spPr>
          <a:xfrm>
            <a:off x="2260249" y="2086893"/>
            <a:ext cx="7543801" cy="4023360"/>
          </a:xfrm>
        </p:spPr>
        <p:txBody>
          <a:bodyPr>
            <a:normAutofit fontScale="77500" lnSpcReduction="20000"/>
          </a:bodyPr>
          <a:lstStyle/>
          <a:p>
            <a:pPr>
              <a:buFont typeface="Wingdings" panose="05000000000000000000" pitchFamily="2" charset="2"/>
              <a:buChar char="Ø"/>
            </a:pPr>
            <a:r>
              <a:rPr lang="en-US" dirty="0"/>
              <a:t>Particles and Interactions are quantum fields;</a:t>
            </a:r>
          </a:p>
          <a:p>
            <a:pPr>
              <a:buFont typeface="Wingdings" panose="05000000000000000000" pitchFamily="2" charset="2"/>
              <a:buChar char="Ø"/>
            </a:pPr>
            <a:r>
              <a:rPr lang="en-US" dirty="0">
                <a:solidFill>
                  <a:srgbClr val="0000FF"/>
                </a:solidFill>
              </a:rPr>
              <a:t> The particle-wave duality </a:t>
            </a:r>
            <a:r>
              <a:rPr lang="en-US" dirty="0">
                <a:solidFill>
                  <a:srgbClr val="0000FF"/>
                </a:solidFill>
                <a:sym typeface="Wingdings" panose="05000000000000000000" pitchFamily="2" charset="2"/>
              </a:rPr>
              <a:t>results in </a:t>
            </a:r>
            <a:r>
              <a:rPr lang="en-US" dirty="0">
                <a:solidFill>
                  <a:srgbClr val="0000FF"/>
                </a:solidFill>
              </a:rPr>
              <a:t>the Heisenberg incertitude principle. Energy quantization and more </a:t>
            </a:r>
            <a:r>
              <a:rPr lang="en-US" dirty="0">
                <a:solidFill>
                  <a:srgbClr val="0000FF"/>
                </a:solidFill>
                <a:sym typeface="Wingdings" panose="05000000000000000000" pitchFamily="2" charset="2"/>
              </a:rPr>
              <a:t> Quantum Mechanics;</a:t>
            </a:r>
            <a:endParaRPr lang="en-US" dirty="0">
              <a:solidFill>
                <a:srgbClr val="0000FF"/>
              </a:solidFill>
            </a:endParaRPr>
          </a:p>
          <a:p>
            <a:pPr>
              <a:buFont typeface="Wingdings" panose="05000000000000000000" pitchFamily="2" charset="2"/>
              <a:buChar char="Ø"/>
            </a:pPr>
            <a:r>
              <a:rPr lang="en-US" dirty="0">
                <a:solidFill>
                  <a:schemeClr val="tx1"/>
                </a:solidFill>
              </a:rPr>
              <a:t>The QM incorporate the SR and predicts the existence of the anti-matter (Dirac equation);</a:t>
            </a:r>
          </a:p>
          <a:p>
            <a:pPr>
              <a:buFont typeface="Wingdings" panose="05000000000000000000" pitchFamily="2" charset="2"/>
              <a:buChar char="Ø"/>
            </a:pPr>
            <a:r>
              <a:rPr lang="en-US" dirty="0">
                <a:solidFill>
                  <a:schemeClr val="tx1"/>
                </a:solidFill>
              </a:rPr>
              <a:t>The </a:t>
            </a:r>
            <a:r>
              <a:rPr lang="en-US" dirty="0">
                <a:solidFill>
                  <a:srgbClr val="0000FF"/>
                </a:solidFill>
              </a:rPr>
              <a:t>Quantum Field Theory</a:t>
            </a:r>
            <a:r>
              <a:rPr lang="en-US" dirty="0">
                <a:solidFill>
                  <a:schemeClr val="tx1"/>
                </a:solidFill>
              </a:rPr>
              <a:t> (QFT) describes interactions between particle fields by means of mediator fields;</a:t>
            </a:r>
          </a:p>
          <a:p>
            <a:pPr>
              <a:buFont typeface="Wingdings" panose="05000000000000000000" pitchFamily="2" charset="2"/>
              <a:buChar char="Ø"/>
            </a:pPr>
            <a:r>
              <a:rPr lang="en-US" dirty="0">
                <a:solidFill>
                  <a:srgbClr val="0000FF"/>
                </a:solidFill>
              </a:rPr>
              <a:t>The Standard Model: is a mathematical framework providing a unified description of the three interactions; plus, the Higgs field. The SM is a QFT;</a:t>
            </a:r>
          </a:p>
          <a:p>
            <a:pPr>
              <a:buFont typeface="Wingdings" panose="05000000000000000000" pitchFamily="2" charset="2"/>
              <a:buChar char="Ø"/>
            </a:pPr>
            <a:r>
              <a:rPr lang="en-US" dirty="0">
                <a:solidFill>
                  <a:schemeClr val="tx1"/>
                </a:solidFill>
              </a:rPr>
              <a:t>Particle spectroscopy: by the valence quarks (quarks and anti-quarks), hundreds of particles (states) can be built. </a:t>
            </a:r>
          </a:p>
        </p:txBody>
      </p:sp>
      <p:sp>
        <p:nvSpPr>
          <p:cNvPr id="4" name="Date Placeholder 3">
            <a:extLst>
              <a:ext uri="{FF2B5EF4-FFF2-40B4-BE49-F238E27FC236}">
                <a16:creationId xmlns:a16="http://schemas.microsoft.com/office/drawing/2014/main" id="{60E4F0F9-55C5-9229-0C13-37EE93712FE9}"/>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008FD3A6-51FF-C1FC-55C5-DE141584F3E1}"/>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7737C9C5-E9C6-B04B-2E1C-0503C62BCF46}"/>
              </a:ext>
            </a:extLst>
          </p:cNvPr>
          <p:cNvSpPr>
            <a:spLocks noGrp="1"/>
          </p:cNvSpPr>
          <p:nvPr>
            <p:ph type="sldNum" sz="quarter" idx="12"/>
          </p:nvPr>
        </p:nvSpPr>
        <p:spPr/>
        <p:txBody>
          <a:bodyPr/>
          <a:lstStyle/>
          <a:p>
            <a:fld id="{9A4D69E4-0BE0-4A7F-8238-560CF690EA01}" type="slidenum">
              <a:rPr lang="en-GB" smtClean="0"/>
              <a:t>26</a:t>
            </a:fld>
            <a:endParaRPr lang="en-GB"/>
          </a:p>
        </p:txBody>
      </p:sp>
      <p:sp>
        <p:nvSpPr>
          <p:cNvPr id="7" name="Rectangle 6">
            <a:hlinkClick r:id="rId2" action="ppaction://hlinksldjump"/>
            <a:extLst>
              <a:ext uri="{FF2B5EF4-FFF2-40B4-BE49-F238E27FC236}">
                <a16:creationId xmlns:a16="http://schemas.microsoft.com/office/drawing/2014/main" id="{2A650DA9-A0D4-6A62-DA5E-0219807A0276}"/>
              </a:ext>
            </a:extLst>
          </p:cNvPr>
          <p:cNvSpPr/>
          <p:nvPr/>
        </p:nvSpPr>
        <p:spPr>
          <a:xfrm>
            <a:off x="15239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07825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FF0000"/>
                </a:solidFill>
                <a:latin typeface="+mn-lt"/>
                <a:cs typeface="Comic Sans MS"/>
              </a:rPr>
              <a:t>L</a:t>
            </a:r>
            <a:r>
              <a:rPr lang="en-GB" sz="4000" dirty="0" err="1">
                <a:solidFill>
                  <a:srgbClr val="FF0000"/>
                </a:solidFill>
                <a:latin typeface="+mn-lt"/>
                <a:cs typeface="Comic Sans MS"/>
              </a:rPr>
              <a:t>ecture</a:t>
            </a:r>
            <a:r>
              <a:rPr lang="en-GB" sz="4000" dirty="0">
                <a:solidFill>
                  <a:srgbClr val="FF0000"/>
                </a:solidFill>
                <a:latin typeface="+mn-lt"/>
                <a:cs typeface="Comic Sans MS"/>
              </a:rPr>
              <a:t> 2</a:t>
            </a:r>
          </a:p>
        </p:txBody>
      </p:sp>
      <p:sp>
        <p:nvSpPr>
          <p:cNvPr id="4" name="Date Placeholder 3"/>
          <p:cNvSpPr>
            <a:spLocks noGrp="1"/>
          </p:cNvSpPr>
          <p:nvPr>
            <p:ph type="dt" sz="half" idx="10"/>
          </p:nvPr>
        </p:nvSpPr>
        <p:spPr/>
        <p:txBody>
          <a:bodyPr/>
          <a:lstStyle/>
          <a:p>
            <a:r>
              <a:rPr lang="en-US"/>
              <a:t>CERN 27-29 Oct 2025</a:t>
            </a:r>
            <a:endParaRPr lang="en-GB"/>
          </a:p>
        </p:txBody>
      </p:sp>
      <p:sp>
        <p:nvSpPr>
          <p:cNvPr id="5" name="Footer Placeholder 4"/>
          <p:cNvSpPr>
            <a:spLocks noGrp="1"/>
          </p:cNvSpPr>
          <p:nvPr>
            <p:ph type="ftr" sz="quarter" idx="11"/>
          </p:nvPr>
        </p:nvSpPr>
        <p:spPr/>
        <p:txBody>
          <a:bodyPr/>
          <a:lstStyle/>
          <a:p>
            <a:r>
              <a:rPr lang="en-GB"/>
              <a:t>Giacinto de Cataldo CERN-CH and INFN, Ba-It </a:t>
            </a:r>
          </a:p>
        </p:txBody>
      </p:sp>
      <p:sp>
        <p:nvSpPr>
          <p:cNvPr id="6" name="Slide Number Placeholder 5"/>
          <p:cNvSpPr>
            <a:spLocks noGrp="1"/>
          </p:cNvSpPr>
          <p:nvPr>
            <p:ph type="sldNum" sz="quarter" idx="12"/>
          </p:nvPr>
        </p:nvSpPr>
        <p:spPr/>
        <p:txBody>
          <a:bodyPr/>
          <a:lstStyle/>
          <a:p>
            <a:fld id="{9A4D69E4-0BE0-4A7F-8238-560CF690EA01}" type="slidenum">
              <a:rPr lang="en-GB" smtClean="0"/>
              <a:t>27</a:t>
            </a:fld>
            <a:endParaRPr lang="en-GB"/>
          </a:p>
        </p:txBody>
      </p:sp>
      <p:sp>
        <p:nvSpPr>
          <p:cNvPr id="9" name="Content Placeholder 2">
            <a:extLst>
              <a:ext uri="{FF2B5EF4-FFF2-40B4-BE49-F238E27FC236}">
                <a16:creationId xmlns:a16="http://schemas.microsoft.com/office/drawing/2014/main" id="{1DA40ED0-E931-C923-1D3E-9B37742C275D}"/>
              </a:ext>
            </a:extLst>
          </p:cNvPr>
          <p:cNvSpPr txBox="1">
            <a:spLocks/>
          </p:cNvSpPr>
          <p:nvPr/>
        </p:nvSpPr>
        <p:spPr>
          <a:xfrm>
            <a:off x="2389563" y="1941699"/>
            <a:ext cx="7543801" cy="237117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n-GB" sz="1800" dirty="0">
                <a:solidFill>
                  <a:srgbClr val="0000FF"/>
                </a:solidFill>
                <a:cs typeface="Comic Sans MS"/>
              </a:rPr>
              <a:t>Overview of the SM</a:t>
            </a:r>
          </a:p>
          <a:p>
            <a:pPr>
              <a:buFont typeface="Wingdings" panose="05000000000000000000" pitchFamily="2" charset="2"/>
              <a:buChar char="Ø"/>
            </a:pPr>
            <a:r>
              <a:rPr lang="en-GB" sz="1800" dirty="0">
                <a:solidFill>
                  <a:srgbClr val="0000FF"/>
                </a:solidFill>
                <a:cs typeface="Comic Sans MS"/>
              </a:rPr>
              <a:t>Classical and SM </a:t>
            </a:r>
            <a:r>
              <a:rPr lang="en-GB" sz="1800" dirty="0" err="1">
                <a:solidFill>
                  <a:srgbClr val="0000FF"/>
                </a:solidFill>
                <a:cs typeface="Comic Sans MS"/>
              </a:rPr>
              <a:t>Lagrangian</a:t>
            </a:r>
            <a:endParaRPr lang="en-GB" sz="1800" dirty="0">
              <a:solidFill>
                <a:srgbClr val="0000FF"/>
              </a:solidFill>
              <a:cs typeface="Comic Sans MS"/>
            </a:endParaRPr>
          </a:p>
          <a:p>
            <a:pPr>
              <a:buFont typeface="Wingdings" panose="05000000000000000000" pitchFamily="2" charset="2"/>
              <a:buChar char="Ø"/>
            </a:pPr>
            <a:r>
              <a:rPr lang="en-GB" sz="1800" dirty="0">
                <a:solidFill>
                  <a:srgbClr val="0000FF"/>
                </a:solidFill>
                <a:cs typeface="Comic Sans MS"/>
              </a:rPr>
              <a:t>Symmetry, invariance and conservation laws</a:t>
            </a:r>
          </a:p>
          <a:p>
            <a:pPr>
              <a:buFont typeface="Wingdings" panose="05000000000000000000" pitchFamily="2" charset="2"/>
              <a:buChar char="Ø"/>
            </a:pPr>
            <a:r>
              <a:rPr lang="en-GB" sz="1800" dirty="0">
                <a:solidFill>
                  <a:srgbClr val="0000FF"/>
                </a:solidFill>
                <a:cs typeface="Comic Sans MS"/>
              </a:rPr>
              <a:t>Higgs field and experimental results</a:t>
            </a:r>
          </a:p>
          <a:p>
            <a:pPr>
              <a:buFont typeface="Wingdings" panose="05000000000000000000" pitchFamily="2" charset="2"/>
              <a:buChar char="Ø"/>
            </a:pPr>
            <a:endParaRPr lang="en-GB" sz="1800" dirty="0">
              <a:solidFill>
                <a:srgbClr val="0000FF"/>
              </a:solidFill>
              <a:cs typeface="Comic Sans MS"/>
            </a:endParaRPr>
          </a:p>
          <a:p>
            <a:pPr>
              <a:buFont typeface="Wingdings" panose="05000000000000000000" pitchFamily="2" charset="2"/>
              <a:buChar char="Ø"/>
            </a:pPr>
            <a:endParaRPr lang="en-GB" sz="1800" dirty="0">
              <a:solidFill>
                <a:srgbClr val="0000FF"/>
              </a:solidFill>
              <a:cs typeface="Comic Sans MS"/>
            </a:endParaRPr>
          </a:p>
          <a:p>
            <a:pPr>
              <a:buFont typeface="Wingdings" panose="05000000000000000000" pitchFamily="2" charset="2"/>
              <a:buChar char="Ø"/>
            </a:pPr>
            <a:endParaRPr lang="en-GB" sz="1800" dirty="0">
              <a:solidFill>
                <a:srgbClr val="0000FF"/>
              </a:solidFill>
              <a:cs typeface="Comic Sans MS"/>
            </a:endParaRPr>
          </a:p>
          <a:p>
            <a:pPr>
              <a:buFont typeface="Wingdings" panose="05000000000000000000" pitchFamily="2" charset="2"/>
              <a:buChar char="Ø"/>
            </a:pPr>
            <a:endParaRPr lang="en-GB" sz="1800" dirty="0">
              <a:solidFill>
                <a:srgbClr val="0000FF"/>
              </a:solidFill>
              <a:cs typeface="Comic Sans MS"/>
            </a:endParaRPr>
          </a:p>
          <a:p>
            <a:pPr marL="0" indent="0">
              <a:buNone/>
            </a:pPr>
            <a:r>
              <a:rPr lang="en-GB" sz="1800" dirty="0">
                <a:solidFill>
                  <a:schemeClr val="tx1"/>
                </a:solidFill>
                <a:cs typeface="Comic Sans MS"/>
              </a:rPr>
              <a:t>Credits to:</a:t>
            </a:r>
          </a:p>
          <a:p>
            <a:pPr marL="0" indent="0">
              <a:buNone/>
            </a:pPr>
            <a:r>
              <a:rPr lang="en-GB" sz="1800" dirty="0">
                <a:solidFill>
                  <a:schemeClr val="tx1"/>
                </a:solidFill>
                <a:cs typeface="Comic Sans MS"/>
              </a:rPr>
              <a:t>C. Grosjean and D. Tong : https://indico.cern.ch/event/1254879/timetable/</a:t>
            </a:r>
          </a:p>
          <a:p>
            <a:pPr>
              <a:buFont typeface="Wingdings" panose="05000000000000000000" pitchFamily="2" charset="2"/>
              <a:buChar char="Ø"/>
            </a:pPr>
            <a:endParaRPr lang="en-GB" sz="1800" dirty="0">
              <a:solidFill>
                <a:srgbClr val="0000FF"/>
              </a:solidFill>
              <a:cs typeface="Comic Sans MS"/>
            </a:endParaRPr>
          </a:p>
        </p:txBody>
      </p:sp>
      <p:pic>
        <p:nvPicPr>
          <p:cNvPr id="10" name="Picture 9">
            <a:extLst>
              <a:ext uri="{FF2B5EF4-FFF2-40B4-BE49-F238E27FC236}">
                <a16:creationId xmlns:a16="http://schemas.microsoft.com/office/drawing/2014/main" id="{D4D9B664-1D5A-AC29-4D1F-F54FD1E8278D}"/>
              </a:ext>
            </a:extLst>
          </p:cNvPr>
          <p:cNvPicPr>
            <a:picLocks noChangeAspect="1"/>
          </p:cNvPicPr>
          <p:nvPr/>
        </p:nvPicPr>
        <p:blipFill>
          <a:blip r:embed="rId3"/>
          <a:stretch>
            <a:fillRect/>
          </a:stretch>
        </p:blipFill>
        <p:spPr>
          <a:xfrm>
            <a:off x="3834939" y="4019348"/>
            <a:ext cx="1966048" cy="1351659"/>
          </a:xfrm>
          <a:prstGeom prst="rect">
            <a:avLst/>
          </a:prstGeom>
        </p:spPr>
      </p:pic>
      <p:pic>
        <p:nvPicPr>
          <p:cNvPr id="13" name="Picture 12">
            <a:extLst>
              <a:ext uri="{FF2B5EF4-FFF2-40B4-BE49-F238E27FC236}">
                <a16:creationId xmlns:a16="http://schemas.microsoft.com/office/drawing/2014/main" id="{146E4759-46BB-D134-21B1-3D57455E6647}"/>
              </a:ext>
            </a:extLst>
          </p:cNvPr>
          <p:cNvPicPr>
            <a:picLocks noChangeAspect="1"/>
          </p:cNvPicPr>
          <p:nvPr/>
        </p:nvPicPr>
        <p:blipFill rotWithShape="1">
          <a:blip r:embed="rId4"/>
          <a:srcRect l="25882" t="66928" r="63294" b="14065"/>
          <a:stretch/>
        </p:blipFill>
        <p:spPr>
          <a:xfrm>
            <a:off x="6273774" y="3794125"/>
            <a:ext cx="2060213" cy="1866842"/>
          </a:xfrm>
          <a:prstGeom prst="rect">
            <a:avLst/>
          </a:prstGeom>
        </p:spPr>
      </p:pic>
      <p:sp>
        <p:nvSpPr>
          <p:cNvPr id="3" name="Rectangle 2">
            <a:hlinkClick r:id="rId5" action="ppaction://hlinksldjump"/>
            <a:extLst>
              <a:ext uri="{FF2B5EF4-FFF2-40B4-BE49-F238E27FC236}">
                <a16:creationId xmlns:a16="http://schemas.microsoft.com/office/drawing/2014/main" id="{62411190-821B-901F-79C1-99B2A702D0B1}"/>
              </a:ext>
            </a:extLst>
          </p:cNvPr>
          <p:cNvSpPr/>
          <p:nvPr/>
        </p:nvSpPr>
        <p:spPr>
          <a:xfrm>
            <a:off x="144161" y="6322798"/>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498945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960" y="286605"/>
            <a:ext cx="7955280" cy="1450757"/>
          </a:xfrm>
        </p:spPr>
        <p:txBody>
          <a:bodyPr/>
          <a:lstStyle/>
          <a:p>
            <a:r>
              <a:rPr lang="en-US" dirty="0">
                <a:solidFill>
                  <a:srgbClr val="FF0000"/>
                </a:solidFill>
              </a:rPr>
              <a:t>Overview of the Standard Model</a:t>
            </a:r>
          </a:p>
        </p:txBody>
      </p:sp>
      <p:sp>
        <p:nvSpPr>
          <p:cNvPr id="3" name="Date Placeholder 2"/>
          <p:cNvSpPr>
            <a:spLocks noGrp="1"/>
          </p:cNvSpPr>
          <p:nvPr>
            <p:ph type="dt" sz="half" idx="10"/>
          </p:nvPr>
        </p:nvSpPr>
        <p:spPr/>
        <p:txBody>
          <a:bodyPr/>
          <a:lstStyle/>
          <a:p>
            <a:r>
              <a:rPr lang="en-US"/>
              <a:t>CERN 27-29 Oct 2025</a:t>
            </a:r>
          </a:p>
        </p:txBody>
      </p:sp>
      <p:sp>
        <p:nvSpPr>
          <p:cNvPr id="8" name="Footer Placeholder 7"/>
          <p:cNvSpPr>
            <a:spLocks noGrp="1"/>
          </p:cNvSpPr>
          <p:nvPr>
            <p:ph type="ftr" sz="quarter" idx="11"/>
          </p:nvPr>
        </p:nvSpPr>
        <p:spPr/>
        <p:txBody>
          <a:bodyPr/>
          <a:lstStyle/>
          <a:p>
            <a:r>
              <a:rPr lang="en-GB"/>
              <a:t>Giacinto de Cataldo CERN-CH and INFN, Ba-It </a:t>
            </a:r>
            <a:endParaRPr lang="en-US"/>
          </a:p>
        </p:txBody>
      </p:sp>
      <p:sp>
        <p:nvSpPr>
          <p:cNvPr id="9" name="Slide Number Placeholder 8"/>
          <p:cNvSpPr>
            <a:spLocks noGrp="1"/>
          </p:cNvSpPr>
          <p:nvPr>
            <p:ph type="sldNum" sz="quarter" idx="12"/>
          </p:nvPr>
        </p:nvSpPr>
        <p:spPr/>
        <p:txBody>
          <a:bodyPr/>
          <a:lstStyle/>
          <a:p>
            <a:fld id="{2A013F82-EE5E-44EE-A61D-E31C6657F26F}" type="slidenum">
              <a:rPr lang="en-US" smtClean="0"/>
              <a:pPr/>
              <a:t>28</a:t>
            </a:fld>
            <a:endParaRPr lang="en-US"/>
          </a:p>
        </p:txBody>
      </p:sp>
      <p:sp>
        <p:nvSpPr>
          <p:cNvPr id="14" name="Rectangle 13">
            <a:hlinkClick r:id="rId2" action="ppaction://hlinksldjump"/>
            <a:extLst>
              <a:ext uri="{FF2B5EF4-FFF2-40B4-BE49-F238E27FC236}">
                <a16:creationId xmlns:a16="http://schemas.microsoft.com/office/drawing/2014/main" id="{2945C6A0-86EE-D570-C5A0-A3B4E218B7BA}"/>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grpSp>
        <p:nvGrpSpPr>
          <p:cNvPr id="18" name="Group 17">
            <a:extLst>
              <a:ext uri="{FF2B5EF4-FFF2-40B4-BE49-F238E27FC236}">
                <a16:creationId xmlns:a16="http://schemas.microsoft.com/office/drawing/2014/main" id="{D80A0FD2-3E94-C589-C4D2-8E06A879DACB}"/>
              </a:ext>
            </a:extLst>
          </p:cNvPr>
          <p:cNvGrpSpPr/>
          <p:nvPr/>
        </p:nvGrpSpPr>
        <p:grpSpPr>
          <a:xfrm>
            <a:off x="8020325" y="2822999"/>
            <a:ext cx="3278790" cy="3297969"/>
            <a:chOff x="6955659" y="2952091"/>
            <a:chExt cx="3278790" cy="3297969"/>
          </a:xfrm>
        </p:grpSpPr>
        <p:grpSp>
          <p:nvGrpSpPr>
            <p:cNvPr id="11" name="Group 10">
              <a:extLst>
                <a:ext uri="{FF2B5EF4-FFF2-40B4-BE49-F238E27FC236}">
                  <a16:creationId xmlns:a16="http://schemas.microsoft.com/office/drawing/2014/main" id="{FF240B34-2BFB-1D27-61E2-CE965EB3E3F7}"/>
                </a:ext>
              </a:extLst>
            </p:cNvPr>
            <p:cNvGrpSpPr/>
            <p:nvPr/>
          </p:nvGrpSpPr>
          <p:grpSpPr>
            <a:xfrm>
              <a:off x="6955659" y="3172155"/>
              <a:ext cx="3278790" cy="3077905"/>
              <a:chOff x="1939158" y="1777164"/>
              <a:chExt cx="4694423" cy="4492710"/>
            </a:xfrm>
          </p:grpSpPr>
          <p:pic>
            <p:nvPicPr>
              <p:cNvPr id="12" name="Picture 11" descr="A screenshot of a computer&#10;&#10;Description automatically generated">
                <a:extLst>
                  <a:ext uri="{FF2B5EF4-FFF2-40B4-BE49-F238E27FC236}">
                    <a16:creationId xmlns:a16="http://schemas.microsoft.com/office/drawing/2014/main" id="{3B42327D-D821-178C-25FE-2C369D5473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9158" y="1777164"/>
                <a:ext cx="4694423" cy="4492710"/>
              </a:xfrm>
              <a:prstGeom prst="rect">
                <a:avLst/>
              </a:prstGeom>
            </p:spPr>
          </p:pic>
          <p:pic>
            <p:nvPicPr>
              <p:cNvPr id="13" name="Picture 12">
                <a:extLst>
                  <a:ext uri="{FF2B5EF4-FFF2-40B4-BE49-F238E27FC236}">
                    <a16:creationId xmlns:a16="http://schemas.microsoft.com/office/drawing/2014/main" id="{FC55248D-F9FE-2F6E-ABB7-42D46AF0BE96}"/>
                  </a:ext>
                </a:extLst>
              </p:cNvPr>
              <p:cNvPicPr>
                <a:picLocks noChangeAspect="1"/>
              </p:cNvPicPr>
              <p:nvPr/>
            </p:nvPicPr>
            <p:blipFill rotWithShape="1">
              <a:blip r:embed="rId4"/>
              <a:srcRect l="10876" t="1" r="11311" b="17334"/>
              <a:stretch/>
            </p:blipFill>
            <p:spPr>
              <a:xfrm>
                <a:off x="4146331" y="1825432"/>
                <a:ext cx="1280818" cy="381731"/>
              </a:xfrm>
              <a:prstGeom prst="rect">
                <a:avLst/>
              </a:prstGeom>
            </p:spPr>
          </p:pic>
        </p:grpSp>
        <p:cxnSp>
          <p:nvCxnSpPr>
            <p:cNvPr id="16" name="Straight Connector 15">
              <a:extLst>
                <a:ext uri="{FF2B5EF4-FFF2-40B4-BE49-F238E27FC236}">
                  <a16:creationId xmlns:a16="http://schemas.microsoft.com/office/drawing/2014/main" id="{DAA844FE-27AA-D0DC-9FDF-4A0453080B23}"/>
                </a:ext>
              </a:extLst>
            </p:cNvPr>
            <p:cNvCxnSpPr>
              <a:cxnSpLocks/>
            </p:cNvCxnSpPr>
            <p:nvPr/>
          </p:nvCxnSpPr>
          <p:spPr>
            <a:xfrm flipH="1">
              <a:off x="8595054" y="3205223"/>
              <a:ext cx="796770" cy="2615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ED114D6-1B71-60AC-C85B-54DE07AB520B}"/>
                </a:ext>
              </a:extLst>
            </p:cNvPr>
            <p:cNvCxnSpPr>
              <a:cxnSpLocks/>
            </p:cNvCxnSpPr>
            <p:nvPr/>
          </p:nvCxnSpPr>
          <p:spPr>
            <a:xfrm>
              <a:off x="8595054" y="3205223"/>
              <a:ext cx="705465" cy="261520"/>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8BF46C50-4A41-5765-9E42-989AAFAE2929}"/>
                </a:ext>
              </a:extLst>
            </p:cNvPr>
            <p:cNvSpPr txBox="1"/>
            <p:nvPr/>
          </p:nvSpPr>
          <p:spPr>
            <a:xfrm>
              <a:off x="8409580" y="2952091"/>
              <a:ext cx="1069908" cy="307777"/>
            </a:xfrm>
            <a:prstGeom prst="rect">
              <a:avLst/>
            </a:prstGeom>
            <a:noFill/>
          </p:spPr>
          <p:txBody>
            <a:bodyPr wrap="none" rtlCol="0">
              <a:spAutoFit/>
            </a:bodyPr>
            <a:lstStyle/>
            <a:p>
              <a:r>
                <a:rPr lang="en-US" sz="1400" dirty="0">
                  <a:solidFill>
                    <a:srgbClr val="3333FF"/>
                  </a:solidFill>
                </a:rPr>
                <a:t>Elementary</a:t>
              </a:r>
              <a:endParaRPr lang="en-GB" sz="1400" dirty="0">
                <a:solidFill>
                  <a:srgbClr val="3333FF"/>
                </a:solidFill>
              </a:endParaRPr>
            </a:p>
          </p:txBody>
        </p:sp>
      </p:grpSp>
      <p:pic>
        <p:nvPicPr>
          <p:cNvPr id="15" name="Picture 14" descr="A poster with text and images of the same model&#10;&#10;AI-generated content may be incorrect.">
            <a:extLst>
              <a:ext uri="{FF2B5EF4-FFF2-40B4-BE49-F238E27FC236}">
                <a16:creationId xmlns:a16="http://schemas.microsoft.com/office/drawing/2014/main" id="{D110BEBC-6ED2-6946-F890-5D4F5C98A6CA}"/>
              </a:ext>
            </a:extLst>
          </p:cNvPr>
          <p:cNvPicPr>
            <a:picLocks noChangeAspect="1"/>
          </p:cNvPicPr>
          <p:nvPr/>
        </p:nvPicPr>
        <p:blipFill>
          <a:blip r:embed="rId5">
            <a:extLst>
              <a:ext uri="{28A0092B-C50C-407E-A947-70E740481C1C}">
                <a14:useLocalDpi xmlns:a14="http://schemas.microsoft.com/office/drawing/2010/main" val="0"/>
              </a:ext>
            </a:extLst>
          </a:blip>
          <a:srcRect l="26284" t="47778" r="26302" b="32406"/>
          <a:stretch>
            <a:fillRect/>
          </a:stretch>
        </p:blipFill>
        <p:spPr>
          <a:xfrm>
            <a:off x="1151560" y="2310261"/>
            <a:ext cx="6515928" cy="1939009"/>
          </a:xfrm>
          <a:prstGeom prst="rect">
            <a:avLst/>
          </a:prstGeom>
          <a:ln>
            <a:noFill/>
          </a:ln>
        </p:spPr>
      </p:pic>
    </p:spTree>
    <p:extLst>
      <p:ext uri="{BB962C8B-B14F-4D97-AF65-F5344CB8AC3E}">
        <p14:creationId xmlns:p14="http://schemas.microsoft.com/office/powerpoint/2010/main" val="774216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2CA9F-7FDA-0B09-5260-39279F1145D6}"/>
              </a:ext>
            </a:extLst>
          </p:cNvPr>
          <p:cNvSpPr>
            <a:spLocks noGrp="1"/>
          </p:cNvSpPr>
          <p:nvPr>
            <p:ph type="title"/>
          </p:nvPr>
        </p:nvSpPr>
        <p:spPr>
          <a:xfrm>
            <a:off x="1240673" y="269267"/>
            <a:ext cx="8848725" cy="1450757"/>
          </a:xfrm>
        </p:spPr>
        <p:txBody>
          <a:bodyPr>
            <a:normAutofit/>
          </a:bodyPr>
          <a:lstStyle/>
          <a:p>
            <a:r>
              <a:rPr lang="en-US" sz="4000" dirty="0" err="1">
                <a:solidFill>
                  <a:srgbClr val="FF0000"/>
                </a:solidFill>
              </a:rPr>
              <a:t>Lagrangian</a:t>
            </a:r>
            <a:r>
              <a:rPr lang="en-US" sz="4000" dirty="0">
                <a:solidFill>
                  <a:srgbClr val="FF0000"/>
                </a:solidFill>
              </a:rPr>
              <a:t> in the classical Mechanics</a:t>
            </a:r>
            <a:endParaRPr lang="en-GB" sz="4000" dirty="0">
              <a:solidFill>
                <a:srgbClr val="FF0000"/>
              </a:solidFill>
            </a:endParaRPr>
          </a:p>
        </p:txBody>
      </p:sp>
      <p:sp>
        <p:nvSpPr>
          <p:cNvPr id="4" name="Date Placeholder 3">
            <a:extLst>
              <a:ext uri="{FF2B5EF4-FFF2-40B4-BE49-F238E27FC236}">
                <a16:creationId xmlns:a16="http://schemas.microsoft.com/office/drawing/2014/main" id="{E35E2562-BFB4-5DFD-B3F5-74BF87EE9660}"/>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C1C22A36-A98F-4B43-06A7-F752C1CD8830}"/>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C7EF887D-A2CC-B86A-4046-868DA6EB3569}"/>
              </a:ext>
            </a:extLst>
          </p:cNvPr>
          <p:cNvSpPr>
            <a:spLocks noGrp="1"/>
          </p:cNvSpPr>
          <p:nvPr>
            <p:ph type="sldNum" sz="quarter" idx="12"/>
          </p:nvPr>
        </p:nvSpPr>
        <p:spPr/>
        <p:txBody>
          <a:bodyPr/>
          <a:lstStyle/>
          <a:p>
            <a:fld id="{9A4D69E4-0BE0-4A7F-8238-560CF690EA01}" type="slidenum">
              <a:rPr lang="en-GB" smtClean="0"/>
              <a:t>29</a:t>
            </a:fld>
            <a:endParaRPr lang="en-GB"/>
          </a:p>
        </p:txBody>
      </p:sp>
      <p:pic>
        <p:nvPicPr>
          <p:cNvPr id="16" name="Picture 15">
            <a:extLst>
              <a:ext uri="{FF2B5EF4-FFF2-40B4-BE49-F238E27FC236}">
                <a16:creationId xmlns:a16="http://schemas.microsoft.com/office/drawing/2014/main" id="{851D66FB-B089-FEF3-E9EE-93C2D52DE5D9}"/>
              </a:ext>
            </a:extLst>
          </p:cNvPr>
          <p:cNvPicPr>
            <a:picLocks noChangeAspect="1"/>
          </p:cNvPicPr>
          <p:nvPr/>
        </p:nvPicPr>
        <p:blipFill>
          <a:blip r:embed="rId2"/>
          <a:stretch>
            <a:fillRect/>
          </a:stretch>
        </p:blipFill>
        <p:spPr>
          <a:xfrm>
            <a:off x="2667054" y="1785794"/>
            <a:ext cx="7017104" cy="1420491"/>
          </a:xfrm>
          <a:prstGeom prst="rect">
            <a:avLst/>
          </a:prstGeom>
        </p:spPr>
      </p:pic>
      <p:pic>
        <p:nvPicPr>
          <p:cNvPr id="18" name="Picture 17">
            <a:extLst>
              <a:ext uri="{FF2B5EF4-FFF2-40B4-BE49-F238E27FC236}">
                <a16:creationId xmlns:a16="http://schemas.microsoft.com/office/drawing/2014/main" id="{70F5CC9C-AC99-FCF5-6C20-4F7AB499572A}"/>
              </a:ext>
            </a:extLst>
          </p:cNvPr>
          <p:cNvPicPr>
            <a:picLocks noChangeAspect="1"/>
          </p:cNvPicPr>
          <p:nvPr/>
        </p:nvPicPr>
        <p:blipFill>
          <a:blip r:embed="rId3"/>
          <a:stretch>
            <a:fillRect/>
          </a:stretch>
        </p:blipFill>
        <p:spPr>
          <a:xfrm>
            <a:off x="3054004" y="4535871"/>
            <a:ext cx="7035394" cy="1792379"/>
          </a:xfrm>
          <a:prstGeom prst="rect">
            <a:avLst/>
          </a:prstGeom>
        </p:spPr>
      </p:pic>
      <p:pic>
        <p:nvPicPr>
          <p:cNvPr id="17" name="Picture 16">
            <a:extLst>
              <a:ext uri="{FF2B5EF4-FFF2-40B4-BE49-F238E27FC236}">
                <a16:creationId xmlns:a16="http://schemas.microsoft.com/office/drawing/2014/main" id="{D179A0F1-BB2B-D077-FCF9-A59864994B92}"/>
              </a:ext>
            </a:extLst>
          </p:cNvPr>
          <p:cNvPicPr>
            <a:picLocks noChangeAspect="1"/>
          </p:cNvPicPr>
          <p:nvPr/>
        </p:nvPicPr>
        <p:blipFill>
          <a:blip r:embed="rId4"/>
          <a:stretch>
            <a:fillRect/>
          </a:stretch>
        </p:blipFill>
        <p:spPr>
          <a:xfrm>
            <a:off x="2668075" y="3206285"/>
            <a:ext cx="7035394" cy="1170533"/>
          </a:xfrm>
          <a:prstGeom prst="rect">
            <a:avLst/>
          </a:prstGeom>
        </p:spPr>
      </p:pic>
      <p:grpSp>
        <p:nvGrpSpPr>
          <p:cNvPr id="19" name="Group 18">
            <a:extLst>
              <a:ext uri="{FF2B5EF4-FFF2-40B4-BE49-F238E27FC236}">
                <a16:creationId xmlns:a16="http://schemas.microsoft.com/office/drawing/2014/main" id="{146A2673-9BAB-56AF-C63A-2333EE9A169E}"/>
              </a:ext>
            </a:extLst>
          </p:cNvPr>
          <p:cNvGrpSpPr/>
          <p:nvPr/>
        </p:nvGrpSpPr>
        <p:grpSpPr>
          <a:xfrm>
            <a:off x="8629158" y="3857567"/>
            <a:ext cx="1587550" cy="612535"/>
            <a:chOff x="7152965" y="3988681"/>
            <a:chExt cx="1587550" cy="612535"/>
          </a:xfrm>
        </p:grpSpPr>
        <p:sp>
          <p:nvSpPr>
            <p:cNvPr id="7" name="TextBox 6">
              <a:extLst>
                <a:ext uri="{FF2B5EF4-FFF2-40B4-BE49-F238E27FC236}">
                  <a16:creationId xmlns:a16="http://schemas.microsoft.com/office/drawing/2014/main" id="{F18E458A-3496-7185-15BB-2E0586B18B52}"/>
                </a:ext>
              </a:extLst>
            </p:cNvPr>
            <p:cNvSpPr txBox="1"/>
            <p:nvPr/>
          </p:nvSpPr>
          <p:spPr>
            <a:xfrm>
              <a:off x="7152965" y="4231884"/>
              <a:ext cx="1587550" cy="369332"/>
            </a:xfrm>
            <a:prstGeom prst="rect">
              <a:avLst/>
            </a:prstGeom>
            <a:noFill/>
          </p:spPr>
          <p:txBody>
            <a:bodyPr wrap="none" rtlCol="0">
              <a:spAutoFit/>
            </a:bodyPr>
            <a:lstStyle/>
            <a:p>
              <a:r>
                <a:rPr lang="en-US" dirty="0">
                  <a:solidFill>
                    <a:srgbClr val="0000FF"/>
                  </a:solidFill>
                </a:rPr>
                <a:t>Potential term</a:t>
              </a:r>
              <a:endParaRPr lang="en-GB" dirty="0">
                <a:solidFill>
                  <a:srgbClr val="0000FF"/>
                </a:solidFill>
              </a:endParaRPr>
            </a:p>
          </p:txBody>
        </p:sp>
        <p:cxnSp>
          <p:nvCxnSpPr>
            <p:cNvPr id="9" name="Straight Arrow Connector 8">
              <a:extLst>
                <a:ext uri="{FF2B5EF4-FFF2-40B4-BE49-F238E27FC236}">
                  <a16:creationId xmlns:a16="http://schemas.microsoft.com/office/drawing/2014/main" id="{CBD1AEFC-84D2-B095-FEA2-1CC52CA73700}"/>
                </a:ext>
              </a:extLst>
            </p:cNvPr>
            <p:cNvCxnSpPr>
              <a:cxnSpLocks/>
            </p:cNvCxnSpPr>
            <p:nvPr/>
          </p:nvCxnSpPr>
          <p:spPr>
            <a:xfrm flipV="1">
              <a:off x="7860711" y="3988681"/>
              <a:ext cx="0" cy="2432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C129CE59-5EE7-C88F-F9F3-94351316D8B7}"/>
              </a:ext>
            </a:extLst>
          </p:cNvPr>
          <p:cNvGrpSpPr/>
          <p:nvPr/>
        </p:nvGrpSpPr>
        <p:grpSpPr>
          <a:xfrm>
            <a:off x="7527143" y="3759036"/>
            <a:ext cx="1387367" cy="860984"/>
            <a:chOff x="4868084" y="3869940"/>
            <a:chExt cx="1387367" cy="860984"/>
          </a:xfrm>
        </p:grpSpPr>
        <p:sp>
          <p:nvSpPr>
            <p:cNvPr id="3" name="TextBox 2">
              <a:extLst>
                <a:ext uri="{FF2B5EF4-FFF2-40B4-BE49-F238E27FC236}">
                  <a16:creationId xmlns:a16="http://schemas.microsoft.com/office/drawing/2014/main" id="{AE9C2E82-7251-844E-2DAF-C6E4E64376BD}"/>
                </a:ext>
              </a:extLst>
            </p:cNvPr>
            <p:cNvSpPr txBox="1"/>
            <p:nvPr/>
          </p:nvSpPr>
          <p:spPr>
            <a:xfrm>
              <a:off x="4868084" y="4361592"/>
              <a:ext cx="1387367" cy="369332"/>
            </a:xfrm>
            <a:prstGeom prst="rect">
              <a:avLst/>
            </a:prstGeom>
            <a:noFill/>
          </p:spPr>
          <p:txBody>
            <a:bodyPr wrap="none" rtlCol="0">
              <a:spAutoFit/>
            </a:bodyPr>
            <a:lstStyle/>
            <a:p>
              <a:r>
                <a:rPr lang="en-US" dirty="0">
                  <a:solidFill>
                    <a:srgbClr val="0000FF"/>
                  </a:solidFill>
                </a:rPr>
                <a:t>Kinetic term</a:t>
              </a:r>
              <a:endParaRPr lang="en-GB" dirty="0">
                <a:solidFill>
                  <a:srgbClr val="0000FF"/>
                </a:solidFill>
              </a:endParaRPr>
            </a:p>
          </p:txBody>
        </p:sp>
        <p:cxnSp>
          <p:nvCxnSpPr>
            <p:cNvPr id="12" name="Straight Arrow Connector 11">
              <a:extLst>
                <a:ext uri="{FF2B5EF4-FFF2-40B4-BE49-F238E27FC236}">
                  <a16:creationId xmlns:a16="http://schemas.microsoft.com/office/drawing/2014/main" id="{720FAB42-301B-3640-5C50-F97F7E627184}"/>
                </a:ext>
              </a:extLst>
            </p:cNvPr>
            <p:cNvCxnSpPr>
              <a:cxnSpLocks/>
              <a:stCxn id="3" idx="0"/>
            </p:cNvCxnSpPr>
            <p:nvPr/>
          </p:nvCxnSpPr>
          <p:spPr>
            <a:xfrm flipV="1">
              <a:off x="5561768" y="3869940"/>
              <a:ext cx="539546" cy="491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angle 25">
            <a:extLst>
              <a:ext uri="{FF2B5EF4-FFF2-40B4-BE49-F238E27FC236}">
                <a16:creationId xmlns:a16="http://schemas.microsoft.com/office/drawing/2014/main" id="{88178223-56A1-7170-A83B-ADDA95703CAA}"/>
              </a:ext>
            </a:extLst>
          </p:cNvPr>
          <p:cNvSpPr/>
          <p:nvPr/>
        </p:nvSpPr>
        <p:spPr>
          <a:xfrm>
            <a:off x="4004199" y="1785793"/>
            <a:ext cx="4471733" cy="75666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5" action="ppaction://hlinksldjump"/>
            <a:extLst>
              <a:ext uri="{FF2B5EF4-FFF2-40B4-BE49-F238E27FC236}">
                <a16:creationId xmlns:a16="http://schemas.microsoft.com/office/drawing/2014/main" id="{EFC6E19C-84D3-6FE0-0F64-2B8BBB0AF0F6}"/>
              </a:ext>
            </a:extLst>
          </p:cNvPr>
          <p:cNvSpPr/>
          <p:nvPr/>
        </p:nvSpPr>
        <p:spPr>
          <a:xfrm>
            <a:off x="155489" y="6209101"/>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68455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solidFill>
                  <a:srgbClr val="FF0000"/>
                </a:solidFill>
                <a:latin typeface="+mn-lt"/>
                <a:cs typeface="Comic Sans MS"/>
              </a:rPr>
              <a:t>Lecture 1</a:t>
            </a:r>
          </a:p>
        </p:txBody>
      </p:sp>
      <p:sp>
        <p:nvSpPr>
          <p:cNvPr id="4" name="Date Placeholder 3"/>
          <p:cNvSpPr>
            <a:spLocks noGrp="1"/>
          </p:cNvSpPr>
          <p:nvPr>
            <p:ph type="dt" sz="half" idx="10"/>
          </p:nvPr>
        </p:nvSpPr>
        <p:spPr/>
        <p:txBody>
          <a:bodyPr/>
          <a:lstStyle/>
          <a:p>
            <a:r>
              <a:rPr lang="en-US"/>
              <a:t>CERN 27-29 Oct 2025</a:t>
            </a:r>
            <a:endParaRPr lang="en-GB"/>
          </a:p>
        </p:txBody>
      </p:sp>
      <p:sp>
        <p:nvSpPr>
          <p:cNvPr id="5" name="Footer Placeholder 4"/>
          <p:cNvSpPr>
            <a:spLocks noGrp="1"/>
          </p:cNvSpPr>
          <p:nvPr>
            <p:ph type="ftr" sz="quarter" idx="11"/>
          </p:nvPr>
        </p:nvSpPr>
        <p:spPr/>
        <p:txBody>
          <a:bodyPr/>
          <a:lstStyle/>
          <a:p>
            <a:r>
              <a:rPr lang="en-GB"/>
              <a:t>Giacinto de Cataldo CERN-CH and INFN, Ba-It </a:t>
            </a:r>
          </a:p>
        </p:txBody>
      </p:sp>
      <p:sp>
        <p:nvSpPr>
          <p:cNvPr id="6" name="Slide Number Placeholder 5"/>
          <p:cNvSpPr>
            <a:spLocks noGrp="1"/>
          </p:cNvSpPr>
          <p:nvPr>
            <p:ph type="sldNum" sz="quarter" idx="12"/>
          </p:nvPr>
        </p:nvSpPr>
        <p:spPr/>
        <p:txBody>
          <a:bodyPr/>
          <a:lstStyle/>
          <a:p>
            <a:fld id="{9A4D69E4-0BE0-4A7F-8238-560CF690EA01}" type="slidenum">
              <a:rPr lang="en-GB" smtClean="0"/>
              <a:t>3</a:t>
            </a:fld>
            <a:endParaRPr lang="en-GB"/>
          </a:p>
        </p:txBody>
      </p:sp>
      <p:sp>
        <p:nvSpPr>
          <p:cNvPr id="9" name="Content Placeholder 2">
            <a:extLst>
              <a:ext uri="{FF2B5EF4-FFF2-40B4-BE49-F238E27FC236}">
                <a16:creationId xmlns:a16="http://schemas.microsoft.com/office/drawing/2014/main" id="{66F41417-1991-901E-D259-9AF7563CF68E}"/>
              </a:ext>
            </a:extLst>
          </p:cNvPr>
          <p:cNvSpPr>
            <a:spLocks noGrp="1"/>
          </p:cNvSpPr>
          <p:nvPr>
            <p:ph idx="1"/>
          </p:nvPr>
        </p:nvSpPr>
        <p:spPr>
          <a:xfrm>
            <a:off x="2257508" y="2952494"/>
            <a:ext cx="7937526" cy="2470844"/>
          </a:xfrm>
        </p:spPr>
        <p:txBody>
          <a:bodyPr>
            <a:noAutofit/>
          </a:bodyPr>
          <a:lstStyle/>
          <a:p>
            <a:pPr>
              <a:buFont typeface="Wingdings" panose="05000000000000000000" pitchFamily="2" charset="2"/>
              <a:buChar char="Ø"/>
            </a:pPr>
            <a:r>
              <a:rPr lang="en-GB" sz="1800" dirty="0">
                <a:solidFill>
                  <a:srgbClr val="0000FF"/>
                </a:solidFill>
                <a:cs typeface="Comic Sans MS"/>
              </a:rPr>
              <a:t>Particles and Interactions</a:t>
            </a:r>
          </a:p>
          <a:p>
            <a:pPr>
              <a:buFont typeface="Wingdings" panose="05000000000000000000" pitchFamily="2" charset="2"/>
              <a:buChar char="Ø"/>
            </a:pPr>
            <a:endParaRPr lang="en-GB" sz="1800" dirty="0">
              <a:solidFill>
                <a:srgbClr val="0000FF"/>
              </a:solidFill>
              <a:cs typeface="Comic Sans MS"/>
            </a:endParaRPr>
          </a:p>
          <a:p>
            <a:pPr>
              <a:buFont typeface="Wingdings" panose="05000000000000000000" pitchFamily="2" charset="2"/>
              <a:buChar char="Ø"/>
            </a:pPr>
            <a:r>
              <a:rPr lang="en-GB" sz="1800" dirty="0">
                <a:solidFill>
                  <a:srgbClr val="0000FF"/>
                </a:solidFill>
                <a:cs typeface="Comic Sans MS"/>
              </a:rPr>
              <a:t>Glimpses on the Standard Model</a:t>
            </a:r>
          </a:p>
          <a:p>
            <a:pPr>
              <a:buFont typeface="Wingdings" panose="05000000000000000000" pitchFamily="2" charset="2"/>
              <a:buChar char="Ø"/>
            </a:pPr>
            <a:endParaRPr lang="en-GB" sz="1800" dirty="0">
              <a:solidFill>
                <a:srgbClr val="0000FF"/>
              </a:solidFill>
              <a:cs typeface="Comic Sans MS"/>
            </a:endParaRPr>
          </a:p>
          <a:p>
            <a:pPr>
              <a:buFont typeface="Wingdings" panose="05000000000000000000" pitchFamily="2" charset="2"/>
              <a:buChar char="Ø"/>
            </a:pPr>
            <a:r>
              <a:rPr lang="en-GB" sz="1600" dirty="0">
                <a:solidFill>
                  <a:srgbClr val="0000FF"/>
                </a:solidFill>
                <a:cs typeface="Comic Sans MS"/>
              </a:rPr>
              <a:t>Quarks and Particle spectroscopy </a:t>
            </a:r>
          </a:p>
        </p:txBody>
      </p:sp>
      <p:sp>
        <p:nvSpPr>
          <p:cNvPr id="7" name="Rectangle 6">
            <a:hlinkClick r:id="rId3" action="ppaction://hlinksldjump"/>
            <a:extLst>
              <a:ext uri="{FF2B5EF4-FFF2-40B4-BE49-F238E27FC236}">
                <a16:creationId xmlns:a16="http://schemas.microsoft.com/office/drawing/2014/main" id="{CA522729-066C-F6CC-B808-DCD9833901F9}"/>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15454785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86439-579B-8CC0-DAEE-9DA4C27EE2FF}"/>
              </a:ext>
            </a:extLst>
          </p:cNvPr>
          <p:cNvSpPr>
            <a:spLocks noGrp="1"/>
          </p:cNvSpPr>
          <p:nvPr>
            <p:ph type="title"/>
          </p:nvPr>
        </p:nvSpPr>
        <p:spPr/>
        <p:txBody>
          <a:bodyPr/>
          <a:lstStyle/>
          <a:p>
            <a:r>
              <a:rPr lang="en-US" dirty="0" err="1">
                <a:solidFill>
                  <a:srgbClr val="FF0000"/>
                </a:solidFill>
              </a:rPr>
              <a:t>Lagrangian</a:t>
            </a:r>
            <a:r>
              <a:rPr lang="en-US" dirty="0">
                <a:solidFill>
                  <a:srgbClr val="FF0000"/>
                </a:solidFill>
              </a:rPr>
              <a:t> for particle physics</a:t>
            </a:r>
            <a:endParaRPr lang="en-GB" dirty="0">
              <a:solidFill>
                <a:srgbClr val="FF0000"/>
              </a:solidFill>
            </a:endParaRPr>
          </a:p>
        </p:txBody>
      </p:sp>
      <p:sp>
        <p:nvSpPr>
          <p:cNvPr id="4" name="Date Placeholder 3">
            <a:extLst>
              <a:ext uri="{FF2B5EF4-FFF2-40B4-BE49-F238E27FC236}">
                <a16:creationId xmlns:a16="http://schemas.microsoft.com/office/drawing/2014/main" id="{6654EC5E-2C37-7E98-6406-613CE12A11CD}"/>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F3929626-638A-F147-0E5D-6D97828BA752}"/>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D309C416-C4AB-0F2D-D48F-57F57D40C520}"/>
              </a:ext>
            </a:extLst>
          </p:cNvPr>
          <p:cNvSpPr>
            <a:spLocks noGrp="1"/>
          </p:cNvSpPr>
          <p:nvPr>
            <p:ph type="sldNum" sz="quarter" idx="12"/>
          </p:nvPr>
        </p:nvSpPr>
        <p:spPr/>
        <p:txBody>
          <a:bodyPr/>
          <a:lstStyle/>
          <a:p>
            <a:fld id="{9A4D69E4-0BE0-4A7F-8238-560CF690EA01}" type="slidenum">
              <a:rPr lang="en-GB" smtClean="0"/>
              <a:t>30</a:t>
            </a:fld>
            <a:endParaRPr lang="en-GB"/>
          </a:p>
        </p:txBody>
      </p:sp>
      <p:pic>
        <p:nvPicPr>
          <p:cNvPr id="13" name="Picture 12">
            <a:extLst>
              <a:ext uri="{FF2B5EF4-FFF2-40B4-BE49-F238E27FC236}">
                <a16:creationId xmlns:a16="http://schemas.microsoft.com/office/drawing/2014/main" id="{3C670CF3-D947-2B6E-4DE0-ED687F1D7AFF}"/>
              </a:ext>
            </a:extLst>
          </p:cNvPr>
          <p:cNvPicPr>
            <a:picLocks noChangeAspect="1"/>
          </p:cNvPicPr>
          <p:nvPr/>
        </p:nvPicPr>
        <p:blipFill>
          <a:blip r:embed="rId3"/>
          <a:stretch>
            <a:fillRect/>
          </a:stretch>
        </p:blipFill>
        <p:spPr>
          <a:xfrm>
            <a:off x="2162099" y="2311138"/>
            <a:ext cx="7279255" cy="1268078"/>
          </a:xfrm>
          <a:prstGeom prst="rect">
            <a:avLst/>
          </a:prstGeom>
        </p:spPr>
      </p:pic>
      <p:grpSp>
        <p:nvGrpSpPr>
          <p:cNvPr id="19" name="Group 18">
            <a:extLst>
              <a:ext uri="{FF2B5EF4-FFF2-40B4-BE49-F238E27FC236}">
                <a16:creationId xmlns:a16="http://schemas.microsoft.com/office/drawing/2014/main" id="{6BA3A73A-4C3C-E329-6242-470A010FD557}"/>
              </a:ext>
            </a:extLst>
          </p:cNvPr>
          <p:cNvGrpSpPr/>
          <p:nvPr/>
        </p:nvGrpSpPr>
        <p:grpSpPr>
          <a:xfrm>
            <a:off x="4831981" y="3340447"/>
            <a:ext cx="1387367" cy="676455"/>
            <a:chOff x="4003384" y="4968284"/>
            <a:chExt cx="1387367" cy="676455"/>
          </a:xfrm>
        </p:grpSpPr>
        <p:sp>
          <p:nvSpPr>
            <p:cNvPr id="7" name="TextBox 6">
              <a:extLst>
                <a:ext uri="{FF2B5EF4-FFF2-40B4-BE49-F238E27FC236}">
                  <a16:creationId xmlns:a16="http://schemas.microsoft.com/office/drawing/2014/main" id="{281C9808-5C1F-EC24-6B71-FD45FDA29109}"/>
                </a:ext>
              </a:extLst>
            </p:cNvPr>
            <p:cNvSpPr txBox="1"/>
            <p:nvPr/>
          </p:nvSpPr>
          <p:spPr>
            <a:xfrm>
              <a:off x="4003384" y="5275407"/>
              <a:ext cx="1387367" cy="369332"/>
            </a:xfrm>
            <a:prstGeom prst="rect">
              <a:avLst/>
            </a:prstGeom>
            <a:noFill/>
          </p:spPr>
          <p:txBody>
            <a:bodyPr wrap="none" rtlCol="0">
              <a:spAutoFit/>
            </a:bodyPr>
            <a:lstStyle/>
            <a:p>
              <a:r>
                <a:rPr lang="en-US" dirty="0">
                  <a:solidFill>
                    <a:srgbClr val="0000FF"/>
                  </a:solidFill>
                </a:rPr>
                <a:t>Kinetic term</a:t>
              </a:r>
              <a:endParaRPr lang="en-GB" dirty="0">
                <a:solidFill>
                  <a:srgbClr val="0000FF"/>
                </a:solidFill>
              </a:endParaRPr>
            </a:p>
          </p:txBody>
        </p:sp>
        <p:cxnSp>
          <p:nvCxnSpPr>
            <p:cNvPr id="12" name="Straight Arrow Connector 11">
              <a:extLst>
                <a:ext uri="{FF2B5EF4-FFF2-40B4-BE49-F238E27FC236}">
                  <a16:creationId xmlns:a16="http://schemas.microsoft.com/office/drawing/2014/main" id="{433C5B64-2ACB-37F8-6590-6D529B8840E0}"/>
                </a:ext>
              </a:extLst>
            </p:cNvPr>
            <p:cNvCxnSpPr>
              <a:cxnSpLocks/>
            </p:cNvCxnSpPr>
            <p:nvPr/>
          </p:nvCxnSpPr>
          <p:spPr>
            <a:xfrm flipV="1">
              <a:off x="4874472" y="4968284"/>
              <a:ext cx="186259" cy="3454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4D78993E-15BA-FFB5-87CA-0767FCACB9D0}"/>
              </a:ext>
            </a:extLst>
          </p:cNvPr>
          <p:cNvGrpSpPr/>
          <p:nvPr/>
        </p:nvGrpSpPr>
        <p:grpSpPr>
          <a:xfrm>
            <a:off x="2530626" y="4700899"/>
            <a:ext cx="7654428" cy="727513"/>
            <a:chOff x="1387896" y="4589205"/>
            <a:chExt cx="7273158" cy="560881"/>
          </a:xfrm>
        </p:grpSpPr>
        <p:pic>
          <p:nvPicPr>
            <p:cNvPr id="14" name="Picture 13">
              <a:extLst>
                <a:ext uri="{FF2B5EF4-FFF2-40B4-BE49-F238E27FC236}">
                  <a16:creationId xmlns:a16="http://schemas.microsoft.com/office/drawing/2014/main" id="{D87D6708-BEF7-6B49-F39F-D793CDB5D453}"/>
                </a:ext>
              </a:extLst>
            </p:cNvPr>
            <p:cNvPicPr>
              <a:picLocks noChangeAspect="1"/>
            </p:cNvPicPr>
            <p:nvPr/>
          </p:nvPicPr>
          <p:blipFill>
            <a:blip r:embed="rId4"/>
            <a:stretch>
              <a:fillRect/>
            </a:stretch>
          </p:blipFill>
          <p:spPr>
            <a:xfrm>
              <a:off x="1387896" y="4589205"/>
              <a:ext cx="7273158" cy="560881"/>
            </a:xfrm>
            <a:prstGeom prst="rect">
              <a:avLst/>
            </a:prstGeom>
          </p:spPr>
        </p:pic>
        <p:grpSp>
          <p:nvGrpSpPr>
            <p:cNvPr id="3" name="Group 2">
              <a:extLst>
                <a:ext uri="{FF2B5EF4-FFF2-40B4-BE49-F238E27FC236}">
                  <a16:creationId xmlns:a16="http://schemas.microsoft.com/office/drawing/2014/main" id="{02FBB2B5-A80B-DF0B-C172-22A4A0DF7DCF}"/>
                </a:ext>
              </a:extLst>
            </p:cNvPr>
            <p:cNvGrpSpPr/>
            <p:nvPr/>
          </p:nvGrpSpPr>
          <p:grpSpPr>
            <a:xfrm>
              <a:off x="4402317" y="4805087"/>
              <a:ext cx="3601746" cy="340318"/>
              <a:chOff x="4239676" y="4225159"/>
              <a:chExt cx="3601746" cy="340318"/>
            </a:xfrm>
          </p:grpSpPr>
          <p:sp>
            <p:nvSpPr>
              <p:cNvPr id="16" name="Rectangle 15">
                <a:extLst>
                  <a:ext uri="{FF2B5EF4-FFF2-40B4-BE49-F238E27FC236}">
                    <a16:creationId xmlns:a16="http://schemas.microsoft.com/office/drawing/2014/main" id="{41DC38C5-AC61-FF2D-546A-27F5931A2154}"/>
                  </a:ext>
                </a:extLst>
              </p:cNvPr>
              <p:cNvSpPr/>
              <p:nvPr/>
            </p:nvSpPr>
            <p:spPr>
              <a:xfrm>
                <a:off x="4769070" y="4225159"/>
                <a:ext cx="3072352" cy="340318"/>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431D31E0-477A-7AE2-A3FD-44DE11F35827}"/>
                  </a:ext>
                </a:extLst>
              </p:cNvPr>
              <p:cNvSpPr/>
              <p:nvPr/>
            </p:nvSpPr>
            <p:spPr>
              <a:xfrm>
                <a:off x="4239676" y="4338390"/>
                <a:ext cx="434815" cy="181086"/>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 name="Rectangle 7">
            <a:hlinkClick r:id="rId5" action="ppaction://hlinksldjump"/>
            <a:extLst>
              <a:ext uri="{FF2B5EF4-FFF2-40B4-BE49-F238E27FC236}">
                <a16:creationId xmlns:a16="http://schemas.microsoft.com/office/drawing/2014/main" id="{2A8D69F9-44C4-F620-15CD-1947FCBFB3FB}"/>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448734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BCDF-51EE-4ECB-CEBF-05522FE87847}"/>
              </a:ext>
            </a:extLst>
          </p:cNvPr>
          <p:cNvSpPr>
            <a:spLocks noGrp="1"/>
          </p:cNvSpPr>
          <p:nvPr>
            <p:ph type="title"/>
          </p:nvPr>
        </p:nvSpPr>
        <p:spPr/>
        <p:txBody>
          <a:bodyPr/>
          <a:lstStyle/>
          <a:p>
            <a:r>
              <a:rPr lang="en-US" dirty="0" err="1">
                <a:solidFill>
                  <a:srgbClr val="FF0000"/>
                </a:solidFill>
              </a:rPr>
              <a:t>Lagrangian</a:t>
            </a:r>
            <a:r>
              <a:rPr lang="en-US" dirty="0">
                <a:solidFill>
                  <a:srgbClr val="FF0000"/>
                </a:solidFill>
              </a:rPr>
              <a:t> of the SM</a:t>
            </a:r>
            <a:endParaRPr lang="en-GB" dirty="0">
              <a:solidFill>
                <a:srgbClr val="FF0000"/>
              </a:solidFill>
            </a:endParaRPr>
          </a:p>
        </p:txBody>
      </p:sp>
      <p:sp>
        <p:nvSpPr>
          <p:cNvPr id="3" name="Date Placeholder 2">
            <a:extLst>
              <a:ext uri="{FF2B5EF4-FFF2-40B4-BE49-F238E27FC236}">
                <a16:creationId xmlns:a16="http://schemas.microsoft.com/office/drawing/2014/main" id="{3B5C7333-F40E-6246-B203-3F8B492A1955}"/>
              </a:ext>
            </a:extLst>
          </p:cNvPr>
          <p:cNvSpPr>
            <a:spLocks noGrp="1"/>
          </p:cNvSpPr>
          <p:nvPr>
            <p:ph type="dt" sz="half" idx="10"/>
          </p:nvPr>
        </p:nvSpPr>
        <p:spPr/>
        <p:txBody>
          <a:bodyPr/>
          <a:lstStyle/>
          <a:p>
            <a:r>
              <a:rPr lang="en-US"/>
              <a:t>CERN 27-29 Oct 2025</a:t>
            </a:r>
            <a:endParaRPr lang="en-GB"/>
          </a:p>
        </p:txBody>
      </p:sp>
      <p:sp>
        <p:nvSpPr>
          <p:cNvPr id="4" name="Footer Placeholder 3">
            <a:extLst>
              <a:ext uri="{FF2B5EF4-FFF2-40B4-BE49-F238E27FC236}">
                <a16:creationId xmlns:a16="http://schemas.microsoft.com/office/drawing/2014/main" id="{6583DB4A-1D2E-C8E2-6D0A-2665B50D22AB}"/>
              </a:ext>
            </a:extLst>
          </p:cNvPr>
          <p:cNvSpPr>
            <a:spLocks noGrp="1"/>
          </p:cNvSpPr>
          <p:nvPr>
            <p:ph type="ftr" sz="quarter" idx="11"/>
          </p:nvPr>
        </p:nvSpPr>
        <p:spPr/>
        <p:txBody>
          <a:bodyPr/>
          <a:lstStyle/>
          <a:p>
            <a:r>
              <a:rPr lang="en-GB"/>
              <a:t>Giacinto de Cataldo CERN-CH and INFN, Ba-It </a:t>
            </a:r>
          </a:p>
        </p:txBody>
      </p:sp>
      <p:sp>
        <p:nvSpPr>
          <p:cNvPr id="5" name="Slide Number Placeholder 4">
            <a:extLst>
              <a:ext uri="{FF2B5EF4-FFF2-40B4-BE49-F238E27FC236}">
                <a16:creationId xmlns:a16="http://schemas.microsoft.com/office/drawing/2014/main" id="{AF8E7092-7AB6-6A4F-F217-B7DA0C5C67F8}"/>
              </a:ext>
            </a:extLst>
          </p:cNvPr>
          <p:cNvSpPr>
            <a:spLocks noGrp="1"/>
          </p:cNvSpPr>
          <p:nvPr>
            <p:ph type="sldNum" sz="quarter" idx="12"/>
          </p:nvPr>
        </p:nvSpPr>
        <p:spPr/>
        <p:txBody>
          <a:bodyPr/>
          <a:lstStyle/>
          <a:p>
            <a:fld id="{9A4D69E4-0BE0-4A7F-8238-560CF690EA01}" type="slidenum">
              <a:rPr lang="en-GB" smtClean="0"/>
              <a:t>31</a:t>
            </a:fld>
            <a:endParaRPr lang="en-GB"/>
          </a:p>
        </p:txBody>
      </p:sp>
      <p:sp>
        <p:nvSpPr>
          <p:cNvPr id="21" name="Content Placeholder 20">
            <a:extLst>
              <a:ext uri="{FF2B5EF4-FFF2-40B4-BE49-F238E27FC236}">
                <a16:creationId xmlns:a16="http://schemas.microsoft.com/office/drawing/2014/main" id="{14FE1467-7906-DA16-8562-34ECDB9CB3A6}"/>
              </a:ext>
            </a:extLst>
          </p:cNvPr>
          <p:cNvSpPr>
            <a:spLocks noGrp="1"/>
          </p:cNvSpPr>
          <p:nvPr>
            <p:ph idx="1"/>
          </p:nvPr>
        </p:nvSpPr>
        <p:spPr>
          <a:xfrm>
            <a:off x="4793335" y="4751525"/>
            <a:ext cx="833479" cy="623267"/>
          </a:xfrm>
        </p:spPr>
        <p:txBody>
          <a:bodyPr>
            <a:noAutofit/>
          </a:bodyPr>
          <a:lstStyle/>
          <a:p>
            <a:r>
              <a:rPr lang="en-US" sz="5400" dirty="0"/>
              <a:t>!!</a:t>
            </a:r>
            <a:endParaRPr lang="en-GB" sz="5400" dirty="0"/>
          </a:p>
        </p:txBody>
      </p:sp>
      <p:pic>
        <p:nvPicPr>
          <p:cNvPr id="25" name="Picture 24" descr="Chimpanzee speaking">
            <a:extLst>
              <a:ext uri="{FF2B5EF4-FFF2-40B4-BE49-F238E27FC236}">
                <a16:creationId xmlns:a16="http://schemas.microsoft.com/office/drawing/2014/main" id="{BFEFFDCD-876D-0270-FC0C-4AE36E07B5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8978" y="4737969"/>
            <a:ext cx="1894357" cy="1395793"/>
          </a:xfrm>
          <a:prstGeom prst="rect">
            <a:avLst/>
          </a:prstGeom>
        </p:spPr>
      </p:pic>
      <p:pic>
        <p:nvPicPr>
          <p:cNvPr id="24" name="Picture 23">
            <a:extLst>
              <a:ext uri="{FF2B5EF4-FFF2-40B4-BE49-F238E27FC236}">
                <a16:creationId xmlns:a16="http://schemas.microsoft.com/office/drawing/2014/main" id="{46B61A92-7C58-4ACA-F5DE-0D9271300D99}"/>
              </a:ext>
            </a:extLst>
          </p:cNvPr>
          <p:cNvPicPr>
            <a:picLocks noChangeAspect="1"/>
          </p:cNvPicPr>
          <p:nvPr/>
        </p:nvPicPr>
        <p:blipFill>
          <a:blip r:embed="rId4"/>
          <a:stretch>
            <a:fillRect/>
          </a:stretch>
        </p:blipFill>
        <p:spPr>
          <a:xfrm>
            <a:off x="4513845" y="2599363"/>
            <a:ext cx="2891566" cy="1987952"/>
          </a:xfrm>
          <a:prstGeom prst="rect">
            <a:avLst/>
          </a:prstGeom>
        </p:spPr>
      </p:pic>
      <p:sp>
        <p:nvSpPr>
          <p:cNvPr id="26" name="TextBox 25">
            <a:extLst>
              <a:ext uri="{FF2B5EF4-FFF2-40B4-BE49-F238E27FC236}">
                <a16:creationId xmlns:a16="http://schemas.microsoft.com/office/drawing/2014/main" id="{6E6DB5EB-5C8C-4B34-9C9A-A76D6135022A}"/>
              </a:ext>
            </a:extLst>
          </p:cNvPr>
          <p:cNvSpPr txBox="1"/>
          <p:nvPr/>
        </p:nvSpPr>
        <p:spPr>
          <a:xfrm>
            <a:off x="6790699" y="2468924"/>
            <a:ext cx="3564630" cy="584775"/>
          </a:xfrm>
          <a:prstGeom prst="rect">
            <a:avLst/>
          </a:prstGeom>
          <a:solidFill>
            <a:schemeClr val="bg1"/>
          </a:solidFill>
        </p:spPr>
        <p:txBody>
          <a:bodyPr wrap="none" rtlCol="0">
            <a:spAutoFit/>
          </a:bodyPr>
          <a:lstStyle/>
          <a:p>
            <a:r>
              <a:rPr lang="en-US" sz="1600" dirty="0">
                <a:solidFill>
                  <a:srgbClr val="0000FF"/>
                </a:solidFill>
              </a:rPr>
              <a:t>Kinetic</a:t>
            </a:r>
            <a:r>
              <a:rPr lang="en-US" sz="1600" dirty="0"/>
              <a:t> term of all </a:t>
            </a:r>
            <a:r>
              <a:rPr lang="en-US" sz="1600" dirty="0">
                <a:solidFill>
                  <a:srgbClr val="0000FF"/>
                </a:solidFill>
              </a:rPr>
              <a:t>gauge bosons fields </a:t>
            </a:r>
          </a:p>
          <a:p>
            <a:r>
              <a:rPr lang="en-US" sz="1600" dirty="0"/>
              <a:t>(W’s, Z</a:t>
            </a:r>
            <a:r>
              <a:rPr lang="en-US" sz="1600" baseline="30000" dirty="0"/>
              <a:t>o</a:t>
            </a:r>
            <a:r>
              <a:rPr lang="en-US" sz="1600" dirty="0"/>
              <a:t>, photon and gluons) </a:t>
            </a:r>
            <a:endParaRPr lang="en-GB" sz="1600" dirty="0"/>
          </a:p>
        </p:txBody>
      </p:sp>
      <p:sp>
        <p:nvSpPr>
          <p:cNvPr id="27" name="TextBox 26">
            <a:extLst>
              <a:ext uri="{FF2B5EF4-FFF2-40B4-BE49-F238E27FC236}">
                <a16:creationId xmlns:a16="http://schemas.microsoft.com/office/drawing/2014/main" id="{973A292A-6A88-DD75-5766-8B4C4F126D31}"/>
              </a:ext>
            </a:extLst>
          </p:cNvPr>
          <p:cNvSpPr txBox="1"/>
          <p:nvPr/>
        </p:nvSpPr>
        <p:spPr>
          <a:xfrm>
            <a:off x="6778829" y="3184139"/>
            <a:ext cx="2771464" cy="584775"/>
          </a:xfrm>
          <a:prstGeom prst="rect">
            <a:avLst/>
          </a:prstGeom>
          <a:solidFill>
            <a:schemeClr val="bg1"/>
          </a:solidFill>
        </p:spPr>
        <p:txBody>
          <a:bodyPr wrap="none" rtlCol="0">
            <a:spAutoFit/>
          </a:bodyPr>
          <a:lstStyle/>
          <a:p>
            <a:r>
              <a:rPr lang="en-US" sz="1600" dirty="0">
                <a:solidFill>
                  <a:srgbClr val="0000FF"/>
                </a:solidFill>
              </a:rPr>
              <a:t>Kinetic</a:t>
            </a:r>
            <a:r>
              <a:rPr lang="en-US" sz="1600" dirty="0"/>
              <a:t> term of</a:t>
            </a:r>
            <a:r>
              <a:rPr lang="en-US" sz="1600" dirty="0">
                <a:solidFill>
                  <a:srgbClr val="0000FF"/>
                </a:solidFill>
              </a:rPr>
              <a:t> fermion fields </a:t>
            </a:r>
          </a:p>
          <a:p>
            <a:r>
              <a:rPr lang="en-US" sz="1600" dirty="0"/>
              <a:t>(quarks and leptons)</a:t>
            </a:r>
            <a:endParaRPr lang="en-GB" sz="1600" dirty="0"/>
          </a:p>
        </p:txBody>
      </p:sp>
      <p:grpSp>
        <p:nvGrpSpPr>
          <p:cNvPr id="6" name="Group 5">
            <a:extLst>
              <a:ext uri="{FF2B5EF4-FFF2-40B4-BE49-F238E27FC236}">
                <a16:creationId xmlns:a16="http://schemas.microsoft.com/office/drawing/2014/main" id="{26460A0C-5ECC-F313-09E9-913EFC0CBC41}"/>
              </a:ext>
            </a:extLst>
          </p:cNvPr>
          <p:cNvGrpSpPr/>
          <p:nvPr/>
        </p:nvGrpSpPr>
        <p:grpSpPr>
          <a:xfrm>
            <a:off x="6569826" y="3789346"/>
            <a:ext cx="3722979" cy="584775"/>
            <a:chOff x="5045825" y="3789345"/>
            <a:chExt cx="3722979" cy="584775"/>
          </a:xfrm>
        </p:grpSpPr>
        <p:sp>
          <p:nvSpPr>
            <p:cNvPr id="28" name="TextBox 27">
              <a:extLst>
                <a:ext uri="{FF2B5EF4-FFF2-40B4-BE49-F238E27FC236}">
                  <a16:creationId xmlns:a16="http://schemas.microsoft.com/office/drawing/2014/main" id="{80B4A6D0-0829-34C9-6523-CD833BF5AE81}"/>
                </a:ext>
              </a:extLst>
            </p:cNvPr>
            <p:cNvSpPr txBox="1"/>
            <p:nvPr/>
          </p:nvSpPr>
          <p:spPr>
            <a:xfrm>
              <a:off x="5254829" y="3789345"/>
              <a:ext cx="3513975" cy="584775"/>
            </a:xfrm>
            <a:prstGeom prst="rect">
              <a:avLst/>
            </a:prstGeom>
            <a:solidFill>
              <a:schemeClr val="bg1"/>
            </a:solidFill>
          </p:spPr>
          <p:txBody>
            <a:bodyPr wrap="none" rtlCol="0">
              <a:spAutoFit/>
            </a:bodyPr>
            <a:lstStyle/>
            <a:p>
              <a:r>
                <a:rPr lang="en-US" sz="1600" dirty="0">
                  <a:solidFill>
                    <a:srgbClr val="0000FF"/>
                  </a:solidFill>
                </a:rPr>
                <a:t>Interaction</a:t>
              </a:r>
              <a:r>
                <a:rPr lang="en-US" sz="1600" dirty="0"/>
                <a:t> with </a:t>
              </a:r>
              <a:r>
                <a:rPr lang="en-US" sz="1600" dirty="0">
                  <a:solidFill>
                    <a:srgbClr val="0000FF"/>
                  </a:solidFill>
                </a:rPr>
                <a:t>H field </a:t>
              </a:r>
              <a:r>
                <a:rPr lang="en-US" sz="1600" dirty="0"/>
                <a:t>giving mass to </a:t>
              </a:r>
            </a:p>
            <a:p>
              <a:r>
                <a:rPr lang="en-US" sz="1600" dirty="0"/>
                <a:t>the </a:t>
              </a:r>
              <a:r>
                <a:rPr lang="en-US" sz="1600" dirty="0">
                  <a:solidFill>
                    <a:srgbClr val="0000FF"/>
                  </a:solidFill>
                </a:rPr>
                <a:t>q’s and leptons</a:t>
              </a:r>
              <a:endParaRPr lang="en-GB" sz="1600" dirty="0">
                <a:solidFill>
                  <a:srgbClr val="0000FF"/>
                </a:solidFill>
              </a:endParaRPr>
            </a:p>
          </p:txBody>
        </p:sp>
        <p:cxnSp>
          <p:nvCxnSpPr>
            <p:cNvPr id="7" name="Straight Arrow Connector 6">
              <a:extLst>
                <a:ext uri="{FF2B5EF4-FFF2-40B4-BE49-F238E27FC236}">
                  <a16:creationId xmlns:a16="http://schemas.microsoft.com/office/drawing/2014/main" id="{049CF980-DEE3-2285-CDC4-14FBC0456760}"/>
                </a:ext>
              </a:extLst>
            </p:cNvPr>
            <p:cNvCxnSpPr>
              <a:cxnSpLocks/>
            </p:cNvCxnSpPr>
            <p:nvPr/>
          </p:nvCxnSpPr>
          <p:spPr>
            <a:xfrm flipH="1" flipV="1">
              <a:off x="5045825" y="3865418"/>
              <a:ext cx="220874" cy="58189"/>
            </a:xfrm>
            <a:prstGeom prst="straightConnector1">
              <a:avLst/>
            </a:prstGeom>
            <a:ln>
              <a:solidFill>
                <a:srgbClr val="33CC3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D7605DF2-52F9-14BF-9F6C-FB5359F72F96}"/>
              </a:ext>
            </a:extLst>
          </p:cNvPr>
          <p:cNvGrpSpPr/>
          <p:nvPr/>
        </p:nvGrpSpPr>
        <p:grpSpPr>
          <a:xfrm>
            <a:off x="6190998" y="4214553"/>
            <a:ext cx="4683953" cy="630560"/>
            <a:chOff x="4666997" y="4214553"/>
            <a:chExt cx="4683953" cy="630560"/>
          </a:xfrm>
        </p:grpSpPr>
        <p:sp>
          <p:nvSpPr>
            <p:cNvPr id="29" name="TextBox 28">
              <a:extLst>
                <a:ext uri="{FF2B5EF4-FFF2-40B4-BE49-F238E27FC236}">
                  <a16:creationId xmlns:a16="http://schemas.microsoft.com/office/drawing/2014/main" id="{6807515C-585A-ACED-4A80-D4E9A6184CA8}"/>
                </a:ext>
              </a:extLst>
            </p:cNvPr>
            <p:cNvSpPr txBox="1"/>
            <p:nvPr/>
          </p:nvSpPr>
          <p:spPr>
            <a:xfrm>
              <a:off x="5254829" y="4506559"/>
              <a:ext cx="4096121" cy="338554"/>
            </a:xfrm>
            <a:prstGeom prst="rect">
              <a:avLst/>
            </a:prstGeom>
            <a:solidFill>
              <a:schemeClr val="bg1"/>
            </a:solidFill>
          </p:spPr>
          <p:txBody>
            <a:bodyPr wrap="none" rtlCol="0">
              <a:spAutoFit/>
            </a:bodyPr>
            <a:lstStyle/>
            <a:p>
              <a:r>
                <a:rPr lang="en-US" sz="1600" dirty="0">
                  <a:solidFill>
                    <a:srgbClr val="0000FF"/>
                  </a:solidFill>
                </a:rPr>
                <a:t> kinetic </a:t>
              </a:r>
              <a:r>
                <a:rPr lang="en-US" sz="1600" dirty="0"/>
                <a:t>term for Higgs boson and </a:t>
              </a:r>
              <a:r>
                <a:rPr lang="en-US" sz="1600" dirty="0">
                  <a:solidFill>
                    <a:srgbClr val="0000FF"/>
                  </a:solidFill>
                </a:rPr>
                <a:t>H potential</a:t>
              </a:r>
              <a:endParaRPr lang="en-GB" sz="1600" dirty="0">
                <a:solidFill>
                  <a:srgbClr val="0000FF"/>
                </a:solidFill>
              </a:endParaRPr>
            </a:p>
          </p:txBody>
        </p:sp>
        <p:cxnSp>
          <p:nvCxnSpPr>
            <p:cNvPr id="8" name="Straight Arrow Connector 7">
              <a:extLst>
                <a:ext uri="{FF2B5EF4-FFF2-40B4-BE49-F238E27FC236}">
                  <a16:creationId xmlns:a16="http://schemas.microsoft.com/office/drawing/2014/main" id="{A1AEBF44-B454-7FC3-C0AA-B4B4BD99A5EE}"/>
                </a:ext>
              </a:extLst>
            </p:cNvPr>
            <p:cNvCxnSpPr>
              <a:cxnSpLocks/>
            </p:cNvCxnSpPr>
            <p:nvPr/>
          </p:nvCxnSpPr>
          <p:spPr>
            <a:xfrm flipH="1" flipV="1">
              <a:off x="4666997" y="4214553"/>
              <a:ext cx="599702" cy="461283"/>
            </a:xfrm>
            <a:prstGeom prst="straightConnector1">
              <a:avLst/>
            </a:prstGeom>
            <a:ln>
              <a:solidFill>
                <a:srgbClr val="33CC33"/>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Rectangle 9">
            <a:hlinkClick r:id="rId5" action="ppaction://hlinksldjump"/>
            <a:extLst>
              <a:ext uri="{FF2B5EF4-FFF2-40B4-BE49-F238E27FC236}">
                <a16:creationId xmlns:a16="http://schemas.microsoft.com/office/drawing/2014/main" id="{9F28AEC9-D38B-B5F2-0F8B-8F0102603B14}"/>
              </a:ext>
            </a:extLst>
          </p:cNvPr>
          <p:cNvSpPr/>
          <p:nvPr/>
        </p:nvSpPr>
        <p:spPr>
          <a:xfrm>
            <a:off x="144161"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82173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6" grpId="0" animBg="1"/>
      <p:bldP spid="2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solidFill>
                  <a:srgbClr val="FF0000"/>
                </a:solidFill>
              </a:rPr>
              <a:t>Invariance of the physics laws</a:t>
            </a:r>
          </a:p>
        </p:txBody>
      </p:sp>
      <p:sp>
        <p:nvSpPr>
          <p:cNvPr id="7" name="Content Placeholder 6"/>
          <p:cNvSpPr>
            <a:spLocks noGrp="1"/>
          </p:cNvSpPr>
          <p:nvPr>
            <p:ph idx="1"/>
          </p:nvPr>
        </p:nvSpPr>
        <p:spPr>
          <a:xfrm>
            <a:off x="2411658" y="2494032"/>
            <a:ext cx="7301445" cy="2262386"/>
          </a:xfrm>
        </p:spPr>
        <p:txBody>
          <a:bodyPr>
            <a:normAutofit fontScale="85000" lnSpcReduction="20000"/>
          </a:bodyPr>
          <a:lstStyle/>
          <a:p>
            <a:pPr marL="0" indent="0">
              <a:buNone/>
            </a:pPr>
            <a:r>
              <a:rPr lang="en-GB" dirty="0">
                <a:solidFill>
                  <a:srgbClr val="0000FF"/>
                </a:solidFill>
              </a:rPr>
              <a:t> </a:t>
            </a:r>
            <a:r>
              <a:rPr lang="en-GB" dirty="0">
                <a:solidFill>
                  <a:schemeClr val="tx1"/>
                </a:solidFill>
              </a:rPr>
              <a:t>The laws of nature should be </a:t>
            </a:r>
            <a:r>
              <a:rPr lang="en-GB" dirty="0">
                <a:solidFill>
                  <a:srgbClr val="0000FF"/>
                </a:solidFill>
              </a:rPr>
              <a:t>invariant</a:t>
            </a:r>
            <a:r>
              <a:rPr lang="en-GB" dirty="0">
                <a:solidFill>
                  <a:schemeClr val="tx1"/>
                </a:solidFill>
              </a:rPr>
              <a:t> under certain transformations since “nature does not know” how we observe it!</a:t>
            </a:r>
          </a:p>
          <a:p>
            <a:pPr marL="0" indent="0">
              <a:buNone/>
            </a:pPr>
            <a:r>
              <a:rPr lang="en-GB" dirty="0">
                <a:solidFill>
                  <a:schemeClr val="tx1"/>
                </a:solidFill>
              </a:rPr>
              <a:t>For example, the physics laws should be invariant in any inertial reference frame </a:t>
            </a:r>
            <a:r>
              <a:rPr lang="en-GB" dirty="0">
                <a:solidFill>
                  <a:schemeClr val="tx1"/>
                </a:solidFill>
                <a:sym typeface="Wingdings" panose="05000000000000000000" pitchFamily="2" charset="2"/>
              </a:rPr>
              <a:t> (Special Relativity)</a:t>
            </a:r>
          </a:p>
          <a:p>
            <a:pPr marL="0" indent="0">
              <a:buNone/>
            </a:pPr>
            <a:r>
              <a:rPr lang="en-GB" dirty="0">
                <a:solidFill>
                  <a:srgbClr val="CC0000"/>
                </a:solidFill>
              </a:rPr>
              <a:t>Abandon the anthropocentric view and move towards a more abstract mathematical view, universally valid!</a:t>
            </a:r>
          </a:p>
          <a:p>
            <a:pPr marL="0" indent="0">
              <a:buNone/>
            </a:pPr>
            <a:endParaRPr lang="en-GB" dirty="0">
              <a:solidFill>
                <a:srgbClr val="0000FF"/>
              </a:solidFill>
            </a:endParaRPr>
          </a:p>
        </p:txBody>
      </p:sp>
      <p:sp>
        <p:nvSpPr>
          <p:cNvPr id="3" name="Date Placeholder 2"/>
          <p:cNvSpPr>
            <a:spLocks noGrp="1"/>
          </p:cNvSpPr>
          <p:nvPr>
            <p:ph type="dt" sz="half" idx="10"/>
          </p:nvPr>
        </p:nvSpPr>
        <p:spPr/>
        <p:txBody>
          <a:bodyPr/>
          <a:lstStyle/>
          <a:p>
            <a:r>
              <a:rPr lang="en-US"/>
              <a:t>CERN 27-29 Oct 2025</a:t>
            </a:r>
            <a:endParaRPr lang="en-GB"/>
          </a:p>
        </p:txBody>
      </p:sp>
      <p:sp>
        <p:nvSpPr>
          <p:cNvPr id="4" name="Footer Placeholder 3"/>
          <p:cNvSpPr>
            <a:spLocks noGrp="1"/>
          </p:cNvSpPr>
          <p:nvPr>
            <p:ph type="ftr" sz="quarter" idx="11"/>
          </p:nvPr>
        </p:nvSpPr>
        <p:spPr/>
        <p:txBody>
          <a:bodyPr/>
          <a:lstStyle/>
          <a:p>
            <a:r>
              <a:rPr lang="en-GB"/>
              <a:t>Giacinto de Cataldo CERN-CH and INFN, Ba-It </a:t>
            </a:r>
          </a:p>
        </p:txBody>
      </p:sp>
      <p:sp>
        <p:nvSpPr>
          <p:cNvPr id="5" name="Slide Number Placeholder 4"/>
          <p:cNvSpPr>
            <a:spLocks noGrp="1"/>
          </p:cNvSpPr>
          <p:nvPr>
            <p:ph type="sldNum" sz="quarter" idx="12"/>
          </p:nvPr>
        </p:nvSpPr>
        <p:spPr/>
        <p:txBody>
          <a:bodyPr/>
          <a:lstStyle/>
          <a:p>
            <a:fld id="{9A4D69E4-0BE0-4A7F-8238-560CF690EA01}" type="slidenum">
              <a:rPr lang="en-GB" smtClean="0"/>
              <a:t>32</a:t>
            </a:fld>
            <a:endParaRPr lang="en-GB"/>
          </a:p>
        </p:txBody>
      </p:sp>
      <p:sp>
        <p:nvSpPr>
          <p:cNvPr id="6" name="Rectangle 5">
            <a:hlinkClick r:id="rId3" action="ppaction://hlinksldjump"/>
            <a:extLst>
              <a:ext uri="{FF2B5EF4-FFF2-40B4-BE49-F238E27FC236}">
                <a16:creationId xmlns:a16="http://schemas.microsoft.com/office/drawing/2014/main" id="{E5904A9E-2CA1-3BC8-C96B-DC204E0258BD}"/>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758187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solidFill>
                  <a:srgbClr val="FF0000"/>
                </a:solidFill>
              </a:rPr>
              <a:t>Symmetry, invariance and conservation laws</a:t>
            </a: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2251295" y="1968552"/>
                <a:ext cx="7471203" cy="3601313"/>
              </a:xfrm>
            </p:spPr>
            <p:txBody>
              <a:bodyPr>
                <a:noAutofit/>
              </a:bodyPr>
              <a:lstStyle/>
              <a:p>
                <a:pPr marL="342900" indent="-342900">
                  <a:buFont typeface="+mj-lt"/>
                  <a:buAutoNum type="arabicPeriod"/>
                </a:pPr>
                <a:r>
                  <a:rPr lang="en-US" sz="2000" dirty="0">
                    <a:solidFill>
                      <a:schemeClr val="tx1"/>
                    </a:solidFill>
                  </a:rPr>
                  <a:t>System is </a:t>
                </a:r>
                <a:r>
                  <a:rPr lang="en-US" sz="2000" dirty="0">
                    <a:solidFill>
                      <a:srgbClr val="0000FF"/>
                    </a:solidFill>
                  </a:rPr>
                  <a:t>invariant</a:t>
                </a:r>
                <a:r>
                  <a:rPr lang="en-US" sz="2000" dirty="0">
                    <a:solidFill>
                      <a:schemeClr val="tx1"/>
                    </a:solidFill>
                  </a:rPr>
                  <a:t> under a transformation </a:t>
                </a:r>
                <a14:m>
                  <m:oMath xmlns:m="http://schemas.openxmlformats.org/officeDocument/2006/math">
                    <m:r>
                      <a:rPr lang="en-US" sz="2000" i="1" smtClean="0">
                        <a:solidFill>
                          <a:schemeClr val="tx1"/>
                        </a:solidFill>
                        <a:latin typeface="Cambria Math" panose="02040503050406030204" pitchFamily="18" charset="0"/>
                        <a:ea typeface="Cambria Math" panose="02040503050406030204" pitchFamily="18" charset="0"/>
                      </a:rPr>
                      <m:t>↔</m:t>
                    </m:r>
                  </m:oMath>
                </a14:m>
                <a:r>
                  <a:rPr lang="en-US" sz="2000" dirty="0">
                    <a:solidFill>
                      <a:schemeClr val="tx1"/>
                    </a:solidFill>
                    <a:sym typeface="Wingdings" panose="05000000000000000000" pitchFamily="2" charset="2"/>
                  </a:rPr>
                  <a:t> it </a:t>
                </a:r>
                <a:r>
                  <a:rPr lang="en-US" sz="2000" dirty="0">
                    <a:solidFill>
                      <a:srgbClr val="0000FF"/>
                    </a:solidFill>
                  </a:rPr>
                  <a:t>posses a symmetry</a:t>
                </a:r>
                <a:r>
                  <a:rPr lang="en-US" sz="2000" dirty="0">
                    <a:solidFill>
                      <a:schemeClr val="tx1"/>
                    </a:solidFill>
                  </a:rPr>
                  <a:t>;</a:t>
                </a:r>
                <a:endParaRPr lang="en-GB" sz="2000" dirty="0">
                  <a:solidFill>
                    <a:srgbClr val="00B050"/>
                  </a:solidFill>
                </a:endParaRPr>
              </a:p>
              <a:p>
                <a:pPr marL="342900" indent="-342900">
                  <a:buFont typeface="+mj-lt"/>
                  <a:buAutoNum type="arabicPeriod"/>
                </a:pPr>
                <a:r>
                  <a:rPr lang="en-US" sz="2000" dirty="0">
                    <a:solidFill>
                      <a:schemeClr val="tx1"/>
                    </a:solidFill>
                  </a:rPr>
                  <a:t>System is </a:t>
                </a:r>
                <a:r>
                  <a:rPr lang="en-US" sz="2000" dirty="0">
                    <a:solidFill>
                      <a:srgbClr val="0000FF"/>
                    </a:solidFill>
                  </a:rPr>
                  <a:t>invariant</a:t>
                </a:r>
                <a:r>
                  <a:rPr lang="en-US" sz="2000" dirty="0">
                    <a:solidFill>
                      <a:schemeClr val="tx1"/>
                    </a:solidFill>
                  </a:rPr>
                  <a:t> under a transformation </a:t>
                </a:r>
                <a14:m>
                  <m:oMath xmlns:m="http://schemas.openxmlformats.org/officeDocument/2006/math">
                    <m:r>
                      <a:rPr lang="en-US" sz="2000" b="0" i="1">
                        <a:solidFill>
                          <a:schemeClr val="tx1"/>
                        </a:solidFill>
                        <a:latin typeface="Cambria Math" panose="02040503050406030204" pitchFamily="18" charset="0"/>
                        <a:ea typeface="Cambria Math" panose="02040503050406030204" pitchFamily="18" charset="0"/>
                      </a:rPr>
                      <m:t>↔</m:t>
                    </m:r>
                  </m:oMath>
                </a14:m>
                <a:r>
                  <a:rPr lang="en-US" sz="2000" dirty="0">
                    <a:solidFill>
                      <a:schemeClr val="tx1"/>
                    </a:solidFill>
                    <a:sym typeface="Wingdings" panose="05000000000000000000" pitchFamily="2" charset="2"/>
                  </a:rPr>
                  <a:t> </a:t>
                </a:r>
                <a:r>
                  <a:rPr lang="en-US" sz="2000" dirty="0">
                    <a:solidFill>
                      <a:srgbClr val="0000FF"/>
                    </a:solidFill>
                    <a:sym typeface="Wingdings" panose="05000000000000000000" pitchFamily="2" charset="2"/>
                  </a:rPr>
                  <a:t> conserved quantities   </a:t>
                </a:r>
              </a:p>
              <a:p>
                <a:pPr marL="342900" indent="-342900">
                  <a:buFont typeface="+mj-lt"/>
                  <a:buAutoNum type="arabicPeriod"/>
                </a:pPr>
                <a:endParaRPr lang="en-US" sz="2000" dirty="0">
                  <a:solidFill>
                    <a:srgbClr val="0000FF"/>
                  </a:solidFill>
                  <a:sym typeface="Wingdings" panose="05000000000000000000" pitchFamily="2" charset="2"/>
                </a:endParaRPr>
              </a:p>
              <a:p>
                <a:pPr marL="342900" indent="-342900">
                  <a:buFont typeface="+mj-lt"/>
                  <a:buAutoNum type="arabicPeriod"/>
                </a:pPr>
                <a:r>
                  <a:rPr lang="en-GB" sz="2000" dirty="0">
                    <a:solidFill>
                      <a:srgbClr val="0000FF"/>
                    </a:solidFill>
                  </a:rPr>
                  <a:t>                                    INVARIANCE</a:t>
                </a:r>
                <a:endParaRPr lang="en-US" sz="2000" dirty="0">
                  <a:solidFill>
                    <a:schemeClr val="tx1"/>
                  </a:solidFill>
                  <a:ea typeface="Cambria Math" panose="02040503050406030204" pitchFamily="18" charset="0"/>
                </a:endParaRPr>
              </a:p>
              <a:p>
                <a:pPr marL="0" indent="0">
                  <a:buNone/>
                </a:pPr>
                <a:r>
                  <a:rPr lang="fr-CH" sz="2000" dirty="0">
                    <a:solidFill>
                      <a:srgbClr val="0000FF"/>
                    </a:solidFill>
                  </a:rPr>
                  <a:t>SIMMETRY				</a:t>
                </a:r>
                <a:r>
                  <a:rPr lang="en-GB" sz="2000" dirty="0">
                    <a:solidFill>
                      <a:srgbClr val="0000FF"/>
                    </a:solidFill>
                  </a:rPr>
                  <a:t>CONSERVED QUANTITY</a:t>
                </a:r>
              </a:p>
              <a:p>
                <a:pPr marL="0" indent="0">
                  <a:buNone/>
                </a:pPr>
                <a:endParaRPr lang="en-GB" sz="2000" dirty="0">
                  <a:solidFill>
                    <a:srgbClr val="0000FF"/>
                  </a:solidFill>
                </a:endParaRP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2251295" y="1968552"/>
                <a:ext cx="7471203" cy="3601313"/>
              </a:xfrm>
              <a:blipFill>
                <a:blip r:embed="rId3"/>
                <a:stretch>
                  <a:fillRect l="-897" t="-1861"/>
                </a:stretch>
              </a:blipFill>
            </p:spPr>
            <p:txBody>
              <a:bodyPr/>
              <a:lstStyle/>
              <a:p>
                <a:r>
                  <a:rPr lang="en-GB">
                    <a:noFill/>
                  </a:rPr>
                  <a:t> </a:t>
                </a:r>
              </a:p>
            </p:txBody>
          </p:sp>
        </mc:Fallback>
      </mc:AlternateContent>
      <p:sp>
        <p:nvSpPr>
          <p:cNvPr id="3" name="Date Placeholder 2"/>
          <p:cNvSpPr>
            <a:spLocks noGrp="1"/>
          </p:cNvSpPr>
          <p:nvPr>
            <p:ph type="dt" sz="half" idx="10"/>
          </p:nvPr>
        </p:nvSpPr>
        <p:spPr/>
        <p:txBody>
          <a:bodyPr/>
          <a:lstStyle/>
          <a:p>
            <a:r>
              <a:rPr lang="en-US"/>
              <a:t>CERN 27-29 Oct 2025</a:t>
            </a:r>
            <a:endParaRPr lang="en-GB"/>
          </a:p>
        </p:txBody>
      </p:sp>
      <p:sp>
        <p:nvSpPr>
          <p:cNvPr id="4" name="Footer Placeholder 3"/>
          <p:cNvSpPr>
            <a:spLocks noGrp="1"/>
          </p:cNvSpPr>
          <p:nvPr>
            <p:ph type="ftr" sz="quarter" idx="11"/>
          </p:nvPr>
        </p:nvSpPr>
        <p:spPr/>
        <p:txBody>
          <a:bodyPr/>
          <a:lstStyle/>
          <a:p>
            <a:r>
              <a:rPr lang="en-GB"/>
              <a:t>Giacinto de Cataldo CERN-CH and INFN, Ba-It </a:t>
            </a:r>
          </a:p>
        </p:txBody>
      </p:sp>
      <p:sp>
        <p:nvSpPr>
          <p:cNvPr id="5" name="Slide Number Placeholder 4"/>
          <p:cNvSpPr>
            <a:spLocks noGrp="1"/>
          </p:cNvSpPr>
          <p:nvPr>
            <p:ph type="sldNum" sz="quarter" idx="12"/>
          </p:nvPr>
        </p:nvSpPr>
        <p:spPr/>
        <p:txBody>
          <a:bodyPr/>
          <a:lstStyle/>
          <a:p>
            <a:fld id="{9A4D69E4-0BE0-4A7F-8238-560CF690EA01}" type="slidenum">
              <a:rPr lang="en-GB" smtClean="0"/>
              <a:t>33</a:t>
            </a:fld>
            <a:endParaRPr lang="en-GB"/>
          </a:p>
        </p:txBody>
      </p:sp>
      <p:sp>
        <p:nvSpPr>
          <p:cNvPr id="8" name="Rectangle 7">
            <a:hlinkClick r:id="rId4" action="ppaction://hlinksldjump"/>
            <a:extLst>
              <a:ext uri="{FF2B5EF4-FFF2-40B4-BE49-F238E27FC236}">
                <a16:creationId xmlns:a16="http://schemas.microsoft.com/office/drawing/2014/main" id="{8566B3E7-B6E6-ECF3-3B94-316488105FE6}"/>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
        <p:nvSpPr>
          <p:cNvPr id="6" name="TextBox 5">
            <a:extLst>
              <a:ext uri="{FF2B5EF4-FFF2-40B4-BE49-F238E27FC236}">
                <a16:creationId xmlns:a16="http://schemas.microsoft.com/office/drawing/2014/main" id="{411A203E-1879-7A94-8FB4-D4893E3DACEE}"/>
              </a:ext>
            </a:extLst>
          </p:cNvPr>
          <p:cNvSpPr txBox="1"/>
          <p:nvPr/>
        </p:nvSpPr>
        <p:spPr>
          <a:xfrm>
            <a:off x="6614641" y="2297329"/>
            <a:ext cx="1897635" cy="307777"/>
          </a:xfrm>
          <a:prstGeom prst="rect">
            <a:avLst/>
          </a:prstGeom>
          <a:noFill/>
        </p:spPr>
        <p:txBody>
          <a:bodyPr wrap="none" rtlCol="0">
            <a:spAutoFit/>
          </a:bodyPr>
          <a:lstStyle/>
          <a:p>
            <a:r>
              <a:rPr lang="en-US" sz="1400" dirty="0"/>
              <a:t>(A.E. </a:t>
            </a:r>
            <a:r>
              <a:rPr lang="en-US" sz="1400" dirty="0" err="1"/>
              <a:t>Nother</a:t>
            </a:r>
            <a:r>
              <a:rPr lang="en-US" sz="1400" dirty="0"/>
              <a:t> Theorem)</a:t>
            </a:r>
            <a:endParaRPr lang="en-GB" sz="1400" dirty="0"/>
          </a:p>
        </p:txBody>
      </p:sp>
      <p:grpSp>
        <p:nvGrpSpPr>
          <p:cNvPr id="11" name="Group 10">
            <a:extLst>
              <a:ext uri="{FF2B5EF4-FFF2-40B4-BE49-F238E27FC236}">
                <a16:creationId xmlns:a16="http://schemas.microsoft.com/office/drawing/2014/main" id="{B65B2E8B-588B-76BC-F76F-A3ADC500C3ED}"/>
              </a:ext>
            </a:extLst>
          </p:cNvPr>
          <p:cNvGrpSpPr/>
          <p:nvPr/>
        </p:nvGrpSpPr>
        <p:grpSpPr>
          <a:xfrm>
            <a:off x="2787530" y="3441349"/>
            <a:ext cx="5724746" cy="582170"/>
            <a:chOff x="2787530" y="3441349"/>
            <a:chExt cx="5724746" cy="582170"/>
          </a:xfrm>
        </p:grpSpPr>
        <p:cxnSp>
          <p:nvCxnSpPr>
            <p:cNvPr id="9" name="Straight Arrow Connector 8">
              <a:extLst>
                <a:ext uri="{FF2B5EF4-FFF2-40B4-BE49-F238E27FC236}">
                  <a16:creationId xmlns:a16="http://schemas.microsoft.com/office/drawing/2014/main" id="{9B20B2D0-68C1-086D-BCC2-7BC8ED712705}"/>
                </a:ext>
              </a:extLst>
            </p:cNvPr>
            <p:cNvCxnSpPr>
              <a:cxnSpLocks/>
            </p:cNvCxnSpPr>
            <p:nvPr/>
          </p:nvCxnSpPr>
          <p:spPr>
            <a:xfrm flipH="1">
              <a:off x="2787530" y="3730105"/>
              <a:ext cx="1736591" cy="28431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5599DEB-A491-9E39-9B31-300D8C5457DA}"/>
                </a:ext>
              </a:extLst>
            </p:cNvPr>
            <p:cNvCxnSpPr>
              <a:cxnSpLocks/>
            </p:cNvCxnSpPr>
            <p:nvPr/>
          </p:nvCxnSpPr>
          <p:spPr>
            <a:xfrm flipH="1" flipV="1">
              <a:off x="6072138" y="3739209"/>
              <a:ext cx="1907458" cy="28431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E853466-1531-804C-E31E-76FEA0B611F8}"/>
                </a:ext>
              </a:extLst>
            </p:cNvPr>
            <p:cNvSpPr txBox="1"/>
            <p:nvPr/>
          </p:nvSpPr>
          <p:spPr>
            <a:xfrm>
              <a:off x="6614641" y="3441349"/>
              <a:ext cx="1897635" cy="307777"/>
            </a:xfrm>
            <a:prstGeom prst="rect">
              <a:avLst/>
            </a:prstGeom>
            <a:noFill/>
          </p:spPr>
          <p:txBody>
            <a:bodyPr wrap="none" rtlCol="0">
              <a:spAutoFit/>
            </a:bodyPr>
            <a:lstStyle/>
            <a:p>
              <a:r>
                <a:rPr lang="en-US" sz="1400" dirty="0"/>
                <a:t>(A.E. </a:t>
              </a:r>
              <a:r>
                <a:rPr lang="en-US" sz="1400" dirty="0" err="1"/>
                <a:t>Nother</a:t>
              </a:r>
              <a:r>
                <a:rPr lang="en-US" sz="1400" dirty="0"/>
                <a:t> Theorem)</a:t>
              </a:r>
              <a:endParaRPr lang="en-GB" sz="1400" dirty="0"/>
            </a:p>
          </p:txBody>
        </p:sp>
      </p:grpSp>
    </p:spTree>
    <p:extLst>
      <p:ext uri="{BB962C8B-B14F-4D97-AF65-F5344CB8AC3E}">
        <p14:creationId xmlns:p14="http://schemas.microsoft.com/office/powerpoint/2010/main" val="66788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310" y="391380"/>
            <a:ext cx="10130790" cy="1450757"/>
          </a:xfrm>
        </p:spPr>
        <p:txBody>
          <a:bodyPr>
            <a:normAutofit/>
          </a:bodyPr>
          <a:lstStyle/>
          <a:p>
            <a:r>
              <a:rPr lang="en-GB" dirty="0">
                <a:solidFill>
                  <a:srgbClr val="FF0000"/>
                </a:solidFill>
              </a:rPr>
              <a:t>Classical invariance and conservation laws</a:t>
            </a:r>
          </a:p>
        </p:txBody>
      </p:sp>
      <mc:AlternateContent xmlns:mc="http://schemas.openxmlformats.org/markup-compatibility/2006" xmlns:a14="http://schemas.microsoft.com/office/drawing/2010/main">
        <mc:Choice Requires="a14">
          <p:sp>
            <p:nvSpPr>
              <p:cNvPr id="15" name="Content Placeholder 14"/>
              <p:cNvSpPr>
                <a:spLocks noGrp="1"/>
              </p:cNvSpPr>
              <p:nvPr>
                <p:ph sz="half" idx="1"/>
              </p:nvPr>
            </p:nvSpPr>
            <p:spPr>
              <a:xfrm>
                <a:off x="2302510" y="1939999"/>
                <a:ext cx="7679690" cy="3727470"/>
              </a:xfrm>
              <a:ln>
                <a:noFill/>
              </a:ln>
            </p:spPr>
            <p:txBody>
              <a:bodyPr>
                <a:noAutofit/>
              </a:bodyPr>
              <a:lstStyle/>
              <a:p>
                <a:pPr marL="0" indent="0">
                  <a:buNone/>
                </a:pPr>
                <a:r>
                  <a:rPr lang="en-US" sz="2000" dirty="0"/>
                  <a:t>The evolution of a physical system of </a:t>
                </a:r>
                <a:r>
                  <a:rPr lang="en-US" sz="2000" dirty="0">
                    <a:solidFill>
                      <a:srgbClr val="FF0000"/>
                    </a:solidFill>
                  </a:rPr>
                  <a:t>interacting particles </a:t>
                </a:r>
                <a:r>
                  <a:rPr lang="en-US" sz="2000" dirty="0"/>
                  <a:t>can be fully described by </a:t>
                </a:r>
                <a:r>
                  <a:rPr lang="en-US" sz="2000" dirty="0">
                    <a:solidFill>
                      <a:srgbClr val="0000FF"/>
                    </a:solidFill>
                  </a:rPr>
                  <a:t>equations </a:t>
                </a:r>
                <a:r>
                  <a:rPr lang="en-US" sz="2000" dirty="0"/>
                  <a:t>in the </a:t>
                </a:r>
                <a:r>
                  <a:rPr lang="en-US" sz="2000" dirty="0" err="1">
                    <a:solidFill>
                      <a:srgbClr val="0000FF"/>
                    </a:solidFill>
                  </a:rPr>
                  <a:t>Lagrangian</a:t>
                </a:r>
                <a:r>
                  <a:rPr lang="en-US" sz="2000" dirty="0">
                    <a:solidFill>
                      <a:srgbClr val="0000FF"/>
                    </a:solidFill>
                  </a:rPr>
                  <a:t> </a:t>
                </a:r>
                <a:r>
                  <a:rPr lang="en-US" sz="2000" dirty="0"/>
                  <a:t>(</a:t>
                </a:r>
                <a:r>
                  <a:rPr lang="en-US" sz="2000" dirty="0">
                    <a:solidFill>
                      <a:srgbClr val="0000FF"/>
                    </a:solidFill>
                  </a:rPr>
                  <a:t>or Hamiltonian</a:t>
                </a:r>
                <a:r>
                  <a:rPr lang="en-US" sz="2000" dirty="0"/>
                  <a:t>) </a:t>
                </a:r>
                <a:r>
                  <a:rPr lang="en-US" sz="2000" dirty="0">
                    <a:solidFill>
                      <a:srgbClr val="0000FF"/>
                    </a:solidFill>
                  </a:rPr>
                  <a:t>formulation</a:t>
                </a:r>
                <a:r>
                  <a:rPr lang="en-US" sz="2000" dirty="0"/>
                  <a:t>;(</a:t>
                </a:r>
                <a:r>
                  <a:rPr lang="en-US" sz="2000" dirty="0" err="1"/>
                  <a:t>Eulero</a:t>
                </a:r>
                <a:r>
                  <a:rPr lang="en-US" sz="2000" dirty="0"/>
                  <a:t>-Lagrange eq. -&gt;x=x(t))</a:t>
                </a:r>
              </a:p>
              <a:p>
                <a:pPr marL="0" indent="0">
                  <a:buNone/>
                </a:pPr>
                <a:endParaRPr lang="en-US" sz="2000" dirty="0"/>
              </a:p>
              <a:p>
                <a:pPr marL="342900" indent="-342900">
                  <a:buFont typeface="+mj-lt"/>
                  <a:buAutoNum type="arabicPeriod"/>
                </a:pPr>
                <a:r>
                  <a:rPr lang="en-US" sz="2000" dirty="0"/>
                  <a:t>If </a:t>
                </a:r>
                <a:r>
                  <a:rPr lang="en-US" sz="2000" dirty="0">
                    <a:solidFill>
                      <a:srgbClr val="0000FF"/>
                    </a:solidFill>
                    <a:latin typeface="French Script MT" panose="03020402040607040605" pitchFamily="66" charset="0"/>
                  </a:rPr>
                  <a:t> L </a:t>
                </a:r>
                <a:r>
                  <a:rPr lang="en-US" sz="2000" dirty="0"/>
                  <a:t> is </a:t>
                </a:r>
                <a:r>
                  <a:rPr lang="en-US" sz="2000" dirty="0">
                    <a:solidFill>
                      <a:srgbClr val="0000FF"/>
                    </a:solidFill>
                  </a:rPr>
                  <a:t>invariant </a:t>
                </a:r>
                <a:r>
                  <a:rPr lang="en-US" sz="2000" dirty="0"/>
                  <a:t>under time translation (t-&gt;t+t</a:t>
                </a:r>
                <a:r>
                  <a:rPr lang="en-US" sz="2000" baseline="-25000" dirty="0"/>
                  <a:t>0</a:t>
                </a:r>
                <a:r>
                  <a:rPr lang="en-US" sz="2000" dirty="0"/>
                  <a:t>) </a:t>
                </a:r>
                <a14:m>
                  <m:oMath xmlns:m="http://schemas.openxmlformats.org/officeDocument/2006/math">
                    <m:r>
                      <a:rPr lang="en-US" sz="2000">
                        <a:latin typeface="Cambria Math" panose="02040503050406030204" pitchFamily="18" charset="0"/>
                        <a:ea typeface="Cambria Math" panose="02040503050406030204" pitchFamily="18" charset="0"/>
                      </a:rPr>
                      <m:t>→</m:t>
                    </m:r>
                  </m:oMath>
                </a14:m>
                <a:r>
                  <a:rPr lang="en-US" sz="2000" dirty="0"/>
                  <a:t> </a:t>
                </a:r>
                <a:r>
                  <a:rPr lang="en-US" sz="2000" dirty="0" err="1">
                    <a:solidFill>
                      <a:srgbClr val="0000FF"/>
                    </a:solidFill>
                  </a:rPr>
                  <a:t>E</a:t>
                </a:r>
                <a:r>
                  <a:rPr lang="en-US" sz="2000" baseline="-25000" dirty="0" err="1">
                    <a:solidFill>
                      <a:srgbClr val="0000FF"/>
                    </a:solidFill>
                  </a:rPr>
                  <a:t>tot</a:t>
                </a:r>
                <a:r>
                  <a:rPr lang="en-US" sz="2000" dirty="0"/>
                  <a:t> is conserved;</a:t>
                </a:r>
              </a:p>
              <a:p>
                <a:pPr marL="342900" indent="-342900">
                  <a:buFont typeface="+mj-lt"/>
                  <a:buAutoNum type="arabicPeriod"/>
                </a:pPr>
                <a:r>
                  <a:rPr lang="en-US" sz="2000" dirty="0"/>
                  <a:t>If </a:t>
                </a:r>
                <a:r>
                  <a:rPr lang="en-US" sz="2000" dirty="0">
                    <a:solidFill>
                      <a:srgbClr val="0000FF"/>
                    </a:solidFill>
                    <a:latin typeface="French Script MT" panose="03020402040607040605" pitchFamily="66" charset="0"/>
                  </a:rPr>
                  <a:t> L </a:t>
                </a:r>
                <a:r>
                  <a:rPr lang="en-US" sz="2000" dirty="0"/>
                  <a:t> is </a:t>
                </a:r>
                <a:r>
                  <a:rPr lang="en-US" sz="2000" dirty="0">
                    <a:solidFill>
                      <a:srgbClr val="0000FF"/>
                    </a:solidFill>
                  </a:rPr>
                  <a:t>invariant</a:t>
                </a:r>
                <a:r>
                  <a:rPr lang="en-US" sz="2000" dirty="0"/>
                  <a:t> under space translation (x-&gt;x+x</a:t>
                </a:r>
                <a:r>
                  <a:rPr lang="en-US" sz="2000" baseline="-25000" dirty="0"/>
                  <a:t>0</a:t>
                </a:r>
                <a:r>
                  <a:rPr lang="en-US" sz="2000" dirty="0"/>
                  <a:t>) </a:t>
                </a:r>
                <a14:m>
                  <m:oMath xmlns:m="http://schemas.openxmlformats.org/officeDocument/2006/math">
                    <m:r>
                      <a:rPr lang="en-US" sz="2000">
                        <a:latin typeface="Cambria Math" panose="02040503050406030204" pitchFamily="18" charset="0"/>
                        <a:ea typeface="Cambria Math" panose="02040503050406030204" pitchFamily="18" charset="0"/>
                      </a:rPr>
                      <m:t>→</m:t>
                    </m:r>
                  </m:oMath>
                </a14:m>
                <a:r>
                  <a:rPr lang="en-US" sz="2000" dirty="0"/>
                  <a:t>  the </a:t>
                </a:r>
                <a:r>
                  <a:rPr lang="en-US" sz="2000" dirty="0">
                    <a:solidFill>
                      <a:srgbClr val="0000FF"/>
                    </a:solidFill>
                  </a:rPr>
                  <a:t>momentum</a:t>
                </a:r>
                <a:r>
                  <a:rPr lang="en-US" sz="2000" b="1" dirty="0">
                    <a:solidFill>
                      <a:srgbClr val="0000FF"/>
                    </a:solidFill>
                  </a:rPr>
                  <a:t> p </a:t>
                </a:r>
                <a:r>
                  <a:rPr lang="en-US" sz="2000" dirty="0"/>
                  <a:t>is conserved;</a:t>
                </a:r>
              </a:p>
              <a:p>
                <a:pPr marL="342900" indent="-342900">
                  <a:buFont typeface="+mj-lt"/>
                  <a:buAutoNum type="arabicPeriod"/>
                </a:pPr>
                <a:r>
                  <a:rPr lang="en-US" sz="2000" dirty="0"/>
                  <a:t>If </a:t>
                </a:r>
                <a:r>
                  <a:rPr lang="en-US" sz="2000" dirty="0">
                    <a:solidFill>
                      <a:srgbClr val="0000FF"/>
                    </a:solidFill>
                    <a:latin typeface="French Script MT" panose="03020402040607040605" pitchFamily="66" charset="0"/>
                  </a:rPr>
                  <a:t> L </a:t>
                </a:r>
                <a:r>
                  <a:rPr lang="en-US" sz="2000" dirty="0"/>
                  <a:t> is </a:t>
                </a:r>
                <a:r>
                  <a:rPr lang="en-US" sz="2000" dirty="0">
                    <a:solidFill>
                      <a:srgbClr val="0000FF"/>
                    </a:solidFill>
                  </a:rPr>
                  <a:t>invariant</a:t>
                </a:r>
                <a:r>
                  <a:rPr lang="en-US" sz="2000" dirty="0"/>
                  <a:t> under axes rotation(</a:t>
                </a:r>
                <a14:m>
                  <m:oMath xmlns:m="http://schemas.openxmlformats.org/officeDocument/2006/math">
                    <m:r>
                      <a:rPr lang="en-US" sz="2000" i="1">
                        <a:latin typeface="Cambria Math" panose="02040503050406030204" pitchFamily="18" charset="0"/>
                        <a:ea typeface="Cambria Math" panose="02040503050406030204" pitchFamily="18" charset="0"/>
                      </a:rPr>
                      <m:t>𝜃</m:t>
                    </m:r>
                    <m:r>
                      <a:rPr lang="fr-CH"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𝜑</m:t>
                    </m:r>
                    <m:r>
                      <a:rPr lang="fr-CH" sz="2000" i="1">
                        <a:latin typeface="Cambria Math" panose="02040503050406030204" pitchFamily="18" charset="0"/>
                        <a:ea typeface="Cambria Math" panose="02040503050406030204" pitchFamily="18" charset="0"/>
                      </a:rPr>
                      <m:t>)</m:t>
                    </m:r>
                    <m:r>
                      <a:rPr lang="en-US" sz="2000">
                        <a:latin typeface="Cambria Math" panose="02040503050406030204" pitchFamily="18" charset="0"/>
                        <a:ea typeface="Cambria Math" panose="02040503050406030204" pitchFamily="18" charset="0"/>
                      </a:rPr>
                      <m:t> →</m:t>
                    </m:r>
                  </m:oMath>
                </a14:m>
                <a:r>
                  <a:rPr lang="en-US" sz="2000" dirty="0"/>
                  <a:t> the </a:t>
                </a:r>
                <a:r>
                  <a:rPr lang="en-US" sz="2000" dirty="0">
                    <a:solidFill>
                      <a:srgbClr val="0000FF"/>
                    </a:solidFill>
                  </a:rPr>
                  <a:t>angular momentum J </a:t>
                </a:r>
                <a:r>
                  <a:rPr lang="en-US" sz="2000" dirty="0"/>
                  <a:t>is conserved.</a:t>
                </a:r>
              </a:p>
              <a:p>
                <a:pPr marL="0" indent="0">
                  <a:buNone/>
                </a:pPr>
                <a:endParaRPr lang="en-GB" sz="2000" dirty="0">
                  <a:solidFill>
                    <a:srgbClr val="0000FF"/>
                  </a:solidFill>
                </a:endParaRPr>
              </a:p>
            </p:txBody>
          </p:sp>
        </mc:Choice>
        <mc:Fallback xmlns="">
          <p:sp>
            <p:nvSpPr>
              <p:cNvPr id="15" name="Content Placeholder 14"/>
              <p:cNvSpPr>
                <a:spLocks noGrp="1" noRot="1" noChangeAspect="1" noMove="1" noResize="1" noEditPoints="1" noAdjustHandles="1" noChangeArrowheads="1" noChangeShapeType="1" noTextEdit="1"/>
              </p:cNvSpPr>
              <p:nvPr>
                <p:ph sz="half" idx="1"/>
              </p:nvPr>
            </p:nvSpPr>
            <p:spPr>
              <a:xfrm>
                <a:off x="2302510" y="1939999"/>
                <a:ext cx="7679690" cy="3727470"/>
              </a:xfrm>
              <a:blipFill>
                <a:blip r:embed="rId3"/>
                <a:stretch>
                  <a:fillRect l="-873" t="-1471"/>
                </a:stretch>
              </a:blipFill>
              <a:ln>
                <a:noFill/>
              </a:ln>
            </p:spPr>
            <p:txBody>
              <a:bodyPr/>
              <a:lstStyle/>
              <a:p>
                <a:r>
                  <a:rPr lang="en-GB">
                    <a:noFill/>
                  </a:rPr>
                  <a:t> </a:t>
                </a:r>
              </a:p>
            </p:txBody>
          </p:sp>
        </mc:Fallback>
      </mc:AlternateContent>
      <p:sp>
        <p:nvSpPr>
          <p:cNvPr id="4" name="Date Placeholder 3"/>
          <p:cNvSpPr>
            <a:spLocks noGrp="1"/>
          </p:cNvSpPr>
          <p:nvPr>
            <p:ph type="dt" sz="half" idx="10"/>
          </p:nvPr>
        </p:nvSpPr>
        <p:spPr/>
        <p:txBody>
          <a:bodyPr/>
          <a:lstStyle/>
          <a:p>
            <a:r>
              <a:rPr lang="en-US"/>
              <a:t>CERN 27-29 Oct 2025</a:t>
            </a:r>
            <a:endParaRPr lang="en-GB"/>
          </a:p>
        </p:txBody>
      </p:sp>
      <p:sp>
        <p:nvSpPr>
          <p:cNvPr id="5" name="Footer Placeholder 4"/>
          <p:cNvSpPr>
            <a:spLocks noGrp="1"/>
          </p:cNvSpPr>
          <p:nvPr>
            <p:ph type="ftr" sz="quarter" idx="11"/>
          </p:nvPr>
        </p:nvSpPr>
        <p:spPr/>
        <p:txBody>
          <a:bodyPr/>
          <a:lstStyle/>
          <a:p>
            <a:r>
              <a:rPr lang="en-GB"/>
              <a:t>Giacinto de Cataldo CERN-CH and INFN, Ba-It </a:t>
            </a:r>
          </a:p>
        </p:txBody>
      </p:sp>
      <p:sp>
        <p:nvSpPr>
          <p:cNvPr id="6" name="Slide Number Placeholder 5"/>
          <p:cNvSpPr>
            <a:spLocks noGrp="1"/>
          </p:cNvSpPr>
          <p:nvPr>
            <p:ph type="sldNum" sz="quarter" idx="12"/>
          </p:nvPr>
        </p:nvSpPr>
        <p:spPr/>
        <p:txBody>
          <a:bodyPr/>
          <a:lstStyle/>
          <a:p>
            <a:fld id="{9A4D69E4-0BE0-4A7F-8238-560CF690EA01}" type="slidenum">
              <a:rPr lang="en-GB" smtClean="0"/>
              <a:t>34</a:t>
            </a:fld>
            <a:endParaRPr lang="en-GB"/>
          </a:p>
        </p:txBody>
      </p:sp>
      <p:sp>
        <p:nvSpPr>
          <p:cNvPr id="3" name="Rectangle 2">
            <a:hlinkClick r:id="rId4" action="ppaction://hlinksldjump"/>
            <a:extLst>
              <a:ext uri="{FF2B5EF4-FFF2-40B4-BE49-F238E27FC236}">
                <a16:creationId xmlns:a16="http://schemas.microsoft.com/office/drawing/2014/main" id="{DFF64FC2-4068-5719-CF33-4332BF30EA60}"/>
              </a:ext>
            </a:extLst>
          </p:cNvPr>
          <p:cNvSpPr/>
          <p:nvPr/>
        </p:nvSpPr>
        <p:spPr>
          <a:xfrm>
            <a:off x="144161"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429389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D9CA59-EB3A-F64C-9A32-6D0CD0EF6F61}"/>
              </a:ext>
            </a:extLst>
          </p:cNvPr>
          <p:cNvSpPr>
            <a:spLocks noGrp="1"/>
          </p:cNvSpPr>
          <p:nvPr>
            <p:ph type="dt" sz="half" idx="10"/>
          </p:nvPr>
        </p:nvSpPr>
        <p:spPr/>
        <p:txBody>
          <a:bodyPr/>
          <a:lstStyle/>
          <a:p>
            <a:r>
              <a:rPr lang="en-US"/>
              <a:t>CERN 27-29 Oct 2025</a:t>
            </a:r>
            <a:endParaRPr lang="en-GB"/>
          </a:p>
        </p:txBody>
      </p:sp>
      <p:sp>
        <p:nvSpPr>
          <p:cNvPr id="3" name="Footer Placeholder 2">
            <a:extLst>
              <a:ext uri="{FF2B5EF4-FFF2-40B4-BE49-F238E27FC236}">
                <a16:creationId xmlns:a16="http://schemas.microsoft.com/office/drawing/2014/main" id="{6292B4C9-4A05-8257-E253-FD4FFA2F9047}"/>
              </a:ext>
            </a:extLst>
          </p:cNvPr>
          <p:cNvSpPr>
            <a:spLocks noGrp="1"/>
          </p:cNvSpPr>
          <p:nvPr>
            <p:ph type="ftr" sz="quarter" idx="11"/>
          </p:nvPr>
        </p:nvSpPr>
        <p:spPr/>
        <p:txBody>
          <a:bodyPr/>
          <a:lstStyle/>
          <a:p>
            <a:r>
              <a:rPr lang="en-GB"/>
              <a:t>Giacinto de Cataldo CERN-CH and INFN, Ba-It </a:t>
            </a:r>
          </a:p>
        </p:txBody>
      </p:sp>
      <p:sp>
        <p:nvSpPr>
          <p:cNvPr id="4" name="Slide Number Placeholder 3">
            <a:extLst>
              <a:ext uri="{FF2B5EF4-FFF2-40B4-BE49-F238E27FC236}">
                <a16:creationId xmlns:a16="http://schemas.microsoft.com/office/drawing/2014/main" id="{B237AF24-0C17-55DC-99FD-132BD02A9E64}"/>
              </a:ext>
            </a:extLst>
          </p:cNvPr>
          <p:cNvSpPr>
            <a:spLocks noGrp="1"/>
          </p:cNvSpPr>
          <p:nvPr>
            <p:ph type="sldNum" sz="quarter" idx="12"/>
          </p:nvPr>
        </p:nvSpPr>
        <p:spPr/>
        <p:txBody>
          <a:bodyPr/>
          <a:lstStyle/>
          <a:p>
            <a:fld id="{9A4D69E4-0BE0-4A7F-8238-560CF690EA01}" type="slidenum">
              <a:rPr lang="en-GB" smtClean="0"/>
              <a:t>35</a:t>
            </a:fld>
            <a:endParaRPr lang="en-GB"/>
          </a:p>
        </p:txBody>
      </p:sp>
      <p:pic>
        <p:nvPicPr>
          <p:cNvPr id="9" name="Picture 8" descr="Stop Bee">
            <a:extLst>
              <a:ext uri="{FF2B5EF4-FFF2-40B4-BE49-F238E27FC236}">
                <a16:creationId xmlns:a16="http://schemas.microsoft.com/office/drawing/2014/main" id="{D78CA547-19CF-33DF-E36E-A1D8D26976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64821" y="5867422"/>
            <a:ext cx="984018" cy="984018"/>
          </a:xfrm>
          <a:prstGeom prst="rect">
            <a:avLst/>
          </a:prstGeom>
        </p:spPr>
      </p:pic>
      <p:pic>
        <p:nvPicPr>
          <p:cNvPr id="11" name="Picture 10">
            <a:extLst>
              <a:ext uri="{FF2B5EF4-FFF2-40B4-BE49-F238E27FC236}">
                <a16:creationId xmlns:a16="http://schemas.microsoft.com/office/drawing/2014/main" id="{E3E569C1-6A2C-9DAD-9015-6AB50FAD1415}"/>
              </a:ext>
            </a:extLst>
          </p:cNvPr>
          <p:cNvPicPr>
            <a:picLocks noChangeAspect="1"/>
          </p:cNvPicPr>
          <p:nvPr/>
        </p:nvPicPr>
        <p:blipFill>
          <a:blip r:embed="rId3"/>
          <a:stretch>
            <a:fillRect/>
          </a:stretch>
        </p:blipFill>
        <p:spPr>
          <a:xfrm>
            <a:off x="2346635" y="602057"/>
            <a:ext cx="7498730" cy="2786113"/>
          </a:xfrm>
          <a:prstGeom prst="rect">
            <a:avLst/>
          </a:prstGeom>
        </p:spPr>
      </p:pic>
      <p:pic>
        <p:nvPicPr>
          <p:cNvPr id="12" name="Picture 11">
            <a:extLst>
              <a:ext uri="{FF2B5EF4-FFF2-40B4-BE49-F238E27FC236}">
                <a16:creationId xmlns:a16="http://schemas.microsoft.com/office/drawing/2014/main" id="{05BE3116-635D-566A-016D-5F6EA0695F82}"/>
              </a:ext>
            </a:extLst>
          </p:cNvPr>
          <p:cNvPicPr>
            <a:picLocks noChangeAspect="1"/>
          </p:cNvPicPr>
          <p:nvPr/>
        </p:nvPicPr>
        <p:blipFill>
          <a:blip r:embed="rId4"/>
          <a:stretch>
            <a:fillRect/>
          </a:stretch>
        </p:blipFill>
        <p:spPr>
          <a:xfrm>
            <a:off x="2366568" y="3429000"/>
            <a:ext cx="7498730" cy="2682472"/>
          </a:xfrm>
          <a:prstGeom prst="rect">
            <a:avLst/>
          </a:prstGeom>
        </p:spPr>
      </p:pic>
      <p:sp>
        <p:nvSpPr>
          <p:cNvPr id="8" name="TextBox 7">
            <a:extLst>
              <a:ext uri="{FF2B5EF4-FFF2-40B4-BE49-F238E27FC236}">
                <a16:creationId xmlns:a16="http://schemas.microsoft.com/office/drawing/2014/main" id="{7A45BE8A-1F1B-6D0D-BB9C-BFCC8BB19AAC}"/>
              </a:ext>
            </a:extLst>
          </p:cNvPr>
          <p:cNvSpPr txBox="1"/>
          <p:nvPr/>
        </p:nvSpPr>
        <p:spPr>
          <a:xfrm>
            <a:off x="3186545" y="5135333"/>
            <a:ext cx="7027080" cy="584775"/>
          </a:xfrm>
          <a:prstGeom prst="rect">
            <a:avLst/>
          </a:prstGeom>
          <a:solidFill>
            <a:schemeClr val="bg1"/>
          </a:solidFill>
        </p:spPr>
        <p:txBody>
          <a:bodyPr wrap="square" rtlCol="0">
            <a:spAutoFit/>
          </a:bodyPr>
          <a:lstStyle/>
          <a:p>
            <a:r>
              <a:rPr lang="en-US" sz="1600" dirty="0">
                <a:solidFill>
                  <a:srgbClr val="0000FF"/>
                </a:solidFill>
              </a:rPr>
              <a:t>1)</a:t>
            </a:r>
            <a:r>
              <a:rPr lang="en-US" sz="1600" dirty="0">
                <a:solidFill>
                  <a:srgbClr val="0000FF"/>
                </a:solidFill>
                <a:latin typeface="French Script MT" panose="03020402040607040605" pitchFamily="66" charset="0"/>
              </a:rPr>
              <a:t> </a:t>
            </a:r>
            <a:r>
              <a:rPr lang="en-US" sz="1600" i="1" dirty="0">
                <a:solidFill>
                  <a:srgbClr val="0000FF"/>
                </a:solidFill>
                <a:latin typeface="French Script MT" panose="03020402040607040605" pitchFamily="66" charset="0"/>
              </a:rPr>
              <a:t>L </a:t>
            </a:r>
            <a:r>
              <a:rPr lang="en-US" sz="1600" dirty="0">
                <a:solidFill>
                  <a:srgbClr val="0000FF"/>
                </a:solidFill>
              </a:rPr>
              <a:t> must be invariant under the Special Relativity space-time transform (Lorentz invariant)</a:t>
            </a:r>
          </a:p>
        </p:txBody>
      </p:sp>
      <p:sp>
        <p:nvSpPr>
          <p:cNvPr id="7" name="TextBox 6">
            <a:extLst>
              <a:ext uri="{FF2B5EF4-FFF2-40B4-BE49-F238E27FC236}">
                <a16:creationId xmlns:a16="http://schemas.microsoft.com/office/drawing/2014/main" id="{D3565A21-12B3-31FC-B805-882D5F918957}"/>
              </a:ext>
            </a:extLst>
          </p:cNvPr>
          <p:cNvSpPr txBox="1"/>
          <p:nvPr/>
        </p:nvSpPr>
        <p:spPr>
          <a:xfrm>
            <a:off x="3186545" y="5748321"/>
            <a:ext cx="6552442" cy="584775"/>
          </a:xfrm>
          <a:prstGeom prst="rect">
            <a:avLst/>
          </a:prstGeom>
          <a:noFill/>
        </p:spPr>
        <p:txBody>
          <a:bodyPr wrap="square" rtlCol="0">
            <a:spAutoFit/>
          </a:bodyPr>
          <a:lstStyle/>
          <a:p>
            <a:r>
              <a:rPr lang="en-US" sz="1600" dirty="0">
                <a:solidFill>
                  <a:srgbClr val="0000FF"/>
                </a:solidFill>
              </a:rPr>
              <a:t>2) </a:t>
            </a:r>
            <a:r>
              <a:rPr lang="en-US" sz="1600" i="1" dirty="0">
                <a:solidFill>
                  <a:srgbClr val="0000FF"/>
                </a:solidFill>
                <a:latin typeface="French Script MT" panose="03020402040607040605" pitchFamily="66" charset="0"/>
              </a:rPr>
              <a:t>L</a:t>
            </a:r>
            <a:r>
              <a:rPr lang="en-US" sz="1600" dirty="0">
                <a:solidFill>
                  <a:srgbClr val="0000FF"/>
                </a:solidFill>
                <a:latin typeface="French Script MT" panose="03020402040607040605" pitchFamily="66" charset="0"/>
              </a:rPr>
              <a:t> </a:t>
            </a:r>
            <a:r>
              <a:rPr lang="en-US" sz="1600" dirty="0">
                <a:solidFill>
                  <a:srgbClr val="0000FF"/>
                </a:solidFill>
              </a:rPr>
              <a:t> must be invariant under (local)transformations of the particle fields and of the potentials  (gauge invariant…-&gt;charge conservation)</a:t>
            </a:r>
            <a:endParaRPr lang="en-GB" sz="1600" dirty="0">
              <a:solidFill>
                <a:srgbClr val="0000FF"/>
              </a:solidFill>
            </a:endParaRPr>
          </a:p>
        </p:txBody>
      </p:sp>
      <p:sp>
        <p:nvSpPr>
          <p:cNvPr id="5" name="TextBox 4">
            <a:extLst>
              <a:ext uri="{FF2B5EF4-FFF2-40B4-BE49-F238E27FC236}">
                <a16:creationId xmlns:a16="http://schemas.microsoft.com/office/drawing/2014/main" id="{72C3086E-A329-957C-E6F2-31A1A7C28645}"/>
              </a:ext>
            </a:extLst>
          </p:cNvPr>
          <p:cNvSpPr txBox="1"/>
          <p:nvPr/>
        </p:nvSpPr>
        <p:spPr>
          <a:xfrm>
            <a:off x="3542291" y="2025344"/>
            <a:ext cx="5847306" cy="307777"/>
          </a:xfrm>
          <a:prstGeom prst="rect">
            <a:avLst/>
          </a:prstGeom>
          <a:noFill/>
        </p:spPr>
        <p:txBody>
          <a:bodyPr wrap="none" rtlCol="0">
            <a:spAutoFit/>
          </a:bodyPr>
          <a:lstStyle/>
          <a:p>
            <a:r>
              <a:rPr lang="en-US" sz="1400" dirty="0">
                <a:solidFill>
                  <a:srgbClr val="0000FF"/>
                </a:solidFill>
              </a:rPr>
              <a:t>(Under the Transformation of Galileo between two reference systems) </a:t>
            </a:r>
            <a:r>
              <a:rPr lang="en-US" sz="1400" dirty="0" err="1">
                <a:solidFill>
                  <a:srgbClr val="0000FF"/>
                </a:solidFill>
              </a:rPr>
              <a:t>gdc</a:t>
            </a:r>
            <a:endParaRPr lang="en-GB" sz="1400" dirty="0">
              <a:solidFill>
                <a:srgbClr val="0000FF"/>
              </a:solidFill>
            </a:endParaRPr>
          </a:p>
        </p:txBody>
      </p:sp>
      <p:sp>
        <p:nvSpPr>
          <p:cNvPr id="6" name="Rectangle 5">
            <a:hlinkClick r:id="rId5" action="ppaction://hlinksldjump"/>
            <a:extLst>
              <a:ext uri="{FF2B5EF4-FFF2-40B4-BE49-F238E27FC236}">
                <a16:creationId xmlns:a16="http://schemas.microsoft.com/office/drawing/2014/main" id="{9D06E7D3-3DFC-46F1-EC5B-5D8A601B1F69}"/>
              </a:ext>
            </a:extLst>
          </p:cNvPr>
          <p:cNvSpPr/>
          <p:nvPr/>
        </p:nvSpPr>
        <p:spPr>
          <a:xfrm>
            <a:off x="108120"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50384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CADEC-65EA-27C7-E199-58B1ECB99795}"/>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2F1E6745-F9E4-9DFE-C77D-5A5C7E5C8E9B}"/>
              </a:ext>
            </a:extLst>
          </p:cNvPr>
          <p:cNvSpPr>
            <a:spLocks noGrp="1"/>
          </p:cNvSpPr>
          <p:nvPr>
            <p:ph type="dt" sz="half" idx="10"/>
          </p:nvPr>
        </p:nvSpPr>
        <p:spPr/>
        <p:txBody>
          <a:bodyPr/>
          <a:lstStyle/>
          <a:p>
            <a:r>
              <a:rPr lang="en-US"/>
              <a:t>CERN 27-29 Oct 2025</a:t>
            </a:r>
            <a:endParaRPr lang="en-GB"/>
          </a:p>
        </p:txBody>
      </p:sp>
      <p:sp>
        <p:nvSpPr>
          <p:cNvPr id="4" name="Footer Placeholder 3">
            <a:extLst>
              <a:ext uri="{FF2B5EF4-FFF2-40B4-BE49-F238E27FC236}">
                <a16:creationId xmlns:a16="http://schemas.microsoft.com/office/drawing/2014/main" id="{5FCA2D37-4B53-55A1-EB84-220EE683838F}"/>
              </a:ext>
            </a:extLst>
          </p:cNvPr>
          <p:cNvSpPr>
            <a:spLocks noGrp="1"/>
          </p:cNvSpPr>
          <p:nvPr>
            <p:ph type="ftr" sz="quarter" idx="11"/>
          </p:nvPr>
        </p:nvSpPr>
        <p:spPr/>
        <p:txBody>
          <a:bodyPr/>
          <a:lstStyle/>
          <a:p>
            <a:r>
              <a:rPr lang="en-GB"/>
              <a:t>Giacinto de Cataldo CERN-CH and INFN, Ba-It </a:t>
            </a:r>
          </a:p>
        </p:txBody>
      </p:sp>
      <p:sp>
        <p:nvSpPr>
          <p:cNvPr id="5" name="Slide Number Placeholder 4">
            <a:extLst>
              <a:ext uri="{FF2B5EF4-FFF2-40B4-BE49-F238E27FC236}">
                <a16:creationId xmlns:a16="http://schemas.microsoft.com/office/drawing/2014/main" id="{09111197-984A-8681-9EB8-61D7F340A7AF}"/>
              </a:ext>
            </a:extLst>
          </p:cNvPr>
          <p:cNvSpPr>
            <a:spLocks noGrp="1"/>
          </p:cNvSpPr>
          <p:nvPr>
            <p:ph type="sldNum" sz="quarter" idx="12"/>
          </p:nvPr>
        </p:nvSpPr>
        <p:spPr/>
        <p:txBody>
          <a:bodyPr/>
          <a:lstStyle/>
          <a:p>
            <a:fld id="{9A4D69E4-0BE0-4A7F-8238-560CF690EA01}" type="slidenum">
              <a:rPr lang="en-GB" smtClean="0"/>
              <a:t>36</a:t>
            </a:fld>
            <a:endParaRPr lang="en-GB"/>
          </a:p>
        </p:txBody>
      </p:sp>
      <p:pic>
        <p:nvPicPr>
          <p:cNvPr id="8" name="Picture 7">
            <a:extLst>
              <a:ext uri="{FF2B5EF4-FFF2-40B4-BE49-F238E27FC236}">
                <a16:creationId xmlns:a16="http://schemas.microsoft.com/office/drawing/2014/main" id="{72C64124-735A-CD5F-13A5-F2EC549D96CA}"/>
              </a:ext>
            </a:extLst>
          </p:cNvPr>
          <p:cNvPicPr>
            <a:picLocks noChangeAspect="1"/>
          </p:cNvPicPr>
          <p:nvPr/>
        </p:nvPicPr>
        <p:blipFill>
          <a:blip r:embed="rId3"/>
          <a:stretch>
            <a:fillRect/>
          </a:stretch>
        </p:blipFill>
        <p:spPr>
          <a:xfrm>
            <a:off x="1524000" y="3968498"/>
            <a:ext cx="9144000" cy="2889503"/>
          </a:xfrm>
          <a:prstGeom prst="rect">
            <a:avLst/>
          </a:prstGeom>
        </p:spPr>
      </p:pic>
      <p:grpSp>
        <p:nvGrpSpPr>
          <p:cNvPr id="11" name="Group 10">
            <a:extLst>
              <a:ext uri="{FF2B5EF4-FFF2-40B4-BE49-F238E27FC236}">
                <a16:creationId xmlns:a16="http://schemas.microsoft.com/office/drawing/2014/main" id="{BEB41865-ED3B-8E32-9FE4-95FCCAEC4D7F}"/>
              </a:ext>
            </a:extLst>
          </p:cNvPr>
          <p:cNvGrpSpPr/>
          <p:nvPr/>
        </p:nvGrpSpPr>
        <p:grpSpPr>
          <a:xfrm>
            <a:off x="1463952" y="0"/>
            <a:ext cx="9204049" cy="3935408"/>
            <a:chOff x="-60049" y="0"/>
            <a:chExt cx="9204049" cy="3935408"/>
          </a:xfrm>
        </p:grpSpPr>
        <p:pic>
          <p:nvPicPr>
            <p:cNvPr id="9" name="Picture 8">
              <a:extLst>
                <a:ext uri="{FF2B5EF4-FFF2-40B4-BE49-F238E27FC236}">
                  <a16:creationId xmlns:a16="http://schemas.microsoft.com/office/drawing/2014/main" id="{6C9F0D3C-2545-A6AA-684A-E4AEE905E714}"/>
                </a:ext>
              </a:extLst>
            </p:cNvPr>
            <p:cNvPicPr>
              <a:picLocks noChangeAspect="1"/>
            </p:cNvPicPr>
            <p:nvPr/>
          </p:nvPicPr>
          <p:blipFill rotWithShape="1">
            <a:blip r:embed="rId4"/>
            <a:srcRect b="42616"/>
            <a:stretch/>
          </p:blipFill>
          <p:spPr>
            <a:xfrm>
              <a:off x="0" y="0"/>
              <a:ext cx="9144000" cy="3935408"/>
            </a:xfrm>
            <a:prstGeom prst="rect">
              <a:avLst/>
            </a:prstGeom>
          </p:spPr>
        </p:pic>
        <p:sp>
          <p:nvSpPr>
            <p:cNvPr id="10" name="TextBox 9">
              <a:extLst>
                <a:ext uri="{FF2B5EF4-FFF2-40B4-BE49-F238E27FC236}">
                  <a16:creationId xmlns:a16="http://schemas.microsoft.com/office/drawing/2014/main" id="{EB44C45C-4967-A3C2-E61C-44FA45E75A8B}"/>
                </a:ext>
              </a:extLst>
            </p:cNvPr>
            <p:cNvSpPr txBox="1"/>
            <p:nvPr/>
          </p:nvSpPr>
          <p:spPr>
            <a:xfrm>
              <a:off x="-60049" y="197068"/>
              <a:ext cx="1927131" cy="461665"/>
            </a:xfrm>
            <a:prstGeom prst="rect">
              <a:avLst/>
            </a:prstGeom>
            <a:noFill/>
          </p:spPr>
          <p:txBody>
            <a:bodyPr wrap="none" rtlCol="0">
              <a:spAutoFit/>
            </a:bodyPr>
            <a:lstStyle/>
            <a:p>
              <a:r>
                <a:rPr lang="en-US" sz="2400" dirty="0">
                  <a:solidFill>
                    <a:srgbClr val="0000FF"/>
                  </a:solidFill>
                </a:rPr>
                <a:t>Galilean and </a:t>
              </a:r>
              <a:endParaRPr lang="en-GB" sz="2400" dirty="0">
                <a:solidFill>
                  <a:srgbClr val="0000FF"/>
                </a:solidFill>
              </a:endParaRPr>
            </a:p>
          </p:txBody>
        </p:sp>
      </p:grpSp>
      <p:sp>
        <p:nvSpPr>
          <p:cNvPr id="6" name="Rectangle 5">
            <a:hlinkClick r:id="rId5" action="ppaction://hlinksldjump"/>
            <a:extLst>
              <a:ext uri="{FF2B5EF4-FFF2-40B4-BE49-F238E27FC236}">
                <a16:creationId xmlns:a16="http://schemas.microsoft.com/office/drawing/2014/main" id="{EECD1F42-3A63-D358-D18D-22CE417103C9}"/>
              </a:ext>
            </a:extLst>
          </p:cNvPr>
          <p:cNvSpPr/>
          <p:nvPr/>
        </p:nvSpPr>
        <p:spPr>
          <a:xfrm>
            <a:off x="152400"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412950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solidFill>
                  <a:srgbClr val="FF0000"/>
                </a:solidFill>
              </a:rPr>
              <a:t>Summary</a:t>
            </a:r>
            <a:r>
              <a:rPr lang="fr-CH" dirty="0">
                <a:solidFill>
                  <a:srgbClr val="FF0000"/>
                </a:solidFill>
              </a:rPr>
              <a:t> on </a:t>
            </a:r>
            <a:r>
              <a:rPr lang="fr-CH" dirty="0" err="1">
                <a:solidFill>
                  <a:srgbClr val="FF0000"/>
                </a:solidFill>
              </a:rPr>
              <a:t>Simmetries</a:t>
            </a:r>
            <a:endParaRPr lang="en-US" dirty="0">
              <a:solidFill>
                <a:srgbClr val="FF0000"/>
              </a:solidFill>
            </a:endParaRPr>
          </a:p>
        </p:txBody>
      </p:sp>
      <p:sp>
        <p:nvSpPr>
          <p:cNvPr id="4" name="Date Placeholder 3"/>
          <p:cNvSpPr>
            <a:spLocks noGrp="1"/>
          </p:cNvSpPr>
          <p:nvPr>
            <p:ph type="dt" sz="half" idx="10"/>
          </p:nvPr>
        </p:nvSpPr>
        <p:spPr/>
        <p:txBody>
          <a:bodyPr/>
          <a:lstStyle/>
          <a:p>
            <a:r>
              <a:rPr lang="en-US"/>
              <a:t>CERN 27-29 Oct 2025</a:t>
            </a:r>
            <a:endParaRPr lang="en-GB"/>
          </a:p>
        </p:txBody>
      </p:sp>
      <p:sp>
        <p:nvSpPr>
          <p:cNvPr id="5" name="Footer Placeholder 4"/>
          <p:cNvSpPr>
            <a:spLocks noGrp="1"/>
          </p:cNvSpPr>
          <p:nvPr>
            <p:ph type="ftr" sz="quarter" idx="11"/>
          </p:nvPr>
        </p:nvSpPr>
        <p:spPr/>
        <p:txBody>
          <a:bodyPr/>
          <a:lstStyle/>
          <a:p>
            <a:r>
              <a:rPr lang="en-GB"/>
              <a:t>Giacinto de Cataldo CERN-CH and INFN, Ba-It </a:t>
            </a:r>
          </a:p>
        </p:txBody>
      </p:sp>
      <p:sp>
        <p:nvSpPr>
          <p:cNvPr id="6" name="Slide Number Placeholder 5"/>
          <p:cNvSpPr>
            <a:spLocks noGrp="1"/>
          </p:cNvSpPr>
          <p:nvPr>
            <p:ph type="sldNum" sz="quarter" idx="12"/>
          </p:nvPr>
        </p:nvSpPr>
        <p:spPr/>
        <p:txBody>
          <a:bodyPr/>
          <a:lstStyle/>
          <a:p>
            <a:fld id="{9A4D69E4-0BE0-4A7F-8238-560CF690EA01}" type="slidenum">
              <a:rPr lang="en-GB" smtClean="0"/>
              <a:t>37</a:t>
            </a:fld>
            <a:endParaRPr lang="en-GB"/>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nvGraphicFramePr>
            <p:xfrm>
              <a:off x="2911366" y="2203191"/>
              <a:ext cx="6667014" cy="3998594"/>
            </p:xfrm>
            <a:graphic>
              <a:graphicData uri="http://schemas.openxmlformats.org/drawingml/2006/table">
                <a:tbl>
                  <a:tblPr firstRow="1" bandRow="1">
                    <a:tableStyleId>{5C22544A-7EE6-4342-B048-85BDC9FD1C3A}</a:tableStyleId>
                  </a:tblPr>
                  <a:tblGrid>
                    <a:gridCol w="2193898">
                      <a:extLst>
                        <a:ext uri="{9D8B030D-6E8A-4147-A177-3AD203B41FA5}">
                          <a16:colId xmlns:a16="http://schemas.microsoft.com/office/drawing/2014/main" val="3880674178"/>
                        </a:ext>
                      </a:extLst>
                    </a:gridCol>
                    <a:gridCol w="2236558">
                      <a:extLst>
                        <a:ext uri="{9D8B030D-6E8A-4147-A177-3AD203B41FA5}">
                          <a16:colId xmlns:a16="http://schemas.microsoft.com/office/drawing/2014/main" val="630725887"/>
                        </a:ext>
                      </a:extLst>
                    </a:gridCol>
                    <a:gridCol w="2236558">
                      <a:extLst>
                        <a:ext uri="{9D8B030D-6E8A-4147-A177-3AD203B41FA5}">
                          <a16:colId xmlns:a16="http://schemas.microsoft.com/office/drawing/2014/main" val="1632959643"/>
                        </a:ext>
                      </a:extLst>
                    </a:gridCol>
                  </a:tblGrid>
                  <a:tr h="567829">
                    <a:tc>
                      <a:txBody>
                        <a:bodyPr/>
                        <a:lstStyle/>
                        <a:p>
                          <a:pPr algn="ctr"/>
                          <a:r>
                            <a:rPr lang="en-US" sz="1400" noProof="0" dirty="0">
                              <a:solidFill>
                                <a:srgbClr val="0000FF"/>
                              </a:solidFill>
                            </a:rPr>
                            <a:t>SYMMETRY name</a:t>
                          </a:r>
                        </a:p>
                      </a:txBody>
                      <a:tcPr/>
                    </a:tc>
                    <a:tc>
                      <a:txBody>
                        <a:bodyPr/>
                        <a:lstStyle/>
                        <a:p>
                          <a:pPr algn="ctr"/>
                          <a:r>
                            <a:rPr lang="en-US" sz="1400" noProof="0" dirty="0">
                              <a:solidFill>
                                <a:srgbClr val="0000FF"/>
                              </a:solidFill>
                            </a:rPr>
                            <a:t>INVARIANCE</a:t>
                          </a:r>
                        </a:p>
                      </a:txBody>
                      <a:tcPr/>
                    </a:tc>
                    <a:tc>
                      <a:txBody>
                        <a:bodyPr/>
                        <a:lstStyle/>
                        <a:p>
                          <a:pPr algn="ctr"/>
                          <a:r>
                            <a:rPr lang="en-US" sz="1400" noProof="0" dirty="0">
                              <a:solidFill>
                                <a:srgbClr val="0000FF"/>
                              </a:solidFill>
                            </a:rPr>
                            <a:t>CONSERVED QUANTITY</a:t>
                          </a:r>
                        </a:p>
                      </a:txBody>
                      <a:tcPr/>
                    </a:tc>
                    <a:extLst>
                      <a:ext uri="{0D108BD9-81ED-4DB2-BD59-A6C34878D82A}">
                        <a16:rowId xmlns:a16="http://schemas.microsoft.com/office/drawing/2014/main" val="244468174"/>
                      </a:ext>
                    </a:extLst>
                  </a:tr>
                  <a:tr h="1054539">
                    <a:tc>
                      <a:txBody>
                        <a:bodyPr/>
                        <a:lstStyle/>
                        <a:p>
                          <a:r>
                            <a:rPr lang="en-US" sz="1400" noProof="0" dirty="0"/>
                            <a:t>Classical Space</a:t>
                          </a:r>
                          <a:r>
                            <a:rPr lang="en-US" sz="1400" baseline="0" noProof="0" dirty="0"/>
                            <a:t> and time </a:t>
                          </a:r>
                          <a:r>
                            <a:rPr lang="en-US" sz="1400" baseline="0" noProof="0" dirty="0">
                              <a:solidFill>
                                <a:schemeClr val="tx1"/>
                              </a:solidFill>
                            </a:rPr>
                            <a:t>translation</a:t>
                          </a:r>
                          <a:r>
                            <a:rPr lang="en-US" sz="1400" baseline="0" noProof="0" dirty="0"/>
                            <a:t> symmetries;</a:t>
                          </a:r>
                          <a:r>
                            <a:rPr lang="en-US" sz="1400" noProof="0" dirty="0"/>
                            <a:t> axes rotation</a:t>
                          </a:r>
                          <a:r>
                            <a:rPr lang="en-US" sz="1400" baseline="0" noProof="0" dirty="0"/>
                            <a:t> symmetry</a:t>
                          </a:r>
                          <a:r>
                            <a:rPr lang="en-US" sz="1400" noProof="0" dirty="0"/>
                            <a:t>.</a:t>
                          </a:r>
                        </a:p>
                        <a:p>
                          <a:endParaRPr lang="en-US" sz="1400" noProof="0" dirty="0"/>
                        </a:p>
                        <a:p>
                          <a:endParaRPr lang="en-US" sz="1400" noProof="0" dirty="0"/>
                        </a:p>
                        <a:p>
                          <a:r>
                            <a:rPr lang="en-US" sz="1400" noProof="0" dirty="0"/>
                            <a:t>Space and time symmetry (Galilean transformation)</a:t>
                          </a:r>
                        </a:p>
                      </a:txBody>
                      <a:tcPr/>
                    </a:tc>
                    <a:tc>
                      <a:txBody>
                        <a:bodyPr/>
                        <a:lstStyle/>
                        <a:p>
                          <a:r>
                            <a:rPr lang="en-US" sz="1400" noProof="0" dirty="0"/>
                            <a:t>System</a:t>
                          </a:r>
                          <a:r>
                            <a:rPr lang="en-US" sz="1400" baseline="0" noProof="0" dirty="0"/>
                            <a:t> invariance under:</a:t>
                          </a:r>
                        </a:p>
                        <a:p>
                          <a:pPr marL="285750" indent="-285750">
                            <a:buFont typeface="Arial" panose="020B0604020202020204" pitchFamily="34" charset="0"/>
                            <a:buChar char="•"/>
                          </a:pPr>
                          <a:r>
                            <a:rPr lang="en-US" sz="1400" baseline="0" noProof="0" dirty="0"/>
                            <a:t> space and time </a:t>
                          </a:r>
                          <a:r>
                            <a:rPr lang="en-US" sz="1400" baseline="0" noProof="0" dirty="0">
                              <a:solidFill>
                                <a:srgbClr val="0000FF"/>
                              </a:solidFill>
                            </a:rPr>
                            <a:t>translations</a:t>
                          </a:r>
                          <a:r>
                            <a:rPr lang="en-US" sz="1400" baseline="0" noProof="0" dirty="0"/>
                            <a:t>;</a:t>
                          </a:r>
                        </a:p>
                        <a:p>
                          <a:pPr marL="285750" indent="-285750">
                            <a:buFont typeface="Arial" panose="020B0604020202020204" pitchFamily="34" charset="0"/>
                            <a:buChar char="•"/>
                          </a:pPr>
                          <a:r>
                            <a:rPr lang="fr-CH" sz="1400" baseline="0" noProof="0" dirty="0"/>
                            <a:t>Axes rotation</a:t>
                          </a:r>
                        </a:p>
                        <a:p>
                          <a:pPr marL="285750" indent="-285750">
                            <a:buFont typeface="Arial" panose="020B0604020202020204" pitchFamily="34" charset="0"/>
                            <a:buChar char="•"/>
                          </a:pPr>
                          <a:endParaRPr lang="fr-CH" sz="1400" baseline="0" noProof="0" dirty="0"/>
                        </a:p>
                        <a:p>
                          <a:pPr marL="285750" indent="-285750">
                            <a:buFont typeface="Arial" panose="020B0604020202020204" pitchFamily="34" charset="0"/>
                            <a:buChar char="•"/>
                          </a:pPr>
                          <a:r>
                            <a:rPr lang="fr-CH" sz="1400" baseline="0" noProof="0" dirty="0"/>
                            <a:t>Change of Reference frame </a:t>
                          </a:r>
                        </a:p>
                      </a:txBody>
                      <a:tcPr/>
                    </a:tc>
                    <a:tc>
                      <a:txBody>
                        <a:bodyPr/>
                        <a:lstStyle/>
                        <a:p>
                          <a:r>
                            <a:rPr lang="en-GB" sz="1400" noProof="0" dirty="0"/>
                            <a:t>Momentum</a:t>
                          </a:r>
                          <a:r>
                            <a:rPr lang="en-GB" sz="1400" baseline="0" noProof="0" dirty="0"/>
                            <a:t> </a:t>
                          </a:r>
                          <a:r>
                            <a:rPr lang="en-GB" sz="1400" b="1" baseline="0" noProof="0" dirty="0"/>
                            <a:t>p</a:t>
                          </a:r>
                          <a:r>
                            <a:rPr lang="en-GB" sz="1400" baseline="0" noProof="0" dirty="0"/>
                            <a:t>, Energy E and angular momentum </a:t>
                          </a:r>
                          <a:r>
                            <a:rPr lang="en-GB" sz="1400" b="1" baseline="0" noProof="0" dirty="0"/>
                            <a:t>L, </a:t>
                          </a:r>
                          <a:r>
                            <a:rPr lang="en-GB" sz="1400" b="0" baseline="0" noProof="0" dirty="0"/>
                            <a:t>respectively</a:t>
                          </a:r>
                        </a:p>
                        <a:p>
                          <a:endParaRPr lang="en-GB" sz="1400" b="0" baseline="0" noProof="0" dirty="0"/>
                        </a:p>
                        <a:p>
                          <a:endParaRPr lang="en-GB" sz="1400" b="0" baseline="0" noProof="0" dirty="0"/>
                        </a:p>
                        <a:p>
                          <a:endParaRPr lang="en-GB" sz="1400" b="0" baseline="0" noProof="0" dirty="0"/>
                        </a:p>
                        <a:p>
                          <a:r>
                            <a:rPr lang="en-GB" sz="1400" b="0" baseline="0" noProof="0" dirty="0"/>
                            <a:t>Covariance of formulae</a:t>
                          </a:r>
                        </a:p>
                      </a:txBody>
                      <a:tcPr/>
                    </a:tc>
                    <a:extLst>
                      <a:ext uri="{0D108BD9-81ED-4DB2-BD59-A6C34878D82A}">
                        <a16:rowId xmlns:a16="http://schemas.microsoft.com/office/drawing/2014/main" val="2029227637"/>
                      </a:ext>
                    </a:extLst>
                  </a:tr>
                  <a:tr h="687565">
                    <a:tc>
                      <a:txBody>
                        <a:bodyPr/>
                        <a:lstStyle/>
                        <a:p>
                          <a:r>
                            <a:rPr lang="en-US" sz="1400" noProof="0" dirty="0"/>
                            <a:t>SPACE-TIME symmetries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t>Lorentz</a:t>
                          </a:r>
                          <a:r>
                            <a:rPr lang="en-US" sz="1400" baseline="0" noProof="0" dirty="0"/>
                            <a:t> invariance</a:t>
                          </a:r>
                          <a:endParaRPr lang="en-US" sz="1400" noProof="0" dirty="0"/>
                        </a:p>
                      </a:txBody>
                      <a:tcPr/>
                    </a:tc>
                    <a:tc>
                      <a:txBody>
                        <a:bodyPr/>
                        <a:lstStyle/>
                        <a:p>
                          <a:r>
                            <a:rPr lang="en-GB" sz="1400" noProof="0" dirty="0"/>
                            <a:t>Norm of four-vectors:</a:t>
                          </a:r>
                          <a:r>
                            <a:rPr lang="en-GB" sz="1400" baseline="0" noProof="0" dirty="0"/>
                            <a:t> </a:t>
                          </a:r>
                          <a14:m>
                            <m:oMath xmlns:m="http://schemas.openxmlformats.org/officeDocument/2006/math">
                              <m:sSup>
                                <m:sSupPr>
                                  <m:ctrlPr>
                                    <a:rPr lang="en-GB" sz="1400" i="1" baseline="0" noProof="0" smtClean="0">
                                      <a:latin typeface="Cambria Math" panose="02040503050406030204" pitchFamily="18" charset="0"/>
                                    </a:rPr>
                                  </m:ctrlPr>
                                </m:sSupPr>
                                <m:e>
                                  <m:r>
                                    <a:rPr lang="en-US" sz="1400" b="1" i="1" baseline="0" noProof="0" smtClean="0">
                                      <a:latin typeface="Cambria Math" panose="02040503050406030204" pitchFamily="18" charset="0"/>
                                    </a:rPr>
                                    <m:t>|</m:t>
                                  </m:r>
                                  <m:r>
                                    <a:rPr lang="en-US" sz="1400" b="1" i="1" baseline="0" noProof="0" smtClean="0">
                                      <a:latin typeface="Cambria Math" panose="02040503050406030204" pitchFamily="18" charset="0"/>
                                    </a:rPr>
                                    <m:t>𝒑</m:t>
                                  </m:r>
                                </m:e>
                                <m:sup>
                                  <m:r>
                                    <a:rPr lang="en-GB" sz="1400" i="1" baseline="0" noProof="0" smtClean="0">
                                      <a:latin typeface="Cambria Math" panose="02040503050406030204" pitchFamily="18" charset="0"/>
                                      <a:ea typeface="Cambria Math" panose="02040503050406030204" pitchFamily="18" charset="0"/>
                                    </a:rPr>
                                    <m:t>𝜇</m:t>
                                  </m:r>
                                </m:sup>
                              </m:sSup>
                              <m:r>
                                <a:rPr lang="en-US" sz="1400" b="0" i="1" baseline="0" noProof="0" smtClean="0">
                                  <a:latin typeface="Cambria Math" panose="02040503050406030204" pitchFamily="18" charset="0"/>
                                </a:rPr>
                                <m:t>|</m:t>
                              </m:r>
                              <m:r>
                                <a:rPr lang="en-US" sz="1400" b="0" i="1" baseline="30000" noProof="0" smtClean="0">
                                  <a:latin typeface="Cambria Math" panose="02040503050406030204" pitchFamily="18" charset="0"/>
                                </a:rPr>
                                <m:t>2 </m:t>
                              </m:r>
                              <m:r>
                                <a:rPr lang="en-US" sz="1400" b="0" i="1" baseline="0" noProof="0" smtClean="0">
                                  <a:latin typeface="Cambria Math" panose="02040503050406030204" pitchFamily="18" charset="0"/>
                                </a:rPr>
                                <m:t>;|</m:t>
                              </m:r>
                              <m:sSub>
                                <m:sSubPr>
                                  <m:ctrlPr>
                                    <a:rPr lang="en-GB" sz="1400" i="1" baseline="0" noProof="0" smtClean="0">
                                      <a:latin typeface="Cambria Math" panose="02040503050406030204" pitchFamily="18" charset="0"/>
                                    </a:rPr>
                                  </m:ctrlPr>
                                </m:sSubPr>
                                <m:e>
                                  <m:r>
                                    <a:rPr lang="en-US" sz="1400" b="1" i="1" baseline="0" noProof="0" smtClean="0">
                                      <a:latin typeface="Cambria Math" panose="02040503050406030204" pitchFamily="18" charset="0"/>
                                    </a:rPr>
                                    <m:t>𝒙</m:t>
                                  </m:r>
                                </m:e>
                                <m:sub>
                                  <m:r>
                                    <a:rPr lang="en-GB" sz="1400" i="1" baseline="0" noProof="0" smtClean="0">
                                      <a:latin typeface="Cambria Math" panose="02040503050406030204" pitchFamily="18" charset="0"/>
                                      <a:ea typeface="Cambria Math" panose="02040503050406030204" pitchFamily="18" charset="0"/>
                                    </a:rPr>
                                    <m:t>𝜇</m:t>
                                  </m:r>
                                </m:sub>
                              </m:sSub>
                              <m:r>
                                <a:rPr lang="en-US" sz="1400" b="0" i="1" baseline="0" noProof="0" smtClean="0">
                                  <a:latin typeface="Cambria Math" panose="02040503050406030204" pitchFamily="18" charset="0"/>
                                </a:rPr>
                                <m:t>|</m:t>
                              </m:r>
                              <m:r>
                                <a:rPr lang="en-US" sz="1400" b="0" i="1" baseline="30000" noProof="0" smtClean="0">
                                  <a:latin typeface="Cambria Math" panose="02040503050406030204" pitchFamily="18" charset="0"/>
                                </a:rPr>
                                <m:t>2</m:t>
                              </m:r>
                            </m:oMath>
                          </a14:m>
                          <a:endParaRPr lang="en-GB" sz="1400" b="1" baseline="30000" noProof="0" dirty="0"/>
                        </a:p>
                      </a:txBody>
                      <a:tcPr/>
                    </a:tc>
                    <a:extLst>
                      <a:ext uri="{0D108BD9-81ED-4DB2-BD59-A6C34878D82A}">
                        <a16:rowId xmlns:a16="http://schemas.microsoft.com/office/drawing/2014/main" val="412148527"/>
                      </a:ext>
                    </a:extLst>
                  </a:tr>
                  <a:tr h="1054539">
                    <a:tc>
                      <a:txBody>
                        <a:bodyPr/>
                        <a:lstStyle/>
                        <a:p>
                          <a:r>
                            <a:rPr lang="en-US" sz="1400" noProof="0" dirty="0"/>
                            <a:t>Internal local symmetry of </a:t>
                          </a:r>
                          <a:r>
                            <a:rPr lang="en-US" sz="1400" noProof="0" dirty="0" err="1"/>
                            <a:t>Lagrangian</a:t>
                          </a:r>
                          <a:r>
                            <a:rPr lang="en-US" sz="1400" noProof="0" dirty="0"/>
                            <a:t> </a:t>
                          </a:r>
                          <a:r>
                            <a:rPr lang="en-US" sz="1400" noProof="0" dirty="0" err="1"/>
                            <a:t>intercation</a:t>
                          </a:r>
                          <a:r>
                            <a:rPr lang="en-US" sz="1400" noProof="0" dirty="0"/>
                            <a:t>: </a:t>
                          </a:r>
                          <a:r>
                            <a:rPr lang="en-US" sz="1400" noProof="0" dirty="0">
                              <a:solidFill>
                                <a:srgbClr val="0000FF"/>
                              </a:solidFill>
                            </a:rPr>
                            <a:t>GAUGE symmetry</a:t>
                          </a:r>
                        </a:p>
                        <a:p>
                          <a:r>
                            <a:rPr lang="en-US" sz="1400" noProof="0" dirty="0"/>
                            <a:t>(classic ED</a:t>
                          </a:r>
                          <a:r>
                            <a:rPr lang="en-US" sz="1400" baseline="0" noProof="0" dirty="0"/>
                            <a:t>, QED, QCD, EW)</a:t>
                          </a:r>
                          <a:endParaRPr lang="en-US" sz="1400" noProof="0" dirty="0"/>
                        </a:p>
                      </a:txBody>
                      <a:tcPr/>
                    </a:tc>
                    <a:tc>
                      <a:txBody>
                        <a:bodyPr/>
                        <a:lstStyle/>
                        <a:p>
                          <a:r>
                            <a:rPr lang="en-US" sz="1400" noProof="0" dirty="0"/>
                            <a:t>System Invariant</a:t>
                          </a:r>
                          <a:r>
                            <a:rPr lang="en-US" sz="1400" baseline="0" noProof="0" dirty="0"/>
                            <a:t> under </a:t>
                          </a:r>
                          <a:r>
                            <a:rPr lang="en-US" sz="1400" noProof="0" dirty="0"/>
                            <a:t>GAUGE transform</a:t>
                          </a:r>
                        </a:p>
                      </a:txBody>
                      <a:tcPr/>
                    </a:tc>
                    <a:tc>
                      <a:txBody>
                        <a:bodyPr/>
                        <a:lstStyle/>
                        <a:p>
                          <a:r>
                            <a:rPr lang="en-US" sz="1400" noProof="0" dirty="0"/>
                            <a:t>Strength of the interaction invariant </a:t>
                          </a:r>
                          <a:r>
                            <a:rPr lang="en-US" sz="1400" noProof="0" dirty="0" err="1"/>
                            <a:t>w.r.t.</a:t>
                          </a:r>
                          <a:r>
                            <a:rPr lang="en-US" sz="1400" noProof="0" dirty="0"/>
                            <a:t> transformation of the potentials</a:t>
                          </a:r>
                        </a:p>
                      </a:txBody>
                      <a:tcPr/>
                    </a:tc>
                    <a:extLst>
                      <a:ext uri="{0D108BD9-81ED-4DB2-BD59-A6C34878D82A}">
                        <a16:rowId xmlns:a16="http://schemas.microsoft.com/office/drawing/2014/main" val="2282434082"/>
                      </a:ext>
                    </a:extLst>
                  </a:tr>
                </a:tbl>
              </a:graphicData>
            </a:graphic>
          </p:graphicFrame>
        </mc:Choice>
        <mc:Fallback xmlns="">
          <p:graphicFrame>
            <p:nvGraphicFramePr>
              <p:cNvPr id="7" name="Table 6"/>
              <p:cNvGraphicFramePr>
                <a:graphicFrameLocks noGrp="1"/>
              </p:cNvGraphicFramePr>
              <p:nvPr/>
            </p:nvGraphicFramePr>
            <p:xfrm>
              <a:off x="2911366" y="2203191"/>
              <a:ext cx="6667014" cy="3998594"/>
            </p:xfrm>
            <a:graphic>
              <a:graphicData uri="http://schemas.openxmlformats.org/drawingml/2006/table">
                <a:tbl>
                  <a:tblPr firstRow="1" bandRow="1">
                    <a:tableStyleId>{5C22544A-7EE6-4342-B048-85BDC9FD1C3A}</a:tableStyleId>
                  </a:tblPr>
                  <a:tblGrid>
                    <a:gridCol w="2193898">
                      <a:extLst>
                        <a:ext uri="{9D8B030D-6E8A-4147-A177-3AD203B41FA5}">
                          <a16:colId xmlns:a16="http://schemas.microsoft.com/office/drawing/2014/main" val="3880674178"/>
                        </a:ext>
                      </a:extLst>
                    </a:gridCol>
                    <a:gridCol w="2236558">
                      <a:extLst>
                        <a:ext uri="{9D8B030D-6E8A-4147-A177-3AD203B41FA5}">
                          <a16:colId xmlns:a16="http://schemas.microsoft.com/office/drawing/2014/main" val="630725887"/>
                        </a:ext>
                      </a:extLst>
                    </a:gridCol>
                    <a:gridCol w="2236558">
                      <a:extLst>
                        <a:ext uri="{9D8B030D-6E8A-4147-A177-3AD203B41FA5}">
                          <a16:colId xmlns:a16="http://schemas.microsoft.com/office/drawing/2014/main" val="1632959643"/>
                        </a:ext>
                      </a:extLst>
                    </a:gridCol>
                  </a:tblGrid>
                  <a:tr h="567829">
                    <a:tc>
                      <a:txBody>
                        <a:bodyPr/>
                        <a:lstStyle/>
                        <a:p>
                          <a:pPr algn="ctr"/>
                          <a:r>
                            <a:rPr lang="en-US" sz="1400" noProof="0" dirty="0">
                              <a:solidFill>
                                <a:srgbClr val="0000FF"/>
                              </a:solidFill>
                            </a:rPr>
                            <a:t>SYMMETRY name</a:t>
                          </a:r>
                        </a:p>
                      </a:txBody>
                      <a:tcPr/>
                    </a:tc>
                    <a:tc>
                      <a:txBody>
                        <a:bodyPr/>
                        <a:lstStyle/>
                        <a:p>
                          <a:pPr algn="ctr"/>
                          <a:r>
                            <a:rPr lang="en-US" sz="1400" noProof="0" dirty="0">
                              <a:solidFill>
                                <a:srgbClr val="0000FF"/>
                              </a:solidFill>
                            </a:rPr>
                            <a:t>INVARIANCE</a:t>
                          </a:r>
                        </a:p>
                      </a:txBody>
                      <a:tcPr/>
                    </a:tc>
                    <a:tc>
                      <a:txBody>
                        <a:bodyPr/>
                        <a:lstStyle/>
                        <a:p>
                          <a:pPr algn="ctr"/>
                          <a:r>
                            <a:rPr lang="en-US" sz="1400" noProof="0" dirty="0">
                              <a:solidFill>
                                <a:srgbClr val="0000FF"/>
                              </a:solidFill>
                            </a:rPr>
                            <a:t>CONSERVED QUANTITY</a:t>
                          </a:r>
                        </a:p>
                      </a:txBody>
                      <a:tcPr/>
                    </a:tc>
                    <a:extLst>
                      <a:ext uri="{0D108BD9-81ED-4DB2-BD59-A6C34878D82A}">
                        <a16:rowId xmlns:a16="http://schemas.microsoft.com/office/drawing/2014/main" val="244468174"/>
                      </a:ext>
                    </a:extLst>
                  </a:tr>
                  <a:tr h="1584960">
                    <a:tc>
                      <a:txBody>
                        <a:bodyPr/>
                        <a:lstStyle/>
                        <a:p>
                          <a:r>
                            <a:rPr lang="en-US" sz="1400" noProof="0" dirty="0"/>
                            <a:t>Classical Space</a:t>
                          </a:r>
                          <a:r>
                            <a:rPr lang="en-US" sz="1400" baseline="0" noProof="0" dirty="0"/>
                            <a:t> and time </a:t>
                          </a:r>
                          <a:r>
                            <a:rPr lang="en-US" sz="1400" baseline="0" noProof="0" dirty="0">
                              <a:solidFill>
                                <a:schemeClr val="tx1"/>
                              </a:solidFill>
                            </a:rPr>
                            <a:t>translation</a:t>
                          </a:r>
                          <a:r>
                            <a:rPr lang="en-US" sz="1400" baseline="0" noProof="0" dirty="0"/>
                            <a:t> symmetries;</a:t>
                          </a:r>
                          <a:r>
                            <a:rPr lang="en-US" sz="1400" noProof="0" dirty="0"/>
                            <a:t> axes rotation</a:t>
                          </a:r>
                          <a:r>
                            <a:rPr lang="en-US" sz="1400" baseline="0" noProof="0" dirty="0"/>
                            <a:t> symmetry</a:t>
                          </a:r>
                          <a:r>
                            <a:rPr lang="en-US" sz="1400" noProof="0" dirty="0"/>
                            <a:t>.</a:t>
                          </a:r>
                        </a:p>
                        <a:p>
                          <a:endParaRPr lang="en-US" sz="1400" noProof="0" dirty="0"/>
                        </a:p>
                        <a:p>
                          <a:endParaRPr lang="en-US" sz="1400" noProof="0" dirty="0"/>
                        </a:p>
                        <a:p>
                          <a:r>
                            <a:rPr lang="en-US" sz="1400" noProof="0" dirty="0"/>
                            <a:t>Space and time symmetry (Galilean transformation)</a:t>
                          </a:r>
                        </a:p>
                      </a:txBody>
                      <a:tcPr/>
                    </a:tc>
                    <a:tc>
                      <a:txBody>
                        <a:bodyPr/>
                        <a:lstStyle/>
                        <a:p>
                          <a:r>
                            <a:rPr lang="en-US" sz="1400" noProof="0" dirty="0"/>
                            <a:t>System</a:t>
                          </a:r>
                          <a:r>
                            <a:rPr lang="en-US" sz="1400" baseline="0" noProof="0" dirty="0"/>
                            <a:t> invariance under:</a:t>
                          </a:r>
                        </a:p>
                        <a:p>
                          <a:pPr marL="285750" indent="-285750">
                            <a:buFont typeface="Arial" panose="020B0604020202020204" pitchFamily="34" charset="0"/>
                            <a:buChar char="•"/>
                          </a:pPr>
                          <a:r>
                            <a:rPr lang="en-US" sz="1400" baseline="0" noProof="0" dirty="0"/>
                            <a:t> space and time </a:t>
                          </a:r>
                          <a:r>
                            <a:rPr lang="en-US" sz="1400" baseline="0" noProof="0" dirty="0">
                              <a:solidFill>
                                <a:srgbClr val="0000FF"/>
                              </a:solidFill>
                            </a:rPr>
                            <a:t>translations</a:t>
                          </a:r>
                          <a:r>
                            <a:rPr lang="en-US" sz="1400" baseline="0" noProof="0" dirty="0"/>
                            <a:t>;</a:t>
                          </a:r>
                        </a:p>
                        <a:p>
                          <a:pPr marL="285750" indent="-285750">
                            <a:buFont typeface="Arial" panose="020B0604020202020204" pitchFamily="34" charset="0"/>
                            <a:buChar char="•"/>
                          </a:pPr>
                          <a:r>
                            <a:rPr lang="fr-CH" sz="1400" baseline="0" noProof="0" dirty="0"/>
                            <a:t>Axes rotation</a:t>
                          </a:r>
                        </a:p>
                        <a:p>
                          <a:pPr marL="285750" indent="-285750">
                            <a:buFont typeface="Arial" panose="020B0604020202020204" pitchFamily="34" charset="0"/>
                            <a:buChar char="•"/>
                          </a:pPr>
                          <a:endParaRPr lang="fr-CH" sz="1400" baseline="0" noProof="0" dirty="0"/>
                        </a:p>
                        <a:p>
                          <a:pPr marL="285750" indent="-285750">
                            <a:buFont typeface="Arial" panose="020B0604020202020204" pitchFamily="34" charset="0"/>
                            <a:buChar char="•"/>
                          </a:pPr>
                          <a:r>
                            <a:rPr lang="fr-CH" sz="1400" baseline="0" noProof="0" dirty="0"/>
                            <a:t>Change of Reference frame </a:t>
                          </a:r>
                        </a:p>
                      </a:txBody>
                      <a:tcPr/>
                    </a:tc>
                    <a:tc>
                      <a:txBody>
                        <a:bodyPr/>
                        <a:lstStyle/>
                        <a:p>
                          <a:r>
                            <a:rPr lang="en-GB" sz="1400" noProof="0" dirty="0"/>
                            <a:t>Momentum</a:t>
                          </a:r>
                          <a:r>
                            <a:rPr lang="en-GB" sz="1400" baseline="0" noProof="0" dirty="0"/>
                            <a:t> </a:t>
                          </a:r>
                          <a:r>
                            <a:rPr lang="en-GB" sz="1400" b="1" baseline="0" noProof="0" dirty="0"/>
                            <a:t>p</a:t>
                          </a:r>
                          <a:r>
                            <a:rPr lang="en-GB" sz="1400" baseline="0" noProof="0" dirty="0"/>
                            <a:t>, Energy E and angular momentum </a:t>
                          </a:r>
                          <a:r>
                            <a:rPr lang="en-GB" sz="1400" b="1" baseline="0" noProof="0" dirty="0"/>
                            <a:t>L, </a:t>
                          </a:r>
                          <a:r>
                            <a:rPr lang="en-GB" sz="1400" b="0" baseline="0" noProof="0" dirty="0"/>
                            <a:t>respectively</a:t>
                          </a:r>
                        </a:p>
                        <a:p>
                          <a:endParaRPr lang="en-GB" sz="1400" b="0" baseline="0" noProof="0" dirty="0"/>
                        </a:p>
                        <a:p>
                          <a:endParaRPr lang="en-GB" sz="1400" b="0" baseline="0" noProof="0" dirty="0"/>
                        </a:p>
                        <a:p>
                          <a:endParaRPr lang="en-GB" sz="1400" b="0" baseline="0" noProof="0" dirty="0"/>
                        </a:p>
                        <a:p>
                          <a:r>
                            <a:rPr lang="en-GB" sz="1400" b="0" baseline="0" noProof="0" dirty="0"/>
                            <a:t>Covariance of formulae</a:t>
                          </a:r>
                        </a:p>
                      </a:txBody>
                      <a:tcPr/>
                    </a:tc>
                    <a:extLst>
                      <a:ext uri="{0D108BD9-81ED-4DB2-BD59-A6C34878D82A}">
                        <a16:rowId xmlns:a16="http://schemas.microsoft.com/office/drawing/2014/main" val="2029227637"/>
                      </a:ext>
                    </a:extLst>
                  </a:tr>
                  <a:tr h="687565">
                    <a:tc>
                      <a:txBody>
                        <a:bodyPr/>
                        <a:lstStyle/>
                        <a:p>
                          <a:r>
                            <a:rPr lang="en-US" sz="1400" noProof="0" dirty="0"/>
                            <a:t>SPACE-TIME symmetries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t>Lorentz</a:t>
                          </a:r>
                          <a:r>
                            <a:rPr lang="en-US" sz="1400" baseline="0" noProof="0" dirty="0"/>
                            <a:t> invariance</a:t>
                          </a:r>
                          <a:endParaRPr lang="en-US" sz="1400" noProof="0" dirty="0"/>
                        </a:p>
                      </a:txBody>
                      <a:tcPr/>
                    </a:tc>
                    <a:tc>
                      <a:txBody>
                        <a:bodyPr/>
                        <a:lstStyle/>
                        <a:p>
                          <a:endParaRPr lang="en-US"/>
                        </a:p>
                      </a:txBody>
                      <a:tcPr>
                        <a:blipFill>
                          <a:blip r:embed="rId2"/>
                          <a:stretch>
                            <a:fillRect l="-198638" t="-314159" r="-1090" b="-176991"/>
                          </a:stretch>
                        </a:blipFill>
                      </a:tcPr>
                    </a:tc>
                    <a:extLst>
                      <a:ext uri="{0D108BD9-81ED-4DB2-BD59-A6C34878D82A}">
                        <a16:rowId xmlns:a16="http://schemas.microsoft.com/office/drawing/2014/main" val="412148527"/>
                      </a:ext>
                    </a:extLst>
                  </a:tr>
                  <a:tr h="1158240">
                    <a:tc>
                      <a:txBody>
                        <a:bodyPr/>
                        <a:lstStyle/>
                        <a:p>
                          <a:r>
                            <a:rPr lang="en-US" sz="1400" noProof="0" dirty="0"/>
                            <a:t>Internal local symmetry of </a:t>
                          </a:r>
                          <a:r>
                            <a:rPr lang="en-US" sz="1400" noProof="0" dirty="0" err="1"/>
                            <a:t>Lagrangian</a:t>
                          </a:r>
                          <a:r>
                            <a:rPr lang="en-US" sz="1400" noProof="0" dirty="0"/>
                            <a:t> </a:t>
                          </a:r>
                          <a:r>
                            <a:rPr lang="en-US" sz="1400" noProof="0" dirty="0" err="1"/>
                            <a:t>intercation</a:t>
                          </a:r>
                          <a:r>
                            <a:rPr lang="en-US" sz="1400" noProof="0" dirty="0"/>
                            <a:t>: </a:t>
                          </a:r>
                          <a:r>
                            <a:rPr lang="en-US" sz="1400" noProof="0" dirty="0">
                              <a:solidFill>
                                <a:srgbClr val="0000FF"/>
                              </a:solidFill>
                            </a:rPr>
                            <a:t>GAUGE symmetry</a:t>
                          </a:r>
                        </a:p>
                        <a:p>
                          <a:r>
                            <a:rPr lang="en-US" sz="1400" noProof="0" dirty="0"/>
                            <a:t>(classic ED</a:t>
                          </a:r>
                          <a:r>
                            <a:rPr lang="en-US" sz="1400" baseline="0" noProof="0" dirty="0"/>
                            <a:t>, QED, QCD, EW)</a:t>
                          </a:r>
                          <a:endParaRPr lang="en-US" sz="1400" noProof="0" dirty="0"/>
                        </a:p>
                      </a:txBody>
                      <a:tcPr/>
                    </a:tc>
                    <a:tc>
                      <a:txBody>
                        <a:bodyPr/>
                        <a:lstStyle/>
                        <a:p>
                          <a:r>
                            <a:rPr lang="en-US" sz="1400" noProof="0" dirty="0"/>
                            <a:t>System Invariant</a:t>
                          </a:r>
                          <a:r>
                            <a:rPr lang="en-US" sz="1400" baseline="0" noProof="0" dirty="0"/>
                            <a:t> under </a:t>
                          </a:r>
                          <a:r>
                            <a:rPr lang="en-US" sz="1400" noProof="0" dirty="0"/>
                            <a:t>GAUGE transform</a:t>
                          </a:r>
                        </a:p>
                      </a:txBody>
                      <a:tcPr/>
                    </a:tc>
                    <a:tc>
                      <a:txBody>
                        <a:bodyPr/>
                        <a:lstStyle/>
                        <a:p>
                          <a:r>
                            <a:rPr lang="en-US" sz="1400" noProof="0" dirty="0"/>
                            <a:t>Strength of the interaction invariant </a:t>
                          </a:r>
                          <a:r>
                            <a:rPr lang="en-US" sz="1400" noProof="0" dirty="0" err="1"/>
                            <a:t>w.r.t.</a:t>
                          </a:r>
                          <a:r>
                            <a:rPr lang="en-US" sz="1400" noProof="0" dirty="0"/>
                            <a:t> transformation of the potentials</a:t>
                          </a:r>
                        </a:p>
                      </a:txBody>
                      <a:tcPr/>
                    </a:tc>
                    <a:extLst>
                      <a:ext uri="{0D108BD9-81ED-4DB2-BD59-A6C34878D82A}">
                        <a16:rowId xmlns:a16="http://schemas.microsoft.com/office/drawing/2014/main" val="2282434082"/>
                      </a:ext>
                    </a:extLst>
                  </a:tr>
                </a:tbl>
              </a:graphicData>
            </a:graphic>
          </p:graphicFrame>
        </mc:Fallback>
      </mc:AlternateContent>
      <p:sp>
        <p:nvSpPr>
          <p:cNvPr id="8" name="Left-Right Arrow 7"/>
          <p:cNvSpPr/>
          <p:nvPr/>
        </p:nvSpPr>
        <p:spPr>
          <a:xfrm>
            <a:off x="7020996" y="2469371"/>
            <a:ext cx="526473" cy="212437"/>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sp>
        <p:nvSpPr>
          <p:cNvPr id="9" name="Left-Right Arrow 8"/>
          <p:cNvSpPr/>
          <p:nvPr/>
        </p:nvSpPr>
        <p:spPr>
          <a:xfrm>
            <a:off x="4808887" y="2469372"/>
            <a:ext cx="526473" cy="212437"/>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sp>
        <p:nvSpPr>
          <p:cNvPr id="3" name="Rectangle 2">
            <a:hlinkClick r:id="rId3" action="ppaction://hlinksldjump"/>
            <a:extLst>
              <a:ext uri="{FF2B5EF4-FFF2-40B4-BE49-F238E27FC236}">
                <a16:creationId xmlns:a16="http://schemas.microsoft.com/office/drawing/2014/main" id="{1FBAE407-0471-FB92-06C2-3348772627FF}"/>
              </a:ext>
            </a:extLst>
          </p:cNvPr>
          <p:cNvSpPr/>
          <p:nvPr/>
        </p:nvSpPr>
        <p:spPr>
          <a:xfrm>
            <a:off x="83406"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9164728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BCDF-51EE-4ECB-CEBF-05522FE87847}"/>
              </a:ext>
            </a:extLst>
          </p:cNvPr>
          <p:cNvSpPr>
            <a:spLocks noGrp="1"/>
          </p:cNvSpPr>
          <p:nvPr>
            <p:ph type="title"/>
          </p:nvPr>
        </p:nvSpPr>
        <p:spPr/>
        <p:txBody>
          <a:bodyPr/>
          <a:lstStyle/>
          <a:p>
            <a:r>
              <a:rPr lang="en-US" dirty="0">
                <a:solidFill>
                  <a:srgbClr val="FF0000"/>
                </a:solidFill>
              </a:rPr>
              <a:t>The SM elements </a:t>
            </a:r>
            <a:endParaRPr lang="en-GB" dirty="0">
              <a:solidFill>
                <a:srgbClr val="FF0000"/>
              </a:solidFill>
            </a:endParaRP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80B4F1F7-B106-7472-84D8-10E358C391DE}"/>
                  </a:ext>
                </a:extLst>
              </p:cNvPr>
              <p:cNvSpPr>
                <a:spLocks noGrp="1"/>
              </p:cNvSpPr>
              <p:nvPr>
                <p:ph idx="1"/>
              </p:nvPr>
            </p:nvSpPr>
            <p:spPr>
              <a:xfrm>
                <a:off x="2389563" y="4253072"/>
                <a:ext cx="7702997" cy="867568"/>
              </a:xfrm>
            </p:spPr>
            <p:txBody>
              <a:bodyPr>
                <a:normAutofit fontScale="70000" lnSpcReduction="20000"/>
              </a:bodyPr>
              <a:lstStyle/>
              <a:p>
                <a:r>
                  <a:rPr lang="en-GB" dirty="0">
                    <a:solidFill>
                      <a:schemeClr val="tx1"/>
                    </a:solidFill>
                  </a:rPr>
                  <a:t>The lifetime </a:t>
                </a:r>
                <a:r>
                  <a:rPr lang="en-GB" dirty="0">
                    <a:solidFill>
                      <a:schemeClr val="tx1"/>
                    </a:solidFill>
                    <a:latin typeface="Symbol" panose="05050102010706020507" pitchFamily="18" charset="2"/>
                  </a:rPr>
                  <a:t>t </a:t>
                </a:r>
                <a:r>
                  <a:rPr lang="en-GB" dirty="0">
                    <a:solidFill>
                      <a:schemeClr val="tx1"/>
                    </a:solidFill>
                  </a:rPr>
                  <a:t>of the </a:t>
                </a:r>
                <a:r>
                  <a:rPr lang="en-GB" dirty="0">
                    <a:solidFill>
                      <a:schemeClr val="tx1"/>
                    </a:solidFill>
                    <a:latin typeface="Symbol" panose="05050102010706020507" pitchFamily="18" charset="2"/>
                  </a:rPr>
                  <a:t>m </a:t>
                </a:r>
                <a:r>
                  <a:rPr lang="en-GB" dirty="0">
                    <a:solidFill>
                      <a:schemeClr val="tx1"/>
                    </a:solidFill>
                  </a:rPr>
                  <a:t>depends on the</a:t>
                </a:r>
                <a:r>
                  <a:rPr lang="en-GB" sz="2000" dirty="0"/>
                  <a:t> transition amplitude </a:t>
                </a:r>
                <a:r>
                  <a:rPr lang="en-GB" sz="2000" dirty="0">
                    <a:solidFill>
                      <a:srgbClr val="0000FF"/>
                    </a:solidFill>
                  </a:rPr>
                  <a:t>from </a:t>
                </a:r>
                <a14:m>
                  <m:oMath xmlns:m="http://schemas.openxmlformats.org/officeDocument/2006/math">
                    <m:sSub>
                      <m:sSubPr>
                        <m:ctrlPr>
                          <a:rPr lang="en-GB" i="1">
                            <a:solidFill>
                              <a:srgbClr val="0000FF"/>
                            </a:solidFill>
                            <a:latin typeface="Cambria Math" panose="02040503050406030204" pitchFamily="18" charset="0"/>
                            <a:ea typeface="Cambria Math" panose="02040503050406030204" pitchFamily="18" charset="0"/>
                          </a:rPr>
                        </m:ctrlPr>
                      </m:sSubPr>
                      <m:e>
                        <m:r>
                          <a:rPr lang="en-GB" i="1">
                            <a:solidFill>
                              <a:srgbClr val="0000FF"/>
                            </a:solidFill>
                            <a:latin typeface="Cambria Math" panose="02040503050406030204" pitchFamily="18" charset="0"/>
                            <a:ea typeface="Cambria Math" panose="02040503050406030204" pitchFamily="18" charset="0"/>
                          </a:rPr>
                          <m:t>𝜓</m:t>
                        </m:r>
                      </m:e>
                      <m:sub>
                        <m:r>
                          <a:rPr lang="en-US" i="1">
                            <a:solidFill>
                              <a:srgbClr val="0000FF"/>
                            </a:solidFill>
                            <a:latin typeface="Cambria Math" panose="02040503050406030204" pitchFamily="18" charset="0"/>
                            <a:ea typeface="Cambria Math" panose="02040503050406030204" pitchFamily="18" charset="0"/>
                          </a:rPr>
                          <m:t>𝑖</m:t>
                        </m:r>
                      </m:sub>
                    </m:sSub>
                  </m:oMath>
                </a14:m>
                <a:r>
                  <a:rPr lang="en-GB" sz="2000" dirty="0">
                    <a:solidFill>
                      <a:srgbClr val="0000FF"/>
                    </a:solidFill>
                  </a:rPr>
                  <a:t> to </a:t>
                </a:r>
                <a14:m>
                  <m:oMath xmlns:m="http://schemas.openxmlformats.org/officeDocument/2006/math">
                    <m:sSub>
                      <m:sSubPr>
                        <m:ctrlPr>
                          <a:rPr lang="en-GB" i="1">
                            <a:solidFill>
                              <a:srgbClr val="0000FF"/>
                            </a:solidFill>
                            <a:latin typeface="Cambria Math" panose="02040503050406030204" pitchFamily="18" charset="0"/>
                            <a:ea typeface="Cambria Math" panose="02040503050406030204" pitchFamily="18" charset="0"/>
                          </a:rPr>
                        </m:ctrlPr>
                      </m:sSubPr>
                      <m:e>
                        <m:r>
                          <a:rPr lang="en-GB" i="1">
                            <a:solidFill>
                              <a:srgbClr val="0000FF"/>
                            </a:solidFill>
                            <a:latin typeface="Cambria Math" panose="02040503050406030204" pitchFamily="18" charset="0"/>
                            <a:ea typeface="Cambria Math" panose="02040503050406030204" pitchFamily="18" charset="0"/>
                          </a:rPr>
                          <m:t>𝜓</m:t>
                        </m:r>
                      </m:e>
                      <m:sub>
                        <m:r>
                          <a:rPr lang="en-US" i="1">
                            <a:solidFill>
                              <a:srgbClr val="0000FF"/>
                            </a:solidFill>
                            <a:latin typeface="Cambria Math" panose="02040503050406030204" pitchFamily="18" charset="0"/>
                            <a:ea typeface="Cambria Math" panose="02040503050406030204" pitchFamily="18" charset="0"/>
                          </a:rPr>
                          <m:t>𝑓</m:t>
                        </m:r>
                      </m:sub>
                    </m:sSub>
                  </m:oMath>
                </a14:m>
                <a:r>
                  <a:rPr lang="en-GB" sz="2000" dirty="0"/>
                  <a:t>.</a:t>
                </a:r>
              </a:p>
              <a:p>
                <a:r>
                  <a:rPr lang="en-GB" sz="2000" dirty="0"/>
                  <a:t> It is given by </a:t>
                </a:r>
                <a:r>
                  <a:rPr lang="en-GB" sz="2000" dirty="0">
                    <a:solidFill>
                      <a:srgbClr val="0000FF"/>
                    </a:solidFill>
                  </a:rPr>
                  <a:t>the</a:t>
                </a:r>
                <a:r>
                  <a:rPr lang="en-GB" sz="2000" dirty="0"/>
                  <a:t> “</a:t>
                </a:r>
                <a:r>
                  <a:rPr lang="en-GB" sz="2000" dirty="0">
                    <a:solidFill>
                      <a:srgbClr val="0000FF"/>
                    </a:solidFill>
                  </a:rPr>
                  <a:t>matrix element” of the </a:t>
                </a:r>
                <a:r>
                  <a:rPr lang="en-GB" sz="2000" dirty="0" err="1">
                    <a:solidFill>
                      <a:srgbClr val="0000FF"/>
                    </a:solidFill>
                  </a:rPr>
                  <a:t>Lagrangian</a:t>
                </a:r>
                <a:r>
                  <a:rPr lang="en-GB" sz="2000" dirty="0">
                    <a:solidFill>
                      <a:srgbClr val="0000FF"/>
                    </a:solidFill>
                  </a:rPr>
                  <a:t> of the interaction </a:t>
                </a:r>
                <a:r>
                  <a:rPr lang="en-GB" sz="2000" dirty="0"/>
                  <a:t>between the </a:t>
                </a:r>
                <a:r>
                  <a:rPr lang="en-GB" sz="2000" dirty="0">
                    <a:solidFill>
                      <a:srgbClr val="0000FF"/>
                    </a:solidFill>
                  </a:rPr>
                  <a:t>final </a:t>
                </a:r>
                <a:r>
                  <a:rPr lang="en-GB" dirty="0">
                    <a:solidFill>
                      <a:srgbClr val="0000FF"/>
                    </a:solidFill>
                  </a:rPr>
                  <a:t>|</a:t>
                </a:r>
                <a14:m>
                  <m:oMath xmlns:m="http://schemas.openxmlformats.org/officeDocument/2006/math">
                    <m:d>
                      <m:dPr>
                        <m:begChr m:val=""/>
                        <m:endChr m:val="⟩"/>
                        <m:ctrlPr>
                          <a:rPr lang="en-GB" i="1">
                            <a:solidFill>
                              <a:srgbClr val="0000FF"/>
                            </a:solidFill>
                            <a:latin typeface="Cambria Math" panose="02040503050406030204" pitchFamily="18" charset="0"/>
                          </a:rPr>
                        </m:ctrlPr>
                      </m:dPr>
                      <m:e>
                        <m:r>
                          <a:rPr lang="en-US" b="0" i="1" smtClean="0">
                            <a:solidFill>
                              <a:srgbClr val="0000FF"/>
                            </a:solidFill>
                            <a:latin typeface="Cambria Math" panose="02040503050406030204" pitchFamily="18" charset="0"/>
                          </a:rPr>
                          <m:t>𝑓</m:t>
                        </m:r>
                      </m:e>
                    </m:d>
                  </m:oMath>
                </a14:m>
                <a:r>
                  <a:rPr lang="en-GB" dirty="0">
                    <a:solidFill>
                      <a:srgbClr val="0000FF"/>
                    </a:solidFill>
                  </a:rPr>
                  <a:t> </a:t>
                </a:r>
                <a:r>
                  <a:rPr lang="en-GB" sz="2000" dirty="0"/>
                  <a:t>and the initial </a:t>
                </a:r>
                <a:r>
                  <a:rPr lang="en-GB" sz="2000" dirty="0">
                    <a:solidFill>
                      <a:srgbClr val="0000FF"/>
                    </a:solidFill>
                  </a:rPr>
                  <a:t>|</a:t>
                </a:r>
                <a14:m>
                  <m:oMath xmlns:m="http://schemas.openxmlformats.org/officeDocument/2006/math">
                    <m:d>
                      <m:dPr>
                        <m:begChr m:val=""/>
                        <m:endChr m:val="⟩"/>
                        <m:ctrlPr>
                          <a:rPr lang="en-GB" sz="2000" i="1">
                            <a:solidFill>
                              <a:srgbClr val="0000FF"/>
                            </a:solidFill>
                            <a:latin typeface="Cambria Math" panose="02040503050406030204" pitchFamily="18" charset="0"/>
                          </a:rPr>
                        </m:ctrlPr>
                      </m:dPr>
                      <m:e>
                        <m:r>
                          <a:rPr lang="en-US" sz="2000" i="1">
                            <a:solidFill>
                              <a:srgbClr val="0000FF"/>
                            </a:solidFill>
                            <a:latin typeface="Cambria Math" panose="02040503050406030204" pitchFamily="18" charset="0"/>
                          </a:rPr>
                          <m:t>𝑖</m:t>
                        </m:r>
                      </m:e>
                    </m:d>
                  </m:oMath>
                </a14:m>
                <a:r>
                  <a:rPr lang="en-GB" sz="2000" dirty="0">
                    <a:solidFill>
                      <a:srgbClr val="0000FF"/>
                    </a:solidFill>
                  </a:rPr>
                  <a:t> states. </a:t>
                </a:r>
                <a:r>
                  <a:rPr lang="en-GB" sz="2000" dirty="0"/>
                  <a:t>With QM symbols</a:t>
                </a:r>
                <a:r>
                  <a:rPr lang="en-GB" sz="2000" dirty="0">
                    <a:solidFill>
                      <a:srgbClr val="0000FF"/>
                    </a:solidFill>
                  </a:rPr>
                  <a:t>:</a:t>
                </a:r>
                <a:endParaRPr lang="en-GB" sz="2000" dirty="0"/>
              </a:p>
            </p:txBody>
          </p:sp>
        </mc:Choice>
        <mc:Fallback xmlns="">
          <p:sp>
            <p:nvSpPr>
              <p:cNvPr id="6" name="Content Placeholder 5">
                <a:extLst>
                  <a:ext uri="{FF2B5EF4-FFF2-40B4-BE49-F238E27FC236}">
                    <a16:creationId xmlns:a16="http://schemas.microsoft.com/office/drawing/2014/main" id="{80B4F1F7-B106-7472-84D8-10E358C391DE}"/>
                  </a:ext>
                </a:extLst>
              </p:cNvPr>
              <p:cNvSpPr>
                <a:spLocks noGrp="1" noRot="1" noChangeAspect="1" noMove="1" noResize="1" noEditPoints="1" noAdjustHandles="1" noChangeArrowheads="1" noChangeShapeType="1" noTextEdit="1"/>
              </p:cNvSpPr>
              <p:nvPr>
                <p:ph idx="1"/>
              </p:nvPr>
            </p:nvSpPr>
            <p:spPr>
              <a:xfrm>
                <a:off x="2389563" y="4253072"/>
                <a:ext cx="7702997" cy="867568"/>
              </a:xfrm>
              <a:blipFill>
                <a:blip r:embed="rId2"/>
                <a:stretch>
                  <a:fillRect l="-712" t="-24648" r="-2690" b="-63380"/>
                </a:stretch>
              </a:blipFill>
            </p:spPr>
            <p:txBody>
              <a:bodyPr/>
              <a:lstStyle/>
              <a:p>
                <a:r>
                  <a:rPr lang="en-GB">
                    <a:noFill/>
                  </a:rPr>
                  <a:t> </a:t>
                </a:r>
              </a:p>
            </p:txBody>
          </p:sp>
        </mc:Fallback>
      </mc:AlternateContent>
      <p:sp>
        <p:nvSpPr>
          <p:cNvPr id="3" name="Date Placeholder 2">
            <a:extLst>
              <a:ext uri="{FF2B5EF4-FFF2-40B4-BE49-F238E27FC236}">
                <a16:creationId xmlns:a16="http://schemas.microsoft.com/office/drawing/2014/main" id="{3B5C7333-F40E-6246-B203-3F8B492A1955}"/>
              </a:ext>
            </a:extLst>
          </p:cNvPr>
          <p:cNvSpPr>
            <a:spLocks noGrp="1"/>
          </p:cNvSpPr>
          <p:nvPr>
            <p:ph type="dt" sz="half" idx="10"/>
          </p:nvPr>
        </p:nvSpPr>
        <p:spPr/>
        <p:txBody>
          <a:bodyPr/>
          <a:lstStyle/>
          <a:p>
            <a:r>
              <a:rPr lang="en-US"/>
              <a:t>CERN 27-29 Oct 2025</a:t>
            </a:r>
            <a:endParaRPr lang="en-GB"/>
          </a:p>
        </p:txBody>
      </p:sp>
      <p:sp>
        <p:nvSpPr>
          <p:cNvPr id="4" name="Footer Placeholder 3">
            <a:extLst>
              <a:ext uri="{FF2B5EF4-FFF2-40B4-BE49-F238E27FC236}">
                <a16:creationId xmlns:a16="http://schemas.microsoft.com/office/drawing/2014/main" id="{6583DB4A-1D2E-C8E2-6D0A-2665B50D22AB}"/>
              </a:ext>
            </a:extLst>
          </p:cNvPr>
          <p:cNvSpPr>
            <a:spLocks noGrp="1"/>
          </p:cNvSpPr>
          <p:nvPr>
            <p:ph type="ftr" sz="quarter" idx="11"/>
          </p:nvPr>
        </p:nvSpPr>
        <p:spPr/>
        <p:txBody>
          <a:bodyPr/>
          <a:lstStyle/>
          <a:p>
            <a:r>
              <a:rPr lang="en-GB"/>
              <a:t>Giacinto de Cataldo CERN-CH and INFN, Ba-It </a:t>
            </a:r>
          </a:p>
        </p:txBody>
      </p:sp>
      <p:sp>
        <p:nvSpPr>
          <p:cNvPr id="5" name="Slide Number Placeholder 4">
            <a:extLst>
              <a:ext uri="{FF2B5EF4-FFF2-40B4-BE49-F238E27FC236}">
                <a16:creationId xmlns:a16="http://schemas.microsoft.com/office/drawing/2014/main" id="{AF8E7092-7AB6-6A4F-F217-B7DA0C5C67F8}"/>
              </a:ext>
            </a:extLst>
          </p:cNvPr>
          <p:cNvSpPr>
            <a:spLocks noGrp="1"/>
          </p:cNvSpPr>
          <p:nvPr>
            <p:ph type="sldNum" sz="quarter" idx="12"/>
          </p:nvPr>
        </p:nvSpPr>
        <p:spPr/>
        <p:txBody>
          <a:bodyPr/>
          <a:lstStyle/>
          <a:p>
            <a:fld id="{9A4D69E4-0BE0-4A7F-8238-560CF690EA01}" type="slidenum">
              <a:rPr lang="en-GB" smtClean="0"/>
              <a:t>38</a:t>
            </a:fld>
            <a:endParaRPr lang="en-GB"/>
          </a:p>
        </p:txBody>
      </p:sp>
      <p:pic>
        <p:nvPicPr>
          <p:cNvPr id="8" name="Picture 7">
            <a:extLst>
              <a:ext uri="{FF2B5EF4-FFF2-40B4-BE49-F238E27FC236}">
                <a16:creationId xmlns:a16="http://schemas.microsoft.com/office/drawing/2014/main" id="{1633A18D-FF6F-424C-C12B-E74FD06DB132}"/>
              </a:ext>
            </a:extLst>
          </p:cNvPr>
          <p:cNvPicPr>
            <a:picLocks noChangeAspect="1"/>
          </p:cNvPicPr>
          <p:nvPr/>
        </p:nvPicPr>
        <p:blipFill>
          <a:blip r:embed="rId3"/>
          <a:stretch>
            <a:fillRect/>
          </a:stretch>
        </p:blipFill>
        <p:spPr>
          <a:xfrm>
            <a:off x="4553203" y="2144325"/>
            <a:ext cx="3191975" cy="1761610"/>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4B58302-5F5F-BC1F-410B-1DBBD3EBBBFD}"/>
                  </a:ext>
                </a:extLst>
              </p:cNvPr>
              <p:cNvSpPr txBox="1"/>
              <p:nvPr/>
            </p:nvSpPr>
            <p:spPr>
              <a:xfrm>
                <a:off x="3911726" y="2698337"/>
                <a:ext cx="2894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US" i="1">
                              <a:latin typeface="Cambria Math" panose="02040503050406030204" pitchFamily="18" charset="0"/>
                              <a:ea typeface="Cambria Math" panose="02040503050406030204" pitchFamily="18" charset="0"/>
                            </a:rPr>
                            <m:t>𝑖</m:t>
                          </m:r>
                        </m:sub>
                      </m:sSub>
                    </m:oMath>
                  </m:oMathPara>
                </a14:m>
                <a:endParaRPr lang="en-GB" dirty="0"/>
              </a:p>
            </p:txBody>
          </p:sp>
        </mc:Choice>
        <mc:Fallback xmlns="">
          <p:sp>
            <p:nvSpPr>
              <p:cNvPr id="9" name="TextBox 8">
                <a:extLst>
                  <a:ext uri="{FF2B5EF4-FFF2-40B4-BE49-F238E27FC236}">
                    <a16:creationId xmlns:a16="http://schemas.microsoft.com/office/drawing/2014/main" id="{E4B58302-5F5F-BC1F-410B-1DBBD3EBBBFD}"/>
                  </a:ext>
                </a:extLst>
              </p:cNvPr>
              <p:cNvSpPr txBox="1">
                <a:spLocks noRot="1" noChangeAspect="1" noMove="1" noResize="1" noEditPoints="1" noAdjustHandles="1" noChangeArrowheads="1" noChangeShapeType="1" noTextEdit="1"/>
              </p:cNvSpPr>
              <p:nvPr/>
            </p:nvSpPr>
            <p:spPr>
              <a:xfrm>
                <a:off x="3911726" y="2698337"/>
                <a:ext cx="289438" cy="276999"/>
              </a:xfrm>
              <a:prstGeom prst="rect">
                <a:avLst/>
              </a:prstGeom>
              <a:blipFill>
                <a:blip r:embed="rId4"/>
                <a:stretch>
                  <a:fillRect l="-29787" t="-4444" r="-4255"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ACE2E5B-F5F3-87C4-257A-F7C7FF64B99F}"/>
                  </a:ext>
                </a:extLst>
              </p:cNvPr>
              <p:cNvSpPr txBox="1"/>
              <p:nvPr/>
            </p:nvSpPr>
            <p:spPr>
              <a:xfrm>
                <a:off x="8216695" y="2676087"/>
                <a:ext cx="320793" cy="2992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US" i="1">
                              <a:latin typeface="Cambria Math" panose="02040503050406030204" pitchFamily="18" charset="0"/>
                              <a:ea typeface="Cambria Math" panose="02040503050406030204" pitchFamily="18" charset="0"/>
                            </a:rPr>
                            <m:t>𝑓</m:t>
                          </m:r>
                        </m:sub>
                      </m:sSub>
                    </m:oMath>
                  </m:oMathPara>
                </a14:m>
                <a:endParaRPr lang="en-GB" dirty="0"/>
              </a:p>
            </p:txBody>
          </p:sp>
        </mc:Choice>
        <mc:Fallback xmlns="">
          <p:sp>
            <p:nvSpPr>
              <p:cNvPr id="10" name="TextBox 9">
                <a:extLst>
                  <a:ext uri="{FF2B5EF4-FFF2-40B4-BE49-F238E27FC236}">
                    <a16:creationId xmlns:a16="http://schemas.microsoft.com/office/drawing/2014/main" id="{6ACE2E5B-F5F3-87C4-257A-F7C7FF64B99F}"/>
                  </a:ext>
                </a:extLst>
              </p:cNvPr>
              <p:cNvSpPr txBox="1">
                <a:spLocks noRot="1" noChangeAspect="1" noMove="1" noResize="1" noEditPoints="1" noAdjustHandles="1" noChangeArrowheads="1" noChangeShapeType="1" noTextEdit="1"/>
              </p:cNvSpPr>
              <p:nvPr/>
            </p:nvSpPr>
            <p:spPr>
              <a:xfrm>
                <a:off x="8216695" y="2676087"/>
                <a:ext cx="320793" cy="299249"/>
              </a:xfrm>
              <a:prstGeom prst="rect">
                <a:avLst/>
              </a:prstGeom>
              <a:blipFill>
                <a:blip r:embed="rId5"/>
                <a:stretch>
                  <a:fillRect l="-24528" r="-94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4E5BC2E-0688-3CD3-B514-1780B12773FD}"/>
                  </a:ext>
                </a:extLst>
              </p:cNvPr>
              <p:cNvSpPr txBox="1"/>
              <p:nvPr/>
            </p:nvSpPr>
            <p:spPr>
              <a:xfrm>
                <a:off x="5431668" y="5136060"/>
                <a:ext cx="1946880" cy="318998"/>
              </a:xfrm>
              <a:prstGeom prst="rect">
                <a:avLst/>
              </a:prstGeom>
              <a:noFill/>
            </p:spPr>
            <p:txBody>
              <a:bodyPr wrap="none" lIns="0" tIns="0" rIns="0" bIns="0" rtlCol="0">
                <a:spAutoFit/>
              </a:bodyPr>
              <a:lstStyle/>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𝑓𝑖</m:t>
                        </m:r>
                      </m:sub>
                    </m:sSub>
                    <m:r>
                      <a:rPr lang="en-US" i="1">
                        <a:latin typeface="Cambria Math" panose="02040503050406030204" pitchFamily="18" charset="0"/>
                      </a:rPr>
                      <m:t>= </m:t>
                    </m:r>
                    <m:d>
                      <m:dPr>
                        <m:begChr m:val="⟨"/>
                        <m:endChr m:val="⟩"/>
                        <m:ctrlPr>
                          <a:rPr lang="en-US" i="1">
                            <a:latin typeface="Cambria Math" panose="02040503050406030204" pitchFamily="18" charset="0"/>
                          </a:rPr>
                        </m:ctrlPr>
                      </m:dPr>
                      <m:e>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US" i="1">
                                <a:latin typeface="Cambria Math" panose="02040503050406030204" pitchFamily="18" charset="0"/>
                                <a:ea typeface="Cambria Math" panose="02040503050406030204" pitchFamily="18" charset="0"/>
                              </a:rPr>
                              <m:t>𝑓</m:t>
                            </m:r>
                          </m:sub>
                        </m:sSub>
                      </m:e>
                      <m:e>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𝑖𝑛𝑡</m:t>
                            </m:r>
                          </m:sub>
                        </m:sSub>
                      </m:e>
                      <m:e>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US" i="1">
                                <a:latin typeface="Cambria Math" panose="02040503050406030204" pitchFamily="18" charset="0"/>
                                <a:ea typeface="Cambria Math" panose="02040503050406030204" pitchFamily="18" charset="0"/>
                              </a:rPr>
                              <m:t>𝑖</m:t>
                            </m:r>
                          </m:sub>
                        </m:sSub>
                      </m:e>
                    </m:d>
                  </m:oMath>
                </a14:m>
                <a:r>
                  <a:rPr lang="en-GB" dirty="0"/>
                  <a:t> </a:t>
                </a:r>
              </a:p>
            </p:txBody>
          </p:sp>
        </mc:Choice>
        <mc:Fallback xmlns="">
          <p:sp>
            <p:nvSpPr>
              <p:cNvPr id="17" name="TextBox 16">
                <a:extLst>
                  <a:ext uri="{FF2B5EF4-FFF2-40B4-BE49-F238E27FC236}">
                    <a16:creationId xmlns:a16="http://schemas.microsoft.com/office/drawing/2014/main" id="{F4E5BC2E-0688-3CD3-B514-1780B12773FD}"/>
                  </a:ext>
                </a:extLst>
              </p:cNvPr>
              <p:cNvSpPr txBox="1">
                <a:spLocks noRot="1" noChangeAspect="1" noMove="1" noResize="1" noEditPoints="1" noAdjustHandles="1" noChangeArrowheads="1" noChangeShapeType="1" noTextEdit="1"/>
              </p:cNvSpPr>
              <p:nvPr/>
            </p:nvSpPr>
            <p:spPr>
              <a:xfrm>
                <a:off x="5431668" y="5136060"/>
                <a:ext cx="1946880" cy="318998"/>
              </a:xfrm>
              <a:prstGeom prst="rect">
                <a:avLst/>
              </a:prstGeom>
              <a:blipFill>
                <a:blip r:embed="rId6"/>
                <a:stretch>
                  <a:fillRect l="-4075" b="-25000"/>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0D035D7F-B7F5-9407-72AF-72CB3892400C}"/>
              </a:ext>
            </a:extLst>
          </p:cNvPr>
          <p:cNvSpPr txBox="1"/>
          <p:nvPr/>
        </p:nvSpPr>
        <p:spPr>
          <a:xfrm>
            <a:off x="3975538" y="1797188"/>
            <a:ext cx="4339906" cy="369332"/>
          </a:xfrm>
          <a:prstGeom prst="rect">
            <a:avLst/>
          </a:prstGeom>
          <a:noFill/>
        </p:spPr>
        <p:txBody>
          <a:bodyPr wrap="none" rtlCol="0">
            <a:spAutoFit/>
          </a:bodyPr>
          <a:lstStyle/>
          <a:p>
            <a:r>
              <a:rPr lang="en-US" dirty="0">
                <a:solidFill>
                  <a:srgbClr val="0000FF"/>
                </a:solidFill>
              </a:rPr>
              <a:t>Feynman diagram of the muon beta decay</a:t>
            </a:r>
            <a:endParaRPr lang="en-GB" dirty="0">
              <a:solidFill>
                <a:srgbClr val="0000FF"/>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AA58F12-915C-389B-E477-3270A90807FE}"/>
                  </a:ext>
                </a:extLst>
              </p:cNvPr>
              <p:cNvSpPr txBox="1"/>
              <p:nvPr/>
            </p:nvSpPr>
            <p:spPr>
              <a:xfrm>
                <a:off x="3975538" y="5491047"/>
                <a:ext cx="5372560" cy="3737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GB"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𝑓𝑖</m:t>
                                      </m:r>
                                    </m:sub>
                                  </m:sSub>
                                </m:e>
                              </m:d>
                            </m:e>
                            <m:sup>
                              <m:r>
                                <a:rPr lang="en-US" i="1">
                                  <a:latin typeface="Cambria Math" panose="02040503050406030204" pitchFamily="18" charset="0"/>
                                </a:rPr>
                                <m:t>2</m:t>
                              </m:r>
                            </m:sup>
                          </m:sSup>
                          <m:r>
                            <a:rPr lang="en-US"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𝜏</m:t>
                          </m:r>
                        </m:e>
                        <m:sub>
                          <m:r>
                            <a:rPr lang="en-GB" i="1">
                              <a:latin typeface="Cambria Math" panose="02040503050406030204" pitchFamily="18" charset="0"/>
                              <a:ea typeface="Cambria Math" panose="02040503050406030204" pitchFamily="18" charset="0"/>
                            </a:rPr>
                            <m:t>𝜇</m:t>
                          </m:r>
                        </m:sub>
                      </m:sSub>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r>
                        <a:rPr lang="en-US" i="1">
                          <a:latin typeface="Cambria Math" panose="02040503050406030204" pitchFamily="18" charset="0"/>
                        </a:rPr>
                        <m:t>𝑠</m:t>
                      </m:r>
                      <m:r>
                        <a:rPr lang="en-US" i="1">
                          <a:latin typeface="Cambria Math" panose="02040503050406030204" pitchFamily="18" charset="0"/>
                        </a:rPr>
                        <m:t> </m:t>
                      </m:r>
                      <m:r>
                        <a:rPr lang="en-US" i="1">
                          <a:latin typeface="Cambria Math" panose="02040503050406030204" pitchFamily="18" charset="0"/>
                        </a:rPr>
                        <m:t>𝑡h𝑎𝑡</m:t>
                      </m:r>
                      <m:r>
                        <a:rPr lang="en-US" i="1">
                          <a:latin typeface="Cambria Math" panose="02040503050406030204" pitchFamily="18" charset="0"/>
                        </a:rPr>
                        <m:t> </m:t>
                      </m:r>
                      <m:r>
                        <a:rPr lang="en-US" i="1">
                          <a:latin typeface="Cambria Math" panose="02040503050406030204" pitchFamily="18" charset="0"/>
                        </a:rPr>
                        <m:t>𝑖𝑠</m:t>
                      </m:r>
                      <m:r>
                        <a:rPr lang="en-US" i="1">
                          <a:latin typeface="Cambria Math" panose="02040503050406030204" pitchFamily="18" charset="0"/>
                        </a:rPr>
                        <m:t> </m:t>
                      </m:r>
                      <m:r>
                        <a:rPr lang="en-US" i="1">
                          <a:latin typeface="Cambria Math" panose="02040503050406030204" pitchFamily="18" charset="0"/>
                        </a:rPr>
                        <m:t>𝑡h𝑒</m:t>
                      </m:r>
                      <m:r>
                        <a:rPr lang="en-US" i="1">
                          <a:latin typeface="Cambria Math" panose="02040503050406030204" pitchFamily="18" charset="0"/>
                        </a:rPr>
                        <m:t> </m:t>
                      </m:r>
                      <m:r>
                        <a:rPr lang="en-US" i="1">
                          <a:latin typeface="Cambria Math" panose="02040503050406030204" pitchFamily="18" charset="0"/>
                        </a:rPr>
                        <m:t>𝑒𝑥𝑝𝑒𝑟𝑖𝑚𝑒𝑛𝑡𝑎𝑙</m:t>
                      </m:r>
                      <m:r>
                        <a:rPr lang="en-US" i="1">
                          <a:latin typeface="Cambria Math" panose="02040503050406030204" pitchFamily="18" charset="0"/>
                        </a:rPr>
                        <m:t> </m:t>
                      </m:r>
                      <m:r>
                        <a:rPr lang="en-US" i="1">
                          <a:latin typeface="Cambria Math" panose="02040503050406030204" pitchFamily="18" charset="0"/>
                        </a:rPr>
                        <m:t>𝑣𝑎𝑙𝑢𝑒</m:t>
                      </m:r>
                      <m:r>
                        <a:rPr lang="en-US" i="1">
                          <a:latin typeface="Cambria Math" panose="02040503050406030204" pitchFamily="18" charset="0"/>
                        </a:rPr>
                        <m:t>!</m:t>
                      </m:r>
                    </m:oMath>
                  </m:oMathPara>
                </a14:m>
                <a:endParaRPr lang="en-GB" dirty="0"/>
              </a:p>
            </p:txBody>
          </p:sp>
        </mc:Choice>
        <mc:Fallback xmlns="">
          <p:sp>
            <p:nvSpPr>
              <p:cNvPr id="12" name="TextBox 11">
                <a:extLst>
                  <a:ext uri="{FF2B5EF4-FFF2-40B4-BE49-F238E27FC236}">
                    <a16:creationId xmlns:a16="http://schemas.microsoft.com/office/drawing/2014/main" id="{3AA58F12-915C-389B-E477-3270A90807FE}"/>
                  </a:ext>
                </a:extLst>
              </p:cNvPr>
              <p:cNvSpPr txBox="1">
                <a:spLocks noRot="1" noChangeAspect="1" noMove="1" noResize="1" noEditPoints="1" noAdjustHandles="1" noChangeArrowheads="1" noChangeShapeType="1" noTextEdit="1"/>
              </p:cNvSpPr>
              <p:nvPr/>
            </p:nvSpPr>
            <p:spPr>
              <a:xfrm>
                <a:off x="3975538" y="5491047"/>
                <a:ext cx="5372560" cy="373757"/>
              </a:xfrm>
              <a:prstGeom prst="rect">
                <a:avLst/>
              </a:prstGeom>
              <a:blipFill>
                <a:blip r:embed="rId7"/>
                <a:stretch>
                  <a:fillRect r="-681" b="-21311"/>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0DAB77CB-AE50-4581-52E1-3523874BDEF4}"/>
              </a:ext>
            </a:extLst>
          </p:cNvPr>
          <p:cNvSpPr txBox="1"/>
          <p:nvPr/>
        </p:nvSpPr>
        <p:spPr>
          <a:xfrm>
            <a:off x="3357510" y="5913434"/>
            <a:ext cx="6458756" cy="369332"/>
          </a:xfrm>
          <a:prstGeom prst="rect">
            <a:avLst/>
          </a:prstGeom>
          <a:noFill/>
        </p:spPr>
        <p:txBody>
          <a:bodyPr wrap="none" rtlCol="0">
            <a:spAutoFit/>
          </a:bodyPr>
          <a:lstStyle/>
          <a:p>
            <a:r>
              <a:rPr lang="en-US" dirty="0">
                <a:solidFill>
                  <a:srgbClr val="0000FF"/>
                </a:solidFill>
              </a:rPr>
              <a:t>Any disagreement SM-experiments, leads to the SM corrections</a:t>
            </a:r>
            <a:endParaRPr lang="en-GB" dirty="0">
              <a:solidFill>
                <a:srgbClr val="0000FF"/>
              </a:solidFill>
            </a:endParaRPr>
          </a:p>
        </p:txBody>
      </p:sp>
      <p:sp>
        <p:nvSpPr>
          <p:cNvPr id="13" name="Rectangle 12">
            <a:hlinkClick r:id="rId8" action="ppaction://hlinksldjump"/>
            <a:extLst>
              <a:ext uri="{FF2B5EF4-FFF2-40B4-BE49-F238E27FC236}">
                <a16:creationId xmlns:a16="http://schemas.microsoft.com/office/drawing/2014/main" id="{267E7F53-402E-510C-F3D6-51E24B9F1EAE}"/>
              </a:ext>
            </a:extLst>
          </p:cNvPr>
          <p:cNvSpPr/>
          <p:nvPr/>
        </p:nvSpPr>
        <p:spPr>
          <a:xfrm>
            <a:off x="15239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61516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7" grpId="0"/>
      <p:bldP spid="12" grpId="0"/>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Observation of the Higgs boson</a:t>
            </a:r>
          </a:p>
        </p:txBody>
      </p:sp>
      <p:sp>
        <p:nvSpPr>
          <p:cNvPr id="4" name="Date Placeholder 3"/>
          <p:cNvSpPr>
            <a:spLocks noGrp="1"/>
          </p:cNvSpPr>
          <p:nvPr>
            <p:ph type="dt" sz="half" idx="10"/>
          </p:nvPr>
        </p:nvSpPr>
        <p:spPr/>
        <p:txBody>
          <a:bodyPr/>
          <a:lstStyle/>
          <a:p>
            <a:r>
              <a:rPr lang="en-US"/>
              <a:t>CERN 27-29 Oct 2025</a:t>
            </a:r>
          </a:p>
        </p:txBody>
      </p:sp>
      <p:sp>
        <p:nvSpPr>
          <p:cNvPr id="5" name="Footer Placeholder 4"/>
          <p:cNvSpPr>
            <a:spLocks noGrp="1"/>
          </p:cNvSpPr>
          <p:nvPr>
            <p:ph type="ftr" sz="quarter" idx="11"/>
          </p:nvPr>
        </p:nvSpPr>
        <p:spPr/>
        <p:txBody>
          <a:bodyPr/>
          <a:lstStyle/>
          <a:p>
            <a:r>
              <a:rPr lang="en-GB"/>
              <a:t>Giacinto de Cataldo CERN-CH and INFN, Ba-It </a:t>
            </a:r>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pPr/>
              <a:t>39</a:t>
            </a:fld>
            <a:endParaRPr lang="en-US"/>
          </a:p>
        </p:txBody>
      </p:sp>
      <p:sp>
        <p:nvSpPr>
          <p:cNvPr id="8" name="TextBox 7"/>
          <p:cNvSpPr txBox="1"/>
          <p:nvPr/>
        </p:nvSpPr>
        <p:spPr>
          <a:xfrm>
            <a:off x="3048002" y="2156987"/>
            <a:ext cx="6405923" cy="1015663"/>
          </a:xfrm>
          <a:prstGeom prst="rect">
            <a:avLst/>
          </a:prstGeom>
          <a:noFill/>
        </p:spPr>
        <p:txBody>
          <a:bodyPr wrap="square" rtlCol="0">
            <a:spAutoFit/>
          </a:bodyPr>
          <a:lstStyle/>
          <a:p>
            <a:r>
              <a:rPr lang="en-US" sz="2000" dirty="0"/>
              <a:t>Two protons interacting in the LHC excite the Higgs field that manifests itself with the emission of the boson with a mass of 126 </a:t>
            </a:r>
            <a:r>
              <a:rPr lang="en-US" sz="2000" dirty="0" err="1"/>
              <a:t>GeV</a:t>
            </a:r>
            <a:r>
              <a:rPr lang="en-US" sz="2000" dirty="0"/>
              <a:t>.</a:t>
            </a:r>
          </a:p>
        </p:txBody>
      </p:sp>
      <p:pic>
        <p:nvPicPr>
          <p:cNvPr id="12" name="Content Placeholder 9" descr="maxresdefault-2.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6625" b="6598"/>
          <a:stretch/>
        </p:blipFill>
        <p:spPr>
          <a:xfrm>
            <a:off x="4168783" y="3428384"/>
            <a:ext cx="3898259" cy="2537092"/>
          </a:xfrm>
        </p:spPr>
      </p:pic>
      <p:sp>
        <p:nvSpPr>
          <p:cNvPr id="3" name="Rectangle 2">
            <a:hlinkClick r:id="rId3" action="ppaction://hlinksldjump"/>
            <a:extLst>
              <a:ext uri="{FF2B5EF4-FFF2-40B4-BE49-F238E27FC236}">
                <a16:creationId xmlns:a16="http://schemas.microsoft.com/office/drawing/2014/main" id="{320172C7-91FA-A2A0-8234-F8879B70B04B}"/>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52961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89563" y="611224"/>
            <a:ext cx="7543800" cy="1449387"/>
          </a:xfrm>
          <a:prstGeom prst="rect">
            <a:avLst/>
          </a:prstGeom>
        </p:spPr>
        <p:txBody>
          <a:bodyPr>
            <a:normAutofit/>
          </a:bodyPr>
          <a:lstStyle/>
          <a:p>
            <a:r>
              <a:rPr lang="it-IT" sz="3600" b="1" cap="all" dirty="0">
                <a:solidFill>
                  <a:srgbClr val="FF0000"/>
                </a:solidFill>
              </a:rPr>
              <a:t>Socrate, </a:t>
            </a:r>
            <a:r>
              <a:rPr lang="it-IT" sz="3600" dirty="0">
                <a:solidFill>
                  <a:srgbClr val="FF0000"/>
                </a:solidFill>
              </a:rPr>
              <a:t>(470-399 B.c.) </a:t>
            </a:r>
            <a:br>
              <a:rPr lang="it-IT" sz="3600" dirty="0">
                <a:solidFill>
                  <a:srgbClr val="FF0000"/>
                </a:solidFill>
              </a:rPr>
            </a:br>
            <a:r>
              <a:rPr lang="it-IT" sz="3600" b="1" cap="all" dirty="0">
                <a:solidFill>
                  <a:srgbClr val="FF0000"/>
                </a:solidFill>
              </a:rPr>
              <a:t>(Plato, </a:t>
            </a:r>
            <a:r>
              <a:rPr lang="it-IT" sz="3600" i="1" cap="all" dirty="0">
                <a:solidFill>
                  <a:srgbClr val="FF0000"/>
                </a:solidFill>
              </a:rPr>
              <a:t>Apology </a:t>
            </a:r>
            <a:r>
              <a:rPr lang="it-IT" sz="3600" b="1" cap="all" dirty="0">
                <a:solidFill>
                  <a:srgbClr val="FF0000"/>
                </a:solidFill>
              </a:rPr>
              <a:t>)</a:t>
            </a:r>
            <a:endParaRPr lang="en-GB" sz="3600" dirty="0">
              <a:solidFill>
                <a:srgbClr val="FF0000"/>
              </a:solidFill>
            </a:endParaRPr>
          </a:p>
        </p:txBody>
      </p:sp>
      <p:sp>
        <p:nvSpPr>
          <p:cNvPr id="4" name="Date Placeholder 3"/>
          <p:cNvSpPr>
            <a:spLocks noGrp="1"/>
          </p:cNvSpPr>
          <p:nvPr>
            <p:ph type="dt" sz="half" idx="10"/>
          </p:nvPr>
        </p:nvSpPr>
        <p:spPr/>
        <p:txBody>
          <a:bodyPr/>
          <a:lstStyle/>
          <a:p>
            <a:r>
              <a:rPr lang="en-US"/>
              <a:t>CERN 27-29 Oct 2025</a:t>
            </a:r>
            <a:endParaRPr lang="en-GB" dirty="0"/>
          </a:p>
        </p:txBody>
      </p:sp>
      <p:sp>
        <p:nvSpPr>
          <p:cNvPr id="5" name="Footer Placeholder 4"/>
          <p:cNvSpPr>
            <a:spLocks noGrp="1"/>
          </p:cNvSpPr>
          <p:nvPr>
            <p:ph type="ftr" sz="quarter" idx="11"/>
          </p:nvPr>
        </p:nvSpPr>
        <p:spPr/>
        <p:txBody>
          <a:bodyPr/>
          <a:lstStyle/>
          <a:p>
            <a:r>
              <a:rPr lang="en-GB"/>
              <a:t>Giacinto de Cataldo CERN-CH and INFN, Ba-It </a:t>
            </a:r>
            <a:endParaRPr lang="en-GB" dirty="0"/>
          </a:p>
        </p:txBody>
      </p:sp>
      <p:sp>
        <p:nvSpPr>
          <p:cNvPr id="6" name="Slide Number Placeholder 5"/>
          <p:cNvSpPr>
            <a:spLocks noGrp="1"/>
          </p:cNvSpPr>
          <p:nvPr>
            <p:ph type="sldNum" sz="quarter" idx="12"/>
          </p:nvPr>
        </p:nvSpPr>
        <p:spPr/>
        <p:txBody>
          <a:bodyPr/>
          <a:lstStyle/>
          <a:p>
            <a:fld id="{9A4D69E4-0BE0-4A7F-8238-560CF690EA01}" type="slidenum">
              <a:rPr lang="en-GB" smtClean="0"/>
              <a:t>4</a:t>
            </a:fld>
            <a:endParaRPr lang="en-GB" dirty="0"/>
          </a:p>
        </p:txBody>
      </p:sp>
      <p:sp>
        <p:nvSpPr>
          <p:cNvPr id="7" name="TextBox 6"/>
          <p:cNvSpPr txBox="1"/>
          <p:nvPr/>
        </p:nvSpPr>
        <p:spPr>
          <a:xfrm>
            <a:off x="2539199" y="2839193"/>
            <a:ext cx="7955806" cy="3293209"/>
          </a:xfrm>
          <a:prstGeom prst="rect">
            <a:avLst/>
          </a:prstGeom>
          <a:noFill/>
        </p:spPr>
        <p:txBody>
          <a:bodyPr wrap="square" rtlCol="0">
            <a:spAutoFit/>
          </a:bodyPr>
          <a:lstStyle/>
          <a:p>
            <a:endParaRPr lang="it-IT" sz="1600" dirty="0"/>
          </a:p>
          <a:p>
            <a:r>
              <a:rPr lang="it-IT" sz="1400" dirty="0">
                <a:hlinkClick r:id="rId3"/>
              </a:rPr>
              <a:t>So di non sapere – Wikipedia</a:t>
            </a:r>
            <a:endParaRPr lang="it-IT" sz="1400" dirty="0"/>
          </a:p>
          <a:p>
            <a:r>
              <a:rPr lang="it-IT" sz="2400" dirty="0"/>
              <a:t>«So di non sapere»</a:t>
            </a:r>
          </a:p>
          <a:p>
            <a:r>
              <a:rPr lang="it-IT" sz="2000" dirty="0"/>
              <a:t>(consapevolezza della propria ingnoranza)</a:t>
            </a:r>
          </a:p>
          <a:p>
            <a:endParaRPr lang="it-IT" sz="2000" dirty="0"/>
          </a:p>
          <a:p>
            <a:r>
              <a:rPr lang="it-IT" sz="1400" dirty="0">
                <a:solidFill>
                  <a:srgbClr val="0000FF"/>
                </a:solidFill>
                <a:hlinkClick r:id="rId4"/>
              </a:rPr>
              <a:t>https://en.wikipedia.org/wiki/Socrates</a:t>
            </a:r>
            <a:r>
              <a:rPr lang="it-IT" sz="1400" dirty="0">
                <a:solidFill>
                  <a:srgbClr val="0000FF"/>
                </a:solidFill>
              </a:rPr>
              <a:t> </a:t>
            </a:r>
          </a:p>
          <a:p>
            <a:r>
              <a:rPr lang="it-IT" sz="2000" dirty="0">
                <a:solidFill>
                  <a:srgbClr val="0000FF"/>
                </a:solidFill>
              </a:rPr>
              <a:t>Socrates, </a:t>
            </a:r>
            <a:r>
              <a:rPr lang="it-IT" sz="2000" dirty="0">
                <a:solidFill>
                  <a:srgbClr val="FF0000"/>
                </a:solidFill>
              </a:rPr>
              <a:t>aware</a:t>
            </a:r>
            <a:r>
              <a:rPr lang="it-IT" sz="2000" dirty="0">
                <a:solidFill>
                  <a:srgbClr val="0000FF"/>
                </a:solidFill>
              </a:rPr>
              <a:t> of his own leak of knowledge, professes his own ignorance...</a:t>
            </a:r>
          </a:p>
          <a:p>
            <a:endParaRPr lang="it-IT" sz="2000" dirty="0">
              <a:solidFill>
                <a:srgbClr val="0000FF"/>
              </a:solidFill>
            </a:endParaRPr>
          </a:p>
          <a:p>
            <a:r>
              <a:rPr lang="it-IT" sz="2000" dirty="0">
                <a:solidFill>
                  <a:srgbClr val="00B050"/>
                </a:solidFill>
              </a:rPr>
              <a:t>So that, I can only do much less, share with you my deep ignorance!! </a:t>
            </a:r>
            <a:r>
              <a:rPr lang="it-IT" sz="2000" dirty="0">
                <a:solidFill>
                  <a:srgbClr val="00B050"/>
                </a:solidFill>
                <a:sym typeface="Wingdings" panose="05000000000000000000" pitchFamily="2" charset="2"/>
              </a:rPr>
              <a:t></a:t>
            </a:r>
            <a:endParaRPr lang="it-IT" sz="2000" dirty="0">
              <a:solidFill>
                <a:srgbClr val="00B050"/>
              </a:solidFill>
            </a:endParaRPr>
          </a:p>
          <a:p>
            <a:endParaRPr lang="it-IT" sz="2000"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4203" y="996445"/>
            <a:ext cx="1327150" cy="1769533"/>
          </a:xfrm>
          <a:prstGeom prst="rect">
            <a:avLst/>
          </a:prstGeom>
        </p:spPr>
      </p:pic>
      <p:sp>
        <p:nvSpPr>
          <p:cNvPr id="9" name="TextBox 8"/>
          <p:cNvSpPr txBox="1"/>
          <p:nvPr/>
        </p:nvSpPr>
        <p:spPr>
          <a:xfrm>
            <a:off x="6923694" y="2839192"/>
            <a:ext cx="3467100" cy="553998"/>
          </a:xfrm>
          <a:prstGeom prst="rect">
            <a:avLst/>
          </a:prstGeom>
          <a:noFill/>
        </p:spPr>
        <p:txBody>
          <a:bodyPr wrap="square" rtlCol="0">
            <a:spAutoFit/>
          </a:bodyPr>
          <a:lstStyle/>
          <a:p>
            <a:r>
              <a:rPr lang="en-GB" sz="1000" dirty="0"/>
              <a:t>By Sting, CC BY-SA 2.5, https://commons.wikimedia.org/w/index.php?curid=96296061</a:t>
            </a:r>
          </a:p>
        </p:txBody>
      </p:sp>
      <p:sp>
        <p:nvSpPr>
          <p:cNvPr id="10" name="Rectangle 9">
            <a:hlinkClick r:id="rId6" action="ppaction://hlinksldjump"/>
            <a:extLst>
              <a:ext uri="{FF2B5EF4-FFF2-40B4-BE49-F238E27FC236}">
                <a16:creationId xmlns:a16="http://schemas.microsoft.com/office/drawing/2014/main" id="{3F07F07B-446A-4DBF-8056-6A558490A7CA}"/>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42283521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Higgs mechanism</a:t>
            </a:r>
          </a:p>
        </p:txBody>
      </p:sp>
      <p:sp>
        <p:nvSpPr>
          <p:cNvPr id="3" name="Content Placeholder 2"/>
          <p:cNvSpPr>
            <a:spLocks noGrp="1"/>
          </p:cNvSpPr>
          <p:nvPr>
            <p:ph idx="1"/>
          </p:nvPr>
        </p:nvSpPr>
        <p:spPr>
          <a:xfrm>
            <a:off x="2165278" y="2164086"/>
            <a:ext cx="4588268" cy="4113424"/>
          </a:xfrm>
        </p:spPr>
        <p:txBody>
          <a:bodyPr>
            <a:normAutofit lnSpcReduction="10000"/>
          </a:bodyPr>
          <a:lstStyle/>
          <a:p>
            <a:r>
              <a:rPr lang="en-US" sz="1800" dirty="0"/>
              <a:t>The </a:t>
            </a:r>
            <a:r>
              <a:rPr lang="en-US" sz="1800" dirty="0">
                <a:solidFill>
                  <a:srgbClr val="0000FF"/>
                </a:solidFill>
              </a:rPr>
              <a:t>Higgs mechanism </a:t>
            </a:r>
            <a:r>
              <a:rPr lang="en-US" sz="1800" dirty="0"/>
              <a:t>was proposed (1960) to provide mass to the weak gauge bosons W</a:t>
            </a:r>
            <a:r>
              <a:rPr lang="en-US" sz="1800" baseline="30000" dirty="0"/>
              <a:t>±</a:t>
            </a:r>
            <a:r>
              <a:rPr lang="en-US" sz="1800" dirty="0"/>
              <a:t> and Z°, the interaction carriers</a:t>
            </a:r>
            <a:r>
              <a:rPr lang="en-US" sz="1800" dirty="0">
                <a:solidFill>
                  <a:srgbClr val="0000FF"/>
                </a:solidFill>
              </a:rPr>
              <a:t>, without destroying the gauge invariance of the EW </a:t>
            </a:r>
            <a:r>
              <a:rPr lang="en-US" sz="1800" dirty="0" err="1">
                <a:solidFill>
                  <a:srgbClr val="0000FF"/>
                </a:solidFill>
              </a:rPr>
              <a:t>Lagrangian</a:t>
            </a:r>
            <a:r>
              <a:rPr lang="en-US" sz="1800" dirty="0"/>
              <a:t>!</a:t>
            </a:r>
          </a:p>
          <a:p>
            <a:r>
              <a:rPr lang="en-US" sz="1800" dirty="0">
                <a:solidFill>
                  <a:srgbClr val="0000CC"/>
                </a:solidFill>
              </a:rPr>
              <a:t>this was to unify the Weak and EM interactions in a gauge QFT (Electroweak interaction);</a:t>
            </a:r>
          </a:p>
          <a:p>
            <a:r>
              <a:rPr lang="en-US" sz="1800" dirty="0"/>
              <a:t>After about 50 years, The Higgs boson was observed at the LHC and presented on the 4</a:t>
            </a:r>
            <a:r>
              <a:rPr lang="en-US" sz="1800" baseline="30000" dirty="0"/>
              <a:t>th</a:t>
            </a:r>
            <a:r>
              <a:rPr lang="en-US" sz="1800" dirty="0"/>
              <a:t> July 2012 at CERN;</a:t>
            </a:r>
          </a:p>
          <a:p>
            <a:r>
              <a:rPr lang="en-US" sz="1800" dirty="0">
                <a:solidFill>
                  <a:srgbClr val="0000CC"/>
                </a:solidFill>
              </a:rPr>
              <a:t>The Higgs field fills the Universe with a nonzero value and provides mass to the fundamental particles as leptons, quarks and of course the bosons the force carriers;</a:t>
            </a:r>
          </a:p>
        </p:txBody>
      </p:sp>
      <p:sp>
        <p:nvSpPr>
          <p:cNvPr id="4" name="Date Placeholder 3"/>
          <p:cNvSpPr>
            <a:spLocks noGrp="1"/>
          </p:cNvSpPr>
          <p:nvPr>
            <p:ph type="dt" sz="half" idx="10"/>
          </p:nvPr>
        </p:nvSpPr>
        <p:spPr/>
        <p:txBody>
          <a:bodyPr/>
          <a:lstStyle/>
          <a:p>
            <a:r>
              <a:rPr lang="en-US"/>
              <a:t>CERN 27-29 Oct 2025</a:t>
            </a:r>
          </a:p>
        </p:txBody>
      </p:sp>
      <p:sp>
        <p:nvSpPr>
          <p:cNvPr id="5" name="Footer Placeholder 4"/>
          <p:cNvSpPr>
            <a:spLocks noGrp="1"/>
          </p:cNvSpPr>
          <p:nvPr>
            <p:ph type="ftr" sz="quarter" idx="11"/>
          </p:nvPr>
        </p:nvSpPr>
        <p:spPr/>
        <p:txBody>
          <a:bodyPr/>
          <a:lstStyle/>
          <a:p>
            <a:r>
              <a:rPr lang="en-GB"/>
              <a:t>Giacinto de Cataldo CERN-CH and INFN, Ba-It </a:t>
            </a:r>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pPr/>
              <a:t>40</a:t>
            </a:fld>
            <a:endParaRPr lang="en-US"/>
          </a:p>
        </p:txBody>
      </p:sp>
      <p:pic>
        <p:nvPicPr>
          <p:cNvPr id="9" name="Picture 8">
            <a:extLst>
              <a:ext uri="{FF2B5EF4-FFF2-40B4-BE49-F238E27FC236}">
                <a16:creationId xmlns:a16="http://schemas.microsoft.com/office/drawing/2014/main" id="{7DFB51CB-F22C-8593-75F4-4F4EEAE6A16A}"/>
              </a:ext>
            </a:extLst>
          </p:cNvPr>
          <p:cNvPicPr>
            <a:picLocks noChangeAspect="1"/>
          </p:cNvPicPr>
          <p:nvPr/>
        </p:nvPicPr>
        <p:blipFill rotWithShape="1">
          <a:blip r:embed="rId2"/>
          <a:srcRect l="9743" t="40672" r="48757" b="11282"/>
          <a:stretch/>
        </p:blipFill>
        <p:spPr>
          <a:xfrm>
            <a:off x="6966638" y="2000128"/>
            <a:ext cx="2814228" cy="1658567"/>
          </a:xfrm>
          <a:prstGeom prst="rect">
            <a:avLst/>
          </a:prstGeom>
        </p:spPr>
      </p:pic>
      <p:pic>
        <p:nvPicPr>
          <p:cNvPr id="10" name="Picture 9">
            <a:extLst>
              <a:ext uri="{FF2B5EF4-FFF2-40B4-BE49-F238E27FC236}">
                <a16:creationId xmlns:a16="http://schemas.microsoft.com/office/drawing/2014/main" id="{1010F7B6-8D29-3ADA-C111-DC6070DE940E}"/>
              </a:ext>
            </a:extLst>
          </p:cNvPr>
          <p:cNvPicPr>
            <a:picLocks noChangeAspect="1"/>
          </p:cNvPicPr>
          <p:nvPr/>
        </p:nvPicPr>
        <p:blipFill rotWithShape="1">
          <a:blip r:embed="rId2"/>
          <a:srcRect l="49913" t="40672" r="11815" b="11282"/>
          <a:stretch/>
        </p:blipFill>
        <p:spPr>
          <a:xfrm>
            <a:off x="7185560" y="4384704"/>
            <a:ext cx="2595307" cy="1658567"/>
          </a:xfrm>
          <a:prstGeom prst="rect">
            <a:avLst/>
          </a:prstGeom>
        </p:spPr>
      </p:pic>
      <p:sp>
        <p:nvSpPr>
          <p:cNvPr id="11" name="TextBox 10">
            <a:extLst>
              <a:ext uri="{FF2B5EF4-FFF2-40B4-BE49-F238E27FC236}">
                <a16:creationId xmlns:a16="http://schemas.microsoft.com/office/drawing/2014/main" id="{D81325EB-9B9F-F3F0-6F02-09974B454044}"/>
              </a:ext>
            </a:extLst>
          </p:cNvPr>
          <p:cNvSpPr txBox="1"/>
          <p:nvPr/>
        </p:nvSpPr>
        <p:spPr>
          <a:xfrm>
            <a:off x="7227419" y="3661056"/>
            <a:ext cx="2781402" cy="369332"/>
          </a:xfrm>
          <a:prstGeom prst="rect">
            <a:avLst/>
          </a:prstGeom>
          <a:noFill/>
        </p:spPr>
        <p:txBody>
          <a:bodyPr wrap="none" rtlCol="0">
            <a:spAutoFit/>
          </a:bodyPr>
          <a:lstStyle/>
          <a:p>
            <a:r>
              <a:rPr lang="en-US" dirty="0">
                <a:solidFill>
                  <a:srgbClr val="FF0000"/>
                </a:solidFill>
              </a:rPr>
              <a:t>~ 10</a:t>
            </a:r>
            <a:r>
              <a:rPr lang="en-US" baseline="30000" dirty="0">
                <a:solidFill>
                  <a:srgbClr val="FF0000"/>
                </a:solidFill>
              </a:rPr>
              <a:t>-12</a:t>
            </a:r>
            <a:r>
              <a:rPr lang="en-US" dirty="0">
                <a:solidFill>
                  <a:srgbClr val="FF0000"/>
                </a:solidFill>
              </a:rPr>
              <a:t> s after the Big-Bang</a:t>
            </a:r>
            <a:endParaRPr lang="en-GB" dirty="0">
              <a:solidFill>
                <a:srgbClr val="FF0000"/>
              </a:solidFill>
            </a:endParaRPr>
          </a:p>
        </p:txBody>
      </p:sp>
      <p:sp>
        <p:nvSpPr>
          <p:cNvPr id="12" name="Arrow: Down 11">
            <a:extLst>
              <a:ext uri="{FF2B5EF4-FFF2-40B4-BE49-F238E27FC236}">
                <a16:creationId xmlns:a16="http://schemas.microsoft.com/office/drawing/2014/main" id="{8268EABE-2A03-BE9D-659D-3B4BB979F2D1}"/>
              </a:ext>
            </a:extLst>
          </p:cNvPr>
          <p:cNvSpPr/>
          <p:nvPr/>
        </p:nvSpPr>
        <p:spPr>
          <a:xfrm>
            <a:off x="8335766" y="4075211"/>
            <a:ext cx="186446" cy="309493"/>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hlinkClick r:id="rId3" action="ppaction://hlinksldjump"/>
            <a:extLst>
              <a:ext uri="{FF2B5EF4-FFF2-40B4-BE49-F238E27FC236}">
                <a16:creationId xmlns:a16="http://schemas.microsoft.com/office/drawing/2014/main" id="{9AB8F8BD-457C-AB1F-88D4-8007B2786C9E}"/>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836705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5081956" y="1157654"/>
            <a:ext cx="184731"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pPr eaLnBrk="1" hangingPunct="1"/>
            <a:endParaRPr lang="en-US" altLang="en-US" sz="2215"/>
          </a:p>
        </p:txBody>
      </p:sp>
      <p:sp>
        <p:nvSpPr>
          <p:cNvPr id="24579" name="Slide Number Placeholder 4"/>
          <p:cNvSpPr txBox="1">
            <a:spLocks/>
          </p:cNvSpPr>
          <p:nvPr/>
        </p:nvSpPr>
        <p:spPr bwMode="auto">
          <a:xfrm>
            <a:off x="10034955" y="6312878"/>
            <a:ext cx="492369" cy="14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pPr eaLnBrk="1" hangingPunct="1"/>
            <a:fld id="{C3202F1F-5C9B-4290-9706-ED81B7AB9031}" type="slidenum">
              <a:rPr lang="en-US" altLang="en-US" sz="923">
                <a:solidFill>
                  <a:srgbClr val="FFFF00"/>
                </a:solidFill>
              </a:rPr>
              <a:pPr eaLnBrk="1" hangingPunct="1"/>
              <a:t>41</a:t>
            </a:fld>
            <a:endParaRPr lang="en-US" altLang="en-US" sz="923">
              <a:solidFill>
                <a:srgbClr val="FFFF00"/>
              </a:solidFill>
            </a:endParaRPr>
          </a:p>
        </p:txBody>
      </p:sp>
      <p:pic>
        <p:nvPicPr>
          <p:cNvPr id="24580" name="Picture 6"/>
          <p:cNvPicPr>
            <a:picLocks noChangeAspect="1"/>
          </p:cNvPicPr>
          <p:nvPr/>
        </p:nvPicPr>
        <p:blipFill>
          <a:blip r:embed="rId3">
            <a:extLst>
              <a:ext uri="{28A0092B-C50C-407E-A947-70E740481C1C}">
                <a14:useLocalDpi xmlns:a14="http://schemas.microsoft.com/office/drawing/2010/main" val="0"/>
              </a:ext>
            </a:extLst>
          </a:blip>
          <a:srcRect l="623" t="8459"/>
          <a:stretch>
            <a:fillRect/>
          </a:stretch>
        </p:blipFill>
        <p:spPr bwMode="auto">
          <a:xfrm>
            <a:off x="2694084" y="1837627"/>
            <a:ext cx="6915150" cy="4220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bwMode="auto">
          <a:xfrm>
            <a:off x="1524000" y="305820"/>
            <a:ext cx="9144000" cy="422031"/>
          </a:xfrm>
          <a:prstGeom prst="rect">
            <a:avLst/>
          </a:prstGeom>
          <a:noFill/>
          <a:ln w="9525">
            <a:noFill/>
            <a:miter lim="800000"/>
            <a:headEnd/>
            <a:tailEnd/>
          </a:ln>
        </p:spPr>
        <p:txBody>
          <a:bodyPr anchor="ct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pPr algn="ctr" eaLnBrk="1" hangingPunct="1"/>
            <a:endParaRPr lang="en-US" altLang="en-US" sz="3600" b="1" dirty="0">
              <a:solidFill>
                <a:srgbClr val="FF0000"/>
              </a:solidFill>
              <a:latin typeface="+mj-lt"/>
            </a:endParaRPr>
          </a:p>
        </p:txBody>
      </p:sp>
      <p:sp>
        <p:nvSpPr>
          <p:cNvPr id="9" name="Donut 8"/>
          <p:cNvSpPr/>
          <p:nvPr/>
        </p:nvSpPr>
        <p:spPr bwMode="auto">
          <a:xfrm>
            <a:off x="3282462" y="2725615"/>
            <a:ext cx="703385" cy="633046"/>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6" name="Title 5">
            <a:extLst>
              <a:ext uri="{FF2B5EF4-FFF2-40B4-BE49-F238E27FC236}">
                <a16:creationId xmlns:a16="http://schemas.microsoft.com/office/drawing/2014/main" id="{94C21FD2-B80B-03B6-A987-6C0EBE763577}"/>
              </a:ext>
            </a:extLst>
          </p:cNvPr>
          <p:cNvSpPr>
            <a:spLocks noGrp="1"/>
          </p:cNvSpPr>
          <p:nvPr>
            <p:ph type="title"/>
          </p:nvPr>
        </p:nvSpPr>
        <p:spPr>
          <a:xfrm>
            <a:off x="838200" y="362856"/>
            <a:ext cx="10515600" cy="1325563"/>
          </a:xfrm>
        </p:spPr>
        <p:txBody>
          <a:bodyPr/>
          <a:lstStyle/>
          <a:p>
            <a:r>
              <a:rPr lang="en-US" altLang="en-US" b="1" dirty="0">
                <a:solidFill>
                  <a:srgbClr val="FF0000"/>
                </a:solidFill>
              </a:rPr>
              <a:t>The “giant” of  LHC: ATLAS </a:t>
            </a:r>
            <a:endParaRPr lang="en-GB" dirty="0"/>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41E61B03-28FC-492F-A86C-4AFFC9923784}" type="slidenum">
              <a:rPr lang="en-GB" smtClean="0"/>
              <a:t>41</a:t>
            </a:fld>
            <a:endParaRPr lang="en-GB"/>
          </a:p>
        </p:txBody>
      </p:sp>
      <p:sp>
        <p:nvSpPr>
          <p:cNvPr id="5" name="Rectangle 4">
            <a:hlinkClick r:id="rId4" action="ppaction://hlinksldjump"/>
            <a:extLst>
              <a:ext uri="{FF2B5EF4-FFF2-40B4-BE49-F238E27FC236}">
                <a16:creationId xmlns:a16="http://schemas.microsoft.com/office/drawing/2014/main" id="{C162B8B2-E932-9090-03C0-9AED6B5E768A}"/>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32665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descr="run204769_evt71902630_VP1Base.png"/>
          <p:cNvPicPr preferRelativeResize="0">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4018" y="1936003"/>
            <a:ext cx="6427713" cy="4164637"/>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CC3262CD-3FAF-8CE8-E72F-6B32F78C1F48}"/>
              </a:ext>
            </a:extLst>
          </p:cNvPr>
          <p:cNvSpPr>
            <a:spLocks noGrp="1"/>
          </p:cNvSpPr>
          <p:nvPr>
            <p:ph type="title"/>
          </p:nvPr>
        </p:nvSpPr>
        <p:spPr>
          <a:xfrm>
            <a:off x="3881849" y="482585"/>
            <a:ext cx="4738276" cy="1325563"/>
          </a:xfrm>
        </p:spPr>
        <p:txBody>
          <a:bodyPr/>
          <a:lstStyle/>
          <a:p>
            <a:r>
              <a:rPr lang="en-US" altLang="en-US" dirty="0">
                <a:solidFill>
                  <a:srgbClr val="FF0000"/>
                </a:solidFill>
                <a:cs typeface="Arial" panose="020B0604020202020204" pitchFamily="34" charset="0"/>
              </a:rPr>
              <a:t>H</a:t>
            </a:r>
            <a:r>
              <a:rPr lang="en-US" altLang="en-US" dirty="0">
                <a:solidFill>
                  <a:srgbClr val="FF0000"/>
                </a:solidFill>
                <a:cs typeface="Arial" panose="020B0604020202020204" pitchFamily="34" charset="0"/>
                <a:sym typeface="Wingdings" panose="05000000000000000000" pitchFamily="2" charset="2"/>
              </a:rPr>
              <a:t>Z</a:t>
            </a:r>
            <a:r>
              <a:rPr lang="en-US" altLang="en-US" baseline="30000" dirty="0">
                <a:solidFill>
                  <a:srgbClr val="FF0000"/>
                </a:solidFill>
                <a:cs typeface="Arial" panose="020B0604020202020204" pitchFamily="34" charset="0"/>
                <a:sym typeface="Wingdings" panose="05000000000000000000" pitchFamily="2" charset="2"/>
              </a:rPr>
              <a:t>0</a:t>
            </a:r>
            <a:r>
              <a:rPr lang="en-US" altLang="en-US" dirty="0">
                <a:solidFill>
                  <a:srgbClr val="FF0000"/>
                </a:solidFill>
                <a:cs typeface="Arial" panose="020B0604020202020204" pitchFamily="34" charset="0"/>
                <a:sym typeface="Wingdings" panose="05000000000000000000" pitchFamily="2" charset="2"/>
              </a:rPr>
              <a:t>Z</a:t>
            </a:r>
            <a:r>
              <a:rPr lang="en-US" altLang="en-US" baseline="30000" dirty="0">
                <a:solidFill>
                  <a:srgbClr val="FF0000"/>
                </a:solidFill>
                <a:cs typeface="Arial" panose="020B0604020202020204" pitchFamily="34" charset="0"/>
                <a:sym typeface="Wingdings" panose="05000000000000000000" pitchFamily="2" charset="2"/>
              </a:rPr>
              <a:t>0</a:t>
            </a:r>
            <a:r>
              <a:rPr lang="en-US" altLang="en-US" dirty="0">
                <a:solidFill>
                  <a:srgbClr val="FF0000"/>
                </a:solidFill>
                <a:cs typeface="Arial" panose="020B0604020202020204" pitchFamily="34" charset="0"/>
                <a:sym typeface="Wingdings" panose="05000000000000000000" pitchFamily="2" charset="2"/>
              </a:rPr>
              <a:t>4 leptons</a:t>
            </a:r>
            <a:endParaRPr lang="en-GB" dirty="0">
              <a:solidFill>
                <a:srgbClr val="FF0000"/>
              </a:solidFill>
            </a:endParaRPr>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41E61B03-28FC-492F-A86C-4AFFC9923784}" type="slidenum">
              <a:rPr lang="en-GB" smtClean="0"/>
              <a:t>42</a:t>
            </a:fld>
            <a:endParaRPr lang="en-GB"/>
          </a:p>
        </p:txBody>
      </p:sp>
      <p:sp>
        <p:nvSpPr>
          <p:cNvPr id="5" name="Rectangle 4">
            <a:hlinkClick r:id="rId3" action="ppaction://hlinksldjump"/>
            <a:extLst>
              <a:ext uri="{FF2B5EF4-FFF2-40B4-BE49-F238E27FC236}">
                <a16:creationId xmlns:a16="http://schemas.microsoft.com/office/drawing/2014/main" id="{43187430-C11B-C9CF-FC92-85863CDF79A4}"/>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324061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txBox="1">
            <a:spLocks/>
          </p:cNvSpPr>
          <p:nvPr/>
        </p:nvSpPr>
        <p:spPr bwMode="auto">
          <a:xfrm>
            <a:off x="1664677" y="123093"/>
            <a:ext cx="8581292" cy="105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pPr algn="ctr" eaLnBrk="1" hangingPunct="1"/>
            <a:r>
              <a:rPr lang="en-US" altLang="en-US" sz="4062" b="1" dirty="0">
                <a:solidFill>
                  <a:srgbClr val="FF0000"/>
                </a:solidFill>
                <a:latin typeface="+mj-lt"/>
                <a:cs typeface="Arial" panose="020B0604020202020204" pitchFamily="34" charset="0"/>
              </a:rPr>
              <a:t> Invariant mass plot  H</a:t>
            </a:r>
            <a:r>
              <a:rPr lang="en-US" altLang="en-US" sz="4062" b="1" dirty="0">
                <a:solidFill>
                  <a:srgbClr val="FF0000"/>
                </a:solidFill>
                <a:latin typeface="+mj-lt"/>
                <a:cs typeface="Arial" panose="020B0604020202020204" pitchFamily="34" charset="0"/>
                <a:sym typeface="Wingdings" panose="05000000000000000000" pitchFamily="2" charset="2"/>
              </a:rPr>
              <a:t>ZZ4 leptons</a:t>
            </a:r>
            <a:endParaRPr lang="en-US" altLang="en-US" sz="4062" b="1" dirty="0">
              <a:solidFill>
                <a:srgbClr val="FF0000"/>
              </a:solidFill>
              <a:latin typeface="+mj-lt"/>
            </a:endParaRPr>
          </a:p>
        </p:txBody>
      </p:sp>
      <p:pic>
        <p:nvPicPr>
          <p:cNvPr id="31747"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4338" y="1740878"/>
            <a:ext cx="4220308" cy="394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7015" y="1811217"/>
            <a:ext cx="4273062" cy="4023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onut 4"/>
          <p:cNvSpPr/>
          <p:nvPr/>
        </p:nvSpPr>
        <p:spPr bwMode="auto">
          <a:xfrm>
            <a:off x="3493477" y="4343401"/>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6" name="Donut 5"/>
          <p:cNvSpPr/>
          <p:nvPr/>
        </p:nvSpPr>
        <p:spPr bwMode="auto">
          <a:xfrm>
            <a:off x="7291754" y="4413741"/>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7" name="Donut 6"/>
          <p:cNvSpPr/>
          <p:nvPr/>
        </p:nvSpPr>
        <p:spPr bwMode="auto">
          <a:xfrm>
            <a:off x="3985846" y="2725617"/>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41E61B03-28FC-492F-A86C-4AFFC9923784}" type="slidenum">
              <a:rPr lang="en-GB" smtClean="0"/>
              <a:t>43</a:t>
            </a:fld>
            <a:endParaRPr lang="en-GB"/>
          </a:p>
        </p:txBody>
      </p:sp>
      <p:sp>
        <p:nvSpPr>
          <p:cNvPr id="8" name="Rectangle 7">
            <a:hlinkClick r:id="rId4" action="ppaction://hlinksldjump"/>
            <a:extLst>
              <a:ext uri="{FF2B5EF4-FFF2-40B4-BE49-F238E27FC236}">
                <a16:creationId xmlns:a16="http://schemas.microsoft.com/office/drawing/2014/main" id="{2EE775F2-1039-0419-E028-997DB5507219}"/>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218667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1816" y="1690688"/>
            <a:ext cx="6312879" cy="434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 Box 3"/>
          <p:cNvSpPr txBox="1">
            <a:spLocks noChangeArrowheads="1"/>
          </p:cNvSpPr>
          <p:nvPr/>
        </p:nvSpPr>
        <p:spPr bwMode="auto">
          <a:xfrm>
            <a:off x="5958256" y="4938346"/>
            <a:ext cx="184731"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6699"/>
                </a:solidFill>
                <a:latin typeface="Helvetica" panose="020B0604020202020204" pitchFamily="34" charset="0"/>
                <a:ea typeface="ＭＳ Ｐゴシック" panose="020B0600070205080204" pitchFamily="34" charset="-128"/>
              </a:defRPr>
            </a:lvl1pPr>
            <a:lvl2pPr marL="37931725" indent="-37474525" eaLnBrk="0" hangingPunct="0">
              <a:defRPr sz="2400">
                <a:solidFill>
                  <a:srgbClr val="006699"/>
                </a:solidFill>
                <a:latin typeface="Helvetica" panose="020B0604020202020204" pitchFamily="34" charset="0"/>
                <a:ea typeface="ＭＳ Ｐゴシック" panose="020B0600070205080204" pitchFamily="34" charset="-128"/>
              </a:defRPr>
            </a:lvl2pPr>
            <a:lvl3pPr eaLnBrk="0" hangingPunct="0">
              <a:defRPr sz="2400">
                <a:solidFill>
                  <a:srgbClr val="006699"/>
                </a:solidFill>
                <a:latin typeface="Helvetica" panose="020B0604020202020204" pitchFamily="34" charset="0"/>
                <a:ea typeface="ＭＳ Ｐゴシック" panose="020B0600070205080204" pitchFamily="34" charset="-128"/>
              </a:defRPr>
            </a:lvl3pPr>
            <a:lvl4pPr eaLnBrk="0" hangingPunct="0">
              <a:defRPr sz="2400">
                <a:solidFill>
                  <a:srgbClr val="006699"/>
                </a:solidFill>
                <a:latin typeface="Helvetica" panose="020B0604020202020204" pitchFamily="34" charset="0"/>
                <a:ea typeface="ＭＳ Ｐゴシック" panose="020B0600070205080204" pitchFamily="34" charset="-128"/>
              </a:defRPr>
            </a:lvl4pPr>
            <a:lvl5pPr eaLnBrk="0" hangingPunct="0">
              <a:defRPr sz="2400">
                <a:solidFill>
                  <a:srgbClr val="006699"/>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rgbClr val="006699"/>
                </a:solidFill>
                <a:latin typeface="Helvetica" panose="020B0604020202020204" pitchFamily="34" charset="0"/>
                <a:ea typeface="ＭＳ Ｐゴシック" panose="020B0600070205080204" pitchFamily="34" charset="-128"/>
              </a:defRPr>
            </a:lvl9pPr>
          </a:lstStyle>
          <a:p>
            <a:pPr eaLnBrk="1" hangingPunct="1"/>
            <a:endParaRPr lang="en-US" altLang="en-US" sz="2215">
              <a:solidFill>
                <a:srgbClr val="184B81"/>
              </a:solidFill>
              <a:latin typeface="Arial" panose="020B0604020202020204" pitchFamily="34" charset="0"/>
            </a:endParaRPr>
          </a:p>
          <a:p>
            <a:pPr eaLnBrk="1" hangingPunct="1"/>
            <a:endParaRPr lang="en-US" altLang="en-US" sz="2215">
              <a:solidFill>
                <a:srgbClr val="184B81"/>
              </a:solidFill>
              <a:latin typeface="Arial" panose="020B0604020202020204" pitchFamily="34" charset="0"/>
            </a:endParaRPr>
          </a:p>
        </p:txBody>
      </p:sp>
      <p:sp>
        <p:nvSpPr>
          <p:cNvPr id="7" name="Title 6">
            <a:extLst>
              <a:ext uri="{FF2B5EF4-FFF2-40B4-BE49-F238E27FC236}">
                <a16:creationId xmlns:a16="http://schemas.microsoft.com/office/drawing/2014/main" id="{F6323515-F587-4EE7-EF68-F7561324E065}"/>
              </a:ext>
            </a:extLst>
          </p:cNvPr>
          <p:cNvSpPr>
            <a:spLocks noGrp="1"/>
          </p:cNvSpPr>
          <p:nvPr>
            <p:ph type="title"/>
          </p:nvPr>
        </p:nvSpPr>
        <p:spPr>
          <a:xfrm>
            <a:off x="4724400" y="482814"/>
            <a:ext cx="1885950" cy="1325563"/>
          </a:xfrm>
        </p:spPr>
        <p:txBody>
          <a:bodyPr/>
          <a:lstStyle/>
          <a:p>
            <a:r>
              <a:rPr lang="en-US" altLang="en-US" b="1" dirty="0" err="1">
                <a:solidFill>
                  <a:srgbClr val="FF0000"/>
                </a:solidFill>
                <a:cs typeface="Arial" panose="020B0604020202020204" pitchFamily="34" charset="0"/>
              </a:rPr>
              <a:t>H</a:t>
            </a:r>
            <a:r>
              <a:rPr lang="en-US" altLang="en-US" b="1" dirty="0" err="1">
                <a:solidFill>
                  <a:srgbClr val="FF0000"/>
                </a:solidFill>
                <a:cs typeface="Arial" panose="020B0604020202020204" pitchFamily="34" charset="0"/>
                <a:sym typeface="Wingdings" panose="05000000000000000000" pitchFamily="2" charset="2"/>
              </a:rPr>
              <a:t></a:t>
            </a:r>
            <a:r>
              <a:rPr lang="en-US" altLang="en-US" b="1" dirty="0" err="1">
                <a:solidFill>
                  <a:srgbClr val="FF0000"/>
                </a:solidFill>
                <a:latin typeface="Symbol" panose="05050102010706020507" pitchFamily="18" charset="2"/>
                <a:sym typeface="Wingdings" panose="05000000000000000000" pitchFamily="2" charset="2"/>
              </a:rPr>
              <a:t>gg</a:t>
            </a:r>
            <a:br>
              <a:rPr lang="en-US" altLang="en-US" b="1" dirty="0">
                <a:solidFill>
                  <a:srgbClr val="FF0000"/>
                </a:solidFill>
                <a:latin typeface="Symbol" panose="05050102010706020507" pitchFamily="18" charset="2"/>
              </a:rPr>
            </a:br>
            <a:endParaRPr lang="en-GB" dirty="0"/>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5" name="Slide Number Placeholder 4"/>
          <p:cNvSpPr>
            <a:spLocks noGrp="1"/>
          </p:cNvSpPr>
          <p:nvPr>
            <p:ph type="sldNum" sz="quarter" idx="12"/>
          </p:nvPr>
        </p:nvSpPr>
        <p:spPr/>
        <p:txBody>
          <a:bodyPr/>
          <a:lstStyle/>
          <a:p>
            <a:fld id="{41E61B03-28FC-492F-A86C-4AFFC9923784}" type="slidenum">
              <a:rPr lang="en-GB" smtClean="0"/>
              <a:t>44</a:t>
            </a:fld>
            <a:endParaRPr lang="en-GB"/>
          </a:p>
        </p:txBody>
      </p:sp>
      <p:sp>
        <p:nvSpPr>
          <p:cNvPr id="6" name="Rectangle 5">
            <a:hlinkClick r:id="rId4" action="ppaction://hlinksldjump"/>
            <a:extLst>
              <a:ext uri="{FF2B5EF4-FFF2-40B4-BE49-F238E27FC236}">
                <a16:creationId xmlns:a16="http://schemas.microsoft.com/office/drawing/2014/main" id="{75F45969-A3A5-79EB-E095-EE7F4C125BA6}"/>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892889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056544"/>
            <a:ext cx="5253404" cy="489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16618" y="1052147"/>
            <a:ext cx="3259015" cy="490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onut 5"/>
          <p:cNvSpPr/>
          <p:nvPr/>
        </p:nvSpPr>
        <p:spPr bwMode="auto">
          <a:xfrm>
            <a:off x="3774831" y="3429002"/>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7" name="Donut 6"/>
          <p:cNvSpPr/>
          <p:nvPr/>
        </p:nvSpPr>
        <p:spPr bwMode="auto">
          <a:xfrm>
            <a:off x="5322277" y="2162910"/>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8" name="Donut 7"/>
          <p:cNvSpPr/>
          <p:nvPr/>
        </p:nvSpPr>
        <p:spPr bwMode="auto">
          <a:xfrm>
            <a:off x="8135815" y="1459525"/>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9" name="Donut 8"/>
          <p:cNvSpPr/>
          <p:nvPr/>
        </p:nvSpPr>
        <p:spPr bwMode="auto">
          <a:xfrm>
            <a:off x="8135815" y="4835771"/>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10" name="Donut 9"/>
          <p:cNvSpPr/>
          <p:nvPr/>
        </p:nvSpPr>
        <p:spPr bwMode="auto">
          <a:xfrm>
            <a:off x="8065477" y="3780694"/>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11" name="Donut 10"/>
          <p:cNvSpPr/>
          <p:nvPr/>
        </p:nvSpPr>
        <p:spPr bwMode="auto">
          <a:xfrm>
            <a:off x="8135815" y="2584941"/>
            <a:ext cx="844062" cy="773723"/>
          </a:xfrm>
          <a:prstGeom prst="donut">
            <a:avLst>
              <a:gd name="adj" fmla="val 3072"/>
            </a:avLst>
          </a:prstGeom>
          <a:solidFill>
            <a:srgbClr val="FF0000"/>
          </a:solidFill>
          <a:ln w="9525" cap="flat" cmpd="sng" algn="ctr">
            <a:noFill/>
            <a:prstDash val="solid"/>
            <a:round/>
            <a:headEnd type="none" w="med" len="med"/>
            <a:tailEnd type="none" w="med" len="med"/>
          </a:ln>
          <a:effectLst/>
        </p:spPr>
        <p:txBody>
          <a:bodyPr/>
          <a:lstStyle/>
          <a:p>
            <a:pPr>
              <a:defRPr/>
            </a:pPr>
            <a:endParaRPr lang="en-US" sz="1662">
              <a:latin typeface="Helvetica" pitchFamily="-107" charset="0"/>
              <a:ea typeface="ＭＳ Ｐゴシック" pitchFamily="-109" charset="-128"/>
              <a:cs typeface="ＭＳ Ｐゴシック" pitchFamily="-109" charset="-128"/>
            </a:endParaRPr>
          </a:p>
        </p:txBody>
      </p:sp>
      <p:sp>
        <p:nvSpPr>
          <p:cNvPr id="13" name="Title 12">
            <a:extLst>
              <a:ext uri="{FF2B5EF4-FFF2-40B4-BE49-F238E27FC236}">
                <a16:creationId xmlns:a16="http://schemas.microsoft.com/office/drawing/2014/main" id="{D79138AA-1C98-DFEA-B6F7-B184EC222B24}"/>
              </a:ext>
            </a:extLst>
          </p:cNvPr>
          <p:cNvSpPr>
            <a:spLocks noGrp="1"/>
          </p:cNvSpPr>
          <p:nvPr>
            <p:ph type="title"/>
          </p:nvPr>
        </p:nvSpPr>
        <p:spPr>
          <a:xfrm>
            <a:off x="4715608" y="136525"/>
            <a:ext cx="2057400" cy="1094400"/>
          </a:xfrm>
        </p:spPr>
        <p:txBody>
          <a:bodyPr>
            <a:normAutofit/>
          </a:bodyPr>
          <a:lstStyle/>
          <a:p>
            <a:r>
              <a:rPr lang="en-US" altLang="en-US" b="1" dirty="0" err="1">
                <a:solidFill>
                  <a:srgbClr val="FF0000"/>
                </a:solidFill>
                <a:cs typeface="Arial" panose="020B0604020202020204" pitchFamily="34" charset="0"/>
              </a:rPr>
              <a:t>H</a:t>
            </a:r>
            <a:r>
              <a:rPr lang="en-US" altLang="en-US" b="1" dirty="0" err="1">
                <a:solidFill>
                  <a:srgbClr val="FF0000"/>
                </a:solidFill>
                <a:cs typeface="Arial" panose="020B0604020202020204" pitchFamily="34" charset="0"/>
                <a:sym typeface="Wingdings" panose="05000000000000000000" pitchFamily="2" charset="2"/>
              </a:rPr>
              <a:t></a:t>
            </a:r>
            <a:r>
              <a:rPr lang="en-US" altLang="en-US" b="1" dirty="0" err="1">
                <a:solidFill>
                  <a:srgbClr val="FF0000"/>
                </a:solidFill>
                <a:latin typeface="Symbol" panose="05050102010706020507" pitchFamily="18" charset="2"/>
                <a:sym typeface="Wingdings" panose="05000000000000000000" pitchFamily="2" charset="2"/>
              </a:rPr>
              <a:t>gg</a:t>
            </a:r>
            <a:endParaRPr lang="en-GB" dirty="0"/>
          </a:p>
        </p:txBody>
      </p:sp>
      <p:sp>
        <p:nvSpPr>
          <p:cNvPr id="2" name="Date Placeholder 1"/>
          <p:cNvSpPr>
            <a:spLocks noGrp="1"/>
          </p:cNvSpPr>
          <p:nvPr>
            <p:ph type="dt" sz="half" idx="10"/>
          </p:nvPr>
        </p:nvSpPr>
        <p:spPr/>
        <p:txBody>
          <a:bodyPr/>
          <a:lstStyle/>
          <a:p>
            <a:r>
              <a:rPr lang="en-US"/>
              <a:t>CERN 27-29 Oct 2025</a:t>
            </a:r>
            <a:endParaRPr lang="en-GB"/>
          </a:p>
        </p:txBody>
      </p:sp>
      <p:sp>
        <p:nvSpPr>
          <p:cNvPr id="3" name="Footer Placeholder 2"/>
          <p:cNvSpPr>
            <a:spLocks noGrp="1"/>
          </p:cNvSpPr>
          <p:nvPr>
            <p:ph type="ftr" sz="quarter" idx="11"/>
          </p:nvPr>
        </p:nvSpPr>
        <p:spPr/>
        <p:txBody>
          <a:bodyPr/>
          <a:lstStyle/>
          <a:p>
            <a:r>
              <a:rPr lang="en-GB"/>
              <a:t>Giacinto de Cataldo CERN-CH and INFN, Ba-It </a:t>
            </a:r>
          </a:p>
        </p:txBody>
      </p:sp>
      <p:sp>
        <p:nvSpPr>
          <p:cNvPr id="4" name="Slide Number Placeholder 3"/>
          <p:cNvSpPr>
            <a:spLocks noGrp="1"/>
          </p:cNvSpPr>
          <p:nvPr>
            <p:ph type="sldNum" sz="quarter" idx="12"/>
          </p:nvPr>
        </p:nvSpPr>
        <p:spPr/>
        <p:txBody>
          <a:bodyPr/>
          <a:lstStyle/>
          <a:p>
            <a:fld id="{41E61B03-28FC-492F-A86C-4AFFC9923784}" type="slidenum">
              <a:rPr lang="en-GB" smtClean="0"/>
              <a:t>45</a:t>
            </a:fld>
            <a:endParaRPr lang="en-GB"/>
          </a:p>
        </p:txBody>
      </p:sp>
      <p:sp>
        <p:nvSpPr>
          <p:cNvPr id="12" name="Rectangle 11">
            <a:hlinkClick r:id="rId4" action="ppaction://hlinksldjump"/>
            <a:extLst>
              <a:ext uri="{FF2B5EF4-FFF2-40B4-BE49-F238E27FC236}">
                <a16:creationId xmlns:a16="http://schemas.microsoft.com/office/drawing/2014/main" id="{1E7ABC0F-ECB1-7069-4DDF-C0F677E4DED1}"/>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337272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F10B4-9762-5155-B895-8F62939E0BDC}"/>
              </a:ext>
            </a:extLst>
          </p:cNvPr>
          <p:cNvSpPr>
            <a:spLocks noGrp="1"/>
          </p:cNvSpPr>
          <p:nvPr>
            <p:ph type="title"/>
          </p:nvPr>
        </p:nvSpPr>
        <p:spPr/>
        <p:txBody>
          <a:bodyPr>
            <a:normAutofit/>
          </a:bodyPr>
          <a:lstStyle/>
          <a:p>
            <a:r>
              <a:rPr lang="en-US" dirty="0">
                <a:solidFill>
                  <a:srgbClr val="FF0000"/>
                </a:solidFill>
              </a:rPr>
              <a:t>Summary</a:t>
            </a:r>
            <a:br>
              <a:rPr lang="en-US" dirty="0"/>
            </a:br>
            <a:endParaRPr lang="en-GB" dirty="0"/>
          </a:p>
        </p:txBody>
      </p:sp>
      <p:sp>
        <p:nvSpPr>
          <p:cNvPr id="3" name="Content Placeholder 2">
            <a:extLst>
              <a:ext uri="{FF2B5EF4-FFF2-40B4-BE49-F238E27FC236}">
                <a16:creationId xmlns:a16="http://schemas.microsoft.com/office/drawing/2014/main" id="{F52EB625-8901-ADCC-B39C-F862779ED8C5}"/>
              </a:ext>
            </a:extLst>
          </p:cNvPr>
          <p:cNvSpPr>
            <a:spLocks noGrp="1"/>
          </p:cNvSpPr>
          <p:nvPr>
            <p:ph idx="1"/>
          </p:nvPr>
        </p:nvSpPr>
        <p:spPr>
          <a:xfrm>
            <a:off x="2389563" y="2492959"/>
            <a:ext cx="7543801" cy="2024700"/>
          </a:xfrm>
        </p:spPr>
        <p:txBody>
          <a:bodyPr>
            <a:normAutofit fontScale="77500" lnSpcReduction="20000"/>
          </a:bodyPr>
          <a:lstStyle/>
          <a:p>
            <a:pPr>
              <a:buFont typeface="Wingdings" panose="05000000000000000000" pitchFamily="2" charset="2"/>
              <a:buChar char="Ø"/>
            </a:pPr>
            <a:r>
              <a:rPr lang="en-US" dirty="0"/>
              <a:t>From the classical </a:t>
            </a:r>
            <a:r>
              <a:rPr lang="en-US" dirty="0" err="1"/>
              <a:t>Lagrangian</a:t>
            </a:r>
            <a:r>
              <a:rPr lang="en-US" dirty="0"/>
              <a:t> to the particle physics </a:t>
            </a:r>
            <a:r>
              <a:rPr lang="en-US" dirty="0" err="1"/>
              <a:t>Lagrangian</a:t>
            </a:r>
            <a:r>
              <a:rPr lang="en-US" dirty="0"/>
              <a:t>;</a:t>
            </a:r>
          </a:p>
          <a:p>
            <a:pPr>
              <a:buFont typeface="Wingdings" panose="05000000000000000000" pitchFamily="2" charset="2"/>
              <a:buChar char="Ø"/>
            </a:pPr>
            <a:r>
              <a:rPr lang="en-US" dirty="0">
                <a:solidFill>
                  <a:srgbClr val="0000FF"/>
                </a:solidFill>
              </a:rPr>
              <a:t>Invariance, conserved quantities and symmetries;</a:t>
            </a:r>
          </a:p>
          <a:p>
            <a:pPr>
              <a:buFont typeface="Wingdings" panose="05000000000000000000" pitchFamily="2" charset="2"/>
              <a:buChar char="Ø"/>
            </a:pPr>
            <a:r>
              <a:rPr lang="en-US" dirty="0"/>
              <a:t>Elements of SM: Feynman  diagrams and the computation of the muon life-time;</a:t>
            </a:r>
          </a:p>
          <a:p>
            <a:pPr>
              <a:buFont typeface="Wingdings" panose="05000000000000000000" pitchFamily="2" charset="2"/>
              <a:buChar char="Ø"/>
            </a:pPr>
            <a:r>
              <a:rPr lang="en-US" dirty="0">
                <a:solidFill>
                  <a:srgbClr val="0000FF"/>
                </a:solidFill>
              </a:rPr>
              <a:t>The Higgs boson and the experimental results</a:t>
            </a:r>
          </a:p>
        </p:txBody>
      </p:sp>
      <p:sp>
        <p:nvSpPr>
          <p:cNvPr id="4" name="Date Placeholder 3">
            <a:extLst>
              <a:ext uri="{FF2B5EF4-FFF2-40B4-BE49-F238E27FC236}">
                <a16:creationId xmlns:a16="http://schemas.microsoft.com/office/drawing/2014/main" id="{F23C406E-A129-019A-3874-390274058912}"/>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BE2A9132-E713-F34C-F955-18DAF6437487}"/>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43207C79-4790-00AE-CF3E-A637BBD0778F}"/>
              </a:ext>
            </a:extLst>
          </p:cNvPr>
          <p:cNvSpPr>
            <a:spLocks noGrp="1"/>
          </p:cNvSpPr>
          <p:nvPr>
            <p:ph type="sldNum" sz="quarter" idx="12"/>
          </p:nvPr>
        </p:nvSpPr>
        <p:spPr/>
        <p:txBody>
          <a:bodyPr/>
          <a:lstStyle/>
          <a:p>
            <a:fld id="{9A4D69E4-0BE0-4A7F-8238-560CF690EA01}" type="slidenum">
              <a:rPr lang="en-GB" smtClean="0"/>
              <a:t>46</a:t>
            </a:fld>
            <a:endParaRPr lang="en-GB"/>
          </a:p>
        </p:txBody>
      </p:sp>
      <p:sp>
        <p:nvSpPr>
          <p:cNvPr id="7" name="Rectangle 6">
            <a:hlinkClick r:id="rId2" action="ppaction://hlinksldjump"/>
            <a:extLst>
              <a:ext uri="{FF2B5EF4-FFF2-40B4-BE49-F238E27FC236}">
                <a16:creationId xmlns:a16="http://schemas.microsoft.com/office/drawing/2014/main" id="{A094D8AD-A05A-442D-4AF1-DE6883D4EBEC}"/>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405129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1604" y="825295"/>
            <a:ext cx="6781800" cy="960438"/>
          </a:xfrm>
        </p:spPr>
        <p:txBody>
          <a:bodyPr>
            <a:normAutofit/>
          </a:bodyPr>
          <a:lstStyle/>
          <a:p>
            <a:r>
              <a:rPr lang="en-GB" sz="3600" dirty="0">
                <a:solidFill>
                  <a:srgbClr val="FF0000"/>
                </a:solidFill>
                <a:latin typeface="+mn-lt"/>
                <a:cs typeface="Comic Sans MS"/>
              </a:rPr>
              <a:t>Lecture 3</a:t>
            </a:r>
            <a:endParaRPr lang="en-US" sz="3600" dirty="0">
              <a:solidFill>
                <a:srgbClr val="FF0000"/>
              </a:solidFill>
            </a:endParaRPr>
          </a:p>
        </p:txBody>
      </p:sp>
      <p:sp>
        <p:nvSpPr>
          <p:cNvPr id="3" name="Content Placeholder 2"/>
          <p:cNvSpPr>
            <a:spLocks noGrp="1"/>
          </p:cNvSpPr>
          <p:nvPr>
            <p:ph idx="1"/>
          </p:nvPr>
        </p:nvSpPr>
        <p:spPr>
          <a:xfrm>
            <a:off x="2552953" y="2392085"/>
            <a:ext cx="6848214" cy="2592288"/>
          </a:xfrm>
        </p:spPr>
        <p:txBody>
          <a:bodyPr>
            <a:normAutofit lnSpcReduction="10000"/>
          </a:bodyPr>
          <a:lstStyle/>
          <a:p>
            <a:pPr marL="0" indent="0" algn="ctr">
              <a:buNone/>
            </a:pPr>
            <a:r>
              <a:rPr lang="en-GB" sz="3600" dirty="0">
                <a:solidFill>
                  <a:srgbClr val="0000FF"/>
                </a:solidFill>
                <a:cs typeface="Comic Sans MS"/>
              </a:rPr>
              <a:t> </a:t>
            </a:r>
            <a:r>
              <a:rPr lang="en-US" sz="3600" dirty="0">
                <a:solidFill>
                  <a:srgbClr val="0000FF"/>
                </a:solidFill>
              </a:rPr>
              <a:t>Beyond the SM</a:t>
            </a:r>
          </a:p>
          <a:p>
            <a:pPr>
              <a:buFont typeface="Wingdings" panose="05000000000000000000" pitchFamily="2" charset="2"/>
              <a:buChar char="Ø"/>
            </a:pPr>
            <a:r>
              <a:rPr lang="en-US" sz="2160" dirty="0">
                <a:solidFill>
                  <a:srgbClr val="0000CC"/>
                </a:solidFill>
              </a:rPr>
              <a:t>Limits of the SM</a:t>
            </a:r>
          </a:p>
          <a:p>
            <a:pPr marL="0" indent="0">
              <a:buNone/>
            </a:pPr>
            <a:endParaRPr lang="en-US" sz="2160" dirty="0">
              <a:solidFill>
                <a:srgbClr val="0000CC"/>
              </a:solidFill>
            </a:endParaRPr>
          </a:p>
          <a:p>
            <a:pPr>
              <a:buFont typeface="Wingdings" panose="05000000000000000000" pitchFamily="2" charset="2"/>
              <a:buChar char="Ø"/>
            </a:pPr>
            <a:r>
              <a:rPr lang="en-US" sz="2160" dirty="0">
                <a:solidFill>
                  <a:srgbClr val="0000CC"/>
                </a:solidFill>
              </a:rPr>
              <a:t>Grand unified theories (GUT) </a:t>
            </a:r>
            <a:r>
              <a:rPr lang="en-US" sz="1260" dirty="0">
                <a:solidFill>
                  <a:srgbClr val="0000CC"/>
                </a:solidFill>
              </a:rPr>
              <a:t>(speculative)</a:t>
            </a:r>
          </a:p>
          <a:p>
            <a:pPr>
              <a:buFont typeface="Wingdings" panose="05000000000000000000" pitchFamily="2" charset="2"/>
              <a:buChar char="Ø"/>
            </a:pPr>
            <a:endParaRPr lang="en-US" sz="2160" dirty="0">
              <a:solidFill>
                <a:srgbClr val="0000CC"/>
              </a:solidFill>
            </a:endParaRPr>
          </a:p>
          <a:p>
            <a:pPr>
              <a:buFont typeface="Wingdings" panose="05000000000000000000" pitchFamily="2" charset="2"/>
              <a:buChar char="Ø"/>
            </a:pPr>
            <a:r>
              <a:rPr lang="en-US" sz="2160" dirty="0">
                <a:solidFill>
                  <a:srgbClr val="0000CC"/>
                </a:solidFill>
              </a:rPr>
              <a:t>Theories of Everything (</a:t>
            </a:r>
            <a:r>
              <a:rPr lang="en-US" sz="2160" dirty="0" err="1">
                <a:solidFill>
                  <a:srgbClr val="0000CC"/>
                </a:solidFill>
              </a:rPr>
              <a:t>ToE</a:t>
            </a:r>
            <a:r>
              <a:rPr lang="en-US" sz="2160" dirty="0">
                <a:solidFill>
                  <a:srgbClr val="0000CC"/>
                </a:solidFill>
              </a:rPr>
              <a:t>) </a:t>
            </a:r>
            <a:r>
              <a:rPr lang="en-US" sz="1440" dirty="0">
                <a:solidFill>
                  <a:srgbClr val="0000CC"/>
                </a:solidFill>
              </a:rPr>
              <a:t>(speculative)</a:t>
            </a:r>
            <a:endParaRPr lang="it-IT" sz="1440" dirty="0">
              <a:solidFill>
                <a:srgbClr val="0000CC"/>
              </a:solidFill>
            </a:endParaRPr>
          </a:p>
          <a:p>
            <a:pPr marL="0" indent="0">
              <a:buNone/>
            </a:pPr>
            <a:endParaRPr lang="en-US" sz="2160" dirty="0"/>
          </a:p>
        </p:txBody>
      </p:sp>
      <p:sp>
        <p:nvSpPr>
          <p:cNvPr id="4" name="Date Placeholder 3"/>
          <p:cNvSpPr>
            <a:spLocks noGrp="1"/>
          </p:cNvSpPr>
          <p:nvPr>
            <p:ph type="dt" sz="half" idx="10"/>
          </p:nvPr>
        </p:nvSpPr>
        <p:spPr/>
        <p:txBody>
          <a:bodyPr/>
          <a:lstStyle/>
          <a:p>
            <a:r>
              <a:rPr lang="en-US"/>
              <a:t>CERN 27-29 Oct 2025</a:t>
            </a:r>
          </a:p>
        </p:txBody>
      </p:sp>
      <p:sp>
        <p:nvSpPr>
          <p:cNvPr id="5" name="Footer Placeholder 4"/>
          <p:cNvSpPr>
            <a:spLocks noGrp="1"/>
          </p:cNvSpPr>
          <p:nvPr>
            <p:ph type="ftr" sz="quarter" idx="11"/>
          </p:nvPr>
        </p:nvSpPr>
        <p:spPr/>
        <p:txBody>
          <a:bodyPr/>
          <a:lstStyle/>
          <a:p>
            <a:r>
              <a:rPr lang="en-GB"/>
              <a:t>Giacinto de Cataldo CERN-CH and INFN, Ba-It </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47</a:t>
            </a:fld>
            <a:endParaRPr lang="en-US"/>
          </a:p>
        </p:txBody>
      </p:sp>
      <p:sp>
        <p:nvSpPr>
          <p:cNvPr id="7" name="Rectangle 6">
            <a:hlinkClick r:id="rId2" action="ppaction://hlinksldjump"/>
            <a:extLst>
              <a:ext uri="{FF2B5EF4-FFF2-40B4-BE49-F238E27FC236}">
                <a16:creationId xmlns:a16="http://schemas.microsoft.com/office/drawing/2014/main" id="{DC8FE054-B5E9-F92E-ED1C-C97E9CA6C8F2}"/>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288832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1584" y="2468214"/>
            <a:ext cx="2794635" cy="2000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5" name="Rectangle 2"/>
          <p:cNvSpPr>
            <a:spLocks/>
          </p:cNvSpPr>
          <p:nvPr/>
        </p:nvSpPr>
        <p:spPr bwMode="auto">
          <a:xfrm>
            <a:off x="4026563" y="926543"/>
            <a:ext cx="302968"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2880" dirty="0">
                <a:solidFill>
                  <a:srgbClr val="FF0000"/>
                </a:solidFill>
                <a:latin typeface="Verdana" panose="020B0604030504040204" pitchFamily="34" charset="0"/>
                <a:ea typeface="Verdana" panose="020B0604030504040204" pitchFamily="34" charset="0"/>
                <a:cs typeface="Verdana" panose="020B0604030504040204" pitchFamily="34" charset="0"/>
                <a:sym typeface="Myriad Pro" charset="0"/>
              </a:rPr>
              <a:t>+</a:t>
            </a:r>
          </a:p>
        </p:txBody>
      </p:sp>
      <p:sp>
        <p:nvSpPr>
          <p:cNvPr id="6" name="Rectangle 3"/>
          <p:cNvSpPr>
            <a:spLocks/>
          </p:cNvSpPr>
          <p:nvPr/>
        </p:nvSpPr>
        <p:spPr bwMode="auto">
          <a:xfrm>
            <a:off x="1681140" y="758236"/>
            <a:ext cx="2857500" cy="754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2880" dirty="0">
                <a:solidFill>
                  <a:srgbClr val="FF0000"/>
                </a:solidFill>
                <a:latin typeface="Verdana" panose="020B0604030504040204" pitchFamily="34" charset="0"/>
                <a:ea typeface="Verdana" panose="020B0604030504040204" pitchFamily="34" charset="0"/>
                <a:cs typeface="Verdana" panose="020B0604030504040204" pitchFamily="34" charset="0"/>
                <a:sym typeface="Eurostile" charset="0"/>
              </a:rPr>
              <a:t>Standard Model</a:t>
            </a:r>
          </a:p>
        </p:txBody>
      </p:sp>
      <p:sp>
        <p:nvSpPr>
          <p:cNvPr id="7" name="Rectangle 4"/>
          <p:cNvSpPr>
            <a:spLocks/>
          </p:cNvSpPr>
          <p:nvPr/>
        </p:nvSpPr>
        <p:spPr bwMode="auto">
          <a:xfrm>
            <a:off x="4824390" y="758236"/>
            <a:ext cx="2857500" cy="754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2880" dirty="0">
                <a:solidFill>
                  <a:srgbClr val="FF0000"/>
                </a:solidFill>
                <a:latin typeface="Verdana" panose="020B0604030504040204" pitchFamily="34" charset="0"/>
                <a:ea typeface="Verdana" panose="020B0604030504040204" pitchFamily="34" charset="0"/>
                <a:cs typeface="Verdana" panose="020B0604030504040204" pitchFamily="34" charset="0"/>
                <a:sym typeface="Eurostile" charset="0"/>
              </a:rPr>
              <a:t>General Relativity</a:t>
            </a:r>
          </a:p>
        </p:txBody>
      </p:sp>
      <p:sp>
        <p:nvSpPr>
          <p:cNvPr id="8" name="Rectangle 5"/>
          <p:cNvSpPr>
            <a:spLocks/>
          </p:cNvSpPr>
          <p:nvPr/>
        </p:nvSpPr>
        <p:spPr bwMode="auto">
          <a:xfrm>
            <a:off x="3581400" y="4595474"/>
            <a:ext cx="5827922" cy="1466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3240" dirty="0">
                <a:latin typeface="Verdana" panose="020B0604030504040204" pitchFamily="34" charset="0"/>
                <a:ea typeface="Verdana" panose="020B0604030504040204" pitchFamily="34" charset="0"/>
                <a:cs typeface="Verdana" panose="020B0604030504040204" pitchFamily="34" charset="0"/>
                <a:sym typeface="Eurostile" charset="0"/>
              </a:rPr>
              <a:t>Actually, not yet !</a:t>
            </a:r>
          </a:p>
          <a:p>
            <a:pPr marL="285750" indent="-285750">
              <a:buFont typeface="Arial" panose="020B0604020202020204" pitchFamily="34" charset="0"/>
              <a:buChar char="•"/>
            </a:pPr>
            <a:r>
              <a:rPr lang="en-US" sz="1620" dirty="0">
                <a:solidFill>
                  <a:srgbClr val="0000FF"/>
                </a:solidFill>
                <a:latin typeface="Verdana" panose="020B0604030504040204" pitchFamily="34" charset="0"/>
                <a:ea typeface="Verdana" panose="020B0604030504040204" pitchFamily="34" charset="0"/>
                <a:cs typeface="Verdana" panose="020B0604030504040204" pitchFamily="34" charset="0"/>
                <a:sym typeface="Eurostile" charset="0"/>
              </a:rPr>
              <a:t>Acceleration of the Universe expansion: dark energy;</a:t>
            </a:r>
          </a:p>
          <a:p>
            <a:pPr marL="285750" indent="-285750">
              <a:buFont typeface="Arial" panose="020B0604020202020204" pitchFamily="34" charset="0"/>
              <a:buChar char="•"/>
            </a:pPr>
            <a:r>
              <a:rPr lang="en-US" sz="1620" dirty="0">
                <a:solidFill>
                  <a:srgbClr val="0000FF"/>
                </a:solidFill>
                <a:latin typeface="Verdana" panose="020B0604030504040204" pitchFamily="34" charset="0"/>
                <a:ea typeface="Verdana" panose="020B0604030504040204" pitchFamily="34" charset="0"/>
                <a:cs typeface="Verdana" panose="020B0604030504040204" pitchFamily="34" charset="0"/>
                <a:sym typeface="Eurostile" charset="0"/>
              </a:rPr>
              <a:t>dark matter.</a:t>
            </a:r>
          </a:p>
        </p:txBody>
      </p:sp>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4022" y="2711179"/>
            <a:ext cx="2871788" cy="16159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0" name="Rectangle 7"/>
          <p:cNvSpPr>
            <a:spLocks/>
          </p:cNvSpPr>
          <p:nvPr/>
        </p:nvSpPr>
        <p:spPr bwMode="auto">
          <a:xfrm>
            <a:off x="4790104" y="3217572"/>
            <a:ext cx="339837" cy="4985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3240">
                <a:latin typeface="Verdana" panose="020B0604030504040204" pitchFamily="34" charset="0"/>
                <a:ea typeface="Verdana" panose="020B0604030504040204" pitchFamily="34" charset="0"/>
                <a:cs typeface="Verdana" panose="020B0604030504040204" pitchFamily="34" charset="0"/>
                <a:sym typeface="Myriad Pro" charset="0"/>
              </a:rPr>
              <a:t>+</a:t>
            </a:r>
          </a:p>
        </p:txBody>
      </p:sp>
      <p:sp>
        <p:nvSpPr>
          <p:cNvPr id="11" name="Rectangle 8"/>
          <p:cNvSpPr>
            <a:spLocks/>
          </p:cNvSpPr>
          <p:nvPr/>
        </p:nvSpPr>
        <p:spPr bwMode="auto">
          <a:xfrm>
            <a:off x="7716180" y="758236"/>
            <a:ext cx="2857500" cy="754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2880" dirty="0">
                <a:solidFill>
                  <a:srgbClr val="FF0000"/>
                </a:solidFill>
                <a:latin typeface="Verdana" panose="020B0604030504040204" pitchFamily="34" charset="0"/>
                <a:ea typeface="Verdana" panose="020B0604030504040204" pitchFamily="34" charset="0"/>
                <a:cs typeface="Verdana" panose="020B0604030504040204" pitchFamily="34" charset="0"/>
                <a:sym typeface="Eurostile" charset="0"/>
              </a:rPr>
              <a:t>Universe ?</a:t>
            </a:r>
          </a:p>
        </p:txBody>
      </p:sp>
      <p:sp>
        <p:nvSpPr>
          <p:cNvPr id="12" name="Rectangle 9"/>
          <p:cNvSpPr>
            <a:spLocks/>
          </p:cNvSpPr>
          <p:nvPr/>
        </p:nvSpPr>
        <p:spPr bwMode="auto">
          <a:xfrm>
            <a:off x="7024369" y="905177"/>
            <a:ext cx="302968"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2880" dirty="0">
                <a:solidFill>
                  <a:srgbClr val="FF0000"/>
                </a:solidFill>
                <a:latin typeface="Verdana" panose="020B0604030504040204" pitchFamily="34" charset="0"/>
                <a:ea typeface="Verdana" panose="020B0604030504040204" pitchFamily="34" charset="0"/>
                <a:cs typeface="Verdana" panose="020B0604030504040204" pitchFamily="34" charset="0"/>
                <a:sym typeface="Myriad Pro" charset="0"/>
              </a:rPr>
              <a:t>=</a:t>
            </a:r>
          </a:p>
        </p:txBody>
      </p:sp>
      <p:pic>
        <p:nvPicPr>
          <p:cNvPr id="1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7710" y="2621051"/>
            <a:ext cx="1680210" cy="1680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3" name="Footer Placeholder 2"/>
          <p:cNvSpPr>
            <a:spLocks noGrp="1"/>
          </p:cNvSpPr>
          <p:nvPr>
            <p:ph type="ftr" sz="quarter" idx="11"/>
          </p:nvPr>
        </p:nvSpPr>
        <p:spPr/>
        <p:txBody>
          <a:bodyPr/>
          <a:lstStyle/>
          <a:p>
            <a:r>
              <a:rPr lang="en-GB"/>
              <a:t>Giacinto de Cataldo CERN-CH and INFN, Ba-It </a:t>
            </a:r>
            <a:endParaRPr lang="en-US" dirty="0"/>
          </a:p>
        </p:txBody>
      </p:sp>
      <p:sp>
        <p:nvSpPr>
          <p:cNvPr id="14" name="Slide Number Placeholder 1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48</a:t>
            </a:fld>
            <a:endParaRPr lang="en-US">
              <a:solidFill>
                <a:srgbClr val="E64823">
                  <a:lumMod val="75000"/>
                </a:srgbClr>
              </a:solidFill>
              <a:latin typeface="Comic Sans MS"/>
            </a:endParaRPr>
          </a:p>
        </p:txBody>
      </p:sp>
      <p:sp>
        <p:nvSpPr>
          <p:cNvPr id="15" name="Rectangle 9">
            <a:extLst>
              <a:ext uri="{FF2B5EF4-FFF2-40B4-BE49-F238E27FC236}">
                <a16:creationId xmlns:a16="http://schemas.microsoft.com/office/drawing/2014/main" id="{F21E0DCA-FAD2-0330-40FA-8F2753CDA31C}"/>
              </a:ext>
            </a:extLst>
          </p:cNvPr>
          <p:cNvSpPr>
            <a:spLocks/>
          </p:cNvSpPr>
          <p:nvPr/>
        </p:nvSpPr>
        <p:spPr bwMode="auto">
          <a:xfrm>
            <a:off x="8108371" y="3230275"/>
            <a:ext cx="302968"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2880" dirty="0">
                <a:latin typeface="Verdana" panose="020B0604030504040204" pitchFamily="34" charset="0"/>
                <a:ea typeface="Verdana" panose="020B0604030504040204" pitchFamily="34" charset="0"/>
                <a:cs typeface="Verdana" panose="020B0604030504040204" pitchFamily="34" charset="0"/>
                <a:sym typeface="Myriad Pro" charset="0"/>
              </a:rPr>
              <a:t>=</a:t>
            </a:r>
          </a:p>
        </p:txBody>
      </p:sp>
      <p:grpSp>
        <p:nvGrpSpPr>
          <p:cNvPr id="19" name="Group 18">
            <a:extLst>
              <a:ext uri="{FF2B5EF4-FFF2-40B4-BE49-F238E27FC236}">
                <a16:creationId xmlns:a16="http://schemas.microsoft.com/office/drawing/2014/main" id="{BD6D9648-B8FA-2678-284E-B0954B854947}"/>
              </a:ext>
            </a:extLst>
          </p:cNvPr>
          <p:cNvGrpSpPr/>
          <p:nvPr/>
        </p:nvGrpSpPr>
        <p:grpSpPr>
          <a:xfrm>
            <a:off x="7327337" y="1932788"/>
            <a:ext cx="1680210" cy="1297487"/>
            <a:chOff x="6448152" y="2147542"/>
            <a:chExt cx="1866900" cy="1441652"/>
          </a:xfrm>
        </p:grpSpPr>
        <p:sp>
          <p:nvSpPr>
            <p:cNvPr id="16" name="TextBox 15">
              <a:extLst>
                <a:ext uri="{FF2B5EF4-FFF2-40B4-BE49-F238E27FC236}">
                  <a16:creationId xmlns:a16="http://schemas.microsoft.com/office/drawing/2014/main" id="{66B9B396-F0E4-C1DA-942D-E15941AA10C3}"/>
                </a:ext>
              </a:extLst>
            </p:cNvPr>
            <p:cNvSpPr txBox="1"/>
            <p:nvPr/>
          </p:nvSpPr>
          <p:spPr>
            <a:xfrm>
              <a:off x="6448152" y="2147542"/>
              <a:ext cx="1866900" cy="471924"/>
            </a:xfrm>
            <a:prstGeom prst="rect">
              <a:avLst/>
            </a:prstGeom>
            <a:noFill/>
          </p:spPr>
          <p:txBody>
            <a:bodyPr wrap="square" rtlCol="0">
              <a:spAutoFit/>
            </a:bodyPr>
            <a:lstStyle/>
            <a:p>
              <a:r>
                <a:rPr lang="en-US" sz="1080" dirty="0"/>
                <a:t>Wilkinson Microwave Anisotropy Probe</a:t>
              </a:r>
              <a:endParaRPr lang="en-GB" sz="1080" dirty="0"/>
            </a:p>
          </p:txBody>
        </p:sp>
        <p:cxnSp>
          <p:nvCxnSpPr>
            <p:cNvPr id="18" name="Straight Arrow Connector 17">
              <a:extLst>
                <a:ext uri="{FF2B5EF4-FFF2-40B4-BE49-F238E27FC236}">
                  <a16:creationId xmlns:a16="http://schemas.microsoft.com/office/drawing/2014/main" id="{58359DB6-409D-22EF-EFF7-42CFF6B2F163}"/>
                </a:ext>
              </a:extLst>
            </p:cNvPr>
            <p:cNvCxnSpPr>
              <a:stCxn id="16" idx="2"/>
            </p:cNvCxnSpPr>
            <p:nvPr/>
          </p:nvCxnSpPr>
          <p:spPr>
            <a:xfrm flipH="1">
              <a:off x="7026332" y="2619466"/>
              <a:ext cx="355270" cy="969728"/>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Rectangle 16">
            <a:hlinkClick r:id="rId6" action="ppaction://hlinksldjump"/>
            <a:extLst>
              <a:ext uri="{FF2B5EF4-FFF2-40B4-BE49-F238E27FC236}">
                <a16:creationId xmlns:a16="http://schemas.microsoft.com/office/drawing/2014/main" id="{D99416F8-6932-76B2-9832-2E56DDDEB048}"/>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200105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561" y="848383"/>
            <a:ext cx="6781800" cy="960438"/>
          </a:xfrm>
        </p:spPr>
        <p:txBody>
          <a:bodyPr/>
          <a:lstStyle/>
          <a:p>
            <a:r>
              <a:rPr lang="en-GB" sz="3240" dirty="0">
                <a:solidFill>
                  <a:srgbClr val="FF0000"/>
                </a:solidFill>
                <a:latin typeface="+mn-lt"/>
                <a:ea typeface="Verdana" panose="020B0604030504040204" pitchFamily="34" charset="0"/>
                <a:cs typeface="Verdana" panose="020B0604030504040204" pitchFamily="34" charset="0"/>
              </a:rPr>
              <a:t>What the SM doesn’t explain</a:t>
            </a:r>
          </a:p>
        </p:txBody>
      </p:sp>
      <p:sp>
        <p:nvSpPr>
          <p:cNvPr id="3" name="Content Placeholder 2"/>
          <p:cNvSpPr>
            <a:spLocks noGrp="1"/>
          </p:cNvSpPr>
          <p:nvPr>
            <p:ph idx="1"/>
          </p:nvPr>
        </p:nvSpPr>
        <p:spPr>
          <a:xfrm>
            <a:off x="2342635" y="1959714"/>
            <a:ext cx="6781799" cy="3959287"/>
          </a:xfrm>
        </p:spPr>
        <p:txBody>
          <a:bodyPr>
            <a:normAutofit/>
          </a:bodyPr>
          <a:lstStyle/>
          <a:p>
            <a:r>
              <a:rPr lang="en-GB" sz="1800" b="1" dirty="0">
                <a:ea typeface="Verdana" panose="020B0604030504040204" pitchFamily="34" charset="0"/>
                <a:cs typeface="Verdana" panose="020B0604030504040204" pitchFamily="34" charset="0"/>
              </a:rPr>
              <a:t>Dark matter</a:t>
            </a:r>
            <a:r>
              <a:rPr lang="en-GB" sz="1800" dirty="0">
                <a:ea typeface="Verdana" panose="020B0604030504040204" pitchFamily="34" charset="0"/>
                <a:cs typeface="Verdana" panose="020B0604030504040204" pitchFamily="34" charset="0"/>
              </a:rPr>
              <a:t>: galaxy rotate too fast! It exists some extra matter not visible. It accounts for 23% of the total mass-energy. Which type of matter?</a:t>
            </a:r>
          </a:p>
          <a:p>
            <a:r>
              <a:rPr lang="en-GB" sz="1800" b="1" dirty="0">
                <a:solidFill>
                  <a:srgbClr val="0000CC"/>
                </a:solidFill>
                <a:ea typeface="Verdana" panose="020B0604030504040204" pitchFamily="34" charset="0"/>
                <a:cs typeface="Verdana" panose="020B0604030504040204" pitchFamily="34" charset="0"/>
              </a:rPr>
              <a:t>Dark energy</a:t>
            </a:r>
            <a:r>
              <a:rPr lang="en-GB" sz="1800" dirty="0">
                <a:solidFill>
                  <a:srgbClr val="0000CC"/>
                </a:solidFill>
                <a:ea typeface="Verdana" panose="020B0604030504040204" pitchFamily="34" charset="0"/>
                <a:cs typeface="Verdana" panose="020B0604030504040204" pitchFamily="34" charset="0"/>
              </a:rPr>
              <a:t>:  the universe expansion is accelerating therefore there is injection of energy. 73 % of total energy is dark. What is its origin?</a:t>
            </a:r>
          </a:p>
          <a:p>
            <a:r>
              <a:rPr lang="en-GB" sz="1800" dirty="0">
                <a:ea typeface="Verdana" panose="020B0604030504040204" pitchFamily="34" charset="0"/>
                <a:cs typeface="Verdana" panose="020B0604030504040204" pitchFamily="34" charset="0"/>
              </a:rPr>
              <a:t>We are in the 0.4% of the observable 4% mass-energy!</a:t>
            </a:r>
          </a:p>
          <a:p>
            <a:r>
              <a:rPr lang="en-GB" sz="1800" dirty="0">
                <a:solidFill>
                  <a:srgbClr val="0000CC"/>
                </a:solidFill>
                <a:ea typeface="Verdana" panose="020B0604030504040204" pitchFamily="34" charset="0"/>
                <a:cs typeface="Verdana" panose="020B0604030504040204" pitchFamily="34" charset="0"/>
              </a:rPr>
              <a:t>SM doesn’t incorporate the neutrino oscillation (then neutrino mass);</a:t>
            </a:r>
          </a:p>
          <a:p>
            <a:r>
              <a:rPr lang="en-GB" sz="1800" dirty="0">
                <a:ea typeface="Verdana" panose="020B0604030504040204" pitchFamily="34" charset="0"/>
                <a:cs typeface="Verdana" panose="020B0604030504040204" pitchFamily="34" charset="0"/>
              </a:rPr>
              <a:t>Origin of mass (hierarchy problem);</a:t>
            </a:r>
          </a:p>
          <a:p>
            <a:r>
              <a:rPr lang="en-GB" sz="1800" dirty="0">
                <a:solidFill>
                  <a:srgbClr val="0000CC"/>
                </a:solidFill>
                <a:ea typeface="Verdana" panose="020B0604030504040204" pitchFamily="34" charset="0"/>
                <a:cs typeface="Verdana" panose="020B0604030504040204" pitchFamily="34" charset="0"/>
              </a:rPr>
              <a:t> matter-antimatter asymmetry</a:t>
            </a:r>
            <a:r>
              <a:rPr lang="en-GB" sz="1800" dirty="0">
                <a:solidFill>
                  <a:srgbClr val="0000FF"/>
                </a:solidFill>
                <a:ea typeface="Verdana" panose="020B0604030504040204" pitchFamily="34" charset="0"/>
                <a:cs typeface="Verdana" panose="020B0604030504040204" pitchFamily="34" charset="0"/>
              </a:rPr>
              <a:t>.</a:t>
            </a:r>
            <a:endParaRPr lang="en-GB" sz="1800" dirty="0">
              <a:solidFill>
                <a:srgbClr val="FFFF00"/>
              </a:solidFill>
              <a:ea typeface="Verdana" panose="020B0604030504040204" pitchFamily="34" charset="0"/>
              <a:cs typeface="Verdana" panose="020B0604030504040204" pitchFamily="34" charset="0"/>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49</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6F9EB337-3BA5-C172-779A-9AA494B42D79}"/>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337944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436CF-404A-A6F2-316B-60C7311B8252}"/>
              </a:ext>
            </a:extLst>
          </p:cNvPr>
          <p:cNvSpPr>
            <a:spLocks noGrp="1"/>
          </p:cNvSpPr>
          <p:nvPr>
            <p:ph type="title"/>
          </p:nvPr>
        </p:nvSpPr>
        <p:spPr/>
        <p:txBody>
          <a:bodyPr/>
          <a:lstStyle/>
          <a:p>
            <a:r>
              <a:rPr lang="en-GB" sz="4800" dirty="0">
                <a:solidFill>
                  <a:srgbClr val="FF0000"/>
                </a:solidFill>
                <a:cs typeface="Comic Sans MS"/>
              </a:rPr>
              <a:t>Introduction 1</a:t>
            </a:r>
            <a:endParaRPr lang="en-GB" dirty="0">
              <a:solidFill>
                <a:srgbClr val="FF0000"/>
              </a:solidFill>
            </a:endParaRPr>
          </a:p>
        </p:txBody>
      </p:sp>
      <p:sp>
        <p:nvSpPr>
          <p:cNvPr id="3" name="Content Placeholder 2">
            <a:extLst>
              <a:ext uri="{FF2B5EF4-FFF2-40B4-BE49-F238E27FC236}">
                <a16:creationId xmlns:a16="http://schemas.microsoft.com/office/drawing/2014/main" id="{2796F622-534F-5B39-2E96-43CF38D42761}"/>
              </a:ext>
            </a:extLst>
          </p:cNvPr>
          <p:cNvSpPr>
            <a:spLocks noGrp="1"/>
          </p:cNvSpPr>
          <p:nvPr>
            <p:ph idx="1"/>
          </p:nvPr>
        </p:nvSpPr>
        <p:spPr>
          <a:xfrm>
            <a:off x="2324099" y="2198558"/>
            <a:ext cx="7543801" cy="2779756"/>
          </a:xfrm>
        </p:spPr>
        <p:txBody>
          <a:bodyPr>
            <a:normAutofit/>
          </a:bodyPr>
          <a:lstStyle/>
          <a:p>
            <a:pPr lvl="1" algn="ctr">
              <a:buFont typeface="Arial" panose="020B0604020202020204" pitchFamily="34" charset="0"/>
              <a:buChar char="•"/>
            </a:pPr>
            <a:endParaRPr lang="en-US" dirty="0"/>
          </a:p>
          <a:p>
            <a:pPr lvl="1" algn="ctr">
              <a:buFont typeface="Arial" panose="020B0604020202020204" pitchFamily="34" charset="0"/>
              <a:buChar char="•"/>
            </a:pPr>
            <a:r>
              <a:rPr lang="en-US" dirty="0"/>
              <a:t>Particle Physics is the study of </a:t>
            </a:r>
            <a:r>
              <a:rPr lang="en-US" dirty="0">
                <a:solidFill>
                  <a:srgbClr val="3333FF"/>
                </a:solidFill>
              </a:rPr>
              <a:t>elementary </a:t>
            </a:r>
            <a:r>
              <a:rPr lang="en-US" dirty="0">
                <a:solidFill>
                  <a:srgbClr val="0000FF"/>
                </a:solidFill>
              </a:rPr>
              <a:t>particles</a:t>
            </a:r>
            <a:r>
              <a:rPr lang="en-US" dirty="0">
                <a:solidFill>
                  <a:schemeClr val="tx1"/>
                </a:solidFill>
              </a:rPr>
              <a:t> </a:t>
            </a:r>
            <a:r>
              <a:rPr lang="en-US" dirty="0"/>
              <a:t>and  </a:t>
            </a:r>
            <a:r>
              <a:rPr lang="en-US" dirty="0">
                <a:solidFill>
                  <a:srgbClr val="0000FF"/>
                </a:solidFill>
              </a:rPr>
              <a:t>interactions of</a:t>
            </a:r>
            <a:r>
              <a:rPr lang="en-US" dirty="0"/>
              <a:t> the “subnuclear world”</a:t>
            </a:r>
          </a:p>
          <a:p>
            <a:pPr lvl="1" algn="ctr">
              <a:buFont typeface="Arial" panose="020B0604020202020204" pitchFamily="34" charset="0"/>
              <a:buChar char="•"/>
            </a:pPr>
            <a:endParaRPr lang="en-US" dirty="0"/>
          </a:p>
          <a:p>
            <a:pPr marL="201168" lvl="1" indent="0" algn="ctr">
              <a:buNone/>
            </a:pPr>
            <a:r>
              <a:rPr lang="en-US" dirty="0"/>
              <a:t>ELEMENTARY or FUNDAMENTAL ??</a:t>
            </a:r>
          </a:p>
          <a:p>
            <a:pPr marL="201168" lvl="1" indent="0" algn="ctr">
              <a:buNone/>
            </a:pPr>
            <a:endParaRPr lang="en-US" dirty="0"/>
          </a:p>
        </p:txBody>
      </p:sp>
      <p:sp>
        <p:nvSpPr>
          <p:cNvPr id="4" name="Date Placeholder 3">
            <a:extLst>
              <a:ext uri="{FF2B5EF4-FFF2-40B4-BE49-F238E27FC236}">
                <a16:creationId xmlns:a16="http://schemas.microsoft.com/office/drawing/2014/main" id="{91ADCC6F-DD11-83FC-789B-35D7EA61A90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37664420-7425-8E20-FD96-64351624444F}"/>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7442BFAB-29DF-AF59-5805-1D23BDB3DE13}"/>
              </a:ext>
            </a:extLst>
          </p:cNvPr>
          <p:cNvSpPr>
            <a:spLocks noGrp="1"/>
          </p:cNvSpPr>
          <p:nvPr>
            <p:ph type="sldNum" sz="quarter" idx="12"/>
          </p:nvPr>
        </p:nvSpPr>
        <p:spPr/>
        <p:txBody>
          <a:bodyPr/>
          <a:lstStyle/>
          <a:p>
            <a:fld id="{9A4D69E4-0BE0-4A7F-8238-560CF690EA01}" type="slidenum">
              <a:rPr lang="en-GB" smtClean="0"/>
              <a:t>5</a:t>
            </a:fld>
            <a:endParaRPr lang="en-GB"/>
          </a:p>
        </p:txBody>
      </p:sp>
      <p:pic>
        <p:nvPicPr>
          <p:cNvPr id="9" name="Picture 8" descr="Chimpanzee speaking">
            <a:extLst>
              <a:ext uri="{FF2B5EF4-FFF2-40B4-BE49-F238E27FC236}">
                <a16:creationId xmlns:a16="http://schemas.microsoft.com/office/drawing/2014/main" id="{4D5FF27C-55BD-F7C9-5B09-0A957EADE5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8012" y="4399097"/>
            <a:ext cx="1255974" cy="925422"/>
          </a:xfrm>
          <a:prstGeom prst="rect">
            <a:avLst/>
          </a:prstGeom>
        </p:spPr>
      </p:pic>
      <p:sp>
        <p:nvSpPr>
          <p:cNvPr id="10" name="Rectangle 9">
            <a:hlinkClick r:id="rId3" action="ppaction://hlinksldjump"/>
            <a:extLst>
              <a:ext uri="{FF2B5EF4-FFF2-40B4-BE49-F238E27FC236}">
                <a16:creationId xmlns:a16="http://schemas.microsoft.com/office/drawing/2014/main" id="{E5B99320-80E0-8360-F9C1-CF48BCAF7CA7}"/>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5593827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E7BCF-C654-5512-AB58-EE040138D9F2}"/>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dirty="0"/>
          </a:p>
        </p:txBody>
      </p:sp>
      <p:sp>
        <p:nvSpPr>
          <p:cNvPr id="3" name="Content Placeholder 2">
            <a:extLst>
              <a:ext uri="{FF2B5EF4-FFF2-40B4-BE49-F238E27FC236}">
                <a16:creationId xmlns:a16="http://schemas.microsoft.com/office/drawing/2014/main" id="{8ACA3FBA-3427-A6D3-37E0-020F90A37A37}"/>
              </a:ext>
            </a:extLst>
          </p:cNvPr>
          <p:cNvSpPr>
            <a:spLocks noGrp="1"/>
          </p:cNvSpPr>
          <p:nvPr>
            <p:ph idx="1"/>
          </p:nvPr>
        </p:nvSpPr>
        <p:spPr>
          <a:xfrm>
            <a:off x="1558694" y="2686279"/>
            <a:ext cx="8351425" cy="1485442"/>
          </a:xfrm>
        </p:spPr>
        <p:txBody>
          <a:bodyPr>
            <a:normAutofit lnSpcReduction="10000"/>
          </a:bodyPr>
          <a:lstStyle/>
          <a:p>
            <a:r>
              <a:rPr lang="en-GB" sz="2200" dirty="0"/>
              <a:t>✅ </a:t>
            </a:r>
            <a:r>
              <a:rPr lang="en-GB" sz="2200" b="1" dirty="0"/>
              <a:t>In short:</a:t>
            </a:r>
            <a:br>
              <a:rPr lang="en-GB" sz="2200" dirty="0"/>
            </a:br>
            <a:r>
              <a:rPr lang="en-GB" sz="2200" dirty="0"/>
              <a:t>The acceleration of the Universe’s expansion is directly linked to </a:t>
            </a:r>
            <a:r>
              <a:rPr lang="en-GB" sz="2200" b="1" dirty="0"/>
              <a:t>the cosmological constant because Λ </a:t>
            </a:r>
            <a:r>
              <a:rPr lang="en-GB" sz="2200" dirty="0"/>
              <a:t>contributes a form of energy with strong </a:t>
            </a:r>
            <a:r>
              <a:rPr lang="en-GB" sz="2200" b="1" dirty="0"/>
              <a:t>negative pressure</a:t>
            </a:r>
            <a:r>
              <a:rPr lang="en-GB" sz="2200" dirty="0"/>
              <a:t>, which counteracts gravitational deceleration and drives cosmic acceleration.</a:t>
            </a:r>
          </a:p>
        </p:txBody>
      </p:sp>
      <p:sp>
        <p:nvSpPr>
          <p:cNvPr id="4" name="Date Placeholder 3">
            <a:extLst>
              <a:ext uri="{FF2B5EF4-FFF2-40B4-BE49-F238E27FC236}">
                <a16:creationId xmlns:a16="http://schemas.microsoft.com/office/drawing/2014/main" id="{C8A623F2-04D2-CD88-5A47-F71A8EED710F}"/>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F64930B9-3781-F9FE-33EA-C9CA9514E009}"/>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CCB42CEB-D451-3469-0F49-6EFC449A74E0}"/>
              </a:ext>
            </a:extLst>
          </p:cNvPr>
          <p:cNvSpPr>
            <a:spLocks noGrp="1"/>
          </p:cNvSpPr>
          <p:nvPr>
            <p:ph type="sldNum" sz="quarter" idx="12"/>
          </p:nvPr>
        </p:nvSpPr>
        <p:spPr/>
        <p:txBody>
          <a:bodyPr/>
          <a:lstStyle/>
          <a:p>
            <a:fld id="{6A3274D8-F07D-45BF-99A6-A6FE5E546218}" type="slidenum">
              <a:rPr lang="en-GB" smtClean="0"/>
              <a:t>50</a:t>
            </a:fld>
            <a:endParaRPr lang="en-GB"/>
          </a:p>
        </p:txBody>
      </p:sp>
      <p:sp>
        <p:nvSpPr>
          <p:cNvPr id="7" name="Rectangle 6">
            <a:hlinkClick r:id="rId2" action="ppaction://hlinksldjump"/>
            <a:extLst>
              <a:ext uri="{FF2B5EF4-FFF2-40B4-BE49-F238E27FC236}">
                <a16:creationId xmlns:a16="http://schemas.microsoft.com/office/drawing/2014/main" id="{AE609D03-8826-10C4-5DD4-63A64C663934}"/>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C000"/>
                </a:solidFill>
              </a:rPr>
              <a:t>b</a:t>
            </a:r>
            <a:endParaRPr lang="en-GB" dirty="0">
              <a:solidFill>
                <a:srgbClr val="FFC000"/>
              </a:solidFill>
            </a:endParaRPr>
          </a:p>
        </p:txBody>
      </p:sp>
    </p:spTree>
    <p:extLst>
      <p:ext uri="{BB962C8B-B14F-4D97-AF65-F5344CB8AC3E}">
        <p14:creationId xmlns:p14="http://schemas.microsoft.com/office/powerpoint/2010/main" val="6727262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F01E1-9676-BCF4-44BA-B3D5C645B91B}"/>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sz="2000" dirty="0">
              <a:solidFill>
                <a:srgbClr val="3333FF"/>
              </a:solidFill>
            </a:endParaRPr>
          </a:p>
        </p:txBody>
      </p:sp>
      <p:sp>
        <p:nvSpPr>
          <p:cNvPr id="3" name="Content Placeholder 2">
            <a:extLst>
              <a:ext uri="{FF2B5EF4-FFF2-40B4-BE49-F238E27FC236}">
                <a16:creationId xmlns:a16="http://schemas.microsoft.com/office/drawing/2014/main" id="{6E5418F1-2AF3-E159-A50B-6D1729D37C5F}"/>
              </a:ext>
            </a:extLst>
          </p:cNvPr>
          <p:cNvSpPr>
            <a:spLocks noGrp="1"/>
          </p:cNvSpPr>
          <p:nvPr>
            <p:ph idx="1"/>
          </p:nvPr>
        </p:nvSpPr>
        <p:spPr/>
        <p:txBody>
          <a:bodyPr/>
          <a:lstStyle/>
          <a:p>
            <a:r>
              <a:rPr lang="en-GB" sz="2000" b="1" dirty="0"/>
              <a:t>1. </a:t>
            </a:r>
            <a:r>
              <a:rPr lang="en-GB" sz="2000" b="1" dirty="0">
                <a:solidFill>
                  <a:srgbClr val="3333FF"/>
                </a:solidFill>
              </a:rPr>
              <a:t>Einstein’s cosmological constant (</a:t>
            </a:r>
            <a:r>
              <a:rPr lang="el-GR" sz="2000" b="1" dirty="0">
                <a:solidFill>
                  <a:srgbClr val="3333FF"/>
                </a:solidFill>
              </a:rPr>
              <a:t>Λ)</a:t>
            </a:r>
          </a:p>
          <a:p>
            <a:r>
              <a:rPr lang="en-GB" sz="2000" dirty="0"/>
              <a:t>Introduced by Einstein in his field equations as an extra term:</a:t>
            </a:r>
          </a:p>
          <a:p>
            <a:endParaRPr lang="en-GB" sz="2000" dirty="0"/>
          </a:p>
          <a:p>
            <a:endParaRPr lang="en-GB" sz="2000" dirty="0"/>
          </a:p>
          <a:p>
            <a:endParaRPr lang="en-GB" sz="2000" dirty="0"/>
          </a:p>
          <a:p>
            <a:endParaRPr lang="en-GB" sz="2000" dirty="0"/>
          </a:p>
          <a:p>
            <a:endParaRPr lang="en-GB" sz="2000" dirty="0"/>
          </a:p>
          <a:p>
            <a:r>
              <a:rPr lang="en-GB" sz="2000" dirty="0"/>
              <a:t>Physically, </a:t>
            </a:r>
            <a:r>
              <a:rPr lang="el-GR" sz="2000" dirty="0"/>
              <a:t>Λ </a:t>
            </a:r>
            <a:r>
              <a:rPr lang="en-GB" sz="2000" dirty="0"/>
              <a:t>behaves like a form of energy density of empty space — </a:t>
            </a:r>
            <a:r>
              <a:rPr lang="en-GB" sz="2000" b="1" dirty="0"/>
              <a:t>vacuum energy</a:t>
            </a:r>
            <a:r>
              <a:rPr lang="en-GB" sz="2000" dirty="0"/>
              <a:t>.</a:t>
            </a:r>
          </a:p>
          <a:p>
            <a:r>
              <a:rPr lang="en-GB" sz="2000" dirty="0"/>
              <a:t>It has </a:t>
            </a:r>
            <a:r>
              <a:rPr lang="en-GB" sz="2000" b="1" dirty="0"/>
              <a:t>negative pressure</a:t>
            </a:r>
            <a:r>
              <a:rPr lang="en-GB" sz="2000" dirty="0"/>
              <a:t>, which is crucial for acceleration.</a:t>
            </a:r>
          </a:p>
          <a:p>
            <a:endParaRPr lang="en-GB" dirty="0"/>
          </a:p>
        </p:txBody>
      </p:sp>
      <p:sp>
        <p:nvSpPr>
          <p:cNvPr id="4" name="Date Placeholder 3">
            <a:extLst>
              <a:ext uri="{FF2B5EF4-FFF2-40B4-BE49-F238E27FC236}">
                <a16:creationId xmlns:a16="http://schemas.microsoft.com/office/drawing/2014/main" id="{9FCC19F7-C217-391D-C362-7727F6223126}"/>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BE2DA006-527A-A31F-A27F-315E4435543C}"/>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3247ACA4-F390-04BB-9F51-3E69B757CF93}"/>
              </a:ext>
            </a:extLst>
          </p:cNvPr>
          <p:cNvSpPr>
            <a:spLocks noGrp="1"/>
          </p:cNvSpPr>
          <p:nvPr>
            <p:ph type="sldNum" sz="quarter" idx="12"/>
          </p:nvPr>
        </p:nvSpPr>
        <p:spPr/>
        <p:txBody>
          <a:bodyPr/>
          <a:lstStyle/>
          <a:p>
            <a:fld id="{6A3274D8-F07D-45BF-99A6-A6FE5E546218}" type="slidenum">
              <a:rPr lang="en-GB" smtClean="0"/>
              <a:t>51</a:t>
            </a:fld>
            <a:endParaRPr lang="en-GB"/>
          </a:p>
        </p:txBody>
      </p:sp>
      <p:pic>
        <p:nvPicPr>
          <p:cNvPr id="8" name="Picture 7">
            <a:extLst>
              <a:ext uri="{FF2B5EF4-FFF2-40B4-BE49-F238E27FC236}">
                <a16:creationId xmlns:a16="http://schemas.microsoft.com/office/drawing/2014/main" id="{B475B8EC-F6D2-C469-6525-4B77EE29255E}"/>
              </a:ext>
            </a:extLst>
          </p:cNvPr>
          <p:cNvPicPr>
            <a:picLocks noChangeAspect="1"/>
          </p:cNvPicPr>
          <p:nvPr/>
        </p:nvPicPr>
        <p:blipFill>
          <a:blip r:embed="rId2"/>
          <a:stretch>
            <a:fillRect/>
          </a:stretch>
        </p:blipFill>
        <p:spPr>
          <a:xfrm>
            <a:off x="4240428" y="3046639"/>
            <a:ext cx="4572000" cy="1107405"/>
          </a:xfrm>
          <a:prstGeom prst="rect">
            <a:avLst/>
          </a:prstGeom>
        </p:spPr>
      </p:pic>
      <p:sp>
        <p:nvSpPr>
          <p:cNvPr id="9" name="Rectangle 8">
            <a:hlinkClick r:id="rId3" action="ppaction://hlinksldjump"/>
            <a:extLst>
              <a:ext uri="{FF2B5EF4-FFF2-40B4-BE49-F238E27FC236}">
                <a16:creationId xmlns:a16="http://schemas.microsoft.com/office/drawing/2014/main" id="{2517932D-3279-3C89-B879-87EB11001A75}"/>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24309751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0BA37-E4BD-30F8-96BE-69F9726EC423}"/>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dirty="0"/>
          </a:p>
        </p:txBody>
      </p:sp>
      <p:sp>
        <p:nvSpPr>
          <p:cNvPr id="3" name="Content Placeholder 2">
            <a:extLst>
              <a:ext uri="{FF2B5EF4-FFF2-40B4-BE49-F238E27FC236}">
                <a16:creationId xmlns:a16="http://schemas.microsoft.com/office/drawing/2014/main" id="{726936B7-E5D1-EFB1-B043-51A0ED49C24E}"/>
              </a:ext>
            </a:extLst>
          </p:cNvPr>
          <p:cNvSpPr>
            <a:spLocks noGrp="1"/>
          </p:cNvSpPr>
          <p:nvPr>
            <p:ph idx="1"/>
          </p:nvPr>
        </p:nvSpPr>
        <p:spPr>
          <a:xfrm>
            <a:off x="838200" y="1825625"/>
            <a:ext cx="10515600" cy="4667250"/>
          </a:xfrm>
        </p:spPr>
        <p:txBody>
          <a:bodyPr>
            <a:normAutofit/>
          </a:bodyPr>
          <a:lstStyle/>
          <a:p>
            <a:r>
              <a:rPr lang="en-GB" sz="2000" b="1" dirty="0">
                <a:solidFill>
                  <a:srgbClr val="3333FF"/>
                </a:solidFill>
              </a:rPr>
              <a:t>2. Expansion dynamics</a:t>
            </a:r>
          </a:p>
          <a:p>
            <a:r>
              <a:rPr lang="en-GB" sz="2000" dirty="0"/>
              <a:t>In cosmology, the expansion of the Universe is described by the </a:t>
            </a:r>
            <a:r>
              <a:rPr lang="en-GB" sz="2000" b="1" dirty="0"/>
              <a:t>Friedmann equations</a:t>
            </a:r>
            <a:r>
              <a:rPr lang="en-GB" sz="2000" dirty="0"/>
              <a:t> (derived from Einstein’s equations under assumptions of homogeneity and isotropy). The acceleration equation is:</a:t>
            </a:r>
          </a:p>
          <a:p>
            <a:endParaRPr lang="en-GB" sz="2000" dirty="0"/>
          </a:p>
          <a:p>
            <a:pPr marL="0" indent="0">
              <a:buNone/>
            </a:pPr>
            <a:endParaRPr lang="en-GB" sz="2000" dirty="0"/>
          </a:p>
          <a:p>
            <a:r>
              <a:rPr lang="en-GB" sz="2000" dirty="0"/>
              <a:t>where:</a:t>
            </a:r>
          </a:p>
          <a:p>
            <a:r>
              <a:rPr lang="en-GB" sz="2000" dirty="0"/>
              <a:t>a(t) = scale factor (describes expansion),</a:t>
            </a:r>
          </a:p>
          <a:p>
            <a:r>
              <a:rPr lang="el-GR" sz="2000" dirty="0"/>
              <a:t>ρ = </a:t>
            </a:r>
            <a:r>
              <a:rPr lang="en-GB" sz="2000" dirty="0"/>
              <a:t>energy density of matter and radiation,</a:t>
            </a:r>
          </a:p>
          <a:p>
            <a:r>
              <a:rPr lang="en-GB" sz="2000" dirty="0"/>
              <a:t>p = pressure,</a:t>
            </a:r>
          </a:p>
          <a:p>
            <a:r>
              <a:rPr lang="el-GR" sz="2000" dirty="0"/>
              <a:t>Λ</a:t>
            </a:r>
            <a:r>
              <a:rPr lang="en-US" sz="2000" dirty="0"/>
              <a:t> </a:t>
            </a:r>
            <a:r>
              <a:rPr lang="el-GR" sz="2000" dirty="0"/>
              <a:t>= </a:t>
            </a:r>
            <a:r>
              <a:rPr lang="en-GB" sz="2000" dirty="0"/>
              <a:t>cosmological constant.</a:t>
            </a:r>
          </a:p>
          <a:p>
            <a:endParaRPr lang="en-GB" sz="2000" dirty="0"/>
          </a:p>
        </p:txBody>
      </p:sp>
      <p:sp>
        <p:nvSpPr>
          <p:cNvPr id="4" name="Date Placeholder 3">
            <a:extLst>
              <a:ext uri="{FF2B5EF4-FFF2-40B4-BE49-F238E27FC236}">
                <a16:creationId xmlns:a16="http://schemas.microsoft.com/office/drawing/2014/main" id="{E56DE343-133C-AE14-DA15-55D58C90840E}"/>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0B2E00B3-8AEA-1249-E1F2-BCF07CD700A8}"/>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1B063E9B-CF3A-C6A6-96FF-5EDA5F7CFF76}"/>
              </a:ext>
            </a:extLst>
          </p:cNvPr>
          <p:cNvSpPr>
            <a:spLocks noGrp="1"/>
          </p:cNvSpPr>
          <p:nvPr>
            <p:ph type="sldNum" sz="quarter" idx="12"/>
          </p:nvPr>
        </p:nvSpPr>
        <p:spPr/>
        <p:txBody>
          <a:bodyPr/>
          <a:lstStyle/>
          <a:p>
            <a:fld id="{6A3274D8-F07D-45BF-99A6-A6FE5E546218}" type="slidenum">
              <a:rPr lang="en-GB" smtClean="0"/>
              <a:t>52</a:t>
            </a:fld>
            <a:endParaRPr lang="en-GB"/>
          </a:p>
        </p:txBody>
      </p:sp>
      <p:pic>
        <p:nvPicPr>
          <p:cNvPr id="8" name="Picture 7">
            <a:extLst>
              <a:ext uri="{FF2B5EF4-FFF2-40B4-BE49-F238E27FC236}">
                <a16:creationId xmlns:a16="http://schemas.microsoft.com/office/drawing/2014/main" id="{21BE555B-D9D2-11B9-D42E-078C08969C0E}"/>
              </a:ext>
            </a:extLst>
          </p:cNvPr>
          <p:cNvPicPr>
            <a:picLocks noChangeAspect="1"/>
          </p:cNvPicPr>
          <p:nvPr/>
        </p:nvPicPr>
        <p:blipFill>
          <a:blip r:embed="rId2"/>
          <a:stretch>
            <a:fillRect/>
          </a:stretch>
        </p:blipFill>
        <p:spPr>
          <a:xfrm>
            <a:off x="3546389" y="3223314"/>
            <a:ext cx="4279552" cy="1013180"/>
          </a:xfrm>
          <a:prstGeom prst="rect">
            <a:avLst/>
          </a:prstGeom>
        </p:spPr>
      </p:pic>
      <p:sp>
        <p:nvSpPr>
          <p:cNvPr id="9" name="Rectangle 8">
            <a:hlinkClick r:id="rId3" action="ppaction://hlinksldjump"/>
            <a:extLst>
              <a:ext uri="{FF2B5EF4-FFF2-40B4-BE49-F238E27FC236}">
                <a16:creationId xmlns:a16="http://schemas.microsoft.com/office/drawing/2014/main" id="{06CC300B-0F0E-FD6D-4BFB-1D7D37C71402}"/>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8441622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EDD73-34F5-D856-D21C-F489929ACACC}"/>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dirty="0"/>
          </a:p>
        </p:txBody>
      </p:sp>
      <p:sp>
        <p:nvSpPr>
          <p:cNvPr id="3" name="Content Placeholder 2">
            <a:extLst>
              <a:ext uri="{FF2B5EF4-FFF2-40B4-BE49-F238E27FC236}">
                <a16:creationId xmlns:a16="http://schemas.microsoft.com/office/drawing/2014/main" id="{55836C06-5EB9-14ED-F6DF-A51A18EE290E}"/>
              </a:ext>
            </a:extLst>
          </p:cNvPr>
          <p:cNvSpPr>
            <a:spLocks noGrp="1"/>
          </p:cNvSpPr>
          <p:nvPr>
            <p:ph idx="1"/>
          </p:nvPr>
        </p:nvSpPr>
        <p:spPr/>
        <p:txBody>
          <a:bodyPr>
            <a:normAutofit/>
          </a:bodyPr>
          <a:lstStyle/>
          <a:p>
            <a:r>
              <a:rPr lang="en-GB" sz="2400" b="1" dirty="0">
                <a:solidFill>
                  <a:srgbClr val="3333FF"/>
                </a:solidFill>
              </a:rPr>
              <a:t>3. How acceleration happens</a:t>
            </a:r>
          </a:p>
          <a:p>
            <a:r>
              <a:rPr lang="en-GB" sz="2400" b="1" dirty="0"/>
              <a:t>Ordinary matter and radiation</a:t>
            </a:r>
            <a:r>
              <a:rPr lang="en-GB" sz="2400" dirty="0"/>
              <a:t>:</a:t>
            </a:r>
            <a:br>
              <a:rPr lang="en-GB" sz="2400" dirty="0"/>
            </a:br>
            <a:r>
              <a:rPr lang="en-GB" sz="2400" dirty="0"/>
              <a:t>Their pressure is ≥ 0, so the term −(</a:t>
            </a:r>
            <a:r>
              <a:rPr lang="el-GR" sz="2400" i="1" dirty="0"/>
              <a:t>ρ+3</a:t>
            </a:r>
            <a:r>
              <a:rPr lang="en-GB" sz="2400" i="1" dirty="0"/>
              <a:t>p/c</a:t>
            </a:r>
            <a:r>
              <a:rPr lang="en-GB" sz="2400" i="1" baseline="30000" dirty="0"/>
              <a:t>2</a:t>
            </a:r>
            <a:r>
              <a:rPr lang="en-GB" sz="2400" i="1" dirty="0"/>
              <a:t> ) c</a:t>
            </a:r>
            <a:r>
              <a:rPr lang="en-GB" sz="2400" dirty="0"/>
              <a:t>ontributes to </a:t>
            </a:r>
            <a:r>
              <a:rPr lang="en-GB" sz="2400" b="1" dirty="0"/>
              <a:t>deceleration</a:t>
            </a:r>
            <a:r>
              <a:rPr lang="en-GB" sz="2400" dirty="0"/>
              <a:t>.</a:t>
            </a:r>
          </a:p>
          <a:p>
            <a:r>
              <a:rPr lang="en-GB" sz="2400" b="1" dirty="0"/>
              <a:t>Cosmological constant</a:t>
            </a:r>
            <a:r>
              <a:rPr lang="en-GB" sz="2400" dirty="0"/>
              <a:t>:</a:t>
            </a:r>
            <a:br>
              <a:rPr lang="en-GB" sz="2400" dirty="0"/>
            </a:br>
            <a:r>
              <a:rPr lang="en-GB" sz="2400" dirty="0"/>
              <a:t>Equivalent to a vacuum energy density </a:t>
            </a:r>
            <a:r>
              <a:rPr lang="el-GR" sz="2400" i="1" dirty="0"/>
              <a:t>ρ</a:t>
            </a:r>
            <a:r>
              <a:rPr lang="el-GR" sz="2400" i="1" baseline="-25000" dirty="0"/>
              <a:t>Λ</a:t>
            </a:r>
            <a:r>
              <a:rPr lang="el-GR" sz="2400" dirty="0"/>
              <a:t>​ </a:t>
            </a:r>
            <a:r>
              <a:rPr lang="en-GB" sz="2400" dirty="0"/>
              <a:t>with pressure</a:t>
            </a:r>
          </a:p>
          <a:p>
            <a:endParaRPr lang="en-GB" sz="2400" dirty="0"/>
          </a:p>
          <a:p>
            <a:endParaRPr lang="en-GB" sz="2400" dirty="0"/>
          </a:p>
          <a:p>
            <a:r>
              <a:rPr lang="en-GB" sz="2400" dirty="0"/>
              <a:t>Plugging this in: the negative pressure makes the term in brackets very negative, so the overall effect of</a:t>
            </a:r>
            <a:r>
              <a:rPr lang="en-GB" sz="2400" b="1" dirty="0"/>
              <a:t> </a:t>
            </a:r>
            <a:r>
              <a:rPr lang="el-GR" sz="2400" b="1" dirty="0"/>
              <a:t>Λ </a:t>
            </a:r>
            <a:r>
              <a:rPr lang="en-GB" sz="2400" dirty="0"/>
              <a:t>is </a:t>
            </a:r>
            <a:r>
              <a:rPr lang="en-GB" sz="2400" b="1" dirty="0"/>
              <a:t>repulsive gravity</a:t>
            </a:r>
            <a:r>
              <a:rPr lang="en-GB" sz="2400" dirty="0"/>
              <a:t>, causing acceleration.</a:t>
            </a:r>
          </a:p>
          <a:p>
            <a:endParaRPr lang="en-GB" sz="2400" dirty="0"/>
          </a:p>
        </p:txBody>
      </p:sp>
      <p:sp>
        <p:nvSpPr>
          <p:cNvPr id="4" name="Date Placeholder 3">
            <a:extLst>
              <a:ext uri="{FF2B5EF4-FFF2-40B4-BE49-F238E27FC236}">
                <a16:creationId xmlns:a16="http://schemas.microsoft.com/office/drawing/2014/main" id="{6A5637BC-AF7A-4B17-5562-15DF30B5F97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43198DFD-69A8-D8C2-6A1B-1D692DE646C3}"/>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09B8CB73-5722-0A45-5DBB-F1A300C93469}"/>
              </a:ext>
            </a:extLst>
          </p:cNvPr>
          <p:cNvSpPr>
            <a:spLocks noGrp="1"/>
          </p:cNvSpPr>
          <p:nvPr>
            <p:ph type="sldNum" sz="quarter" idx="12"/>
          </p:nvPr>
        </p:nvSpPr>
        <p:spPr/>
        <p:txBody>
          <a:bodyPr/>
          <a:lstStyle/>
          <a:p>
            <a:fld id="{6A3274D8-F07D-45BF-99A6-A6FE5E546218}" type="slidenum">
              <a:rPr lang="en-GB" smtClean="0"/>
              <a:t>53</a:t>
            </a:fld>
            <a:endParaRPr lang="en-GB"/>
          </a:p>
        </p:txBody>
      </p:sp>
      <p:pic>
        <p:nvPicPr>
          <p:cNvPr id="8" name="Picture 7">
            <a:extLst>
              <a:ext uri="{FF2B5EF4-FFF2-40B4-BE49-F238E27FC236}">
                <a16:creationId xmlns:a16="http://schemas.microsoft.com/office/drawing/2014/main" id="{DC429B7D-4CC7-372F-09F9-5B4BF9D588BC}"/>
              </a:ext>
            </a:extLst>
          </p:cNvPr>
          <p:cNvPicPr>
            <a:picLocks noChangeAspect="1"/>
          </p:cNvPicPr>
          <p:nvPr/>
        </p:nvPicPr>
        <p:blipFill>
          <a:blip r:embed="rId2"/>
          <a:stretch>
            <a:fillRect/>
          </a:stretch>
        </p:blipFill>
        <p:spPr>
          <a:xfrm>
            <a:off x="4794623" y="3905569"/>
            <a:ext cx="2191063" cy="779044"/>
          </a:xfrm>
          <a:prstGeom prst="rect">
            <a:avLst/>
          </a:prstGeom>
        </p:spPr>
      </p:pic>
      <p:sp>
        <p:nvSpPr>
          <p:cNvPr id="9" name="Rectangle 8">
            <a:hlinkClick r:id="rId3" action="ppaction://hlinksldjump"/>
            <a:extLst>
              <a:ext uri="{FF2B5EF4-FFF2-40B4-BE49-F238E27FC236}">
                <a16:creationId xmlns:a16="http://schemas.microsoft.com/office/drawing/2014/main" id="{4126255B-7CA8-A303-86CE-9B088A680963}"/>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969325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49367-AC30-9BCF-F2E5-329CF7A5303B}"/>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dirty="0"/>
          </a:p>
        </p:txBody>
      </p:sp>
      <p:sp>
        <p:nvSpPr>
          <p:cNvPr id="3" name="Content Placeholder 2">
            <a:extLst>
              <a:ext uri="{FF2B5EF4-FFF2-40B4-BE49-F238E27FC236}">
                <a16:creationId xmlns:a16="http://schemas.microsoft.com/office/drawing/2014/main" id="{34B23028-CFAE-D91D-B031-B61B27CD777C}"/>
              </a:ext>
            </a:extLst>
          </p:cNvPr>
          <p:cNvSpPr>
            <a:spLocks noGrp="1"/>
          </p:cNvSpPr>
          <p:nvPr>
            <p:ph idx="1"/>
          </p:nvPr>
        </p:nvSpPr>
        <p:spPr>
          <a:xfrm>
            <a:off x="1159476" y="2031571"/>
            <a:ext cx="9129584" cy="3084126"/>
          </a:xfrm>
        </p:spPr>
        <p:txBody>
          <a:bodyPr>
            <a:normAutofit lnSpcReduction="10000"/>
          </a:bodyPr>
          <a:lstStyle/>
          <a:p>
            <a:r>
              <a:rPr lang="en-GB" sz="2400" b="1" dirty="0">
                <a:solidFill>
                  <a:srgbClr val="3333FF"/>
                </a:solidFill>
              </a:rPr>
              <a:t>4. Interpretation</a:t>
            </a:r>
          </a:p>
          <a:p>
            <a:r>
              <a:rPr lang="en-GB" sz="2400" dirty="0"/>
              <a:t>A positive </a:t>
            </a:r>
            <a:r>
              <a:rPr lang="el-GR" sz="2400" b="1" dirty="0"/>
              <a:t>Λ</a:t>
            </a:r>
            <a:r>
              <a:rPr lang="el-GR" sz="2400" dirty="0"/>
              <a:t> </a:t>
            </a:r>
            <a:r>
              <a:rPr lang="en-GB" sz="2400" dirty="0"/>
              <a:t>acts like a uniform energy density filling space, pushing space itself to expand faster.</a:t>
            </a:r>
          </a:p>
          <a:p>
            <a:r>
              <a:rPr lang="en-GB" sz="2400" dirty="0"/>
              <a:t>Observations (supernovae, CMB, galaxy clustering) show the Universe’s expansion is accelerating — consistent with</a:t>
            </a:r>
            <a:r>
              <a:rPr lang="en-GB" sz="2400" dirty="0">
                <a:solidFill>
                  <a:srgbClr val="3333FF"/>
                </a:solidFill>
              </a:rPr>
              <a:t> </a:t>
            </a:r>
            <a:r>
              <a:rPr lang="el-GR" sz="2400" dirty="0">
                <a:solidFill>
                  <a:srgbClr val="3333FF"/>
                </a:solidFill>
              </a:rPr>
              <a:t>Λ&gt;0</a:t>
            </a:r>
            <a:r>
              <a:rPr lang="el-GR" sz="2400" dirty="0"/>
              <a:t>.</a:t>
            </a:r>
          </a:p>
          <a:p>
            <a:r>
              <a:rPr lang="en-GB" sz="2400" dirty="0"/>
              <a:t>In modern cosmology, this effect is usually attributed to </a:t>
            </a:r>
            <a:r>
              <a:rPr lang="en-GB" sz="2400" b="1" dirty="0"/>
              <a:t>dark energy</a:t>
            </a:r>
            <a:r>
              <a:rPr lang="en-GB" sz="2400" dirty="0"/>
              <a:t>, often modelled simply as Einstein’s cosmological constant.</a:t>
            </a:r>
          </a:p>
          <a:p>
            <a:pPr marL="0" indent="0">
              <a:buNone/>
            </a:pPr>
            <a:endParaRPr lang="en-GB" sz="2400" dirty="0"/>
          </a:p>
        </p:txBody>
      </p:sp>
      <p:sp>
        <p:nvSpPr>
          <p:cNvPr id="4" name="Date Placeholder 3">
            <a:extLst>
              <a:ext uri="{FF2B5EF4-FFF2-40B4-BE49-F238E27FC236}">
                <a16:creationId xmlns:a16="http://schemas.microsoft.com/office/drawing/2014/main" id="{FD02BA5C-D94A-1F04-11BF-49D54B6692DF}"/>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E0F0878E-E06E-8157-88A5-E46D56A05596}"/>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3471595C-D79D-6731-5064-D44B3FC922BA}"/>
              </a:ext>
            </a:extLst>
          </p:cNvPr>
          <p:cNvSpPr>
            <a:spLocks noGrp="1"/>
          </p:cNvSpPr>
          <p:nvPr>
            <p:ph type="sldNum" sz="quarter" idx="12"/>
          </p:nvPr>
        </p:nvSpPr>
        <p:spPr/>
        <p:txBody>
          <a:bodyPr/>
          <a:lstStyle/>
          <a:p>
            <a:fld id="{6A3274D8-F07D-45BF-99A6-A6FE5E546218}" type="slidenum">
              <a:rPr lang="en-GB" smtClean="0"/>
              <a:t>54</a:t>
            </a:fld>
            <a:endParaRPr lang="en-GB"/>
          </a:p>
        </p:txBody>
      </p:sp>
      <p:sp>
        <p:nvSpPr>
          <p:cNvPr id="7" name="Rectangle 6">
            <a:hlinkClick r:id="rId2" action="ppaction://hlinksldjump"/>
            <a:extLst>
              <a:ext uri="{FF2B5EF4-FFF2-40B4-BE49-F238E27FC236}">
                <a16:creationId xmlns:a16="http://schemas.microsoft.com/office/drawing/2014/main" id="{9C9B7886-A523-01E3-5190-FDCB09EA4C61}"/>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5233170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A06F-A77B-4726-AFB9-C0AB10D24CDB}"/>
              </a:ext>
            </a:extLst>
          </p:cNvPr>
          <p:cNvSpPr>
            <a:spLocks noGrp="1"/>
          </p:cNvSpPr>
          <p:nvPr>
            <p:ph type="title"/>
          </p:nvPr>
        </p:nvSpPr>
        <p:spPr/>
        <p:txBody>
          <a:bodyPr/>
          <a:lstStyle/>
          <a:p>
            <a:r>
              <a:rPr lang="en-US" dirty="0">
                <a:solidFill>
                  <a:srgbClr val="FF0000"/>
                </a:solidFill>
              </a:rPr>
              <a:t>Acceleration of the Universe’s expansion </a:t>
            </a:r>
            <a:r>
              <a:rPr lang="en-US" sz="2000" dirty="0">
                <a:solidFill>
                  <a:srgbClr val="3333FF"/>
                </a:solidFill>
              </a:rPr>
              <a:t>(by AI)</a:t>
            </a:r>
            <a:endParaRPr lang="en-GB" dirty="0"/>
          </a:p>
        </p:txBody>
      </p:sp>
      <p:sp>
        <p:nvSpPr>
          <p:cNvPr id="4" name="Date Placeholder 3">
            <a:extLst>
              <a:ext uri="{FF2B5EF4-FFF2-40B4-BE49-F238E27FC236}">
                <a16:creationId xmlns:a16="http://schemas.microsoft.com/office/drawing/2014/main" id="{61D1A555-7514-8223-57EA-C6EA12A4498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3612FCA0-515F-6E3D-F3D5-0E65BB39D87E}"/>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B1E76E1E-33C0-2112-FD69-51B75FF60D74}"/>
              </a:ext>
            </a:extLst>
          </p:cNvPr>
          <p:cNvSpPr>
            <a:spLocks noGrp="1"/>
          </p:cNvSpPr>
          <p:nvPr>
            <p:ph type="sldNum" sz="quarter" idx="12"/>
          </p:nvPr>
        </p:nvSpPr>
        <p:spPr/>
        <p:txBody>
          <a:bodyPr/>
          <a:lstStyle/>
          <a:p>
            <a:fld id="{6A3274D8-F07D-45BF-99A6-A6FE5E546218}" type="slidenum">
              <a:rPr lang="en-GB" smtClean="0"/>
              <a:t>55</a:t>
            </a:fld>
            <a:endParaRPr lang="en-GB"/>
          </a:p>
        </p:txBody>
      </p:sp>
      <p:pic>
        <p:nvPicPr>
          <p:cNvPr id="10" name="Picture 9">
            <a:extLst>
              <a:ext uri="{FF2B5EF4-FFF2-40B4-BE49-F238E27FC236}">
                <a16:creationId xmlns:a16="http://schemas.microsoft.com/office/drawing/2014/main" id="{00CE6BC6-84A9-B821-9CF2-0B4473B8E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0587" y="1673292"/>
            <a:ext cx="5009118" cy="3961790"/>
          </a:xfrm>
          <a:prstGeom prst="rect">
            <a:avLst/>
          </a:prstGeom>
        </p:spPr>
      </p:pic>
      <p:sp>
        <p:nvSpPr>
          <p:cNvPr id="11" name="TextBox 10">
            <a:extLst>
              <a:ext uri="{FF2B5EF4-FFF2-40B4-BE49-F238E27FC236}">
                <a16:creationId xmlns:a16="http://schemas.microsoft.com/office/drawing/2014/main" id="{C28ADF7C-14A9-225A-F541-0BBC6F85A426}"/>
              </a:ext>
            </a:extLst>
          </p:cNvPr>
          <p:cNvSpPr txBox="1"/>
          <p:nvPr/>
        </p:nvSpPr>
        <p:spPr>
          <a:xfrm>
            <a:off x="656492" y="5617686"/>
            <a:ext cx="10697308" cy="738664"/>
          </a:xfrm>
          <a:prstGeom prst="rect">
            <a:avLst/>
          </a:prstGeom>
          <a:noFill/>
        </p:spPr>
        <p:txBody>
          <a:bodyPr wrap="square" rtlCol="0">
            <a:spAutoFit/>
          </a:bodyPr>
          <a:lstStyle/>
          <a:p>
            <a:r>
              <a:rPr lang="en-GB" sz="1400" dirty="0"/>
              <a:t>🔴 </a:t>
            </a:r>
            <a:r>
              <a:rPr lang="en-GB" sz="1400" b="1" dirty="0"/>
              <a:t>Red points</a:t>
            </a:r>
            <a:r>
              <a:rPr lang="en-GB" sz="1400" dirty="0"/>
              <a:t> represent schematic observational data from distant </a:t>
            </a:r>
            <a:r>
              <a:rPr lang="en-GB" sz="1400" b="1" dirty="0"/>
              <a:t>Type </a:t>
            </a:r>
            <a:r>
              <a:rPr lang="en-GB" sz="1400" b="1" dirty="0" err="1"/>
              <a:t>Ia</a:t>
            </a:r>
            <a:r>
              <a:rPr lang="en-GB" sz="1400" b="1" dirty="0"/>
              <a:t> supernovae</a:t>
            </a:r>
            <a:r>
              <a:rPr lang="en-GB" sz="1400" dirty="0"/>
              <a:t>, which act as “standard candles.”</a:t>
            </a:r>
            <a:br>
              <a:rPr lang="en-GB" sz="1400" dirty="0"/>
            </a:br>
            <a:r>
              <a:rPr lang="en-GB" sz="1400" dirty="0"/>
              <a:t>They clearly fall along the </a:t>
            </a:r>
            <a:r>
              <a:rPr lang="en-GB" sz="1400" b="1" dirty="0"/>
              <a:t>Matter + Λ</a:t>
            </a:r>
            <a:r>
              <a:rPr lang="en-GB" sz="1400" dirty="0"/>
              <a:t> curve, showing the transition from past deceleration (matter-dominated) to present acceleration (Λ-dominated).</a:t>
            </a:r>
          </a:p>
        </p:txBody>
      </p:sp>
      <p:sp>
        <p:nvSpPr>
          <p:cNvPr id="12" name="Rectangle 11">
            <a:hlinkClick r:id="rId3" action="ppaction://hlinksldjump"/>
            <a:extLst>
              <a:ext uri="{FF2B5EF4-FFF2-40B4-BE49-F238E27FC236}">
                <a16:creationId xmlns:a16="http://schemas.microsoft.com/office/drawing/2014/main" id="{B6E4289A-63E5-BDAE-5C41-7E762AC253B0}"/>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5087949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5162" y="787940"/>
            <a:ext cx="6781800" cy="960438"/>
          </a:xfrm>
        </p:spPr>
        <p:txBody>
          <a:bodyPr/>
          <a:lstStyle/>
          <a:p>
            <a:r>
              <a:rPr lang="it-IT" sz="3240" dirty="0">
                <a:solidFill>
                  <a:srgbClr val="FF0000"/>
                </a:solidFill>
              </a:rPr>
              <a:t>10</a:t>
            </a:r>
            <a:r>
              <a:rPr lang="it-IT" sz="3240" baseline="30000" dirty="0">
                <a:solidFill>
                  <a:srgbClr val="FF0000"/>
                </a:solidFill>
              </a:rPr>
              <a:t>-10</a:t>
            </a:r>
            <a:r>
              <a:rPr lang="en-GB" sz="3240" baseline="30000" dirty="0">
                <a:solidFill>
                  <a:srgbClr val="FF0000"/>
                </a:solidFill>
              </a:rPr>
              <a:t> </a:t>
            </a:r>
            <a:r>
              <a:rPr lang="it-IT" sz="3240" dirty="0">
                <a:solidFill>
                  <a:srgbClr val="FF0000"/>
                </a:solidFill>
              </a:rPr>
              <a:t>Matter-animatter asymmetry</a:t>
            </a:r>
            <a:endParaRPr lang="en-GB" sz="3240" baseline="30000" dirty="0">
              <a:solidFill>
                <a:srgbClr val="FF0000"/>
              </a:solidFill>
            </a:endParaRPr>
          </a:p>
        </p:txBody>
      </p:sp>
      <p:sp>
        <p:nvSpPr>
          <p:cNvPr id="3" name="Date Placeholder 2"/>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6" name="Footer Placeholder 5"/>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56</a:t>
            </a:fld>
            <a:endParaRPr lang="en-US">
              <a:solidFill>
                <a:srgbClr val="E64823">
                  <a:lumMod val="75000"/>
                </a:srgbClr>
              </a:solidFill>
              <a:latin typeface="Comic Sans M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38972" y="409536"/>
            <a:ext cx="901683" cy="601122"/>
          </a:xfrm>
          <a:prstGeom prst="rect">
            <a:avLst/>
          </a:prstGeom>
        </p:spPr>
      </p:pic>
      <p:grpSp>
        <p:nvGrpSpPr>
          <p:cNvPr id="9" name="Group 8"/>
          <p:cNvGrpSpPr/>
          <p:nvPr/>
        </p:nvGrpSpPr>
        <p:grpSpPr>
          <a:xfrm>
            <a:off x="3421562" y="2768711"/>
            <a:ext cx="6094450" cy="3257174"/>
            <a:chOff x="2199676" y="3274975"/>
            <a:chExt cx="6771610" cy="3619082"/>
          </a:xfrm>
        </p:grpSpPr>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9676" y="3790447"/>
              <a:ext cx="3050731" cy="2549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2084" y="4122366"/>
              <a:ext cx="3099202" cy="27716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3225322" y="3274975"/>
              <a:ext cx="4370356" cy="348813"/>
            </a:xfrm>
            <a:prstGeom prst="rect">
              <a:avLst/>
            </a:prstGeom>
            <a:noFill/>
          </p:spPr>
          <p:txBody>
            <a:bodyPr wrap="none" rtlCol="0">
              <a:spAutoFit/>
            </a:bodyPr>
            <a:lstStyle/>
            <a:p>
              <a:r>
                <a:rPr lang="en-US" sz="1440" i="1" dirty="0">
                  <a:solidFill>
                    <a:srgbClr val="0000CC"/>
                  </a:solidFill>
                </a:rPr>
                <a:t>ATLAS and CMS  as well contribute on this topic</a:t>
              </a:r>
              <a:endParaRPr lang="en-GB" sz="1440" dirty="0">
                <a:solidFill>
                  <a:srgbClr val="0000CC"/>
                </a:solidFill>
              </a:endParaRPr>
            </a:p>
          </p:txBody>
        </p:sp>
      </p:grpSp>
      <p:sp>
        <p:nvSpPr>
          <p:cNvPr id="10" name="TextBox 9"/>
          <p:cNvSpPr txBox="1"/>
          <p:nvPr/>
        </p:nvSpPr>
        <p:spPr>
          <a:xfrm>
            <a:off x="2823237" y="1741834"/>
            <a:ext cx="6545527" cy="867930"/>
          </a:xfrm>
          <a:prstGeom prst="rect">
            <a:avLst/>
          </a:prstGeom>
          <a:noFill/>
        </p:spPr>
        <p:txBody>
          <a:bodyPr wrap="square" rtlCol="0">
            <a:spAutoFit/>
          </a:bodyPr>
          <a:lstStyle/>
          <a:p>
            <a:pPr algn="l"/>
            <a:r>
              <a:rPr lang="en-US" sz="1260" i="1" dirty="0" err="1"/>
              <a:t>LHCb</a:t>
            </a:r>
            <a:r>
              <a:rPr lang="en-US" sz="1260" i="1" dirty="0"/>
              <a:t> (</a:t>
            </a:r>
            <a:r>
              <a:rPr lang="en-US" sz="1260" i="1" dirty="0">
                <a:hlinkClick r:id="rId6"/>
              </a:rPr>
              <a:t>http://lhcb-public.web.cern.ch/lhcb-public/Welcome.html#EW2013</a:t>
            </a:r>
            <a:r>
              <a:rPr lang="en-US" sz="1260" i="1" dirty="0"/>
              <a:t>)  is dedicated to deeply investigate  matter/antimatter  asymmetry via decay of  Beauty-particles (beauty-quark in) </a:t>
            </a:r>
            <a:r>
              <a:rPr lang="en-US" sz="1260" i="1" dirty="0">
                <a:solidFill>
                  <a:srgbClr val="3333FF"/>
                </a:solidFill>
              </a:rPr>
              <a:t>since weak interactions of matter differ subtly from those of antimatter</a:t>
            </a:r>
            <a:r>
              <a:rPr lang="en-US" sz="1260" i="1" dirty="0"/>
              <a:t>.  This may explain why the matter survived right after the Big-Bang. </a:t>
            </a:r>
            <a:endParaRPr lang="en-GB" sz="1260" dirty="0"/>
          </a:p>
        </p:txBody>
      </p:sp>
      <p:sp>
        <p:nvSpPr>
          <p:cNvPr id="4" name="Rectangle 3">
            <a:hlinkClick r:id="rId7" action="ppaction://hlinksldjump"/>
            <a:extLst>
              <a:ext uri="{FF2B5EF4-FFF2-40B4-BE49-F238E27FC236}">
                <a16:creationId xmlns:a16="http://schemas.microsoft.com/office/drawing/2014/main" id="{E41C83A5-0B85-94A4-8B35-42A787EBD01E}"/>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C000"/>
                </a:solidFill>
              </a:rPr>
              <a:t>b</a:t>
            </a:r>
            <a:endParaRPr lang="en-GB" dirty="0">
              <a:solidFill>
                <a:srgbClr val="FFC000"/>
              </a:solidFill>
            </a:endParaRPr>
          </a:p>
        </p:txBody>
      </p:sp>
    </p:spTree>
    <p:extLst>
      <p:ext uri="{BB962C8B-B14F-4D97-AF65-F5344CB8AC3E}">
        <p14:creationId xmlns:p14="http://schemas.microsoft.com/office/powerpoint/2010/main" val="103149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73AE-DB94-7C27-4C11-A819CFA7B772}"/>
              </a:ext>
            </a:extLst>
          </p:cNvPr>
          <p:cNvSpPr>
            <a:spLocks noGrp="1"/>
          </p:cNvSpPr>
          <p:nvPr>
            <p:ph type="title"/>
          </p:nvPr>
        </p:nvSpPr>
        <p:spPr/>
        <p:txBody>
          <a:bodyPr/>
          <a:lstStyle/>
          <a:p>
            <a:r>
              <a:rPr lang="it-IT" dirty="0">
                <a:solidFill>
                  <a:srgbClr val="FF0000"/>
                </a:solidFill>
              </a:rPr>
              <a:t>Matter-animatter asymmetry </a:t>
            </a:r>
            <a:r>
              <a:rPr lang="it-IT" sz="2000" dirty="0">
                <a:solidFill>
                  <a:srgbClr val="3333FF"/>
                </a:solidFill>
              </a:rPr>
              <a:t>(by AI)</a:t>
            </a:r>
            <a:endParaRPr lang="en-GB" sz="2000" dirty="0">
              <a:solidFill>
                <a:srgbClr val="3333FF"/>
              </a:solidFill>
            </a:endParaRPr>
          </a:p>
        </p:txBody>
      </p:sp>
      <p:sp>
        <p:nvSpPr>
          <p:cNvPr id="3" name="Content Placeholder 2">
            <a:extLst>
              <a:ext uri="{FF2B5EF4-FFF2-40B4-BE49-F238E27FC236}">
                <a16:creationId xmlns:a16="http://schemas.microsoft.com/office/drawing/2014/main" id="{BE9BCD92-B744-C6FA-001B-0E2CBE572E14}"/>
              </a:ext>
            </a:extLst>
          </p:cNvPr>
          <p:cNvSpPr>
            <a:spLocks noGrp="1"/>
          </p:cNvSpPr>
          <p:nvPr>
            <p:ph idx="1"/>
          </p:nvPr>
        </p:nvSpPr>
        <p:spPr/>
        <p:txBody>
          <a:bodyPr>
            <a:normAutofit fontScale="70000" lnSpcReduction="20000"/>
          </a:bodyPr>
          <a:lstStyle/>
          <a:p>
            <a:r>
              <a:rPr lang="en-GB" b="1" dirty="0">
                <a:solidFill>
                  <a:srgbClr val="3333FF"/>
                </a:solidFill>
              </a:rPr>
              <a:t>1. Why did this happen? (Baryogenesis)</a:t>
            </a:r>
          </a:p>
          <a:p>
            <a:r>
              <a:rPr lang="en-GB" dirty="0"/>
              <a:t>Physicists think the answer lies in processes collectively called </a:t>
            </a:r>
            <a:r>
              <a:rPr lang="en-GB" b="1" dirty="0"/>
              <a:t>baryogenesis</a:t>
            </a:r>
            <a:r>
              <a:rPr lang="en-GB" dirty="0"/>
              <a:t> — mechanisms in the early Universe that created a slight imbalance between matter and antimatter.</a:t>
            </a:r>
          </a:p>
          <a:p>
            <a:r>
              <a:rPr lang="en-GB" dirty="0"/>
              <a:t>For baryogenesis to work, three conditions (called </a:t>
            </a:r>
            <a:r>
              <a:rPr lang="en-GB" b="1" dirty="0"/>
              <a:t>Sakharov conditions</a:t>
            </a:r>
            <a:r>
              <a:rPr lang="en-GB" dirty="0"/>
              <a:t>) must be satisfied:</a:t>
            </a:r>
          </a:p>
          <a:p>
            <a:r>
              <a:rPr lang="en-GB" b="1" dirty="0"/>
              <a:t>Baryon number violation</a:t>
            </a:r>
            <a:endParaRPr lang="en-GB" dirty="0"/>
          </a:p>
          <a:p>
            <a:pPr lvl="1"/>
            <a:r>
              <a:rPr lang="en-GB" dirty="0"/>
              <a:t>Some reactions must allow baryons (like protons and neutrons) not to be conserved.</a:t>
            </a:r>
          </a:p>
          <a:p>
            <a:r>
              <a:rPr lang="en-GB" b="1" dirty="0"/>
              <a:t>C and CP violation</a:t>
            </a:r>
            <a:endParaRPr lang="en-GB" dirty="0"/>
          </a:p>
          <a:p>
            <a:pPr lvl="1"/>
            <a:r>
              <a:rPr lang="en-GB" b="1" dirty="0"/>
              <a:t>C (charge conjugation)</a:t>
            </a:r>
            <a:r>
              <a:rPr lang="en-GB" dirty="0"/>
              <a:t> symmetry: physics looks the same if we swap matter ↔ antimatter.</a:t>
            </a:r>
          </a:p>
          <a:p>
            <a:pPr lvl="1"/>
            <a:r>
              <a:rPr lang="en-GB" b="1" dirty="0"/>
              <a:t>P (parity)</a:t>
            </a:r>
            <a:r>
              <a:rPr lang="en-GB" dirty="0"/>
              <a:t> symmetry: physics looks the same in a mirror.</a:t>
            </a:r>
          </a:p>
          <a:p>
            <a:pPr lvl="1"/>
            <a:r>
              <a:rPr lang="en-GB" dirty="0"/>
              <a:t>Together, </a:t>
            </a:r>
            <a:r>
              <a:rPr lang="en-GB" b="1" dirty="0"/>
              <a:t>CP symmetry</a:t>
            </a:r>
            <a:r>
              <a:rPr lang="en-GB" dirty="0"/>
              <a:t> means matter and antimatter behave exactly the same.</a:t>
            </a:r>
          </a:p>
          <a:p>
            <a:pPr lvl="1"/>
            <a:r>
              <a:rPr lang="en-GB" dirty="0"/>
              <a:t>Experiments (like in kaons and B-mesons) show CP is </a:t>
            </a:r>
            <a:r>
              <a:rPr lang="en-GB" b="1" dirty="0"/>
              <a:t>not exact</a:t>
            </a:r>
            <a:r>
              <a:rPr lang="en-GB" dirty="0"/>
              <a:t> — matter and antimatter have tiny </a:t>
            </a:r>
            <a:r>
              <a:rPr lang="en-GB" dirty="0" err="1"/>
              <a:t>behavioral</a:t>
            </a:r>
            <a:r>
              <a:rPr lang="en-GB" dirty="0"/>
              <a:t> differences.</a:t>
            </a:r>
          </a:p>
          <a:p>
            <a:r>
              <a:rPr lang="en-GB" b="1" dirty="0"/>
              <a:t>Departure from thermal equilibrium</a:t>
            </a:r>
            <a:endParaRPr lang="en-GB" dirty="0"/>
          </a:p>
          <a:p>
            <a:pPr lvl="1"/>
            <a:r>
              <a:rPr lang="en-GB" dirty="0"/>
              <a:t>In the rapidly cooling early Universe, conditions weren’t perfectly balanced, which allowed asymmetry to “freeze in.”</a:t>
            </a:r>
          </a:p>
          <a:p>
            <a:endParaRPr lang="en-GB" dirty="0"/>
          </a:p>
        </p:txBody>
      </p:sp>
      <p:sp>
        <p:nvSpPr>
          <p:cNvPr id="4" name="Date Placeholder 3">
            <a:extLst>
              <a:ext uri="{FF2B5EF4-FFF2-40B4-BE49-F238E27FC236}">
                <a16:creationId xmlns:a16="http://schemas.microsoft.com/office/drawing/2014/main" id="{9CE6AD54-612D-5525-BE20-4C8755826652}"/>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4C3FB350-5CD1-5968-2044-B15EC7861F81}"/>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8DDFE26E-E500-193E-B027-CCB5E7B1441E}"/>
              </a:ext>
            </a:extLst>
          </p:cNvPr>
          <p:cNvSpPr>
            <a:spLocks noGrp="1"/>
          </p:cNvSpPr>
          <p:nvPr>
            <p:ph type="sldNum" sz="quarter" idx="12"/>
          </p:nvPr>
        </p:nvSpPr>
        <p:spPr/>
        <p:txBody>
          <a:bodyPr/>
          <a:lstStyle/>
          <a:p>
            <a:fld id="{6A3274D8-F07D-45BF-99A6-A6FE5E546218}" type="slidenum">
              <a:rPr lang="en-GB" smtClean="0"/>
              <a:t>57</a:t>
            </a:fld>
            <a:endParaRPr lang="en-GB"/>
          </a:p>
        </p:txBody>
      </p:sp>
      <p:sp>
        <p:nvSpPr>
          <p:cNvPr id="7" name="Rectangle 6">
            <a:hlinkClick r:id="rId2" action="ppaction://hlinksldjump"/>
            <a:extLst>
              <a:ext uri="{FF2B5EF4-FFF2-40B4-BE49-F238E27FC236}">
                <a16:creationId xmlns:a16="http://schemas.microsoft.com/office/drawing/2014/main" id="{DAF74919-A5B4-6402-EDD8-70C879501483}"/>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33721252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3B08B-2235-7433-6C55-7C6A88BDC1DD}"/>
              </a:ext>
            </a:extLst>
          </p:cNvPr>
          <p:cNvSpPr>
            <a:spLocks noGrp="1"/>
          </p:cNvSpPr>
          <p:nvPr>
            <p:ph type="title"/>
          </p:nvPr>
        </p:nvSpPr>
        <p:spPr/>
        <p:txBody>
          <a:bodyPr/>
          <a:lstStyle/>
          <a:p>
            <a:r>
              <a:rPr lang="it-IT" dirty="0">
                <a:solidFill>
                  <a:srgbClr val="FF0000"/>
                </a:solidFill>
              </a:rPr>
              <a:t>Matter-animatter asymmetry </a:t>
            </a:r>
            <a:r>
              <a:rPr lang="it-IT" sz="2000" dirty="0">
                <a:solidFill>
                  <a:srgbClr val="3333FF"/>
                </a:solidFill>
              </a:rPr>
              <a:t>(by AI)</a:t>
            </a:r>
            <a:endParaRPr lang="en-GB" dirty="0"/>
          </a:p>
        </p:txBody>
      </p:sp>
      <p:sp>
        <p:nvSpPr>
          <p:cNvPr id="3" name="Content Placeholder 2">
            <a:extLst>
              <a:ext uri="{FF2B5EF4-FFF2-40B4-BE49-F238E27FC236}">
                <a16:creationId xmlns:a16="http://schemas.microsoft.com/office/drawing/2014/main" id="{EA09F311-B2CD-9C36-F47C-0044E1BC4F61}"/>
              </a:ext>
            </a:extLst>
          </p:cNvPr>
          <p:cNvSpPr>
            <a:spLocks noGrp="1"/>
          </p:cNvSpPr>
          <p:nvPr>
            <p:ph idx="1"/>
          </p:nvPr>
        </p:nvSpPr>
        <p:spPr>
          <a:xfrm>
            <a:off x="838200" y="1825625"/>
            <a:ext cx="10515600" cy="4185876"/>
          </a:xfrm>
        </p:spPr>
        <p:txBody>
          <a:bodyPr>
            <a:normAutofit/>
          </a:bodyPr>
          <a:lstStyle/>
          <a:p>
            <a:r>
              <a:rPr lang="en-GB" sz="2000" b="1" dirty="0">
                <a:solidFill>
                  <a:srgbClr val="3333FF"/>
                </a:solidFill>
              </a:rPr>
              <a:t>2. Status today</a:t>
            </a:r>
          </a:p>
          <a:p>
            <a:r>
              <a:rPr lang="en-GB" sz="2000" dirty="0"/>
              <a:t>We </a:t>
            </a:r>
            <a:r>
              <a:rPr lang="en-GB" sz="2000" b="1" dirty="0"/>
              <a:t>don’t yet know the full mechanism</a:t>
            </a:r>
            <a:r>
              <a:rPr lang="en-GB" sz="2000" dirty="0"/>
              <a:t>. The Standard Model allows some CP violation, but probably not enough to explain the observed matter–antimatter imbalance.</a:t>
            </a:r>
          </a:p>
          <a:p>
            <a:r>
              <a:rPr lang="en-GB" sz="2000" dirty="0"/>
              <a:t>Many theories go beyond the Standard Model (like </a:t>
            </a:r>
            <a:r>
              <a:rPr lang="en-GB" sz="2000" b="1" dirty="0" err="1"/>
              <a:t>leptogenesis</a:t>
            </a:r>
            <a:r>
              <a:rPr lang="en-GB" sz="2000" dirty="0"/>
              <a:t>, where neutrino asymmetries generate baryon asymmetry) to explain it.</a:t>
            </a:r>
          </a:p>
          <a:p>
            <a:r>
              <a:rPr lang="en-GB" sz="2000" dirty="0"/>
              <a:t>Experiments (like studying neutrino oscillations, CP violation in mesons, and searching for proton decay) are probing this mystery.</a:t>
            </a:r>
          </a:p>
          <a:p>
            <a:endParaRPr lang="en-GB" sz="2000" dirty="0"/>
          </a:p>
          <a:p>
            <a:r>
              <a:rPr lang="en-GB" sz="2000" dirty="0"/>
              <a:t>✅ </a:t>
            </a:r>
            <a:r>
              <a:rPr lang="en-GB" sz="2000" b="1" dirty="0"/>
              <a:t>In short:</a:t>
            </a:r>
            <a:br>
              <a:rPr lang="en-GB" sz="2000" dirty="0"/>
            </a:br>
            <a:r>
              <a:rPr lang="en-GB" sz="2000" dirty="0"/>
              <a:t>No antimatter “survived” because in the early Universe there was a </a:t>
            </a:r>
            <a:r>
              <a:rPr lang="en-GB" sz="2000" b="1" dirty="0"/>
              <a:t>tiny imbalance</a:t>
            </a:r>
            <a:r>
              <a:rPr lang="en-GB" sz="2000" dirty="0"/>
              <a:t> — slightly more matter than antimatter. Almost everything annihilated, but that small excess of matter remained, and became all the structures we see today.</a:t>
            </a:r>
          </a:p>
        </p:txBody>
      </p:sp>
      <p:sp>
        <p:nvSpPr>
          <p:cNvPr id="4" name="Date Placeholder 3">
            <a:extLst>
              <a:ext uri="{FF2B5EF4-FFF2-40B4-BE49-F238E27FC236}">
                <a16:creationId xmlns:a16="http://schemas.microsoft.com/office/drawing/2014/main" id="{8D47F762-F8E5-AB6D-2F12-99F950264732}"/>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7673C06C-E7E4-6C28-0BF7-9030B2EBBE16}"/>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2F22CCCF-9AA1-F6AE-1D9D-11AD737D4EC7}"/>
              </a:ext>
            </a:extLst>
          </p:cNvPr>
          <p:cNvSpPr>
            <a:spLocks noGrp="1"/>
          </p:cNvSpPr>
          <p:nvPr>
            <p:ph type="sldNum" sz="quarter" idx="12"/>
          </p:nvPr>
        </p:nvSpPr>
        <p:spPr/>
        <p:txBody>
          <a:bodyPr/>
          <a:lstStyle/>
          <a:p>
            <a:fld id="{6A3274D8-F07D-45BF-99A6-A6FE5E546218}" type="slidenum">
              <a:rPr lang="en-GB" smtClean="0"/>
              <a:t>58</a:t>
            </a:fld>
            <a:endParaRPr lang="en-GB"/>
          </a:p>
        </p:txBody>
      </p:sp>
      <p:sp>
        <p:nvSpPr>
          <p:cNvPr id="7" name="Rectangle 6">
            <a:hlinkClick r:id="rId2" action="ppaction://hlinksldjump"/>
            <a:extLst>
              <a:ext uri="{FF2B5EF4-FFF2-40B4-BE49-F238E27FC236}">
                <a16:creationId xmlns:a16="http://schemas.microsoft.com/office/drawing/2014/main" id="{EFEF486C-CF7B-A0CA-01DF-DD1931E8B4CB}"/>
              </a:ext>
            </a:extLst>
          </p:cNvPr>
          <p:cNvSpPr/>
          <p:nvPr/>
        </p:nvSpPr>
        <p:spPr>
          <a:xfrm>
            <a:off x="7825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41899489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59</a:t>
            </a:fld>
            <a:endParaRPr lang="en-US">
              <a:solidFill>
                <a:srgbClr val="E64823">
                  <a:lumMod val="75000"/>
                </a:srgbClr>
              </a:solidFill>
              <a:latin typeface="Comic Sans MS"/>
            </a:endParaRPr>
          </a:p>
        </p:txBody>
      </p:sp>
      <p:sp>
        <p:nvSpPr>
          <p:cNvPr id="9" name="Title 1">
            <a:extLst>
              <a:ext uri="{FF2B5EF4-FFF2-40B4-BE49-F238E27FC236}">
                <a16:creationId xmlns:a16="http://schemas.microsoft.com/office/drawing/2014/main" id="{106041A2-5CE3-A1CA-DABF-5FCEF486E450}"/>
              </a:ext>
            </a:extLst>
          </p:cNvPr>
          <p:cNvSpPr>
            <a:spLocks noGrp="1"/>
          </p:cNvSpPr>
          <p:nvPr>
            <p:ph type="title"/>
          </p:nvPr>
        </p:nvSpPr>
        <p:spPr>
          <a:xfrm>
            <a:off x="1973465" y="865545"/>
            <a:ext cx="6781800" cy="785974"/>
          </a:xfrm>
        </p:spPr>
        <p:txBody>
          <a:bodyPr>
            <a:noAutofit/>
          </a:bodyPr>
          <a:lstStyle/>
          <a:p>
            <a:pPr lvl="0"/>
            <a:r>
              <a:rPr lang="en-US" sz="3600" dirty="0">
                <a:solidFill>
                  <a:srgbClr val="FF0000"/>
                </a:solidFill>
                <a:ea typeface="Verdana" panose="020B0604030504040204" pitchFamily="34" charset="0"/>
                <a:cs typeface="Verdana" panose="020B0604030504040204" pitchFamily="34" charset="0"/>
              </a:rPr>
              <a:t>Beyond the Standard Model</a:t>
            </a:r>
            <a:endParaRPr lang="en-GB" sz="2800" dirty="0">
              <a:solidFill>
                <a:srgbClr val="FF0000"/>
              </a:solidFill>
              <a:latin typeface="+mn-lt"/>
              <a:ea typeface="Verdana" panose="020B0604030504040204" pitchFamily="34" charset="0"/>
              <a:cs typeface="Verdana" panose="020B0604030504040204" pitchFamily="34" charset="0"/>
            </a:endParaRPr>
          </a:p>
        </p:txBody>
      </p:sp>
      <p:sp>
        <p:nvSpPr>
          <p:cNvPr id="5" name="TextBox 4">
            <a:extLst>
              <a:ext uri="{FF2B5EF4-FFF2-40B4-BE49-F238E27FC236}">
                <a16:creationId xmlns:a16="http://schemas.microsoft.com/office/drawing/2014/main" id="{C972FAAE-932B-987F-9E44-213A4350F638}"/>
              </a:ext>
            </a:extLst>
          </p:cNvPr>
          <p:cNvSpPr txBox="1"/>
          <p:nvPr/>
        </p:nvSpPr>
        <p:spPr>
          <a:xfrm>
            <a:off x="1973465" y="2262922"/>
            <a:ext cx="8008735" cy="4093428"/>
          </a:xfrm>
          <a:prstGeom prst="rect">
            <a:avLst/>
          </a:prstGeom>
          <a:noFill/>
        </p:spPr>
        <p:txBody>
          <a:bodyPr wrap="square" rtlCol="0">
            <a:spAutoFit/>
          </a:bodyPr>
          <a:lstStyle/>
          <a:p>
            <a:r>
              <a:rPr lang="en-US" sz="2000" dirty="0">
                <a:solidFill>
                  <a:srgbClr val="0000FF"/>
                </a:solidFill>
              </a:rPr>
              <a:t>GUT (Grand Unified Theory)</a:t>
            </a:r>
            <a:r>
              <a:rPr lang="en-US" sz="2000" dirty="0"/>
              <a:t>: </a:t>
            </a:r>
            <a:r>
              <a:rPr lang="en-US" sz="2000" dirty="0" err="1"/>
              <a:t>ElectroWeak</a:t>
            </a:r>
            <a:r>
              <a:rPr lang="en-US" sz="2000" dirty="0"/>
              <a:t> and Strong Interaction unified in a common theory. So far, they are described within the same mathematical scheme (SM), but not in a “unified   physics”. EW it is.</a:t>
            </a:r>
          </a:p>
          <a:p>
            <a:endParaRPr lang="en-US" sz="2000" dirty="0"/>
          </a:p>
          <a:p>
            <a:r>
              <a:rPr lang="en-US" sz="2000" dirty="0">
                <a:solidFill>
                  <a:srgbClr val="0000FF"/>
                </a:solidFill>
              </a:rPr>
              <a:t>TOE (Theory Of Everything)=</a:t>
            </a:r>
            <a:r>
              <a:rPr lang="en-US" sz="2000" dirty="0"/>
              <a:t> GUT + General Relativity (GR)! </a:t>
            </a:r>
          </a:p>
          <a:p>
            <a:r>
              <a:rPr lang="en-US" sz="2000" dirty="0"/>
              <a:t>So far GR is not yet a quantum theory of the interaction (QFT), it is “analytical description of space geometry” in presence of masses/(energy)</a:t>
            </a:r>
          </a:p>
          <a:p>
            <a:endParaRPr lang="en-US" sz="2000" dirty="0"/>
          </a:p>
          <a:p>
            <a:pPr lvl="0"/>
            <a:r>
              <a:rPr lang="en-US" sz="2000" b="1" dirty="0">
                <a:solidFill>
                  <a:srgbClr val="00B050"/>
                </a:solidFill>
                <a:ea typeface="Verdana" panose="020B0604030504040204" pitchFamily="34" charset="0"/>
                <a:cs typeface="Verdana" panose="020B0604030504040204" pitchFamily="34" charset="0"/>
              </a:rPr>
              <a:t>GUT and TOE, a</a:t>
            </a:r>
            <a:r>
              <a:rPr lang="en-US" sz="2000" b="1" dirty="0">
                <a:solidFill>
                  <a:srgbClr val="00B050"/>
                </a:solidFill>
                <a:ea typeface="Verdana" panose="020B0604030504040204" pitchFamily="34" charset="0"/>
                <a:cs typeface="Verdana" panose="020B0604030504040204" pitchFamily="34" charset="0"/>
                <a:sym typeface="Myriad Pro" charset="0"/>
              </a:rPr>
              <a:t> scientific challenge …and maybe a romantic dream, </a:t>
            </a:r>
          </a:p>
          <a:p>
            <a:pPr lvl="0"/>
            <a:r>
              <a:rPr lang="en-US" sz="2000" b="1" dirty="0">
                <a:solidFill>
                  <a:srgbClr val="00B050"/>
                </a:solidFill>
                <a:ea typeface="Verdana" panose="020B0604030504040204" pitchFamily="34" charset="0"/>
                <a:cs typeface="Verdana" panose="020B0604030504040204" pitchFamily="34" charset="0"/>
                <a:sym typeface="Myriad Pro" charset="0"/>
              </a:rPr>
              <a:t>for a unified description of the Universe </a:t>
            </a:r>
          </a:p>
          <a:p>
            <a:endParaRPr lang="en-US" sz="2000" dirty="0"/>
          </a:p>
          <a:p>
            <a:endParaRPr lang="en-US" sz="2000" dirty="0"/>
          </a:p>
        </p:txBody>
      </p:sp>
      <p:sp>
        <p:nvSpPr>
          <p:cNvPr id="6" name="Rectangle 5">
            <a:hlinkClick r:id="rId3" action="ppaction://hlinksldjump"/>
            <a:extLst>
              <a:ext uri="{FF2B5EF4-FFF2-40B4-BE49-F238E27FC236}">
                <a16:creationId xmlns:a16="http://schemas.microsoft.com/office/drawing/2014/main" id="{3603B3E0-A048-AD7D-ED78-E05436213A7B}"/>
              </a:ext>
            </a:extLst>
          </p:cNvPr>
          <p:cNvSpPr/>
          <p:nvPr/>
        </p:nvSpPr>
        <p:spPr>
          <a:xfrm>
            <a:off x="78259" y="6264737"/>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0CDF7-1F8A-9AD0-8A7C-0D71BBFD8D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36BF20-6052-4FE8-915D-64D2EF830968}"/>
              </a:ext>
            </a:extLst>
          </p:cNvPr>
          <p:cNvSpPr>
            <a:spLocks noGrp="1"/>
          </p:cNvSpPr>
          <p:nvPr>
            <p:ph type="title"/>
          </p:nvPr>
        </p:nvSpPr>
        <p:spPr/>
        <p:txBody>
          <a:bodyPr/>
          <a:lstStyle/>
          <a:p>
            <a:r>
              <a:rPr lang="en-GB" sz="4800" dirty="0">
                <a:solidFill>
                  <a:srgbClr val="FF0000"/>
                </a:solidFill>
                <a:cs typeface="Comic Sans MS"/>
              </a:rPr>
              <a:t>Introduction 1</a:t>
            </a:r>
            <a:endParaRPr lang="en-GB" dirty="0">
              <a:solidFill>
                <a:srgbClr val="FF0000"/>
              </a:solidFill>
            </a:endParaRPr>
          </a:p>
        </p:txBody>
      </p:sp>
      <p:sp>
        <p:nvSpPr>
          <p:cNvPr id="3" name="Content Placeholder 2">
            <a:extLst>
              <a:ext uri="{FF2B5EF4-FFF2-40B4-BE49-F238E27FC236}">
                <a16:creationId xmlns:a16="http://schemas.microsoft.com/office/drawing/2014/main" id="{22FBC720-E708-B4B8-BF83-CFC8BD68BE3C}"/>
              </a:ext>
            </a:extLst>
          </p:cNvPr>
          <p:cNvSpPr>
            <a:spLocks noGrp="1"/>
          </p:cNvSpPr>
          <p:nvPr>
            <p:ph idx="1"/>
          </p:nvPr>
        </p:nvSpPr>
        <p:spPr>
          <a:xfrm>
            <a:off x="2346961" y="1833433"/>
            <a:ext cx="7543801" cy="4023360"/>
          </a:xfrm>
        </p:spPr>
        <p:txBody>
          <a:bodyPr>
            <a:normAutofit/>
          </a:bodyPr>
          <a:lstStyle/>
          <a:p>
            <a:pPr marL="457200" lvl="1" indent="0" algn="ctr">
              <a:buNone/>
            </a:pPr>
            <a:endParaRPr lang="en-US" sz="1700" dirty="0"/>
          </a:p>
          <a:p>
            <a:r>
              <a:rPr lang="en-GB" sz="1700" b="1" dirty="0">
                <a:solidFill>
                  <a:srgbClr val="3333FF"/>
                </a:solidFill>
              </a:rPr>
              <a:t>Summary difference</a:t>
            </a:r>
          </a:p>
          <a:p>
            <a:endParaRPr lang="en-GB" sz="1700" b="1" dirty="0">
              <a:solidFill>
                <a:srgbClr val="3333FF"/>
              </a:solidFill>
            </a:endParaRPr>
          </a:p>
          <a:p>
            <a:r>
              <a:rPr lang="en-GB" sz="1700" b="1" dirty="0">
                <a:solidFill>
                  <a:srgbClr val="00B050"/>
                </a:solidFill>
              </a:rPr>
              <a:t>Elementary</a:t>
            </a:r>
            <a:r>
              <a:rPr lang="en-GB" sz="1700" b="1" dirty="0"/>
              <a:t> =</a:t>
            </a:r>
            <a:r>
              <a:rPr lang="en-GB" sz="1700" dirty="0"/>
              <a:t> indivisible (by current theory: SM).</a:t>
            </a:r>
          </a:p>
          <a:p>
            <a:r>
              <a:rPr lang="en-GB" sz="1700" b="1" dirty="0">
                <a:solidFill>
                  <a:srgbClr val="00B050"/>
                </a:solidFill>
              </a:rPr>
              <a:t>Fundamental </a:t>
            </a:r>
            <a:r>
              <a:rPr lang="en-GB" sz="1700" b="1" dirty="0"/>
              <a:t>= </a:t>
            </a:r>
            <a:r>
              <a:rPr lang="en-GB" sz="1700" dirty="0"/>
              <a:t>basic building blocks (relative to the model or discipline)</a:t>
            </a:r>
          </a:p>
          <a:p>
            <a:pPr marL="457200" lvl="1" indent="0" algn="ctr">
              <a:buNone/>
            </a:pPr>
            <a:endParaRPr lang="en-US" dirty="0"/>
          </a:p>
          <a:p>
            <a:pPr lvl="1" algn="ctr"/>
            <a:r>
              <a:rPr lang="en-GB" sz="1600" dirty="0">
                <a:solidFill>
                  <a:srgbClr val="3333FF"/>
                </a:solidFill>
              </a:rPr>
              <a:t>All </a:t>
            </a:r>
            <a:r>
              <a:rPr lang="en-GB" sz="1600" i="1" dirty="0">
                <a:solidFill>
                  <a:srgbClr val="3333FF"/>
                </a:solidFill>
              </a:rPr>
              <a:t>elementary particles</a:t>
            </a:r>
            <a:r>
              <a:rPr lang="en-GB" sz="1600" dirty="0">
                <a:solidFill>
                  <a:srgbClr val="3333FF"/>
                </a:solidFill>
              </a:rPr>
              <a:t> are </a:t>
            </a:r>
            <a:r>
              <a:rPr lang="en-GB" sz="1600" i="1" dirty="0">
                <a:solidFill>
                  <a:srgbClr val="3333FF"/>
                </a:solidFill>
              </a:rPr>
              <a:t>fundamental</a:t>
            </a:r>
            <a:r>
              <a:rPr lang="en-GB" sz="1600" dirty="0">
                <a:solidFill>
                  <a:srgbClr val="3333FF"/>
                </a:solidFill>
              </a:rPr>
              <a:t>, but not all </a:t>
            </a:r>
            <a:r>
              <a:rPr lang="en-GB" sz="1600" i="1" dirty="0">
                <a:solidFill>
                  <a:srgbClr val="3333FF"/>
                </a:solidFill>
              </a:rPr>
              <a:t>fundamental particles</a:t>
            </a:r>
            <a:r>
              <a:rPr lang="en-GB" sz="1600" dirty="0">
                <a:solidFill>
                  <a:srgbClr val="3333FF"/>
                </a:solidFill>
              </a:rPr>
              <a:t> are elementary (e.g., in chemistry, protons and neutrons are treated as fundamental, but they’re not elementary in particle physics).</a:t>
            </a:r>
            <a:endParaRPr lang="en-US" sz="1600" dirty="0">
              <a:solidFill>
                <a:srgbClr val="3333FF"/>
              </a:solidFill>
            </a:endParaRPr>
          </a:p>
          <a:p>
            <a:pPr marL="457200" lvl="1" indent="0">
              <a:buNone/>
            </a:pPr>
            <a:endParaRPr lang="en-GB" dirty="0"/>
          </a:p>
        </p:txBody>
      </p:sp>
      <p:sp>
        <p:nvSpPr>
          <p:cNvPr id="4" name="Date Placeholder 3">
            <a:extLst>
              <a:ext uri="{FF2B5EF4-FFF2-40B4-BE49-F238E27FC236}">
                <a16:creationId xmlns:a16="http://schemas.microsoft.com/office/drawing/2014/main" id="{6F5F1CD6-1B31-E4F9-FCD8-6CD0759A6724}"/>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61A160B5-5E93-AF5E-8C53-0E51D1B8DE57}"/>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9A0DDA50-D34C-11B0-539A-73A4EF74B9B8}"/>
              </a:ext>
            </a:extLst>
          </p:cNvPr>
          <p:cNvSpPr>
            <a:spLocks noGrp="1"/>
          </p:cNvSpPr>
          <p:nvPr>
            <p:ph type="sldNum" sz="quarter" idx="12"/>
          </p:nvPr>
        </p:nvSpPr>
        <p:spPr/>
        <p:txBody>
          <a:bodyPr/>
          <a:lstStyle/>
          <a:p>
            <a:fld id="{9A4D69E4-0BE0-4A7F-8238-560CF690EA01}" type="slidenum">
              <a:rPr lang="en-GB" smtClean="0"/>
              <a:t>6</a:t>
            </a:fld>
            <a:endParaRPr lang="en-GB"/>
          </a:p>
        </p:txBody>
      </p:sp>
      <p:sp>
        <p:nvSpPr>
          <p:cNvPr id="12" name="Rectangle 11">
            <a:hlinkClick r:id="rId2" action="ppaction://hlinksldjump"/>
            <a:extLst>
              <a:ext uri="{FF2B5EF4-FFF2-40B4-BE49-F238E27FC236}">
                <a16:creationId xmlns:a16="http://schemas.microsoft.com/office/drawing/2014/main" id="{BE6E4445-2097-12A6-0218-3DFEC7C62247}"/>
              </a:ext>
            </a:extLst>
          </p:cNvPr>
          <p:cNvSpPr/>
          <p:nvPr/>
        </p:nvSpPr>
        <p:spPr>
          <a:xfrm>
            <a:off x="133334"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C000"/>
                </a:solidFill>
              </a:rPr>
              <a:t>b</a:t>
            </a:r>
            <a:endParaRPr lang="en-GB" dirty="0">
              <a:solidFill>
                <a:srgbClr val="FFC000"/>
              </a:solidFill>
            </a:endParaRPr>
          </a:p>
        </p:txBody>
      </p:sp>
    </p:spTree>
    <p:extLst>
      <p:ext uri="{BB962C8B-B14F-4D97-AF65-F5344CB8AC3E}">
        <p14:creationId xmlns:p14="http://schemas.microsoft.com/office/powerpoint/2010/main" val="27182424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077954" y="577483"/>
            <a:ext cx="8100900" cy="857250"/>
          </a:xfrm>
        </p:spPr>
        <p:txBody>
          <a:bodyPr>
            <a:noAutofit/>
          </a:bodyPr>
          <a:lstStyle/>
          <a:p>
            <a:r>
              <a:rPr lang="it-IT" sz="3600" dirty="0">
                <a:solidFill>
                  <a:srgbClr val="FF0000"/>
                </a:solidFill>
                <a:ea typeface="Verdana" panose="020B0604030504040204" pitchFamily="34" charset="0"/>
                <a:cs typeface="Verdana" panose="020B0604030504040204" pitchFamily="34" charset="0"/>
              </a:rPr>
              <a:t>Energy scale for GUT and ToE</a:t>
            </a:r>
            <a:endParaRPr lang="en-GB" sz="3600" dirty="0">
              <a:solidFill>
                <a:srgbClr val="FF0000"/>
              </a:solidFill>
              <a:ea typeface="Verdana" panose="020B0604030504040204" pitchFamily="34" charset="0"/>
              <a:cs typeface="Verdana" panose="020B0604030504040204" pitchFamily="34" charset="0"/>
            </a:endParaRPr>
          </a:p>
        </p:txBody>
      </p:sp>
      <p:sp>
        <p:nvSpPr>
          <p:cNvPr id="16" name="Date Placeholder 15"/>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17" name="Footer Placeholder 16"/>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18" name="Slide Number Placeholder 17"/>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60</a:t>
            </a:fld>
            <a:endParaRPr lang="en-US">
              <a:solidFill>
                <a:srgbClr val="E64823">
                  <a:lumMod val="75000"/>
                </a:srgbClr>
              </a:solidFill>
              <a:latin typeface="Comic Sans MS"/>
            </a:endParaRPr>
          </a:p>
        </p:txBody>
      </p:sp>
      <p:grpSp>
        <p:nvGrpSpPr>
          <p:cNvPr id="19" name="Group 18"/>
          <p:cNvGrpSpPr/>
          <p:nvPr/>
        </p:nvGrpSpPr>
        <p:grpSpPr>
          <a:xfrm>
            <a:off x="2341687" y="1434733"/>
            <a:ext cx="7508626" cy="4479392"/>
            <a:chOff x="831528" y="2009800"/>
            <a:chExt cx="8342919" cy="4977102"/>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528" y="2369840"/>
              <a:ext cx="8342919" cy="4617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Connector 5"/>
            <p:cNvCxnSpPr/>
            <p:nvPr/>
          </p:nvCxnSpPr>
          <p:spPr>
            <a:xfrm>
              <a:off x="8032328" y="2081808"/>
              <a:ext cx="0" cy="425647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711848" y="2009800"/>
              <a:ext cx="0" cy="4472497"/>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348521" y="2369840"/>
              <a:ext cx="2005099" cy="410360"/>
            </a:xfrm>
            <a:prstGeom prst="rect">
              <a:avLst/>
            </a:prstGeom>
            <a:noFill/>
            <a:ln>
              <a:noFill/>
            </a:ln>
          </p:spPr>
          <p:txBody>
            <a:bodyPr wrap="none" lIns="91436" tIns="45716" rIns="91436" bIns="45716" rtlCol="0">
              <a:spAutoFit/>
            </a:bodyPr>
            <a:lstStyle/>
            <a:p>
              <a:r>
                <a:rPr lang="it-IT" dirty="0">
                  <a:solidFill>
                    <a:srgbClr val="FFFFFF"/>
                  </a:solidFill>
                </a:rPr>
                <a:t>SM energy range</a:t>
              </a:r>
              <a:endParaRPr lang="en-GB" dirty="0">
                <a:solidFill>
                  <a:srgbClr val="FFFFFF"/>
                </a:solidFill>
              </a:endParaRPr>
            </a:p>
          </p:txBody>
        </p:sp>
        <p:cxnSp>
          <p:nvCxnSpPr>
            <p:cNvPr id="9" name="Straight Connector 8"/>
            <p:cNvCxnSpPr>
              <a:cxnSpLocks/>
            </p:cNvCxnSpPr>
            <p:nvPr/>
          </p:nvCxnSpPr>
          <p:spPr>
            <a:xfrm flipH="1">
              <a:off x="3711848" y="2619898"/>
              <a:ext cx="728082" cy="0"/>
            </a:xfrm>
            <a:prstGeom prst="line">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a:off x="6607551" y="2619898"/>
              <a:ext cx="1432780" cy="0"/>
            </a:xfrm>
            <a:prstGeom prst="line">
              <a:avLst/>
            </a:prstGeom>
            <a:ln w="571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149017" y="6290213"/>
              <a:ext cx="640625" cy="400110"/>
            </a:xfrm>
            <a:prstGeom prst="rect">
              <a:avLst/>
            </a:prstGeom>
            <a:noFill/>
          </p:spPr>
          <p:txBody>
            <a:bodyPr wrap="none" lIns="82293" tIns="41148" rIns="82293" bIns="41148" rtlCol="0">
              <a:spAutoFit/>
            </a:bodyPr>
            <a:lstStyle/>
            <a:p>
              <a:r>
                <a:rPr lang="it-IT" dirty="0">
                  <a:solidFill>
                    <a:srgbClr val="FFFFFF"/>
                  </a:solidFill>
                </a:rPr>
                <a:t>10</a:t>
              </a:r>
              <a:r>
                <a:rPr lang="it-IT" baseline="30000" dirty="0">
                  <a:solidFill>
                    <a:srgbClr val="FFFFFF"/>
                  </a:solidFill>
                </a:rPr>
                <a:t>15</a:t>
              </a:r>
              <a:endParaRPr lang="en-GB" baseline="30000" dirty="0">
                <a:solidFill>
                  <a:srgbClr val="FFFFFF"/>
                </a:solidFill>
              </a:endParaRPr>
            </a:p>
          </p:txBody>
        </p:sp>
        <p:sp>
          <p:nvSpPr>
            <p:cNvPr id="13" name="TextBox 12"/>
            <p:cNvSpPr txBox="1"/>
            <p:nvPr/>
          </p:nvSpPr>
          <p:spPr>
            <a:xfrm>
              <a:off x="1925151" y="6290213"/>
              <a:ext cx="640625" cy="400110"/>
            </a:xfrm>
            <a:prstGeom prst="rect">
              <a:avLst/>
            </a:prstGeom>
            <a:noFill/>
          </p:spPr>
          <p:txBody>
            <a:bodyPr wrap="none" lIns="82293" tIns="41148" rIns="82293" bIns="41148" rtlCol="0">
              <a:spAutoFit/>
            </a:bodyPr>
            <a:lstStyle/>
            <a:p>
              <a:r>
                <a:rPr lang="it-IT" dirty="0">
                  <a:solidFill>
                    <a:srgbClr val="FFFFFF"/>
                  </a:solidFill>
                </a:rPr>
                <a:t>10</a:t>
              </a:r>
              <a:r>
                <a:rPr lang="it-IT" baseline="30000" dirty="0">
                  <a:solidFill>
                    <a:srgbClr val="FFFFFF"/>
                  </a:solidFill>
                </a:rPr>
                <a:t>19</a:t>
              </a:r>
              <a:endParaRPr lang="en-GB" baseline="30000" dirty="0">
                <a:solidFill>
                  <a:srgbClr val="FFFFFF"/>
                </a:solidFill>
              </a:endParaRPr>
            </a:p>
          </p:txBody>
        </p:sp>
        <p:sp>
          <p:nvSpPr>
            <p:cNvPr id="14" name="TextBox 13"/>
            <p:cNvSpPr txBox="1"/>
            <p:nvPr/>
          </p:nvSpPr>
          <p:spPr>
            <a:xfrm>
              <a:off x="1071389" y="5379147"/>
              <a:ext cx="1826847" cy="1046440"/>
            </a:xfrm>
            <a:prstGeom prst="rect">
              <a:avLst/>
            </a:prstGeom>
            <a:noFill/>
          </p:spPr>
          <p:txBody>
            <a:bodyPr wrap="none" lIns="82293" tIns="41148" rIns="82293" bIns="41148" rtlCol="0">
              <a:spAutoFit/>
            </a:bodyPr>
            <a:lstStyle/>
            <a:p>
              <a:pPr algn="l"/>
              <a:r>
                <a:rPr lang="it-IT" sz="1260" dirty="0">
                  <a:solidFill>
                    <a:srgbClr val="FFFFFF"/>
                  </a:solidFill>
                </a:rPr>
                <a:t>Candidates</a:t>
              </a:r>
            </a:p>
            <a:p>
              <a:pPr lvl="1" algn="l"/>
              <a:r>
                <a:rPr lang="it-IT" sz="1080" dirty="0">
                  <a:solidFill>
                    <a:srgbClr val="FFFFFF"/>
                  </a:solidFill>
                </a:rPr>
                <a:t>Supersymmetry, </a:t>
              </a:r>
            </a:p>
            <a:p>
              <a:pPr lvl="1" algn="l"/>
              <a:r>
                <a:rPr lang="it-IT" sz="1080" dirty="0">
                  <a:solidFill>
                    <a:srgbClr val="FFFFFF"/>
                  </a:solidFill>
                </a:rPr>
                <a:t>String theory,</a:t>
              </a:r>
            </a:p>
            <a:p>
              <a:pPr lvl="1" algn="l"/>
              <a:r>
                <a:rPr lang="it-IT" sz="1080" dirty="0">
                  <a:solidFill>
                    <a:srgbClr val="FFFFFF"/>
                  </a:solidFill>
                </a:rPr>
                <a:t> M-theory</a:t>
              </a:r>
            </a:p>
            <a:p>
              <a:pPr lvl="1" algn="l"/>
              <a:r>
                <a:rPr lang="it-IT" sz="1080" dirty="0">
                  <a:solidFill>
                    <a:srgbClr val="FFFFFF"/>
                  </a:solidFill>
                </a:rPr>
                <a:t>Supergavity</a:t>
              </a:r>
              <a:endParaRPr lang="en-GB" sz="1080" dirty="0">
                <a:solidFill>
                  <a:srgbClr val="FFFFFF"/>
                </a:solidFill>
              </a:endParaRPr>
            </a:p>
          </p:txBody>
        </p:sp>
      </p:grpSp>
      <p:grpSp>
        <p:nvGrpSpPr>
          <p:cNvPr id="23" name="Group 22">
            <a:extLst>
              <a:ext uri="{FF2B5EF4-FFF2-40B4-BE49-F238E27FC236}">
                <a16:creationId xmlns:a16="http://schemas.microsoft.com/office/drawing/2014/main" id="{098A497D-5049-53FE-9A72-4B4BFB0C77C7}"/>
              </a:ext>
            </a:extLst>
          </p:cNvPr>
          <p:cNvGrpSpPr/>
          <p:nvPr/>
        </p:nvGrpSpPr>
        <p:grpSpPr>
          <a:xfrm>
            <a:off x="2219532" y="5826864"/>
            <a:ext cx="7288279" cy="498909"/>
            <a:chOff x="772813" y="6474296"/>
            <a:chExt cx="8098088" cy="554343"/>
          </a:xfrm>
        </p:grpSpPr>
        <p:cxnSp>
          <p:nvCxnSpPr>
            <p:cNvPr id="15" name="Straight Arrow Connector 14">
              <a:extLst>
                <a:ext uri="{FF2B5EF4-FFF2-40B4-BE49-F238E27FC236}">
                  <a16:creationId xmlns:a16="http://schemas.microsoft.com/office/drawing/2014/main" id="{CE3B6A59-68D9-B749-7DDC-A4509362AFD2}"/>
                </a:ext>
              </a:extLst>
            </p:cNvPr>
            <p:cNvCxnSpPr/>
            <p:nvPr/>
          </p:nvCxnSpPr>
          <p:spPr>
            <a:xfrm>
              <a:off x="2127672" y="6762328"/>
              <a:ext cx="5989671" cy="0"/>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5FE5FB6-339D-362D-3CF8-1D0C64C00B24}"/>
                </a:ext>
              </a:extLst>
            </p:cNvPr>
            <p:cNvSpPr txBox="1"/>
            <p:nvPr/>
          </p:nvSpPr>
          <p:spPr>
            <a:xfrm>
              <a:off x="772813" y="6477740"/>
              <a:ext cx="1012030" cy="379591"/>
            </a:xfrm>
            <a:prstGeom prst="rect">
              <a:avLst/>
            </a:prstGeom>
            <a:noFill/>
          </p:spPr>
          <p:txBody>
            <a:bodyPr wrap="none" rtlCol="0">
              <a:spAutoFit/>
            </a:bodyPr>
            <a:lstStyle/>
            <a:p>
              <a:r>
                <a:rPr lang="en-US" sz="1620" dirty="0" err="1"/>
                <a:t>BigBang</a:t>
              </a:r>
              <a:endParaRPr lang="en-GB" sz="1620" dirty="0"/>
            </a:p>
          </p:txBody>
        </p:sp>
        <p:sp>
          <p:nvSpPr>
            <p:cNvPr id="21" name="TextBox 20">
              <a:extLst>
                <a:ext uri="{FF2B5EF4-FFF2-40B4-BE49-F238E27FC236}">
                  <a16:creationId xmlns:a16="http://schemas.microsoft.com/office/drawing/2014/main" id="{32705F40-4E8E-6EF5-8532-71E4A7A40373}"/>
                </a:ext>
              </a:extLst>
            </p:cNvPr>
            <p:cNvSpPr txBox="1"/>
            <p:nvPr/>
          </p:nvSpPr>
          <p:spPr>
            <a:xfrm>
              <a:off x="8106019" y="6474296"/>
              <a:ext cx="764882" cy="379591"/>
            </a:xfrm>
            <a:prstGeom prst="rect">
              <a:avLst/>
            </a:prstGeom>
            <a:noFill/>
          </p:spPr>
          <p:txBody>
            <a:bodyPr wrap="none" rtlCol="0">
              <a:spAutoFit/>
            </a:bodyPr>
            <a:lstStyle/>
            <a:p>
              <a:r>
                <a:rPr lang="en-US" sz="1620" dirty="0"/>
                <a:t>today</a:t>
              </a:r>
              <a:endParaRPr lang="en-GB" sz="1620" dirty="0"/>
            </a:p>
          </p:txBody>
        </p:sp>
        <p:sp>
          <p:nvSpPr>
            <p:cNvPr id="22" name="TextBox 21">
              <a:extLst>
                <a:ext uri="{FF2B5EF4-FFF2-40B4-BE49-F238E27FC236}">
                  <a16:creationId xmlns:a16="http://schemas.microsoft.com/office/drawing/2014/main" id="{C13C1F0B-3657-303F-3207-9923A41C0D67}"/>
                </a:ext>
              </a:extLst>
            </p:cNvPr>
            <p:cNvSpPr txBox="1"/>
            <p:nvPr/>
          </p:nvSpPr>
          <p:spPr>
            <a:xfrm>
              <a:off x="7542623" y="6649048"/>
              <a:ext cx="279991" cy="379591"/>
            </a:xfrm>
            <a:prstGeom prst="rect">
              <a:avLst/>
            </a:prstGeom>
            <a:noFill/>
          </p:spPr>
          <p:txBody>
            <a:bodyPr wrap="none" rtlCol="0">
              <a:spAutoFit/>
            </a:bodyPr>
            <a:lstStyle/>
            <a:p>
              <a:r>
                <a:rPr lang="en-US" sz="1620" dirty="0">
                  <a:solidFill>
                    <a:srgbClr val="0000FF"/>
                  </a:solidFill>
                </a:rPr>
                <a:t>t</a:t>
              </a:r>
              <a:endParaRPr lang="en-GB" sz="1620" dirty="0">
                <a:solidFill>
                  <a:srgbClr val="0000FF"/>
                </a:solidFill>
              </a:endParaRPr>
            </a:p>
          </p:txBody>
        </p:sp>
      </p:grpSp>
      <p:sp>
        <p:nvSpPr>
          <p:cNvPr id="2" name="Rectangle 1">
            <a:hlinkClick r:id="rId3" action="ppaction://hlinksldjump"/>
            <a:extLst>
              <a:ext uri="{FF2B5EF4-FFF2-40B4-BE49-F238E27FC236}">
                <a16:creationId xmlns:a16="http://schemas.microsoft.com/office/drawing/2014/main" id="{714923C3-EB82-B653-5C93-687AFB632B93}"/>
              </a:ext>
            </a:extLst>
          </p:cNvPr>
          <p:cNvSpPr/>
          <p:nvPr/>
        </p:nvSpPr>
        <p:spPr>
          <a:xfrm>
            <a:off x="78259" y="6291176"/>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16770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rPr>
              <a:t>Theory of Everything</a:t>
            </a:r>
          </a:p>
        </p:txBody>
      </p:sp>
      <p:sp>
        <p:nvSpPr>
          <p:cNvPr id="3" name="Content Placeholder 2"/>
          <p:cNvSpPr>
            <a:spLocks noGrp="1"/>
          </p:cNvSpPr>
          <p:nvPr>
            <p:ph idx="1"/>
          </p:nvPr>
        </p:nvSpPr>
        <p:spPr/>
        <p:txBody>
          <a:bodyPr/>
          <a:lstStyle/>
          <a:p>
            <a:r>
              <a:rPr lang="en-GB" sz="2160" dirty="0">
                <a:solidFill>
                  <a:srgbClr val="0000FF"/>
                </a:solidFill>
              </a:rPr>
              <a:t>Theory with the objective to unify a GUT (EW+SI) with gravity described as QFT!</a:t>
            </a:r>
          </a:p>
          <a:p>
            <a:endParaRPr lang="en-GB" dirty="0"/>
          </a:p>
          <a:p>
            <a:r>
              <a:rPr lang="en-GB" sz="2160" dirty="0"/>
              <a:t>Candidates:</a:t>
            </a:r>
          </a:p>
          <a:p>
            <a:pPr marL="754373" lvl="1" indent="-411480">
              <a:buFont typeface="+mj-lt"/>
              <a:buAutoNum type="arabicPeriod"/>
            </a:pPr>
            <a:r>
              <a:rPr lang="en-GB" sz="1800" dirty="0"/>
              <a:t>Composite models </a:t>
            </a:r>
          </a:p>
          <a:p>
            <a:pPr marL="754373" lvl="1" indent="-411480">
              <a:buFont typeface="+mj-lt"/>
              <a:buAutoNum type="arabicPeriod"/>
            </a:pPr>
            <a:r>
              <a:rPr lang="en-GB" sz="1800" dirty="0">
                <a:solidFill>
                  <a:srgbClr val="0000CC"/>
                </a:solidFill>
              </a:rPr>
              <a:t>Supersymmetry (SUSY)</a:t>
            </a:r>
          </a:p>
          <a:p>
            <a:pPr marL="754373" lvl="1" indent="-411480">
              <a:buFont typeface="+mj-lt"/>
              <a:buAutoNum type="arabicPeriod"/>
            </a:pPr>
            <a:r>
              <a:rPr lang="en-GB" sz="1800" dirty="0" err="1"/>
              <a:t>Kaluza</a:t>
            </a:r>
            <a:r>
              <a:rPr lang="en-GB" sz="1800" dirty="0"/>
              <a:t>-Klein theories</a:t>
            </a:r>
          </a:p>
          <a:p>
            <a:pPr marL="754373" lvl="1" indent="-411480">
              <a:buFont typeface="+mj-lt"/>
              <a:buAutoNum type="arabicPeriod"/>
            </a:pPr>
            <a:r>
              <a:rPr lang="en-GB" sz="1800" dirty="0">
                <a:solidFill>
                  <a:srgbClr val="0000CC"/>
                </a:solidFill>
              </a:rPr>
              <a:t>String models</a:t>
            </a:r>
          </a:p>
          <a:p>
            <a:pPr marL="754373" lvl="1" indent="-411480">
              <a:buFont typeface="+mj-lt"/>
              <a:buAutoNum type="arabicPeriod"/>
            </a:pPr>
            <a:r>
              <a:rPr lang="it-IT" sz="1800" dirty="0">
                <a:solidFill>
                  <a:srgbClr val="0000CC"/>
                </a:solidFill>
              </a:rPr>
              <a:t>M-theories</a:t>
            </a:r>
            <a:endParaRPr lang="en-GB" sz="1800" dirty="0">
              <a:solidFill>
                <a:srgbClr val="0000CC"/>
              </a:solidFill>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61</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B3EAB183-BEDC-2A45-8C67-FA1F492A4A57}"/>
              </a:ext>
            </a:extLst>
          </p:cNvPr>
          <p:cNvSpPr/>
          <p:nvPr/>
        </p:nvSpPr>
        <p:spPr>
          <a:xfrm>
            <a:off x="83406"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078542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0448" y="830839"/>
            <a:ext cx="6781800" cy="960438"/>
          </a:xfrm>
        </p:spPr>
        <p:txBody>
          <a:bodyPr/>
          <a:lstStyle/>
          <a:p>
            <a:r>
              <a:rPr lang="en-GB" dirty="0">
                <a:solidFill>
                  <a:srgbClr val="FF0000"/>
                </a:solidFill>
              </a:rPr>
              <a:t>(1) Composite structure</a:t>
            </a:r>
          </a:p>
        </p:txBody>
      </p:sp>
      <p:sp>
        <p:nvSpPr>
          <p:cNvPr id="3" name="Content Placeholder 2"/>
          <p:cNvSpPr>
            <a:spLocks noGrp="1"/>
          </p:cNvSpPr>
          <p:nvPr>
            <p:ph idx="1"/>
          </p:nvPr>
        </p:nvSpPr>
        <p:spPr>
          <a:xfrm>
            <a:off x="2661218" y="2456892"/>
            <a:ext cx="7041029" cy="2671664"/>
          </a:xfrm>
        </p:spPr>
        <p:txBody>
          <a:bodyPr/>
          <a:lstStyle/>
          <a:p>
            <a:r>
              <a:rPr lang="en-GB" sz="2160" dirty="0"/>
              <a:t>Electrons and quarks are assumed as composite structure; </a:t>
            </a:r>
          </a:p>
          <a:p>
            <a:endParaRPr lang="en-GB" sz="2160" dirty="0"/>
          </a:p>
          <a:p>
            <a:r>
              <a:rPr lang="en-GB" sz="2160" dirty="0">
                <a:solidFill>
                  <a:srgbClr val="0000CC"/>
                </a:solidFill>
              </a:rPr>
              <a:t>So far no evidence from the cross section trend that assumes the fermions as point-like objects!!</a:t>
            </a:r>
          </a:p>
          <a:p>
            <a:endParaRPr lang="en-GB" dirty="0"/>
          </a:p>
          <a:p>
            <a:endParaRPr lang="en-GB" dirty="0"/>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62</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2718C7AD-FF3C-9212-7BCA-038ABE7C2E97}"/>
              </a:ext>
            </a:extLst>
          </p:cNvPr>
          <p:cNvSpPr/>
          <p:nvPr/>
        </p:nvSpPr>
        <p:spPr>
          <a:xfrm>
            <a:off x="15239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633726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8879" y="3856650"/>
            <a:ext cx="3017520" cy="23817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69636" name="Rectangle 4"/>
          <p:cNvSpPr>
            <a:spLocks/>
          </p:cNvSpPr>
          <p:nvPr/>
        </p:nvSpPr>
        <p:spPr bwMode="auto">
          <a:xfrm>
            <a:off x="2482664" y="1769924"/>
            <a:ext cx="7242539" cy="2473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marL="257175" indent="-257175">
              <a:buFont typeface="Arial" panose="020B0604020202020204" pitchFamily="34" charset="0"/>
              <a:buChar char="•"/>
            </a:pPr>
            <a:r>
              <a:rPr lang="en-US" sz="1620" dirty="0">
                <a:solidFill>
                  <a:srgbClr val="0000FF"/>
                </a:solidFill>
                <a:ea typeface="ＭＳ Ｐゴシック" charset="0"/>
                <a:sym typeface="Verdana Bold" charset="0"/>
              </a:rPr>
              <a:t>SUSY can include the Gravity as QFT;</a:t>
            </a:r>
          </a:p>
          <a:p>
            <a:pPr marL="257175" indent="-257175">
              <a:buFont typeface="Arial" panose="020B0604020202020204" pitchFamily="34" charset="0"/>
              <a:buChar char="•"/>
            </a:pPr>
            <a:endParaRPr lang="en-US" sz="1620" dirty="0">
              <a:ea typeface="ＭＳ Ｐゴシック" charset="0"/>
              <a:sym typeface="Verdana Bold" charset="0"/>
            </a:endParaRPr>
          </a:p>
          <a:p>
            <a:pPr marL="257175" indent="-257175">
              <a:buFont typeface="Arial" panose="020B0604020202020204" pitchFamily="34" charset="0"/>
              <a:buChar char="•"/>
            </a:pPr>
            <a:r>
              <a:rPr lang="en-US" sz="1620" dirty="0">
                <a:ea typeface="ＭＳ Ｐゴシック" charset="0"/>
                <a:sym typeface="Verdana Bold" charset="0"/>
              </a:rPr>
              <a:t>A connection between fermion fields (spin 1/2) and boson fields (spin 1, force carriers particles) exists;</a:t>
            </a:r>
          </a:p>
          <a:p>
            <a:pPr marL="257175" indent="-257175">
              <a:buFont typeface="Arial" panose="020B0604020202020204" pitchFamily="34" charset="0"/>
              <a:buChar char="•"/>
            </a:pPr>
            <a:endParaRPr lang="en-US" sz="1620" dirty="0">
              <a:ea typeface="ＭＳ Ｐゴシック" charset="0"/>
              <a:sym typeface="Verdana" charset="0"/>
            </a:endParaRPr>
          </a:p>
          <a:p>
            <a:pPr marL="257175" indent="-257175">
              <a:buFont typeface="Arial" panose="020B0604020202020204" pitchFamily="34" charset="0"/>
              <a:buChar char="•"/>
            </a:pPr>
            <a:r>
              <a:rPr lang="en-US" sz="1620" dirty="0">
                <a:ea typeface="ＭＳ Ｐゴシック" charset="0"/>
                <a:sym typeface="Verdana" charset="0"/>
              </a:rPr>
              <a:t>We know that fermions (</a:t>
            </a:r>
            <a:r>
              <a:rPr lang="en-US" sz="1620" dirty="0">
                <a:solidFill>
                  <a:srgbClr val="0000FF"/>
                </a:solidFill>
                <a:ea typeface="ＭＳ Ｐゴシック" charset="0"/>
                <a:sym typeface="Verdana" charset="0"/>
              </a:rPr>
              <a:t>quarks and leptons</a:t>
            </a:r>
            <a:r>
              <a:rPr lang="en-US" sz="1620" dirty="0">
                <a:ea typeface="ＭＳ Ｐゴシック" charset="0"/>
                <a:sym typeface="Verdana" charset="0"/>
              </a:rPr>
              <a:t>) interact through the exchange of gauge bosons (gluons, photon, W</a:t>
            </a:r>
            <a:r>
              <a:rPr lang="en-US" sz="1620" baseline="30000" dirty="0">
                <a:ea typeface="ＭＳ Ｐゴシック" charset="0"/>
                <a:sym typeface="Verdana" charset="0"/>
              </a:rPr>
              <a:t>± </a:t>
            </a:r>
            <a:r>
              <a:rPr lang="en-US" sz="1620" dirty="0">
                <a:ea typeface="ＭＳ Ｐゴシック" charset="0"/>
                <a:sym typeface="Verdana" charset="0"/>
              </a:rPr>
              <a:t>and</a:t>
            </a:r>
            <a:r>
              <a:rPr lang="en-US" sz="1620" baseline="30000" dirty="0">
                <a:ea typeface="ＭＳ Ｐゴシック" charset="0"/>
                <a:sym typeface="Verdana" charset="0"/>
              </a:rPr>
              <a:t> </a:t>
            </a:r>
            <a:r>
              <a:rPr lang="en-US" sz="1620" dirty="0">
                <a:ea typeface="ＭＳ Ｐゴシック" charset="0"/>
                <a:sym typeface="Verdana" charset="0"/>
              </a:rPr>
              <a:t>Z°);</a:t>
            </a:r>
          </a:p>
          <a:p>
            <a:pPr marL="257175" indent="-257175">
              <a:buFont typeface="Arial" panose="020B0604020202020204" pitchFamily="34" charset="0"/>
              <a:buChar char="•"/>
            </a:pPr>
            <a:endParaRPr lang="en-US" sz="1620" dirty="0">
              <a:ea typeface="ＭＳ Ｐゴシック" charset="0"/>
              <a:sym typeface="Verdana" charset="0"/>
            </a:endParaRPr>
          </a:p>
          <a:p>
            <a:pPr marL="257175" indent="-257175">
              <a:buFont typeface="Arial" panose="020B0604020202020204" pitchFamily="34" charset="0"/>
              <a:buChar char="•"/>
            </a:pPr>
            <a:r>
              <a:rPr lang="ja-JP" altLang="en-US" sz="1620" dirty="0">
                <a:ea typeface="ＭＳ Ｐゴシック" charset="0"/>
                <a:cs typeface="Verdana" panose="020B0604030504040204" pitchFamily="34" charset="0"/>
                <a:sym typeface="Verdana Bold" charset="0"/>
              </a:rPr>
              <a:t>“</a:t>
            </a:r>
            <a:r>
              <a:rPr lang="en-US" altLang="ja-JP" sz="1620" dirty="0">
                <a:solidFill>
                  <a:srgbClr val="0000CC"/>
                </a:solidFill>
                <a:ea typeface="Verdana" panose="020B0604030504040204" pitchFamily="34" charset="0"/>
                <a:cs typeface="Verdana" panose="020B0604030504040204" pitchFamily="34" charset="0"/>
                <a:sym typeface="Verdana Bold" charset="0"/>
              </a:rPr>
              <a:t>SUPERSYMMETRY</a:t>
            </a:r>
            <a:r>
              <a:rPr lang="ja-JP" altLang="en-US" sz="1620" dirty="0">
                <a:solidFill>
                  <a:srgbClr val="0000CC"/>
                </a:solidFill>
                <a:ea typeface="ＭＳ Ｐゴシック" charset="0"/>
                <a:cs typeface="Verdana" panose="020B0604030504040204" pitchFamily="34" charset="0"/>
                <a:sym typeface="Verdana Bold" charset="0"/>
              </a:rPr>
              <a:t>”</a:t>
            </a:r>
            <a:r>
              <a:rPr lang="en-US" altLang="ja-JP" sz="1620" dirty="0">
                <a:solidFill>
                  <a:srgbClr val="0000CC"/>
                </a:solidFill>
                <a:ea typeface="Verdana" panose="020B0604030504040204" pitchFamily="34" charset="0"/>
                <a:cs typeface="Verdana" panose="020B0604030504040204" pitchFamily="34" charset="0"/>
                <a:sym typeface="Verdana Bold" charset="0"/>
              </a:rPr>
              <a:t> predicts a complete symmetry </a:t>
            </a:r>
            <a:r>
              <a:rPr lang="en-US" sz="1620" dirty="0">
                <a:solidFill>
                  <a:srgbClr val="0000CC"/>
                </a:solidFill>
                <a:ea typeface="Verdana" panose="020B0604030504040204" pitchFamily="34" charset="0"/>
                <a:cs typeface="Verdana" panose="020B0604030504040204" pitchFamily="34" charset="0"/>
              </a:rPr>
              <a:t>between particles of matter and Interaction carriers </a:t>
            </a:r>
            <a:r>
              <a:rPr lang="en-US" altLang="ja-JP" sz="1620" dirty="0">
                <a:ea typeface="Verdana" panose="020B0604030504040204" pitchFamily="34" charset="0"/>
                <a:cs typeface="Verdana" panose="020B0604030504040204" pitchFamily="34" charset="0"/>
                <a:sym typeface="Verdana Bold" charset="0"/>
              </a:rPr>
              <a:t>:</a:t>
            </a:r>
            <a:endParaRPr lang="en-US" sz="1620" dirty="0">
              <a:ea typeface="Verdana" panose="020B0604030504040204" pitchFamily="34" charset="0"/>
              <a:cs typeface="Verdana" panose="020B0604030504040204" pitchFamily="34" charset="0"/>
              <a:sym typeface="Verdana Bold" charset="0"/>
            </a:endParaRPr>
          </a:p>
        </p:txBody>
      </p:sp>
      <p:graphicFrame>
        <p:nvGraphicFramePr>
          <p:cNvPr id="69638" name="Group 6"/>
          <p:cNvGraphicFramePr>
            <a:graphicFrameLocks noGrp="1"/>
          </p:cNvGraphicFramePr>
          <p:nvPr/>
        </p:nvGraphicFramePr>
        <p:xfrm>
          <a:off x="3114869" y="4455509"/>
          <a:ext cx="3325906" cy="1798320"/>
        </p:xfrm>
        <a:graphic>
          <a:graphicData uri="http://schemas.openxmlformats.org/drawingml/2006/table">
            <a:tbl>
              <a:tblPr/>
              <a:tblGrid>
                <a:gridCol w="1662953">
                  <a:extLst>
                    <a:ext uri="{9D8B030D-6E8A-4147-A177-3AD203B41FA5}">
                      <a16:colId xmlns:a16="http://schemas.microsoft.com/office/drawing/2014/main" val="20000"/>
                    </a:ext>
                  </a:extLst>
                </a:gridCol>
                <a:gridCol w="1662953">
                  <a:extLst>
                    <a:ext uri="{9D8B030D-6E8A-4147-A177-3AD203B41FA5}">
                      <a16:colId xmlns:a16="http://schemas.microsoft.com/office/drawing/2014/main" val="20001"/>
                    </a:ext>
                  </a:extLst>
                </a:gridCol>
              </a:tblGrid>
              <a:tr h="374904">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Spin ½ </a:t>
                      </a:r>
                    </a:p>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(fermions)</a:t>
                      </a:r>
                    </a:p>
                  </a:txBody>
                  <a:tcPr marL="22860" marR="22860" marT="22860" marB="2286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solidFill>
                      <a:schemeClr val="accent1">
                        <a:alpha val="32941"/>
                      </a:schemeClr>
                    </a:solid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Spin 0, Spin 1</a:t>
                      </a:r>
                    </a:p>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(bosons)</a:t>
                      </a:r>
                    </a:p>
                  </a:txBody>
                  <a:tcPr marL="22860" marR="22860" marT="22860" marB="2286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solidFill>
                      <a:schemeClr val="accent1">
                        <a:alpha val="32941"/>
                      </a:schemeClr>
                    </a:solidFill>
                  </a:tcPr>
                </a:tc>
                <a:extLst>
                  <a:ext uri="{0D108BD9-81ED-4DB2-BD59-A6C34878D82A}">
                    <a16:rowId xmlns:a16="http://schemas.microsoft.com/office/drawing/2014/main" val="10000"/>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a:ln>
                            <a:noFill/>
                          </a:ln>
                          <a:solidFill>
                            <a:srgbClr val="0000FF"/>
                          </a:solidFill>
                          <a:effectLst/>
                          <a:latin typeface="Verdana" charset="0"/>
                          <a:ea typeface="ヒラギノ角ゴ ProN W3" charset="0"/>
                          <a:cs typeface="Verdana" charset="0"/>
                          <a:sym typeface="Verdana" charset="0"/>
                        </a:rPr>
                        <a:t>electron</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err="1">
                          <a:ln>
                            <a:noFill/>
                          </a:ln>
                          <a:solidFill>
                            <a:srgbClr val="FF00FF"/>
                          </a:solidFill>
                          <a:effectLst/>
                          <a:latin typeface="Verdana" charset="0"/>
                          <a:ea typeface="ヒラギノ角ゴ ProN W3" charset="0"/>
                          <a:cs typeface="Verdana" charset="0"/>
                          <a:sym typeface="Verdana" charset="0"/>
                        </a:rPr>
                        <a:t>selectron</a:t>
                      </a:r>
                      <a:r>
                        <a:rPr kumimoji="0" lang="en-US" sz="1100" b="0" i="0" u="none" strike="noStrike" cap="none" normalizeH="0" baseline="0" dirty="0">
                          <a:ln>
                            <a:noFill/>
                          </a:ln>
                          <a:solidFill>
                            <a:srgbClr val="FF00FF"/>
                          </a:solidFill>
                          <a:effectLst/>
                          <a:latin typeface="Verdana" charset="0"/>
                          <a:ea typeface="ヒラギノ角ゴ ProN W3" charset="0"/>
                          <a:cs typeface="Verdana" charset="0"/>
                          <a:sym typeface="Verdana" charset="0"/>
                        </a:rPr>
                        <a:t> (S=0)</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rgbClr val="0000FF"/>
                          </a:solidFill>
                          <a:effectLst/>
                          <a:latin typeface="Verdana" charset="0"/>
                          <a:ea typeface="ヒラギノ角ゴ ProN W3" charset="0"/>
                          <a:cs typeface="Verdana" charset="0"/>
                          <a:sym typeface="Verdana" charset="0"/>
                        </a:rPr>
                        <a:t>quark</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a:ln>
                            <a:noFill/>
                          </a:ln>
                          <a:solidFill>
                            <a:srgbClr val="FF00FF"/>
                          </a:solidFill>
                          <a:effectLst/>
                          <a:latin typeface="Verdana" charset="0"/>
                          <a:ea typeface="ヒラギノ角ゴ ProN W3" charset="0"/>
                          <a:cs typeface="Verdana" charset="0"/>
                          <a:sym typeface="Verdana" charset="0"/>
                        </a:rPr>
                        <a:t>squark (S=0)</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endParaRPr kumimoji="0" lang="en-US" sz="1100" b="0" i="0" u="none" strike="noStrike" cap="none" normalizeH="0" baseline="0">
                        <a:ln>
                          <a:noFill/>
                        </a:ln>
                        <a:solidFill>
                          <a:schemeClr val="tx1"/>
                        </a:solidFill>
                        <a:effectLst/>
                        <a:latin typeface="Verdana" charset="0"/>
                        <a:ea typeface="ヒラギノ角ゴ ProN W3" charset="0"/>
                        <a:cs typeface="ヒラギノ角ゴ ProN W3" charset="0"/>
                        <a:sym typeface="Verdana" charset="0"/>
                      </a:endParaRP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endParaRPr kumimoji="0" lang="en-US" sz="1100" b="0" i="0" u="none" strike="noStrike" cap="none" normalizeH="0" baseline="0">
                        <a:ln>
                          <a:noFill/>
                        </a:ln>
                        <a:solidFill>
                          <a:schemeClr val="tx1"/>
                        </a:solidFill>
                        <a:effectLst/>
                        <a:latin typeface="Verdana" charset="0"/>
                        <a:ea typeface="ヒラギノ角ゴ ProN W3" charset="0"/>
                        <a:cs typeface="ヒラギノ角ゴ ProN W3" charset="0"/>
                        <a:sym typeface="Verdana" charset="0"/>
                      </a:endParaRP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a:ln>
                            <a:noFill/>
                          </a:ln>
                          <a:solidFill>
                            <a:srgbClr val="0080FF"/>
                          </a:solidFill>
                          <a:effectLst/>
                          <a:latin typeface="Verdana" charset="0"/>
                          <a:ea typeface="ヒラギノ角ゴ ProN W3" charset="0"/>
                          <a:cs typeface="Verdana" charset="0"/>
                          <a:sym typeface="Verdana" charset="0"/>
                        </a:rPr>
                        <a:t>photino</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rgbClr val="FF0000"/>
                          </a:solidFill>
                          <a:effectLst/>
                          <a:latin typeface="Verdana" charset="0"/>
                          <a:ea typeface="ヒラギノ角ゴ ProN W3" charset="0"/>
                          <a:cs typeface="Verdana" charset="0"/>
                          <a:sym typeface="Verdana" charset="0"/>
                        </a:rPr>
                        <a:t>photon (S=1)</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a:ln>
                            <a:noFill/>
                          </a:ln>
                          <a:solidFill>
                            <a:srgbClr val="0080FF"/>
                          </a:solidFill>
                          <a:effectLst/>
                          <a:latin typeface="Verdana" charset="0"/>
                          <a:ea typeface="ヒラギノ角ゴ ProN W3" charset="0"/>
                          <a:cs typeface="Verdana" charset="0"/>
                          <a:sym typeface="Verdana" charset="0"/>
                        </a:rPr>
                        <a:t>gluino</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a:ln>
                            <a:noFill/>
                          </a:ln>
                          <a:solidFill>
                            <a:srgbClr val="FF0000"/>
                          </a:solidFill>
                          <a:effectLst/>
                          <a:latin typeface="Verdana" charset="0"/>
                          <a:ea typeface="ヒラギノ角ゴ ProN W3" charset="0"/>
                          <a:cs typeface="Verdana" charset="0"/>
                          <a:sym typeface="Verdana" charset="0"/>
                        </a:rPr>
                        <a:t>gluon (S=1)</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33172">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err="1">
                          <a:ln>
                            <a:noFill/>
                          </a:ln>
                          <a:solidFill>
                            <a:srgbClr val="0080FF"/>
                          </a:solidFill>
                          <a:effectLst/>
                          <a:latin typeface="Verdana" charset="0"/>
                          <a:ea typeface="ヒラギノ角ゴ ProN W3" charset="0"/>
                          <a:cs typeface="Verdana" charset="0"/>
                          <a:sym typeface="Verdana" charset="0"/>
                        </a:rPr>
                        <a:t>gaugino</a:t>
                      </a:r>
                      <a:r>
                        <a:rPr kumimoji="0" lang="en-US" sz="1100" b="0" i="0" u="none" strike="noStrike" cap="none" normalizeH="0" baseline="0" dirty="0">
                          <a:ln>
                            <a:noFill/>
                          </a:ln>
                          <a:solidFill>
                            <a:srgbClr val="0080FF"/>
                          </a:solidFill>
                          <a:effectLst/>
                          <a:latin typeface="Verdana" charset="0"/>
                          <a:ea typeface="ヒラギノ角ゴ ProN W3" charset="0"/>
                          <a:cs typeface="Verdana" charset="0"/>
                          <a:sym typeface="Verdana" charset="0"/>
                        </a:rPr>
                        <a:t> (Wino, </a:t>
                      </a:r>
                      <a:r>
                        <a:rPr kumimoji="0" lang="en-US" sz="1100" b="0" i="0" u="none" strike="noStrike" cap="none" normalizeH="0" baseline="0" dirty="0" err="1">
                          <a:ln>
                            <a:noFill/>
                          </a:ln>
                          <a:solidFill>
                            <a:srgbClr val="0080FF"/>
                          </a:solidFill>
                          <a:effectLst/>
                          <a:latin typeface="Verdana" charset="0"/>
                          <a:ea typeface="ヒラギノ角ゴ ProN W3" charset="0"/>
                          <a:cs typeface="Verdana" charset="0"/>
                          <a:sym typeface="Verdana" charset="0"/>
                        </a:rPr>
                        <a:t>Zino</a:t>
                      </a:r>
                      <a:r>
                        <a:rPr kumimoji="0" lang="en-US" sz="1100" b="0" i="0" u="none" strike="noStrike" cap="none" normalizeH="0" baseline="0" dirty="0">
                          <a:ln>
                            <a:noFill/>
                          </a:ln>
                          <a:solidFill>
                            <a:srgbClr val="0080FF"/>
                          </a:solidFill>
                          <a:effectLst/>
                          <a:latin typeface="Verdana" charset="0"/>
                          <a:ea typeface="ヒラギノ角ゴ ProN W3" charset="0"/>
                          <a:cs typeface="Verdana" charset="0"/>
                          <a:sym typeface="Verdana" charset="0"/>
                        </a:rPr>
                        <a:t>)</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100" b="0" i="0" u="none" strike="noStrike" cap="none" normalizeH="0" baseline="0" dirty="0">
                          <a:ln>
                            <a:noFill/>
                          </a:ln>
                          <a:solidFill>
                            <a:srgbClr val="FF0000"/>
                          </a:solidFill>
                          <a:effectLst/>
                          <a:latin typeface="Verdana" charset="0"/>
                          <a:ea typeface="ヒラギノ角ゴ ProN W3" charset="0"/>
                          <a:cs typeface="Verdana" charset="0"/>
                          <a:sym typeface="Verdana" charset="0"/>
                        </a:rPr>
                        <a:t>W, Z (S=1)</a:t>
                      </a:r>
                    </a:p>
                  </a:txBody>
                  <a:tcPr marL="34290" marR="34290" marT="34290" marB="3429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69665" name="Rectangle 59"/>
          <p:cNvSpPr>
            <a:spLocks/>
          </p:cNvSpPr>
          <p:nvPr/>
        </p:nvSpPr>
        <p:spPr bwMode="auto">
          <a:xfrm>
            <a:off x="2855640" y="1031134"/>
            <a:ext cx="670941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3240" dirty="0">
                <a:solidFill>
                  <a:srgbClr val="FF0000"/>
                </a:solidFill>
                <a:ea typeface="ＭＳ Ｐゴシック" charset="0"/>
                <a:sym typeface="Verdana Bold" charset="0"/>
              </a:rPr>
              <a:t>(2) SUPERSYMMETRY (SUSY)</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63</a:t>
            </a:fld>
            <a:endParaRPr lang="en-US" dirty="0">
              <a:solidFill>
                <a:srgbClr val="E64823">
                  <a:lumMod val="75000"/>
                </a:srgbClr>
              </a:solidFill>
              <a:latin typeface="Comic Sans MS"/>
            </a:endParaRPr>
          </a:p>
        </p:txBody>
      </p:sp>
      <p:sp>
        <p:nvSpPr>
          <p:cNvPr id="5" name="Rectangle 4">
            <a:hlinkClick r:id="rId3" action="ppaction://hlinksldjump"/>
            <a:extLst>
              <a:ext uri="{FF2B5EF4-FFF2-40B4-BE49-F238E27FC236}">
                <a16:creationId xmlns:a16="http://schemas.microsoft.com/office/drawing/2014/main" id="{36421D96-9607-7986-1EAA-BCB9BF1810FE}"/>
              </a:ext>
            </a:extLst>
          </p:cNvPr>
          <p:cNvSpPr/>
          <p:nvPr/>
        </p:nvSpPr>
        <p:spPr>
          <a:xfrm>
            <a:off x="155489" y="6308853"/>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9" name="Picture 1" descr="susyparticles_s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26026" y="2262470"/>
            <a:ext cx="7113192" cy="32688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59"/>
          <p:cNvSpPr>
            <a:spLocks/>
          </p:cNvSpPr>
          <p:nvPr/>
        </p:nvSpPr>
        <p:spPr bwMode="auto">
          <a:xfrm>
            <a:off x="2466797" y="1031134"/>
            <a:ext cx="670941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3600" dirty="0">
                <a:solidFill>
                  <a:srgbClr val="FF0000"/>
                </a:solidFill>
                <a:ea typeface="ＭＳ Ｐゴシック" charset="0"/>
                <a:sym typeface="Verdana Bold" charset="0"/>
              </a:rPr>
              <a:t>SUSY at one glance</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4" name="Footer Placeholder 3"/>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5" name="Slide Number Placeholder 4"/>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64</a:t>
            </a:fld>
            <a:endParaRPr lang="en-US">
              <a:solidFill>
                <a:srgbClr val="E64823">
                  <a:lumMod val="75000"/>
                </a:srgbClr>
              </a:solidFill>
              <a:latin typeface="Comic Sans MS"/>
            </a:endParaRPr>
          </a:p>
        </p:txBody>
      </p:sp>
      <p:sp>
        <p:nvSpPr>
          <p:cNvPr id="6" name="Rectangle 5">
            <a:hlinkClick r:id="rId4" action="ppaction://hlinksldjump"/>
            <a:extLst>
              <a:ext uri="{FF2B5EF4-FFF2-40B4-BE49-F238E27FC236}">
                <a16:creationId xmlns:a16="http://schemas.microsoft.com/office/drawing/2014/main" id="{DC8EAF96-19BF-32E7-2AE0-F441D51B3F12}"/>
              </a:ext>
            </a:extLst>
          </p:cNvPr>
          <p:cNvSpPr/>
          <p:nvPr/>
        </p:nvSpPr>
        <p:spPr>
          <a:xfrm>
            <a:off x="155489" y="6308853"/>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90507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531604" y="698506"/>
            <a:ext cx="7128792" cy="960438"/>
          </a:xfrm>
        </p:spPr>
        <p:txBody>
          <a:bodyPr>
            <a:noAutofit/>
          </a:bodyPr>
          <a:lstStyle/>
          <a:p>
            <a:r>
              <a:rPr lang="en-US" sz="3960" dirty="0">
                <a:solidFill>
                  <a:srgbClr val="FF0000"/>
                </a:solidFill>
              </a:rPr>
              <a:t>Evolution of the interactions </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endParaRPr lang="en-US" dirty="0">
              <a:solidFill>
                <a:srgbClr val="E64823">
                  <a:lumMod val="75000"/>
                </a:srgbClr>
              </a:solidFill>
              <a:latin typeface="Comic Sans MS"/>
            </a:endParaRP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65</a:t>
            </a:fld>
            <a:endParaRPr lang="en-US" dirty="0">
              <a:solidFill>
                <a:srgbClr val="E64823">
                  <a:lumMod val="75000"/>
                </a:srgbClr>
              </a:solidFill>
              <a:latin typeface="Comic Sans MS"/>
            </a:endParaRPr>
          </a:p>
        </p:txBody>
      </p:sp>
      <p:sp>
        <p:nvSpPr>
          <p:cNvPr id="52229" name="Text Box 5"/>
          <p:cNvSpPr txBox="1">
            <a:spLocks noChangeArrowheads="1"/>
          </p:cNvSpPr>
          <p:nvPr/>
        </p:nvSpPr>
        <p:spPr bwMode="auto">
          <a:xfrm>
            <a:off x="1817224" y="2651313"/>
            <a:ext cx="3857988" cy="1089525"/>
          </a:xfrm>
          <a:prstGeom prst="rect">
            <a:avLst/>
          </a:prstGeom>
          <a:solidFill>
            <a:srgbClr val="FFFFFF"/>
          </a:solidFill>
          <a:ln w="9525">
            <a:solidFill>
              <a:schemeClr val="tx1"/>
            </a:solidFill>
            <a:miter lim="800000"/>
            <a:headEnd/>
            <a:tailEnd/>
          </a:ln>
          <a:effectLst/>
        </p:spPr>
        <p:txBody>
          <a:bodyPr wrap="square" lIns="91438" tIns="45718" rIns="91438" bIns="45718">
            <a:spAutoFit/>
          </a:bodyPr>
          <a:lstStyle/>
          <a:p>
            <a:pPr algn="l">
              <a:spcBef>
                <a:spcPct val="50000"/>
              </a:spcBef>
            </a:pPr>
            <a:r>
              <a:rPr lang="en-US" sz="1440" dirty="0">
                <a:solidFill>
                  <a:srgbClr val="0000CC"/>
                </a:solidFill>
              </a:rPr>
              <a:t>Forces </a:t>
            </a:r>
            <a:r>
              <a:rPr lang="ja-JP" altLang="en-US" sz="1440" dirty="0">
                <a:solidFill>
                  <a:srgbClr val="0000CC"/>
                </a:solidFill>
              </a:rPr>
              <a:t>“</a:t>
            </a:r>
            <a:r>
              <a:rPr lang="en-US" sz="1440" dirty="0">
                <a:solidFill>
                  <a:srgbClr val="0000CC"/>
                </a:solidFill>
              </a:rPr>
              <a:t>run</a:t>
            </a:r>
            <a:r>
              <a:rPr lang="ja-JP" altLang="en-US" sz="1440" dirty="0">
                <a:solidFill>
                  <a:srgbClr val="0000CC"/>
                </a:solidFill>
              </a:rPr>
              <a:t>”</a:t>
            </a:r>
            <a:r>
              <a:rPr lang="en-US" sz="1440" dirty="0">
                <a:solidFill>
                  <a:srgbClr val="0000CC"/>
                </a:solidFill>
              </a:rPr>
              <a:t> with energy ….. and don</a:t>
            </a:r>
            <a:r>
              <a:rPr lang="ja-JP" altLang="en-US" sz="1440" dirty="0">
                <a:solidFill>
                  <a:srgbClr val="0000CC"/>
                </a:solidFill>
              </a:rPr>
              <a:t>’</a:t>
            </a:r>
            <a:r>
              <a:rPr lang="en-US" sz="1440" dirty="0">
                <a:solidFill>
                  <a:srgbClr val="0000CC"/>
                </a:solidFill>
              </a:rPr>
              <a:t>t agree at high energy  </a:t>
            </a:r>
          </a:p>
          <a:p>
            <a:pPr algn="l">
              <a:spcBef>
                <a:spcPct val="50000"/>
              </a:spcBef>
            </a:pPr>
            <a:r>
              <a:rPr lang="en-US" sz="1440" dirty="0"/>
              <a:t>SUSY</a:t>
            </a:r>
            <a:r>
              <a:rPr lang="en-US" sz="1440" dirty="0">
                <a:solidFill>
                  <a:srgbClr val="000000"/>
                </a:solidFill>
              </a:rPr>
              <a:t> can modify their evolution to join up  </a:t>
            </a:r>
            <a:r>
              <a:rPr lang="en-US" sz="1440" dirty="0">
                <a:solidFill>
                  <a:srgbClr val="000000"/>
                </a:solidFill>
                <a:cs typeface="Arial" charset="0"/>
              </a:rPr>
              <a:t>→ </a:t>
            </a:r>
            <a:r>
              <a:rPr lang="en-US" sz="1440" dirty="0">
                <a:solidFill>
                  <a:srgbClr val="000000"/>
                </a:solidFill>
              </a:rPr>
              <a:t>unification @ 10</a:t>
            </a:r>
            <a:r>
              <a:rPr lang="en-US" sz="1440" baseline="30000" dirty="0">
                <a:solidFill>
                  <a:srgbClr val="000000"/>
                </a:solidFill>
              </a:rPr>
              <a:t>14</a:t>
            </a:r>
            <a:r>
              <a:rPr lang="en-US" sz="1440" dirty="0">
                <a:solidFill>
                  <a:srgbClr val="000000"/>
                </a:solidFill>
              </a:rPr>
              <a:t> GeV</a:t>
            </a:r>
          </a:p>
        </p:txBody>
      </p:sp>
      <p:sp>
        <p:nvSpPr>
          <p:cNvPr id="52230" name="Text Box 6"/>
          <p:cNvSpPr txBox="1">
            <a:spLocks noChangeArrowheads="1"/>
          </p:cNvSpPr>
          <p:nvPr/>
        </p:nvSpPr>
        <p:spPr bwMode="auto">
          <a:xfrm>
            <a:off x="1840330" y="4746764"/>
            <a:ext cx="8392074" cy="1477323"/>
          </a:xfrm>
          <a:prstGeom prst="rect">
            <a:avLst/>
          </a:prstGeom>
          <a:solidFill>
            <a:schemeClr val="bg1"/>
          </a:solidFill>
          <a:ln w="9525">
            <a:solidFill>
              <a:schemeClr val="tx1"/>
            </a:solidFill>
            <a:miter lim="800000"/>
            <a:headEnd/>
            <a:tailEnd/>
          </a:ln>
          <a:effectLst/>
        </p:spPr>
        <p:txBody>
          <a:bodyPr wrap="square" lIns="91438" tIns="45718" rIns="91438" bIns="45718">
            <a:spAutoFit/>
          </a:bodyPr>
          <a:lstStyle/>
          <a:p>
            <a:pPr algn="l">
              <a:spcBef>
                <a:spcPct val="50000"/>
              </a:spcBef>
            </a:pPr>
            <a:r>
              <a:rPr lang="en-US" dirty="0">
                <a:solidFill>
                  <a:srgbClr val="000000"/>
                </a:solidFill>
                <a:ea typeface="ＭＳ Ｐゴシック" charset="0"/>
                <a:sym typeface="Verdana" charset="0"/>
              </a:rPr>
              <a:t>SUSY could explain the cosmological matter-antimatter asymmetry;</a:t>
            </a:r>
          </a:p>
          <a:p>
            <a:pPr algn="l">
              <a:spcBef>
                <a:spcPct val="50000"/>
              </a:spcBef>
            </a:pPr>
            <a:r>
              <a:rPr lang="en-US" dirty="0">
                <a:solidFill>
                  <a:srgbClr val="000000"/>
                </a:solidFill>
                <a:ea typeface="ＭＳ Ｐゴシック" charset="0"/>
                <a:sym typeface="Verdana Bold" charset="0"/>
              </a:rPr>
              <a:t>Lightest supersymmetric particle = dark matter ;</a:t>
            </a:r>
          </a:p>
          <a:p>
            <a:pPr algn="l">
              <a:spcBef>
                <a:spcPct val="50000"/>
              </a:spcBef>
            </a:pPr>
            <a:r>
              <a:rPr lang="en-US" dirty="0">
                <a:solidFill>
                  <a:srgbClr val="C00000"/>
                </a:solidFill>
                <a:ea typeface="ＭＳ Ｐゴシック" charset="0"/>
                <a:sym typeface="Verdana Bold" charset="0"/>
              </a:rPr>
              <a:t>Unfortunately, so far, no evidence of supersymmetric particles neither in ATLAS nor in CMS search!!</a:t>
            </a:r>
            <a:endParaRPr lang="en-US" dirty="0">
              <a:solidFill>
                <a:srgbClr val="C00000"/>
              </a:solidFill>
              <a:ea typeface="ＭＳ Ｐゴシック" charset="0"/>
              <a:sym typeface="Verdana" charset="0"/>
            </a:endParaRPr>
          </a:p>
        </p:txBody>
      </p:sp>
      <p:pic>
        <p:nvPicPr>
          <p:cNvPr id="6" name="Picture 5" descr="PWOct14gates-fig2-fu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6772" y="1931964"/>
            <a:ext cx="4247964" cy="2679757"/>
          </a:xfrm>
          <a:prstGeom prst="rect">
            <a:avLst/>
          </a:prstGeom>
        </p:spPr>
      </p:pic>
      <p:sp>
        <p:nvSpPr>
          <p:cNvPr id="7" name="Rectangle 5"/>
          <p:cNvSpPr>
            <a:spLocks/>
          </p:cNvSpPr>
          <p:nvPr/>
        </p:nvSpPr>
        <p:spPr bwMode="auto">
          <a:xfrm>
            <a:off x="7586567" y="5373216"/>
            <a:ext cx="3305167" cy="57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marL="720061" lvl="2"/>
            <a:endParaRPr lang="en-US" sz="1620" dirty="0">
              <a:ea typeface="ＭＳ Ｐゴシック" charset="0"/>
              <a:sym typeface="Verdana" charset="0"/>
            </a:endParaRPr>
          </a:p>
        </p:txBody>
      </p:sp>
      <p:cxnSp>
        <p:nvCxnSpPr>
          <p:cNvPr id="9" name="Straight Arrow Connector 8"/>
          <p:cNvCxnSpPr/>
          <p:nvPr/>
        </p:nvCxnSpPr>
        <p:spPr bwMode="auto">
          <a:xfrm flipV="1">
            <a:off x="4022170" y="3010963"/>
            <a:ext cx="3369974" cy="29194"/>
          </a:xfrm>
          <a:prstGeom prst="straightConnector1">
            <a:avLst/>
          </a:prstGeom>
          <a:solidFill>
            <a:schemeClr val="accent1"/>
          </a:solidFill>
          <a:ln w="19050" cap="flat" cmpd="sng" algn="ctr">
            <a:solidFill>
              <a:schemeClr val="accent4">
                <a:lumMod val="75000"/>
              </a:schemeClr>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Straight Arrow Connector 13"/>
          <p:cNvCxnSpPr/>
          <p:nvPr/>
        </p:nvCxnSpPr>
        <p:spPr bwMode="auto">
          <a:xfrm>
            <a:off x="5123892" y="3599546"/>
            <a:ext cx="4018046" cy="218297"/>
          </a:xfrm>
          <a:prstGeom prst="straightConnector1">
            <a:avLst/>
          </a:prstGeom>
          <a:solidFill>
            <a:schemeClr val="accent1"/>
          </a:solidFill>
          <a:ln w="12700" cap="flat" cmpd="sng" algn="ctr">
            <a:solidFill>
              <a:schemeClr val="accent3">
                <a:lumMod val="75000"/>
              </a:schemeClr>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 name="Rectangle 4">
            <a:hlinkClick r:id="rId4" action="ppaction://hlinksldjump"/>
            <a:extLst>
              <a:ext uri="{FF2B5EF4-FFF2-40B4-BE49-F238E27FC236}">
                <a16:creationId xmlns:a16="http://schemas.microsoft.com/office/drawing/2014/main" id="{1BE7FF3B-39DC-96A8-B740-E8FC59D82920}"/>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85843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3795" y="836712"/>
            <a:ext cx="8229600" cy="821621"/>
          </a:xfrm>
        </p:spPr>
        <p:txBody>
          <a:bodyPr/>
          <a:lstStyle/>
          <a:p>
            <a:r>
              <a:rPr lang="it-IT" sz="3960" dirty="0">
                <a:solidFill>
                  <a:srgbClr val="FF0000"/>
                </a:solidFill>
              </a:rPr>
              <a:t>Supersymmetric BEH bosons</a:t>
            </a:r>
            <a:endParaRPr lang="en-GB" sz="3960" dirty="0">
              <a:solidFill>
                <a:srgbClr val="FF0000"/>
              </a:solidFill>
            </a:endParaRPr>
          </a:p>
        </p:txBody>
      </p:sp>
      <p:sp>
        <p:nvSpPr>
          <p:cNvPr id="3" name="Content Placeholder 2"/>
          <p:cNvSpPr>
            <a:spLocks noGrp="1"/>
          </p:cNvSpPr>
          <p:nvPr>
            <p:ph idx="1"/>
          </p:nvPr>
        </p:nvSpPr>
        <p:spPr>
          <a:xfrm>
            <a:off x="2661218" y="2510168"/>
            <a:ext cx="6156684" cy="2138638"/>
          </a:xfrm>
        </p:spPr>
        <p:txBody>
          <a:bodyPr/>
          <a:lstStyle/>
          <a:p>
            <a:r>
              <a:rPr lang="it-IT" sz="1800" dirty="0">
                <a:ea typeface="Verdana" panose="020B0604030504040204" pitchFamily="34" charset="0"/>
                <a:cs typeface="Verdana" panose="020B0604030504040204" pitchFamily="34" charset="0"/>
              </a:rPr>
              <a:t>If the supersymmetry exist then 5 Higgs bosons should exist (three neutral and two electrically charged)</a:t>
            </a:r>
          </a:p>
          <a:p>
            <a:r>
              <a:rPr lang="it-IT" sz="1800" dirty="0">
                <a:solidFill>
                  <a:srgbClr val="0000CC"/>
                </a:solidFill>
                <a:ea typeface="Verdana" panose="020B0604030504040204" pitchFamily="34" charset="0"/>
                <a:cs typeface="Verdana" panose="020B0604030504040204" pitchFamily="34" charset="0"/>
              </a:rPr>
              <a:t>In this case the BEH boson discovered at LHC, could be one out of the three neutral;</a:t>
            </a:r>
          </a:p>
          <a:p>
            <a:r>
              <a:rPr lang="en-US" sz="1800" dirty="0">
                <a:solidFill>
                  <a:srgbClr val="FF0000"/>
                </a:solidFill>
                <a:ea typeface="Verdana" panose="020B0604030504040204" pitchFamily="34" charset="0"/>
                <a:cs typeface="Verdana" panose="020B0604030504040204" pitchFamily="34" charset="0"/>
                <a:sym typeface="Verdana" charset="0"/>
              </a:rPr>
              <a:t>No such SUSY partner has been observed so far. So, if they exist, they must have a mass &gt; 1 </a:t>
            </a:r>
            <a:r>
              <a:rPr lang="en-US" sz="1800" dirty="0" err="1">
                <a:solidFill>
                  <a:srgbClr val="FF0000"/>
                </a:solidFill>
                <a:ea typeface="Verdana" panose="020B0604030504040204" pitchFamily="34" charset="0"/>
                <a:cs typeface="Verdana" panose="020B0604030504040204" pitchFamily="34" charset="0"/>
                <a:sym typeface="Verdana" charset="0"/>
              </a:rPr>
              <a:t>TeV</a:t>
            </a:r>
            <a:r>
              <a:rPr lang="en-US" sz="1800" dirty="0">
                <a:solidFill>
                  <a:srgbClr val="FF0000"/>
                </a:solidFill>
                <a:ea typeface="Verdana" panose="020B0604030504040204" pitchFamily="34" charset="0"/>
                <a:cs typeface="Verdana" panose="020B0604030504040204" pitchFamily="34" charset="0"/>
                <a:sym typeface="Verdana" charset="0"/>
              </a:rPr>
              <a:t> </a:t>
            </a:r>
            <a:r>
              <a:rPr lang="en-US" sz="1260" dirty="0">
                <a:solidFill>
                  <a:srgbClr val="FF0000"/>
                </a:solidFill>
                <a:ea typeface="Verdana" panose="020B0604030504040204" pitchFamily="34" charset="0"/>
                <a:cs typeface="Verdana" panose="020B0604030504040204" pitchFamily="34" charset="0"/>
                <a:sym typeface="Verdana" charset="0"/>
              </a:rPr>
              <a:t>(energy explored at LHC); </a:t>
            </a:r>
            <a:endParaRPr lang="it-IT" sz="1260" dirty="0">
              <a:solidFill>
                <a:srgbClr val="FF0000"/>
              </a:solidFill>
              <a:ea typeface="Verdana" panose="020B0604030504040204" pitchFamily="34" charset="0"/>
              <a:cs typeface="Verdana" panose="020B0604030504040204" pitchFamily="34" charset="0"/>
            </a:endParaRPr>
          </a:p>
          <a:p>
            <a:pPr marL="0" indent="0">
              <a:buNone/>
            </a:pPr>
            <a:endParaRPr lang="it-IT" sz="2160" dirty="0">
              <a:solidFill>
                <a:srgbClr val="0000CC"/>
              </a:solidFill>
              <a:ea typeface="Verdana" panose="020B0604030504040204" pitchFamily="34" charset="0"/>
              <a:cs typeface="Verdana" panose="020B0604030504040204" pitchFamily="34" charset="0"/>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66</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C7302059-33C4-5A85-7A40-09D91C389FC9}"/>
              </a:ext>
            </a:extLst>
          </p:cNvPr>
          <p:cNvSpPr/>
          <p:nvPr/>
        </p:nvSpPr>
        <p:spPr>
          <a:xfrm>
            <a:off x="177112" y="6308853"/>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243246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rPr>
              <a:t>(3) </a:t>
            </a:r>
            <a:r>
              <a:rPr lang="en-GB" dirty="0" err="1">
                <a:solidFill>
                  <a:srgbClr val="FF0000"/>
                </a:solidFill>
              </a:rPr>
              <a:t>Kaluza</a:t>
            </a:r>
            <a:r>
              <a:rPr lang="en-GB" dirty="0">
                <a:solidFill>
                  <a:srgbClr val="FF0000"/>
                </a:solidFill>
              </a:rPr>
              <a:t>-Klein theories</a:t>
            </a:r>
          </a:p>
        </p:txBody>
      </p:sp>
      <p:sp>
        <p:nvSpPr>
          <p:cNvPr id="3" name="Content Placeholder 2"/>
          <p:cNvSpPr>
            <a:spLocks noGrp="1"/>
          </p:cNvSpPr>
          <p:nvPr>
            <p:ph idx="1"/>
          </p:nvPr>
        </p:nvSpPr>
        <p:spPr>
          <a:xfrm>
            <a:off x="2478897" y="2296828"/>
            <a:ext cx="7388020" cy="3380876"/>
          </a:xfrm>
        </p:spPr>
        <p:txBody>
          <a:bodyPr>
            <a:noAutofit/>
          </a:bodyPr>
          <a:lstStyle/>
          <a:p>
            <a:r>
              <a:rPr lang="en-GB" sz="1800" dirty="0"/>
              <a:t>(1920-1926) The idea was to add a fifth space dimension to the space-time of the General Relativity(GR);</a:t>
            </a:r>
          </a:p>
          <a:p>
            <a:r>
              <a:rPr lang="en-GB" sz="1800" dirty="0">
                <a:solidFill>
                  <a:srgbClr val="0000CC"/>
                </a:solidFill>
              </a:rPr>
              <a:t>The fifth dimension is curled-up and has no effect on usual physics;</a:t>
            </a:r>
            <a:endParaRPr lang="en-GB" sz="1800" dirty="0"/>
          </a:p>
          <a:p>
            <a:r>
              <a:rPr lang="en-GB" sz="1800" dirty="0"/>
              <a:t>It is possible to define a field with components that in the four dimensions satisfy the field equation of the GR and with the other components which satisfy the Maxwell’s relations;</a:t>
            </a:r>
          </a:p>
          <a:p>
            <a:r>
              <a:rPr lang="en-GB" sz="1800" dirty="0">
                <a:solidFill>
                  <a:srgbClr val="0000CC"/>
                </a:solidFill>
              </a:rPr>
              <a:t>Electromagnetism and GR are connected but not as QFT!!</a:t>
            </a:r>
            <a:endParaRPr lang="en-GB" sz="1800" dirty="0"/>
          </a:p>
          <a:p>
            <a:r>
              <a:rPr lang="en-GB" sz="1800" dirty="0"/>
              <a:t>The success of the Electroweak unification has revived the interest on this theory and an integer number of dimensions have been added: work in progress.</a:t>
            </a: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67</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0ED74CA9-8C8E-B1F4-4415-8D0E52BD41F6}"/>
              </a:ext>
            </a:extLst>
          </p:cNvPr>
          <p:cNvSpPr/>
          <p:nvPr/>
        </p:nvSpPr>
        <p:spPr>
          <a:xfrm>
            <a:off x="155489" y="6237201"/>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2669311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7" name="Rectangle 8"/>
          <p:cNvSpPr>
            <a:spLocks/>
          </p:cNvSpPr>
          <p:nvPr/>
        </p:nvSpPr>
        <p:spPr bwMode="auto">
          <a:xfrm>
            <a:off x="3742246" y="1873269"/>
            <a:ext cx="4622007" cy="274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r>
              <a:rPr lang="en-US" sz="2160" dirty="0">
                <a:solidFill>
                  <a:srgbClr val="0000FF"/>
                </a:solidFill>
                <a:ea typeface="ＭＳ Ｐゴシック" charset="0"/>
                <a:sym typeface="Verdana Bold" charset="0"/>
              </a:rPr>
              <a:t>Superstrings </a:t>
            </a:r>
            <a:r>
              <a:rPr lang="en-US" sz="2160" dirty="0">
                <a:solidFill>
                  <a:srgbClr val="0000FF"/>
                </a:solidFill>
                <a:ea typeface="ＭＳ Ｐゴシック" charset="0"/>
                <a:sym typeface="Verdana" charset="0"/>
              </a:rPr>
              <a:t> in 9+1 </a:t>
            </a:r>
            <a:r>
              <a:rPr lang="en-US" sz="2160" dirty="0" err="1">
                <a:solidFill>
                  <a:srgbClr val="0000FF"/>
                </a:solidFill>
                <a:ea typeface="ＭＳ Ｐゴシック" charset="0"/>
                <a:sym typeface="Verdana" charset="0"/>
              </a:rPr>
              <a:t>dimentional</a:t>
            </a:r>
            <a:r>
              <a:rPr lang="en-US" sz="2160" dirty="0">
                <a:solidFill>
                  <a:srgbClr val="0000FF"/>
                </a:solidFill>
                <a:ea typeface="ＭＳ Ｐゴシック" charset="0"/>
                <a:sym typeface="Verdana" charset="0"/>
              </a:rPr>
              <a:t> space?</a:t>
            </a:r>
          </a:p>
        </p:txBody>
      </p:sp>
      <p:sp>
        <p:nvSpPr>
          <p:cNvPr id="72718" name="Rectangle 9"/>
          <p:cNvSpPr>
            <a:spLocks/>
          </p:cNvSpPr>
          <p:nvPr/>
        </p:nvSpPr>
        <p:spPr bwMode="auto">
          <a:xfrm>
            <a:off x="2207568" y="2738260"/>
            <a:ext cx="7989235" cy="25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pPr algn="l"/>
            <a:r>
              <a:rPr lang="en-US" sz="1620" dirty="0">
                <a:solidFill>
                  <a:srgbClr val="0000FF"/>
                </a:solidFill>
                <a:ea typeface="ＭＳ Ｐゴシック" charset="0"/>
                <a:sym typeface="Verdana" charset="0"/>
              </a:rPr>
              <a:t>The elementary entities </a:t>
            </a:r>
            <a:r>
              <a:rPr lang="en-US" sz="1620" dirty="0">
                <a:ea typeface="ＭＳ Ｐゴシック" charset="0"/>
                <a:sym typeface="Verdana" charset="0"/>
              </a:rPr>
              <a:t>are </a:t>
            </a:r>
            <a:r>
              <a:rPr lang="en-US" sz="1620" dirty="0">
                <a:solidFill>
                  <a:srgbClr val="0000FF"/>
                </a:solidFill>
                <a:ea typeface="ＭＳ Ｐゴシック" charset="0"/>
                <a:sym typeface="Verdana" charset="0"/>
              </a:rPr>
              <a:t>little strings vibrating </a:t>
            </a:r>
            <a:r>
              <a:rPr lang="en-US" sz="1620" dirty="0">
                <a:ea typeface="ＭＳ Ｐゴシック" charset="0"/>
                <a:sym typeface="Verdana" charset="0"/>
              </a:rPr>
              <a:t>in a 9+1 dimensional space, revealing its structure at  l ~10</a:t>
            </a:r>
            <a:r>
              <a:rPr lang="en-US" sz="1620" baseline="32000" dirty="0">
                <a:ea typeface="ＭＳ Ｐゴシック" charset="0"/>
                <a:sym typeface="Verdana" charset="0"/>
              </a:rPr>
              <a:t>-35</a:t>
            </a:r>
            <a:r>
              <a:rPr lang="en-US" sz="1620" dirty="0">
                <a:ea typeface="ＭＳ Ｐゴシック" charset="0"/>
                <a:sym typeface="Verdana" charset="0"/>
              </a:rPr>
              <a:t> m (Planck length );</a:t>
            </a:r>
          </a:p>
          <a:p>
            <a:pPr algn="l"/>
            <a:endParaRPr lang="en-US" sz="1620" dirty="0">
              <a:ea typeface="ＭＳ Ｐゴシック" charset="0"/>
              <a:sym typeface="Verdana" charset="0"/>
            </a:endParaRPr>
          </a:p>
          <a:p>
            <a:pPr algn="l"/>
            <a:endParaRPr lang="en-US" sz="1620" dirty="0">
              <a:ea typeface="ＭＳ Ｐゴシック" charset="0"/>
              <a:sym typeface="Verdana" charset="0"/>
            </a:endParaRPr>
          </a:p>
          <a:p>
            <a:pPr algn="l"/>
            <a:endParaRPr lang="en-US" sz="1620" dirty="0">
              <a:ea typeface="ＭＳ Ｐゴシック" charset="0"/>
              <a:sym typeface="Verdana" charset="0"/>
            </a:endParaRPr>
          </a:p>
          <a:p>
            <a:pPr algn="l"/>
            <a:endParaRPr lang="en-US" sz="1620" dirty="0">
              <a:ea typeface="ＭＳ Ｐゴシック" charset="0"/>
              <a:sym typeface="Verdana" charset="0"/>
            </a:endParaRPr>
          </a:p>
          <a:p>
            <a:pPr algn="l"/>
            <a:endParaRPr lang="en-US" sz="1620" dirty="0">
              <a:ea typeface="ＭＳ Ｐゴシック" charset="0"/>
              <a:sym typeface="Verdana" charset="0"/>
            </a:endParaRPr>
          </a:p>
          <a:p>
            <a:pPr algn="l"/>
            <a:endParaRPr lang="en-US" sz="1620" dirty="0">
              <a:solidFill>
                <a:srgbClr val="0000FF"/>
              </a:solidFill>
              <a:ea typeface="ＭＳ Ｐゴシック" charset="0"/>
              <a:sym typeface="Verdana" charset="0"/>
            </a:endParaRPr>
          </a:p>
          <a:p>
            <a:pPr algn="l"/>
            <a:r>
              <a:rPr lang="en-US" sz="1620" dirty="0">
                <a:solidFill>
                  <a:srgbClr val="0000FF"/>
                </a:solidFill>
                <a:ea typeface="ＭＳ Ｐゴシック" charset="0"/>
                <a:sym typeface="Verdana" charset="0"/>
              </a:rPr>
              <a:t>The SM particles:</a:t>
            </a:r>
            <a:r>
              <a:rPr lang="en-US" sz="1620" dirty="0">
                <a:ea typeface="ＭＳ Ｐゴシック" charset="0"/>
                <a:sym typeface="Verdana" charset="0"/>
              </a:rPr>
              <a:t> would be described via different vibration modes, open/closed strings</a:t>
            </a:r>
          </a:p>
          <a:p>
            <a:pPr algn="l"/>
            <a:r>
              <a:rPr lang="en-US" sz="1620" dirty="0">
                <a:solidFill>
                  <a:srgbClr val="0000FF"/>
                </a:solidFill>
                <a:ea typeface="ＭＳ Ｐゴシック" charset="0"/>
                <a:sym typeface="Verdana" charset="0"/>
              </a:rPr>
              <a:t>Quantum Gravity: graviton-like </a:t>
            </a:r>
            <a:r>
              <a:rPr lang="en-US" sz="1620" dirty="0">
                <a:ea typeface="ＭＳ Ｐゴシック" charset="0"/>
                <a:sym typeface="Verdana" charset="0"/>
              </a:rPr>
              <a:t>particle is contained  in the Superstring model</a:t>
            </a:r>
          </a:p>
          <a:p>
            <a:pPr algn="l"/>
            <a:endParaRPr lang="en-US" sz="1620" dirty="0">
              <a:ea typeface="ＭＳ Ｐゴシック" charset="0"/>
              <a:sym typeface="Verdana" charset="0"/>
            </a:endParaRPr>
          </a:p>
          <a:p>
            <a:pPr algn="l"/>
            <a:endParaRPr lang="en-US" sz="1620" dirty="0">
              <a:ea typeface="ＭＳ Ｐゴシック" charset="0"/>
              <a:sym typeface="Verdana" charset="0"/>
            </a:endParaRPr>
          </a:p>
        </p:txBody>
      </p:sp>
      <p:sp>
        <p:nvSpPr>
          <p:cNvPr id="72712" name="Rectangle 16"/>
          <p:cNvSpPr>
            <a:spLocks/>
          </p:cNvSpPr>
          <p:nvPr/>
        </p:nvSpPr>
        <p:spPr bwMode="auto">
          <a:xfrm>
            <a:off x="1293497" y="1021793"/>
            <a:ext cx="6709410" cy="4457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r>
              <a:rPr lang="en-US" sz="3600" dirty="0">
                <a:solidFill>
                  <a:srgbClr val="FF0000"/>
                </a:solidFill>
                <a:latin typeface="+mj-lt"/>
                <a:ea typeface="ＭＳ Ｐゴシック" charset="0"/>
                <a:sym typeface="Verdana Bold" charset="0"/>
              </a:rPr>
              <a:t> (4)String theory as </a:t>
            </a:r>
            <a:r>
              <a:rPr lang="en-US" sz="3600" dirty="0" err="1">
                <a:solidFill>
                  <a:srgbClr val="FF0000"/>
                </a:solidFill>
                <a:latin typeface="+mj-lt"/>
                <a:ea typeface="ＭＳ Ｐゴシック" charset="0"/>
                <a:sym typeface="Verdana Bold" charset="0"/>
              </a:rPr>
              <a:t>ToE</a:t>
            </a:r>
            <a:r>
              <a:rPr lang="en-US" sz="3600" dirty="0">
                <a:solidFill>
                  <a:srgbClr val="FF0000"/>
                </a:solidFill>
                <a:latin typeface="+mj-lt"/>
                <a:ea typeface="ＭＳ Ｐゴシック" charset="0"/>
                <a:sym typeface="Verdana Bold" charset="0"/>
              </a:rPr>
              <a:t> ?</a:t>
            </a:r>
          </a:p>
        </p:txBody>
      </p:sp>
      <p:sp>
        <p:nvSpPr>
          <p:cNvPr id="5" name="Date Placeholder 4"/>
          <p:cNvSpPr>
            <a:spLocks noGrp="1"/>
          </p:cNvSpPr>
          <p:nvPr>
            <p:ph type="dt" sz="half" idx="10"/>
          </p:nvPr>
        </p:nvSpPr>
        <p:spPr>
          <a:xfrm>
            <a:off x="838200" y="6356350"/>
            <a:ext cx="2743200" cy="365125"/>
          </a:xfrm>
        </p:spPr>
        <p:txBody>
          <a:bodyPr/>
          <a:lstStyle/>
          <a:p>
            <a:r>
              <a:rPr lang="en-US">
                <a:solidFill>
                  <a:srgbClr val="E64823">
                    <a:lumMod val="75000"/>
                  </a:srgbClr>
                </a:solidFill>
                <a:latin typeface="Comic Sans MS"/>
              </a:rPr>
              <a:t>CERN 27-29 Oct 2025</a:t>
            </a:r>
            <a:endParaRPr lang="en-US" dirty="0">
              <a:solidFill>
                <a:srgbClr val="E64823">
                  <a:lumMod val="75000"/>
                </a:srgbClr>
              </a:solidFill>
              <a:latin typeface="Comic Sans MS"/>
            </a:endParaRPr>
          </a:p>
        </p:txBody>
      </p:sp>
      <p:sp>
        <p:nvSpPr>
          <p:cNvPr id="6" name="Footer Placeholder 5"/>
          <p:cNvSpPr>
            <a:spLocks noGrp="1"/>
          </p:cNvSpPr>
          <p:nvPr>
            <p:ph type="ftr" sz="quarter" idx="11"/>
          </p:nvPr>
        </p:nvSpPr>
        <p:spPr>
          <a:xfrm>
            <a:off x="4648202" y="6245227"/>
            <a:ext cx="3716051" cy="476250"/>
          </a:xfrm>
        </p:spPr>
        <p:txBody>
          <a:bodyPr/>
          <a:lstStyle/>
          <a:p>
            <a:r>
              <a:rPr lang="en-GB">
                <a:solidFill>
                  <a:srgbClr val="E64823">
                    <a:lumMod val="75000"/>
                  </a:srgbClr>
                </a:solidFill>
                <a:latin typeface="Comic Sans MS"/>
              </a:rPr>
              <a:t>Giacinto de Cataldo CERN-CH and INFN, Ba-It </a:t>
            </a:r>
            <a:endParaRPr lang="en-US" dirty="0">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68</a:t>
            </a:fld>
            <a:endParaRPr lang="en-US">
              <a:solidFill>
                <a:srgbClr val="E64823">
                  <a:lumMod val="75000"/>
                </a:srgbClr>
              </a:solidFill>
              <a:latin typeface="Comic Sans MS"/>
            </a:endParaRPr>
          </a:p>
        </p:txBody>
      </p:sp>
      <p:pic>
        <p:nvPicPr>
          <p:cNvPr id="2" name="Picture 4">
            <a:extLst>
              <a:ext uri="{FF2B5EF4-FFF2-40B4-BE49-F238E27FC236}">
                <a16:creationId xmlns:a16="http://schemas.microsoft.com/office/drawing/2014/main" id="{450DDB63-87FC-E2D5-A351-084B51C113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227" y="4984373"/>
            <a:ext cx="1183170" cy="13243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pic>
        <p:nvPicPr>
          <p:cNvPr id="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472" y="3108971"/>
            <a:ext cx="1584925" cy="1206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
        <p:nvSpPr>
          <p:cNvPr id="3" name="Rectangle 2">
            <a:hlinkClick r:id="rId5" action="ppaction://hlinksldjump"/>
            <a:extLst>
              <a:ext uri="{FF2B5EF4-FFF2-40B4-BE49-F238E27FC236}">
                <a16:creationId xmlns:a16="http://schemas.microsoft.com/office/drawing/2014/main" id="{EE2AF053-B882-DC25-9EAC-D955E7E6E041}"/>
              </a:ext>
            </a:extLst>
          </p:cNvPr>
          <p:cNvSpPr/>
          <p:nvPr/>
        </p:nvSpPr>
        <p:spPr>
          <a:xfrm>
            <a:off x="127416"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62931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718">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718">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6" name="Rectangle 12"/>
          <p:cNvSpPr>
            <a:spLocks/>
          </p:cNvSpPr>
          <p:nvPr/>
        </p:nvSpPr>
        <p:spPr bwMode="auto">
          <a:xfrm>
            <a:off x="2401990" y="2616818"/>
            <a:ext cx="7531374" cy="2948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FF"/>
                </a:solidFill>
                <a:miter lim="800000"/>
                <a:headEnd/>
                <a:tailEnd/>
              </a14:hiddenLine>
            </a:ext>
          </a:extLst>
        </p:spPr>
        <p:txBody>
          <a:bodyPr lIns="0" tIns="0" rIns="0" bIns="0" anchor="ctr"/>
          <a:lstStyle/>
          <a:p>
            <a:pPr algn="l"/>
            <a:r>
              <a:rPr lang="en-US" dirty="0">
                <a:solidFill>
                  <a:srgbClr val="FF0000"/>
                </a:solidFill>
                <a:ea typeface="ＭＳ Ｐゴシック" charset="0"/>
                <a:sym typeface="Verdana" charset="0"/>
              </a:rPr>
              <a:t>With superstring in 10 dimension, the unification of SM and Gravity (GR) is then possible!!</a:t>
            </a:r>
          </a:p>
          <a:p>
            <a:pPr algn="l"/>
            <a:endParaRPr lang="en-US" dirty="0">
              <a:ea typeface="ＭＳ Ｐゴシック" charset="0"/>
              <a:sym typeface="Verdana" charset="0"/>
            </a:endParaRPr>
          </a:p>
          <a:p>
            <a:pPr algn="l"/>
            <a:r>
              <a:rPr lang="en-US" dirty="0">
                <a:ea typeface="ＭＳ Ｐゴシック" charset="0"/>
                <a:sym typeface="Verdana" charset="0"/>
              </a:rPr>
              <a:t>But, why 6 space dimensions disappeared? How did they disappear?</a:t>
            </a:r>
          </a:p>
          <a:p>
            <a:pPr algn="l"/>
            <a:r>
              <a:rPr lang="en-US" dirty="0">
                <a:ea typeface="ＭＳ Ｐゴシック" charset="0"/>
                <a:sym typeface="Verdana" charset="0"/>
              </a:rPr>
              <a:t>Is there a unique way to go from 10 to 4 dimensions where we live?</a:t>
            </a:r>
          </a:p>
          <a:p>
            <a:pPr algn="l"/>
            <a:endParaRPr lang="en-US" dirty="0">
              <a:solidFill>
                <a:srgbClr val="FF0000"/>
              </a:solidFill>
              <a:ea typeface="ＭＳ Ｐゴシック" charset="0"/>
              <a:sym typeface="Verdana" charset="0"/>
            </a:endParaRPr>
          </a:p>
          <a:p>
            <a:pPr algn="l"/>
            <a:r>
              <a:rPr lang="en-US" dirty="0">
                <a:solidFill>
                  <a:srgbClr val="0000CC"/>
                </a:solidFill>
                <a:ea typeface="ＭＳ Ｐゴシック" charset="0"/>
                <a:sym typeface="Verdana" charset="0"/>
              </a:rPr>
              <a:t>With superstrings, Axions, Magnetic monopoles, Majorana neutrinos, </a:t>
            </a:r>
            <a:r>
              <a:rPr lang="en-US" dirty="0" err="1">
                <a:solidFill>
                  <a:srgbClr val="0000CC"/>
                </a:solidFill>
                <a:ea typeface="ＭＳ Ｐゴシック" charset="0"/>
                <a:sym typeface="Verdana" charset="0"/>
              </a:rPr>
              <a:t>Dyons</a:t>
            </a:r>
            <a:r>
              <a:rPr lang="en-US" dirty="0">
                <a:solidFill>
                  <a:srgbClr val="0000CC"/>
                </a:solidFill>
                <a:ea typeface="ＭＳ Ｐゴシック" charset="0"/>
                <a:sym typeface="Verdana" charset="0"/>
              </a:rPr>
              <a:t> (MM with e charge), weakly interacting massive particles (WIMPS) can be proposed,</a:t>
            </a:r>
            <a:r>
              <a:rPr lang="en-US" dirty="0">
                <a:ea typeface="ＭＳ Ｐゴシック" charset="0"/>
                <a:sym typeface="Verdana" charset="0"/>
              </a:rPr>
              <a:t>…unfortunately, so far, no experimental observations!! </a:t>
            </a:r>
            <a:r>
              <a:rPr lang="en-US" dirty="0">
                <a:ea typeface="ＭＳ Ｐゴシック" charset="0"/>
                <a:sym typeface="Wingdings" panose="05000000000000000000" pitchFamily="2" charset="2"/>
              </a:rPr>
              <a:t></a:t>
            </a:r>
            <a:endParaRPr lang="en-US" dirty="0">
              <a:ea typeface="ＭＳ Ｐゴシック" charset="0"/>
              <a:sym typeface="Verdana" charset="0"/>
            </a:endParaRPr>
          </a:p>
          <a:p>
            <a:pPr algn="l"/>
            <a:endParaRPr lang="en-US" dirty="0">
              <a:ea typeface="ＭＳ Ｐゴシック" charset="0"/>
              <a:sym typeface="Verdana" charset="0"/>
            </a:endParaRPr>
          </a:p>
        </p:txBody>
      </p:sp>
      <p:sp>
        <p:nvSpPr>
          <p:cNvPr id="72712" name="Rectangle 16"/>
          <p:cNvSpPr>
            <a:spLocks/>
          </p:cNvSpPr>
          <p:nvPr/>
        </p:nvSpPr>
        <p:spPr bwMode="auto">
          <a:xfrm>
            <a:off x="1293497" y="1021793"/>
            <a:ext cx="670941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3600" dirty="0">
                <a:solidFill>
                  <a:srgbClr val="FF0000"/>
                </a:solidFill>
                <a:latin typeface="+mj-lt"/>
                <a:ea typeface="ＭＳ Ｐゴシック" charset="0"/>
                <a:sym typeface="Verdana Bold" charset="0"/>
              </a:rPr>
              <a:t> (4)String theory as </a:t>
            </a:r>
            <a:r>
              <a:rPr lang="en-US" sz="3600" dirty="0" err="1">
                <a:solidFill>
                  <a:srgbClr val="FF0000"/>
                </a:solidFill>
                <a:latin typeface="+mj-lt"/>
                <a:ea typeface="ＭＳ Ｐゴシック" charset="0"/>
                <a:sym typeface="Verdana Bold" charset="0"/>
              </a:rPr>
              <a:t>ToE</a:t>
            </a:r>
            <a:r>
              <a:rPr lang="en-US" sz="3600" dirty="0">
                <a:solidFill>
                  <a:srgbClr val="FF0000"/>
                </a:solidFill>
                <a:latin typeface="+mj-lt"/>
                <a:ea typeface="ＭＳ Ｐゴシック" charset="0"/>
                <a:sym typeface="Verdana Bold" charset="0"/>
              </a:rPr>
              <a:t> ?</a:t>
            </a:r>
          </a:p>
        </p:txBody>
      </p:sp>
      <p:sp>
        <p:nvSpPr>
          <p:cNvPr id="5" name="Date Placeholder 4"/>
          <p:cNvSpPr>
            <a:spLocks noGrp="1"/>
          </p:cNvSpPr>
          <p:nvPr>
            <p:ph type="dt" sz="half" idx="10"/>
          </p:nvPr>
        </p:nvSpPr>
        <p:spPr/>
        <p:txBody>
          <a:bodyPr/>
          <a:lstStyle/>
          <a:p>
            <a:r>
              <a:rPr lang="en-US">
                <a:solidFill>
                  <a:srgbClr val="E64823">
                    <a:lumMod val="75000"/>
                  </a:srgbClr>
                </a:solidFill>
                <a:latin typeface="Comic Sans MS"/>
              </a:rPr>
              <a:t>CERN 27-29 Oct 2025</a:t>
            </a:r>
            <a:endParaRPr lang="en-US" dirty="0">
              <a:solidFill>
                <a:srgbClr val="E64823">
                  <a:lumMod val="75000"/>
                </a:srgbClr>
              </a:solidFill>
              <a:latin typeface="Comic Sans MS"/>
            </a:endParaRPr>
          </a:p>
        </p:txBody>
      </p:sp>
      <p:sp>
        <p:nvSpPr>
          <p:cNvPr id="6" name="Footer Placeholder 5"/>
          <p:cNvSpPr>
            <a:spLocks noGrp="1"/>
          </p:cNvSpPr>
          <p:nvPr>
            <p:ph type="ftr" sz="quarter" idx="11"/>
          </p:nvPr>
        </p:nvSpPr>
        <p:spPr>
          <a:xfrm>
            <a:off x="4648202" y="6245227"/>
            <a:ext cx="3716051" cy="476250"/>
          </a:xfrm>
        </p:spPr>
        <p:txBody>
          <a:bodyPr/>
          <a:lstStyle/>
          <a:p>
            <a:r>
              <a:rPr lang="en-GB">
                <a:solidFill>
                  <a:srgbClr val="E64823">
                    <a:lumMod val="75000"/>
                  </a:srgbClr>
                </a:solidFill>
                <a:latin typeface="Comic Sans MS"/>
              </a:rPr>
              <a:t>Giacinto de Cataldo CERN-CH and INFN, Ba-It </a:t>
            </a:r>
            <a:endParaRPr lang="en-US" dirty="0">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69</a:t>
            </a:fld>
            <a:endParaRPr lang="en-US">
              <a:solidFill>
                <a:srgbClr val="E64823">
                  <a:lumMod val="75000"/>
                </a:srgbClr>
              </a:solidFill>
              <a:latin typeface="Comic Sans MS"/>
            </a:endParaRPr>
          </a:p>
        </p:txBody>
      </p:sp>
      <p:sp>
        <p:nvSpPr>
          <p:cNvPr id="4" name="Rectangle 8">
            <a:extLst>
              <a:ext uri="{FF2B5EF4-FFF2-40B4-BE49-F238E27FC236}">
                <a16:creationId xmlns:a16="http://schemas.microsoft.com/office/drawing/2014/main" id="{27CB48C7-CB35-C6C1-12A2-5B537B6595F0}"/>
              </a:ext>
            </a:extLst>
          </p:cNvPr>
          <p:cNvSpPr>
            <a:spLocks/>
          </p:cNvSpPr>
          <p:nvPr/>
        </p:nvSpPr>
        <p:spPr bwMode="auto">
          <a:xfrm>
            <a:off x="3742246" y="1873269"/>
            <a:ext cx="4622007" cy="274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r>
              <a:rPr lang="en-US" sz="2160" dirty="0">
                <a:solidFill>
                  <a:srgbClr val="0000FF"/>
                </a:solidFill>
                <a:ea typeface="ＭＳ Ｐゴシック" charset="0"/>
                <a:sym typeface="Verdana Bold" charset="0"/>
              </a:rPr>
              <a:t>Superstrings </a:t>
            </a:r>
            <a:r>
              <a:rPr lang="en-US" sz="2160" dirty="0">
                <a:solidFill>
                  <a:srgbClr val="0000FF"/>
                </a:solidFill>
                <a:ea typeface="ＭＳ Ｐゴシック" charset="0"/>
                <a:sym typeface="Verdana" charset="0"/>
              </a:rPr>
              <a:t> in 9+1 </a:t>
            </a:r>
            <a:r>
              <a:rPr lang="en-US" sz="2160" dirty="0" err="1">
                <a:solidFill>
                  <a:srgbClr val="0000FF"/>
                </a:solidFill>
                <a:ea typeface="ＭＳ Ｐゴシック" charset="0"/>
                <a:sym typeface="Verdana" charset="0"/>
              </a:rPr>
              <a:t>dimentional</a:t>
            </a:r>
            <a:r>
              <a:rPr lang="en-US" sz="2160" dirty="0">
                <a:solidFill>
                  <a:srgbClr val="0000FF"/>
                </a:solidFill>
                <a:ea typeface="ＭＳ Ｐゴシック" charset="0"/>
                <a:sym typeface="Verdana" charset="0"/>
              </a:rPr>
              <a:t> space?</a:t>
            </a:r>
          </a:p>
        </p:txBody>
      </p:sp>
      <p:sp>
        <p:nvSpPr>
          <p:cNvPr id="2" name="Rectangle 1">
            <a:hlinkClick r:id="rId3" action="ppaction://hlinksldjump"/>
            <a:extLst>
              <a:ext uri="{FF2B5EF4-FFF2-40B4-BE49-F238E27FC236}">
                <a16:creationId xmlns:a16="http://schemas.microsoft.com/office/drawing/2014/main" id="{EB9AC6B3-C72D-D021-43E3-138CBDC972AF}"/>
              </a:ext>
            </a:extLst>
          </p:cNvPr>
          <p:cNvSpPr/>
          <p:nvPr/>
        </p:nvSpPr>
        <p:spPr>
          <a:xfrm>
            <a:off x="15342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71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71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27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94C9B-F793-62AA-07E3-DC9BD9AA49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8049B4-4961-C354-C454-2AAF442AECF7}"/>
              </a:ext>
            </a:extLst>
          </p:cNvPr>
          <p:cNvSpPr>
            <a:spLocks noGrp="1"/>
          </p:cNvSpPr>
          <p:nvPr>
            <p:ph type="title"/>
          </p:nvPr>
        </p:nvSpPr>
        <p:spPr/>
        <p:txBody>
          <a:bodyPr/>
          <a:lstStyle/>
          <a:p>
            <a:r>
              <a:rPr lang="en-GB" sz="4800" dirty="0">
                <a:solidFill>
                  <a:srgbClr val="FF0000"/>
                </a:solidFill>
                <a:cs typeface="Comic Sans MS"/>
              </a:rPr>
              <a:t>Introduction 2</a:t>
            </a:r>
            <a:endParaRPr lang="en-GB" dirty="0">
              <a:solidFill>
                <a:srgbClr val="FF0000"/>
              </a:solidFill>
            </a:endParaRPr>
          </a:p>
        </p:txBody>
      </p:sp>
      <p:sp>
        <p:nvSpPr>
          <p:cNvPr id="3" name="Content Placeholder 2">
            <a:extLst>
              <a:ext uri="{FF2B5EF4-FFF2-40B4-BE49-F238E27FC236}">
                <a16:creationId xmlns:a16="http://schemas.microsoft.com/office/drawing/2014/main" id="{72E403F1-E31C-2587-443A-60423C087D64}"/>
              </a:ext>
            </a:extLst>
          </p:cNvPr>
          <p:cNvSpPr>
            <a:spLocks noGrp="1"/>
          </p:cNvSpPr>
          <p:nvPr>
            <p:ph idx="1"/>
          </p:nvPr>
        </p:nvSpPr>
        <p:spPr>
          <a:xfrm>
            <a:off x="2004061" y="2327445"/>
            <a:ext cx="7543801" cy="2516403"/>
          </a:xfrm>
        </p:spPr>
        <p:txBody>
          <a:bodyPr>
            <a:normAutofit/>
          </a:bodyPr>
          <a:lstStyle/>
          <a:p>
            <a:r>
              <a:rPr lang="en-GB" sz="1800" b="1" dirty="0">
                <a:solidFill>
                  <a:srgbClr val="3333FF"/>
                </a:solidFill>
              </a:rPr>
              <a:t>Elementary particles (by AI)</a:t>
            </a:r>
          </a:p>
          <a:p>
            <a:r>
              <a:rPr lang="en-GB" sz="1800" b="1" dirty="0">
                <a:solidFill>
                  <a:srgbClr val="00B050"/>
                </a:solidFill>
              </a:rPr>
              <a:t>Definition (modern physics):</a:t>
            </a:r>
            <a:br>
              <a:rPr lang="en-GB" sz="1800" dirty="0"/>
            </a:br>
            <a:r>
              <a:rPr lang="en-GB" sz="1800" dirty="0"/>
              <a:t>Particles that are not made up of anything smaller, according to our best theories. "Elementary" is a </a:t>
            </a:r>
            <a:r>
              <a:rPr lang="en-GB" sz="1800" b="1" dirty="0"/>
              <a:t>theoretical classification</a:t>
            </a:r>
            <a:endParaRPr lang="en-GB" sz="1800" dirty="0"/>
          </a:p>
          <a:p>
            <a:r>
              <a:rPr lang="en-GB" sz="1800" b="1" dirty="0">
                <a:solidFill>
                  <a:srgbClr val="00B050"/>
                </a:solidFill>
              </a:rPr>
              <a:t>Examples in the Standard Model:</a:t>
            </a:r>
            <a:br>
              <a:rPr lang="en-GB" sz="1800" dirty="0"/>
            </a:br>
            <a:r>
              <a:rPr lang="en-GB" sz="1800" b="1" dirty="0"/>
              <a:t>Quarks</a:t>
            </a:r>
            <a:r>
              <a:rPr lang="en-GB" sz="1800" dirty="0"/>
              <a:t>, leptons (like the </a:t>
            </a:r>
            <a:r>
              <a:rPr lang="en-GB" sz="1800" b="1" dirty="0"/>
              <a:t>electron and neutrino</a:t>
            </a:r>
            <a:r>
              <a:rPr lang="en-GB" sz="1800" dirty="0"/>
              <a:t>), gauge bosons (like the photon, gluon, W and Z bosons), and the Higgs boson.</a:t>
            </a:r>
          </a:p>
          <a:p>
            <a:r>
              <a:rPr lang="en-GB" sz="1800" b="1" dirty="0"/>
              <a:t>protons</a:t>
            </a:r>
            <a:r>
              <a:rPr lang="en-GB" sz="1800" dirty="0"/>
              <a:t> and </a:t>
            </a:r>
            <a:r>
              <a:rPr lang="en-GB" sz="1800" b="1" dirty="0"/>
              <a:t>neutrons</a:t>
            </a:r>
            <a:r>
              <a:rPr lang="en-GB" sz="1800" dirty="0"/>
              <a:t> are composite (made of quarks).</a:t>
            </a:r>
          </a:p>
          <a:p>
            <a:pPr marL="457200" lvl="1" indent="0">
              <a:buNone/>
            </a:pPr>
            <a:endParaRPr lang="en-GB" dirty="0"/>
          </a:p>
          <a:p>
            <a:pPr marL="457200" lvl="1" indent="0">
              <a:buNone/>
            </a:pPr>
            <a:endParaRPr lang="en-GB" dirty="0"/>
          </a:p>
        </p:txBody>
      </p:sp>
      <p:sp>
        <p:nvSpPr>
          <p:cNvPr id="4" name="Date Placeholder 3">
            <a:extLst>
              <a:ext uri="{FF2B5EF4-FFF2-40B4-BE49-F238E27FC236}">
                <a16:creationId xmlns:a16="http://schemas.microsoft.com/office/drawing/2014/main" id="{7B03B245-B298-8A06-779B-89FEF3583713}"/>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98834CFA-FC52-ABD7-8A82-B6E97444D4C2}"/>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81B6F8F1-DD84-D60F-824D-7CEEE4EEA620}"/>
              </a:ext>
            </a:extLst>
          </p:cNvPr>
          <p:cNvSpPr>
            <a:spLocks noGrp="1"/>
          </p:cNvSpPr>
          <p:nvPr>
            <p:ph type="sldNum" sz="quarter" idx="12"/>
          </p:nvPr>
        </p:nvSpPr>
        <p:spPr/>
        <p:txBody>
          <a:bodyPr/>
          <a:lstStyle/>
          <a:p>
            <a:fld id="{9A4D69E4-0BE0-4A7F-8238-560CF690EA01}" type="slidenum">
              <a:rPr lang="en-GB" smtClean="0"/>
              <a:t>7</a:t>
            </a:fld>
            <a:endParaRPr lang="en-GB"/>
          </a:p>
        </p:txBody>
      </p:sp>
      <p:sp>
        <p:nvSpPr>
          <p:cNvPr id="8" name="Rectangle 7">
            <a:hlinkClick r:id="rId2" action="ppaction://hlinksldjump"/>
            <a:extLst>
              <a:ext uri="{FF2B5EF4-FFF2-40B4-BE49-F238E27FC236}">
                <a16:creationId xmlns:a16="http://schemas.microsoft.com/office/drawing/2014/main" id="{96380099-96D9-D0EC-9D62-921B1C46CB01}"/>
              </a:ext>
            </a:extLst>
          </p:cNvPr>
          <p:cNvSpPr/>
          <p:nvPr/>
        </p:nvSpPr>
        <p:spPr>
          <a:xfrm>
            <a:off x="155489" y="6297649"/>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4057340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2" name="Rectangle 16"/>
          <p:cNvSpPr>
            <a:spLocks/>
          </p:cNvSpPr>
          <p:nvPr/>
        </p:nvSpPr>
        <p:spPr bwMode="auto">
          <a:xfrm>
            <a:off x="2741295" y="852044"/>
            <a:ext cx="670941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3600" dirty="0">
                <a:solidFill>
                  <a:srgbClr val="FF0000"/>
                </a:solidFill>
                <a:ea typeface="ＭＳ Ｐゴシック" charset="0"/>
                <a:sym typeface="Verdana Bold" charset="0"/>
              </a:rPr>
              <a:t>(5) M-theory as </a:t>
            </a:r>
            <a:r>
              <a:rPr lang="en-US" sz="3600" dirty="0" err="1">
                <a:solidFill>
                  <a:srgbClr val="FF0000"/>
                </a:solidFill>
                <a:ea typeface="ＭＳ Ｐゴシック" charset="0"/>
                <a:sym typeface="Verdana Bold" charset="0"/>
              </a:rPr>
              <a:t>ToE</a:t>
            </a:r>
            <a:r>
              <a:rPr lang="en-US" sz="3600" dirty="0">
                <a:solidFill>
                  <a:srgbClr val="FF0000"/>
                </a:solidFill>
                <a:ea typeface="ＭＳ Ｐゴシック" charset="0"/>
                <a:sym typeface="Verdana Bold" charset="0"/>
              </a:rPr>
              <a:t> ?</a:t>
            </a:r>
          </a:p>
        </p:txBody>
      </p:sp>
      <p:sp>
        <p:nvSpPr>
          <p:cNvPr id="7" name="TextBox 6"/>
          <p:cNvSpPr txBox="1"/>
          <p:nvPr/>
        </p:nvSpPr>
        <p:spPr>
          <a:xfrm>
            <a:off x="1828885" y="5216889"/>
            <a:ext cx="3294250" cy="747897"/>
          </a:xfrm>
          <a:prstGeom prst="rect">
            <a:avLst/>
          </a:prstGeom>
          <a:noFill/>
        </p:spPr>
        <p:txBody>
          <a:bodyPr wrap="square" lIns="82292" tIns="41148" rIns="82292" bIns="41148" rtlCol="0">
            <a:spAutoFit/>
          </a:bodyPr>
          <a:lstStyle/>
          <a:p>
            <a:r>
              <a:rPr lang="en-GB" sz="1080" dirty="0"/>
              <a:t>This image of the </a:t>
            </a:r>
            <a:r>
              <a:rPr lang="en-GB" sz="1080" dirty="0" err="1">
                <a:hlinkClick r:id="rId3" action="ppaction://hlinkfile" tooltip="en:Calabi–Yau manifold"/>
              </a:rPr>
              <a:t>en:Calabi</a:t>
            </a:r>
            <a:r>
              <a:rPr lang="en-GB" sz="1080" dirty="0">
                <a:hlinkClick r:id="rId3" action="ppaction://hlinkfile" tooltip="en:Calabi–Yau manifold"/>
              </a:rPr>
              <a:t>–</a:t>
            </a:r>
            <a:r>
              <a:rPr lang="en-GB" sz="1080" dirty="0" err="1">
                <a:hlinkClick r:id="rId3" action="ppaction://hlinkfile" tooltip="en:Calabi–Yau manifold"/>
              </a:rPr>
              <a:t>Yau</a:t>
            </a:r>
            <a:r>
              <a:rPr lang="en-GB" sz="1080" dirty="0">
                <a:hlinkClick r:id="rId3" action="ppaction://hlinkfile" tooltip="en:Calabi–Yau manifold"/>
              </a:rPr>
              <a:t> manifold</a:t>
            </a:r>
            <a:r>
              <a:rPr lang="en-GB" sz="1080" dirty="0"/>
              <a:t> appeared on the cover of the November 2007 issue of </a:t>
            </a:r>
            <a:r>
              <a:rPr lang="en-GB" sz="1080" dirty="0" err="1">
                <a:hlinkClick r:id="rId4" action="ppaction://hlinkfile" tooltip="en:Scientific American"/>
              </a:rPr>
              <a:t>en:Scientific</a:t>
            </a:r>
            <a:r>
              <a:rPr lang="en-GB" sz="1080" dirty="0">
                <a:hlinkClick r:id="rId4" action="ppaction://hlinkfile" tooltip="en:Scientific American"/>
              </a:rPr>
              <a:t> American</a:t>
            </a:r>
            <a:r>
              <a:rPr lang="en-GB" sz="1080" dirty="0"/>
              <a:t>.</a:t>
            </a:r>
          </a:p>
          <a:p>
            <a:endParaRPr lang="en-GB" sz="1080"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8970" y="2845615"/>
            <a:ext cx="2197235" cy="2197235"/>
          </a:xfrm>
          <a:prstGeom prst="rect">
            <a:avLst/>
          </a:prstGeom>
        </p:spPr>
      </p:pic>
      <p:sp>
        <p:nvSpPr>
          <p:cNvPr id="9" name="Rectangle 8"/>
          <p:cNvSpPr/>
          <p:nvPr/>
        </p:nvSpPr>
        <p:spPr>
          <a:xfrm>
            <a:off x="5396331" y="3097855"/>
            <a:ext cx="4896035" cy="969496"/>
          </a:xfrm>
          <a:prstGeom prst="rect">
            <a:avLst/>
          </a:prstGeom>
        </p:spPr>
        <p:txBody>
          <a:bodyPr wrap="square" lIns="82292" tIns="41148" rIns="82292" bIns="41148">
            <a:spAutoFit/>
          </a:bodyPr>
          <a:lstStyle/>
          <a:p>
            <a:pPr algn="l"/>
            <a:r>
              <a:rPr lang="en-GB" sz="1440" b="1" dirty="0"/>
              <a:t>A p-</a:t>
            </a:r>
            <a:r>
              <a:rPr lang="en-GB" sz="1440" b="1" dirty="0" err="1"/>
              <a:t>brane</a:t>
            </a:r>
            <a:r>
              <a:rPr lang="en-GB" sz="1440" dirty="0"/>
              <a:t> is a physical object that generalizes the notion of a point particle to higher dimensions. For example, a point particle can be viewed as a </a:t>
            </a:r>
            <a:r>
              <a:rPr lang="en-GB" sz="1440" dirty="0" err="1"/>
              <a:t>brane</a:t>
            </a:r>
            <a:r>
              <a:rPr lang="en-GB" sz="1440" dirty="0"/>
              <a:t> of dimension zero, while a string can be viewed as a </a:t>
            </a:r>
            <a:r>
              <a:rPr lang="en-GB" sz="1440" dirty="0" err="1"/>
              <a:t>brane</a:t>
            </a:r>
            <a:r>
              <a:rPr lang="en-GB" sz="1440" dirty="0"/>
              <a:t> of dimension one.</a:t>
            </a:r>
          </a:p>
        </p:txBody>
      </p:sp>
      <p:sp>
        <p:nvSpPr>
          <p:cNvPr id="2" name="Rectangle 1"/>
          <p:cNvSpPr/>
          <p:nvPr/>
        </p:nvSpPr>
        <p:spPr>
          <a:xfrm>
            <a:off x="2466797" y="1979439"/>
            <a:ext cx="7078092" cy="637097"/>
          </a:xfrm>
          <a:prstGeom prst="rect">
            <a:avLst/>
          </a:prstGeom>
        </p:spPr>
        <p:txBody>
          <a:bodyPr wrap="square" lIns="82292" tIns="41148" rIns="82292" bIns="41148">
            <a:spAutoFit/>
          </a:bodyPr>
          <a:lstStyle/>
          <a:p>
            <a:pPr algn="l"/>
            <a:r>
              <a:rPr lang="it-IT" b="1" dirty="0"/>
              <a:t>M-theory*): p-brane </a:t>
            </a:r>
            <a:r>
              <a:rPr lang="it-IT" dirty="0">
                <a:solidFill>
                  <a:srgbClr val="0000FF"/>
                </a:solidFill>
              </a:rPr>
              <a:t>in 11 dimension for the unification of SM+Gravity in a Theory of Everithing (ToE)</a:t>
            </a:r>
          </a:p>
        </p:txBody>
      </p:sp>
      <p:sp>
        <p:nvSpPr>
          <p:cNvPr id="3" name="Rectangle 2"/>
          <p:cNvSpPr/>
          <p:nvPr/>
        </p:nvSpPr>
        <p:spPr>
          <a:xfrm>
            <a:off x="5378554" y="4362550"/>
            <a:ext cx="4734017" cy="1855893"/>
          </a:xfrm>
          <a:prstGeom prst="rect">
            <a:avLst/>
          </a:prstGeom>
        </p:spPr>
        <p:txBody>
          <a:bodyPr wrap="square" lIns="82292" tIns="41148" rIns="82292" bIns="41148">
            <a:spAutoFit/>
          </a:bodyPr>
          <a:lstStyle/>
          <a:p>
            <a:pPr algn="l"/>
            <a:r>
              <a:rPr lang="en-GB" sz="1440" dirty="0" err="1"/>
              <a:t>Branes</a:t>
            </a:r>
            <a:r>
              <a:rPr lang="en-GB" sz="1440" dirty="0"/>
              <a:t> are dynamical objects which can propagate through </a:t>
            </a:r>
            <a:r>
              <a:rPr lang="en-GB" sz="1440" dirty="0" err="1">
                <a:hlinkClick r:id="rId6" action="ppaction://hlinkfile" tooltip="Spacetime"/>
              </a:rPr>
              <a:t>spacetime</a:t>
            </a:r>
            <a:r>
              <a:rPr lang="en-GB" sz="1440" dirty="0"/>
              <a:t> according to the rules of </a:t>
            </a:r>
            <a:r>
              <a:rPr lang="en-GB" sz="1440" dirty="0">
                <a:hlinkClick r:id="rId7" action="ppaction://hlinkfile" tooltip="Quantum mechanics"/>
              </a:rPr>
              <a:t>quantum mechanics</a:t>
            </a:r>
            <a:r>
              <a:rPr lang="en-GB" sz="1440" dirty="0"/>
              <a:t>. They have </a:t>
            </a:r>
            <a:r>
              <a:rPr lang="en-GB" sz="1440" dirty="0">
                <a:hlinkClick r:id="rId8" action="ppaction://hlinkfile" tooltip="Mass"/>
              </a:rPr>
              <a:t>mass</a:t>
            </a:r>
            <a:r>
              <a:rPr lang="en-GB" sz="1440" dirty="0"/>
              <a:t> and can have other attributes such as </a:t>
            </a:r>
            <a:r>
              <a:rPr lang="en-GB" sz="1440" dirty="0">
                <a:hlinkClick r:id="rId9" action="ppaction://hlinkfile" tooltip="Charge (physics)"/>
              </a:rPr>
              <a:t>charge</a:t>
            </a:r>
            <a:r>
              <a:rPr lang="en-GB" sz="1440" dirty="0"/>
              <a:t>. A </a:t>
            </a:r>
            <a:r>
              <a:rPr lang="en-GB" sz="1440" i="1" dirty="0"/>
              <a:t>p</a:t>
            </a:r>
            <a:r>
              <a:rPr lang="en-GB" sz="1440" dirty="0"/>
              <a:t>-</a:t>
            </a:r>
            <a:r>
              <a:rPr lang="en-GB" sz="1440" dirty="0" err="1"/>
              <a:t>brane</a:t>
            </a:r>
            <a:r>
              <a:rPr lang="en-GB" sz="1440" dirty="0"/>
              <a:t> sweeps out a (</a:t>
            </a:r>
            <a:r>
              <a:rPr lang="en-GB" sz="1440" i="1" dirty="0"/>
              <a:t>p</a:t>
            </a:r>
            <a:r>
              <a:rPr lang="en-GB" sz="1440" dirty="0"/>
              <a:t>+1)-dimensional volume in </a:t>
            </a:r>
            <a:r>
              <a:rPr lang="en-GB" sz="1440" dirty="0" err="1"/>
              <a:t>spacetime</a:t>
            </a:r>
            <a:r>
              <a:rPr lang="en-GB" sz="1440" dirty="0"/>
              <a:t> called its </a:t>
            </a:r>
            <a:r>
              <a:rPr lang="en-GB" sz="1440" i="1" dirty="0" err="1"/>
              <a:t>worldvolume</a:t>
            </a:r>
            <a:r>
              <a:rPr lang="en-GB" sz="1440" dirty="0"/>
              <a:t>. Physicists often study </a:t>
            </a:r>
            <a:r>
              <a:rPr lang="en-GB" sz="1440" dirty="0">
                <a:hlinkClick r:id="rId10" action="ppaction://hlinkfile" tooltip="Field (physics)"/>
              </a:rPr>
              <a:t>fields</a:t>
            </a:r>
            <a:r>
              <a:rPr lang="en-GB" sz="1440" dirty="0"/>
              <a:t> analogous to the </a:t>
            </a:r>
            <a:r>
              <a:rPr lang="en-GB" sz="1440" dirty="0">
                <a:hlinkClick r:id="rId11" action="ppaction://hlinkfile" tooltip="Electromagnetic field"/>
              </a:rPr>
              <a:t>electromagnetic field</a:t>
            </a:r>
            <a:r>
              <a:rPr lang="en-GB" sz="1440" dirty="0"/>
              <a:t> which live on the </a:t>
            </a:r>
            <a:r>
              <a:rPr lang="en-GB" sz="1440" i="1" dirty="0" err="1"/>
              <a:t>worldvolume</a:t>
            </a:r>
            <a:r>
              <a:rPr lang="en-GB" sz="1440" dirty="0"/>
              <a:t> of a brane.</a:t>
            </a:r>
          </a:p>
        </p:txBody>
      </p:sp>
      <p:sp>
        <p:nvSpPr>
          <p:cNvPr id="4" name="Rectangle 3"/>
          <p:cNvSpPr/>
          <p:nvPr/>
        </p:nvSpPr>
        <p:spPr>
          <a:xfrm>
            <a:off x="1916950" y="5958152"/>
            <a:ext cx="2921276" cy="249299"/>
          </a:xfrm>
          <a:prstGeom prst="rect">
            <a:avLst/>
          </a:prstGeom>
        </p:spPr>
        <p:txBody>
          <a:bodyPr wrap="square" lIns="82292" tIns="41148" rIns="82292" bIns="41148">
            <a:spAutoFit/>
          </a:bodyPr>
          <a:lstStyle/>
          <a:p>
            <a:r>
              <a:rPr lang="it-IT" sz="1080" dirty="0"/>
              <a:t>*) http://en.wikipedia.org/wiki/M-theory</a:t>
            </a:r>
            <a:endParaRPr lang="en-GB" sz="1080" dirty="0"/>
          </a:p>
        </p:txBody>
      </p:sp>
      <p:sp>
        <p:nvSpPr>
          <p:cNvPr id="5" name="TextBox 4"/>
          <p:cNvSpPr txBox="1"/>
          <p:nvPr/>
        </p:nvSpPr>
        <p:spPr>
          <a:xfrm>
            <a:off x="5349452" y="2406328"/>
            <a:ext cx="4726670" cy="276999"/>
          </a:xfrm>
          <a:prstGeom prst="rect">
            <a:avLst/>
          </a:prstGeom>
          <a:noFill/>
        </p:spPr>
        <p:txBody>
          <a:bodyPr wrap="square" lIns="82292" tIns="41148" rIns="82292" bIns="41148" rtlCol="0">
            <a:spAutoFit/>
          </a:bodyPr>
          <a:lstStyle/>
          <a:p>
            <a:endParaRPr lang="en-GB" sz="1260" dirty="0"/>
          </a:p>
        </p:txBody>
      </p:sp>
      <p:sp>
        <p:nvSpPr>
          <p:cNvPr id="6" name="Date Placeholder 5"/>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10" name="Footer Placeholder 9"/>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11" name="Slide Number Placeholder 10"/>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70</a:t>
            </a:fld>
            <a:endParaRPr lang="en-US">
              <a:solidFill>
                <a:srgbClr val="E64823">
                  <a:lumMod val="75000"/>
                </a:srgbClr>
              </a:solidFill>
              <a:latin typeface="Comic Sans MS"/>
            </a:endParaRPr>
          </a:p>
        </p:txBody>
      </p:sp>
      <p:sp>
        <p:nvSpPr>
          <p:cNvPr id="12" name="Rectangle 11">
            <a:hlinkClick r:id="rId12" action="ppaction://hlinksldjump"/>
            <a:extLst>
              <a:ext uri="{FF2B5EF4-FFF2-40B4-BE49-F238E27FC236}">
                <a16:creationId xmlns:a16="http://schemas.microsoft.com/office/drawing/2014/main" id="{DF48654D-FB47-4916-AD1C-8221F536C20F}"/>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410113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1990" y="2043481"/>
            <a:ext cx="7420370" cy="41074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8" name="Title 7">
            <a:extLst>
              <a:ext uri="{FF2B5EF4-FFF2-40B4-BE49-F238E27FC236}">
                <a16:creationId xmlns:a16="http://schemas.microsoft.com/office/drawing/2014/main" id="{429C5FA2-2FEA-CAB4-3EE8-332084DF828D}"/>
              </a:ext>
            </a:extLst>
          </p:cNvPr>
          <p:cNvSpPr>
            <a:spLocks noGrp="1"/>
          </p:cNvSpPr>
          <p:nvPr>
            <p:ph type="title"/>
          </p:nvPr>
        </p:nvSpPr>
        <p:spPr>
          <a:xfrm>
            <a:off x="470780" y="365125"/>
            <a:ext cx="10883020" cy="1325563"/>
          </a:xfrm>
        </p:spPr>
        <p:txBody>
          <a:bodyPr>
            <a:normAutofit/>
          </a:bodyPr>
          <a:lstStyle/>
          <a:p>
            <a:r>
              <a:rPr lang="it-IT" dirty="0">
                <a:solidFill>
                  <a:srgbClr val="FF0000"/>
                </a:solidFill>
              </a:rPr>
              <a:t>Beyond SM: </a:t>
            </a:r>
            <a:r>
              <a:rPr lang="en-GB" dirty="0">
                <a:solidFill>
                  <a:srgbClr val="FF0000"/>
                </a:solidFill>
              </a:rPr>
              <a:t>Scientific</a:t>
            </a:r>
            <a:r>
              <a:rPr lang="it-IT" dirty="0">
                <a:solidFill>
                  <a:srgbClr val="FF0000"/>
                </a:solidFill>
              </a:rPr>
              <a:t> program at LHC 2015 -... </a:t>
            </a:r>
            <a:endParaRPr lang="en-GB" dirty="0"/>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71</a:t>
            </a:fld>
            <a:endParaRPr lang="en-US">
              <a:solidFill>
                <a:srgbClr val="E64823">
                  <a:lumMod val="75000"/>
                </a:srgbClr>
              </a:solidFill>
              <a:latin typeface="Comic Sans MS"/>
            </a:endParaRPr>
          </a:p>
        </p:txBody>
      </p:sp>
      <p:sp>
        <p:nvSpPr>
          <p:cNvPr id="7" name="Rectangle 6">
            <a:hlinkClick r:id="rId3" action="ppaction://hlinksldjump"/>
            <a:extLst>
              <a:ext uri="{FF2B5EF4-FFF2-40B4-BE49-F238E27FC236}">
                <a16:creationId xmlns:a16="http://schemas.microsoft.com/office/drawing/2014/main" id="{EACCAB68-856B-3058-0124-45EB4630D11E}"/>
              </a:ext>
            </a:extLst>
          </p:cNvPr>
          <p:cNvSpPr/>
          <p:nvPr/>
        </p:nvSpPr>
        <p:spPr>
          <a:xfrm>
            <a:off x="155489" y="6308853"/>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9940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5"/>
          <p:cNvSpPr>
            <a:spLocks/>
          </p:cNvSpPr>
          <p:nvPr/>
        </p:nvSpPr>
        <p:spPr bwMode="auto">
          <a:xfrm>
            <a:off x="1750321" y="1016644"/>
            <a:ext cx="2364480" cy="2397866"/>
          </a:xfrm>
          <a:prstGeom prst="rect">
            <a:avLst/>
          </a:prstGeom>
          <a:solidFill>
            <a:srgbClr val="FFFFFF"/>
          </a:solidFill>
          <a:ln>
            <a:noFill/>
          </a:ln>
        </p:spPr>
        <p:txBody>
          <a:bodyPr lIns="0" tIns="0" rIns="0" bIns="0" anchor="ctr"/>
          <a:lstStyle/>
          <a:p>
            <a:pPr algn="l"/>
            <a:r>
              <a:rPr lang="en-US" sz="1440" dirty="0"/>
              <a:t>ATLAS and CMS </a:t>
            </a:r>
          </a:p>
          <a:p>
            <a:pPr algn="l"/>
            <a:endParaRPr lang="en-US" sz="1440" dirty="0"/>
          </a:p>
          <a:p>
            <a:pPr algn="l"/>
            <a:r>
              <a:rPr lang="en-US" sz="1440" dirty="0"/>
              <a:t>are investigating about the origin of mass, extra dimensions of space, microscopic black holes, and evidence for dark matter candidates in the Universe..</a:t>
            </a:r>
          </a:p>
          <a:p>
            <a:pPr algn="l"/>
            <a:endParaRPr lang="en-US" sz="1440" dirty="0">
              <a:ea typeface="ＭＳ Ｐゴシック" charset="0"/>
              <a:sym typeface="Verdana"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0093" y="1160751"/>
            <a:ext cx="6167713" cy="48440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Rectangle 5"/>
          <p:cNvSpPr>
            <a:spLocks/>
          </p:cNvSpPr>
          <p:nvPr/>
        </p:nvSpPr>
        <p:spPr bwMode="auto">
          <a:xfrm>
            <a:off x="1750321" y="3501321"/>
            <a:ext cx="2364480" cy="2657095"/>
          </a:xfrm>
          <a:prstGeom prst="rect">
            <a:avLst/>
          </a:prstGeom>
          <a:solidFill>
            <a:srgbClr val="FFFFFF"/>
          </a:solidFill>
          <a:ln>
            <a:noFill/>
          </a:ln>
        </p:spPr>
        <p:txBody>
          <a:bodyPr lIns="0" tIns="0" rIns="0" bIns="0" anchor="ctr"/>
          <a:lstStyle/>
          <a:p>
            <a:pPr algn="l"/>
            <a:r>
              <a:rPr lang="en-US" sz="1620" dirty="0"/>
              <a:t>Supersymmetry</a:t>
            </a:r>
          </a:p>
          <a:p>
            <a:pPr algn="l"/>
            <a:endParaRPr lang="en-US" sz="1620" dirty="0"/>
          </a:p>
          <a:p>
            <a:pPr algn="l"/>
            <a:r>
              <a:rPr lang="en-US" sz="1620" dirty="0"/>
              <a:t>Events with substantial missing energy </a:t>
            </a:r>
            <a:r>
              <a:rPr lang="en-US" sz="1440" dirty="0"/>
              <a:t>with</a:t>
            </a:r>
            <a:r>
              <a:rPr lang="en-US" sz="1620" dirty="0"/>
              <a:t> high-energy electrons or muons will be indications for the production and decay of super-partners</a:t>
            </a:r>
            <a:endParaRPr lang="en-US" sz="1620" dirty="0">
              <a:ea typeface="ＭＳ Ｐゴシック" charset="0"/>
              <a:sym typeface="Verdana" charset="0"/>
            </a:endParaRPr>
          </a:p>
        </p:txBody>
      </p:sp>
      <p:sp>
        <p:nvSpPr>
          <p:cNvPr id="6" name="Title 5">
            <a:extLst>
              <a:ext uri="{FF2B5EF4-FFF2-40B4-BE49-F238E27FC236}">
                <a16:creationId xmlns:a16="http://schemas.microsoft.com/office/drawing/2014/main" id="{143031E0-DD61-F830-399B-5DDE292B1F37}"/>
              </a:ext>
            </a:extLst>
          </p:cNvPr>
          <p:cNvSpPr>
            <a:spLocks noGrp="1"/>
          </p:cNvSpPr>
          <p:nvPr>
            <p:ph type="title"/>
          </p:nvPr>
        </p:nvSpPr>
        <p:spPr>
          <a:xfrm>
            <a:off x="684290" y="36802"/>
            <a:ext cx="10967519" cy="1325563"/>
          </a:xfrm>
        </p:spPr>
        <p:txBody>
          <a:bodyPr>
            <a:normAutofit/>
          </a:bodyPr>
          <a:lstStyle/>
          <a:p>
            <a:r>
              <a:rPr lang="en-US" dirty="0">
                <a:solidFill>
                  <a:srgbClr val="FF0000"/>
                </a:solidFill>
                <a:ea typeface="ＭＳ Ｐゴシック" charset="0"/>
                <a:sym typeface="Gill Sans" charset="0"/>
              </a:rPr>
              <a:t>ATLAS and CMS on SUSY and extra dimensions </a:t>
            </a:r>
            <a:endParaRPr lang="en-GB" dirty="0"/>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72</a:t>
            </a:fld>
            <a:endParaRPr lang="en-US">
              <a:solidFill>
                <a:srgbClr val="E64823">
                  <a:lumMod val="75000"/>
                </a:srgbClr>
              </a:solidFill>
              <a:latin typeface="Comic Sans MS"/>
            </a:endParaRPr>
          </a:p>
        </p:txBody>
      </p:sp>
      <p:sp>
        <p:nvSpPr>
          <p:cNvPr id="5" name="Rectangle 4">
            <a:hlinkClick r:id="rId4" action="ppaction://hlinksldjump"/>
            <a:extLst>
              <a:ext uri="{FF2B5EF4-FFF2-40B4-BE49-F238E27FC236}">
                <a16:creationId xmlns:a16="http://schemas.microsoft.com/office/drawing/2014/main" id="{7D0AD405-DF53-FB3C-6504-5F0B978A0347}"/>
              </a:ext>
            </a:extLst>
          </p:cNvPr>
          <p:cNvSpPr/>
          <p:nvPr/>
        </p:nvSpPr>
        <p:spPr>
          <a:xfrm>
            <a:off x="155489" y="6306922"/>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252627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t-IT" sz="3600" dirty="0">
                <a:solidFill>
                  <a:srgbClr val="FF0000"/>
                </a:solidFill>
                <a:latin typeface="+mn-lt"/>
                <a:ea typeface="Verdana" panose="020B0604030504040204" pitchFamily="34" charset="0"/>
                <a:cs typeface="Verdana" panose="020B0604030504040204" pitchFamily="34" charset="0"/>
              </a:rPr>
              <a:t>ATLAS and CMS probing Extra dimensions for gravity</a:t>
            </a:r>
            <a:endParaRPr lang="en-GB" sz="3600" dirty="0">
              <a:solidFill>
                <a:srgbClr val="FF0000"/>
              </a:solidFill>
              <a:latin typeface="+mn-lt"/>
              <a:ea typeface="Verdana" panose="020B0604030504040204" pitchFamily="34" charset="0"/>
              <a:cs typeface="Verdana" panose="020B0604030504040204" pitchFamily="34" charset="0"/>
            </a:endParaRPr>
          </a:p>
        </p:txBody>
      </p:sp>
      <p:sp>
        <p:nvSpPr>
          <p:cNvPr id="3" name="Date Placeholder 2"/>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4" name="Footer Placeholder 3"/>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73</a:t>
            </a:fld>
            <a:endParaRPr lang="en-US">
              <a:solidFill>
                <a:srgbClr val="E64823">
                  <a:lumMod val="75000"/>
                </a:srgbClr>
              </a:solidFill>
              <a:latin typeface="Comic Sans M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941" y="3427898"/>
            <a:ext cx="4471697" cy="2286281"/>
          </a:xfrm>
          <a:prstGeom prst="rect">
            <a:avLst/>
          </a:prstGeom>
        </p:spPr>
      </p:pic>
      <p:sp>
        <p:nvSpPr>
          <p:cNvPr id="6" name="Rectangle 5"/>
          <p:cNvSpPr/>
          <p:nvPr/>
        </p:nvSpPr>
        <p:spPr>
          <a:xfrm>
            <a:off x="1394439" y="1690688"/>
            <a:ext cx="9208699" cy="1898981"/>
          </a:xfrm>
          <a:prstGeom prst="rect">
            <a:avLst/>
          </a:prstGeom>
        </p:spPr>
        <p:txBody>
          <a:bodyPr wrap="square" lIns="82292" tIns="41148" rIns="82292" bIns="41148">
            <a:spAutoFit/>
          </a:bodyPr>
          <a:lstStyle/>
          <a:p>
            <a:pPr algn="l"/>
            <a:r>
              <a:rPr lang="en-US" sz="2000" dirty="0">
                <a:solidFill>
                  <a:srgbClr val="3333FF"/>
                </a:solidFill>
              </a:rPr>
              <a:t>ATLAS</a:t>
            </a:r>
            <a:r>
              <a:rPr lang="en-US" sz="2000" dirty="0"/>
              <a:t> Experiment may see evidence that extra dimensions exist via collision events in which a graviton particle disappears into other dimensions. ATLAS would detect a large imbalance of energy in the event.</a:t>
            </a:r>
          </a:p>
          <a:p>
            <a:pPr algn="l"/>
            <a:endParaRPr lang="en-US" sz="2000" dirty="0"/>
          </a:p>
          <a:p>
            <a:pPr algn="l"/>
            <a:r>
              <a:rPr lang="en-GB" sz="2000" dirty="0">
                <a:solidFill>
                  <a:srgbClr val="3333FF"/>
                </a:solidFill>
              </a:rPr>
              <a:t>CMS</a:t>
            </a:r>
            <a:r>
              <a:rPr lang="en-GB" sz="2000" dirty="0"/>
              <a:t>: This is why the detector must be as “hermetic” as possible. </a:t>
            </a:r>
          </a:p>
          <a:p>
            <a:pPr algn="l"/>
            <a:endParaRPr lang="en-GB" dirty="0"/>
          </a:p>
        </p:txBody>
      </p:sp>
      <p:sp>
        <p:nvSpPr>
          <p:cNvPr id="8" name="Rectangle 7">
            <a:hlinkClick r:id="rId4" action="ppaction://hlinksldjump"/>
            <a:extLst>
              <a:ext uri="{FF2B5EF4-FFF2-40B4-BE49-F238E27FC236}">
                <a16:creationId xmlns:a16="http://schemas.microsoft.com/office/drawing/2014/main" id="{3DE0CD32-3E10-F987-CB7A-166A5D9EA45F}"/>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B050"/>
                </a:solidFill>
              </a:rPr>
              <a:t>b</a:t>
            </a:r>
            <a:endParaRPr lang="en-GB" dirty="0">
              <a:solidFill>
                <a:srgbClr val="00B050"/>
              </a:solidFill>
            </a:endParaRPr>
          </a:p>
        </p:txBody>
      </p:sp>
    </p:spTree>
    <p:extLst>
      <p:ext uri="{BB962C8B-B14F-4D97-AF65-F5344CB8AC3E}">
        <p14:creationId xmlns:p14="http://schemas.microsoft.com/office/powerpoint/2010/main" val="136391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5514" y="2831874"/>
            <a:ext cx="5530214" cy="31107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it-IT" sz="3240" dirty="0">
                <a:solidFill>
                  <a:srgbClr val="FF0000"/>
                </a:solidFill>
              </a:rPr>
              <a:t>ALICE probing the quark-gluon plasma</a:t>
            </a:r>
            <a:endParaRPr lang="en-GB" sz="3240" dirty="0">
              <a:solidFill>
                <a:srgbClr val="FF0000"/>
              </a:solidFill>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74</a:t>
            </a:fld>
            <a:endParaRPr lang="en-US">
              <a:solidFill>
                <a:srgbClr val="E64823">
                  <a:lumMod val="75000"/>
                </a:srgbClr>
              </a:solidFill>
              <a:latin typeface="Comic Sans MS"/>
            </a:endParaRPr>
          </a:p>
        </p:txBody>
      </p:sp>
      <p:sp>
        <p:nvSpPr>
          <p:cNvPr id="3" name="Content Placeholder 2"/>
          <p:cNvSpPr>
            <a:spLocks noGrp="1"/>
          </p:cNvSpPr>
          <p:nvPr>
            <p:ph idx="4294967295"/>
          </p:nvPr>
        </p:nvSpPr>
        <p:spPr>
          <a:xfrm>
            <a:off x="5148227" y="2867215"/>
            <a:ext cx="5284787" cy="3040063"/>
          </a:xfrm>
          <a:solidFill>
            <a:schemeClr val="bg1">
              <a:alpha val="47843"/>
            </a:schemeClr>
          </a:solidFill>
        </p:spPr>
        <p:txBody>
          <a:bodyPr/>
          <a:lstStyle/>
          <a:p>
            <a:endParaRPr lang="en-US" sz="1440" dirty="0">
              <a:solidFill>
                <a:schemeClr val="bg1"/>
              </a:solidFill>
            </a:endParaRPr>
          </a:p>
          <a:p>
            <a:r>
              <a:rPr lang="en-US" sz="1440" dirty="0">
                <a:solidFill>
                  <a:schemeClr val="bg1"/>
                </a:solidFill>
              </a:rPr>
              <a:t>The long term goal of the ALICE experiment is to provide a precise characterization of the high-density (10</a:t>
            </a:r>
            <a:r>
              <a:rPr lang="en-US" sz="1440" baseline="30000" dirty="0">
                <a:solidFill>
                  <a:schemeClr val="bg1"/>
                </a:solidFill>
              </a:rPr>
              <a:t>11</a:t>
            </a:r>
            <a:r>
              <a:rPr lang="en-US" sz="1440" dirty="0">
                <a:solidFill>
                  <a:schemeClr val="bg1"/>
                </a:solidFill>
              </a:rPr>
              <a:t> kg/cm</a:t>
            </a:r>
            <a:r>
              <a:rPr lang="en-US" sz="1440" baseline="30000" dirty="0">
                <a:solidFill>
                  <a:schemeClr val="bg1"/>
                </a:solidFill>
              </a:rPr>
              <a:t>3</a:t>
            </a:r>
            <a:r>
              <a:rPr lang="en-US" sz="1440" dirty="0">
                <a:solidFill>
                  <a:schemeClr val="bg1"/>
                </a:solidFill>
              </a:rPr>
              <a:t>), high-temperature (5 10 </a:t>
            </a:r>
            <a:r>
              <a:rPr lang="en-US" sz="1440" baseline="30000" dirty="0">
                <a:solidFill>
                  <a:schemeClr val="bg1"/>
                </a:solidFill>
              </a:rPr>
              <a:t>12</a:t>
            </a:r>
            <a:r>
              <a:rPr lang="en-US" sz="1440" dirty="0">
                <a:solidFill>
                  <a:schemeClr val="bg1"/>
                </a:solidFill>
              </a:rPr>
              <a:t> K )phase of strongly interacting matter; </a:t>
            </a:r>
          </a:p>
          <a:p>
            <a:r>
              <a:rPr lang="en-US" sz="1440" dirty="0">
                <a:solidFill>
                  <a:srgbClr val="0000FF"/>
                </a:solidFill>
              </a:rPr>
              <a:t>To achieve this goal, high-statistics precision measurement are required. The general upgrade strategy for the ALICE detector is conceived to deal with this challenge with expected </a:t>
            </a:r>
            <a:r>
              <a:rPr lang="en-US" sz="1440" dirty="0" err="1">
                <a:solidFill>
                  <a:srgbClr val="0000FF"/>
                </a:solidFill>
              </a:rPr>
              <a:t>Pb-Pb</a:t>
            </a:r>
            <a:r>
              <a:rPr lang="en-US" sz="1440" dirty="0">
                <a:solidFill>
                  <a:srgbClr val="0000FF"/>
                </a:solidFill>
              </a:rPr>
              <a:t> interaction rates of up to 50 kHz during future operation of LHC</a:t>
            </a:r>
          </a:p>
        </p:txBody>
      </p:sp>
      <p:grpSp>
        <p:nvGrpSpPr>
          <p:cNvPr id="11" name="Group 10"/>
          <p:cNvGrpSpPr/>
          <p:nvPr/>
        </p:nvGrpSpPr>
        <p:grpSpPr>
          <a:xfrm>
            <a:off x="1235461" y="2102278"/>
            <a:ext cx="4610429" cy="2121859"/>
            <a:chOff x="-147028" y="2100451"/>
            <a:chExt cx="5122700" cy="2357621"/>
          </a:xfrm>
        </p:grpSpPr>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922" y="2269728"/>
              <a:ext cx="2064367" cy="2188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147028" y="2100451"/>
              <a:ext cx="5122700" cy="348813"/>
            </a:xfrm>
            <a:prstGeom prst="rect">
              <a:avLst/>
            </a:prstGeom>
            <a:solidFill>
              <a:schemeClr val="bg1"/>
            </a:solidFill>
          </p:spPr>
          <p:txBody>
            <a:bodyPr wrap="none" rtlCol="0">
              <a:spAutoFit/>
            </a:bodyPr>
            <a:lstStyle/>
            <a:p>
              <a:r>
                <a:rPr lang="it-IT" sz="1440" dirty="0"/>
                <a:t>Two relativistic lead-ion collision in the laboratory frame</a:t>
              </a:r>
              <a:endParaRPr lang="en-GB" sz="1440" dirty="0"/>
            </a:p>
          </p:txBody>
        </p:sp>
      </p:grpSp>
      <p:sp>
        <p:nvSpPr>
          <p:cNvPr id="7" name="Rectangle 6">
            <a:hlinkClick r:id="rId5" action="ppaction://hlinksldjump"/>
            <a:extLst>
              <a:ext uri="{FF2B5EF4-FFF2-40B4-BE49-F238E27FC236}">
                <a16:creationId xmlns:a16="http://schemas.microsoft.com/office/drawing/2014/main" id="{218948F4-484F-C517-62C0-0EEA2E6E18DA}"/>
              </a:ext>
            </a:extLst>
          </p:cNvPr>
          <p:cNvSpPr/>
          <p:nvPr/>
        </p:nvSpPr>
        <p:spPr>
          <a:xfrm>
            <a:off x="121508" y="6356350"/>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616097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9555" y="812821"/>
            <a:ext cx="6781800" cy="952690"/>
          </a:xfrm>
        </p:spPr>
        <p:txBody>
          <a:bodyPr/>
          <a:lstStyle/>
          <a:p>
            <a:r>
              <a:rPr lang="it-IT" dirty="0">
                <a:solidFill>
                  <a:srgbClr val="FF0000"/>
                </a:solidFill>
              </a:rPr>
              <a:t>Summary</a:t>
            </a:r>
            <a:endParaRPr lang="en-GB" dirty="0">
              <a:solidFill>
                <a:srgbClr val="FF0000"/>
              </a:solidFill>
            </a:endParaRPr>
          </a:p>
        </p:txBody>
      </p:sp>
      <p:sp>
        <p:nvSpPr>
          <p:cNvPr id="3" name="Content Placeholder 2"/>
          <p:cNvSpPr>
            <a:spLocks noGrp="1"/>
          </p:cNvSpPr>
          <p:nvPr>
            <p:ph idx="1"/>
          </p:nvPr>
        </p:nvSpPr>
        <p:spPr>
          <a:xfrm>
            <a:off x="2410462" y="1986894"/>
            <a:ext cx="7782786" cy="3775165"/>
          </a:xfrm>
        </p:spPr>
        <p:txBody>
          <a:bodyPr>
            <a:normAutofit lnSpcReduction="10000"/>
          </a:bodyPr>
          <a:lstStyle/>
          <a:p>
            <a:r>
              <a:rPr lang="it-IT" sz="1620" dirty="0"/>
              <a:t>The SM doesn’t account for dark matter, dark energy,....... And as input it requires several parameters. </a:t>
            </a:r>
            <a:r>
              <a:rPr lang="it-IT" sz="1620" dirty="0">
                <a:solidFill>
                  <a:srgbClr val="0000FF"/>
                </a:solidFill>
              </a:rPr>
              <a:t>Nevertheless it accounts for many experimental observations!</a:t>
            </a:r>
            <a:endParaRPr lang="it-IT" sz="1620" dirty="0"/>
          </a:p>
          <a:p>
            <a:r>
              <a:rPr lang="it-IT" sz="1620" dirty="0"/>
              <a:t>Theories beyond standard model try to unify Gravity and the particle world:</a:t>
            </a:r>
          </a:p>
          <a:p>
            <a:pPr lvl="2"/>
            <a:r>
              <a:rPr lang="it-IT" sz="1620" dirty="0"/>
              <a:t>GUT</a:t>
            </a:r>
          </a:p>
          <a:p>
            <a:pPr lvl="2"/>
            <a:r>
              <a:rPr lang="it-IT" sz="1620" dirty="0"/>
              <a:t>Supersymmetry</a:t>
            </a:r>
          </a:p>
          <a:p>
            <a:pPr lvl="2"/>
            <a:r>
              <a:rPr lang="it-IT" sz="1620" dirty="0"/>
              <a:t>Kaluza-klaine</a:t>
            </a:r>
          </a:p>
          <a:p>
            <a:pPr lvl="2"/>
            <a:r>
              <a:rPr lang="it-IT" sz="1620" dirty="0"/>
              <a:t>String and M theories</a:t>
            </a:r>
          </a:p>
          <a:p>
            <a:pPr lvl="2"/>
            <a:endParaRPr lang="it-IT" sz="1620" dirty="0"/>
          </a:p>
          <a:p>
            <a:pPr marL="201166" lvl="1" indent="0">
              <a:buNone/>
            </a:pPr>
            <a:r>
              <a:rPr lang="it-IT" sz="1620" dirty="0">
                <a:solidFill>
                  <a:srgbClr val="0000FF"/>
                </a:solidFill>
              </a:rPr>
              <a:t>Anyway so far no experimental evidence of predicted new particles;</a:t>
            </a:r>
          </a:p>
          <a:p>
            <a:pPr marL="201166" lvl="1" indent="0">
              <a:buNone/>
            </a:pPr>
            <a:endParaRPr lang="it-IT" sz="1620" dirty="0">
              <a:solidFill>
                <a:srgbClr val="0000FF"/>
              </a:solidFill>
            </a:endParaRPr>
          </a:p>
          <a:p>
            <a:pPr marL="201166" lvl="1" indent="0">
              <a:buNone/>
            </a:pPr>
            <a:r>
              <a:rPr lang="it-IT" sz="1620" dirty="0">
                <a:solidFill>
                  <a:srgbClr val="0000FF"/>
                </a:solidFill>
              </a:rPr>
              <a:t>But, 2015 confirmation of the gravitational waves!! Data useful to study the graviton properties!</a:t>
            </a:r>
            <a:endParaRPr lang="it-IT" sz="2160" dirty="0">
              <a:solidFill>
                <a:srgbClr val="FF0000"/>
              </a:solidFill>
            </a:endParaRPr>
          </a:p>
          <a:p>
            <a:pPr marL="0" indent="0" algn="ctr">
              <a:buNone/>
            </a:pPr>
            <a:r>
              <a:rPr lang="it-IT" sz="2160" dirty="0">
                <a:solidFill>
                  <a:srgbClr val="FF0000"/>
                </a:solidFill>
              </a:rPr>
              <a:t>A long way to go! Young and smart students required!</a:t>
            </a:r>
          </a:p>
          <a:p>
            <a:endParaRPr lang="en-GB" dirty="0"/>
          </a:p>
        </p:txBody>
      </p:sp>
      <p:sp>
        <p:nvSpPr>
          <p:cNvPr id="4" name="Date Placeholder 3"/>
          <p:cNvSpPr>
            <a:spLocks noGrp="1"/>
          </p:cNvSpPr>
          <p:nvPr>
            <p:ph type="dt" sz="half" idx="10"/>
          </p:nvPr>
        </p:nvSpPr>
        <p:spPr/>
        <p:txBody>
          <a:bodyPr/>
          <a:lstStyle/>
          <a:p>
            <a:r>
              <a:rPr lang="en-US" dirty="0">
                <a:solidFill>
                  <a:srgbClr val="E64823">
                    <a:lumMod val="75000"/>
                  </a:srgbClr>
                </a:solidFill>
                <a:latin typeface="Comic Sans MS"/>
              </a:rPr>
              <a:t>CERN 27-29 Oct 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Giacinto de Cataldo CERN-CH and INFN, Ba-It </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75</a:t>
            </a:fld>
            <a:endParaRPr lang="en-US">
              <a:solidFill>
                <a:srgbClr val="E64823">
                  <a:lumMod val="75000"/>
                </a:srgbClr>
              </a:solidFill>
              <a:latin typeface="Comic Sans MS"/>
            </a:endParaRPr>
          </a:p>
        </p:txBody>
      </p:sp>
      <p:sp>
        <p:nvSpPr>
          <p:cNvPr id="7" name="Rectangle 6">
            <a:hlinkClick r:id="rId2" action="ppaction://hlinksldjump"/>
            <a:extLst>
              <a:ext uri="{FF2B5EF4-FFF2-40B4-BE49-F238E27FC236}">
                <a16:creationId xmlns:a16="http://schemas.microsoft.com/office/drawing/2014/main" id="{D0C80315-8081-0CFB-CC80-37F32128B7B0}"/>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4209459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2D2B-1114-D957-75F3-CB1DBF2FBF5D}"/>
              </a:ext>
            </a:extLst>
          </p:cNvPr>
          <p:cNvSpPr>
            <a:spLocks noGrp="1"/>
          </p:cNvSpPr>
          <p:nvPr>
            <p:ph type="title"/>
          </p:nvPr>
        </p:nvSpPr>
        <p:spPr/>
        <p:txBody>
          <a:bodyPr/>
          <a:lstStyle/>
          <a:p>
            <a:r>
              <a:rPr lang="en-GB" dirty="0">
                <a:solidFill>
                  <a:srgbClr val="FF0000"/>
                </a:solidFill>
                <a:cs typeface="Comic Sans MS"/>
              </a:rPr>
              <a:t>Introduction 3</a:t>
            </a:r>
            <a:endParaRPr lang="en-GB" dirty="0">
              <a:solidFill>
                <a:srgbClr val="FF0000"/>
              </a:solidFill>
            </a:endParaRPr>
          </a:p>
        </p:txBody>
      </p:sp>
      <p:sp>
        <p:nvSpPr>
          <p:cNvPr id="3" name="Content Placeholder 2">
            <a:extLst>
              <a:ext uri="{FF2B5EF4-FFF2-40B4-BE49-F238E27FC236}">
                <a16:creationId xmlns:a16="http://schemas.microsoft.com/office/drawing/2014/main" id="{FCC5A0E3-8995-E5ED-F8A0-708E41F6010E}"/>
              </a:ext>
            </a:extLst>
          </p:cNvPr>
          <p:cNvSpPr>
            <a:spLocks noGrp="1"/>
          </p:cNvSpPr>
          <p:nvPr>
            <p:ph idx="1"/>
          </p:nvPr>
        </p:nvSpPr>
        <p:spPr>
          <a:xfrm>
            <a:off x="838200" y="1825625"/>
            <a:ext cx="10515600" cy="3553683"/>
          </a:xfrm>
        </p:spPr>
        <p:txBody>
          <a:bodyPr>
            <a:normAutofit/>
          </a:bodyPr>
          <a:lstStyle/>
          <a:p>
            <a:r>
              <a:rPr lang="en-GB" sz="2000" b="1" dirty="0">
                <a:solidFill>
                  <a:srgbClr val="3333FF"/>
                </a:solidFill>
              </a:rPr>
              <a:t>Fundamental particles (by AI)</a:t>
            </a:r>
          </a:p>
          <a:p>
            <a:r>
              <a:rPr lang="en-GB" sz="2000" b="1" dirty="0">
                <a:solidFill>
                  <a:srgbClr val="00B050"/>
                </a:solidFill>
              </a:rPr>
              <a:t>Definition (broader, sometimes less strict):</a:t>
            </a:r>
            <a:br>
              <a:rPr lang="en-GB" sz="2000" dirty="0"/>
            </a:br>
            <a:r>
              <a:rPr lang="en-GB" sz="2000" dirty="0"/>
              <a:t>Particles that form the basic building blocks of matter and forces in a given physical framework.</a:t>
            </a:r>
          </a:p>
          <a:p>
            <a:r>
              <a:rPr lang="en-GB" sz="2000" b="1" dirty="0"/>
              <a:t>Usage:</a:t>
            </a:r>
            <a:endParaRPr lang="en-GB" sz="2000" dirty="0"/>
          </a:p>
          <a:p>
            <a:pPr lvl="1"/>
            <a:r>
              <a:rPr lang="en-GB" sz="2000" dirty="0"/>
              <a:t>In particle physics, "fundamental" often means the same as "elementary."</a:t>
            </a:r>
          </a:p>
          <a:p>
            <a:pPr lvl="1"/>
            <a:r>
              <a:rPr lang="en-GB" sz="2000" dirty="0"/>
              <a:t>In chemistry, "fundamental particles" may refer to </a:t>
            </a:r>
            <a:r>
              <a:rPr lang="en-GB" sz="2000" b="1" dirty="0"/>
              <a:t>protons, neutrons, and electrons</a:t>
            </a:r>
            <a:r>
              <a:rPr lang="en-GB" sz="2000" dirty="0"/>
              <a:t>—even though physics tells us protons and neutrons are composite (made of quarks).</a:t>
            </a:r>
          </a:p>
          <a:p>
            <a:r>
              <a:rPr lang="en-GB" sz="2000" b="1" dirty="0"/>
              <a:t>Key point:</a:t>
            </a:r>
            <a:br>
              <a:rPr lang="en-GB" sz="2000" dirty="0"/>
            </a:br>
            <a:r>
              <a:rPr lang="en-GB" sz="2000" dirty="0"/>
              <a:t>"Fundamental" is more </a:t>
            </a:r>
            <a:r>
              <a:rPr lang="en-GB" sz="2000" b="1" dirty="0"/>
              <a:t>contextual</a:t>
            </a:r>
            <a:r>
              <a:rPr lang="en-GB" sz="2000" dirty="0"/>
              <a:t>—it’s about what level of description you’re working at.</a:t>
            </a:r>
          </a:p>
          <a:p>
            <a:endParaRPr lang="en-GB" dirty="0"/>
          </a:p>
        </p:txBody>
      </p:sp>
      <p:sp>
        <p:nvSpPr>
          <p:cNvPr id="4" name="Date Placeholder 3">
            <a:extLst>
              <a:ext uri="{FF2B5EF4-FFF2-40B4-BE49-F238E27FC236}">
                <a16:creationId xmlns:a16="http://schemas.microsoft.com/office/drawing/2014/main" id="{2A39BCAD-14AE-F6AB-6AF8-9C19978F0946}"/>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2D3FFE1B-8157-203A-E87A-4A74CCD0A7CC}"/>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4D2F9189-DA00-A1EB-6058-BFAE5233658C}"/>
              </a:ext>
            </a:extLst>
          </p:cNvPr>
          <p:cNvSpPr>
            <a:spLocks noGrp="1"/>
          </p:cNvSpPr>
          <p:nvPr>
            <p:ph type="sldNum" sz="quarter" idx="12"/>
          </p:nvPr>
        </p:nvSpPr>
        <p:spPr/>
        <p:txBody>
          <a:bodyPr/>
          <a:lstStyle/>
          <a:p>
            <a:fld id="{6A3274D8-F07D-45BF-99A6-A6FE5E546218}" type="slidenum">
              <a:rPr lang="en-GB" smtClean="0"/>
              <a:t>8</a:t>
            </a:fld>
            <a:endParaRPr lang="en-GB"/>
          </a:p>
        </p:txBody>
      </p:sp>
      <p:sp>
        <p:nvSpPr>
          <p:cNvPr id="9" name="Rectangle 8">
            <a:hlinkClick r:id="rId2" action="ppaction://hlinksldjump"/>
            <a:extLst>
              <a:ext uri="{FF2B5EF4-FFF2-40B4-BE49-F238E27FC236}">
                <a16:creationId xmlns:a16="http://schemas.microsoft.com/office/drawing/2014/main" id="{9B0DABB8-320A-F5D9-C6B9-1A5E449E178E}"/>
              </a:ext>
            </a:extLst>
          </p:cNvPr>
          <p:cNvSpPr/>
          <p:nvPr/>
        </p:nvSpPr>
        <p:spPr>
          <a:xfrm>
            <a:off x="155489" y="6297649"/>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a:t>
            </a:r>
            <a:endParaRPr lang="en-GB" dirty="0">
              <a:solidFill>
                <a:srgbClr val="FF0000"/>
              </a:solidFill>
            </a:endParaRPr>
          </a:p>
        </p:txBody>
      </p:sp>
    </p:spTree>
    <p:extLst>
      <p:ext uri="{BB962C8B-B14F-4D97-AF65-F5344CB8AC3E}">
        <p14:creationId xmlns:p14="http://schemas.microsoft.com/office/powerpoint/2010/main" val="44218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01DFB-9D40-1BBE-B179-2D0851E0FEF6}"/>
              </a:ext>
            </a:extLst>
          </p:cNvPr>
          <p:cNvSpPr>
            <a:spLocks noGrp="1"/>
          </p:cNvSpPr>
          <p:nvPr>
            <p:ph type="title"/>
          </p:nvPr>
        </p:nvSpPr>
        <p:spPr/>
        <p:txBody>
          <a:bodyPr/>
          <a:lstStyle/>
          <a:p>
            <a:r>
              <a:rPr lang="en-US" dirty="0">
                <a:solidFill>
                  <a:srgbClr val="FF0000"/>
                </a:solidFill>
              </a:rPr>
              <a:t>Particles</a:t>
            </a:r>
            <a:r>
              <a:rPr lang="en-US" dirty="0"/>
              <a:t> </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A9EDC79-9D62-7C29-2812-7B37FC853C3C}"/>
                  </a:ext>
                </a:extLst>
              </p:cNvPr>
              <p:cNvSpPr>
                <a:spLocks noGrp="1"/>
              </p:cNvSpPr>
              <p:nvPr>
                <p:ph idx="1"/>
              </p:nvPr>
            </p:nvSpPr>
            <p:spPr>
              <a:xfrm>
                <a:off x="2346960" y="1845734"/>
                <a:ext cx="7543801" cy="4468356"/>
              </a:xfrm>
            </p:spPr>
            <p:txBody>
              <a:bodyPr>
                <a:normAutofit fontScale="85000" lnSpcReduction="10000"/>
              </a:bodyPr>
              <a:lstStyle/>
              <a:p>
                <a:pPr>
                  <a:buFont typeface="Arial" panose="020B0604020202020204" pitchFamily="34" charset="0"/>
                  <a:buChar char="•"/>
                </a:pPr>
                <a:r>
                  <a:rPr lang="en-US" dirty="0">
                    <a:solidFill>
                      <a:srgbClr val="FF00FF"/>
                    </a:solidFill>
                  </a:rPr>
                  <a:t>Particles</a:t>
                </a:r>
                <a:r>
                  <a:rPr lang="en-US" dirty="0"/>
                  <a:t> are </a:t>
                </a:r>
                <a:r>
                  <a:rPr lang="en-US" dirty="0">
                    <a:solidFill>
                      <a:srgbClr val="0000FF"/>
                    </a:solidFill>
                  </a:rPr>
                  <a:t>quantum fields </a:t>
                </a:r>
                <a:r>
                  <a:rPr lang="en-US" dirty="0"/>
                  <a:t>permeating all the universe. Its value is zero almost everywhere </a:t>
                </a:r>
                <a:r>
                  <a:rPr lang="en-US" dirty="0">
                    <a:solidFill>
                      <a:srgbClr val="FF0000"/>
                    </a:solidFill>
                  </a:rPr>
                  <a:t>except</a:t>
                </a:r>
                <a:r>
                  <a:rPr lang="en-US" dirty="0"/>
                  <a:t> where the particle is located </a:t>
                </a:r>
                <a:r>
                  <a:rPr lang="en-US" dirty="0">
                    <a:solidFill>
                      <a:srgbClr val="00B050"/>
                    </a:solidFill>
                  </a:rPr>
                  <a:t>(</a:t>
                </a:r>
                <a:r>
                  <a:rPr lang="en-US" sz="2100" dirty="0">
                    <a:solidFill>
                      <a:srgbClr val="00B050"/>
                    </a:solidFill>
                  </a:rPr>
                  <a:t>ripple of the field</a:t>
                </a:r>
                <a:r>
                  <a:rPr lang="en-US" sz="2100" dirty="0"/>
                  <a:t>). </a:t>
                </a:r>
              </a:p>
              <a:p>
                <a:pPr>
                  <a:buFont typeface="Arial" panose="020B0604020202020204" pitchFamily="34" charset="0"/>
                  <a:buChar char="•"/>
                </a:pPr>
                <a:r>
                  <a:rPr lang="en-US" dirty="0"/>
                  <a:t>Classically, a </a:t>
                </a:r>
                <a:r>
                  <a:rPr lang="en-US" dirty="0">
                    <a:solidFill>
                      <a:srgbClr val="0000FF"/>
                    </a:solidFill>
                  </a:rPr>
                  <a:t>field</a:t>
                </a:r>
                <a:r>
                  <a:rPr lang="en-US" dirty="0"/>
                  <a:t> is a mathematical function of the space-time which values are known all over a given space (e.g.: temperature scalar field (</a:t>
                </a: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T</m:t>
                    </m:r>
                    <m:r>
                      <a:rPr lang="en-US" b="0" i="0"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𝜙</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𝑦</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𝑧</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𝑡</m:t>
                        </m:r>
                      </m:e>
                    </m:d>
                  </m:oMath>
                </a14:m>
                <a:r>
                  <a:rPr lang="en-US" dirty="0"/>
                  <a:t>);</a:t>
                </a:r>
              </a:p>
              <a:p>
                <a:pPr>
                  <a:buFont typeface="Arial" panose="020B0604020202020204" pitchFamily="34" charset="0"/>
                  <a:buChar char="•"/>
                </a:pPr>
                <a:r>
                  <a:rPr lang="en-US" dirty="0"/>
                  <a:t>The </a:t>
                </a:r>
                <a:r>
                  <a:rPr lang="en-US" dirty="0">
                    <a:solidFill>
                      <a:srgbClr val="0000FF"/>
                    </a:solidFill>
                  </a:rPr>
                  <a:t>ripple of  the quantum field</a:t>
                </a:r>
                <a:r>
                  <a:rPr lang="en-US" dirty="0"/>
                  <a:t> is the </a:t>
                </a:r>
                <a:r>
                  <a:rPr lang="en-US" dirty="0">
                    <a:solidFill>
                      <a:srgbClr val="FF0000"/>
                    </a:solidFill>
                  </a:rPr>
                  <a:t>quanta</a:t>
                </a:r>
                <a:r>
                  <a:rPr lang="en-US" dirty="0"/>
                  <a:t> of the field, that means </a:t>
                </a:r>
                <a:r>
                  <a:rPr lang="en-US" dirty="0">
                    <a:solidFill>
                      <a:srgbClr val="0000FF"/>
                    </a:solidFill>
                  </a:rPr>
                  <a:t>the particle</a:t>
                </a:r>
                <a:r>
                  <a:rPr lang="en-US" dirty="0"/>
                  <a:t>!</a:t>
                </a:r>
              </a:p>
              <a:p>
                <a:pPr algn="ctr">
                  <a:buFont typeface="Arial" panose="020B0604020202020204" pitchFamily="34" charset="0"/>
                  <a:buChar char="•"/>
                </a:pPr>
                <a:r>
                  <a:rPr lang="en-US" dirty="0"/>
                  <a:t>e-field</a:t>
                </a:r>
              </a:p>
              <a:p>
                <a:pPr algn="ctr">
                  <a:buFont typeface="Arial" panose="020B0604020202020204" pitchFamily="34" charset="0"/>
                  <a:buChar char="•"/>
                </a:pPr>
                <a:r>
                  <a:rPr lang="en-US" dirty="0"/>
                  <a:t>q’s fields </a:t>
                </a:r>
              </a:p>
              <a:p>
                <a:pPr algn="ctr">
                  <a:buFont typeface="Arial" panose="020B0604020202020204" pitchFamily="34" charset="0"/>
                  <a:buChar char="•"/>
                </a:pPr>
                <a14:m>
                  <m:oMath xmlns:m="http://schemas.openxmlformats.org/officeDocument/2006/math">
                    <m:sSup>
                      <m:sSupPr>
                        <m:ctrlPr>
                          <a:rPr lang="en-US" b="0" i="1" smtClean="0">
                            <a:latin typeface="Cambria Math" panose="02040503050406030204" pitchFamily="18" charset="0"/>
                            <a:ea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𝜈</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𝑠</m:t>
                    </m:r>
                  </m:oMath>
                </a14:m>
                <a:r>
                  <a:rPr lang="en-GB" dirty="0"/>
                  <a:t> fields</a:t>
                </a:r>
              </a:p>
              <a:p>
                <a:r>
                  <a:rPr lang="en-GB" dirty="0"/>
                  <a:t>These fields are represented by </a:t>
                </a:r>
                <a:r>
                  <a:rPr lang="en-GB" dirty="0">
                    <a:solidFill>
                      <a:srgbClr val="0000FF"/>
                    </a:solidFill>
                  </a:rPr>
                  <a:t>wave functions</a:t>
                </a:r>
                <a:r>
                  <a:rPr lang="en-GB" dirty="0"/>
                  <a:t>.</a:t>
                </a:r>
              </a:p>
            </p:txBody>
          </p:sp>
        </mc:Choice>
        <mc:Fallback xmlns="">
          <p:sp>
            <p:nvSpPr>
              <p:cNvPr id="3" name="Content Placeholder 2">
                <a:extLst>
                  <a:ext uri="{FF2B5EF4-FFF2-40B4-BE49-F238E27FC236}">
                    <a16:creationId xmlns:a16="http://schemas.microsoft.com/office/drawing/2014/main" id="{2A9EDC79-9D62-7C29-2812-7B37FC853C3C}"/>
                  </a:ext>
                </a:extLst>
              </p:cNvPr>
              <p:cNvSpPr>
                <a:spLocks noGrp="1" noRot="1" noChangeAspect="1" noMove="1" noResize="1" noEditPoints="1" noAdjustHandles="1" noChangeArrowheads="1" noChangeShapeType="1" noTextEdit="1"/>
              </p:cNvSpPr>
              <p:nvPr>
                <p:ph idx="1"/>
              </p:nvPr>
            </p:nvSpPr>
            <p:spPr>
              <a:xfrm>
                <a:off x="2346960" y="1845734"/>
                <a:ext cx="7543801" cy="4468356"/>
              </a:xfrm>
              <a:blipFill>
                <a:blip r:embed="rId2"/>
                <a:stretch>
                  <a:fillRect l="-1050" t="-2456" r="-162" b="-1091"/>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A7EAB8C-652C-DF13-AC1C-E7FA0C25F188}"/>
              </a:ext>
            </a:extLst>
          </p:cNvPr>
          <p:cNvSpPr>
            <a:spLocks noGrp="1"/>
          </p:cNvSpPr>
          <p:nvPr>
            <p:ph type="dt" sz="half" idx="10"/>
          </p:nvPr>
        </p:nvSpPr>
        <p:spPr/>
        <p:txBody>
          <a:bodyPr/>
          <a:lstStyle/>
          <a:p>
            <a:r>
              <a:rPr lang="en-US"/>
              <a:t>CERN 27-29 Oct 2025</a:t>
            </a:r>
            <a:endParaRPr lang="en-GB"/>
          </a:p>
        </p:txBody>
      </p:sp>
      <p:sp>
        <p:nvSpPr>
          <p:cNvPr id="5" name="Footer Placeholder 4">
            <a:extLst>
              <a:ext uri="{FF2B5EF4-FFF2-40B4-BE49-F238E27FC236}">
                <a16:creationId xmlns:a16="http://schemas.microsoft.com/office/drawing/2014/main" id="{F6E49563-7C45-8CB0-71B8-B89BF0C273E7}"/>
              </a:ext>
            </a:extLst>
          </p:cNvPr>
          <p:cNvSpPr>
            <a:spLocks noGrp="1"/>
          </p:cNvSpPr>
          <p:nvPr>
            <p:ph type="ftr" sz="quarter" idx="11"/>
          </p:nvPr>
        </p:nvSpPr>
        <p:spPr/>
        <p:txBody>
          <a:bodyPr/>
          <a:lstStyle/>
          <a:p>
            <a:r>
              <a:rPr lang="en-GB"/>
              <a:t>Giacinto de Cataldo CERN-CH and INFN, Ba-It </a:t>
            </a:r>
          </a:p>
        </p:txBody>
      </p:sp>
      <p:sp>
        <p:nvSpPr>
          <p:cNvPr id="6" name="Slide Number Placeholder 5">
            <a:extLst>
              <a:ext uri="{FF2B5EF4-FFF2-40B4-BE49-F238E27FC236}">
                <a16:creationId xmlns:a16="http://schemas.microsoft.com/office/drawing/2014/main" id="{A103A7CF-7173-2930-FED9-A02A7F8FE148}"/>
              </a:ext>
            </a:extLst>
          </p:cNvPr>
          <p:cNvSpPr>
            <a:spLocks noGrp="1"/>
          </p:cNvSpPr>
          <p:nvPr>
            <p:ph type="sldNum" sz="quarter" idx="12"/>
          </p:nvPr>
        </p:nvSpPr>
        <p:spPr/>
        <p:txBody>
          <a:bodyPr/>
          <a:lstStyle/>
          <a:p>
            <a:fld id="{9A4D69E4-0BE0-4A7F-8238-560CF690EA01}" type="slidenum">
              <a:rPr lang="en-GB" smtClean="0"/>
              <a:t>9</a:t>
            </a:fld>
            <a:endParaRPr lang="en-GB"/>
          </a:p>
        </p:txBody>
      </p:sp>
      <p:sp>
        <p:nvSpPr>
          <p:cNvPr id="7" name="Rectangle 6">
            <a:hlinkClick r:id="rId3" action="ppaction://hlinksldjump"/>
            <a:extLst>
              <a:ext uri="{FF2B5EF4-FFF2-40B4-BE49-F238E27FC236}">
                <a16:creationId xmlns:a16="http://schemas.microsoft.com/office/drawing/2014/main" id="{8193B44D-9D05-7338-DB89-7E676F400E39}"/>
              </a:ext>
            </a:extLst>
          </p:cNvPr>
          <p:cNvSpPr/>
          <p:nvPr/>
        </p:nvSpPr>
        <p:spPr>
          <a:xfrm>
            <a:off x="155489" y="6300615"/>
            <a:ext cx="302741" cy="2382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en-GB" dirty="0">
              <a:solidFill>
                <a:schemeClr val="tx1"/>
              </a:solidFill>
            </a:endParaRPr>
          </a:p>
        </p:txBody>
      </p:sp>
    </p:spTree>
    <p:extLst>
      <p:ext uri="{BB962C8B-B14F-4D97-AF65-F5344CB8AC3E}">
        <p14:creationId xmlns:p14="http://schemas.microsoft.com/office/powerpoint/2010/main" val="3849081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7607</TotalTime>
  <Words>6800</Words>
  <Application>Microsoft Office PowerPoint</Application>
  <PresentationFormat>Widescreen</PresentationFormat>
  <Paragraphs>854</Paragraphs>
  <Slides>75</Slides>
  <Notes>26</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75</vt:i4>
      </vt:variant>
    </vt:vector>
  </HeadingPairs>
  <TitlesOfParts>
    <vt:vector size="89" baseType="lpstr">
      <vt:lpstr>ＭＳ Ｐゴシック</vt:lpstr>
      <vt:lpstr>Aptos</vt:lpstr>
      <vt:lpstr>Aptos Display</vt:lpstr>
      <vt:lpstr>Arial</vt:lpstr>
      <vt:lpstr>Cambria Math</vt:lpstr>
      <vt:lpstr>Comic Sans MS</vt:lpstr>
      <vt:lpstr>French Script MT</vt:lpstr>
      <vt:lpstr>Helvetica</vt:lpstr>
      <vt:lpstr>Symbol</vt:lpstr>
      <vt:lpstr>Times</vt:lpstr>
      <vt:lpstr>Verdana</vt:lpstr>
      <vt:lpstr>Verdana Bold</vt:lpstr>
      <vt:lpstr>Wingdings</vt:lpstr>
      <vt:lpstr>Office Theme</vt:lpstr>
      <vt:lpstr>Swedish Teacher Program 2025</vt:lpstr>
      <vt:lpstr>PowerPoint Presentation</vt:lpstr>
      <vt:lpstr>Lecture 1</vt:lpstr>
      <vt:lpstr>Socrate, (470-399 B.c.)  (Plato, Apology )</vt:lpstr>
      <vt:lpstr>Introduction 1</vt:lpstr>
      <vt:lpstr>Introduction 1</vt:lpstr>
      <vt:lpstr>Introduction 2</vt:lpstr>
      <vt:lpstr>Introduction 3</vt:lpstr>
      <vt:lpstr>Particles </vt:lpstr>
      <vt:lpstr>Metaphors of interactions:</vt:lpstr>
      <vt:lpstr>Interactions</vt:lpstr>
      <vt:lpstr>Fundamental Interactions</vt:lpstr>
      <vt:lpstr>Charges of  Interactions</vt:lpstr>
      <vt:lpstr>Pictorial view of a quantum field !</vt:lpstr>
      <vt:lpstr>QM for quantum fields</vt:lpstr>
      <vt:lpstr>QM: the Relativistic wave equation</vt:lpstr>
      <vt:lpstr>Glimpses on the Standard Model</vt:lpstr>
      <vt:lpstr>Glimpse on Quantum Field Theory</vt:lpstr>
      <vt:lpstr>Keystones of the Standard Model</vt:lpstr>
      <vt:lpstr>Keystones of the Standard Model</vt:lpstr>
      <vt:lpstr>Keystones of the Standard Model</vt:lpstr>
      <vt:lpstr>Feynman diagrams for the Weak, Electro-weak interaction </vt:lpstr>
      <vt:lpstr>PowerPoint Presentation</vt:lpstr>
      <vt:lpstr>Mesons and Baryons spectroscopy: static quark content</vt:lpstr>
      <vt:lpstr>PowerPoint Presentation</vt:lpstr>
      <vt:lpstr>Summary</vt:lpstr>
      <vt:lpstr>Lecture 2</vt:lpstr>
      <vt:lpstr>Overview of the Standard Model</vt:lpstr>
      <vt:lpstr>Lagrangian in the classical Mechanics</vt:lpstr>
      <vt:lpstr>Lagrangian for particle physics</vt:lpstr>
      <vt:lpstr>Lagrangian of the SM</vt:lpstr>
      <vt:lpstr>Invariance of the physics laws</vt:lpstr>
      <vt:lpstr>Symmetry, invariance and conservation laws</vt:lpstr>
      <vt:lpstr>Classical invariance and conservation laws</vt:lpstr>
      <vt:lpstr>PowerPoint Presentation</vt:lpstr>
      <vt:lpstr>PowerPoint Presentation</vt:lpstr>
      <vt:lpstr>Summary on Simmetries</vt:lpstr>
      <vt:lpstr>The SM elements </vt:lpstr>
      <vt:lpstr>Observation of the Higgs boson</vt:lpstr>
      <vt:lpstr>The Higgs mechanism</vt:lpstr>
      <vt:lpstr>The “giant” of  LHC: ATLAS </vt:lpstr>
      <vt:lpstr>HZ0Z04 leptons</vt:lpstr>
      <vt:lpstr>PowerPoint Presentation</vt:lpstr>
      <vt:lpstr>Hgg </vt:lpstr>
      <vt:lpstr>Hgg</vt:lpstr>
      <vt:lpstr>Summary </vt:lpstr>
      <vt:lpstr>Lecture 3</vt:lpstr>
      <vt:lpstr>PowerPoint Presentation</vt:lpstr>
      <vt:lpstr>What the SM doesn’t explain</vt:lpstr>
      <vt:lpstr>Acceleration of the Universe’s expansion (by AI)</vt:lpstr>
      <vt:lpstr>Acceleration of the Universe’s expansion (by AI)</vt:lpstr>
      <vt:lpstr>Acceleration of the Universe’s expansion (by AI)</vt:lpstr>
      <vt:lpstr>Acceleration of the Universe’s expansion (by AI)</vt:lpstr>
      <vt:lpstr>Acceleration of the Universe’s expansion (by AI)</vt:lpstr>
      <vt:lpstr>Acceleration of the Universe’s expansion (by AI)</vt:lpstr>
      <vt:lpstr>10-10 Matter-animatter asymmetry</vt:lpstr>
      <vt:lpstr>Matter-animatter asymmetry (by AI)</vt:lpstr>
      <vt:lpstr>Matter-animatter asymmetry (by AI)</vt:lpstr>
      <vt:lpstr>Beyond the Standard Model</vt:lpstr>
      <vt:lpstr>Energy scale for GUT and ToE</vt:lpstr>
      <vt:lpstr>Theory of Everything</vt:lpstr>
      <vt:lpstr>(1) Composite structure</vt:lpstr>
      <vt:lpstr>PowerPoint Presentation</vt:lpstr>
      <vt:lpstr>PowerPoint Presentation</vt:lpstr>
      <vt:lpstr>Evolution of the interactions </vt:lpstr>
      <vt:lpstr>Supersymmetric BEH bosons</vt:lpstr>
      <vt:lpstr>(3) Kaluza-Klein theories</vt:lpstr>
      <vt:lpstr>PowerPoint Presentation</vt:lpstr>
      <vt:lpstr>PowerPoint Presentation</vt:lpstr>
      <vt:lpstr>PowerPoint Presentation</vt:lpstr>
      <vt:lpstr>Beyond SM: Scientific program at LHC 2015 -... </vt:lpstr>
      <vt:lpstr>ATLAS and CMS on SUSY and extra dimensions </vt:lpstr>
      <vt:lpstr>ATLAS and CMS probing Extra dimensions for gravity</vt:lpstr>
      <vt:lpstr>ALICE probing the quark-gluon plasma</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Giacinto De Cataldo</dc:creator>
  <cp:lastModifiedBy>Giacinto De Cataldo</cp:lastModifiedBy>
  <cp:revision>39</cp:revision>
  <dcterms:created xsi:type="dcterms:W3CDTF">2025-09-23T09:59:43Z</dcterms:created>
  <dcterms:modified xsi:type="dcterms:W3CDTF">2025-10-28T14:09:57Z</dcterms:modified>
</cp:coreProperties>
</file>