
<file path=[Content_Types].xml><?xml version="1.0" encoding="utf-8"?>
<Types xmlns="http://schemas.openxmlformats.org/package/2006/content-types">
  <Default Extension="gif" ContentType="image/gif"/>
  <Default Extension="jpeg" ContentType="image/jpeg"/>
  <Default Extension="jpg" ContentType="image/jpeg"/>
  <Default Extension="mkv" ContentType="video/unknown"/>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1156" r:id="rId2"/>
    <p:sldId id="1014" r:id="rId3"/>
    <p:sldId id="876" r:id="rId4"/>
    <p:sldId id="1078" r:id="rId5"/>
    <p:sldId id="1261" r:id="rId6"/>
    <p:sldId id="1077" r:id="rId7"/>
    <p:sldId id="1017" r:id="rId8"/>
    <p:sldId id="1161" r:id="rId9"/>
    <p:sldId id="1262" r:id="rId10"/>
    <p:sldId id="1284" r:id="rId11"/>
    <p:sldId id="1234" r:id="rId12"/>
    <p:sldId id="1263" r:id="rId13"/>
    <p:sldId id="1182" r:id="rId14"/>
    <p:sldId id="1181" r:id="rId15"/>
    <p:sldId id="1183" r:id="rId16"/>
    <p:sldId id="1259" r:id="rId17"/>
    <p:sldId id="944" r:id="rId18"/>
    <p:sldId id="1085" r:id="rId19"/>
    <p:sldId id="1073" r:id="rId20"/>
    <p:sldId id="1082" r:id="rId21"/>
    <p:sldId id="1275" r:id="rId22"/>
    <p:sldId id="989" r:id="rId23"/>
    <p:sldId id="346" r:id="rId24"/>
    <p:sldId id="1159" r:id="rId25"/>
    <p:sldId id="1274" r:id="rId26"/>
    <p:sldId id="1158" r:id="rId27"/>
    <p:sldId id="1166" r:id="rId28"/>
    <p:sldId id="1273" r:id="rId29"/>
    <p:sldId id="1011" r:id="rId30"/>
    <p:sldId id="1088" r:id="rId31"/>
    <p:sldId id="1279" r:id="rId32"/>
    <p:sldId id="1285" r:id="rId33"/>
    <p:sldId id="1154" r:id="rId34"/>
    <p:sldId id="1277" r:id="rId35"/>
    <p:sldId id="1149" r:id="rId36"/>
    <p:sldId id="1136" r:id="rId37"/>
    <p:sldId id="1150" r:id="rId38"/>
    <p:sldId id="1152" r:id="rId39"/>
    <p:sldId id="1272" r:id="rId40"/>
    <p:sldId id="1087" r:id="rId41"/>
    <p:sldId id="839" r:id="rId42"/>
    <p:sldId id="979" r:id="rId43"/>
  </p:sldIdLst>
  <p:sldSz cx="12192000" cy="6858000"/>
  <p:notesSz cx="6858000" cy="9144000"/>
  <p:defaultText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D0D0D"/>
    <a:srgbClr val="4472C4"/>
    <a:srgbClr val="00B0F0"/>
    <a:srgbClr val="0B040E"/>
    <a:srgbClr val="49537A"/>
    <a:srgbClr val="92D050"/>
    <a:srgbClr val="F321C6"/>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8" autoAdjust="0"/>
    <p:restoredTop sz="83233" autoAdjust="0"/>
  </p:normalViewPr>
  <p:slideViewPr>
    <p:cSldViewPr snapToGrid="0">
      <p:cViewPr>
        <p:scale>
          <a:sx n="100" d="100"/>
          <a:sy n="100" d="100"/>
        </p:scale>
        <p:origin x="70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ID4096"/>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B3B081-EA3E-4F09-9BBC-BBC784A75B9E}" type="datetimeFigureOut">
              <a:rPr lang="LID4096" smtClean="0"/>
              <a:t>10/29/2025</a:t>
            </a:fld>
            <a:endParaRPr lang="LID4096"/>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ID4096"/>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ID4096"/>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5755D7-E6C3-4DD6-8FF2-7E2EA608CE05}" type="slidenum">
              <a:rPr lang="LID4096" smtClean="0"/>
              <a:t>‹#›</a:t>
            </a:fld>
            <a:endParaRPr lang="LID4096"/>
          </a:p>
        </p:txBody>
      </p:sp>
    </p:spTree>
    <p:extLst>
      <p:ext uri="{BB962C8B-B14F-4D97-AF65-F5344CB8AC3E}">
        <p14:creationId xmlns:p14="http://schemas.microsoft.com/office/powerpoint/2010/main" val="2701022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this was a </a:t>
            </a:r>
            <a:r>
              <a:rPr lang="en-US" i="1" dirty="0"/>
              <a:t>surprise</a:t>
            </a:r>
            <a:r>
              <a:rPr lang="en-US" dirty="0"/>
              <a:t> at the time – Dirac's theory predicted something new, and experiment confirmed it.</a:t>
            </a:r>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2</a:t>
            </a:fld>
            <a:endParaRPr lang="LID4096"/>
          </a:p>
        </p:txBody>
      </p:sp>
    </p:spTree>
    <p:extLst>
      <p:ext uri="{BB962C8B-B14F-4D97-AF65-F5344CB8AC3E}">
        <p14:creationId xmlns:p14="http://schemas.microsoft.com/office/powerpoint/2010/main" val="2425902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GB" dirty="0"/>
              <a:t>Lot of information in this plot – measurements and planned measurements! Not theory.</a:t>
            </a:r>
          </a:p>
          <a:p>
            <a:pPr marL="181240" indent="-181240">
              <a:buFont typeface="Arial" panose="020B0604020202020204" pitchFamily="34" charset="0"/>
              <a:buChar char="•"/>
            </a:pPr>
            <a:r>
              <a:rPr lang="en-GB" dirty="0"/>
              <a:t>It’s a comparison of several tests of CPT symmetry </a:t>
            </a:r>
          </a:p>
          <a:p>
            <a:pPr marL="181240" indent="-181240">
              <a:buFont typeface="Arial" panose="020B0604020202020204" pitchFamily="34" charset="0"/>
              <a:buChar char="•"/>
            </a:pPr>
            <a:r>
              <a:rPr lang="en-GB" dirty="0"/>
              <a:t>Focuses on measurements of masses and frequencies (easy conversion) </a:t>
            </a:r>
          </a:p>
          <a:p>
            <a:pPr marL="181240" indent="-181240"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The right edge of each bar shows the value, the length of the bar is the relative precision, and the left most point the absolute sensitivity.</a:t>
            </a:r>
          </a:p>
          <a:p>
            <a:pPr marL="181240" indent="-181240"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Existing measurements are shown in blue, planned measurements are shown in orange and what is potentially measurable in the case of the hyperfine structure and lamb shift as shown in the light yellow.</a:t>
            </a:r>
          </a:p>
          <a:p>
            <a:pPr marL="181240" indent="-181240"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The hyperfine transition has a potential for one of the highest precision comparisons with this matter counterpart and hence high sensitivity too CPT violation</a:t>
            </a:r>
            <a:endParaRPr lang="en-GB" dirty="0"/>
          </a:p>
          <a:p>
            <a:pPr marL="181240" indent="-181240">
              <a:buFont typeface="Arial" panose="020B0604020202020204" pitchFamily="34" charset="0"/>
              <a:buChar char="•"/>
            </a:pPr>
            <a:r>
              <a:rPr lang="en-GB" dirty="0"/>
              <a:t>Focusing on antihydrogen – we have the </a:t>
            </a:r>
            <a:r>
              <a:rPr lang="en-GB" dirty="0" err="1"/>
              <a:t>lyman</a:t>
            </a:r>
            <a:r>
              <a:rPr lang="en-GB" dirty="0"/>
              <a:t>-alpha (n=1-n=2), lamb shift (2S-&gt;2P) and the Hyperfine structure. </a:t>
            </a:r>
          </a:p>
          <a:p>
            <a:pPr marL="181240" indent="-181240">
              <a:buFont typeface="Arial" panose="020B0604020202020204" pitchFamily="34" charset="0"/>
              <a:buChar char="•"/>
            </a:pPr>
            <a:r>
              <a:rPr lang="en-GB" dirty="0"/>
              <a:t>To date measurements have all been performed by the ALPHA collaboration in their magnetic trap </a:t>
            </a:r>
          </a:p>
          <a:p>
            <a:pPr marL="181240" indent="-181240">
              <a:buFont typeface="Arial" panose="020B0604020202020204" pitchFamily="34" charset="0"/>
              <a:buChar char="•"/>
            </a:pPr>
            <a:r>
              <a:rPr lang="en-GB" dirty="0"/>
              <a:t>1S-2S isn’t a pure test as it should be compared at like B field </a:t>
            </a:r>
          </a:p>
          <a:p>
            <a:pPr marL="181240" indent="-181240">
              <a:buFont typeface="Arial" panose="020B0604020202020204" pitchFamily="34" charset="0"/>
              <a:buChar char="•"/>
            </a:pPr>
            <a:r>
              <a:rPr lang="en-GB" dirty="0"/>
              <a:t>1S-2S from electromagnetic interaction, HFS from interaction of the magnetic moments of positron and antiproton </a:t>
            </a:r>
          </a:p>
          <a:p>
            <a:endParaRPr lang="en-GB" dirty="0"/>
          </a:p>
        </p:txBody>
      </p:sp>
      <p:sp>
        <p:nvSpPr>
          <p:cNvPr id="4" name="Slide Number Placeholder 3"/>
          <p:cNvSpPr>
            <a:spLocks noGrp="1"/>
          </p:cNvSpPr>
          <p:nvPr>
            <p:ph type="sldNum" sz="quarter" idx="5"/>
          </p:nvPr>
        </p:nvSpPr>
        <p:spPr/>
        <p:txBody>
          <a:bodyPr/>
          <a:lstStyle/>
          <a:p>
            <a:fld id="{29721A2D-6184-4325-9587-ABB3FE804ED1}" type="slidenum">
              <a:rPr lang="en-GB" smtClean="0"/>
              <a:t>23</a:t>
            </a:fld>
            <a:endParaRPr lang="en-GB"/>
          </a:p>
        </p:txBody>
      </p:sp>
    </p:spTree>
    <p:extLst>
      <p:ext uri="{BB962C8B-B14F-4D97-AF65-F5344CB8AC3E}">
        <p14:creationId xmlns:p14="http://schemas.microsoft.com/office/powerpoint/2010/main" val="1558209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 concise bullet-point summary suitable for a PPT slide based on the paper:</a:t>
            </a:r>
          </a:p>
          <a:p>
            <a:r>
              <a:rPr lang="en-US" b="1" dirty="0"/>
              <a:t>First demonstration</a:t>
            </a:r>
            <a:r>
              <a:rPr lang="en-US" dirty="0"/>
              <a:t> of </a:t>
            </a:r>
            <a:r>
              <a:rPr lang="en-US" i="1" dirty="0"/>
              <a:t>coherent quantum transition spectroscopy</a:t>
            </a:r>
            <a:r>
              <a:rPr lang="en-US" dirty="0"/>
              <a:t> on a single antiproton spin.</a:t>
            </a:r>
          </a:p>
          <a:p>
            <a:r>
              <a:rPr lang="en-US" dirty="0"/>
              <a:t>Achieved </a:t>
            </a:r>
            <a:r>
              <a:rPr lang="en-US" b="1" dirty="0"/>
              <a:t>Rabi oscillations</a:t>
            </a:r>
            <a:r>
              <a:rPr lang="en-US" dirty="0"/>
              <a:t> and spin coherence times &gt; 50 s.</a:t>
            </a:r>
          </a:p>
          <a:p>
            <a:r>
              <a:rPr lang="en-US" dirty="0"/>
              <a:t>Implemented </a:t>
            </a:r>
            <a:r>
              <a:rPr lang="en-US" b="1" dirty="0"/>
              <a:t>multi-trap technique</a:t>
            </a:r>
            <a:r>
              <a:rPr lang="en-US" dirty="0"/>
              <a:t> with cryogenic Penning-trap system at CERN’s AD/ELENA.</a:t>
            </a:r>
          </a:p>
          <a:p>
            <a:r>
              <a:rPr lang="en-US" b="1" dirty="0"/>
              <a:t>Spin inversion</a:t>
            </a:r>
            <a:r>
              <a:rPr lang="en-US" dirty="0"/>
              <a:t> &gt; 80% in time-series; &gt; 70% in resonance scans.</a:t>
            </a:r>
          </a:p>
          <a:p>
            <a:r>
              <a:rPr lang="en-US" b="1" dirty="0"/>
              <a:t>Transition linewidth</a:t>
            </a:r>
            <a:r>
              <a:rPr lang="en-US" dirty="0"/>
              <a:t> 16× narrower than previous antiproton measurements.</a:t>
            </a:r>
          </a:p>
          <a:p>
            <a:r>
              <a:rPr lang="en-US" dirty="0"/>
              <a:t>Enables potential </a:t>
            </a:r>
            <a:r>
              <a:rPr lang="en-US" b="1" dirty="0"/>
              <a:t>10× improvement</a:t>
            </a:r>
            <a:r>
              <a:rPr lang="en-US" dirty="0"/>
              <a:t> in proton/antiproton magnetic moment tests.</a:t>
            </a:r>
          </a:p>
          <a:p>
            <a:r>
              <a:rPr lang="en-US" dirty="0"/>
              <a:t>Paves way for </a:t>
            </a:r>
            <a:r>
              <a:rPr lang="en-US" b="1" dirty="0"/>
              <a:t>stringent CPT invariance tests</a:t>
            </a:r>
            <a:r>
              <a:rPr lang="en-US" dirty="0"/>
              <a:t> and antimatter–dark matter coupling searches.</a:t>
            </a:r>
          </a:p>
          <a:p>
            <a:endParaRPr lang="en-US" dirty="0"/>
          </a:p>
          <a:p>
            <a:r>
              <a:rPr lang="en-US" dirty="0"/>
              <a:t>Here’s a simplified PPT version:</a:t>
            </a:r>
          </a:p>
          <a:p>
            <a:r>
              <a:rPr lang="en-US" dirty="0"/>
              <a:t>First coherent spectroscopy of a single antiproton spin</a:t>
            </a:r>
          </a:p>
          <a:p>
            <a:r>
              <a:rPr lang="en-US" dirty="0"/>
              <a:t>Observed Rabi oscillations, spin coherence &gt; 50 s</a:t>
            </a:r>
          </a:p>
          <a:p>
            <a:r>
              <a:rPr lang="en-US" dirty="0"/>
              <a:t>Spin inversion &gt; 80%, linewidth 16× narrower than before</a:t>
            </a:r>
          </a:p>
          <a:p>
            <a:r>
              <a:rPr lang="en-US" dirty="0"/>
              <a:t>Achieved with multi-trap Penning-trap system at CERN</a:t>
            </a:r>
          </a:p>
          <a:p>
            <a:r>
              <a:rPr lang="en-US" dirty="0"/>
              <a:t>Enables much more precise proton/antiproton magnetic moment tests</a:t>
            </a:r>
          </a:p>
          <a:p>
            <a:r>
              <a:rPr lang="en-US" dirty="0"/>
              <a:t>Advances CPT symmetry and antimatter research</a:t>
            </a:r>
          </a:p>
          <a:p>
            <a:endParaRPr lang="en-US" dirty="0"/>
          </a:p>
          <a:p>
            <a:endParaRPr lang="sv-SE" dirty="0"/>
          </a:p>
          <a:p>
            <a:endParaRPr lang="sv-SE" dirty="0"/>
          </a:p>
          <a:p>
            <a:endParaRPr lang="sv-SE" dirty="0"/>
          </a:p>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34</a:t>
            </a:fld>
            <a:endParaRPr lang="LID4096"/>
          </a:p>
        </p:txBody>
      </p:sp>
    </p:spTree>
    <p:extLst>
      <p:ext uri="{BB962C8B-B14F-4D97-AF65-F5344CB8AC3E}">
        <p14:creationId xmlns:p14="http://schemas.microsoft.com/office/powerpoint/2010/main" val="3314355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Ø"/>
            </a:pPr>
            <a:r>
              <a:rPr lang="sv-SE" sz="1200" dirty="0">
                <a:latin typeface="Helvetica Light"/>
              </a:rPr>
              <a:t>The antiproton will decay through transitions, emitting auger electrons, followed by radiative emission of x-ray photons.</a:t>
            </a:r>
          </a:p>
          <a:p>
            <a:endParaRPr lang="sv-SE" sz="1200" dirty="0">
              <a:latin typeface="Helvetica Light"/>
            </a:endParaRPr>
          </a:p>
          <a:p>
            <a:pPr marL="285750" indent="-285750">
              <a:buFont typeface="Wingdings" panose="05000000000000000000" pitchFamily="2" charset="2"/>
              <a:buChar char="Ø"/>
            </a:pPr>
            <a:r>
              <a:rPr lang="sv-SE" sz="1200" dirty="0">
                <a:latin typeface="Helvetica Light"/>
              </a:rPr>
              <a:t>Energy levels shifted by </a:t>
            </a:r>
            <a:r>
              <a:rPr lang="sv-SE" sz="1200" b="1" dirty="0">
                <a:solidFill>
                  <a:schemeClr val="accent2"/>
                </a:solidFill>
                <a:latin typeface="Helvetica Light"/>
              </a:rPr>
              <a:t>strong interaction </a:t>
            </a:r>
            <a:r>
              <a:rPr lang="sv-SE" sz="1200" dirty="0">
                <a:latin typeface="Helvetica Light"/>
              </a:rPr>
              <a:t>(benchmark for QCD)</a:t>
            </a:r>
          </a:p>
          <a:p>
            <a:pPr marL="285750" indent="-285750">
              <a:buFont typeface="Wingdings" panose="05000000000000000000" pitchFamily="2" charset="2"/>
              <a:buChar char="Ø"/>
            </a:pPr>
            <a:endParaRPr lang="sv-SE" sz="1200" dirty="0">
              <a:latin typeface="Helvetica Light"/>
            </a:endParaRPr>
          </a:p>
          <a:p>
            <a:pPr marL="285750" indent="-285750">
              <a:buFont typeface="Wingdings" panose="05000000000000000000" pitchFamily="2" charset="2"/>
              <a:buChar char="Ø"/>
            </a:pPr>
            <a:r>
              <a:rPr lang="sv-SE" sz="1200" dirty="0">
                <a:solidFill>
                  <a:schemeClr val="accent2"/>
                </a:solidFill>
                <a:latin typeface="Helvetica Light"/>
              </a:rPr>
              <a:t>N</a:t>
            </a:r>
            <a:r>
              <a:rPr lang="sv-SE" sz="1200" b="1" dirty="0">
                <a:solidFill>
                  <a:schemeClr val="accent2"/>
                </a:solidFill>
                <a:latin typeface="Helvetica Light"/>
              </a:rPr>
              <a:t>uclear resonances </a:t>
            </a:r>
            <a:r>
              <a:rPr lang="sv-SE" sz="1200" b="1" dirty="0">
                <a:latin typeface="Helvetica Light"/>
              </a:rPr>
              <a:t>resulting from antiproton decay</a:t>
            </a:r>
            <a:r>
              <a:rPr lang="sv-SE" sz="1200" b="1" dirty="0">
                <a:solidFill>
                  <a:schemeClr val="accent2"/>
                </a:solidFill>
                <a:latin typeface="Helvetica Light"/>
              </a:rPr>
              <a:t>.</a:t>
            </a:r>
            <a:endParaRPr lang="sv-SE" sz="1200" dirty="0">
              <a:latin typeface="Helvetica Light"/>
            </a:endParaRPr>
          </a:p>
          <a:p>
            <a:endParaRPr lang="sv-SE" sz="1200" dirty="0">
              <a:latin typeface="Helvetica Light"/>
            </a:endParaRPr>
          </a:p>
          <a:p>
            <a:pPr marL="285750" indent="-285750">
              <a:buFont typeface="Wingdings" panose="05000000000000000000" pitchFamily="2" charset="2"/>
              <a:buChar char="Ø"/>
            </a:pPr>
            <a:r>
              <a:rPr lang="en-US" sz="1200" dirty="0">
                <a:latin typeface="Helvetica Light"/>
              </a:rPr>
              <a:t>Annihilation occur once the wavefunction overlap the with the nucleus.</a:t>
            </a:r>
          </a:p>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36</a:t>
            </a:fld>
            <a:endParaRPr lang="LID4096"/>
          </a:p>
        </p:txBody>
      </p:sp>
    </p:spTree>
    <p:extLst>
      <p:ext uri="{BB962C8B-B14F-4D97-AF65-F5344CB8AC3E}">
        <p14:creationId xmlns:p14="http://schemas.microsoft.com/office/powerpoint/2010/main" val="1719495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64CA4C38-D47A-4019-81BD-DB381B7A1DD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5DD05D3A-11AE-405C-9D08-D4714124E1DA}" type="slidenum">
              <a:rPr lang="en-US" altLang="en-US" sz="1400" smtClean="0"/>
              <a:pPr>
                <a:spcBef>
                  <a:spcPct val="0"/>
                </a:spcBef>
              </a:pPr>
              <a:t>41</a:t>
            </a:fld>
            <a:endParaRPr lang="en-US" altLang="en-US" sz="1400"/>
          </a:p>
        </p:txBody>
      </p:sp>
      <p:sp>
        <p:nvSpPr>
          <p:cNvPr id="14339" name="Rectangle 1">
            <a:extLst>
              <a:ext uri="{FF2B5EF4-FFF2-40B4-BE49-F238E27FC236}">
                <a16:creationId xmlns:a16="http://schemas.microsoft.com/office/drawing/2014/main" id="{0BAFDB27-6CD4-44E1-AD2E-F3F2DCE2824F}"/>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a:extLst>
              <a:ext uri="{FF2B5EF4-FFF2-40B4-BE49-F238E27FC236}">
                <a16:creationId xmlns:a16="http://schemas.microsoft.com/office/drawing/2014/main" id="{B0CDA198-3EFE-4118-AEC7-C0B8ECEB2CB2}"/>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89118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Ø"/>
            </a:pPr>
            <a:r>
              <a:rPr lang="en-US" sz="1200" b="1" dirty="0">
                <a:latin typeface="Helvetica Light"/>
              </a:rPr>
              <a:t>Antimatter</a:t>
            </a:r>
            <a:r>
              <a:rPr lang="en-US" sz="1200" dirty="0">
                <a:latin typeface="Helvetica Light"/>
              </a:rPr>
              <a:t> counterpart of the proton</a:t>
            </a:r>
          </a:p>
          <a:p>
            <a:pPr marL="285750" indent="-285750">
              <a:buFont typeface="Wingdings" panose="05000000000000000000" pitchFamily="2" charset="2"/>
              <a:buChar char="Ø"/>
            </a:pPr>
            <a:endParaRPr lang="en-US" sz="1200" dirty="0">
              <a:latin typeface="Helvetica Light"/>
            </a:endParaRPr>
          </a:p>
          <a:p>
            <a:pPr marL="285750" indent="-285750">
              <a:buFont typeface="Wingdings" panose="05000000000000000000" pitchFamily="2" charset="2"/>
              <a:buChar char="Ø"/>
            </a:pPr>
            <a:r>
              <a:rPr lang="en-US" sz="1200" dirty="0">
                <a:latin typeface="Helvetica Light"/>
              </a:rPr>
              <a:t>Exotic particle with infinite lifetime!</a:t>
            </a:r>
          </a:p>
          <a:p>
            <a:endParaRPr lang="en-US" sz="1200" dirty="0">
              <a:latin typeface="Helvetica Light"/>
            </a:endParaRPr>
          </a:p>
          <a:p>
            <a:pPr marL="285750" indent="-285750">
              <a:buFont typeface="Wingdings" panose="05000000000000000000" pitchFamily="2" charset="2"/>
              <a:buChar char="Ø"/>
            </a:pPr>
            <a:r>
              <a:rPr lang="en-US" sz="1200" dirty="0">
                <a:latin typeface="Helvetica Light"/>
              </a:rPr>
              <a:t>Antiproton is a stable negatively charged hadron </a:t>
            </a:r>
            <a:r>
              <a:rPr lang="en-US" sz="1200" b="1" dirty="0">
                <a:solidFill>
                  <a:schemeClr val="accent2"/>
                </a:solidFill>
                <a:latin typeface="Helvetica Light"/>
              </a:rPr>
              <a:t>1836x heavier than the electron</a:t>
            </a:r>
            <a:r>
              <a:rPr lang="en-US" sz="1200" b="1" dirty="0">
                <a:latin typeface="Helvetica Light"/>
              </a:rPr>
              <a:t>.</a:t>
            </a:r>
          </a:p>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7</a:t>
            </a:fld>
            <a:endParaRPr lang="LID4096"/>
          </a:p>
        </p:txBody>
      </p:sp>
    </p:spTree>
    <p:extLst>
      <p:ext uri="{BB962C8B-B14F-4D97-AF65-F5344CB8AC3E}">
        <p14:creationId xmlns:p14="http://schemas.microsoft.com/office/powerpoint/2010/main" val="1014948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buFont typeface="Wingdings" panose="05000000000000000000" pitchFamily="2" charset="2"/>
                  <a:buChar char="Ø"/>
                </a:pPr>
                <a:r>
                  <a:rPr lang="sv-SE" sz="1400" b="1" dirty="0"/>
                  <a:t>So far no difference has been found yet: </a:t>
                </a:r>
                <a:r>
                  <a:rPr lang="en-GB" sz="1200" b="1" i="0" u="none" strike="noStrike" baseline="0" dirty="0">
                    <a:solidFill>
                      <a:schemeClr val="accent2"/>
                    </a:solidFill>
                  </a:rPr>
                  <a:t>Same masses, lifetimes, g-factors, |charge|,... </a:t>
                </a:r>
                <a:r>
                  <a:rPr lang="sv-SE" sz="2400" dirty="0">
                    <a:latin typeface="Amasis MT Pro" panose="02040504050005020304" pitchFamily="18" charset="0"/>
                    <a:cs typeface="Helvetica" panose="020B0604020202020204" pitchFamily="34" charset="0"/>
                  </a:rPr>
                  <a:t>The hydrogen atom is the </a:t>
                </a:r>
                <a:r>
                  <a:rPr lang="sv-SE" sz="2400" b="1" dirty="0">
                    <a:solidFill>
                      <a:schemeClr val="accent2"/>
                    </a:solidFill>
                    <a:latin typeface="Amasis MT Pro" panose="02040504050005020304" pitchFamily="18" charset="0"/>
                    <a:cs typeface="Helvetica" panose="020B0604020202020204" pitchFamily="34" charset="0"/>
                  </a:rPr>
                  <a:t>best understood physical system</a:t>
                </a:r>
                <a:r>
                  <a:rPr lang="sv-SE" sz="2400" dirty="0">
                    <a:solidFill>
                      <a:schemeClr val="accent2"/>
                    </a:solidFill>
                    <a:latin typeface="Amasis MT Pro" panose="02040504050005020304" pitchFamily="18" charset="0"/>
                    <a:cs typeface="Helvetica" panose="020B0604020202020204" pitchFamily="34" charset="0"/>
                  </a:rPr>
                  <a:t>.</a:t>
                </a:r>
              </a:p>
              <a:p>
                <a:pPr>
                  <a:buFont typeface="Wingdings" panose="05000000000000000000" pitchFamily="2" charset="2"/>
                  <a:buChar char="Ø"/>
                </a:pPr>
                <a:r>
                  <a:rPr lang="sv-SE" sz="2400" dirty="0">
                    <a:latin typeface="Amasis MT Pro" panose="02040504050005020304" pitchFamily="18" charset="0"/>
                    <a:cs typeface="Helvetica" panose="020B0604020202020204" pitchFamily="34" charset="0"/>
                  </a:rPr>
                  <a:t>A </a:t>
                </a:r>
                <a:r>
                  <a:rPr lang="sv-SE" sz="2400" b="1" dirty="0">
                    <a:solidFill>
                      <a:schemeClr val="accent2"/>
                    </a:solidFill>
                    <a:latin typeface="Amasis MT Pro" panose="02040504050005020304" pitchFamily="18" charset="0"/>
                    <a:cs typeface="Helvetica" panose="020B0604020202020204" pitchFamily="34" charset="0"/>
                  </a:rPr>
                  <a:t>neutral system </a:t>
                </a:r>
                <a:r>
                  <a:rPr lang="sv-SE" sz="2400" dirty="0">
                    <a:latin typeface="Amasis MT Pro" panose="02040504050005020304" pitchFamily="18" charset="0"/>
                    <a:cs typeface="Helvetica" panose="020B0604020202020204" pitchFamily="34" charset="0"/>
                  </a:rPr>
                  <a:t>is excellent for testing gravity.</a:t>
                </a:r>
              </a:p>
              <a:p>
                <a:pPr>
                  <a:buFont typeface="Wingdings" panose="05000000000000000000" pitchFamily="2" charset="2"/>
                  <a:buChar char="Ø"/>
                </a:pPr>
                <a:r>
                  <a:rPr lang="sv-SE" sz="2400" b="1" dirty="0">
                    <a:solidFill>
                      <a:schemeClr val="accent2"/>
                    </a:solidFill>
                    <a:latin typeface="Amasis MT Pro" panose="02040504050005020304" pitchFamily="18" charset="0"/>
                    <a:cs typeface="Helvetica" panose="020B0604020202020204" pitchFamily="34" charset="0"/>
                  </a:rPr>
                  <a:t>Any observed difference </a:t>
                </a:r>
                <a:r>
                  <a:rPr lang="sv-SE" sz="2400" dirty="0">
                    <a:latin typeface="Amasis MT Pro" panose="02040504050005020304" pitchFamily="18" charset="0"/>
                    <a:cs typeface="Helvetica" panose="020B0604020202020204" pitchFamily="34" charset="0"/>
                  </a:rPr>
                  <a:t>between the properties of </a:t>
                </a:r>
                <a14:m>
                  <m:oMath xmlns:m="http://schemas.openxmlformats.org/officeDocument/2006/math">
                    <m:r>
                      <a:rPr lang="sv-SE" sz="2400" b="0" i="1" smtClean="0">
                        <a:latin typeface="Cambria Math" panose="02040503050406030204" pitchFamily="18" charset="0"/>
                      </a:rPr>
                      <m:t>𝐻</m:t>
                    </m:r>
                    <m:r>
                      <a:rPr lang="sv-SE" sz="2400" b="0" i="0" smtClean="0">
                        <a:latin typeface="Cambria Math" panose="02040503050406030204" pitchFamily="18" charset="0"/>
                      </a:rPr>
                      <m:t> </m:t>
                    </m:r>
                  </m:oMath>
                </a14:m>
                <a:r>
                  <a:rPr lang="sv-SE" sz="2400" dirty="0">
                    <a:latin typeface="Amasis MT Pro" panose="02040504050005020304" pitchFamily="18" charset="0"/>
                    <a:cs typeface="Helvetica" panose="020B0604020202020204" pitchFamily="34" charset="0"/>
                  </a:rPr>
                  <a:t>and </a:t>
                </a:r>
                <a14:m>
                  <m:oMath xmlns:m="http://schemas.openxmlformats.org/officeDocument/2006/math">
                    <m:acc>
                      <m:accPr>
                        <m:chr m:val="̅"/>
                        <m:ctrlPr>
                          <a:rPr lang="sv-SE" sz="2400" b="0" i="1" smtClean="0">
                            <a:latin typeface="Cambria Math" panose="02040503050406030204" pitchFamily="18" charset="0"/>
                          </a:rPr>
                        </m:ctrlPr>
                      </m:accPr>
                      <m:e>
                        <m:r>
                          <a:rPr lang="sv-SE" sz="2400" b="0" i="1" smtClean="0">
                            <a:latin typeface="Cambria Math" panose="02040503050406030204" pitchFamily="18" charset="0"/>
                          </a:rPr>
                          <m:t>𝐻</m:t>
                        </m:r>
                      </m:e>
                    </m:acc>
                    <m:r>
                      <a:rPr lang="sv-SE" sz="2400" b="0" i="1" smtClean="0">
                        <a:latin typeface="Cambria Math" panose="02040503050406030204" pitchFamily="18" charset="0"/>
                      </a:rPr>
                      <m:t> </m:t>
                    </m:r>
                  </m:oMath>
                </a14:m>
                <a:r>
                  <a:rPr lang="sv-SE" sz="2400" dirty="0">
                    <a:latin typeface="Amasis MT Pro" panose="02040504050005020304" pitchFamily="18" charset="0"/>
                    <a:cs typeface="Helvetica" panose="020B0604020202020204" pitchFamily="34" charset="0"/>
                  </a:rPr>
                  <a:t>would reveal a </a:t>
                </a:r>
                <a:r>
                  <a:rPr lang="sv-SE" sz="2400" b="1" dirty="0">
                    <a:solidFill>
                      <a:schemeClr val="accent2"/>
                    </a:solidFill>
                    <a:latin typeface="Amasis MT Pro" panose="02040504050005020304" pitchFamily="18" charset="0"/>
                    <a:cs typeface="Helvetica" panose="020B0604020202020204" pitchFamily="34" charset="0"/>
                  </a:rPr>
                  <a:t>broken fundamental symmetry </a:t>
                </a:r>
                <a:r>
                  <a:rPr lang="sv-SE" sz="2400" dirty="0">
                    <a:latin typeface="Amasis MT Pro" panose="02040504050005020304" pitchFamily="18" charset="0"/>
                    <a:cs typeface="Helvetica" panose="020B0604020202020204" pitchFamily="34" charset="0"/>
                  </a:rPr>
                  <a:t>in our universe.</a:t>
                </a:r>
                <a:endParaRPr lang="en-US" sz="2400" dirty="0">
                  <a:latin typeface="Amasis MT Pro" panose="02040504050005020304" pitchFamily="18" charset="0"/>
                  <a:cs typeface="Helvetica"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b="1" dirty="0">
                  <a:solidFill>
                    <a:schemeClr val="accent2"/>
                  </a:solidFill>
                </a:endParaRPr>
              </a:p>
              <a:p>
                <a:endParaRPr lang="sv-SE" dirty="0"/>
              </a:p>
            </p:txBody>
          </p:sp>
        </mc:Choice>
        <mc:Fallback xmlns="">
          <p:sp>
            <p:nvSpPr>
              <p:cNvPr id="3" name="Notes Placeholder 2"/>
              <p:cNvSpPr>
                <a:spLocks noGrp="1"/>
              </p:cNvSpPr>
              <p:nvPr>
                <p:ph type="body" idx="1"/>
              </p:nvPr>
            </p:nvSpPr>
            <p:spPr/>
            <p:txBody>
              <a:bodyPr/>
              <a:lstStyle/>
              <a:p>
                <a:pPr>
                  <a:buFont typeface="Wingdings" panose="05000000000000000000" pitchFamily="2" charset="2"/>
                  <a:buChar char="Ø"/>
                </a:pPr>
                <a:r>
                  <a:rPr lang="sv-SE" sz="1400" b="1" dirty="0"/>
                  <a:t>So far no difference has been found yet: </a:t>
                </a:r>
                <a:r>
                  <a:rPr lang="en-GB" sz="1200" b="1" i="0" u="none" strike="noStrike" baseline="0" dirty="0">
                    <a:solidFill>
                      <a:schemeClr val="accent2"/>
                    </a:solidFill>
                  </a:rPr>
                  <a:t>Same masses, lifetimes, g-factors, |charge|,... </a:t>
                </a:r>
                <a:r>
                  <a:rPr lang="sv-SE" sz="2400" dirty="0">
                    <a:latin typeface="Amasis MT Pro" panose="02040504050005020304" pitchFamily="18" charset="0"/>
                    <a:cs typeface="Helvetica" panose="020B0604020202020204" pitchFamily="34" charset="0"/>
                  </a:rPr>
                  <a:t>The hydrogen atom is the </a:t>
                </a:r>
                <a:r>
                  <a:rPr lang="sv-SE" sz="2400" b="1" dirty="0">
                    <a:solidFill>
                      <a:schemeClr val="accent2"/>
                    </a:solidFill>
                    <a:latin typeface="Amasis MT Pro" panose="02040504050005020304" pitchFamily="18" charset="0"/>
                    <a:cs typeface="Helvetica" panose="020B0604020202020204" pitchFamily="34" charset="0"/>
                  </a:rPr>
                  <a:t>best understood physical system</a:t>
                </a:r>
                <a:r>
                  <a:rPr lang="sv-SE" sz="2400" dirty="0">
                    <a:solidFill>
                      <a:schemeClr val="accent2"/>
                    </a:solidFill>
                    <a:latin typeface="Amasis MT Pro" panose="02040504050005020304" pitchFamily="18" charset="0"/>
                    <a:cs typeface="Helvetica" panose="020B0604020202020204" pitchFamily="34" charset="0"/>
                  </a:rPr>
                  <a:t>.</a:t>
                </a:r>
              </a:p>
              <a:p>
                <a:pPr>
                  <a:buFont typeface="Wingdings" panose="05000000000000000000" pitchFamily="2" charset="2"/>
                  <a:buChar char="Ø"/>
                </a:pPr>
                <a:r>
                  <a:rPr lang="sv-SE" sz="2400" dirty="0">
                    <a:latin typeface="Amasis MT Pro" panose="02040504050005020304" pitchFamily="18" charset="0"/>
                    <a:cs typeface="Helvetica" panose="020B0604020202020204" pitchFamily="34" charset="0"/>
                  </a:rPr>
                  <a:t>A </a:t>
                </a:r>
                <a:r>
                  <a:rPr lang="sv-SE" sz="2400" b="1" dirty="0">
                    <a:solidFill>
                      <a:schemeClr val="accent2"/>
                    </a:solidFill>
                    <a:latin typeface="Amasis MT Pro" panose="02040504050005020304" pitchFamily="18" charset="0"/>
                    <a:cs typeface="Helvetica" panose="020B0604020202020204" pitchFamily="34" charset="0"/>
                  </a:rPr>
                  <a:t>neutral system </a:t>
                </a:r>
                <a:r>
                  <a:rPr lang="sv-SE" sz="2400" dirty="0">
                    <a:latin typeface="Amasis MT Pro" panose="02040504050005020304" pitchFamily="18" charset="0"/>
                    <a:cs typeface="Helvetica" panose="020B0604020202020204" pitchFamily="34" charset="0"/>
                  </a:rPr>
                  <a:t>is excellent for testing gravity.</a:t>
                </a:r>
              </a:p>
              <a:p>
                <a:pPr>
                  <a:buFont typeface="Wingdings" panose="05000000000000000000" pitchFamily="2" charset="2"/>
                  <a:buChar char="Ø"/>
                </a:pPr>
                <a:r>
                  <a:rPr lang="sv-SE" sz="2400" b="1" dirty="0">
                    <a:solidFill>
                      <a:schemeClr val="accent2"/>
                    </a:solidFill>
                    <a:latin typeface="Amasis MT Pro" panose="02040504050005020304" pitchFamily="18" charset="0"/>
                    <a:cs typeface="Helvetica" panose="020B0604020202020204" pitchFamily="34" charset="0"/>
                  </a:rPr>
                  <a:t>Any observed difference </a:t>
                </a:r>
                <a:r>
                  <a:rPr lang="sv-SE" sz="2400" dirty="0">
                    <a:latin typeface="Amasis MT Pro" panose="02040504050005020304" pitchFamily="18" charset="0"/>
                    <a:cs typeface="Helvetica" panose="020B0604020202020204" pitchFamily="34" charset="0"/>
                  </a:rPr>
                  <a:t>between the properties of </a:t>
                </a:r>
                <a:r>
                  <a:rPr lang="sv-SE" sz="2400" b="0" i="0">
                    <a:latin typeface="Cambria Math" panose="02040503050406030204" pitchFamily="18" charset="0"/>
                  </a:rPr>
                  <a:t>𝐻 </a:t>
                </a:r>
                <a:r>
                  <a:rPr lang="sv-SE" sz="2400" dirty="0">
                    <a:latin typeface="Amasis MT Pro" panose="02040504050005020304" pitchFamily="18" charset="0"/>
                    <a:cs typeface="Helvetica" panose="020B0604020202020204" pitchFamily="34" charset="0"/>
                  </a:rPr>
                  <a:t>and </a:t>
                </a:r>
                <a:r>
                  <a:rPr lang="sv-SE" sz="2400" b="0" i="0">
                    <a:latin typeface="Cambria Math" panose="02040503050406030204" pitchFamily="18" charset="0"/>
                  </a:rPr>
                  <a:t>𝐻 ̅  </a:t>
                </a:r>
                <a:r>
                  <a:rPr lang="sv-SE" sz="2400" dirty="0">
                    <a:latin typeface="Amasis MT Pro" panose="02040504050005020304" pitchFamily="18" charset="0"/>
                    <a:cs typeface="Helvetica" panose="020B0604020202020204" pitchFamily="34" charset="0"/>
                  </a:rPr>
                  <a:t>would reveal a </a:t>
                </a:r>
                <a:r>
                  <a:rPr lang="sv-SE" sz="2400" b="1" dirty="0">
                    <a:solidFill>
                      <a:schemeClr val="accent2"/>
                    </a:solidFill>
                    <a:latin typeface="Amasis MT Pro" panose="02040504050005020304" pitchFamily="18" charset="0"/>
                    <a:cs typeface="Helvetica" panose="020B0604020202020204" pitchFamily="34" charset="0"/>
                  </a:rPr>
                  <a:t>broken fundamental symmetry </a:t>
                </a:r>
                <a:r>
                  <a:rPr lang="sv-SE" sz="2400" dirty="0">
                    <a:latin typeface="Amasis MT Pro" panose="02040504050005020304" pitchFamily="18" charset="0"/>
                    <a:cs typeface="Helvetica" panose="020B0604020202020204" pitchFamily="34" charset="0"/>
                  </a:rPr>
                  <a:t>in our universe.</a:t>
                </a:r>
                <a:endParaRPr lang="en-US" sz="2400" dirty="0">
                  <a:latin typeface="Amasis MT Pro" panose="02040504050005020304" pitchFamily="18" charset="0"/>
                  <a:cs typeface="Helvetica"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b="1" dirty="0">
                  <a:solidFill>
                    <a:schemeClr val="accent2"/>
                  </a:solidFill>
                </a:endParaRPr>
              </a:p>
              <a:p>
                <a:endParaRPr lang="sv-SE" dirty="0"/>
              </a:p>
            </p:txBody>
          </p:sp>
        </mc:Fallback>
      </mc:AlternateContent>
      <p:sp>
        <p:nvSpPr>
          <p:cNvPr id="4" name="Slide Number Placeholder 3"/>
          <p:cNvSpPr>
            <a:spLocks noGrp="1"/>
          </p:cNvSpPr>
          <p:nvPr>
            <p:ph type="sldNum" sz="quarter" idx="5"/>
          </p:nvPr>
        </p:nvSpPr>
        <p:spPr/>
        <p:txBody>
          <a:bodyPr/>
          <a:lstStyle/>
          <a:p>
            <a:fld id="{29721A2D-6184-4325-9587-ABB3FE804ED1}" type="slidenum">
              <a:rPr lang="en-GB" smtClean="0"/>
              <a:t>9</a:t>
            </a:fld>
            <a:endParaRPr lang="en-GB"/>
          </a:p>
        </p:txBody>
      </p:sp>
    </p:spTree>
    <p:extLst>
      <p:ext uri="{BB962C8B-B14F-4D97-AF65-F5344CB8AC3E}">
        <p14:creationId xmlns:p14="http://schemas.microsoft.com/office/powerpoint/2010/main" val="2426788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buFont typeface="Arial" panose="020B0604020202020204" pitchFamily="34" charset="0"/>
              <a:buChar char="•"/>
              <a:defRPr/>
            </a:pPr>
            <a:r>
              <a:rPr lang="en-GB" b="1" dirty="0" err="1">
                <a:solidFill>
                  <a:schemeClr val="bg1"/>
                </a:solidFill>
                <a:latin typeface="Amasis MT Pro" panose="02040504050005020304" pitchFamily="18" charset="0"/>
              </a:rPr>
              <a:t>Startade</a:t>
            </a:r>
            <a:r>
              <a:rPr lang="en-GB" b="1" dirty="0">
                <a:solidFill>
                  <a:schemeClr val="bg1"/>
                </a:solidFill>
                <a:latin typeface="Amasis MT Pro" panose="02040504050005020304" pitchFamily="18" charset="0"/>
              </a:rPr>
              <a:t> </a:t>
            </a:r>
            <a:r>
              <a:rPr lang="en-GB" b="1" dirty="0" err="1">
                <a:solidFill>
                  <a:schemeClr val="bg1"/>
                </a:solidFill>
                <a:latin typeface="Amasis MT Pro" panose="02040504050005020304" pitchFamily="18" charset="0"/>
              </a:rPr>
              <a:t>år</a:t>
            </a:r>
            <a:r>
              <a:rPr lang="en-GB" b="1" dirty="0">
                <a:solidFill>
                  <a:schemeClr val="bg1"/>
                </a:solidFill>
                <a:latin typeface="Amasis MT Pro" panose="02040504050005020304" pitchFamily="18" charset="0"/>
              </a:rPr>
              <a:t> </a:t>
            </a:r>
            <a:r>
              <a:rPr lang="en-SE" b="1" dirty="0">
                <a:solidFill>
                  <a:schemeClr val="bg1"/>
                </a:solidFill>
                <a:latin typeface="Amasis MT Pro" panose="02040504050005020304" pitchFamily="18" charset="0"/>
              </a:rPr>
              <a:t>1954</a:t>
            </a:r>
            <a:endParaRPr lang="fr-FR" b="1" dirty="0">
              <a:solidFill>
                <a:schemeClr val="bg1"/>
              </a:solidFill>
              <a:latin typeface="Amasis MT Pro" panose="02040504050005020304" pitchFamily="18" charset="0"/>
            </a:endParaRPr>
          </a:p>
          <a:p>
            <a:pPr marL="342900" indent="-342900">
              <a:buFont typeface="Arial" panose="020B0604020202020204" pitchFamily="34" charset="0"/>
              <a:buChar char="•"/>
              <a:defRPr/>
            </a:pPr>
            <a:r>
              <a:rPr lang="fr-FR" b="1" dirty="0">
                <a:solidFill>
                  <a:schemeClr val="bg1"/>
                </a:solidFill>
                <a:latin typeface="Amasis MT Pro" panose="02040504050005020304" pitchFamily="18" charset="0"/>
              </a:rPr>
              <a:t>24 </a:t>
            </a:r>
            <a:r>
              <a:rPr lang="fr-FR" b="1" dirty="0" err="1">
                <a:solidFill>
                  <a:schemeClr val="bg1"/>
                </a:solidFill>
                <a:latin typeface="Amasis MT Pro" panose="02040504050005020304" pitchFamily="18" charset="0"/>
              </a:rPr>
              <a:t>medlemsländer</a:t>
            </a:r>
            <a:endParaRPr lang="fr-FR" b="1" dirty="0">
              <a:solidFill>
                <a:schemeClr val="bg1"/>
              </a:solidFill>
              <a:latin typeface="Amasis MT Pro" panose="02040504050005020304" pitchFamily="18" charset="0"/>
            </a:endParaRPr>
          </a:p>
          <a:p>
            <a:pPr marL="342900" indent="-342900">
              <a:buFont typeface="Arial" panose="020B0604020202020204" pitchFamily="34" charset="0"/>
              <a:buChar char="•"/>
              <a:defRPr/>
            </a:pPr>
            <a:r>
              <a:rPr lang="fr-FR" b="1" dirty="0">
                <a:solidFill>
                  <a:schemeClr val="bg1"/>
                </a:solidFill>
                <a:latin typeface="Amasis MT Pro" panose="02040504050005020304" pitchFamily="18" charset="0"/>
              </a:rPr>
              <a:t> Mer </a:t>
            </a:r>
            <a:r>
              <a:rPr lang="fr-FR" b="1" dirty="0" err="1">
                <a:solidFill>
                  <a:schemeClr val="bg1"/>
                </a:solidFill>
                <a:latin typeface="Amasis MT Pro" panose="02040504050005020304" pitchFamily="18" charset="0"/>
              </a:rPr>
              <a:t>än</a:t>
            </a:r>
            <a:r>
              <a:rPr lang="fr-FR" b="1" dirty="0">
                <a:solidFill>
                  <a:schemeClr val="bg1"/>
                </a:solidFill>
                <a:latin typeface="Amasis MT Pro" panose="02040504050005020304" pitchFamily="18" charset="0"/>
              </a:rPr>
              <a:t> 20000 </a:t>
            </a:r>
            <a:r>
              <a:rPr lang="fr-FR" b="1" dirty="0" err="1">
                <a:solidFill>
                  <a:schemeClr val="bg1"/>
                </a:solidFill>
                <a:latin typeface="Amasis MT Pro" panose="02040504050005020304" pitchFamily="18" charset="0"/>
              </a:rPr>
              <a:t>personal</a:t>
            </a:r>
            <a:r>
              <a:rPr lang="fr-FR" b="1" dirty="0">
                <a:solidFill>
                  <a:schemeClr val="bg1"/>
                </a:solidFill>
                <a:latin typeface="Amasis MT Pro" panose="02040504050005020304" pitchFamily="18" charset="0"/>
              </a:rPr>
              <a:t> (2500 CERN)</a:t>
            </a:r>
          </a:p>
          <a:p>
            <a:pPr marL="342900" indent="-342900">
              <a:buFont typeface="Arial" panose="020B0604020202020204" pitchFamily="34" charset="0"/>
              <a:buChar char="•"/>
              <a:defRPr/>
            </a:pPr>
            <a:r>
              <a:rPr lang="fr-FR" b="1" dirty="0">
                <a:solidFill>
                  <a:schemeClr val="bg1"/>
                </a:solidFill>
                <a:latin typeface="Amasis MT Pro" panose="02040504050005020304" pitchFamily="18" charset="0"/>
              </a:rPr>
              <a:t>&gt;100 </a:t>
            </a:r>
            <a:r>
              <a:rPr lang="fr-FR" b="1" dirty="0" err="1">
                <a:solidFill>
                  <a:schemeClr val="bg1"/>
                </a:solidFill>
                <a:latin typeface="Amasis MT Pro" panose="02040504050005020304" pitchFamily="18" charset="0"/>
              </a:rPr>
              <a:t>Pågående</a:t>
            </a:r>
            <a:r>
              <a:rPr lang="fr-FR" b="1" dirty="0">
                <a:solidFill>
                  <a:schemeClr val="bg1"/>
                </a:solidFill>
                <a:latin typeface="Amasis MT Pro" panose="02040504050005020304" pitchFamily="18" charset="0"/>
              </a:rPr>
              <a:t> </a:t>
            </a:r>
            <a:r>
              <a:rPr lang="fr-FR" b="1" dirty="0" err="1">
                <a:solidFill>
                  <a:schemeClr val="bg1"/>
                </a:solidFill>
                <a:latin typeface="Amasis MT Pro" panose="02040504050005020304" pitchFamily="18" charset="0"/>
              </a:rPr>
              <a:t>experiment</a:t>
            </a:r>
            <a:endParaRPr lang="fr-FR" b="1" dirty="0">
              <a:solidFill>
                <a:schemeClr val="bg1"/>
              </a:solidFill>
              <a:latin typeface="Amasis MT Pro" panose="02040504050005020304" pitchFamily="18" charset="0"/>
            </a:endParaRPr>
          </a:p>
          <a:p>
            <a:endParaRPr lang="LID4096"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620917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11</a:t>
            </a:fld>
            <a:endParaRPr lang="LID4096"/>
          </a:p>
        </p:txBody>
      </p:sp>
    </p:spTree>
    <p:extLst>
      <p:ext uri="{BB962C8B-B14F-4D97-AF65-F5344CB8AC3E}">
        <p14:creationId xmlns:p14="http://schemas.microsoft.com/office/powerpoint/2010/main" val="721116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2066" indent="-302066"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PS accelerate </a:t>
            </a:r>
            <a:r>
              <a:rPr lang="en-US" sz="1800" b="0" i="0" u="none" strike="noStrike" baseline="0" dirty="0">
                <a:solidFill>
                  <a:srgbClr val="0075AF"/>
                </a:solidFill>
                <a:latin typeface="Palatino Linotype" panose="02040502050505030304" pitchFamily="18" charset="0"/>
              </a:rPr>
              <a:t>26 GeV protons into a Iridium target</a:t>
            </a:r>
            <a:endParaRPr lang="en-GB" sz="1900" dirty="0">
              <a:latin typeface="Calibri" panose="020F0502020204030204" pitchFamily="34" charset="0"/>
              <a:ea typeface="Calibri" panose="020F0502020204030204" pitchFamily="34" charset="0"/>
              <a:cs typeface="Times New Roman" panose="02020603050405020304" pitchFamily="18" charset="0"/>
            </a:endParaRPr>
          </a:p>
          <a:p>
            <a:pPr marL="302066" indent="-302066"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ASACUSA is based in the antiproton decelerator hall at CERN</a:t>
            </a:r>
          </a:p>
          <a:p>
            <a:pPr marL="302066" indent="-302066" defTabSz="966612">
              <a:buFont typeface="Arial" panose="020B0604020202020204" pitchFamily="34" charset="0"/>
              <a:buChar char="•"/>
              <a:defRPr/>
            </a:pPr>
            <a:r>
              <a:rPr lang="en-GB" sz="1900" dirty="0">
                <a:latin typeface="Calibri" panose="020F0502020204030204" pitchFamily="34" charset="0"/>
                <a:ea typeface="Calibri" panose="020F0502020204030204" pitchFamily="34" charset="0"/>
                <a:cs typeface="Times New Roman" panose="02020603050405020304" pitchFamily="18" charset="0"/>
              </a:rPr>
              <a:t>The AD is located here in the CERN </a:t>
            </a:r>
            <a:r>
              <a:rPr lang="en-GB" sz="1900" dirty="0" err="1">
                <a:latin typeface="Calibri" panose="020F0502020204030204" pitchFamily="34" charset="0"/>
                <a:ea typeface="Calibri" panose="020F0502020204030204" pitchFamily="34" charset="0"/>
                <a:cs typeface="Times New Roman" panose="02020603050405020304" pitchFamily="18" charset="0"/>
              </a:rPr>
              <a:t>acc</a:t>
            </a:r>
            <a:r>
              <a:rPr lang="en-GB" sz="1900" dirty="0">
                <a:latin typeface="Calibri" panose="020F0502020204030204" pitchFamily="34" charset="0"/>
                <a:ea typeface="Calibri" panose="020F0502020204030204" pitchFamily="34" charset="0"/>
                <a:cs typeface="Times New Roman" panose="02020603050405020304" pitchFamily="18" charset="0"/>
              </a:rPr>
              <a:t> complex off the PS</a:t>
            </a:r>
          </a:p>
          <a:p>
            <a:pPr marL="302066" indent="-302066" defTabSz="966612">
              <a:buFont typeface="Arial" panose="020B0604020202020204" pitchFamily="34" charset="0"/>
              <a:buChar char="•"/>
              <a:defRPr/>
            </a:pPr>
            <a:r>
              <a:rPr lang="en-GB" dirty="0"/>
              <a:t>AD delivered 10 million at 5.3 MeV every 100s </a:t>
            </a:r>
          </a:p>
          <a:p>
            <a:pPr marL="302066" indent="-302066" defTabSz="966612">
              <a:buFont typeface="Arial" panose="020B0604020202020204" pitchFamily="34" charset="0"/>
              <a:buChar char="•"/>
              <a:defRPr/>
            </a:pPr>
            <a:r>
              <a:rPr lang="en-GB" dirty="0"/>
              <a:t>In the work presented here for antihydrogen I will be talking about antiprotons from the AD</a:t>
            </a:r>
          </a:p>
          <a:p>
            <a:pPr marL="302066" indent="-302066" defTabSz="966612">
              <a:buFont typeface="Arial" panose="020B0604020202020204" pitchFamily="34" charset="0"/>
              <a:buChar char="•"/>
              <a:defRPr/>
            </a:pPr>
            <a:r>
              <a:rPr lang="en-GB" dirty="0"/>
              <a:t>ELENA – Extra Low Energy Antiproton Ring </a:t>
            </a:r>
          </a:p>
          <a:p>
            <a:pPr marL="302066" indent="-302066" defTabSz="966612">
              <a:buFont typeface="Arial" panose="020B0604020202020204" pitchFamily="34" charset="0"/>
              <a:buChar char="•"/>
              <a:defRPr/>
            </a:pPr>
            <a:r>
              <a:rPr lang="en-GB" dirty="0"/>
              <a:t>ELENA delivers 4 bunches about 7-8 million at 100 keV</a:t>
            </a:r>
          </a:p>
          <a:p>
            <a:pPr marL="302066" indent="-302066" defTabSz="966612">
              <a:buFont typeface="Arial" panose="020B0604020202020204" pitchFamily="34" charset="0"/>
              <a:buChar char="•"/>
              <a:defRPr/>
            </a:pPr>
            <a:r>
              <a:rPr lang="en-GB" dirty="0"/>
              <a:t>RFQD decelerated about 30% of those to 115 keV </a:t>
            </a:r>
          </a:p>
          <a:p>
            <a:pPr marL="302066" indent="-302066" defTabSz="966612">
              <a:buFont typeface="Arial" panose="020B0604020202020204" pitchFamily="34" charset="0"/>
              <a:buChar char="•"/>
              <a:defRPr/>
            </a:pPr>
            <a:r>
              <a:rPr lang="en-GB" dirty="0"/>
              <a:t>Cusp experiment is that concerned with measuring the GS-HFS located at the end of long beamline </a:t>
            </a:r>
          </a:p>
          <a:p>
            <a:pPr marL="302066" indent="-302066" defTabSz="966612">
              <a:buFont typeface="Arial" panose="020B0604020202020204" pitchFamily="34" charset="0"/>
              <a:buChar char="•"/>
              <a:defRPr/>
            </a:pPr>
            <a:r>
              <a:rPr lang="en-GB" dirty="0"/>
              <a:t>Also have </a:t>
            </a:r>
            <a:r>
              <a:rPr lang="en-GB" dirty="0" err="1"/>
              <a:t>PbarHe</a:t>
            </a:r>
            <a:r>
              <a:rPr lang="en-GB" dirty="0"/>
              <a:t> which is in the same area </a:t>
            </a:r>
          </a:p>
          <a:p>
            <a:pPr marL="302066" indent="-302066" defTabSz="966612">
              <a:buFont typeface="Arial" panose="020B0604020202020204" pitchFamily="34" charset="0"/>
              <a:buChar char="•"/>
              <a:defRPr/>
            </a:pPr>
            <a:endParaRPr lang="en-GB" dirty="0"/>
          </a:p>
          <a:p>
            <a:pPr marL="302066" indent="-302066" defTabSz="966612">
              <a:buFont typeface="Arial" panose="020B0604020202020204" pitchFamily="34" charset="0"/>
              <a:buChar char="•"/>
              <a:defRPr/>
            </a:pPr>
            <a:endParaRPr lang="en-GB" dirty="0"/>
          </a:p>
          <a:p>
            <a:endParaRPr lang="en-GB" sz="1100" dirty="0">
              <a:solidFill>
                <a:schemeClr val="tx1"/>
              </a:solidFill>
            </a:endParaRPr>
          </a:p>
          <a:p>
            <a:pPr marL="342900" indent="-342900">
              <a:buFont typeface="Wingdings" panose="05000000000000000000" pitchFamily="2" charset="2"/>
              <a:buChar char="Ø"/>
            </a:pPr>
            <a:r>
              <a:rPr lang="en-GB" sz="1200" dirty="0">
                <a:solidFill>
                  <a:schemeClr val="tx1"/>
                </a:solidFill>
              </a:rPr>
              <a:t>AD delivers 10 million antiprotons at 5.3 MeV every 100s </a:t>
            </a:r>
          </a:p>
          <a:p>
            <a:pPr marL="342900" indent="-342900">
              <a:buFont typeface="Wingdings" panose="05000000000000000000" pitchFamily="2" charset="2"/>
              <a:buChar char="Ø"/>
            </a:pPr>
            <a:r>
              <a:rPr lang="en-GB" sz="1200" dirty="0">
                <a:solidFill>
                  <a:schemeClr val="tx1"/>
                </a:solidFill>
              </a:rPr>
              <a:t>Antiprotons are then further decelerated by ELENA which deliver 4 bunches with 7-8 million antiprotons at 100 keV to experiments at AD.</a:t>
            </a:r>
          </a:p>
          <a:p>
            <a:pPr marL="342900" indent="-342900">
              <a:buFont typeface="Wingdings" panose="05000000000000000000" pitchFamily="2" charset="2"/>
              <a:buChar char="Ø"/>
            </a:pPr>
            <a:r>
              <a:rPr lang="en-GB" sz="1200" dirty="0">
                <a:solidFill>
                  <a:schemeClr val="tx1"/>
                </a:solidFill>
              </a:rPr>
              <a:t>Precision measurements of antiprotons and antihydrogen are now routinely performed here.</a:t>
            </a:r>
          </a:p>
          <a:p>
            <a:pPr marL="302066" indent="-302066" defTabSz="966612">
              <a:buFont typeface="Arial" panose="020B0604020202020204" pitchFamily="34" charset="0"/>
              <a:buChar char="•"/>
              <a:defRPr/>
            </a:pPr>
            <a:endParaRPr lang="en-GB" dirty="0"/>
          </a:p>
          <a:p>
            <a:pPr marL="302066" indent="-302066" defTabSz="966612">
              <a:buFont typeface="Arial" panose="020B0604020202020204" pitchFamily="34" charset="0"/>
              <a:buChar char="•"/>
              <a:defRPr/>
            </a:pPr>
            <a:endParaRPr lang="en-GB" dirty="0"/>
          </a:p>
          <a:p>
            <a:pPr marL="302066" indent="-302066" defTabSz="966612">
              <a:buFont typeface="Arial" panose="020B0604020202020204" pitchFamily="34" charset="0"/>
              <a:buChar char="•"/>
              <a:defRPr/>
            </a:pPr>
            <a:endParaRPr lang="en-GB" dirty="0"/>
          </a:p>
          <a:p>
            <a:pPr marL="342900" indent="-342900">
              <a:buFont typeface="Wingdings" panose="05000000000000000000" pitchFamily="2" charset="2"/>
              <a:buChar char="Ø"/>
            </a:pPr>
            <a:endParaRPr lang="en-GB" sz="1200" dirty="0"/>
          </a:p>
          <a:p>
            <a:r>
              <a:rPr lang="sv-SE" sz="1200" b="1" dirty="0"/>
              <a:t>Precision </a:t>
            </a:r>
            <a:r>
              <a:rPr lang="sv-SE" sz="1200" b="1" dirty="0" err="1"/>
              <a:t>measurments</a:t>
            </a:r>
            <a:r>
              <a:rPr lang="sv-SE" sz="1200" b="1" dirty="0"/>
              <a:t> </a:t>
            </a:r>
            <a:r>
              <a:rPr lang="sv-SE" sz="1200" b="1" dirty="0" err="1"/>
              <a:t>are</a:t>
            </a:r>
            <a:r>
              <a:rPr lang="sv-SE" sz="1200" b="1" dirty="0"/>
              <a:t> </a:t>
            </a:r>
            <a:r>
              <a:rPr lang="sv-SE" sz="1200" b="1" dirty="0" err="1"/>
              <a:t>performed</a:t>
            </a:r>
            <a:r>
              <a:rPr lang="sv-SE" sz="1200" b="1" dirty="0"/>
              <a:t> at </a:t>
            </a:r>
            <a:r>
              <a:rPr lang="sv-SE" sz="1200" b="1" dirty="0" err="1"/>
              <a:t>each</a:t>
            </a:r>
            <a:r>
              <a:rPr lang="sv-SE" sz="1200" b="1" dirty="0"/>
              <a:t> experiment for BSM </a:t>
            </a:r>
            <a:r>
              <a:rPr lang="sv-SE" sz="1200" b="1" dirty="0" err="1"/>
              <a:t>searches</a:t>
            </a:r>
            <a:endParaRPr lang="sv-SE" sz="1200" b="1" dirty="0"/>
          </a:p>
          <a:p>
            <a:pPr marL="285750" indent="-285750">
              <a:buFont typeface="Wingdings" panose="05000000000000000000" pitchFamily="2" charset="2"/>
              <a:buChar char="Ø"/>
            </a:pPr>
            <a:r>
              <a:rPr lang="sv-SE" sz="1400" dirty="0"/>
              <a:t>CPT </a:t>
            </a:r>
            <a:r>
              <a:rPr lang="sv-SE" sz="1400" dirty="0" err="1"/>
              <a:t>symmetry</a:t>
            </a:r>
            <a:endParaRPr lang="sv-SE" sz="1400" b="1" dirty="0"/>
          </a:p>
          <a:p>
            <a:pPr marL="342900" indent="-342900">
              <a:buFont typeface="Wingdings" panose="05000000000000000000" pitchFamily="2" charset="2"/>
              <a:buChar char="Ø"/>
            </a:pPr>
            <a:r>
              <a:rPr lang="sv-SE" sz="1400" dirty="0" err="1"/>
              <a:t>Weak</a:t>
            </a:r>
            <a:r>
              <a:rPr lang="sv-SE" sz="1400" dirty="0"/>
              <a:t> </a:t>
            </a:r>
            <a:r>
              <a:rPr lang="sv-SE" sz="1400" dirty="0" err="1"/>
              <a:t>equivalence</a:t>
            </a:r>
            <a:r>
              <a:rPr lang="sv-SE" sz="1400" dirty="0"/>
              <a:t> </a:t>
            </a:r>
            <a:r>
              <a:rPr lang="sv-SE" sz="1400" dirty="0" err="1"/>
              <a:t>principle</a:t>
            </a:r>
            <a:endParaRPr lang="sv-SE" sz="1400" dirty="0"/>
          </a:p>
        </p:txBody>
      </p:sp>
      <p:sp>
        <p:nvSpPr>
          <p:cNvPr id="4" name="Slide Number Placeholder 3"/>
          <p:cNvSpPr>
            <a:spLocks noGrp="1"/>
          </p:cNvSpPr>
          <p:nvPr>
            <p:ph type="sldNum" sz="quarter" idx="5"/>
          </p:nvPr>
        </p:nvSpPr>
        <p:spPr/>
        <p:txBody>
          <a:bodyPr/>
          <a:lstStyle/>
          <a:p>
            <a:fld id="{29721A2D-6184-4325-9587-ABB3FE804ED1}" type="slidenum">
              <a:rPr lang="en-GB" smtClean="0"/>
              <a:t>12</a:t>
            </a:fld>
            <a:endParaRPr lang="en-GB"/>
          </a:p>
        </p:txBody>
      </p:sp>
    </p:spTree>
    <p:extLst>
      <p:ext uri="{BB962C8B-B14F-4D97-AF65-F5344CB8AC3E}">
        <p14:creationId xmlns:p14="http://schemas.microsoft.com/office/powerpoint/2010/main" val="2547525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16</a:t>
            </a:fld>
            <a:endParaRPr lang="LID4096"/>
          </a:p>
        </p:txBody>
      </p:sp>
    </p:spTree>
    <p:extLst>
      <p:ext uri="{BB962C8B-B14F-4D97-AF65-F5344CB8AC3E}">
        <p14:creationId xmlns:p14="http://schemas.microsoft.com/office/powerpoint/2010/main" val="3286067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sv-SE" sz="1200" b="1" dirty="0">
                <a:latin typeface="Helvetica Light"/>
              </a:rPr>
              <a:t>4-8 million antiprotons </a:t>
            </a:r>
            <a:r>
              <a:rPr lang="sv-SE" sz="1200" dirty="0">
                <a:latin typeface="Helvetica Light"/>
              </a:rPr>
              <a:t>are sent from ELENA to each experiment </a:t>
            </a:r>
            <a:r>
              <a:rPr lang="sv-SE" sz="1200" b="1" dirty="0">
                <a:latin typeface="Helvetica Light"/>
              </a:rPr>
              <a:t>every 2 minutes</a:t>
            </a:r>
            <a:r>
              <a:rPr lang="sv-SE" sz="1200" dirty="0">
                <a:latin typeface="Helvetica Light"/>
              </a:rPr>
              <a:t>.</a:t>
            </a:r>
          </a:p>
          <a:p>
            <a:pPr>
              <a:buFont typeface="Wingdings" panose="05000000000000000000" pitchFamily="2" charset="2"/>
              <a:buChar char="Ø"/>
            </a:pPr>
            <a:r>
              <a:rPr lang="sv-SE" sz="1200" dirty="0">
                <a:latin typeface="Helvetica Light"/>
              </a:rPr>
              <a:t>Antiprotons can </a:t>
            </a:r>
            <a:r>
              <a:rPr lang="sv-SE" sz="1200" b="1" dirty="0">
                <a:latin typeface="Helvetica Light"/>
              </a:rPr>
              <a:t>be cooled sympathetically </a:t>
            </a:r>
            <a:r>
              <a:rPr lang="sv-SE" sz="1200" dirty="0">
                <a:latin typeface="Helvetica Light"/>
              </a:rPr>
              <a:t>using co-trapped electrons </a:t>
            </a:r>
            <a:r>
              <a:rPr lang="sv-SE" sz="1200" b="1" dirty="0">
                <a:latin typeface="Helvetica Light"/>
              </a:rPr>
              <a:t>to </a:t>
            </a:r>
            <a:r>
              <a:rPr lang="en-US" sz="1200" b="1" dirty="0">
                <a:latin typeface="Helvetica Light"/>
              </a:rPr>
              <a:t>&lt;</a:t>
            </a:r>
            <a:r>
              <a:rPr lang="sv-SE" sz="1200" b="1" dirty="0">
                <a:latin typeface="Helvetica Light"/>
              </a:rPr>
              <a:t>100K</a:t>
            </a:r>
            <a:r>
              <a:rPr lang="sv-SE" sz="1050" dirty="0">
                <a:latin typeface="Helvetica Light"/>
              </a:rPr>
              <a:t>. </a:t>
            </a:r>
            <a:endParaRPr lang="en-US" sz="1050" dirty="0">
              <a:latin typeface="Helvetica Light"/>
            </a:endParaRPr>
          </a:p>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17</a:t>
            </a:fld>
            <a:endParaRPr lang="LID4096"/>
          </a:p>
        </p:txBody>
      </p:sp>
    </p:spTree>
    <p:extLst>
      <p:ext uri="{BB962C8B-B14F-4D97-AF65-F5344CB8AC3E}">
        <p14:creationId xmlns:p14="http://schemas.microsoft.com/office/powerpoint/2010/main" val="1618890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5B5755D7-E6C3-4DD6-8FF2-7E2EA608CE05}" type="slidenum">
              <a:rPr lang="LID4096" smtClean="0"/>
              <a:t>21</a:t>
            </a:fld>
            <a:endParaRPr lang="LID4096"/>
          </a:p>
        </p:txBody>
      </p:sp>
    </p:spTree>
    <p:extLst>
      <p:ext uri="{BB962C8B-B14F-4D97-AF65-F5344CB8AC3E}">
        <p14:creationId xmlns:p14="http://schemas.microsoft.com/office/powerpoint/2010/main" val="2441873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CA12-900B-812C-2CFD-F945FE54D4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ID4096"/>
          </a:p>
        </p:txBody>
      </p:sp>
      <p:sp>
        <p:nvSpPr>
          <p:cNvPr id="3" name="Subtitle 2">
            <a:extLst>
              <a:ext uri="{FF2B5EF4-FFF2-40B4-BE49-F238E27FC236}">
                <a16:creationId xmlns:a16="http://schemas.microsoft.com/office/drawing/2014/main" id="{7324114B-16E6-B4F3-0639-09F2591EA1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ID4096"/>
          </a:p>
        </p:txBody>
      </p:sp>
      <p:sp>
        <p:nvSpPr>
          <p:cNvPr id="4" name="Date Placeholder 3">
            <a:extLst>
              <a:ext uri="{FF2B5EF4-FFF2-40B4-BE49-F238E27FC236}">
                <a16:creationId xmlns:a16="http://schemas.microsoft.com/office/drawing/2014/main" id="{9785CDDF-18A8-0698-A8DC-581D81356786}"/>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E8C294F8-2AC5-0264-05E1-E3C43DDA4530}"/>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D082D704-5FEE-E21C-E821-FD6BE49EAA1B}"/>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8774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72481-D8C1-2101-62BA-FFAC3ADE3DBD}"/>
              </a:ext>
            </a:extLst>
          </p:cNvPr>
          <p:cNvSpPr>
            <a:spLocks noGrp="1"/>
          </p:cNvSpPr>
          <p:nvPr>
            <p:ph type="title"/>
          </p:nvPr>
        </p:nvSpPr>
        <p:spPr/>
        <p:txBody>
          <a:bodyPr/>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952F2437-9DC0-E1DD-5C7D-7E512B113F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AC2E762B-96C7-2D1A-234D-C86DD95F076F}"/>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AD818116-2776-2D0D-64B7-6193FAEDCF5E}"/>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A14E2E94-9BC0-9B68-8E44-E6947C6563A9}"/>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575219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067784-C7CA-C74C-B123-B4B6EDC204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66C52C40-BD47-F379-92A1-317F1984A2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D7C2DE5B-4946-7F42-77F9-11A0F2275506}"/>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A4A3836C-1C83-0A16-71BC-F34EF5CE16F1}"/>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BA332DC8-87BF-C496-B2C7-21CE3234EA8E}"/>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3921280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29EA0-F83F-368A-5872-FCA01CEB2D0D}"/>
              </a:ext>
            </a:extLst>
          </p:cNvPr>
          <p:cNvSpPr>
            <a:spLocks noGrp="1"/>
          </p:cNvSpPr>
          <p:nvPr>
            <p:ph type="title"/>
          </p:nvPr>
        </p:nvSpPr>
        <p:spPr/>
        <p:txBody>
          <a:bodyPr/>
          <a:lstStyle/>
          <a:p>
            <a:r>
              <a:rPr lang="en-US"/>
              <a:t>Click to edit Master title style</a:t>
            </a:r>
            <a:endParaRPr lang="LID4096"/>
          </a:p>
        </p:txBody>
      </p:sp>
      <p:sp>
        <p:nvSpPr>
          <p:cNvPr id="3" name="Content Placeholder 2">
            <a:extLst>
              <a:ext uri="{FF2B5EF4-FFF2-40B4-BE49-F238E27FC236}">
                <a16:creationId xmlns:a16="http://schemas.microsoft.com/office/drawing/2014/main" id="{E9C21C75-776B-1606-D33E-4DA4B87FC0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EAC4EFBC-56CA-7159-78B8-031DDD1046FB}"/>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E994611E-D64F-2D33-21F7-936BA22465A6}"/>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30B9C273-CEA3-052F-053D-039BBB0130FF}"/>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213764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1387F-93D6-66BE-6CC4-B5A79647EB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ID4096"/>
          </a:p>
        </p:txBody>
      </p:sp>
      <p:sp>
        <p:nvSpPr>
          <p:cNvPr id="3" name="Text Placeholder 2">
            <a:extLst>
              <a:ext uri="{FF2B5EF4-FFF2-40B4-BE49-F238E27FC236}">
                <a16:creationId xmlns:a16="http://schemas.microsoft.com/office/drawing/2014/main" id="{A59AF430-5136-3B5A-47B1-1B1AA8E1AA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227BF5-6347-7E26-EE4E-5D85FBC297E0}"/>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A35A75E8-BA6C-EBB0-4699-FEF4582E29CE}"/>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14949493-E88F-5DCC-7713-6A533BC88029}"/>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1301574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60FAF-39DC-D15E-84E0-875BBD800EB4}"/>
              </a:ext>
            </a:extLst>
          </p:cNvPr>
          <p:cNvSpPr>
            <a:spLocks noGrp="1"/>
          </p:cNvSpPr>
          <p:nvPr>
            <p:ph type="title"/>
          </p:nvPr>
        </p:nvSpPr>
        <p:spPr/>
        <p:txBody>
          <a:bodyPr/>
          <a:lstStyle/>
          <a:p>
            <a:r>
              <a:rPr lang="en-US"/>
              <a:t>Click to edit Master title style</a:t>
            </a:r>
            <a:endParaRPr lang="LID4096"/>
          </a:p>
        </p:txBody>
      </p:sp>
      <p:sp>
        <p:nvSpPr>
          <p:cNvPr id="3" name="Content Placeholder 2">
            <a:extLst>
              <a:ext uri="{FF2B5EF4-FFF2-40B4-BE49-F238E27FC236}">
                <a16:creationId xmlns:a16="http://schemas.microsoft.com/office/drawing/2014/main" id="{B02E55C1-3EC5-89B4-0A5E-5B14664FD8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Content Placeholder 3">
            <a:extLst>
              <a:ext uri="{FF2B5EF4-FFF2-40B4-BE49-F238E27FC236}">
                <a16:creationId xmlns:a16="http://schemas.microsoft.com/office/drawing/2014/main" id="{910E8286-B101-2C5B-54D8-5182C406C2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5" name="Date Placeholder 4">
            <a:extLst>
              <a:ext uri="{FF2B5EF4-FFF2-40B4-BE49-F238E27FC236}">
                <a16:creationId xmlns:a16="http://schemas.microsoft.com/office/drawing/2014/main" id="{8135DC29-05D3-9D85-D63E-BB1160C5B67C}"/>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6" name="Footer Placeholder 5">
            <a:extLst>
              <a:ext uri="{FF2B5EF4-FFF2-40B4-BE49-F238E27FC236}">
                <a16:creationId xmlns:a16="http://schemas.microsoft.com/office/drawing/2014/main" id="{CDBBD916-3476-3BEE-0668-F48C1158BE2B}"/>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58D0153B-0B53-BC47-887D-24A67172412E}"/>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437373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692A9-1B46-A8D5-5268-70D304D50CA5}"/>
              </a:ext>
            </a:extLst>
          </p:cNvPr>
          <p:cNvSpPr>
            <a:spLocks noGrp="1"/>
          </p:cNvSpPr>
          <p:nvPr>
            <p:ph type="title"/>
          </p:nvPr>
        </p:nvSpPr>
        <p:spPr>
          <a:xfrm>
            <a:off x="839788" y="365125"/>
            <a:ext cx="10515600" cy="1325563"/>
          </a:xfrm>
        </p:spPr>
        <p:txBody>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98EF34D1-26CE-F3AA-9B57-4C904D105E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B5F28A-9AA8-495C-F567-8DBF0C3557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5" name="Text Placeholder 4">
            <a:extLst>
              <a:ext uri="{FF2B5EF4-FFF2-40B4-BE49-F238E27FC236}">
                <a16:creationId xmlns:a16="http://schemas.microsoft.com/office/drawing/2014/main" id="{5D24009B-0528-75D5-CFF7-8D289EFE3B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8CB0C9-91D6-6C78-5D14-FFAE3DE6E1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7" name="Date Placeholder 6">
            <a:extLst>
              <a:ext uri="{FF2B5EF4-FFF2-40B4-BE49-F238E27FC236}">
                <a16:creationId xmlns:a16="http://schemas.microsoft.com/office/drawing/2014/main" id="{7240706E-17B8-3619-016D-38C2EE756D99}"/>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8" name="Footer Placeholder 7">
            <a:extLst>
              <a:ext uri="{FF2B5EF4-FFF2-40B4-BE49-F238E27FC236}">
                <a16:creationId xmlns:a16="http://schemas.microsoft.com/office/drawing/2014/main" id="{DC26FF22-483E-C5E4-5F87-12791AC8B753}"/>
              </a:ext>
            </a:extLst>
          </p:cNvPr>
          <p:cNvSpPr>
            <a:spLocks noGrp="1"/>
          </p:cNvSpPr>
          <p:nvPr>
            <p:ph type="ftr" sz="quarter" idx="11"/>
          </p:nvPr>
        </p:nvSpPr>
        <p:spPr/>
        <p:txBody>
          <a:bodyPr/>
          <a:lstStyle/>
          <a:p>
            <a:endParaRPr lang="LID4096"/>
          </a:p>
        </p:txBody>
      </p:sp>
      <p:sp>
        <p:nvSpPr>
          <p:cNvPr id="9" name="Slide Number Placeholder 8">
            <a:extLst>
              <a:ext uri="{FF2B5EF4-FFF2-40B4-BE49-F238E27FC236}">
                <a16:creationId xmlns:a16="http://schemas.microsoft.com/office/drawing/2014/main" id="{7E56E1FE-98A8-29CF-3043-34F48CA88B3B}"/>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2748164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5E2C1-A0AA-75EA-57EE-B6DDCC2B89DB}"/>
              </a:ext>
            </a:extLst>
          </p:cNvPr>
          <p:cNvSpPr>
            <a:spLocks noGrp="1"/>
          </p:cNvSpPr>
          <p:nvPr>
            <p:ph type="title"/>
          </p:nvPr>
        </p:nvSpPr>
        <p:spPr/>
        <p:txBody>
          <a:bodyPr/>
          <a:lstStyle/>
          <a:p>
            <a:r>
              <a:rPr lang="en-US"/>
              <a:t>Click to edit Master title style</a:t>
            </a:r>
            <a:endParaRPr lang="LID4096"/>
          </a:p>
        </p:txBody>
      </p:sp>
      <p:sp>
        <p:nvSpPr>
          <p:cNvPr id="3" name="Date Placeholder 2">
            <a:extLst>
              <a:ext uri="{FF2B5EF4-FFF2-40B4-BE49-F238E27FC236}">
                <a16:creationId xmlns:a16="http://schemas.microsoft.com/office/drawing/2014/main" id="{93F9CDBA-FCA9-724C-CD93-6599B186C1B6}"/>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4" name="Footer Placeholder 3">
            <a:extLst>
              <a:ext uri="{FF2B5EF4-FFF2-40B4-BE49-F238E27FC236}">
                <a16:creationId xmlns:a16="http://schemas.microsoft.com/office/drawing/2014/main" id="{FA44F58C-1A95-A1E4-9799-FCF8D69CDF85}"/>
              </a:ext>
            </a:extLst>
          </p:cNvPr>
          <p:cNvSpPr>
            <a:spLocks noGrp="1"/>
          </p:cNvSpPr>
          <p:nvPr>
            <p:ph type="ftr" sz="quarter" idx="11"/>
          </p:nvPr>
        </p:nvSpPr>
        <p:spPr/>
        <p:txBody>
          <a:bodyPr/>
          <a:lstStyle/>
          <a:p>
            <a:endParaRPr lang="LID4096"/>
          </a:p>
        </p:txBody>
      </p:sp>
      <p:sp>
        <p:nvSpPr>
          <p:cNvPr id="5" name="Slide Number Placeholder 4">
            <a:extLst>
              <a:ext uri="{FF2B5EF4-FFF2-40B4-BE49-F238E27FC236}">
                <a16:creationId xmlns:a16="http://schemas.microsoft.com/office/drawing/2014/main" id="{72B71ABB-05FB-B479-579F-2EB45A78A500}"/>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237382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17A623-E8E8-65C7-3AD0-036AA5B1C6A0}"/>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3" name="Footer Placeholder 2">
            <a:extLst>
              <a:ext uri="{FF2B5EF4-FFF2-40B4-BE49-F238E27FC236}">
                <a16:creationId xmlns:a16="http://schemas.microsoft.com/office/drawing/2014/main" id="{D814B51E-E820-7FEE-65CF-7BA1FBC0F69F}"/>
              </a:ext>
            </a:extLst>
          </p:cNvPr>
          <p:cNvSpPr>
            <a:spLocks noGrp="1"/>
          </p:cNvSpPr>
          <p:nvPr>
            <p:ph type="ftr" sz="quarter" idx="11"/>
          </p:nvPr>
        </p:nvSpPr>
        <p:spPr/>
        <p:txBody>
          <a:bodyPr/>
          <a:lstStyle/>
          <a:p>
            <a:endParaRPr lang="LID4096"/>
          </a:p>
        </p:txBody>
      </p:sp>
      <p:sp>
        <p:nvSpPr>
          <p:cNvPr id="4" name="Slide Number Placeholder 3">
            <a:extLst>
              <a:ext uri="{FF2B5EF4-FFF2-40B4-BE49-F238E27FC236}">
                <a16:creationId xmlns:a16="http://schemas.microsoft.com/office/drawing/2014/main" id="{FA2CAAC7-2834-41F7-D0CD-648FF9765B8D}"/>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1470388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3A8DF-BF0C-9DC6-423A-80F3D1F388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ID4096"/>
          </a:p>
        </p:txBody>
      </p:sp>
      <p:sp>
        <p:nvSpPr>
          <p:cNvPr id="3" name="Content Placeholder 2">
            <a:extLst>
              <a:ext uri="{FF2B5EF4-FFF2-40B4-BE49-F238E27FC236}">
                <a16:creationId xmlns:a16="http://schemas.microsoft.com/office/drawing/2014/main" id="{271D5ACC-20B2-165A-7A3F-98D5FAC212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Text Placeholder 3">
            <a:extLst>
              <a:ext uri="{FF2B5EF4-FFF2-40B4-BE49-F238E27FC236}">
                <a16:creationId xmlns:a16="http://schemas.microsoft.com/office/drawing/2014/main" id="{3916CAC4-26EF-F340-8530-645847A12E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699B86-F645-E96E-6EF8-7C058198EC90}"/>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6" name="Footer Placeholder 5">
            <a:extLst>
              <a:ext uri="{FF2B5EF4-FFF2-40B4-BE49-F238E27FC236}">
                <a16:creationId xmlns:a16="http://schemas.microsoft.com/office/drawing/2014/main" id="{EFF046A2-D492-9C65-4363-1F5E8703E9B5}"/>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0D2D40D4-969A-A7F6-8F01-C67BA7A54A4B}"/>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1030571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42876-B1B4-338A-FF4D-BCEBDF8D37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ID4096"/>
          </a:p>
        </p:txBody>
      </p:sp>
      <p:sp>
        <p:nvSpPr>
          <p:cNvPr id="3" name="Picture Placeholder 2">
            <a:extLst>
              <a:ext uri="{FF2B5EF4-FFF2-40B4-BE49-F238E27FC236}">
                <a16:creationId xmlns:a16="http://schemas.microsoft.com/office/drawing/2014/main" id="{7C9C3AB2-2AE4-0B9A-CE78-C41543519E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ID4096"/>
          </a:p>
        </p:txBody>
      </p:sp>
      <p:sp>
        <p:nvSpPr>
          <p:cNvPr id="4" name="Text Placeholder 3">
            <a:extLst>
              <a:ext uri="{FF2B5EF4-FFF2-40B4-BE49-F238E27FC236}">
                <a16:creationId xmlns:a16="http://schemas.microsoft.com/office/drawing/2014/main" id="{87035F5B-296B-E2AA-91FF-BF110E916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97F0D4-3C7C-6B31-A7A3-EE2824DB744B}"/>
              </a:ext>
            </a:extLst>
          </p:cNvPr>
          <p:cNvSpPr>
            <a:spLocks noGrp="1"/>
          </p:cNvSpPr>
          <p:nvPr>
            <p:ph type="dt" sz="half" idx="10"/>
          </p:nvPr>
        </p:nvSpPr>
        <p:spPr/>
        <p:txBody>
          <a:bodyPr/>
          <a:lstStyle/>
          <a:p>
            <a:fld id="{E441CCF0-0A42-4003-AFFE-8FC5C170231E}" type="datetimeFigureOut">
              <a:rPr lang="LID4096" smtClean="0"/>
              <a:t>10/29/2025</a:t>
            </a:fld>
            <a:endParaRPr lang="LID4096"/>
          </a:p>
        </p:txBody>
      </p:sp>
      <p:sp>
        <p:nvSpPr>
          <p:cNvPr id="6" name="Footer Placeholder 5">
            <a:extLst>
              <a:ext uri="{FF2B5EF4-FFF2-40B4-BE49-F238E27FC236}">
                <a16:creationId xmlns:a16="http://schemas.microsoft.com/office/drawing/2014/main" id="{9B4AE204-F9FC-98C7-E36F-2C89FD32A5BF}"/>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79D160F6-4935-6DF1-6AA1-941613A36539}"/>
              </a:ext>
            </a:extLst>
          </p:cNvPr>
          <p:cNvSpPr>
            <a:spLocks noGrp="1"/>
          </p:cNvSpPr>
          <p:nvPr>
            <p:ph type="sldNum" sz="quarter" idx="12"/>
          </p:nvPr>
        </p:nvSpPr>
        <p:spPr/>
        <p:txBody>
          <a:bodyPr/>
          <a:lstStyle/>
          <a:p>
            <a:fld id="{2667558A-FF61-4234-9705-D2FDAD19235C}" type="slidenum">
              <a:rPr lang="LID4096" smtClean="0"/>
              <a:t>‹#›</a:t>
            </a:fld>
            <a:endParaRPr lang="LID4096"/>
          </a:p>
        </p:txBody>
      </p:sp>
    </p:spTree>
    <p:extLst>
      <p:ext uri="{BB962C8B-B14F-4D97-AF65-F5344CB8AC3E}">
        <p14:creationId xmlns:p14="http://schemas.microsoft.com/office/powerpoint/2010/main" val="2299313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20AC0A-C3E1-5085-2AA9-2132C393F6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A3063F56-C224-4130-B1B1-48D2CBF1AC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D61CC631-BC5B-F963-D8A8-436DEDEE5D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41CCF0-0A42-4003-AFFE-8FC5C170231E}" type="datetimeFigureOut">
              <a:rPr lang="LID4096" smtClean="0"/>
              <a:t>10/29/2025</a:t>
            </a:fld>
            <a:endParaRPr lang="LID4096"/>
          </a:p>
        </p:txBody>
      </p:sp>
      <p:sp>
        <p:nvSpPr>
          <p:cNvPr id="5" name="Footer Placeholder 4">
            <a:extLst>
              <a:ext uri="{FF2B5EF4-FFF2-40B4-BE49-F238E27FC236}">
                <a16:creationId xmlns:a16="http://schemas.microsoft.com/office/drawing/2014/main" id="{E4DA2F9F-EB86-A431-D514-E44691F175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ID4096"/>
          </a:p>
        </p:txBody>
      </p:sp>
      <p:sp>
        <p:nvSpPr>
          <p:cNvPr id="6" name="Slide Number Placeholder 5">
            <a:extLst>
              <a:ext uri="{FF2B5EF4-FFF2-40B4-BE49-F238E27FC236}">
                <a16:creationId xmlns:a16="http://schemas.microsoft.com/office/drawing/2014/main" id="{98E46FFD-C97A-EDF3-08D5-9314612DB2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7558A-FF61-4234-9705-D2FDAD19235C}" type="slidenum">
              <a:rPr lang="LID4096" smtClean="0"/>
              <a:t>‹#›</a:t>
            </a:fld>
            <a:endParaRPr lang="LID4096"/>
          </a:p>
        </p:txBody>
      </p:sp>
    </p:spTree>
    <p:extLst>
      <p:ext uri="{BB962C8B-B14F-4D97-AF65-F5344CB8AC3E}">
        <p14:creationId xmlns:p14="http://schemas.microsoft.com/office/powerpoint/2010/main" val="1002291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491.pn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6.gif"/><Relationship Id="rId11" Type="http://schemas.openxmlformats.org/officeDocument/2006/relationships/image" Target="../media/image40.png"/><Relationship Id="rId5" Type="http://schemas.openxmlformats.org/officeDocument/2006/relationships/image" Target="../media/image35.jpe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40.png"/><Relationship Id="rId5" Type="http://schemas.openxmlformats.org/officeDocument/2006/relationships/image" Target="../media/image260.png"/><Relationship Id="rId4" Type="http://schemas.openxmlformats.org/officeDocument/2006/relationships/image" Target="../media/image401.pn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90.png"/><Relationship Id="rId7"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35.jpeg"/><Relationship Id="rId4" Type="http://schemas.openxmlformats.org/officeDocument/2006/relationships/image" Target="../media/image44.png"/><Relationship Id="rId9"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9.jp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59.jpg"/><Relationship Id="rId5" Type="http://schemas.openxmlformats.org/officeDocument/2006/relationships/image" Target="../media/image71.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13" Type="http://schemas.openxmlformats.org/officeDocument/2006/relationships/image" Target="../media/image76.png"/><Relationship Id="rId3" Type="http://schemas.openxmlformats.org/officeDocument/2006/relationships/image" Target="../media/image69.png"/><Relationship Id="rId7" Type="http://schemas.openxmlformats.org/officeDocument/2006/relationships/image" Target="../media/image66.png"/><Relationship Id="rId12" Type="http://schemas.openxmlformats.org/officeDocument/2006/relationships/image" Target="../media/image82.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65.png"/><Relationship Id="rId11" Type="http://schemas.openxmlformats.org/officeDocument/2006/relationships/image" Target="../media/image81.png"/><Relationship Id="rId5" Type="http://schemas.openxmlformats.org/officeDocument/2006/relationships/image" Target="../media/image64.svg"/><Relationship Id="rId4" Type="http://schemas.openxmlformats.org/officeDocument/2006/relationships/image" Target="../media/image63.png"/><Relationship Id="rId9" Type="http://schemas.openxmlformats.org/officeDocument/2006/relationships/image" Target="../media/image75.png"/><Relationship Id="rId14" Type="http://schemas.openxmlformats.org/officeDocument/2006/relationships/image" Target="../media/image77.png"/></Relationships>
</file>

<file path=ppt/slides/_rels/slide2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slideLayout" Target="../slideLayouts/slideLayout2.xml"/><Relationship Id="rId7" Type="http://schemas.openxmlformats.org/officeDocument/2006/relationships/image" Target="../media/image73.png"/><Relationship Id="rId2" Type="http://schemas.openxmlformats.org/officeDocument/2006/relationships/video" Target="../media/media1.mkv"/><Relationship Id="rId1" Type="http://schemas.microsoft.com/office/2007/relationships/media" Target="../media/media1.mkv"/><Relationship Id="rId6" Type="http://schemas.openxmlformats.org/officeDocument/2006/relationships/image" Target="../media/image72.png"/><Relationship Id="rId5" Type="http://schemas.openxmlformats.org/officeDocument/2006/relationships/image" Target="../media/image70.png"/><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29.xml.rels><?xml version="1.0" encoding="UTF-8" standalone="yes"?>
<Relationships xmlns="http://schemas.openxmlformats.org/package/2006/relationships"><Relationship Id="rId3" Type="http://schemas.openxmlformats.org/officeDocument/2006/relationships/image" Target="../media/image930.png"/><Relationship Id="rId2" Type="http://schemas.openxmlformats.org/officeDocument/2006/relationships/image" Target="../media/image920.png"/><Relationship Id="rId1" Type="http://schemas.openxmlformats.org/officeDocument/2006/relationships/slideLayout" Target="../slideLayouts/slideLayout2.xml"/><Relationship Id="rId5" Type="http://schemas.openxmlformats.org/officeDocument/2006/relationships/image" Target="../media/image950.png"/><Relationship Id="rId4" Type="http://schemas.openxmlformats.org/officeDocument/2006/relationships/image" Target="../media/image94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3.png"/></Relationships>
</file>

<file path=ppt/slides/_rels/slide30.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970.png"/><Relationship Id="rId7" Type="http://schemas.openxmlformats.org/officeDocument/2006/relationships/image" Target="../media/image39.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36.gif"/><Relationship Id="rId5" Type="http://schemas.openxmlformats.org/officeDocument/2006/relationships/image" Target="../media/image40.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85.png"/></Relationships>
</file>

<file path=ppt/slides/_rels/slide32.xml.rels><?xml version="1.0" encoding="UTF-8" standalone="yes"?>
<Relationships xmlns="http://schemas.openxmlformats.org/package/2006/relationships"><Relationship Id="rId8" Type="http://schemas.openxmlformats.org/officeDocument/2006/relationships/image" Target="../media/image96.png"/><Relationship Id="rId13" Type="http://schemas.microsoft.com/office/2007/relationships/hdphoto" Target="../media/hdphoto1.wdp"/><Relationship Id="rId3" Type="http://schemas.openxmlformats.org/officeDocument/2006/relationships/image" Target="../media/image90.png"/><Relationship Id="rId7" Type="http://schemas.openxmlformats.org/officeDocument/2006/relationships/image" Target="../media/image95.png"/><Relationship Id="rId12" Type="http://schemas.openxmlformats.org/officeDocument/2006/relationships/image" Target="../media/image18.png"/><Relationship Id="rId2" Type="http://schemas.openxmlformats.org/officeDocument/2006/relationships/image" Target="../media/image89.png"/><Relationship Id="rId1" Type="http://schemas.openxmlformats.org/officeDocument/2006/relationships/slideLayout" Target="../slideLayouts/slideLayout2.xml"/><Relationship Id="rId11" Type="http://schemas.openxmlformats.org/officeDocument/2006/relationships/image" Target="../media/image92.png"/><Relationship Id="rId10" Type="http://schemas.openxmlformats.org/officeDocument/2006/relationships/image" Target="../media/image91.png"/><Relationship Id="rId9" Type="http://schemas.openxmlformats.org/officeDocument/2006/relationships/image" Target="../media/image900.png"/></Relationships>
</file>

<file path=ppt/slides/_rels/slide33.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79.png"/><Relationship Id="rId2" Type="http://schemas.openxmlformats.org/officeDocument/2006/relationships/image" Target="../media/image86.jpeg"/><Relationship Id="rId1" Type="http://schemas.openxmlformats.org/officeDocument/2006/relationships/slideLayout" Target="../slideLayouts/slideLayout7.xml"/><Relationship Id="rId6" Type="http://schemas.openxmlformats.org/officeDocument/2006/relationships/image" Target="../media/image88.jpeg"/><Relationship Id="rId5" Type="http://schemas.openxmlformats.org/officeDocument/2006/relationships/image" Target="../media/image87.jpg"/><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9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87.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57.png"/><Relationship Id="rId4" Type="http://schemas.openxmlformats.org/officeDocument/2006/relationships/image" Target="../media/image99.jpg"/></Relationships>
</file>

<file path=ppt/slides/_rels/slide37.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39.xml.rels><?xml version="1.0" encoding="UTF-8" standalone="yes"?>
<Relationships xmlns="http://schemas.openxmlformats.org/package/2006/relationships"><Relationship Id="rId2" Type="http://schemas.openxmlformats.org/officeDocument/2006/relationships/image" Target="../media/image10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0.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image" Target="../media/image1041.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41.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4.png"/><Relationship Id="rId7" Type="http://schemas.openxmlformats.org/officeDocument/2006/relationships/image" Target="../media/image10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08.png"/><Relationship Id="rId11" Type="http://schemas.openxmlformats.org/officeDocument/2006/relationships/image" Target="../media/image35.jpeg"/><Relationship Id="rId5" Type="http://schemas.openxmlformats.org/officeDocument/2006/relationships/image" Target="../media/image106.png"/><Relationship Id="rId10" Type="http://schemas.openxmlformats.org/officeDocument/2006/relationships/image" Target="../media/image43.png"/><Relationship Id="rId4" Type="http://schemas.openxmlformats.org/officeDocument/2006/relationships/image" Target="../media/image105.png"/><Relationship Id="rId9" Type="http://schemas.openxmlformats.org/officeDocument/2006/relationships/image" Target="../media/image111.png"/></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640.png"/><Relationship Id="rId3" Type="http://schemas.openxmlformats.org/officeDocument/2006/relationships/image" Target="../media/image30.png"/><Relationship Id="rId7" Type="http://schemas.openxmlformats.org/officeDocument/2006/relationships/image" Target="../media/image630.png"/><Relationship Id="rId12" Type="http://schemas.openxmlformats.org/officeDocument/2006/relationships/image" Target="../media/image120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21.png"/><Relationship Id="rId4" Type="http://schemas.openxmlformats.org/officeDocument/2006/relationships/image" Target="../media/image420.pn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2582AB8-732E-1B0B-3D8D-864495816DF7}"/>
              </a:ext>
            </a:extLst>
          </p:cNvPr>
          <p:cNvPicPr>
            <a:picLocks noChangeAspect="1"/>
          </p:cNvPicPr>
          <p:nvPr/>
        </p:nvPicPr>
        <p:blipFill>
          <a:blip r:embed="rId2"/>
          <a:srcRect t="14032" b="3239"/>
          <a:stretch>
            <a:fillRect/>
          </a:stretch>
        </p:blipFill>
        <p:spPr>
          <a:xfrm>
            <a:off x="0" y="-139700"/>
            <a:ext cx="12146733" cy="71373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Rounded Corners 10">
            <a:extLst>
              <a:ext uri="{FF2B5EF4-FFF2-40B4-BE49-F238E27FC236}">
                <a16:creationId xmlns:a16="http://schemas.microsoft.com/office/drawing/2014/main" id="{168F62AD-DC00-B85B-1AEF-4A49AC77E2D5}"/>
              </a:ext>
            </a:extLst>
          </p:cNvPr>
          <p:cNvSpPr/>
          <p:nvPr/>
        </p:nvSpPr>
        <p:spPr>
          <a:xfrm>
            <a:off x="1511300" y="308347"/>
            <a:ext cx="9740900" cy="1915630"/>
          </a:xfrm>
          <a:prstGeom prst="roundRect">
            <a:avLst/>
          </a:prstGeom>
          <a:solidFill>
            <a:srgbClr val="0D0D0D">
              <a:alpha val="6117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Rounded Corners 9">
            <a:extLst>
              <a:ext uri="{FF2B5EF4-FFF2-40B4-BE49-F238E27FC236}">
                <a16:creationId xmlns:a16="http://schemas.microsoft.com/office/drawing/2014/main" id="{883FA4B7-9C05-0613-D6B9-4933F84FF75B}"/>
              </a:ext>
            </a:extLst>
          </p:cNvPr>
          <p:cNvSpPr/>
          <p:nvPr/>
        </p:nvSpPr>
        <p:spPr>
          <a:xfrm>
            <a:off x="2523744" y="4148231"/>
            <a:ext cx="6702552" cy="646331"/>
          </a:xfrm>
          <a:prstGeom prst="roundRect">
            <a:avLst/>
          </a:prstGeom>
          <a:solidFill>
            <a:srgbClr val="0D0D0D">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8" name="Title 1"/>
          <p:cNvSpPr txBox="1">
            <a:spLocks/>
          </p:cNvSpPr>
          <p:nvPr/>
        </p:nvSpPr>
        <p:spPr>
          <a:xfrm>
            <a:off x="1348918" y="427358"/>
            <a:ext cx="9903282" cy="2176271"/>
          </a:xfrm>
          <a:prstGeom prst="rect">
            <a:avLst/>
          </a:prstGeom>
        </p:spPr>
        <p:txBody>
          <a:bodyPr anchor="t"/>
          <a:lstStyle/>
          <a:p>
            <a:pPr algn="ctr"/>
            <a:r>
              <a:rPr lang="en-US" sz="1400" dirty="0"/>
              <a:t> </a:t>
            </a:r>
            <a:endParaRPr lang="fr-CH" sz="23900" dirty="0">
              <a:solidFill>
                <a:schemeClr val="bg1"/>
              </a:solidFill>
            </a:endParaRPr>
          </a:p>
        </p:txBody>
      </p:sp>
      <p:pic>
        <p:nvPicPr>
          <p:cNvPr id="2" name="Bildobjekt 65">
            <a:extLst>
              <a:ext uri="{FF2B5EF4-FFF2-40B4-BE49-F238E27FC236}">
                <a16:creationId xmlns:a16="http://schemas.microsoft.com/office/drawing/2014/main" id="{F833CE50-F128-F4D4-CE6E-125EAC472896}"/>
              </a:ext>
            </a:extLst>
          </p:cNvPr>
          <p:cNvPicPr>
            <a:picLocks noChangeAspect="1"/>
          </p:cNvPicPr>
          <p:nvPr/>
        </p:nvPicPr>
        <p:blipFill rotWithShape="1">
          <a:blip r:embed="rId3">
            <a:extLst>
              <a:ext uri="{28A0092B-C50C-407E-A947-70E740481C1C}">
                <a14:useLocalDpi xmlns:a14="http://schemas.microsoft.com/office/drawing/2010/main" val="0"/>
              </a:ext>
            </a:extLst>
          </a:blip>
          <a:srcRect r="2115"/>
          <a:stretch/>
        </p:blipFill>
        <p:spPr>
          <a:xfrm>
            <a:off x="0" y="4834861"/>
            <a:ext cx="2133774" cy="2176271"/>
          </a:xfrm>
          <a:prstGeom prst="rect">
            <a:avLst/>
          </a:prstGeom>
        </p:spPr>
      </p:pic>
      <p:sp>
        <p:nvSpPr>
          <p:cNvPr id="6" name="TextBox 5">
            <a:extLst>
              <a:ext uri="{FF2B5EF4-FFF2-40B4-BE49-F238E27FC236}">
                <a16:creationId xmlns:a16="http://schemas.microsoft.com/office/drawing/2014/main" id="{B7BD94C8-9EB7-52B1-D7A0-374E82ACA0AE}"/>
              </a:ext>
            </a:extLst>
          </p:cNvPr>
          <p:cNvSpPr txBox="1"/>
          <p:nvPr/>
        </p:nvSpPr>
        <p:spPr>
          <a:xfrm>
            <a:off x="2698220" y="4188530"/>
            <a:ext cx="6353599" cy="646331"/>
          </a:xfrm>
          <a:prstGeom prst="rect">
            <a:avLst/>
          </a:prstGeom>
          <a:noFill/>
        </p:spPr>
        <p:txBody>
          <a:bodyPr wrap="none" rtlCol="0">
            <a:spAutoFit/>
          </a:bodyPr>
          <a:lstStyle/>
          <a:p>
            <a:r>
              <a:rPr lang="en-US" sz="3600" dirty="0">
                <a:solidFill>
                  <a:schemeClr val="bg1"/>
                </a:solidFill>
              </a:rPr>
              <a:t>Dr. Fredrik Parnefjord Gustafsson</a:t>
            </a:r>
            <a:endParaRPr lang="LID4096" sz="3600" dirty="0">
              <a:solidFill>
                <a:schemeClr val="bg1"/>
              </a:solidFill>
            </a:endParaRPr>
          </a:p>
        </p:txBody>
      </p:sp>
      <p:sp>
        <p:nvSpPr>
          <p:cNvPr id="3" name="TextBox 2">
            <a:extLst>
              <a:ext uri="{FF2B5EF4-FFF2-40B4-BE49-F238E27FC236}">
                <a16:creationId xmlns:a16="http://schemas.microsoft.com/office/drawing/2014/main" id="{35EC1666-A38E-5DDB-41E7-82E0E78F8DD8}"/>
              </a:ext>
            </a:extLst>
          </p:cNvPr>
          <p:cNvSpPr txBox="1"/>
          <p:nvPr/>
        </p:nvSpPr>
        <p:spPr>
          <a:xfrm>
            <a:off x="1779719" y="268048"/>
            <a:ext cx="9041680" cy="1938992"/>
          </a:xfrm>
          <a:prstGeom prst="rect">
            <a:avLst/>
          </a:prstGeom>
          <a:noFill/>
        </p:spPr>
        <p:txBody>
          <a:bodyPr wrap="square" rtlCol="0">
            <a:spAutoFit/>
          </a:bodyPr>
          <a:lstStyle/>
          <a:p>
            <a:pPr algn="ctr"/>
            <a:r>
              <a:rPr lang="en-SE" sz="6000" dirty="0">
                <a:solidFill>
                  <a:schemeClr val="bg1"/>
                </a:solidFill>
              </a:rPr>
              <a:t>Cold a</a:t>
            </a:r>
            <a:r>
              <a:rPr lang="en-US" sz="6000" dirty="0" err="1">
                <a:solidFill>
                  <a:schemeClr val="bg1"/>
                </a:solidFill>
              </a:rPr>
              <a:t>ntimatter</a:t>
            </a:r>
            <a:r>
              <a:rPr lang="en-US" sz="6000" dirty="0">
                <a:solidFill>
                  <a:schemeClr val="bg1"/>
                </a:solidFill>
              </a:rPr>
              <a:t> physics at CERN</a:t>
            </a:r>
            <a:endParaRPr lang="LID4096" sz="6000" dirty="0">
              <a:solidFill>
                <a:schemeClr val="bg1"/>
              </a:solidFill>
            </a:endParaRPr>
          </a:p>
        </p:txBody>
      </p:sp>
    </p:spTree>
    <p:extLst>
      <p:ext uri="{BB962C8B-B14F-4D97-AF65-F5344CB8AC3E}">
        <p14:creationId xmlns:p14="http://schemas.microsoft.com/office/powerpoint/2010/main" val="23932798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4833E-18C4-1968-0EB5-E6C44CF41A57}"/>
            </a:ext>
          </a:extLst>
        </p:cNvPr>
        <p:cNvGrpSpPr/>
        <p:nvPr/>
      </p:nvGrpSpPr>
      <p:grpSpPr>
        <a:xfrm>
          <a:off x="0" y="0"/>
          <a:ext cx="0" cy="0"/>
          <a:chOff x="0" y="0"/>
          <a:chExt cx="0" cy="0"/>
        </a:xfrm>
      </p:grpSpPr>
      <p:pic>
        <p:nvPicPr>
          <p:cNvPr id="5" name="Content Placeholder 4" descr="Aerial view of a landscape with a circle&#10;&#10;Description automatically generated">
            <a:extLst>
              <a:ext uri="{FF2B5EF4-FFF2-40B4-BE49-F238E27FC236}">
                <a16:creationId xmlns:a16="http://schemas.microsoft.com/office/drawing/2014/main" id="{CAE79004-94E8-24D0-C8CF-975E17C96E6C}"/>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5087" b="19453"/>
          <a:stretch>
            <a:fillRect/>
          </a:stretch>
        </p:blipFill>
        <p:spPr>
          <a:xfrm>
            <a:off x="37225" y="1"/>
            <a:ext cx="12117550" cy="6857999"/>
          </a:xfrm>
        </p:spPr>
      </p:pic>
      <p:pic>
        <p:nvPicPr>
          <p:cNvPr id="40" name="Bildobjekt 65">
            <a:extLst>
              <a:ext uri="{FF2B5EF4-FFF2-40B4-BE49-F238E27FC236}">
                <a16:creationId xmlns:a16="http://schemas.microsoft.com/office/drawing/2014/main" id="{45DFA7A8-0427-E016-1544-B3F4299F45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18202" y="-10704"/>
            <a:ext cx="2373799" cy="2369855"/>
          </a:xfrm>
          <a:prstGeom prst="rect">
            <a:avLst/>
          </a:prstGeom>
        </p:spPr>
      </p:pic>
      <p:sp>
        <p:nvSpPr>
          <p:cNvPr id="4" name="Slide Number Placeholder 4">
            <a:extLst>
              <a:ext uri="{FF2B5EF4-FFF2-40B4-BE49-F238E27FC236}">
                <a16:creationId xmlns:a16="http://schemas.microsoft.com/office/drawing/2014/main" id="{F07A2065-B07F-F52E-1887-9C9DE2B49CA3}"/>
              </a:ext>
            </a:extLst>
          </p:cNvPr>
          <p:cNvSpPr>
            <a:spLocks noGrp="1"/>
          </p:cNvSpPr>
          <p:nvPr>
            <p:ph type="sldNum" sz="quarter" idx="12"/>
          </p:nvPr>
        </p:nvSpPr>
        <p:spPr>
          <a:xfrm>
            <a:off x="9385300" y="6396861"/>
            <a:ext cx="2743200" cy="365125"/>
          </a:xfrm>
        </p:spPr>
        <p:txBody>
          <a:bodyPr/>
          <a:lstStyle/>
          <a:p>
            <a:fld id="{B00FEB67-25E5-478A-8F1B-E5F2EEAC2DF1}" type="slidenum">
              <a:rPr lang="en-GB" sz="1800" smtClean="0"/>
              <a:t>10</a:t>
            </a:fld>
            <a:endParaRPr lang="en-GB" sz="1800" dirty="0"/>
          </a:p>
        </p:txBody>
      </p:sp>
      <p:sp>
        <p:nvSpPr>
          <p:cNvPr id="8" name="TextBox 7">
            <a:extLst>
              <a:ext uri="{FF2B5EF4-FFF2-40B4-BE49-F238E27FC236}">
                <a16:creationId xmlns:a16="http://schemas.microsoft.com/office/drawing/2014/main" id="{36C33F65-2AB9-CD7D-63C6-429F35A1C093}"/>
              </a:ext>
            </a:extLst>
          </p:cNvPr>
          <p:cNvSpPr txBox="1"/>
          <p:nvPr/>
        </p:nvSpPr>
        <p:spPr>
          <a:xfrm>
            <a:off x="6416257" y="1800473"/>
            <a:ext cx="1297150" cy="461665"/>
          </a:xfrm>
          <a:prstGeom prst="rect">
            <a:avLst/>
          </a:prstGeom>
          <a:noFill/>
        </p:spPr>
        <p:txBody>
          <a:bodyPr wrap="none" rtlCol="0">
            <a:spAutoFit/>
          </a:bodyPr>
          <a:lstStyle/>
          <a:p>
            <a:r>
              <a:rPr lang="en-GB" sz="2400" b="1" dirty="0">
                <a:solidFill>
                  <a:schemeClr val="bg1"/>
                </a:solidFill>
              </a:rPr>
              <a:t>Geneva</a:t>
            </a:r>
            <a:endParaRPr lang="en-SE" sz="2400" b="1" dirty="0">
              <a:solidFill>
                <a:schemeClr val="bg1"/>
              </a:solidFill>
            </a:endParaRPr>
          </a:p>
        </p:txBody>
      </p:sp>
      <p:sp>
        <p:nvSpPr>
          <p:cNvPr id="6" name="Title 1">
            <a:extLst>
              <a:ext uri="{FF2B5EF4-FFF2-40B4-BE49-F238E27FC236}">
                <a16:creationId xmlns:a16="http://schemas.microsoft.com/office/drawing/2014/main" id="{B4C16715-58B4-9D45-7F57-63877799D3E5}"/>
              </a:ext>
            </a:extLst>
          </p:cNvPr>
          <p:cNvSpPr txBox="1">
            <a:spLocks/>
          </p:cNvSpPr>
          <p:nvPr/>
        </p:nvSpPr>
        <p:spPr>
          <a:xfrm>
            <a:off x="50497" y="5681148"/>
            <a:ext cx="5572592" cy="1483736"/>
          </a:xfrm>
          <a:prstGeom prst="rect">
            <a:avLst/>
          </a:prstGeom>
        </p:spPr>
        <p:txBody>
          <a:bodyPr anchor="t"/>
          <a:lstStyle/>
          <a:p>
            <a:pPr marL="342900" indent="-342900">
              <a:buFont typeface="Arial" panose="020B0604020202020204" pitchFamily="34" charset="0"/>
              <a:buChar char="•"/>
              <a:defRPr/>
            </a:pPr>
            <a:endParaRPr lang="fr-FR" b="1" dirty="0">
              <a:solidFill>
                <a:schemeClr val="bg1"/>
              </a:solidFill>
              <a:latin typeface="Amasis MT Pro" panose="02040504050005020304" pitchFamily="18" charset="0"/>
            </a:endParaRPr>
          </a:p>
          <a:p>
            <a:pPr marL="342900" indent="-342900">
              <a:buFont typeface="Arial" panose="020B0604020202020204" pitchFamily="34" charset="0"/>
              <a:buChar char="•"/>
              <a:defRPr/>
            </a:pPr>
            <a:endParaRPr lang="fr-FR" b="1" i="1" dirty="0">
              <a:solidFill>
                <a:schemeClr val="bg1"/>
              </a:solidFill>
              <a:latin typeface="Amasis MT Pro" panose="02040504050005020304" pitchFamily="18" charset="0"/>
            </a:endParaRPr>
          </a:p>
          <a:p>
            <a:pPr marL="342900" indent="-342900">
              <a:buFont typeface="Arial" panose="020B0604020202020204" pitchFamily="34" charset="0"/>
              <a:buChar char="•"/>
              <a:defRPr/>
            </a:pPr>
            <a:endParaRPr lang="fr-FR" b="1" i="1" dirty="0">
              <a:solidFill>
                <a:schemeClr val="bg1"/>
              </a:solidFill>
              <a:latin typeface="Amasis MT Pro" panose="02040504050005020304" pitchFamily="18" charset="0"/>
            </a:endParaRPr>
          </a:p>
          <a:p>
            <a:pPr marL="342900" indent="-342900">
              <a:buFont typeface="Arial" panose="020B0604020202020204" pitchFamily="34" charset="0"/>
              <a:buChar char="•"/>
              <a:defRPr/>
            </a:pPr>
            <a:endParaRPr lang="fr-FR" b="1" i="1" dirty="0">
              <a:solidFill>
                <a:schemeClr val="bg1"/>
              </a:solidFill>
              <a:latin typeface="Amasis MT Pro" panose="02040504050005020304" pitchFamily="18" charset="0"/>
            </a:endParaRPr>
          </a:p>
          <a:p>
            <a:pPr marL="342900" indent="-342900">
              <a:buFont typeface="Arial" panose="020B0604020202020204" pitchFamily="34" charset="0"/>
              <a:buChar char="•"/>
              <a:defRPr/>
            </a:pPr>
            <a:endParaRPr lang="fr-FR" sz="2133" b="1" i="1" dirty="0">
              <a:solidFill>
                <a:schemeClr val="bg1"/>
              </a:solidFill>
            </a:endParaRPr>
          </a:p>
          <a:p>
            <a:pPr>
              <a:defRPr/>
            </a:pPr>
            <a:endParaRPr lang="fr-FR" sz="2133" b="1" i="1" dirty="0">
              <a:solidFill>
                <a:schemeClr val="bg1"/>
              </a:solidFill>
            </a:endParaRPr>
          </a:p>
          <a:p>
            <a:pPr>
              <a:defRPr/>
            </a:pPr>
            <a:br>
              <a:rPr lang="fr-FR" sz="2133" b="1" i="1" dirty="0"/>
            </a:br>
            <a:br>
              <a:rPr lang="fr-FR" sz="2133" b="1" i="1" dirty="0"/>
            </a:br>
            <a:endParaRPr lang="fr-FR" sz="2133" b="1" i="1" dirty="0"/>
          </a:p>
        </p:txBody>
      </p:sp>
      <p:pic>
        <p:nvPicPr>
          <p:cNvPr id="10" name="Picture 9" descr="Flag of Switzerland - Wikipedia">
            <a:extLst>
              <a:ext uri="{FF2B5EF4-FFF2-40B4-BE49-F238E27FC236}">
                <a16:creationId xmlns:a16="http://schemas.microsoft.com/office/drawing/2014/main" id="{EE739F71-E69D-A01D-2FBC-2EB623C659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869477" y="1721346"/>
            <a:ext cx="418304" cy="418304"/>
          </a:xfrm>
          <a:prstGeom prst="rect">
            <a:avLst/>
          </a:prstGeom>
          <a:ln w="6350">
            <a:solidFill>
              <a:schemeClr val="bg1"/>
            </a:solidFill>
          </a:ln>
        </p:spPr>
      </p:pic>
      <p:pic>
        <p:nvPicPr>
          <p:cNvPr id="11" name="Picture 10" descr="Flag of France - Wikipedia">
            <a:extLst>
              <a:ext uri="{FF2B5EF4-FFF2-40B4-BE49-F238E27FC236}">
                <a16:creationId xmlns:a16="http://schemas.microsoft.com/office/drawing/2014/main" id="{D006E2CB-0296-D6F2-1DAE-CBB3FF9E54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9300" y="3074350"/>
            <a:ext cx="409451" cy="272965"/>
          </a:xfrm>
          <a:prstGeom prst="rect">
            <a:avLst/>
          </a:prstGeom>
          <a:ln w="6350">
            <a:solidFill>
              <a:schemeClr val="bg1"/>
            </a:solidFill>
          </a:ln>
        </p:spPr>
      </p:pic>
      <p:sp>
        <p:nvSpPr>
          <p:cNvPr id="2" name="TextBox 1">
            <a:extLst>
              <a:ext uri="{FF2B5EF4-FFF2-40B4-BE49-F238E27FC236}">
                <a16:creationId xmlns:a16="http://schemas.microsoft.com/office/drawing/2014/main" id="{1B151F85-2943-6A6C-6628-C3C076ABAC56}"/>
              </a:ext>
            </a:extLst>
          </p:cNvPr>
          <p:cNvSpPr txBox="1"/>
          <p:nvPr/>
        </p:nvSpPr>
        <p:spPr>
          <a:xfrm>
            <a:off x="2836793" y="3871699"/>
            <a:ext cx="6967035" cy="1200329"/>
          </a:xfrm>
          <a:prstGeom prst="rect">
            <a:avLst/>
          </a:prstGeom>
          <a:noFill/>
        </p:spPr>
        <p:txBody>
          <a:bodyPr wrap="none" rtlCol="0">
            <a:spAutoFit/>
          </a:bodyPr>
          <a:lstStyle/>
          <a:p>
            <a:pPr algn="ctr"/>
            <a:r>
              <a:rPr lang="en-GB" sz="4400" dirty="0">
                <a:solidFill>
                  <a:schemeClr val="bg1"/>
                </a:solidFill>
                <a:latin typeface="Amasis MT Pro" panose="02040504050005020304" pitchFamily="18" charset="0"/>
              </a:rPr>
              <a:t>CERN </a:t>
            </a:r>
          </a:p>
          <a:p>
            <a:pPr algn="ctr"/>
            <a:r>
              <a:rPr lang="en-GB" sz="2800" dirty="0">
                <a:solidFill>
                  <a:schemeClr val="bg1"/>
                </a:solidFill>
                <a:latin typeface="Amasis MT Pro" panose="02040504050005020304" pitchFamily="18" charset="0"/>
              </a:rPr>
              <a:t>(</a:t>
            </a:r>
            <a:r>
              <a:rPr lang="fr-FR" sz="2800" b="0" i="1" dirty="0">
                <a:solidFill>
                  <a:schemeClr val="bg1"/>
                </a:solidFill>
                <a:effectLst/>
                <a:latin typeface="Amasis MT Pro" panose="02040504050005020304" pitchFamily="18" charset="0"/>
              </a:rPr>
              <a:t>Conseil Européen pour la Recherche Nucléaire</a:t>
            </a:r>
            <a:r>
              <a:rPr lang="en-GB" sz="2800" dirty="0">
                <a:solidFill>
                  <a:schemeClr val="bg1"/>
                </a:solidFill>
                <a:latin typeface="Amasis MT Pro" panose="02040504050005020304" pitchFamily="18" charset="0"/>
              </a:rPr>
              <a:t>)</a:t>
            </a:r>
            <a:endParaRPr lang="en-SE" sz="2800" dirty="0">
              <a:solidFill>
                <a:schemeClr val="bg1"/>
              </a:solidFill>
              <a:latin typeface="Amasis MT Pro" panose="02040504050005020304" pitchFamily="18" charset="0"/>
            </a:endParaRPr>
          </a:p>
        </p:txBody>
      </p:sp>
    </p:spTree>
    <p:extLst>
      <p:ext uri="{BB962C8B-B14F-4D97-AF65-F5344CB8AC3E}">
        <p14:creationId xmlns:p14="http://schemas.microsoft.com/office/powerpoint/2010/main" val="2641053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129E-41F1-D2D4-5EC5-480DFCBD7755}"/>
              </a:ext>
            </a:extLst>
          </p:cNvPr>
          <p:cNvSpPr>
            <a:spLocks noGrp="1"/>
          </p:cNvSpPr>
          <p:nvPr>
            <p:ph type="title"/>
          </p:nvPr>
        </p:nvSpPr>
        <p:spPr/>
        <p:txBody>
          <a:bodyPr/>
          <a:lstStyle/>
          <a:p>
            <a:endParaRPr lang="LID4096"/>
          </a:p>
        </p:txBody>
      </p:sp>
      <p:pic>
        <p:nvPicPr>
          <p:cNvPr id="7" name="Content Placeholder 6" descr="A building with a sign on it&#10;&#10;AI-generated content may be incorrect.">
            <a:extLst>
              <a:ext uri="{FF2B5EF4-FFF2-40B4-BE49-F238E27FC236}">
                <a16:creationId xmlns:a16="http://schemas.microsoft.com/office/drawing/2014/main" id="{5E02395E-C13A-C463-AFAB-D90D9771297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11184" b="5263"/>
          <a:stretch/>
        </p:blipFill>
        <p:spPr>
          <a:xfrm>
            <a:off x="0" y="-386057"/>
            <a:ext cx="12192000" cy="7630114"/>
          </a:xfrm>
        </p:spPr>
      </p:pic>
      <p:sp>
        <p:nvSpPr>
          <p:cNvPr id="5" name="Slide Number Placeholder 4">
            <a:extLst>
              <a:ext uri="{FF2B5EF4-FFF2-40B4-BE49-F238E27FC236}">
                <a16:creationId xmlns:a16="http://schemas.microsoft.com/office/drawing/2014/main" id="{76C73A65-0554-52AE-C0B6-2EE849CAC268}"/>
              </a:ext>
            </a:extLst>
          </p:cNvPr>
          <p:cNvSpPr>
            <a:spLocks noGrp="1"/>
          </p:cNvSpPr>
          <p:nvPr>
            <p:ph type="sldNum" sz="quarter" idx="12"/>
          </p:nvPr>
        </p:nvSpPr>
        <p:spPr>
          <a:xfrm>
            <a:off x="9385300" y="6396861"/>
            <a:ext cx="2743200" cy="365125"/>
          </a:xfrm>
        </p:spPr>
        <p:txBody>
          <a:bodyPr/>
          <a:lstStyle/>
          <a:p>
            <a:fld id="{B00FEB67-25E5-478A-8F1B-E5F2EEAC2DF1}" type="slidenum">
              <a:rPr lang="en-GB" sz="1800" smtClean="0"/>
              <a:t>11</a:t>
            </a:fld>
            <a:endParaRPr lang="en-GB" sz="1800" dirty="0"/>
          </a:p>
        </p:txBody>
      </p:sp>
      <p:sp>
        <p:nvSpPr>
          <p:cNvPr id="3" name="TextBox 2">
            <a:extLst>
              <a:ext uri="{FF2B5EF4-FFF2-40B4-BE49-F238E27FC236}">
                <a16:creationId xmlns:a16="http://schemas.microsoft.com/office/drawing/2014/main" id="{F1938A29-4A4B-3A1C-DBB9-E600E0605A36}"/>
              </a:ext>
            </a:extLst>
          </p:cNvPr>
          <p:cNvSpPr txBox="1"/>
          <p:nvPr/>
        </p:nvSpPr>
        <p:spPr>
          <a:xfrm>
            <a:off x="1709125" y="0"/>
            <a:ext cx="8712834" cy="830997"/>
          </a:xfrm>
          <a:prstGeom prst="rect">
            <a:avLst/>
          </a:prstGeom>
          <a:noFill/>
        </p:spPr>
        <p:txBody>
          <a:bodyPr wrap="none" rtlCol="0">
            <a:spAutoFit/>
          </a:bodyPr>
          <a:lstStyle/>
          <a:p>
            <a:r>
              <a:rPr lang="sv-SE" sz="4800" dirty="0">
                <a:solidFill>
                  <a:schemeClr val="bg1"/>
                </a:solidFill>
              </a:rPr>
              <a:t>Today at CERNs antimatter factory</a:t>
            </a:r>
            <a:endParaRPr lang="en-SE" sz="4800" dirty="0">
              <a:solidFill>
                <a:schemeClr val="bg1"/>
              </a:solidFill>
            </a:endParaRPr>
          </a:p>
        </p:txBody>
      </p:sp>
      <p:sp>
        <p:nvSpPr>
          <p:cNvPr id="6" name="Slide Number Placeholder 44">
            <a:extLst>
              <a:ext uri="{FF2B5EF4-FFF2-40B4-BE49-F238E27FC236}">
                <a16:creationId xmlns:a16="http://schemas.microsoft.com/office/drawing/2014/main" id="{F6263149-1B16-DD42-8A26-D2E9E30A8399}"/>
              </a:ext>
            </a:extLst>
          </p:cNvPr>
          <p:cNvSpPr txBox="1">
            <a:spLocks/>
          </p:cNvSpPr>
          <p:nvPr/>
        </p:nvSpPr>
        <p:spPr>
          <a:xfrm>
            <a:off x="9272080" y="6377937"/>
            <a:ext cx="2743200" cy="365125"/>
          </a:xfrm>
          <a:prstGeom prst="rect">
            <a:avLst/>
          </a:prstGeom>
        </p:spPr>
        <p:txBody>
          <a:bodyPr vert="horz" lIns="91440" tIns="45720" rIns="91440" bIns="45720" rtlCol="0" anchor="ctr"/>
          <a:lstStyle>
            <a:defPPr>
              <a:defRPr lang="LID4096"/>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67558A-FF61-4234-9705-D2FDAD19235C}" type="slidenum">
              <a:rPr lang="LID4096" sz="3200" smtClean="0"/>
              <a:pPr/>
              <a:t>11</a:t>
            </a:fld>
            <a:endParaRPr lang="LID4096" sz="3200" dirty="0"/>
          </a:p>
        </p:txBody>
      </p:sp>
    </p:spTree>
    <p:extLst>
      <p:ext uri="{BB962C8B-B14F-4D97-AF65-F5344CB8AC3E}">
        <p14:creationId xmlns:p14="http://schemas.microsoft.com/office/powerpoint/2010/main" val="684395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F6A8A-E8AF-409F-A10A-3D6E3F162EE8}"/>
              </a:ext>
            </a:extLst>
          </p:cNvPr>
          <p:cNvSpPr>
            <a:spLocks noGrp="1"/>
          </p:cNvSpPr>
          <p:nvPr>
            <p:ph type="title"/>
          </p:nvPr>
        </p:nvSpPr>
        <p:spPr>
          <a:xfrm>
            <a:off x="945802" y="227955"/>
            <a:ext cx="11338662" cy="798841"/>
          </a:xfrm>
        </p:spPr>
        <p:txBody>
          <a:bodyPr>
            <a:normAutofit/>
          </a:bodyPr>
          <a:lstStyle/>
          <a:p>
            <a:r>
              <a:rPr lang="en-GB" dirty="0"/>
              <a:t> </a:t>
            </a:r>
            <a:r>
              <a:rPr lang="en-GB" dirty="0">
                <a:latin typeface="Amasis MT Pro" panose="02040504050005020304" pitchFamily="18" charset="0"/>
              </a:rPr>
              <a:t>The </a:t>
            </a:r>
            <a:r>
              <a:rPr lang="en-GB" b="1" dirty="0">
                <a:latin typeface="Amasis MT Pro" panose="02040504050005020304" pitchFamily="18" charset="0"/>
              </a:rPr>
              <a:t>A</a:t>
            </a:r>
            <a:r>
              <a:rPr lang="en-GB" dirty="0">
                <a:latin typeface="Amasis MT Pro" panose="02040504050005020304" pitchFamily="18" charset="0"/>
              </a:rPr>
              <a:t>ntiproton </a:t>
            </a:r>
            <a:r>
              <a:rPr lang="en-GB" b="1" dirty="0">
                <a:latin typeface="Amasis MT Pro" panose="02040504050005020304" pitchFamily="18" charset="0"/>
              </a:rPr>
              <a:t>D</a:t>
            </a:r>
            <a:r>
              <a:rPr lang="en-GB" dirty="0">
                <a:latin typeface="Amasis MT Pro" panose="02040504050005020304" pitchFamily="18" charset="0"/>
              </a:rPr>
              <a:t>ecelerator (</a:t>
            </a:r>
            <a:r>
              <a:rPr lang="en-GB" b="1" dirty="0">
                <a:latin typeface="Amasis MT Pro" panose="02040504050005020304" pitchFamily="18" charset="0"/>
              </a:rPr>
              <a:t>AD</a:t>
            </a:r>
            <a:r>
              <a:rPr lang="en-GB" dirty="0">
                <a:latin typeface="Amasis MT Pro" panose="02040504050005020304" pitchFamily="18" charset="0"/>
              </a:rPr>
              <a:t>) at CERN</a:t>
            </a:r>
          </a:p>
        </p:txBody>
      </p:sp>
      <p:sp>
        <p:nvSpPr>
          <p:cNvPr id="6" name="Slide Number Placeholder 4">
            <a:extLst>
              <a:ext uri="{FF2B5EF4-FFF2-40B4-BE49-F238E27FC236}">
                <a16:creationId xmlns:a16="http://schemas.microsoft.com/office/drawing/2014/main" id="{787EEE27-73B2-9DF9-0D95-B0E15CB98E03}"/>
              </a:ext>
            </a:extLst>
          </p:cNvPr>
          <p:cNvSpPr>
            <a:spLocks noGrp="1"/>
          </p:cNvSpPr>
          <p:nvPr>
            <p:ph type="sldNum" sz="quarter" idx="12"/>
          </p:nvPr>
        </p:nvSpPr>
        <p:spPr>
          <a:xfrm>
            <a:off x="9385300" y="6396861"/>
            <a:ext cx="2743200" cy="365125"/>
          </a:xfrm>
        </p:spPr>
        <p:txBody>
          <a:bodyPr/>
          <a:lstStyle/>
          <a:p>
            <a:fld id="{B00FEB67-25E5-478A-8F1B-E5F2EEAC2DF1}" type="slidenum">
              <a:rPr lang="en-GB" sz="1800" smtClean="0"/>
              <a:t>12</a:t>
            </a:fld>
            <a:endParaRPr lang="en-GB" sz="1800" dirty="0"/>
          </a:p>
        </p:txBody>
      </p:sp>
      <p:pic>
        <p:nvPicPr>
          <p:cNvPr id="9" name="Picture 8" descr="A close-up of a model of a circuit board&#10;&#10;AI-generated content may be incorrect.">
            <a:extLst>
              <a:ext uri="{FF2B5EF4-FFF2-40B4-BE49-F238E27FC236}">
                <a16:creationId xmlns:a16="http://schemas.microsoft.com/office/drawing/2014/main" id="{0806D098-DAB8-CE28-94DE-E5EDD32404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83803"/>
            <a:ext cx="12192000" cy="5013058"/>
          </a:xfrm>
          <a:prstGeom prst="rect">
            <a:avLst/>
          </a:prstGeom>
        </p:spPr>
      </p:pic>
    </p:spTree>
    <p:extLst>
      <p:ext uri="{BB962C8B-B14F-4D97-AF65-F5344CB8AC3E}">
        <p14:creationId xmlns:p14="http://schemas.microsoft.com/office/powerpoint/2010/main" val="2839979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D6156-8A6E-7091-652F-64182F46175B}"/>
              </a:ext>
            </a:extLst>
          </p:cNvPr>
          <p:cNvSpPr>
            <a:spLocks noGrp="1"/>
          </p:cNvSpPr>
          <p:nvPr>
            <p:ph type="title"/>
          </p:nvPr>
        </p:nvSpPr>
        <p:spPr/>
        <p:txBody>
          <a:bodyPr/>
          <a:lstStyle/>
          <a:p>
            <a:endParaRPr lang="en-SE"/>
          </a:p>
        </p:txBody>
      </p:sp>
      <p:pic>
        <p:nvPicPr>
          <p:cNvPr id="5" name="Content Placeholder 4" descr="A person in a white helmet and a white helmet holding a stick&#10;&#10;AI-generated content may be incorrect.">
            <a:extLst>
              <a:ext uri="{FF2B5EF4-FFF2-40B4-BE49-F238E27FC236}">
                <a16:creationId xmlns:a16="http://schemas.microsoft.com/office/drawing/2014/main" id="{C2D1907C-7A94-E7DE-A345-F58AF4D48C0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9836951">
            <a:off x="-104204" y="-720643"/>
            <a:ext cx="9850231" cy="7880185"/>
          </a:xfrm>
        </p:spPr>
      </p:pic>
      <p:pic>
        <p:nvPicPr>
          <p:cNvPr id="3" name="Picture 2">
            <a:extLst>
              <a:ext uri="{FF2B5EF4-FFF2-40B4-BE49-F238E27FC236}">
                <a16:creationId xmlns:a16="http://schemas.microsoft.com/office/drawing/2014/main" id="{D23906CB-4151-CFB5-E52F-B0C665B19D98}"/>
              </a:ext>
            </a:extLst>
          </p:cNvPr>
          <p:cNvPicPr>
            <a:picLocks noChangeAspect="1"/>
          </p:cNvPicPr>
          <p:nvPr/>
        </p:nvPicPr>
        <p:blipFill rotWithShape="1">
          <a:blip r:embed="rId3">
            <a:extLst>
              <a:ext uri="{28A0092B-C50C-407E-A947-70E740481C1C}">
                <a14:useLocalDpi xmlns:a14="http://schemas.microsoft.com/office/drawing/2010/main" val="0"/>
              </a:ext>
            </a:extLst>
          </a:blip>
          <a:srcRect t="15274" b="121"/>
          <a:stretch/>
        </p:blipFill>
        <p:spPr>
          <a:xfrm>
            <a:off x="7093527" y="3941437"/>
            <a:ext cx="4860348" cy="2741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Bildobjekt 65">
            <a:extLst>
              <a:ext uri="{FF2B5EF4-FFF2-40B4-BE49-F238E27FC236}">
                <a16:creationId xmlns:a16="http://schemas.microsoft.com/office/drawing/2014/main" id="{740F3F4D-ED1D-E1B7-BD01-E55CA4D931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8654"/>
            <a:ext cx="768834" cy="767557"/>
          </a:xfrm>
          <a:prstGeom prst="rect">
            <a:avLst/>
          </a:prstGeom>
        </p:spPr>
      </p:pic>
    </p:spTree>
    <p:extLst>
      <p:ext uri="{BB962C8B-B14F-4D97-AF65-F5344CB8AC3E}">
        <p14:creationId xmlns:p14="http://schemas.microsoft.com/office/powerpoint/2010/main" val="561497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E27F7-07ED-7068-0AD0-61804CF1BAD9}"/>
              </a:ext>
            </a:extLst>
          </p:cNvPr>
          <p:cNvSpPr>
            <a:spLocks noGrp="1"/>
          </p:cNvSpPr>
          <p:nvPr>
            <p:ph type="title"/>
          </p:nvPr>
        </p:nvSpPr>
        <p:spPr/>
        <p:txBody>
          <a:bodyPr/>
          <a:lstStyle/>
          <a:p>
            <a:endParaRPr lang="en-SE"/>
          </a:p>
        </p:txBody>
      </p:sp>
      <p:pic>
        <p:nvPicPr>
          <p:cNvPr id="5" name="Content Placeholder 4" descr="A room with several machines&#10;&#10;AI-generated content may be incorrect.">
            <a:extLst>
              <a:ext uri="{FF2B5EF4-FFF2-40B4-BE49-F238E27FC236}">
                <a16:creationId xmlns:a16="http://schemas.microsoft.com/office/drawing/2014/main" id="{372B2DFD-9804-14F1-1C5D-1EEB2C45D5B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48007"/>
            <a:ext cx="12277344" cy="6906007"/>
          </a:xfrm>
        </p:spPr>
      </p:pic>
      <p:pic>
        <p:nvPicPr>
          <p:cNvPr id="3" name="Bildobjekt 65">
            <a:extLst>
              <a:ext uri="{FF2B5EF4-FFF2-40B4-BE49-F238E27FC236}">
                <a16:creationId xmlns:a16="http://schemas.microsoft.com/office/drawing/2014/main" id="{C04379C7-D084-60B4-E063-5CBACB520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816"/>
            <a:ext cx="827256" cy="825882"/>
          </a:xfrm>
          <a:prstGeom prst="rect">
            <a:avLst/>
          </a:prstGeom>
        </p:spPr>
      </p:pic>
    </p:spTree>
    <p:extLst>
      <p:ext uri="{BB962C8B-B14F-4D97-AF65-F5344CB8AC3E}">
        <p14:creationId xmlns:p14="http://schemas.microsoft.com/office/powerpoint/2010/main" val="789315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C6731-8383-3C0A-155C-5C86DDB5DF36}"/>
              </a:ext>
            </a:extLst>
          </p:cNvPr>
          <p:cNvSpPr>
            <a:spLocks noGrp="1"/>
          </p:cNvSpPr>
          <p:nvPr>
            <p:ph type="title"/>
          </p:nvPr>
        </p:nvSpPr>
        <p:spPr/>
        <p:txBody>
          <a:bodyPr/>
          <a:lstStyle/>
          <a:p>
            <a:endParaRPr lang="en-SE"/>
          </a:p>
        </p:txBody>
      </p:sp>
      <p:pic>
        <p:nvPicPr>
          <p:cNvPr id="5" name="Content Placeholder 4" descr="A group of people working in a factory&#10;&#10;AI-generated content may be incorrect.">
            <a:extLst>
              <a:ext uri="{FF2B5EF4-FFF2-40B4-BE49-F238E27FC236}">
                <a16:creationId xmlns:a16="http://schemas.microsoft.com/office/drawing/2014/main" id="{C2D9540E-8A08-A2AF-34F5-2DBA21D22B8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347" t="10382" r="6238" b="12091"/>
          <a:stretch/>
        </p:blipFill>
        <p:spPr>
          <a:xfrm>
            <a:off x="-89444" y="0"/>
            <a:ext cx="12281444" cy="6858000"/>
          </a:xfrm>
        </p:spPr>
      </p:pic>
      <p:pic>
        <p:nvPicPr>
          <p:cNvPr id="3" name="Bildobjekt 65">
            <a:extLst>
              <a:ext uri="{FF2B5EF4-FFF2-40B4-BE49-F238E27FC236}">
                <a16:creationId xmlns:a16="http://schemas.microsoft.com/office/drawing/2014/main" id="{AA1745D6-FD51-9CEF-E14E-AB901FDF7D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44" y="-73025"/>
            <a:ext cx="877758" cy="876300"/>
          </a:xfrm>
          <a:prstGeom prst="rect">
            <a:avLst/>
          </a:prstGeom>
        </p:spPr>
      </p:pic>
    </p:spTree>
    <p:extLst>
      <p:ext uri="{BB962C8B-B14F-4D97-AF65-F5344CB8AC3E}">
        <p14:creationId xmlns:p14="http://schemas.microsoft.com/office/powerpoint/2010/main" val="2390645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97B03F-B3C6-F5B3-09BA-C473CEFDFF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437" b="10797"/>
          <a:stretch/>
        </p:blipFill>
        <p:spPr>
          <a:xfrm>
            <a:off x="885294" y="281997"/>
            <a:ext cx="9283127" cy="3811709"/>
          </a:xfrm>
          <a:prstGeom prst="rect">
            <a:avLst/>
          </a:prstGeom>
        </p:spPr>
      </p:pic>
      <p:sp>
        <p:nvSpPr>
          <p:cNvPr id="2" name="Rubrik 1">
            <a:extLst>
              <a:ext uri="{FF2B5EF4-FFF2-40B4-BE49-F238E27FC236}">
                <a16:creationId xmlns:a16="http://schemas.microsoft.com/office/drawing/2014/main" id="{F43AE0B5-6E30-0EA8-4670-0716576353BA}"/>
              </a:ext>
            </a:extLst>
          </p:cNvPr>
          <p:cNvSpPr>
            <a:spLocks noGrp="1"/>
          </p:cNvSpPr>
          <p:nvPr>
            <p:ph type="title"/>
          </p:nvPr>
        </p:nvSpPr>
        <p:spPr>
          <a:xfrm>
            <a:off x="1047608" y="-50715"/>
            <a:ext cx="11338662" cy="798841"/>
          </a:xfrm>
        </p:spPr>
        <p:txBody>
          <a:bodyPr>
            <a:normAutofit fontScale="90000"/>
          </a:bodyPr>
          <a:lstStyle/>
          <a:p>
            <a:r>
              <a:rPr lang="sv-SE" sz="5400" b="1" dirty="0">
                <a:latin typeface="Helvetica Light"/>
              </a:rPr>
              <a:t>Experiments at the antimatter factory</a:t>
            </a:r>
            <a:endParaRPr lang="en-US" sz="5400" b="1" dirty="0">
              <a:latin typeface="Helvetica Light"/>
            </a:endParaRPr>
          </a:p>
        </p:txBody>
      </p:sp>
      <p:sp>
        <p:nvSpPr>
          <p:cNvPr id="7" name="TextBox 4">
            <a:extLst>
              <a:ext uri="{FF2B5EF4-FFF2-40B4-BE49-F238E27FC236}">
                <a16:creationId xmlns:a16="http://schemas.microsoft.com/office/drawing/2014/main" id="{8B1381AD-3C9E-0547-B053-788D859D4A7C}"/>
              </a:ext>
            </a:extLst>
          </p:cNvPr>
          <p:cNvSpPr txBox="1"/>
          <p:nvPr/>
        </p:nvSpPr>
        <p:spPr>
          <a:xfrm>
            <a:off x="342492" y="3887908"/>
            <a:ext cx="11764705" cy="523220"/>
          </a:xfrm>
          <a:prstGeom prst="rect">
            <a:avLst/>
          </a:prstGeom>
          <a:noFill/>
        </p:spPr>
        <p:txBody>
          <a:bodyPr wrap="square" rtlCol="0">
            <a:spAutoFit/>
          </a:bodyPr>
          <a:lstStyle/>
          <a:p>
            <a:r>
              <a:rPr lang="sv-SE" sz="2800" b="1" dirty="0"/>
              <a:t>ALPHA     ASACUSA       AEGIS            BASE         GBAR            PUMA           pAX </a:t>
            </a:r>
          </a:p>
        </p:txBody>
      </p:sp>
      <p:pic>
        <p:nvPicPr>
          <p:cNvPr id="8" name="Picture 8" descr="Afficher l'image d'origine">
            <a:extLst>
              <a:ext uri="{FF2B5EF4-FFF2-40B4-BE49-F238E27FC236}">
                <a16:creationId xmlns:a16="http://schemas.microsoft.com/office/drawing/2014/main" id="{3386FBAD-D979-3780-54F5-1DECA004B1C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3485" y="4347631"/>
            <a:ext cx="897816" cy="97728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Afficher l'image d'origine">
            <a:extLst>
              <a:ext uri="{FF2B5EF4-FFF2-40B4-BE49-F238E27FC236}">
                <a16:creationId xmlns:a16="http://schemas.microsoft.com/office/drawing/2014/main" id="{C88260F2-54AE-C1FC-459F-D36A671A290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39083" y="4587862"/>
            <a:ext cx="1007687" cy="6046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http://asacusa.web.cern.ch/ASACUSA/asacusaweb/kaminari-m.gif">
            <a:extLst>
              <a:ext uri="{FF2B5EF4-FFF2-40B4-BE49-F238E27FC236}">
                <a16:creationId xmlns:a16="http://schemas.microsoft.com/office/drawing/2014/main" id="{F418D11D-64A3-0929-673C-BC70F817F09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92309" y="4504730"/>
            <a:ext cx="605611" cy="6976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Afficher l'image d'origine">
            <a:extLst>
              <a:ext uri="{FF2B5EF4-FFF2-40B4-BE49-F238E27FC236}">
                <a16:creationId xmlns:a16="http://schemas.microsoft.com/office/drawing/2014/main" id="{69998B3E-40B7-A94C-D354-E7741AF0E74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9401" y="4528702"/>
            <a:ext cx="1093169" cy="798014"/>
          </a:xfrm>
          <a:prstGeom prst="rect">
            <a:avLst/>
          </a:prstGeom>
          <a:noFill/>
          <a:extLst>
            <a:ext uri="{909E8E84-426E-40DD-AFC4-6F175D3DCCD1}">
              <a14:hiddenFill xmlns:a14="http://schemas.microsoft.com/office/drawing/2010/main">
                <a:solidFill>
                  <a:srgbClr val="FFFFFF"/>
                </a:solidFill>
              </a14:hiddenFill>
            </a:ext>
          </a:extLst>
        </p:spPr>
      </p:pic>
      <p:sp>
        <p:nvSpPr>
          <p:cNvPr id="14" name="textruta 13">
            <a:extLst>
              <a:ext uri="{FF2B5EF4-FFF2-40B4-BE49-F238E27FC236}">
                <a16:creationId xmlns:a16="http://schemas.microsoft.com/office/drawing/2014/main" id="{9EB064B7-E604-2FC6-5AE4-58D24340CD6C}"/>
              </a:ext>
            </a:extLst>
          </p:cNvPr>
          <p:cNvSpPr txBox="1"/>
          <p:nvPr/>
        </p:nvSpPr>
        <p:spPr>
          <a:xfrm>
            <a:off x="-78196" y="5373919"/>
            <a:ext cx="1790920" cy="954107"/>
          </a:xfrm>
          <a:prstGeom prst="rect">
            <a:avLst/>
          </a:prstGeom>
          <a:noFill/>
        </p:spPr>
        <p:txBody>
          <a:bodyPr wrap="square" rtlCol="0">
            <a:spAutoFit/>
          </a:bodyPr>
          <a:lstStyle/>
          <a:p>
            <a:pPr algn="ctr"/>
            <a:r>
              <a:rPr lang="sv-SE" sz="1400" b="1" dirty="0" err="1"/>
              <a:t>Trap</a:t>
            </a:r>
            <a:endParaRPr lang="sv-SE" sz="1400" b="1" dirty="0"/>
          </a:p>
          <a:p>
            <a:pPr algn="ctr"/>
            <a:r>
              <a:rPr lang="sv-SE" sz="1400" b="1" dirty="0">
                <a:solidFill>
                  <a:schemeClr val="bg2">
                    <a:lumMod val="50000"/>
                  </a:schemeClr>
                </a:solidFill>
              </a:rPr>
              <a:t>Antihydrogen studies</a:t>
            </a:r>
          </a:p>
          <a:p>
            <a:pPr algn="ctr"/>
            <a:r>
              <a:rPr lang="sv-SE" sz="1400" b="1" dirty="0">
                <a:solidFill>
                  <a:schemeClr val="bg2">
                    <a:lumMod val="50000"/>
                  </a:schemeClr>
                </a:solidFill>
              </a:rPr>
              <a:t>Laser spectroscopy</a:t>
            </a:r>
          </a:p>
          <a:p>
            <a:pPr algn="ctr"/>
            <a:r>
              <a:rPr lang="en-US" sz="1400" b="1" dirty="0">
                <a:solidFill>
                  <a:schemeClr val="bg2">
                    <a:lumMod val="50000"/>
                  </a:schemeClr>
                </a:solidFill>
              </a:rPr>
              <a:t>and gravity</a:t>
            </a:r>
          </a:p>
        </p:txBody>
      </p:sp>
      <p:sp>
        <p:nvSpPr>
          <p:cNvPr id="15" name="textruta 14">
            <a:extLst>
              <a:ext uri="{FF2B5EF4-FFF2-40B4-BE49-F238E27FC236}">
                <a16:creationId xmlns:a16="http://schemas.microsoft.com/office/drawing/2014/main" id="{23E9FA63-4999-8168-1072-5B03C7BE228E}"/>
              </a:ext>
            </a:extLst>
          </p:cNvPr>
          <p:cNvSpPr txBox="1"/>
          <p:nvPr/>
        </p:nvSpPr>
        <p:spPr>
          <a:xfrm>
            <a:off x="3377062" y="5216736"/>
            <a:ext cx="1629722" cy="1384995"/>
          </a:xfrm>
          <a:prstGeom prst="rect">
            <a:avLst/>
          </a:prstGeom>
          <a:noFill/>
        </p:spPr>
        <p:txBody>
          <a:bodyPr wrap="square" rtlCol="0">
            <a:spAutoFit/>
          </a:bodyPr>
          <a:lstStyle/>
          <a:p>
            <a:pPr algn="ctr"/>
            <a:r>
              <a:rPr lang="sv-SE" sz="1400" b="1" dirty="0"/>
              <a:t>Beam</a:t>
            </a:r>
          </a:p>
          <a:p>
            <a:pPr algn="ctr"/>
            <a:r>
              <a:rPr lang="sv-SE" sz="1400" b="1" dirty="0">
                <a:solidFill>
                  <a:schemeClr val="bg2">
                    <a:lumMod val="50000"/>
                  </a:schemeClr>
                </a:solidFill>
              </a:rPr>
              <a:t>Pulsed production</a:t>
            </a:r>
          </a:p>
          <a:p>
            <a:pPr algn="ctr"/>
            <a:r>
              <a:rPr lang="sv-SE" sz="1400" b="1" dirty="0">
                <a:solidFill>
                  <a:schemeClr val="bg2">
                    <a:lumMod val="50000"/>
                  </a:schemeClr>
                </a:solidFill>
              </a:rPr>
              <a:t> </a:t>
            </a:r>
            <a:r>
              <a:rPr lang="sv-SE" sz="1400" b="1" dirty="0" err="1">
                <a:solidFill>
                  <a:schemeClr val="bg2">
                    <a:lumMod val="50000"/>
                  </a:schemeClr>
                </a:solidFill>
              </a:rPr>
              <a:t>of</a:t>
            </a:r>
            <a:r>
              <a:rPr lang="sv-SE" sz="1400" b="1" dirty="0">
                <a:solidFill>
                  <a:schemeClr val="bg2">
                    <a:lumMod val="50000"/>
                  </a:schemeClr>
                </a:solidFill>
              </a:rPr>
              <a:t> antihydrogen</a:t>
            </a:r>
          </a:p>
          <a:p>
            <a:pPr algn="ctr"/>
            <a:r>
              <a:rPr lang="sv-SE" sz="1400" b="1" dirty="0">
                <a:solidFill>
                  <a:schemeClr val="bg2">
                    <a:lumMod val="50000"/>
                  </a:schemeClr>
                </a:solidFill>
              </a:rPr>
              <a:t>Gravity</a:t>
            </a:r>
          </a:p>
          <a:p>
            <a:pPr algn="ctr"/>
            <a:r>
              <a:rPr lang="sv-SE" sz="1400" b="1" dirty="0">
                <a:solidFill>
                  <a:schemeClr val="bg2">
                    <a:lumMod val="50000"/>
                  </a:schemeClr>
                </a:solidFill>
              </a:rPr>
              <a:t>Positronium</a:t>
            </a:r>
          </a:p>
          <a:p>
            <a:pPr algn="ctr"/>
            <a:r>
              <a:rPr lang="sv-SE" sz="1400" b="1" dirty="0">
                <a:solidFill>
                  <a:schemeClr val="bg2">
                    <a:lumMod val="50000"/>
                  </a:schemeClr>
                </a:solidFill>
              </a:rPr>
              <a:t>Antiprotonic atoms</a:t>
            </a:r>
          </a:p>
        </p:txBody>
      </p:sp>
      <p:sp>
        <p:nvSpPr>
          <p:cNvPr id="16" name="textruta 15">
            <a:extLst>
              <a:ext uri="{FF2B5EF4-FFF2-40B4-BE49-F238E27FC236}">
                <a16:creationId xmlns:a16="http://schemas.microsoft.com/office/drawing/2014/main" id="{7A192298-FF25-1516-59F4-7511A04B48D4}"/>
              </a:ext>
            </a:extLst>
          </p:cNvPr>
          <p:cNvSpPr txBox="1"/>
          <p:nvPr/>
        </p:nvSpPr>
        <p:spPr>
          <a:xfrm>
            <a:off x="1519776" y="5303333"/>
            <a:ext cx="1734963" cy="1384995"/>
          </a:xfrm>
          <a:prstGeom prst="rect">
            <a:avLst/>
          </a:prstGeom>
          <a:noFill/>
        </p:spPr>
        <p:txBody>
          <a:bodyPr wrap="square" rtlCol="0">
            <a:spAutoFit/>
          </a:bodyPr>
          <a:lstStyle/>
          <a:p>
            <a:pPr algn="ctr"/>
            <a:r>
              <a:rPr lang="sv-SE" sz="1400" b="1" dirty="0" err="1"/>
              <a:t>Beam</a:t>
            </a:r>
            <a:endParaRPr lang="sv-SE" sz="1400" b="1" dirty="0"/>
          </a:p>
          <a:p>
            <a:pPr algn="ctr"/>
            <a:r>
              <a:rPr lang="sv-SE" sz="1400" b="1" dirty="0">
                <a:solidFill>
                  <a:schemeClr val="bg2">
                    <a:lumMod val="50000"/>
                  </a:schemeClr>
                </a:solidFill>
              </a:rPr>
              <a:t>Antihydrogen</a:t>
            </a:r>
          </a:p>
          <a:p>
            <a:pPr algn="ctr"/>
            <a:r>
              <a:rPr lang="sv-SE" sz="1400" b="1" dirty="0">
                <a:solidFill>
                  <a:schemeClr val="bg2">
                    <a:lumMod val="50000"/>
                  </a:schemeClr>
                </a:solidFill>
              </a:rPr>
              <a:t>spectroscopy</a:t>
            </a:r>
          </a:p>
          <a:p>
            <a:pPr algn="ctr"/>
            <a:r>
              <a:rPr lang="en-US" sz="1400" b="1" dirty="0">
                <a:solidFill>
                  <a:schemeClr val="bg2">
                    <a:lumMod val="50000"/>
                  </a:schemeClr>
                </a:solidFill>
              </a:rPr>
              <a:t>Laser spectroscopy of antiprotonic atoms</a:t>
            </a:r>
          </a:p>
        </p:txBody>
      </p:sp>
      <mc:AlternateContent xmlns:mc="http://schemas.openxmlformats.org/markup-compatibility/2006" xmlns:a14="http://schemas.microsoft.com/office/drawing/2010/main">
        <mc:Choice Requires="a14">
          <p:sp>
            <p:nvSpPr>
              <p:cNvPr id="17" name="textruta 16">
                <a:extLst>
                  <a:ext uri="{FF2B5EF4-FFF2-40B4-BE49-F238E27FC236}">
                    <a16:creationId xmlns:a16="http://schemas.microsoft.com/office/drawing/2014/main" id="{2DC3E9C9-38B1-ECC6-5FC7-F719D2580982}"/>
                  </a:ext>
                </a:extLst>
              </p:cNvPr>
              <p:cNvSpPr txBox="1"/>
              <p:nvPr/>
            </p:nvSpPr>
            <p:spPr>
              <a:xfrm>
                <a:off x="5152501" y="5560256"/>
                <a:ext cx="1631611" cy="954107"/>
              </a:xfrm>
              <a:prstGeom prst="rect">
                <a:avLst/>
              </a:prstGeom>
              <a:noFill/>
            </p:spPr>
            <p:txBody>
              <a:bodyPr wrap="square" rtlCol="0">
                <a:spAutoFit/>
              </a:bodyPr>
              <a:lstStyle/>
              <a:p>
                <a:pPr algn="ctr"/>
                <a:r>
                  <a:rPr lang="sv-SE" sz="1400" b="1" dirty="0"/>
                  <a:t>Trap/BASE-STEP</a:t>
                </a:r>
              </a:p>
              <a:p>
                <a:pPr algn="ctr"/>
                <a:r>
                  <a:rPr lang="sv-SE" sz="1400" b="1" dirty="0" err="1">
                    <a:solidFill>
                      <a:schemeClr val="bg2">
                        <a:lumMod val="50000"/>
                      </a:schemeClr>
                    </a:solidFill>
                  </a:rPr>
                  <a:t>Mass</a:t>
                </a:r>
                <a:r>
                  <a:rPr lang="sv-SE" sz="1400" b="1" dirty="0">
                    <a:solidFill>
                      <a:schemeClr val="bg2">
                        <a:lumMod val="50000"/>
                      </a:schemeClr>
                    </a:solidFill>
                  </a:rPr>
                  <a:t> </a:t>
                </a:r>
                <a:r>
                  <a:rPr lang="sv-SE" sz="1400" b="1" dirty="0" err="1">
                    <a:solidFill>
                      <a:schemeClr val="bg2">
                        <a:lumMod val="50000"/>
                      </a:schemeClr>
                    </a:solidFill>
                  </a:rPr>
                  <a:t>spectroscopy</a:t>
                </a:r>
                <a:endParaRPr lang="sv-SE" sz="1400" b="1" dirty="0">
                  <a:solidFill>
                    <a:schemeClr val="bg2">
                      <a:lumMod val="50000"/>
                    </a:schemeClr>
                  </a:solidFill>
                </a:endParaRPr>
              </a:p>
              <a:p>
                <a:pPr algn="ctr"/>
                <a14:m>
                  <m:oMath xmlns:m="http://schemas.openxmlformats.org/officeDocument/2006/math">
                    <m:acc>
                      <m:accPr>
                        <m:chr m:val="̅"/>
                        <m:ctrlPr>
                          <a:rPr lang="sv-SE" sz="1400" b="1" i="1" dirty="0" smtClean="0">
                            <a:solidFill>
                              <a:schemeClr val="bg2">
                                <a:lumMod val="50000"/>
                              </a:schemeClr>
                            </a:solidFill>
                            <a:latin typeface="Cambria Math" panose="02040503050406030204" pitchFamily="18" charset="0"/>
                          </a:rPr>
                        </m:ctrlPr>
                      </m:accPr>
                      <m:e>
                        <m:r>
                          <a:rPr lang="sv-SE" sz="1400" b="1" i="1" dirty="0" smtClean="0">
                            <a:solidFill>
                              <a:schemeClr val="bg2">
                                <a:lumMod val="50000"/>
                              </a:schemeClr>
                            </a:solidFill>
                            <a:latin typeface="Cambria Math" panose="02040503050406030204" pitchFamily="18" charset="0"/>
                          </a:rPr>
                          <m:t>𝒑</m:t>
                        </m:r>
                      </m:e>
                    </m:acc>
                  </m:oMath>
                </a14:m>
                <a:r>
                  <a:rPr lang="sv-SE" sz="1400" b="1" dirty="0">
                    <a:solidFill>
                      <a:schemeClr val="bg2">
                        <a:lumMod val="50000"/>
                      </a:schemeClr>
                    </a:solidFill>
                  </a:rPr>
                  <a:t> </a:t>
                </a:r>
                <a:r>
                  <a:rPr lang="sv-SE" sz="1400" b="1" dirty="0" err="1">
                    <a:solidFill>
                      <a:schemeClr val="bg2">
                        <a:lumMod val="50000"/>
                      </a:schemeClr>
                    </a:solidFill>
                  </a:rPr>
                  <a:t>magnetic</a:t>
                </a:r>
                <a:r>
                  <a:rPr lang="sv-SE" sz="1400" b="1" dirty="0">
                    <a:solidFill>
                      <a:schemeClr val="bg2">
                        <a:lumMod val="50000"/>
                      </a:schemeClr>
                    </a:solidFill>
                  </a:rPr>
                  <a:t> moment</a:t>
                </a:r>
                <a:endParaRPr lang="en-US" sz="1400" b="1" dirty="0">
                  <a:solidFill>
                    <a:schemeClr val="bg2">
                      <a:lumMod val="50000"/>
                    </a:schemeClr>
                  </a:solidFill>
                </a:endParaRPr>
              </a:p>
            </p:txBody>
          </p:sp>
        </mc:Choice>
        <mc:Fallback xmlns="">
          <p:sp>
            <p:nvSpPr>
              <p:cNvPr id="17" name="textruta 16">
                <a:extLst>
                  <a:ext uri="{FF2B5EF4-FFF2-40B4-BE49-F238E27FC236}">
                    <a16:creationId xmlns:a16="http://schemas.microsoft.com/office/drawing/2014/main" id="{2DC3E9C9-38B1-ECC6-5FC7-F719D2580982}"/>
                  </a:ext>
                </a:extLst>
              </p:cNvPr>
              <p:cNvSpPr txBox="1">
                <a:spLocks noRot="1" noChangeAspect="1" noMove="1" noResize="1" noEditPoints="1" noAdjustHandles="1" noChangeArrowheads="1" noChangeShapeType="1" noTextEdit="1"/>
              </p:cNvSpPr>
              <p:nvPr/>
            </p:nvSpPr>
            <p:spPr>
              <a:xfrm>
                <a:off x="5152501" y="5560256"/>
                <a:ext cx="1631611" cy="954107"/>
              </a:xfrm>
              <a:prstGeom prst="rect">
                <a:avLst/>
              </a:prstGeom>
              <a:blipFill>
                <a:blip r:embed="rId8"/>
                <a:stretch>
                  <a:fillRect t="-1274" b="-5732"/>
                </a:stretch>
              </a:blipFill>
            </p:spPr>
            <p:txBody>
              <a:bodyPr/>
              <a:lstStyle/>
              <a:p>
                <a:r>
                  <a:rPr lang="LID4096">
                    <a:noFill/>
                  </a:rPr>
                  <a:t> </a:t>
                </a:r>
              </a:p>
            </p:txBody>
          </p:sp>
        </mc:Fallback>
      </mc:AlternateContent>
      <p:sp>
        <p:nvSpPr>
          <p:cNvPr id="20" name="textruta 19">
            <a:extLst>
              <a:ext uri="{FF2B5EF4-FFF2-40B4-BE49-F238E27FC236}">
                <a16:creationId xmlns:a16="http://schemas.microsoft.com/office/drawing/2014/main" id="{DE83EEA2-AF7B-A427-1E58-5C361B4188E8}"/>
              </a:ext>
            </a:extLst>
          </p:cNvPr>
          <p:cNvSpPr txBox="1"/>
          <p:nvPr/>
        </p:nvSpPr>
        <p:spPr>
          <a:xfrm>
            <a:off x="6797340" y="5558611"/>
            <a:ext cx="1489857" cy="954107"/>
          </a:xfrm>
          <a:prstGeom prst="rect">
            <a:avLst/>
          </a:prstGeom>
          <a:noFill/>
        </p:spPr>
        <p:txBody>
          <a:bodyPr wrap="square" rtlCol="0">
            <a:spAutoFit/>
          </a:bodyPr>
          <a:lstStyle/>
          <a:p>
            <a:pPr algn="ctr"/>
            <a:r>
              <a:rPr lang="sv-SE" sz="1400" b="1" dirty="0" err="1"/>
              <a:t>Trap</a:t>
            </a:r>
            <a:endParaRPr lang="sv-SE" sz="1400" b="1" dirty="0"/>
          </a:p>
          <a:p>
            <a:pPr algn="ctr"/>
            <a:r>
              <a:rPr lang="sv-SE" sz="1400" b="1" dirty="0" err="1">
                <a:solidFill>
                  <a:schemeClr val="bg2">
                    <a:lumMod val="50000"/>
                  </a:schemeClr>
                </a:solidFill>
              </a:rPr>
              <a:t>Antimatter</a:t>
            </a:r>
            <a:r>
              <a:rPr lang="sv-SE" sz="1400" b="1" dirty="0">
                <a:solidFill>
                  <a:schemeClr val="bg2">
                    <a:lumMod val="50000"/>
                  </a:schemeClr>
                </a:solidFill>
              </a:rPr>
              <a:t> </a:t>
            </a:r>
            <a:r>
              <a:rPr lang="sv-SE" sz="1400" b="1" dirty="0" err="1">
                <a:solidFill>
                  <a:schemeClr val="bg2">
                    <a:lumMod val="50000"/>
                  </a:schemeClr>
                </a:solidFill>
              </a:rPr>
              <a:t>gravity</a:t>
            </a:r>
            <a:endParaRPr lang="sv-SE" sz="1400" b="1" dirty="0">
              <a:solidFill>
                <a:schemeClr val="bg2">
                  <a:lumMod val="50000"/>
                </a:schemeClr>
              </a:solidFill>
            </a:endParaRPr>
          </a:p>
          <a:p>
            <a:pPr algn="ctr"/>
            <a:r>
              <a:rPr lang="sv-SE" sz="1400" b="1" dirty="0">
                <a:solidFill>
                  <a:schemeClr val="bg2">
                    <a:lumMod val="50000"/>
                  </a:schemeClr>
                </a:solidFill>
              </a:rPr>
              <a:t>Lamb-</a:t>
            </a:r>
            <a:r>
              <a:rPr lang="sv-SE" sz="1400" b="1" dirty="0" err="1">
                <a:solidFill>
                  <a:schemeClr val="bg2">
                    <a:lumMod val="50000"/>
                  </a:schemeClr>
                </a:solidFill>
              </a:rPr>
              <a:t>shift</a:t>
            </a:r>
            <a:r>
              <a:rPr lang="sv-SE" sz="1400" b="1" dirty="0">
                <a:solidFill>
                  <a:schemeClr val="bg2">
                    <a:lumMod val="50000"/>
                  </a:schemeClr>
                </a:solidFill>
              </a:rPr>
              <a:t> </a:t>
            </a:r>
            <a:endParaRPr lang="en-US" sz="1400" b="1" dirty="0">
              <a:solidFill>
                <a:schemeClr val="bg2">
                  <a:lumMod val="50000"/>
                </a:schemeClr>
              </a:solidFill>
            </a:endParaRPr>
          </a:p>
        </p:txBody>
      </p:sp>
      <p:sp>
        <p:nvSpPr>
          <p:cNvPr id="21" name="textruta 20">
            <a:extLst>
              <a:ext uri="{FF2B5EF4-FFF2-40B4-BE49-F238E27FC236}">
                <a16:creationId xmlns:a16="http://schemas.microsoft.com/office/drawing/2014/main" id="{8B757728-1586-C229-F17B-9CCAB6ABCCA6}"/>
              </a:ext>
            </a:extLst>
          </p:cNvPr>
          <p:cNvSpPr txBox="1"/>
          <p:nvPr/>
        </p:nvSpPr>
        <p:spPr>
          <a:xfrm>
            <a:off x="8409520" y="5538074"/>
            <a:ext cx="1703195" cy="1169551"/>
          </a:xfrm>
          <a:prstGeom prst="rect">
            <a:avLst/>
          </a:prstGeom>
          <a:noFill/>
        </p:spPr>
        <p:txBody>
          <a:bodyPr wrap="square" rtlCol="0">
            <a:spAutoFit/>
          </a:bodyPr>
          <a:lstStyle/>
          <a:p>
            <a:pPr algn="ctr"/>
            <a:r>
              <a:rPr lang="sv-SE" sz="1400" b="1" dirty="0"/>
              <a:t>Portable trap </a:t>
            </a:r>
          </a:p>
          <a:p>
            <a:pPr algn="ctr"/>
            <a:r>
              <a:rPr lang="sv-SE" sz="1400" b="1" dirty="0">
                <a:solidFill>
                  <a:schemeClr val="bg2">
                    <a:lumMod val="50000"/>
                  </a:schemeClr>
                </a:solidFill>
              </a:rPr>
              <a:t>Antiprotonic atoms</a:t>
            </a:r>
          </a:p>
          <a:p>
            <a:pPr algn="ctr"/>
            <a:r>
              <a:rPr lang="sv-SE" sz="1400" b="1" dirty="0">
                <a:solidFill>
                  <a:schemeClr val="bg2">
                    <a:lumMod val="50000"/>
                  </a:schemeClr>
                </a:solidFill>
              </a:rPr>
              <a:t>Meson charge capture from annihilations in trap</a:t>
            </a:r>
          </a:p>
        </p:txBody>
      </p:sp>
      <p:pic>
        <p:nvPicPr>
          <p:cNvPr id="5" name="Bildobjekt 4">
            <a:extLst>
              <a:ext uri="{FF2B5EF4-FFF2-40B4-BE49-F238E27FC236}">
                <a16:creationId xmlns:a16="http://schemas.microsoft.com/office/drawing/2014/main" id="{C458294E-5218-9FF8-2771-CCF292CF03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713441" y="4428307"/>
            <a:ext cx="1251119" cy="828955"/>
          </a:xfrm>
          <a:prstGeom prst="rect">
            <a:avLst/>
          </a:prstGeom>
        </p:spPr>
      </p:pic>
      <p:sp>
        <p:nvSpPr>
          <p:cNvPr id="4" name="TextBox 3">
            <a:extLst>
              <a:ext uri="{FF2B5EF4-FFF2-40B4-BE49-F238E27FC236}">
                <a16:creationId xmlns:a16="http://schemas.microsoft.com/office/drawing/2014/main" id="{964C8EC5-AA30-5D85-85E0-4A5CA103F750}"/>
              </a:ext>
            </a:extLst>
          </p:cNvPr>
          <p:cNvSpPr txBox="1"/>
          <p:nvPr/>
        </p:nvSpPr>
        <p:spPr>
          <a:xfrm>
            <a:off x="2948899" y="1596689"/>
            <a:ext cx="856325" cy="400110"/>
          </a:xfrm>
          <a:prstGeom prst="rect">
            <a:avLst/>
          </a:prstGeom>
          <a:noFill/>
        </p:spPr>
        <p:txBody>
          <a:bodyPr wrap="none" rtlCol="0">
            <a:spAutoFit/>
          </a:bodyPr>
          <a:lstStyle/>
          <a:p>
            <a:r>
              <a:rPr lang="en-US" sz="2000" dirty="0"/>
              <a:t>ELENA</a:t>
            </a:r>
            <a:endParaRPr lang="LID4096" sz="2000" dirty="0"/>
          </a:p>
        </p:txBody>
      </p:sp>
      <p:cxnSp>
        <p:nvCxnSpPr>
          <p:cNvPr id="19" name="Straight Arrow Connector 18">
            <a:extLst>
              <a:ext uri="{FF2B5EF4-FFF2-40B4-BE49-F238E27FC236}">
                <a16:creationId xmlns:a16="http://schemas.microsoft.com/office/drawing/2014/main" id="{76D400ED-D5E2-49E4-4570-FE816ADE7D69}"/>
              </a:ext>
            </a:extLst>
          </p:cNvPr>
          <p:cNvCxnSpPr>
            <a:cxnSpLocks/>
          </p:cNvCxnSpPr>
          <p:nvPr/>
        </p:nvCxnSpPr>
        <p:spPr>
          <a:xfrm>
            <a:off x="5353941" y="1363961"/>
            <a:ext cx="1177970" cy="1125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21F2C8E-614E-92B2-BA28-43499B8B8DA4}"/>
              </a:ext>
            </a:extLst>
          </p:cNvPr>
          <p:cNvSpPr txBox="1"/>
          <p:nvPr/>
        </p:nvSpPr>
        <p:spPr>
          <a:xfrm>
            <a:off x="2292501" y="2568515"/>
            <a:ext cx="2169120" cy="369332"/>
          </a:xfrm>
          <a:prstGeom prst="rect">
            <a:avLst/>
          </a:prstGeom>
          <a:noFill/>
        </p:spPr>
        <p:txBody>
          <a:bodyPr wrap="none" rtlCol="0">
            <a:spAutoFit/>
          </a:bodyPr>
          <a:lstStyle/>
          <a:p>
            <a:r>
              <a:rPr lang="en-US" dirty="0"/>
              <a:t>Antiprotons @1 MeV</a:t>
            </a:r>
            <a:endParaRPr lang="LID4096" dirty="0"/>
          </a:p>
        </p:txBody>
      </p:sp>
      <p:sp>
        <p:nvSpPr>
          <p:cNvPr id="24" name="TextBox 23">
            <a:extLst>
              <a:ext uri="{FF2B5EF4-FFF2-40B4-BE49-F238E27FC236}">
                <a16:creationId xmlns:a16="http://schemas.microsoft.com/office/drawing/2014/main" id="{B1B739EC-C7BB-68D2-1F2E-479CA22C9FC4}"/>
              </a:ext>
            </a:extLst>
          </p:cNvPr>
          <p:cNvSpPr txBox="1"/>
          <p:nvPr/>
        </p:nvSpPr>
        <p:spPr>
          <a:xfrm>
            <a:off x="5598967" y="952535"/>
            <a:ext cx="2396746" cy="369332"/>
          </a:xfrm>
          <a:prstGeom prst="rect">
            <a:avLst/>
          </a:prstGeom>
          <a:noFill/>
        </p:spPr>
        <p:txBody>
          <a:bodyPr wrap="none" rtlCol="0">
            <a:spAutoFit/>
          </a:bodyPr>
          <a:lstStyle/>
          <a:p>
            <a:r>
              <a:rPr lang="en-US" dirty="0"/>
              <a:t>Antiprotons @ 0.1 MeV</a:t>
            </a:r>
            <a:endParaRPr lang="LID4096" dirty="0"/>
          </a:p>
        </p:txBody>
      </p:sp>
      <p:sp>
        <p:nvSpPr>
          <p:cNvPr id="25" name="TextBox 24">
            <a:extLst>
              <a:ext uri="{FF2B5EF4-FFF2-40B4-BE49-F238E27FC236}">
                <a16:creationId xmlns:a16="http://schemas.microsoft.com/office/drawing/2014/main" id="{1DCC908A-1E62-6B91-690C-DB50CB866AA0}"/>
              </a:ext>
            </a:extLst>
          </p:cNvPr>
          <p:cNvSpPr txBox="1"/>
          <p:nvPr/>
        </p:nvSpPr>
        <p:spPr>
          <a:xfrm>
            <a:off x="4095255" y="2977127"/>
            <a:ext cx="2836739" cy="369332"/>
          </a:xfrm>
          <a:prstGeom prst="rect">
            <a:avLst/>
          </a:prstGeom>
          <a:noFill/>
        </p:spPr>
        <p:txBody>
          <a:bodyPr wrap="none" rtlCol="0">
            <a:spAutoFit/>
          </a:bodyPr>
          <a:lstStyle/>
          <a:p>
            <a:r>
              <a:rPr lang="en-US" dirty="0"/>
              <a:t>Antiprotons for experiments</a:t>
            </a:r>
            <a:endParaRPr lang="LID4096" dirty="0"/>
          </a:p>
        </p:txBody>
      </p:sp>
      <p:pic>
        <p:nvPicPr>
          <p:cNvPr id="27" name="Picture 26" descr="A black background with yellow and green circles&#10;&#10;Description automatically generated">
            <a:extLst>
              <a:ext uri="{FF2B5EF4-FFF2-40B4-BE49-F238E27FC236}">
                <a16:creationId xmlns:a16="http://schemas.microsoft.com/office/drawing/2014/main" id="{E45A541B-4650-F9B6-2D89-C612DD74D96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36868" y="4683265"/>
            <a:ext cx="2071502" cy="601806"/>
          </a:xfrm>
          <a:prstGeom prst="rect">
            <a:avLst/>
          </a:prstGeom>
        </p:spPr>
      </p:pic>
      <p:pic>
        <p:nvPicPr>
          <p:cNvPr id="12" name="Picture 11">
            <a:extLst>
              <a:ext uri="{FF2B5EF4-FFF2-40B4-BE49-F238E27FC236}">
                <a16:creationId xmlns:a16="http://schemas.microsoft.com/office/drawing/2014/main" id="{CB5C5BB9-943D-85C0-2039-5667BF5FC8C5}"/>
              </a:ext>
            </a:extLst>
          </p:cNvPr>
          <p:cNvPicPr>
            <a:picLocks noChangeAspect="1"/>
          </p:cNvPicPr>
          <p:nvPr/>
        </p:nvPicPr>
        <p:blipFill>
          <a:blip r:embed="rId11"/>
          <a:srcRect l="49879" r="25836" b="74082"/>
          <a:stretch/>
        </p:blipFill>
        <p:spPr>
          <a:xfrm>
            <a:off x="10113510" y="4363659"/>
            <a:ext cx="1891549" cy="958250"/>
          </a:xfrm>
          <a:prstGeom prst="rect">
            <a:avLst/>
          </a:prstGeom>
        </p:spPr>
      </p:pic>
      <p:sp>
        <p:nvSpPr>
          <p:cNvPr id="13" name="textruta 20">
            <a:extLst>
              <a:ext uri="{FF2B5EF4-FFF2-40B4-BE49-F238E27FC236}">
                <a16:creationId xmlns:a16="http://schemas.microsoft.com/office/drawing/2014/main" id="{A67C4B9E-7929-05C3-7FB1-D219343D39BD}"/>
              </a:ext>
            </a:extLst>
          </p:cNvPr>
          <p:cNvSpPr txBox="1"/>
          <p:nvPr/>
        </p:nvSpPr>
        <p:spPr>
          <a:xfrm>
            <a:off x="10319366" y="5519651"/>
            <a:ext cx="1703195" cy="954107"/>
          </a:xfrm>
          <a:prstGeom prst="rect">
            <a:avLst/>
          </a:prstGeom>
          <a:noFill/>
        </p:spPr>
        <p:txBody>
          <a:bodyPr wrap="square" rtlCol="0">
            <a:spAutoFit/>
          </a:bodyPr>
          <a:lstStyle/>
          <a:p>
            <a:pPr algn="ctr"/>
            <a:r>
              <a:rPr lang="sv-SE" sz="1400" b="1" dirty="0"/>
              <a:t>Cyclotron trap</a:t>
            </a:r>
          </a:p>
          <a:p>
            <a:pPr algn="ctr"/>
            <a:r>
              <a:rPr lang="sv-SE" sz="1400" b="1" dirty="0">
                <a:solidFill>
                  <a:schemeClr val="bg2">
                    <a:lumMod val="50000"/>
                  </a:schemeClr>
                </a:solidFill>
              </a:rPr>
              <a:t>Antiprotonic atoms</a:t>
            </a:r>
            <a:r>
              <a:rPr lang="sv-SE" sz="1400" b="1" dirty="0"/>
              <a:t> </a:t>
            </a:r>
          </a:p>
          <a:p>
            <a:pPr algn="ctr"/>
            <a:r>
              <a:rPr lang="sv-SE" sz="1400" b="1" dirty="0">
                <a:solidFill>
                  <a:schemeClr val="bg2">
                    <a:lumMod val="50000"/>
                  </a:schemeClr>
                </a:solidFill>
              </a:rPr>
              <a:t>X-ray spectroscopy on target</a:t>
            </a:r>
          </a:p>
        </p:txBody>
      </p:sp>
      <p:sp>
        <p:nvSpPr>
          <p:cNvPr id="18" name="Slide Number Placeholder 44">
            <a:extLst>
              <a:ext uri="{FF2B5EF4-FFF2-40B4-BE49-F238E27FC236}">
                <a16:creationId xmlns:a16="http://schemas.microsoft.com/office/drawing/2014/main" id="{E4E58647-270E-8937-06B8-1620642870B3}"/>
              </a:ext>
            </a:extLst>
          </p:cNvPr>
          <p:cNvSpPr>
            <a:spLocks noGrp="1"/>
          </p:cNvSpPr>
          <p:nvPr>
            <p:ph type="sldNum" sz="quarter" idx="12"/>
          </p:nvPr>
        </p:nvSpPr>
        <p:spPr>
          <a:xfrm>
            <a:off x="9272080" y="6377937"/>
            <a:ext cx="2743200" cy="365125"/>
          </a:xfrm>
        </p:spPr>
        <p:txBody>
          <a:bodyPr/>
          <a:lstStyle/>
          <a:p>
            <a:fld id="{2667558A-FF61-4234-9705-D2FDAD19235C}" type="slidenum">
              <a:rPr lang="LID4096" sz="3200" smtClean="0"/>
              <a:t>16</a:t>
            </a:fld>
            <a:endParaRPr lang="LID4096" sz="3200" dirty="0"/>
          </a:p>
        </p:txBody>
      </p:sp>
    </p:spTree>
    <p:extLst>
      <p:ext uri="{BB962C8B-B14F-4D97-AF65-F5344CB8AC3E}">
        <p14:creationId xmlns:p14="http://schemas.microsoft.com/office/powerpoint/2010/main" val="2336176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FE05CF5-CDD6-E66D-6A23-D744BEC4CD76}"/>
              </a:ext>
            </a:extLst>
          </p:cNvPr>
          <p:cNvSpPr txBox="1">
            <a:spLocks/>
          </p:cNvSpPr>
          <p:nvPr/>
        </p:nvSpPr>
        <p:spPr>
          <a:xfrm>
            <a:off x="806450" y="191518"/>
            <a:ext cx="12239625" cy="13604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6000" b="1" dirty="0">
                <a:latin typeface="+mn-lt"/>
              </a:rPr>
              <a:t>Trapping and cooling antiprotons</a:t>
            </a:r>
            <a:endParaRPr lang="LID4096" sz="6000" b="1" dirty="0">
              <a:latin typeface="+mn-lt"/>
            </a:endParaRPr>
          </a:p>
        </p:txBody>
      </p:sp>
      <p:grpSp>
        <p:nvGrpSpPr>
          <p:cNvPr id="13" name="Group 12">
            <a:extLst>
              <a:ext uri="{FF2B5EF4-FFF2-40B4-BE49-F238E27FC236}">
                <a16:creationId xmlns:a16="http://schemas.microsoft.com/office/drawing/2014/main" id="{54D6D2BB-8C40-4152-4C2B-FE4F0B9B99EE}"/>
              </a:ext>
            </a:extLst>
          </p:cNvPr>
          <p:cNvGrpSpPr/>
          <p:nvPr/>
        </p:nvGrpSpPr>
        <p:grpSpPr>
          <a:xfrm>
            <a:off x="731195" y="1551959"/>
            <a:ext cx="10334496" cy="4269503"/>
            <a:chOff x="1585103" y="1386752"/>
            <a:chExt cx="8838418" cy="3286870"/>
          </a:xfrm>
        </p:grpSpPr>
        <p:grpSp>
          <p:nvGrpSpPr>
            <p:cNvPr id="2" name="Group 1">
              <a:extLst>
                <a:ext uri="{FF2B5EF4-FFF2-40B4-BE49-F238E27FC236}">
                  <a16:creationId xmlns:a16="http://schemas.microsoft.com/office/drawing/2014/main" id="{EAA3E59E-B7F7-C3CB-6413-E201D4225987}"/>
                </a:ext>
              </a:extLst>
            </p:cNvPr>
            <p:cNvGrpSpPr/>
            <p:nvPr/>
          </p:nvGrpSpPr>
          <p:grpSpPr>
            <a:xfrm>
              <a:off x="3988883" y="1386752"/>
              <a:ext cx="6434638" cy="3286870"/>
              <a:chOff x="205447" y="-396728"/>
              <a:chExt cx="10663357" cy="6765948"/>
            </a:xfrm>
          </p:grpSpPr>
          <p:pic>
            <p:nvPicPr>
              <p:cNvPr id="3" name="Picture 2">
                <a:extLst>
                  <a:ext uri="{FF2B5EF4-FFF2-40B4-BE49-F238E27FC236}">
                    <a16:creationId xmlns:a16="http://schemas.microsoft.com/office/drawing/2014/main" id="{47A50D1A-E292-BB39-44AA-3A4BAE5FC22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447" y="-396728"/>
                <a:ext cx="10663357" cy="5259479"/>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F2804028-F0E6-7678-58FA-6F7D77BEAC07}"/>
                  </a:ext>
                </a:extLst>
              </p:cNvPr>
              <p:cNvGrpSpPr/>
              <p:nvPr/>
            </p:nvGrpSpPr>
            <p:grpSpPr>
              <a:xfrm>
                <a:off x="2010903" y="390612"/>
                <a:ext cx="7601920" cy="5978608"/>
                <a:chOff x="2010903" y="433232"/>
                <a:chExt cx="7601920" cy="5978608"/>
              </a:xfrm>
            </p:grpSpPr>
            <p:sp>
              <p:nvSpPr>
                <p:cNvPr id="5" name="Freeform: Shape 4">
                  <a:extLst>
                    <a:ext uri="{FF2B5EF4-FFF2-40B4-BE49-F238E27FC236}">
                      <a16:creationId xmlns:a16="http://schemas.microsoft.com/office/drawing/2014/main" id="{EF6B032A-97A9-12BA-D840-4AB7D769183A}"/>
                    </a:ext>
                  </a:extLst>
                </p:cNvPr>
                <p:cNvSpPr/>
                <p:nvPr/>
              </p:nvSpPr>
              <p:spPr>
                <a:xfrm>
                  <a:off x="2010903" y="5454453"/>
                  <a:ext cx="7601920" cy="957387"/>
                </a:xfrm>
                <a:custGeom>
                  <a:avLst/>
                  <a:gdLst>
                    <a:gd name="connsiteX0" fmla="*/ 0 w 8981268"/>
                    <a:gd name="connsiteY0" fmla="*/ 243029 h 987873"/>
                    <a:gd name="connsiteX1" fmla="*/ 2088397 w 8981268"/>
                    <a:gd name="connsiteY1" fmla="*/ 285649 h 987873"/>
                    <a:gd name="connsiteX2" fmla="*/ 4362773 w 8981268"/>
                    <a:gd name="connsiteY2" fmla="*/ 986948 h 987873"/>
                    <a:gd name="connsiteX3" fmla="*/ 7446936 w 8981268"/>
                    <a:gd name="connsiteY3" fmla="*/ 119042 h 987873"/>
                    <a:gd name="connsiteX4" fmla="*/ 8981268 w 8981268"/>
                    <a:gd name="connsiteY4" fmla="*/ 29927 h 987873"/>
                    <a:gd name="connsiteX0" fmla="*/ 0 w 9035512"/>
                    <a:gd name="connsiteY0" fmla="*/ 208158 h 987882"/>
                    <a:gd name="connsiteX1" fmla="*/ 2142641 w 9035512"/>
                    <a:gd name="connsiteY1" fmla="*/ 285649 h 987882"/>
                    <a:gd name="connsiteX2" fmla="*/ 4417017 w 9035512"/>
                    <a:gd name="connsiteY2" fmla="*/ 986948 h 987882"/>
                    <a:gd name="connsiteX3" fmla="*/ 7501180 w 9035512"/>
                    <a:gd name="connsiteY3" fmla="*/ 119042 h 987882"/>
                    <a:gd name="connsiteX4" fmla="*/ 9035512 w 9035512"/>
                    <a:gd name="connsiteY4" fmla="*/ 29927 h 987882"/>
                    <a:gd name="connsiteX0" fmla="*/ 0 w 9035512"/>
                    <a:gd name="connsiteY0" fmla="*/ 208158 h 989489"/>
                    <a:gd name="connsiteX1" fmla="*/ 1948912 w 9035512"/>
                    <a:gd name="connsiteY1" fmla="*/ 378639 h 989489"/>
                    <a:gd name="connsiteX2" fmla="*/ 4417017 w 9035512"/>
                    <a:gd name="connsiteY2" fmla="*/ 986948 h 989489"/>
                    <a:gd name="connsiteX3" fmla="*/ 7501180 w 9035512"/>
                    <a:gd name="connsiteY3" fmla="*/ 119042 h 989489"/>
                    <a:gd name="connsiteX4" fmla="*/ 9035512 w 9035512"/>
                    <a:gd name="connsiteY4" fmla="*/ 29927 h 989489"/>
                    <a:gd name="connsiteX0" fmla="*/ 0 w 9035512"/>
                    <a:gd name="connsiteY0" fmla="*/ 208158 h 1001069"/>
                    <a:gd name="connsiteX1" fmla="*/ 1948912 w 9035512"/>
                    <a:gd name="connsiteY1" fmla="*/ 378639 h 1001069"/>
                    <a:gd name="connsiteX2" fmla="*/ 3948193 w 9035512"/>
                    <a:gd name="connsiteY2" fmla="*/ 998572 h 1001069"/>
                    <a:gd name="connsiteX3" fmla="*/ 7501180 w 9035512"/>
                    <a:gd name="connsiteY3" fmla="*/ 119042 h 1001069"/>
                    <a:gd name="connsiteX4" fmla="*/ 9035512 w 9035512"/>
                    <a:gd name="connsiteY4" fmla="*/ 29927 h 1001069"/>
                    <a:gd name="connsiteX0" fmla="*/ 0 w 9035512"/>
                    <a:gd name="connsiteY0" fmla="*/ 208158 h 998677"/>
                    <a:gd name="connsiteX1" fmla="*/ 1948912 w 9035512"/>
                    <a:gd name="connsiteY1" fmla="*/ 378639 h 998677"/>
                    <a:gd name="connsiteX2" fmla="*/ 3948193 w 9035512"/>
                    <a:gd name="connsiteY2" fmla="*/ 998572 h 998677"/>
                    <a:gd name="connsiteX3" fmla="*/ 7501180 w 9035512"/>
                    <a:gd name="connsiteY3" fmla="*/ 119042 h 998677"/>
                    <a:gd name="connsiteX4" fmla="*/ 9035512 w 9035512"/>
                    <a:gd name="connsiteY4" fmla="*/ 29927 h 998677"/>
                    <a:gd name="connsiteX0" fmla="*/ 0 w 9035512"/>
                    <a:gd name="connsiteY0" fmla="*/ 182731 h 973234"/>
                    <a:gd name="connsiteX1" fmla="*/ 1948912 w 9035512"/>
                    <a:gd name="connsiteY1" fmla="*/ 353212 h 973234"/>
                    <a:gd name="connsiteX2" fmla="*/ 3948193 w 9035512"/>
                    <a:gd name="connsiteY2" fmla="*/ 973145 h 973234"/>
                    <a:gd name="connsiteX3" fmla="*/ 6408549 w 9035512"/>
                    <a:gd name="connsiteY3" fmla="*/ 306717 h 973234"/>
                    <a:gd name="connsiteX4" fmla="*/ 9035512 w 9035512"/>
                    <a:gd name="connsiteY4" fmla="*/ 4500 h 973234"/>
                    <a:gd name="connsiteX0" fmla="*/ 0 w 8330339"/>
                    <a:gd name="connsiteY0" fmla="*/ 34323 h 824826"/>
                    <a:gd name="connsiteX1" fmla="*/ 1948912 w 8330339"/>
                    <a:gd name="connsiteY1" fmla="*/ 204804 h 824826"/>
                    <a:gd name="connsiteX2" fmla="*/ 3948193 w 8330339"/>
                    <a:gd name="connsiteY2" fmla="*/ 824737 h 824826"/>
                    <a:gd name="connsiteX3" fmla="*/ 6408549 w 8330339"/>
                    <a:gd name="connsiteY3" fmla="*/ 158309 h 824826"/>
                    <a:gd name="connsiteX4" fmla="*/ 8330339 w 8330339"/>
                    <a:gd name="connsiteY4" fmla="*/ 14949 h 824826"/>
                    <a:gd name="connsiteX0" fmla="*/ 0 w 8330339"/>
                    <a:gd name="connsiteY0" fmla="*/ 34323 h 824826"/>
                    <a:gd name="connsiteX1" fmla="*/ 1948912 w 8330339"/>
                    <a:gd name="connsiteY1" fmla="*/ 204804 h 824826"/>
                    <a:gd name="connsiteX2" fmla="*/ 3948193 w 8330339"/>
                    <a:gd name="connsiteY2" fmla="*/ 824737 h 824826"/>
                    <a:gd name="connsiteX3" fmla="*/ 6408549 w 8330339"/>
                    <a:gd name="connsiteY3" fmla="*/ 158309 h 824826"/>
                    <a:gd name="connsiteX4" fmla="*/ 8330339 w 8330339"/>
                    <a:gd name="connsiteY4" fmla="*/ 14949 h 824826"/>
                    <a:gd name="connsiteX0" fmla="*/ 0 w 8330339"/>
                    <a:gd name="connsiteY0" fmla="*/ 35029 h 825548"/>
                    <a:gd name="connsiteX1" fmla="*/ 1948912 w 8330339"/>
                    <a:gd name="connsiteY1" fmla="*/ 205510 h 825548"/>
                    <a:gd name="connsiteX2" fmla="*/ 3948193 w 8330339"/>
                    <a:gd name="connsiteY2" fmla="*/ 825443 h 825548"/>
                    <a:gd name="connsiteX3" fmla="*/ 6179949 w 8330339"/>
                    <a:gd name="connsiteY3" fmla="*/ 155140 h 825548"/>
                    <a:gd name="connsiteX4" fmla="*/ 8330339 w 8330339"/>
                    <a:gd name="connsiteY4" fmla="*/ 15655 h 825548"/>
                    <a:gd name="connsiteX0" fmla="*/ 0 w 8330339"/>
                    <a:gd name="connsiteY0" fmla="*/ 35029 h 826140"/>
                    <a:gd name="connsiteX1" fmla="*/ 1948912 w 8330339"/>
                    <a:gd name="connsiteY1" fmla="*/ 205510 h 826140"/>
                    <a:gd name="connsiteX2" fmla="*/ 3948193 w 8330339"/>
                    <a:gd name="connsiteY2" fmla="*/ 825443 h 826140"/>
                    <a:gd name="connsiteX3" fmla="*/ 6179949 w 8330339"/>
                    <a:gd name="connsiteY3" fmla="*/ 155140 h 826140"/>
                    <a:gd name="connsiteX4" fmla="*/ 8330339 w 8330339"/>
                    <a:gd name="connsiteY4" fmla="*/ 15655 h 826140"/>
                    <a:gd name="connsiteX0" fmla="*/ 0 w 8330339"/>
                    <a:gd name="connsiteY0" fmla="*/ 10691 h 801802"/>
                    <a:gd name="connsiteX1" fmla="*/ 1948912 w 8330339"/>
                    <a:gd name="connsiteY1" fmla="*/ 181172 h 801802"/>
                    <a:gd name="connsiteX2" fmla="*/ 3948193 w 8330339"/>
                    <a:gd name="connsiteY2" fmla="*/ 801105 h 801802"/>
                    <a:gd name="connsiteX3" fmla="*/ 6179949 w 8330339"/>
                    <a:gd name="connsiteY3" fmla="*/ 130802 h 801802"/>
                    <a:gd name="connsiteX4" fmla="*/ 8330339 w 8330339"/>
                    <a:gd name="connsiteY4" fmla="*/ 801802 h 801802"/>
                    <a:gd name="connsiteX0" fmla="*/ 0 w 7601920"/>
                    <a:gd name="connsiteY0" fmla="*/ 10691 h 801802"/>
                    <a:gd name="connsiteX1" fmla="*/ 1948912 w 7601920"/>
                    <a:gd name="connsiteY1" fmla="*/ 181172 h 801802"/>
                    <a:gd name="connsiteX2" fmla="*/ 3948193 w 7601920"/>
                    <a:gd name="connsiteY2" fmla="*/ 801105 h 801802"/>
                    <a:gd name="connsiteX3" fmla="*/ 6179949 w 7601920"/>
                    <a:gd name="connsiteY3" fmla="*/ 130802 h 801802"/>
                    <a:gd name="connsiteX4" fmla="*/ 7601920 w 7601920"/>
                    <a:gd name="connsiteY4" fmla="*/ 45719 h 801802"/>
                    <a:gd name="connsiteX0" fmla="*/ 0 w 7601920"/>
                    <a:gd name="connsiteY0" fmla="*/ 10691 h 801802"/>
                    <a:gd name="connsiteX1" fmla="*/ 1948912 w 7601920"/>
                    <a:gd name="connsiteY1" fmla="*/ 181172 h 801802"/>
                    <a:gd name="connsiteX2" fmla="*/ 3948193 w 7601920"/>
                    <a:gd name="connsiteY2" fmla="*/ 801105 h 801802"/>
                    <a:gd name="connsiteX3" fmla="*/ 6179949 w 7601920"/>
                    <a:gd name="connsiteY3" fmla="*/ 130802 h 801802"/>
                    <a:gd name="connsiteX4" fmla="*/ 7601920 w 7601920"/>
                    <a:gd name="connsiteY4" fmla="*/ 45719 h 801802"/>
                    <a:gd name="connsiteX0" fmla="*/ 0 w 7601920"/>
                    <a:gd name="connsiteY0" fmla="*/ 22192 h 813303"/>
                    <a:gd name="connsiteX1" fmla="*/ 1948912 w 7601920"/>
                    <a:gd name="connsiteY1" fmla="*/ 192673 h 813303"/>
                    <a:gd name="connsiteX2" fmla="*/ 3948193 w 7601920"/>
                    <a:gd name="connsiteY2" fmla="*/ 812606 h 813303"/>
                    <a:gd name="connsiteX3" fmla="*/ 6179949 w 7601920"/>
                    <a:gd name="connsiteY3" fmla="*/ 142303 h 813303"/>
                    <a:gd name="connsiteX4" fmla="*/ 7601920 w 7601920"/>
                    <a:gd name="connsiteY4" fmla="*/ 57220 h 813303"/>
                    <a:gd name="connsiteX0" fmla="*/ 0 w 7601920"/>
                    <a:gd name="connsiteY0" fmla="*/ 10549 h 801965"/>
                    <a:gd name="connsiteX1" fmla="*/ 1925664 w 7601920"/>
                    <a:gd name="connsiteY1" fmla="*/ 262396 h 801965"/>
                    <a:gd name="connsiteX2" fmla="*/ 3948193 w 7601920"/>
                    <a:gd name="connsiteY2" fmla="*/ 800963 h 801965"/>
                    <a:gd name="connsiteX3" fmla="*/ 6179949 w 7601920"/>
                    <a:gd name="connsiteY3" fmla="*/ 130660 h 801965"/>
                    <a:gd name="connsiteX4" fmla="*/ 7601920 w 7601920"/>
                    <a:gd name="connsiteY4" fmla="*/ 45577 h 801965"/>
                    <a:gd name="connsiteX0" fmla="*/ 0 w 7601920"/>
                    <a:gd name="connsiteY0" fmla="*/ 10549 h 800963"/>
                    <a:gd name="connsiteX1" fmla="*/ 1925664 w 7601920"/>
                    <a:gd name="connsiteY1" fmla="*/ 262396 h 800963"/>
                    <a:gd name="connsiteX2" fmla="*/ 3948193 w 7601920"/>
                    <a:gd name="connsiteY2" fmla="*/ 800963 h 800963"/>
                    <a:gd name="connsiteX3" fmla="*/ 6017216 w 7601920"/>
                    <a:gd name="connsiteY3" fmla="*/ 258521 h 800963"/>
                    <a:gd name="connsiteX4" fmla="*/ 7601920 w 7601920"/>
                    <a:gd name="connsiteY4" fmla="*/ 45577 h 800963"/>
                    <a:gd name="connsiteX0" fmla="*/ 0 w 7601920"/>
                    <a:gd name="connsiteY0" fmla="*/ 10549 h 801291"/>
                    <a:gd name="connsiteX1" fmla="*/ 1925664 w 7601920"/>
                    <a:gd name="connsiteY1" fmla="*/ 262396 h 801291"/>
                    <a:gd name="connsiteX2" fmla="*/ 3948193 w 7601920"/>
                    <a:gd name="connsiteY2" fmla="*/ 800963 h 801291"/>
                    <a:gd name="connsiteX3" fmla="*/ 6017216 w 7601920"/>
                    <a:gd name="connsiteY3" fmla="*/ 258521 h 801291"/>
                    <a:gd name="connsiteX4" fmla="*/ 7601920 w 7601920"/>
                    <a:gd name="connsiteY4" fmla="*/ 45577 h 801291"/>
                    <a:gd name="connsiteX0" fmla="*/ 0 w 7601920"/>
                    <a:gd name="connsiteY0" fmla="*/ 7561 h 988021"/>
                    <a:gd name="connsiteX1" fmla="*/ 1925664 w 7601920"/>
                    <a:gd name="connsiteY1" fmla="*/ 259408 h 988021"/>
                    <a:gd name="connsiteX2" fmla="*/ 3913322 w 7601920"/>
                    <a:gd name="connsiteY2" fmla="*/ 987829 h 988021"/>
                    <a:gd name="connsiteX3" fmla="*/ 6017216 w 7601920"/>
                    <a:gd name="connsiteY3" fmla="*/ 255533 h 988021"/>
                    <a:gd name="connsiteX4" fmla="*/ 7601920 w 7601920"/>
                    <a:gd name="connsiteY4" fmla="*/ 42589 h 988021"/>
                    <a:gd name="connsiteX0" fmla="*/ 0 w 7601920"/>
                    <a:gd name="connsiteY0" fmla="*/ 7561 h 987848"/>
                    <a:gd name="connsiteX1" fmla="*/ 1925664 w 7601920"/>
                    <a:gd name="connsiteY1" fmla="*/ 259408 h 987848"/>
                    <a:gd name="connsiteX2" fmla="*/ 3913322 w 7601920"/>
                    <a:gd name="connsiteY2" fmla="*/ 987829 h 987848"/>
                    <a:gd name="connsiteX3" fmla="*/ 6172199 w 7601920"/>
                    <a:gd name="connsiteY3" fmla="*/ 236160 h 987848"/>
                    <a:gd name="connsiteX4" fmla="*/ 7601920 w 7601920"/>
                    <a:gd name="connsiteY4" fmla="*/ 42589 h 987848"/>
                    <a:gd name="connsiteX0" fmla="*/ 0 w 7601920"/>
                    <a:gd name="connsiteY0" fmla="*/ 7561 h 987831"/>
                    <a:gd name="connsiteX1" fmla="*/ 1925664 w 7601920"/>
                    <a:gd name="connsiteY1" fmla="*/ 259408 h 987831"/>
                    <a:gd name="connsiteX2" fmla="*/ 3913322 w 7601920"/>
                    <a:gd name="connsiteY2" fmla="*/ 987829 h 987831"/>
                    <a:gd name="connsiteX3" fmla="*/ 6179948 w 7601920"/>
                    <a:gd name="connsiteY3" fmla="*/ 267157 h 987831"/>
                    <a:gd name="connsiteX4" fmla="*/ 7601920 w 7601920"/>
                    <a:gd name="connsiteY4" fmla="*/ 42589 h 987831"/>
                    <a:gd name="connsiteX0" fmla="*/ 0 w 7601920"/>
                    <a:gd name="connsiteY0" fmla="*/ 7326 h 952725"/>
                    <a:gd name="connsiteX1" fmla="*/ 1925664 w 7601920"/>
                    <a:gd name="connsiteY1" fmla="*/ 259173 h 952725"/>
                    <a:gd name="connsiteX2" fmla="*/ 3913322 w 7601920"/>
                    <a:gd name="connsiteY2" fmla="*/ 952723 h 952725"/>
                    <a:gd name="connsiteX3" fmla="*/ 6179948 w 7601920"/>
                    <a:gd name="connsiteY3" fmla="*/ 266922 h 952725"/>
                    <a:gd name="connsiteX4" fmla="*/ 7601920 w 7601920"/>
                    <a:gd name="connsiteY4" fmla="*/ 42354 h 952725"/>
                    <a:gd name="connsiteX0" fmla="*/ 0 w 7601920"/>
                    <a:gd name="connsiteY0" fmla="*/ 7326 h 952726"/>
                    <a:gd name="connsiteX1" fmla="*/ 1925664 w 7601920"/>
                    <a:gd name="connsiteY1" fmla="*/ 259173 h 952726"/>
                    <a:gd name="connsiteX2" fmla="*/ 3913322 w 7601920"/>
                    <a:gd name="connsiteY2" fmla="*/ 952723 h 952726"/>
                    <a:gd name="connsiteX3" fmla="*/ 6179948 w 7601920"/>
                    <a:gd name="connsiteY3" fmla="*/ 266922 h 952726"/>
                    <a:gd name="connsiteX4" fmla="*/ 7601920 w 7601920"/>
                    <a:gd name="connsiteY4" fmla="*/ 42354 h 952726"/>
                    <a:gd name="connsiteX0" fmla="*/ 0 w 7601920"/>
                    <a:gd name="connsiteY0" fmla="*/ 7326 h 952751"/>
                    <a:gd name="connsiteX1" fmla="*/ 1925664 w 7601920"/>
                    <a:gd name="connsiteY1" fmla="*/ 259173 h 952751"/>
                    <a:gd name="connsiteX2" fmla="*/ 3913322 w 7601920"/>
                    <a:gd name="connsiteY2" fmla="*/ 952723 h 952751"/>
                    <a:gd name="connsiteX3" fmla="*/ 5935850 w 7601920"/>
                    <a:gd name="connsiteY3" fmla="*/ 232050 h 952751"/>
                    <a:gd name="connsiteX4" fmla="*/ 7601920 w 7601920"/>
                    <a:gd name="connsiteY4" fmla="*/ 42354 h 952751"/>
                    <a:gd name="connsiteX0" fmla="*/ 0 w 7601920"/>
                    <a:gd name="connsiteY0" fmla="*/ 7326 h 952751"/>
                    <a:gd name="connsiteX1" fmla="*/ 1925664 w 7601920"/>
                    <a:gd name="connsiteY1" fmla="*/ 259173 h 952751"/>
                    <a:gd name="connsiteX2" fmla="*/ 3913322 w 7601920"/>
                    <a:gd name="connsiteY2" fmla="*/ 952723 h 952751"/>
                    <a:gd name="connsiteX3" fmla="*/ 5935850 w 7601920"/>
                    <a:gd name="connsiteY3" fmla="*/ 232050 h 952751"/>
                    <a:gd name="connsiteX4" fmla="*/ 7601920 w 7601920"/>
                    <a:gd name="connsiteY4" fmla="*/ 42354 h 952751"/>
                    <a:gd name="connsiteX0" fmla="*/ 0 w 7601920"/>
                    <a:gd name="connsiteY0" fmla="*/ 7326 h 952743"/>
                    <a:gd name="connsiteX1" fmla="*/ 1925664 w 7601920"/>
                    <a:gd name="connsiteY1" fmla="*/ 259173 h 952743"/>
                    <a:gd name="connsiteX2" fmla="*/ 3913322 w 7601920"/>
                    <a:gd name="connsiteY2" fmla="*/ 952723 h 952743"/>
                    <a:gd name="connsiteX3" fmla="*/ 5866108 w 7601920"/>
                    <a:gd name="connsiteY3" fmla="*/ 235925 h 952743"/>
                    <a:gd name="connsiteX4" fmla="*/ 7601920 w 7601920"/>
                    <a:gd name="connsiteY4" fmla="*/ 42354 h 952743"/>
                    <a:gd name="connsiteX0" fmla="*/ 0 w 7601920"/>
                    <a:gd name="connsiteY0" fmla="*/ 7326 h 952743"/>
                    <a:gd name="connsiteX1" fmla="*/ 1925664 w 7601920"/>
                    <a:gd name="connsiteY1" fmla="*/ 259173 h 952743"/>
                    <a:gd name="connsiteX2" fmla="*/ 3913322 w 7601920"/>
                    <a:gd name="connsiteY2" fmla="*/ 952723 h 952743"/>
                    <a:gd name="connsiteX3" fmla="*/ 5866108 w 7601920"/>
                    <a:gd name="connsiteY3" fmla="*/ 235925 h 952743"/>
                    <a:gd name="connsiteX4" fmla="*/ 7601920 w 7601920"/>
                    <a:gd name="connsiteY4" fmla="*/ 42354 h 952743"/>
                    <a:gd name="connsiteX0" fmla="*/ 0 w 7601920"/>
                    <a:gd name="connsiteY0" fmla="*/ 14843 h 960265"/>
                    <a:gd name="connsiteX1" fmla="*/ 1925664 w 7601920"/>
                    <a:gd name="connsiteY1" fmla="*/ 266690 h 960265"/>
                    <a:gd name="connsiteX2" fmla="*/ 3913322 w 7601920"/>
                    <a:gd name="connsiteY2" fmla="*/ 960240 h 960265"/>
                    <a:gd name="connsiteX3" fmla="*/ 5866108 w 7601920"/>
                    <a:gd name="connsiteY3" fmla="*/ 243442 h 960265"/>
                    <a:gd name="connsiteX4" fmla="*/ 7601920 w 7601920"/>
                    <a:gd name="connsiteY4" fmla="*/ 49871 h 960265"/>
                    <a:gd name="connsiteX0" fmla="*/ 0 w 7601920"/>
                    <a:gd name="connsiteY0" fmla="*/ 10235 h 955881"/>
                    <a:gd name="connsiteX1" fmla="*/ 2049650 w 7601920"/>
                    <a:gd name="connsiteY1" fmla="*/ 308577 h 955881"/>
                    <a:gd name="connsiteX2" fmla="*/ 3913322 w 7601920"/>
                    <a:gd name="connsiteY2" fmla="*/ 955632 h 955881"/>
                    <a:gd name="connsiteX3" fmla="*/ 5866108 w 7601920"/>
                    <a:gd name="connsiteY3" fmla="*/ 238834 h 955881"/>
                    <a:gd name="connsiteX4" fmla="*/ 7601920 w 7601920"/>
                    <a:gd name="connsiteY4" fmla="*/ 45263 h 955881"/>
                    <a:gd name="connsiteX0" fmla="*/ 0 w 7601920"/>
                    <a:gd name="connsiteY0" fmla="*/ 10235 h 955676"/>
                    <a:gd name="connsiteX1" fmla="*/ 2049650 w 7601920"/>
                    <a:gd name="connsiteY1" fmla="*/ 308577 h 955676"/>
                    <a:gd name="connsiteX2" fmla="*/ 3913322 w 7601920"/>
                    <a:gd name="connsiteY2" fmla="*/ 955632 h 955676"/>
                    <a:gd name="connsiteX3" fmla="*/ 5866108 w 7601920"/>
                    <a:gd name="connsiteY3" fmla="*/ 238834 h 955676"/>
                    <a:gd name="connsiteX4" fmla="*/ 7601920 w 7601920"/>
                    <a:gd name="connsiteY4" fmla="*/ 45263 h 955676"/>
                    <a:gd name="connsiteX0" fmla="*/ 0 w 7601920"/>
                    <a:gd name="connsiteY0" fmla="*/ 10235 h 956619"/>
                    <a:gd name="connsiteX1" fmla="*/ 2049650 w 7601920"/>
                    <a:gd name="connsiteY1" fmla="*/ 308577 h 956619"/>
                    <a:gd name="connsiteX2" fmla="*/ 3913322 w 7601920"/>
                    <a:gd name="connsiteY2" fmla="*/ 955632 h 956619"/>
                    <a:gd name="connsiteX3" fmla="*/ 5866108 w 7601920"/>
                    <a:gd name="connsiteY3" fmla="*/ 238834 h 956619"/>
                    <a:gd name="connsiteX4" fmla="*/ 7601920 w 7601920"/>
                    <a:gd name="connsiteY4" fmla="*/ 45263 h 956619"/>
                    <a:gd name="connsiteX0" fmla="*/ 0 w 7601920"/>
                    <a:gd name="connsiteY0" fmla="*/ 10235 h 956007"/>
                    <a:gd name="connsiteX1" fmla="*/ 2049650 w 7601920"/>
                    <a:gd name="connsiteY1" fmla="*/ 308577 h 956007"/>
                    <a:gd name="connsiteX2" fmla="*/ 3913322 w 7601920"/>
                    <a:gd name="connsiteY2" fmla="*/ 955632 h 956007"/>
                    <a:gd name="connsiteX3" fmla="*/ 5866108 w 7601920"/>
                    <a:gd name="connsiteY3" fmla="*/ 238834 h 956007"/>
                    <a:gd name="connsiteX4" fmla="*/ 7601920 w 7601920"/>
                    <a:gd name="connsiteY4" fmla="*/ 45263 h 956007"/>
                    <a:gd name="connsiteX0" fmla="*/ 0 w 7601920"/>
                    <a:gd name="connsiteY0" fmla="*/ 9696 h 955405"/>
                    <a:gd name="connsiteX1" fmla="*/ 2084521 w 7601920"/>
                    <a:gd name="connsiteY1" fmla="*/ 315787 h 955405"/>
                    <a:gd name="connsiteX2" fmla="*/ 3913322 w 7601920"/>
                    <a:gd name="connsiteY2" fmla="*/ 955093 h 955405"/>
                    <a:gd name="connsiteX3" fmla="*/ 5866108 w 7601920"/>
                    <a:gd name="connsiteY3" fmla="*/ 238295 h 955405"/>
                    <a:gd name="connsiteX4" fmla="*/ 7601920 w 7601920"/>
                    <a:gd name="connsiteY4" fmla="*/ 44724 h 955405"/>
                    <a:gd name="connsiteX0" fmla="*/ 0 w 7601920"/>
                    <a:gd name="connsiteY0" fmla="*/ 11655 h 957387"/>
                    <a:gd name="connsiteX1" fmla="*/ 2084521 w 7601920"/>
                    <a:gd name="connsiteY1" fmla="*/ 317746 h 957387"/>
                    <a:gd name="connsiteX2" fmla="*/ 3913322 w 7601920"/>
                    <a:gd name="connsiteY2" fmla="*/ 957052 h 957387"/>
                    <a:gd name="connsiteX3" fmla="*/ 5866108 w 7601920"/>
                    <a:gd name="connsiteY3" fmla="*/ 240254 h 957387"/>
                    <a:gd name="connsiteX4" fmla="*/ 7601920 w 7601920"/>
                    <a:gd name="connsiteY4" fmla="*/ 46683 h 957387"/>
                    <a:gd name="connsiteX0" fmla="*/ 0 w 7601920"/>
                    <a:gd name="connsiteY0" fmla="*/ 11655 h 957387"/>
                    <a:gd name="connsiteX1" fmla="*/ 2134891 w 7601920"/>
                    <a:gd name="connsiteY1" fmla="*/ 317746 h 957387"/>
                    <a:gd name="connsiteX2" fmla="*/ 3913322 w 7601920"/>
                    <a:gd name="connsiteY2" fmla="*/ 957052 h 957387"/>
                    <a:gd name="connsiteX3" fmla="*/ 5866108 w 7601920"/>
                    <a:gd name="connsiteY3" fmla="*/ 240254 h 957387"/>
                    <a:gd name="connsiteX4" fmla="*/ 7601920 w 7601920"/>
                    <a:gd name="connsiteY4" fmla="*/ 46683 h 957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1920" h="957387">
                      <a:moveTo>
                        <a:pt x="0" y="11655"/>
                      </a:moveTo>
                      <a:cubicBezTo>
                        <a:pt x="680634" y="-29029"/>
                        <a:pt x="1715145" y="28445"/>
                        <a:pt x="2134891" y="317746"/>
                      </a:cubicBezTo>
                      <a:cubicBezTo>
                        <a:pt x="2554637" y="607047"/>
                        <a:pt x="3291453" y="969967"/>
                        <a:pt x="3913322" y="957052"/>
                      </a:cubicBezTo>
                      <a:cubicBezTo>
                        <a:pt x="4535191" y="944137"/>
                        <a:pt x="5197097" y="709725"/>
                        <a:pt x="5866108" y="240254"/>
                      </a:cubicBezTo>
                      <a:cubicBezTo>
                        <a:pt x="6139912" y="61377"/>
                        <a:pt x="6935493" y="65897"/>
                        <a:pt x="7601920" y="46683"/>
                      </a:cubicBezTo>
                    </a:path>
                  </a:pathLst>
                </a:cu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6" name="Chord 5">
                  <a:extLst>
                    <a:ext uri="{FF2B5EF4-FFF2-40B4-BE49-F238E27FC236}">
                      <a16:creationId xmlns:a16="http://schemas.microsoft.com/office/drawing/2014/main" id="{EB91DE07-AE3B-AFC5-9808-57061477029D}"/>
                    </a:ext>
                  </a:extLst>
                </p:cNvPr>
                <p:cNvSpPr/>
                <p:nvPr/>
              </p:nvSpPr>
              <p:spPr>
                <a:xfrm rot="14301745">
                  <a:off x="3505031" y="231509"/>
                  <a:ext cx="5733978" cy="6137425"/>
                </a:xfrm>
                <a:prstGeom prst="chord">
                  <a:avLst>
                    <a:gd name="adj1" fmla="val 11182723"/>
                    <a:gd name="adj2" fmla="val 15040650"/>
                  </a:avLst>
                </a:prstGeom>
                <a:solidFill>
                  <a:srgbClr val="E41CB4"/>
                </a:solidFill>
                <a:ln>
                  <a:solidFill>
                    <a:srgbClr val="EA1E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grpSp>
        <p:sp>
          <p:nvSpPr>
            <p:cNvPr id="11" name="Oval 10">
              <a:extLst>
                <a:ext uri="{FF2B5EF4-FFF2-40B4-BE49-F238E27FC236}">
                  <a16:creationId xmlns:a16="http://schemas.microsoft.com/office/drawing/2014/main" id="{6FC5BEB8-90A5-891E-9529-360932A44AE7}"/>
                </a:ext>
              </a:extLst>
            </p:cNvPr>
            <p:cNvSpPr/>
            <p:nvPr/>
          </p:nvSpPr>
          <p:spPr>
            <a:xfrm>
              <a:off x="6589301" y="2572225"/>
              <a:ext cx="1798364" cy="469188"/>
            </a:xfrm>
            <a:prstGeom prst="ellipse">
              <a:avLst/>
            </a:prstGeom>
            <a:gradFill flip="none" rotWithShape="1">
              <a:gsLst>
                <a:gs pos="0">
                  <a:srgbClr val="EA1EBB">
                    <a:shade val="30000"/>
                    <a:satMod val="115000"/>
                  </a:srgbClr>
                </a:gs>
                <a:gs pos="50000">
                  <a:srgbClr val="EA1EBB">
                    <a:shade val="67500"/>
                    <a:satMod val="115000"/>
                  </a:srgbClr>
                </a:gs>
                <a:gs pos="100000">
                  <a:srgbClr val="EA1EBB">
                    <a:shade val="100000"/>
                    <a:satMod val="115000"/>
                  </a:srgbClr>
                </a:gs>
              </a:gsLst>
              <a:path path="circle">
                <a:fillToRect l="50000" t="50000" r="50000" b="50000"/>
              </a:path>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F32DBD5-0BE0-2843-873F-D08ED08DD5AE}"/>
                    </a:ext>
                  </a:extLst>
                </p:cNvPr>
                <p:cNvSpPr txBox="1"/>
                <p:nvPr/>
              </p:nvSpPr>
              <p:spPr>
                <a:xfrm>
                  <a:off x="7206201" y="3997851"/>
                  <a:ext cx="564561"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𝑝</m:t>
                            </m:r>
                          </m:e>
                        </m:acc>
                      </m:oMath>
                    </m:oMathPara>
                  </a14:m>
                  <a:endParaRPr lang="en-SE" dirty="0"/>
                </a:p>
              </p:txBody>
            </p:sp>
          </mc:Choice>
          <mc:Fallback xmlns="">
            <p:sp>
              <p:nvSpPr>
                <p:cNvPr id="16" name="TextBox 15">
                  <a:extLst>
                    <a:ext uri="{FF2B5EF4-FFF2-40B4-BE49-F238E27FC236}">
                      <a16:creationId xmlns:a16="http://schemas.microsoft.com/office/drawing/2014/main" id="{BF32DBD5-0BE0-2843-873F-D08ED08DD5AE}"/>
                    </a:ext>
                  </a:extLst>
                </p:cNvPr>
                <p:cNvSpPr txBox="1">
                  <a:spLocks noRot="1" noChangeAspect="1" noMove="1" noResize="1" noEditPoints="1" noAdjustHandles="1" noChangeArrowheads="1" noChangeShapeType="1" noTextEdit="1"/>
                </p:cNvSpPr>
                <p:nvPr/>
              </p:nvSpPr>
              <p:spPr>
                <a:xfrm>
                  <a:off x="7206201" y="3997851"/>
                  <a:ext cx="564561" cy="523220"/>
                </a:xfrm>
                <a:prstGeom prst="rect">
                  <a:avLst/>
                </a:prstGeom>
                <a:blipFill>
                  <a:blip r:embed="rId4"/>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1B2D0F5-7CE9-3D1D-F06A-2141F9D792A1}"/>
                    </a:ext>
                  </a:extLst>
                </p:cNvPr>
                <p:cNvSpPr txBox="1"/>
                <p:nvPr/>
              </p:nvSpPr>
              <p:spPr>
                <a:xfrm>
                  <a:off x="7211340" y="2532219"/>
                  <a:ext cx="564561"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600" b="0" i="1" smtClean="0">
                                <a:solidFill>
                                  <a:schemeClr val="tx1"/>
                                </a:solidFill>
                                <a:latin typeface="Cambria Math" panose="02040503050406030204" pitchFamily="18" charset="0"/>
                              </a:rPr>
                            </m:ctrlPr>
                          </m:accPr>
                          <m:e>
                            <m:r>
                              <a:rPr lang="en-US" sz="3600" b="0" i="1" smtClean="0">
                                <a:solidFill>
                                  <a:schemeClr val="tx1"/>
                                </a:solidFill>
                                <a:latin typeface="Cambria Math" panose="02040503050406030204" pitchFamily="18" charset="0"/>
                              </a:rPr>
                              <m:t>𝑝</m:t>
                            </m:r>
                          </m:e>
                        </m:acc>
                      </m:oMath>
                    </m:oMathPara>
                  </a14:m>
                  <a:endParaRPr lang="en-SE" dirty="0"/>
                </a:p>
              </p:txBody>
            </p:sp>
          </mc:Choice>
          <mc:Fallback xmlns="">
            <p:sp>
              <p:nvSpPr>
                <p:cNvPr id="18" name="TextBox 17">
                  <a:extLst>
                    <a:ext uri="{FF2B5EF4-FFF2-40B4-BE49-F238E27FC236}">
                      <a16:creationId xmlns:a16="http://schemas.microsoft.com/office/drawing/2014/main" id="{E1B2D0F5-7CE9-3D1D-F06A-2141F9D792A1}"/>
                    </a:ext>
                  </a:extLst>
                </p:cNvPr>
                <p:cNvSpPr txBox="1">
                  <a:spLocks noRot="1" noChangeAspect="1" noMove="1" noResize="1" noEditPoints="1" noAdjustHandles="1" noChangeArrowheads="1" noChangeShapeType="1" noTextEdit="1"/>
                </p:cNvSpPr>
                <p:nvPr/>
              </p:nvSpPr>
              <p:spPr>
                <a:xfrm>
                  <a:off x="7211340" y="2532219"/>
                  <a:ext cx="564561" cy="646331"/>
                </a:xfrm>
                <a:prstGeom prst="rect">
                  <a:avLst/>
                </a:prstGeom>
                <a:blipFill>
                  <a:blip r:embed="rId5"/>
                  <a:stretch>
                    <a:fillRect/>
                  </a:stretch>
                </a:blipFill>
              </p:spPr>
              <p:txBody>
                <a:bodyPr/>
                <a:lstStyle/>
                <a:p>
                  <a:r>
                    <a:rPr lang="LID4096">
                      <a:noFill/>
                    </a:rPr>
                    <a:t> </a:t>
                  </a:r>
                </a:p>
              </p:txBody>
            </p:sp>
          </mc:Fallback>
        </mc:AlternateContent>
        <p:sp>
          <p:nvSpPr>
            <p:cNvPr id="29" name="Arrow: Right 28">
              <a:extLst>
                <a:ext uri="{FF2B5EF4-FFF2-40B4-BE49-F238E27FC236}">
                  <a16:creationId xmlns:a16="http://schemas.microsoft.com/office/drawing/2014/main" id="{EBA2FA1A-52A3-A220-6702-97679541A0BF}"/>
                </a:ext>
              </a:extLst>
            </p:cNvPr>
            <p:cNvSpPr/>
            <p:nvPr/>
          </p:nvSpPr>
          <p:spPr>
            <a:xfrm>
              <a:off x="1596913" y="2590083"/>
              <a:ext cx="1114425" cy="514350"/>
            </a:xfrm>
            <a:prstGeom prst="rightArrow">
              <a:avLst/>
            </a:prstGeom>
            <a:solidFill>
              <a:srgbClr val="BD089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B9205843-C4E5-67C9-F37F-6EC8DB5E390D}"/>
                    </a:ext>
                  </a:extLst>
                </p:cNvPr>
                <p:cNvSpPr txBox="1"/>
                <p:nvPr/>
              </p:nvSpPr>
              <p:spPr>
                <a:xfrm>
                  <a:off x="1775211" y="2166692"/>
                  <a:ext cx="564561" cy="4975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600" b="0" i="1" smtClean="0">
                                <a:solidFill>
                                  <a:schemeClr val="tx1"/>
                                </a:solidFill>
                                <a:latin typeface="Cambria Math" panose="02040503050406030204" pitchFamily="18" charset="0"/>
                              </a:rPr>
                            </m:ctrlPr>
                          </m:accPr>
                          <m:e>
                            <m:r>
                              <a:rPr lang="en-US" sz="3600" b="0" i="1" smtClean="0">
                                <a:solidFill>
                                  <a:schemeClr val="tx1"/>
                                </a:solidFill>
                                <a:latin typeface="Cambria Math" panose="02040503050406030204" pitchFamily="18" charset="0"/>
                              </a:rPr>
                              <m:t>𝑝</m:t>
                            </m:r>
                          </m:e>
                        </m:acc>
                      </m:oMath>
                    </m:oMathPara>
                  </a14:m>
                  <a:endParaRPr lang="en-SE" dirty="0"/>
                </a:p>
              </p:txBody>
            </p:sp>
          </mc:Choice>
          <mc:Fallback xmlns="">
            <p:sp>
              <p:nvSpPr>
                <p:cNvPr id="31" name="TextBox 30">
                  <a:extLst>
                    <a:ext uri="{FF2B5EF4-FFF2-40B4-BE49-F238E27FC236}">
                      <a16:creationId xmlns:a16="http://schemas.microsoft.com/office/drawing/2014/main" id="{B9205843-C4E5-67C9-F37F-6EC8DB5E390D}"/>
                    </a:ext>
                  </a:extLst>
                </p:cNvPr>
                <p:cNvSpPr txBox="1">
                  <a:spLocks noRot="1" noChangeAspect="1" noMove="1" noResize="1" noEditPoints="1" noAdjustHandles="1" noChangeArrowheads="1" noChangeShapeType="1" noTextEdit="1"/>
                </p:cNvSpPr>
                <p:nvPr/>
              </p:nvSpPr>
              <p:spPr>
                <a:xfrm>
                  <a:off x="1775211" y="2166692"/>
                  <a:ext cx="564561" cy="497577"/>
                </a:xfrm>
                <a:prstGeom prst="rect">
                  <a:avLst/>
                </a:prstGeom>
                <a:blipFill>
                  <a:blip r:embed="rId6"/>
                  <a:stretch>
                    <a:fillRect/>
                  </a:stretch>
                </a:blipFill>
              </p:spPr>
              <p:txBody>
                <a:bodyPr/>
                <a:lstStyle/>
                <a:p>
                  <a:r>
                    <a:rPr lang="LID4096">
                      <a:noFill/>
                    </a:rPr>
                    <a:t> </a:t>
                  </a:r>
                </a:p>
              </p:txBody>
            </p:sp>
          </mc:Fallback>
        </mc:AlternateContent>
        <p:sp>
          <p:nvSpPr>
            <p:cNvPr id="8" name="Rectangle 7">
              <a:extLst>
                <a:ext uri="{FF2B5EF4-FFF2-40B4-BE49-F238E27FC236}">
                  <a16:creationId xmlns:a16="http://schemas.microsoft.com/office/drawing/2014/main" id="{099069EA-3002-614A-6BE0-764DD6D716BA}"/>
                </a:ext>
              </a:extLst>
            </p:cNvPr>
            <p:cNvSpPr/>
            <p:nvPr/>
          </p:nvSpPr>
          <p:spPr>
            <a:xfrm>
              <a:off x="3133217" y="2254634"/>
              <a:ext cx="525342" cy="1149531"/>
            </a:xfrm>
            <a:prstGeom prst="rect">
              <a:avLst/>
            </a:prstGeom>
            <a:solidFill>
              <a:schemeClr val="bg2">
                <a:lumMod val="90000"/>
              </a:schemeClr>
            </a:solidFill>
            <a:ln>
              <a:solidFill>
                <a:schemeClr val="bg2">
                  <a:lumMod val="10000"/>
                </a:schemeClr>
              </a:solidFill>
            </a:ln>
            <a:scene3d>
              <a:camera prst="isometricOffAxis1Lef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5" name="TextBox 14">
              <a:extLst>
                <a:ext uri="{FF2B5EF4-FFF2-40B4-BE49-F238E27FC236}">
                  <a16:creationId xmlns:a16="http://schemas.microsoft.com/office/drawing/2014/main" id="{A973476E-6807-27E6-F227-69FF9F4BB543}"/>
                </a:ext>
              </a:extLst>
            </p:cNvPr>
            <p:cNvSpPr txBox="1"/>
            <p:nvPr/>
          </p:nvSpPr>
          <p:spPr>
            <a:xfrm>
              <a:off x="1815278" y="3575992"/>
              <a:ext cx="2595635" cy="355412"/>
            </a:xfrm>
            <a:prstGeom prst="rect">
              <a:avLst/>
            </a:prstGeom>
            <a:noFill/>
          </p:spPr>
          <p:txBody>
            <a:bodyPr wrap="none" rtlCol="0">
              <a:spAutoFit/>
            </a:bodyPr>
            <a:lstStyle/>
            <a:p>
              <a:r>
                <a:rPr lang="sv-SE" sz="2400" b="1" dirty="0">
                  <a:latin typeface="Helvetica Light"/>
                </a:rPr>
                <a:t>Degrador or drift tube</a:t>
              </a:r>
              <a:endParaRPr lang="LID4096" sz="2400" b="1" dirty="0">
                <a:latin typeface="Helvetica Light"/>
              </a:endParaRPr>
            </a:p>
          </p:txBody>
        </p:sp>
        <p:sp>
          <p:nvSpPr>
            <p:cNvPr id="17" name="Arrow: Right 16">
              <a:extLst>
                <a:ext uri="{FF2B5EF4-FFF2-40B4-BE49-F238E27FC236}">
                  <a16:creationId xmlns:a16="http://schemas.microsoft.com/office/drawing/2014/main" id="{873AFCC8-3B8A-DB78-904E-C93A7E569A3F}"/>
                </a:ext>
              </a:extLst>
            </p:cNvPr>
            <p:cNvSpPr/>
            <p:nvPr/>
          </p:nvSpPr>
          <p:spPr>
            <a:xfrm>
              <a:off x="4076535" y="2555086"/>
              <a:ext cx="421057" cy="514350"/>
            </a:xfrm>
            <a:prstGeom prst="rightArrow">
              <a:avLst/>
            </a:prstGeom>
            <a:solidFill>
              <a:srgbClr val="BD089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9" name="TextBox 18">
              <a:extLst>
                <a:ext uri="{FF2B5EF4-FFF2-40B4-BE49-F238E27FC236}">
                  <a16:creationId xmlns:a16="http://schemas.microsoft.com/office/drawing/2014/main" id="{2C869DBD-4074-EB8E-E54A-A853E0C2F465}"/>
                </a:ext>
              </a:extLst>
            </p:cNvPr>
            <p:cNvSpPr txBox="1"/>
            <p:nvPr/>
          </p:nvSpPr>
          <p:spPr>
            <a:xfrm>
              <a:off x="1585103" y="1887900"/>
              <a:ext cx="1266309" cy="461665"/>
            </a:xfrm>
            <a:prstGeom prst="rect">
              <a:avLst/>
            </a:prstGeom>
            <a:noFill/>
          </p:spPr>
          <p:txBody>
            <a:bodyPr wrap="none" rtlCol="0">
              <a:spAutoFit/>
            </a:bodyPr>
            <a:lstStyle/>
            <a:p>
              <a:r>
                <a:rPr lang="sv-SE" sz="2400" b="1" dirty="0"/>
                <a:t>100 keV </a:t>
              </a:r>
              <a:endParaRPr lang="LID4096" sz="2400" b="1" dirty="0"/>
            </a:p>
          </p:txBody>
        </p:sp>
        <p:sp>
          <p:nvSpPr>
            <p:cNvPr id="20" name="TextBox 19">
              <a:extLst>
                <a:ext uri="{FF2B5EF4-FFF2-40B4-BE49-F238E27FC236}">
                  <a16:creationId xmlns:a16="http://schemas.microsoft.com/office/drawing/2014/main" id="{7A91406B-D002-7BF5-6856-631F279ABE2E}"/>
                </a:ext>
              </a:extLst>
            </p:cNvPr>
            <p:cNvSpPr txBox="1"/>
            <p:nvPr/>
          </p:nvSpPr>
          <p:spPr>
            <a:xfrm>
              <a:off x="3784791" y="2178369"/>
              <a:ext cx="1110817" cy="461665"/>
            </a:xfrm>
            <a:prstGeom prst="rect">
              <a:avLst/>
            </a:prstGeom>
            <a:noFill/>
          </p:spPr>
          <p:txBody>
            <a:bodyPr wrap="none" rtlCol="0">
              <a:spAutoFit/>
            </a:bodyPr>
            <a:lstStyle/>
            <a:p>
              <a:r>
                <a:rPr lang="sv-SE" sz="2400" b="1" dirty="0"/>
                <a:t>10 keV </a:t>
              </a:r>
              <a:endParaRPr lang="LID4096" sz="2400" b="1" dirty="0"/>
            </a:p>
          </p:txBody>
        </p:sp>
      </p:grpSp>
      <p:sp>
        <p:nvSpPr>
          <p:cNvPr id="21" name="Rectangle 20">
            <a:extLst>
              <a:ext uri="{FF2B5EF4-FFF2-40B4-BE49-F238E27FC236}">
                <a16:creationId xmlns:a16="http://schemas.microsoft.com/office/drawing/2014/main" id="{A183CB49-92ED-60B5-5A93-91F361639DFA}"/>
              </a:ext>
            </a:extLst>
          </p:cNvPr>
          <p:cNvSpPr/>
          <p:nvPr/>
        </p:nvSpPr>
        <p:spPr>
          <a:xfrm>
            <a:off x="5137892" y="4395688"/>
            <a:ext cx="305542" cy="3692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2" name="Rectangle 21">
            <a:extLst>
              <a:ext uri="{FF2B5EF4-FFF2-40B4-BE49-F238E27FC236}">
                <a16:creationId xmlns:a16="http://schemas.microsoft.com/office/drawing/2014/main" id="{FFC8F594-62D4-39C4-615E-BFEEEB222178}"/>
              </a:ext>
            </a:extLst>
          </p:cNvPr>
          <p:cNvSpPr/>
          <p:nvPr/>
        </p:nvSpPr>
        <p:spPr>
          <a:xfrm>
            <a:off x="9314605" y="4395688"/>
            <a:ext cx="305542" cy="3692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4" name="TextBox 23">
            <a:extLst>
              <a:ext uri="{FF2B5EF4-FFF2-40B4-BE49-F238E27FC236}">
                <a16:creationId xmlns:a16="http://schemas.microsoft.com/office/drawing/2014/main" id="{963DFF44-9B89-DBA5-1EC4-9B8F0CCA29F5}"/>
              </a:ext>
            </a:extLst>
          </p:cNvPr>
          <p:cNvSpPr txBox="1"/>
          <p:nvPr/>
        </p:nvSpPr>
        <p:spPr>
          <a:xfrm>
            <a:off x="5899632" y="2048460"/>
            <a:ext cx="6724650" cy="461665"/>
          </a:xfrm>
          <a:prstGeom prst="rect">
            <a:avLst/>
          </a:prstGeom>
          <a:noFill/>
        </p:spPr>
        <p:txBody>
          <a:bodyPr wrap="square">
            <a:spAutoFit/>
          </a:bodyPr>
          <a:lstStyle/>
          <a:p>
            <a:r>
              <a:rPr lang="sv-SE" sz="2400" b="1" dirty="0">
                <a:latin typeface="Helvetica Light"/>
              </a:rPr>
              <a:t>Penning-Malmberg trap</a:t>
            </a:r>
            <a:endParaRPr lang="LID4096" sz="2400" dirty="0"/>
          </a:p>
        </p:txBody>
      </p:sp>
      <p:sp>
        <p:nvSpPr>
          <p:cNvPr id="9" name="Slide Number Placeholder 44">
            <a:extLst>
              <a:ext uri="{FF2B5EF4-FFF2-40B4-BE49-F238E27FC236}">
                <a16:creationId xmlns:a16="http://schemas.microsoft.com/office/drawing/2014/main" id="{5C7D464D-BB50-0C21-A43B-65EE8144D7BD}"/>
              </a:ext>
            </a:extLst>
          </p:cNvPr>
          <p:cNvSpPr>
            <a:spLocks noGrp="1"/>
          </p:cNvSpPr>
          <p:nvPr>
            <p:ph type="sldNum" sz="quarter" idx="12"/>
          </p:nvPr>
        </p:nvSpPr>
        <p:spPr>
          <a:xfrm>
            <a:off x="9272080" y="6377937"/>
            <a:ext cx="2743200" cy="365125"/>
          </a:xfrm>
        </p:spPr>
        <p:txBody>
          <a:bodyPr/>
          <a:lstStyle/>
          <a:p>
            <a:fld id="{2667558A-FF61-4234-9705-D2FDAD19235C}" type="slidenum">
              <a:rPr lang="LID4096" sz="3200" smtClean="0"/>
              <a:t>17</a:t>
            </a:fld>
            <a:endParaRPr lang="LID4096" sz="3200" dirty="0"/>
          </a:p>
        </p:txBody>
      </p:sp>
    </p:spTree>
    <p:extLst>
      <p:ext uri="{BB962C8B-B14F-4D97-AF65-F5344CB8AC3E}">
        <p14:creationId xmlns:p14="http://schemas.microsoft.com/office/powerpoint/2010/main" val="622758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next to a machine&#10;&#10;AI-generated content may be incorrect.">
            <a:extLst>
              <a:ext uri="{FF2B5EF4-FFF2-40B4-BE49-F238E27FC236}">
                <a16:creationId xmlns:a16="http://schemas.microsoft.com/office/drawing/2014/main" id="{E91BEEE2-265D-406A-0B7C-225C126B1650}"/>
              </a:ext>
            </a:extLst>
          </p:cNvPr>
          <p:cNvPicPr>
            <a:picLocks noChangeAspect="1"/>
          </p:cNvPicPr>
          <p:nvPr/>
        </p:nvPicPr>
        <p:blipFill>
          <a:blip r:embed="rId2">
            <a:extLst>
              <a:ext uri="{28A0092B-C50C-407E-A947-70E740481C1C}">
                <a14:useLocalDpi xmlns:a14="http://schemas.microsoft.com/office/drawing/2010/main" val="0"/>
              </a:ext>
            </a:extLst>
          </a:blip>
          <a:srcRect b="18123"/>
          <a:stretch/>
        </p:blipFill>
        <p:spPr>
          <a:xfrm>
            <a:off x="0" y="0"/>
            <a:ext cx="12563984" cy="6858000"/>
          </a:xfrm>
          <a:prstGeom prst="rect">
            <a:avLst/>
          </a:prstGeom>
        </p:spPr>
      </p:pic>
      <p:pic>
        <p:nvPicPr>
          <p:cNvPr id="3" name="Picture 4" descr="Afficher l'image d'origine">
            <a:extLst>
              <a:ext uri="{FF2B5EF4-FFF2-40B4-BE49-F238E27FC236}">
                <a16:creationId xmlns:a16="http://schemas.microsoft.com/office/drawing/2014/main" id="{CDA349C6-78D6-A237-A8BF-C22680E9A3E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250187" cy="13501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C4DCFBA-2F5D-9044-0F56-AC150D35CCDF}"/>
              </a:ext>
            </a:extLst>
          </p:cNvPr>
          <p:cNvSpPr txBox="1"/>
          <p:nvPr/>
        </p:nvSpPr>
        <p:spPr>
          <a:xfrm>
            <a:off x="2250187" y="510465"/>
            <a:ext cx="8910828" cy="584775"/>
          </a:xfrm>
          <a:prstGeom prst="rect">
            <a:avLst/>
          </a:prstGeom>
          <a:noFill/>
        </p:spPr>
        <p:txBody>
          <a:bodyPr wrap="square">
            <a:spAutoFit/>
          </a:bodyPr>
          <a:lstStyle/>
          <a:p>
            <a:r>
              <a:rPr lang="en-US" sz="3200" dirty="0">
                <a:solidFill>
                  <a:schemeClr val="bg1"/>
                </a:solidFill>
                <a:latin typeface="Roboto" panose="02000000000000000000" pitchFamily="2" charset="0"/>
              </a:rPr>
              <a:t>(</a:t>
            </a:r>
            <a:r>
              <a:rPr lang="en-US" sz="3200" b="0" i="0" dirty="0">
                <a:solidFill>
                  <a:schemeClr val="bg1"/>
                </a:solidFill>
                <a:effectLst/>
                <a:latin typeface="Roboto" panose="02000000000000000000" pitchFamily="2" charset="0"/>
              </a:rPr>
              <a:t>Baryon Antibaryon Symmetry Experiment</a:t>
            </a:r>
            <a:r>
              <a:rPr lang="en-US" sz="3200" dirty="0">
                <a:solidFill>
                  <a:schemeClr val="bg1"/>
                </a:solidFill>
                <a:latin typeface="Roboto" panose="02000000000000000000" pitchFamily="2" charset="0"/>
              </a:rPr>
              <a:t>)</a:t>
            </a:r>
            <a:endParaRPr lang="LID4096" sz="3200" dirty="0">
              <a:solidFill>
                <a:schemeClr val="bg1"/>
              </a:solidFill>
            </a:endParaRPr>
          </a:p>
        </p:txBody>
      </p:sp>
    </p:spTree>
    <p:extLst>
      <p:ext uri="{BB962C8B-B14F-4D97-AF65-F5344CB8AC3E}">
        <p14:creationId xmlns:p14="http://schemas.microsoft.com/office/powerpoint/2010/main" val="4099609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37A061D3-BCFC-ACC8-0A3B-EAD401BFC577}"/>
              </a:ext>
            </a:extLst>
          </p:cNvPr>
          <p:cNvGrpSpPr/>
          <p:nvPr/>
        </p:nvGrpSpPr>
        <p:grpSpPr>
          <a:xfrm>
            <a:off x="91135" y="1454964"/>
            <a:ext cx="3232234" cy="5403036"/>
            <a:chOff x="2021515" y="574390"/>
            <a:chExt cx="3418576" cy="5709219"/>
          </a:xfrm>
        </p:grpSpPr>
        <p:pic>
          <p:nvPicPr>
            <p:cNvPr id="3" name="Picture 4">
              <a:extLst>
                <a:ext uri="{FF2B5EF4-FFF2-40B4-BE49-F238E27FC236}">
                  <a16:creationId xmlns:a16="http://schemas.microsoft.com/office/drawing/2014/main" id="{B16919A7-7E70-5520-5449-13E9A4F7A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1515" y="574390"/>
              <a:ext cx="3418576" cy="5709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id="{F2FDD391-3D84-BEF4-8187-E7A0EE411DBD}"/>
                </a:ext>
              </a:extLst>
            </p:cNvPr>
            <p:cNvCxnSpPr/>
            <p:nvPr/>
          </p:nvCxnSpPr>
          <p:spPr>
            <a:xfrm flipV="1">
              <a:off x="3495676" y="3347855"/>
              <a:ext cx="285750" cy="695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013CE3CC-145E-6A9B-7625-369EE353C8B3}"/>
                </a:ext>
              </a:extLst>
            </p:cNvPr>
            <p:cNvSpPr/>
            <p:nvPr/>
          </p:nvSpPr>
          <p:spPr>
            <a:xfrm>
              <a:off x="3457576" y="3285942"/>
              <a:ext cx="361950" cy="123825"/>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7" name="Oval 6">
              <a:extLst>
                <a:ext uri="{FF2B5EF4-FFF2-40B4-BE49-F238E27FC236}">
                  <a16:creationId xmlns:a16="http://schemas.microsoft.com/office/drawing/2014/main" id="{77A59D89-BA07-8FFB-940F-315C330922D5}"/>
                </a:ext>
              </a:extLst>
            </p:cNvPr>
            <p:cNvSpPr/>
            <p:nvPr/>
          </p:nvSpPr>
          <p:spPr>
            <a:xfrm>
              <a:off x="3457576" y="3981268"/>
              <a:ext cx="361950" cy="123825"/>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30E3355-9877-C406-693A-93A0356087EF}"/>
                    </a:ext>
                  </a:extLst>
                </p:cNvPr>
                <p:cNvSpPr txBox="1"/>
                <p:nvPr/>
              </p:nvSpPr>
              <p:spPr>
                <a:xfrm>
                  <a:off x="3638551" y="3312930"/>
                  <a:ext cx="668065" cy="10049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600" b="0" i="1" smtClean="0">
                                <a:solidFill>
                                  <a:schemeClr val="tx1"/>
                                </a:solidFill>
                                <a:latin typeface="Cambria Math" panose="02040503050406030204" pitchFamily="18" charset="0"/>
                              </a:rPr>
                            </m:ctrlPr>
                          </m:accPr>
                          <m:e>
                            <m:r>
                              <a:rPr lang="en-US" sz="3600" b="0" i="1" smtClean="0">
                                <a:solidFill>
                                  <a:schemeClr val="tx1"/>
                                </a:solidFill>
                                <a:latin typeface="Cambria Math" panose="02040503050406030204" pitchFamily="18" charset="0"/>
                              </a:rPr>
                              <m:t>𝑝</m:t>
                            </m:r>
                          </m:e>
                        </m:acc>
                      </m:oMath>
                    </m:oMathPara>
                  </a14:m>
                  <a:endParaRPr lang="en-SE" dirty="0"/>
                </a:p>
              </p:txBody>
            </p:sp>
          </mc:Choice>
          <mc:Fallback xmlns="">
            <p:sp>
              <p:nvSpPr>
                <p:cNvPr id="9" name="TextBox 8">
                  <a:extLst>
                    <a:ext uri="{FF2B5EF4-FFF2-40B4-BE49-F238E27FC236}">
                      <a16:creationId xmlns:a16="http://schemas.microsoft.com/office/drawing/2014/main" id="{A30E3355-9877-C406-693A-93A0356087EF}"/>
                    </a:ext>
                  </a:extLst>
                </p:cNvPr>
                <p:cNvSpPr txBox="1">
                  <a:spLocks noRot="1" noChangeAspect="1" noMove="1" noResize="1" noEditPoints="1" noAdjustHandles="1" noChangeArrowheads="1" noChangeShapeType="1" noTextEdit="1"/>
                </p:cNvSpPr>
                <p:nvPr/>
              </p:nvSpPr>
              <p:spPr>
                <a:xfrm>
                  <a:off x="3638551" y="3312930"/>
                  <a:ext cx="668065" cy="1004992"/>
                </a:xfrm>
                <a:prstGeom prst="rect">
                  <a:avLst/>
                </a:prstGeom>
                <a:blipFill>
                  <a:blip r:embed="rId3"/>
                  <a:stretch>
                    <a:fillRect/>
                  </a:stretch>
                </a:blipFill>
              </p:spPr>
              <p:txBody>
                <a:bodyPr/>
                <a:lstStyle/>
                <a:p>
                  <a:r>
                    <a:rPr lang="LID4096">
                      <a:noFill/>
                    </a:rPr>
                    <a:t> </a:t>
                  </a:r>
                </a:p>
              </p:txBody>
            </p:sp>
          </mc:Fallback>
        </mc:AlternateContent>
      </p:grpSp>
      <p:pic>
        <p:nvPicPr>
          <p:cNvPr id="10" name="Picture 9">
            <a:extLst>
              <a:ext uri="{FF2B5EF4-FFF2-40B4-BE49-F238E27FC236}">
                <a16:creationId xmlns:a16="http://schemas.microsoft.com/office/drawing/2014/main" id="{F31DCDB9-9BC4-6AA7-5ED7-4445789DB9AE}"/>
              </a:ext>
            </a:extLst>
          </p:cNvPr>
          <p:cNvPicPr>
            <a:picLocks noChangeAspect="1"/>
          </p:cNvPicPr>
          <p:nvPr/>
        </p:nvPicPr>
        <p:blipFill>
          <a:blip r:embed="rId4"/>
          <a:stretch>
            <a:fillRect/>
          </a:stretch>
        </p:blipFill>
        <p:spPr>
          <a:xfrm>
            <a:off x="3427649" y="1869230"/>
            <a:ext cx="5140347" cy="4608802"/>
          </a:xfrm>
          <a:prstGeom prst="rect">
            <a:avLst/>
          </a:prstGeom>
        </p:spPr>
      </p:pic>
      <p:pic>
        <p:nvPicPr>
          <p:cNvPr id="11" name="Picture 4" descr="Afficher l'image d'origine">
            <a:extLst>
              <a:ext uri="{FF2B5EF4-FFF2-40B4-BE49-F238E27FC236}">
                <a16:creationId xmlns:a16="http://schemas.microsoft.com/office/drawing/2014/main" id="{BC610877-7AC8-0851-C11A-562D1834EFD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250187" cy="135011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702BC965-28F5-6E45-3A9D-A78181F4662C}"/>
              </a:ext>
            </a:extLst>
          </p:cNvPr>
          <p:cNvPicPr>
            <a:picLocks noChangeAspect="1"/>
          </p:cNvPicPr>
          <p:nvPr/>
        </p:nvPicPr>
        <p:blipFill>
          <a:blip r:embed="rId6"/>
          <a:stretch>
            <a:fillRect/>
          </a:stretch>
        </p:blipFill>
        <p:spPr>
          <a:xfrm>
            <a:off x="2349822" y="645732"/>
            <a:ext cx="5013653" cy="837280"/>
          </a:xfrm>
          <a:prstGeom prst="rect">
            <a:avLst/>
          </a:prstGeom>
        </p:spPr>
      </p:pic>
      <p:sp>
        <p:nvSpPr>
          <p:cNvPr id="17" name="Title 1">
            <a:extLst>
              <a:ext uri="{FF2B5EF4-FFF2-40B4-BE49-F238E27FC236}">
                <a16:creationId xmlns:a16="http://schemas.microsoft.com/office/drawing/2014/main" id="{83D66FE3-186B-77B5-05B5-6CBE8861CBA8}"/>
              </a:ext>
            </a:extLst>
          </p:cNvPr>
          <p:cNvSpPr txBox="1">
            <a:spLocks/>
          </p:cNvSpPr>
          <p:nvPr/>
        </p:nvSpPr>
        <p:spPr>
          <a:xfrm>
            <a:off x="2292842" y="0"/>
            <a:ext cx="7606315" cy="1360441"/>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6000" b="1" dirty="0">
                <a:latin typeface="Amasis MT Pro" panose="02040504050005020304" pitchFamily="18" charset="0"/>
              </a:rPr>
              <a:t>The BASE experiment</a:t>
            </a:r>
            <a:endParaRPr lang="LID4096" sz="6000" b="1" dirty="0">
              <a:latin typeface="Amasis MT Pro" panose="02040504050005020304" pitchFamily="18" charset="0"/>
            </a:endParaRPr>
          </a:p>
        </p:txBody>
      </p:sp>
      <p:pic>
        <p:nvPicPr>
          <p:cNvPr id="2" name="Picture 1">
            <a:extLst>
              <a:ext uri="{FF2B5EF4-FFF2-40B4-BE49-F238E27FC236}">
                <a16:creationId xmlns:a16="http://schemas.microsoft.com/office/drawing/2014/main" id="{4CA7E8B2-79D6-AC4D-49D3-CF4A398A8659}"/>
              </a:ext>
            </a:extLst>
          </p:cNvPr>
          <p:cNvPicPr>
            <a:picLocks noChangeAspect="1"/>
          </p:cNvPicPr>
          <p:nvPr/>
        </p:nvPicPr>
        <p:blipFill>
          <a:blip r:embed="rId7"/>
          <a:srcRect r="20943"/>
          <a:stretch>
            <a:fillRect/>
          </a:stretch>
        </p:blipFill>
        <p:spPr>
          <a:xfrm>
            <a:off x="8744333" y="3207575"/>
            <a:ext cx="3456198" cy="2901125"/>
          </a:xfrm>
          <a:prstGeom prst="rect">
            <a:avLst/>
          </a:prstGeom>
        </p:spPr>
      </p:pic>
      <p:sp>
        <p:nvSpPr>
          <p:cNvPr id="4" name="TextBox 3">
            <a:extLst>
              <a:ext uri="{FF2B5EF4-FFF2-40B4-BE49-F238E27FC236}">
                <a16:creationId xmlns:a16="http://schemas.microsoft.com/office/drawing/2014/main" id="{4E8B4ABC-7C4D-6705-386B-844C77BA0E79}"/>
              </a:ext>
            </a:extLst>
          </p:cNvPr>
          <p:cNvSpPr txBox="1"/>
          <p:nvPr/>
        </p:nvSpPr>
        <p:spPr>
          <a:xfrm>
            <a:off x="3198138" y="1454964"/>
            <a:ext cx="6102350" cy="369332"/>
          </a:xfrm>
          <a:prstGeom prst="rect">
            <a:avLst/>
          </a:prstGeom>
          <a:noFill/>
        </p:spPr>
        <p:txBody>
          <a:bodyPr wrap="square">
            <a:spAutoFit/>
          </a:bodyPr>
          <a:lstStyle/>
          <a:p>
            <a:r>
              <a:rPr lang="en-US" b="1" i="1" u="sng" dirty="0">
                <a:solidFill>
                  <a:srgbClr val="242852"/>
                </a:solidFill>
                <a:latin typeface="+mn-lt"/>
                <a:cs typeface="Calibri" panose="020F0502020204030204" pitchFamily="34" charset="0"/>
              </a:rPr>
              <a:t>Nature</a:t>
            </a:r>
            <a:r>
              <a:rPr lang="en-US" b="1" dirty="0">
                <a:solidFill>
                  <a:srgbClr val="242852"/>
                </a:solidFill>
                <a:latin typeface="+mn-lt"/>
                <a:cs typeface="Calibri" panose="020F0502020204030204" pitchFamily="34" charset="0"/>
              </a:rPr>
              <a:t> 601 </a:t>
            </a:r>
            <a:r>
              <a:rPr lang="en-US" b="1" dirty="0">
                <a:solidFill>
                  <a:srgbClr val="242852"/>
                </a:solidFill>
                <a:cs typeface="Calibri" panose="020F0502020204030204" pitchFamily="34" charset="0"/>
              </a:rPr>
              <a:t>53-57 </a:t>
            </a:r>
            <a:r>
              <a:rPr lang="en-US" b="1" dirty="0">
                <a:solidFill>
                  <a:srgbClr val="242852"/>
                </a:solidFill>
                <a:latin typeface="+mn-lt"/>
                <a:cs typeface="Calibri" panose="020F0502020204030204" pitchFamily="34" charset="0"/>
              </a:rPr>
              <a:t>(2022)</a:t>
            </a:r>
            <a:endParaRPr lang="LID4096"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3547B1C-FE8F-697A-DA39-9D8B38B35DA3}"/>
                  </a:ext>
                </a:extLst>
              </p:cNvPr>
              <p:cNvSpPr txBox="1"/>
              <p:nvPr/>
            </p:nvSpPr>
            <p:spPr>
              <a:xfrm>
                <a:off x="7210406" y="983343"/>
                <a:ext cx="4930794" cy="837280"/>
              </a:xfrm>
              <a:prstGeom prst="rect">
                <a:avLst/>
              </a:prstGeom>
              <a:ln w="57150"/>
            </p:spPr>
            <p:style>
              <a:lnRef idx="2">
                <a:schemeClr val="accent2"/>
              </a:lnRef>
              <a:fillRef idx="1">
                <a:schemeClr val="lt1"/>
              </a:fillRef>
              <a:effectRef idx="0">
                <a:schemeClr val="accent2"/>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solidFill>
                                <a:srgbClr val="F321C6"/>
                              </a:solidFill>
                              <a:latin typeface="Cambria Math" panose="02040503050406030204" pitchFamily="18" charset="0"/>
                            </a:rPr>
                          </m:ctrlPr>
                        </m:fPr>
                        <m:num>
                          <m:sSub>
                            <m:sSubPr>
                              <m:ctrlPr>
                                <a:rPr lang="en-US" sz="2400" i="1">
                                  <a:solidFill>
                                    <a:srgbClr val="F321C6"/>
                                  </a:solidFill>
                                  <a:latin typeface="Cambria Math" panose="02040503050406030204" pitchFamily="18" charset="0"/>
                                </a:rPr>
                              </m:ctrlPr>
                            </m:sSubPr>
                            <m:e>
                              <m:r>
                                <a:rPr lang="en-US" sz="2400" i="1">
                                  <a:solidFill>
                                    <a:srgbClr val="F321C6"/>
                                  </a:solidFill>
                                  <a:latin typeface="Cambria Math" panose="02040503050406030204" pitchFamily="18" charset="0"/>
                                </a:rPr>
                                <m:t>𝑚</m:t>
                              </m:r>
                            </m:e>
                            <m:sub>
                              <m:acc>
                                <m:accPr>
                                  <m:chr m:val="̅"/>
                                  <m:ctrlPr>
                                    <a:rPr lang="en-US" sz="2400" i="1">
                                      <a:solidFill>
                                        <a:srgbClr val="F321C6"/>
                                      </a:solidFill>
                                      <a:latin typeface="Cambria Math" panose="02040503050406030204" pitchFamily="18" charset="0"/>
                                    </a:rPr>
                                  </m:ctrlPr>
                                </m:accPr>
                                <m:e>
                                  <m:r>
                                    <a:rPr lang="en-US" sz="2400" i="1">
                                      <a:solidFill>
                                        <a:srgbClr val="F321C6"/>
                                      </a:solidFill>
                                      <a:latin typeface="Cambria Math" panose="02040503050406030204" pitchFamily="18" charset="0"/>
                                    </a:rPr>
                                    <m:t>𝑝</m:t>
                                  </m:r>
                                </m:e>
                              </m:acc>
                            </m:sub>
                          </m:sSub>
                        </m:num>
                        <m:den>
                          <m:sSub>
                            <m:sSubPr>
                              <m:ctrlPr>
                                <a:rPr lang="en-US" sz="2400" i="1">
                                  <a:solidFill>
                                    <a:srgbClr val="F321C6"/>
                                  </a:solidFill>
                                  <a:latin typeface="Cambria Math" panose="02040503050406030204" pitchFamily="18" charset="0"/>
                                </a:rPr>
                              </m:ctrlPr>
                            </m:sSubPr>
                            <m:e>
                              <m:r>
                                <a:rPr lang="en-US" sz="2400" i="1">
                                  <a:solidFill>
                                    <a:srgbClr val="F321C6"/>
                                  </a:solidFill>
                                  <a:latin typeface="Cambria Math" panose="02040503050406030204" pitchFamily="18" charset="0"/>
                                </a:rPr>
                                <m:t>𝑞</m:t>
                              </m:r>
                            </m:e>
                            <m:sub>
                              <m:acc>
                                <m:accPr>
                                  <m:chr m:val="̅"/>
                                  <m:ctrlPr>
                                    <a:rPr lang="en-US" sz="2400" i="1">
                                      <a:solidFill>
                                        <a:srgbClr val="F321C6"/>
                                      </a:solidFill>
                                      <a:latin typeface="Cambria Math" panose="02040503050406030204" pitchFamily="18" charset="0"/>
                                    </a:rPr>
                                  </m:ctrlPr>
                                </m:accPr>
                                <m:e>
                                  <m:r>
                                    <a:rPr lang="en-US" sz="2400" i="1">
                                      <a:solidFill>
                                        <a:srgbClr val="F321C6"/>
                                      </a:solidFill>
                                      <a:latin typeface="Cambria Math" panose="02040503050406030204" pitchFamily="18" charset="0"/>
                                    </a:rPr>
                                    <m:t>𝑝</m:t>
                                  </m:r>
                                </m:e>
                              </m:acc>
                            </m:sub>
                          </m:sSub>
                        </m:den>
                      </m:f>
                      <m:r>
                        <a:rPr lang="en-US" sz="2400" b="0" i="1" smtClean="0">
                          <a:solidFill>
                            <a:srgbClr val="F321C6"/>
                          </a:solidFill>
                          <a:latin typeface="Cambria Math" panose="02040503050406030204" pitchFamily="18" charset="0"/>
                        </a:rPr>
                        <m:t> /</m:t>
                      </m:r>
                      <m:f>
                        <m:fPr>
                          <m:ctrlPr>
                            <a:rPr lang="en-US" sz="2400" i="1">
                              <a:solidFill>
                                <a:srgbClr val="FF0000"/>
                              </a:solidFill>
                              <a:latin typeface="Cambria Math" panose="02040503050406030204" pitchFamily="18" charset="0"/>
                            </a:rPr>
                          </m:ctrlPr>
                        </m:fPr>
                        <m:num>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𝑚</m:t>
                              </m:r>
                            </m:e>
                            <m:sub>
                              <m:r>
                                <a:rPr lang="en-US" sz="2400" i="1">
                                  <a:solidFill>
                                    <a:srgbClr val="FF0000"/>
                                  </a:solidFill>
                                  <a:latin typeface="Cambria Math" panose="02040503050406030204" pitchFamily="18" charset="0"/>
                                </a:rPr>
                                <m:t>𝑝</m:t>
                              </m:r>
                            </m:sub>
                          </m:sSub>
                        </m:num>
                        <m:den>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𝑞</m:t>
                              </m:r>
                            </m:e>
                            <m:sub>
                              <m:r>
                                <a:rPr lang="en-US" sz="2400" i="1">
                                  <a:solidFill>
                                    <a:srgbClr val="FF0000"/>
                                  </a:solidFill>
                                  <a:latin typeface="Cambria Math" panose="02040503050406030204" pitchFamily="18" charset="0"/>
                                </a:rPr>
                                <m:t>𝑝</m:t>
                              </m:r>
                            </m:sub>
                          </m:sSub>
                        </m:den>
                      </m:f>
                      <m:r>
                        <a:rPr lang="en-US" sz="2400" b="0" i="1" smtClean="0">
                          <a:latin typeface="Cambria Math" panose="02040503050406030204" pitchFamily="18" charset="0"/>
                        </a:rPr>
                        <m:t>=</m:t>
                      </m:r>
                      <m:r>
                        <a:rPr lang="en-US" sz="2400" b="1" i="1" smtClean="0">
                          <a:latin typeface="Cambria Math" panose="02040503050406030204" pitchFamily="18" charset="0"/>
                        </a:rPr>
                        <m:t>−</m:t>
                      </m:r>
                      <m:r>
                        <m:rPr>
                          <m:nor/>
                        </m:rPr>
                        <a:rPr lang="en-SE" sz="2400" b="1" dirty="0"/>
                        <m:t>1.000000000003(16)</m:t>
                      </m:r>
                    </m:oMath>
                  </m:oMathPara>
                </a14:m>
                <a:endParaRPr lang="LID4096" sz="2000" b="1" dirty="0"/>
              </a:p>
            </p:txBody>
          </p:sp>
        </mc:Choice>
        <mc:Fallback xmlns="">
          <p:sp>
            <p:nvSpPr>
              <p:cNvPr id="14" name="TextBox 13">
                <a:extLst>
                  <a:ext uri="{FF2B5EF4-FFF2-40B4-BE49-F238E27FC236}">
                    <a16:creationId xmlns:a16="http://schemas.microsoft.com/office/drawing/2014/main" id="{D3547B1C-FE8F-697A-DA39-9D8B38B35DA3}"/>
                  </a:ext>
                </a:extLst>
              </p:cNvPr>
              <p:cNvSpPr txBox="1">
                <a:spLocks noRot="1" noChangeAspect="1" noMove="1" noResize="1" noEditPoints="1" noAdjustHandles="1" noChangeArrowheads="1" noChangeShapeType="1" noTextEdit="1"/>
              </p:cNvSpPr>
              <p:nvPr/>
            </p:nvSpPr>
            <p:spPr>
              <a:xfrm>
                <a:off x="7210406" y="983343"/>
                <a:ext cx="4930794" cy="837280"/>
              </a:xfrm>
              <a:prstGeom prst="rect">
                <a:avLst/>
              </a:prstGeom>
              <a:blipFill>
                <a:blip r:embed="rId8"/>
                <a:stretch>
                  <a:fillRect/>
                </a:stretch>
              </a:blipFill>
              <a:ln w="57150"/>
            </p:spPr>
            <p:txBody>
              <a:bodyPr/>
              <a:lstStyle/>
              <a:p>
                <a:r>
                  <a:rPr lang="LID4096">
                    <a:noFill/>
                  </a:rPr>
                  <a:t> </a:t>
                </a:r>
              </a:p>
            </p:txBody>
          </p:sp>
        </mc:Fallback>
      </mc:AlternateContent>
      <p:sp>
        <p:nvSpPr>
          <p:cNvPr id="12" name="TextBox 11">
            <a:extLst>
              <a:ext uri="{FF2B5EF4-FFF2-40B4-BE49-F238E27FC236}">
                <a16:creationId xmlns:a16="http://schemas.microsoft.com/office/drawing/2014/main" id="{6DD891BB-FD6D-3D67-90B0-D295F092BB62}"/>
              </a:ext>
            </a:extLst>
          </p:cNvPr>
          <p:cNvSpPr txBox="1"/>
          <p:nvPr/>
        </p:nvSpPr>
        <p:spPr>
          <a:xfrm>
            <a:off x="9175257" y="6108700"/>
            <a:ext cx="2730949" cy="369332"/>
          </a:xfrm>
          <a:prstGeom prst="rect">
            <a:avLst/>
          </a:prstGeom>
          <a:noFill/>
        </p:spPr>
        <p:txBody>
          <a:bodyPr wrap="square">
            <a:spAutoFit/>
          </a:bodyPr>
          <a:lstStyle/>
          <a:p>
            <a:r>
              <a:rPr lang="fr-FR" b="1" i="1" u="sng" dirty="0">
                <a:solidFill>
                  <a:srgbClr val="0B040E"/>
                </a:solidFill>
                <a:effectLst/>
                <a:latin typeface="-apple-system"/>
              </a:rPr>
              <a:t>Nature</a:t>
            </a:r>
            <a:r>
              <a:rPr lang="fr-FR" b="1" i="0" dirty="0">
                <a:solidFill>
                  <a:srgbClr val="222222"/>
                </a:solidFill>
                <a:effectLst/>
                <a:latin typeface="-apple-system"/>
              </a:rPr>
              <a:t> 644, 64–68 (2025)</a:t>
            </a:r>
            <a:endParaRPr lang="LID4096" b="1" dirty="0"/>
          </a:p>
        </p:txBody>
      </p:sp>
      <p:pic>
        <p:nvPicPr>
          <p:cNvPr id="15" name="Picture 14">
            <a:extLst>
              <a:ext uri="{FF2B5EF4-FFF2-40B4-BE49-F238E27FC236}">
                <a16:creationId xmlns:a16="http://schemas.microsoft.com/office/drawing/2014/main" id="{64F8321C-E0AF-C1CE-630F-C3D569F8354C}"/>
              </a:ext>
            </a:extLst>
          </p:cNvPr>
          <p:cNvPicPr>
            <a:picLocks noChangeAspect="1"/>
          </p:cNvPicPr>
          <p:nvPr/>
        </p:nvPicPr>
        <p:blipFill>
          <a:blip r:embed="rId9"/>
          <a:stretch>
            <a:fillRect/>
          </a:stretch>
        </p:blipFill>
        <p:spPr>
          <a:xfrm rot="20869463">
            <a:off x="8134410" y="2357649"/>
            <a:ext cx="4261912" cy="943174"/>
          </a:xfrm>
          <a:prstGeom prst="rect">
            <a:avLst/>
          </a:prstGeom>
        </p:spPr>
      </p:pic>
    </p:spTree>
    <p:extLst>
      <p:ext uri="{BB962C8B-B14F-4D97-AF65-F5344CB8AC3E}">
        <p14:creationId xmlns:p14="http://schemas.microsoft.com/office/powerpoint/2010/main" val="328233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20" descr="En bild som visar rund, nära&#10;&#10;Automatiskt genererad beskrivning">
            <a:extLst>
              <a:ext uri="{FF2B5EF4-FFF2-40B4-BE49-F238E27FC236}">
                <a16:creationId xmlns:a16="http://schemas.microsoft.com/office/drawing/2014/main" id="{AFDB1165-12AE-2DF6-9EBD-4139EC8535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2447" y="663678"/>
            <a:ext cx="6527558" cy="6435390"/>
          </a:xfrm>
          <a:prstGeom prst="rect">
            <a:avLst/>
          </a:prstGeom>
        </p:spPr>
      </p:pic>
      <p:sp>
        <p:nvSpPr>
          <p:cNvPr id="6" name="TextBox 5">
            <a:extLst>
              <a:ext uri="{FF2B5EF4-FFF2-40B4-BE49-F238E27FC236}">
                <a16:creationId xmlns:a16="http://schemas.microsoft.com/office/drawing/2014/main" id="{53D0BA5C-3796-4E05-99F8-39A903B6C13B}"/>
              </a:ext>
            </a:extLst>
          </p:cNvPr>
          <p:cNvSpPr txBox="1"/>
          <p:nvPr/>
        </p:nvSpPr>
        <p:spPr>
          <a:xfrm>
            <a:off x="4250726" y="1340449"/>
            <a:ext cx="4155497" cy="461665"/>
          </a:xfrm>
          <a:prstGeom prst="rect">
            <a:avLst/>
          </a:prstGeom>
          <a:noFill/>
        </p:spPr>
        <p:txBody>
          <a:bodyPr wrap="none" rtlCol="0">
            <a:spAutoFit/>
          </a:bodyPr>
          <a:lstStyle/>
          <a:p>
            <a:r>
              <a:rPr lang="en-GB" sz="2400" b="1" dirty="0">
                <a:solidFill>
                  <a:schemeClr val="accent2"/>
                </a:solidFill>
                <a:latin typeface="Amasis MT Pro" panose="02040504050005020304" pitchFamily="18" charset="0"/>
              </a:rPr>
              <a:t>Theory of special relativity</a:t>
            </a:r>
            <a:endParaRPr lang="en-SE" sz="2400" b="1" dirty="0">
              <a:solidFill>
                <a:schemeClr val="accent2"/>
              </a:solidFill>
              <a:latin typeface="Amasis MT Pro" panose="02040504050005020304" pitchFamily="18" charset="0"/>
            </a:endParaRPr>
          </a:p>
        </p:txBody>
      </p:sp>
      <p:sp>
        <p:nvSpPr>
          <p:cNvPr id="12" name="TextBox 11">
            <a:extLst>
              <a:ext uri="{FF2B5EF4-FFF2-40B4-BE49-F238E27FC236}">
                <a16:creationId xmlns:a16="http://schemas.microsoft.com/office/drawing/2014/main" id="{6B2641C7-E963-7D80-F9C9-DB7D8C308A82}"/>
              </a:ext>
            </a:extLst>
          </p:cNvPr>
          <p:cNvSpPr txBox="1"/>
          <p:nvPr/>
        </p:nvSpPr>
        <p:spPr>
          <a:xfrm>
            <a:off x="184298" y="1278894"/>
            <a:ext cx="3696846" cy="523220"/>
          </a:xfrm>
          <a:prstGeom prst="rect">
            <a:avLst/>
          </a:prstGeom>
          <a:noFill/>
        </p:spPr>
        <p:txBody>
          <a:bodyPr wrap="none" rtlCol="0">
            <a:spAutoFit/>
          </a:bodyPr>
          <a:lstStyle/>
          <a:p>
            <a:r>
              <a:rPr lang="en-GB" sz="2800" b="1" dirty="0">
                <a:solidFill>
                  <a:schemeClr val="accent1"/>
                </a:solidFill>
                <a:latin typeface="Amasis MT Pro" panose="02040504050005020304" pitchFamily="18" charset="0"/>
              </a:rPr>
              <a:t>Quantum mechanics</a:t>
            </a:r>
            <a:endParaRPr lang="en-SE" sz="2800" b="1" dirty="0">
              <a:solidFill>
                <a:schemeClr val="accent1"/>
              </a:solidFill>
              <a:latin typeface="Amasis MT Pro" panose="02040504050005020304" pitchFamily="18" charset="0"/>
            </a:endParaRPr>
          </a:p>
        </p:txBody>
      </p:sp>
      <p:sp>
        <p:nvSpPr>
          <p:cNvPr id="13" name="TextBox 12">
            <a:extLst>
              <a:ext uri="{FF2B5EF4-FFF2-40B4-BE49-F238E27FC236}">
                <a16:creationId xmlns:a16="http://schemas.microsoft.com/office/drawing/2014/main" id="{2AA44F0E-6093-7EB4-C885-B37DD20F3631}"/>
              </a:ext>
            </a:extLst>
          </p:cNvPr>
          <p:cNvSpPr txBox="1"/>
          <p:nvPr/>
        </p:nvSpPr>
        <p:spPr>
          <a:xfrm>
            <a:off x="244234" y="1711186"/>
            <a:ext cx="3554114" cy="400110"/>
          </a:xfrm>
          <a:prstGeom prst="rect">
            <a:avLst/>
          </a:prstGeom>
          <a:noFill/>
        </p:spPr>
        <p:txBody>
          <a:bodyPr wrap="none" rtlCol="0">
            <a:spAutoFit/>
          </a:bodyPr>
          <a:lstStyle/>
          <a:p>
            <a:r>
              <a:rPr lang="sv-SE" sz="2000" i="1" dirty="0">
                <a:solidFill>
                  <a:schemeClr val="accent1"/>
                </a:solidFill>
              </a:rPr>
              <a:t>(Physics of the very small things)</a:t>
            </a:r>
            <a:endParaRPr lang="en-SE" sz="2000" i="1" dirty="0">
              <a:solidFill>
                <a:schemeClr val="accent1"/>
              </a:solidFill>
            </a:endParaRPr>
          </a:p>
        </p:txBody>
      </p:sp>
      <p:sp>
        <p:nvSpPr>
          <p:cNvPr id="14" name="TextBox 13">
            <a:extLst>
              <a:ext uri="{FF2B5EF4-FFF2-40B4-BE49-F238E27FC236}">
                <a16:creationId xmlns:a16="http://schemas.microsoft.com/office/drawing/2014/main" id="{4FD10EAB-20CD-DFF0-CCDB-BF5E71F1A59C}"/>
              </a:ext>
            </a:extLst>
          </p:cNvPr>
          <p:cNvSpPr txBox="1"/>
          <p:nvPr/>
        </p:nvSpPr>
        <p:spPr>
          <a:xfrm>
            <a:off x="4886049" y="1711463"/>
            <a:ext cx="2993448" cy="400110"/>
          </a:xfrm>
          <a:prstGeom prst="rect">
            <a:avLst/>
          </a:prstGeom>
          <a:noFill/>
        </p:spPr>
        <p:txBody>
          <a:bodyPr wrap="none" rtlCol="0">
            <a:spAutoFit/>
          </a:bodyPr>
          <a:lstStyle/>
          <a:p>
            <a:r>
              <a:rPr lang="sv-SE" sz="2000" i="1" dirty="0">
                <a:solidFill>
                  <a:schemeClr val="accent2"/>
                </a:solidFill>
              </a:rPr>
              <a:t>(Physics of very fast things)</a:t>
            </a:r>
            <a:endParaRPr lang="en-SE" sz="2000" i="1" dirty="0">
              <a:solidFill>
                <a:schemeClr val="accent2"/>
              </a:solidFill>
            </a:endParaRPr>
          </a:p>
        </p:txBody>
      </p:sp>
      <p:sp>
        <p:nvSpPr>
          <p:cNvPr id="15" name="TextBox 14">
            <a:extLst>
              <a:ext uri="{FF2B5EF4-FFF2-40B4-BE49-F238E27FC236}">
                <a16:creationId xmlns:a16="http://schemas.microsoft.com/office/drawing/2014/main" id="{41C1F67E-8D4C-3E64-E0EA-F547119E9136}"/>
              </a:ext>
            </a:extLst>
          </p:cNvPr>
          <p:cNvSpPr txBox="1"/>
          <p:nvPr/>
        </p:nvSpPr>
        <p:spPr>
          <a:xfrm>
            <a:off x="3858284" y="1229082"/>
            <a:ext cx="45719" cy="923330"/>
          </a:xfrm>
          <a:prstGeom prst="rect">
            <a:avLst/>
          </a:prstGeom>
          <a:noFill/>
        </p:spPr>
        <p:txBody>
          <a:bodyPr wrap="square" rtlCol="0">
            <a:spAutoFit/>
          </a:bodyPr>
          <a:lstStyle/>
          <a:p>
            <a:r>
              <a:rPr lang="sv-SE" sz="5400" dirty="0"/>
              <a:t>+</a:t>
            </a:r>
            <a:endParaRPr lang="en-SE" sz="5400" dirty="0"/>
          </a:p>
        </p:txBody>
      </p:sp>
      <mc:AlternateContent xmlns:mc="http://schemas.openxmlformats.org/markup-compatibility/2006" xmlns:a14="http://schemas.microsoft.com/office/drawing/2010/main">
        <mc:Choice Requires="a14">
          <p:sp>
            <p:nvSpPr>
              <p:cNvPr id="17" name="textruta 5">
                <a:extLst>
                  <a:ext uri="{FF2B5EF4-FFF2-40B4-BE49-F238E27FC236}">
                    <a16:creationId xmlns:a16="http://schemas.microsoft.com/office/drawing/2014/main" id="{5965BE99-ECE7-5F7B-E4C3-26D4298B71E8}"/>
                  </a:ext>
                </a:extLst>
              </p:cNvPr>
              <p:cNvSpPr txBox="1"/>
              <p:nvPr/>
            </p:nvSpPr>
            <p:spPr>
              <a:xfrm>
                <a:off x="2116501" y="2246365"/>
                <a:ext cx="3891065" cy="6383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sv-SE" sz="3600" b="0" i="1" smtClean="0">
                              <a:latin typeface="Cambria Math" panose="02040503050406030204" pitchFamily="18" charset="0"/>
                              <a:ea typeface="Cambria Math" panose="02040503050406030204" pitchFamily="18" charset="0"/>
                            </a:rPr>
                          </m:ctrlPr>
                        </m:dPr>
                        <m:e>
                          <m:r>
                            <a:rPr lang="sv-SE" sz="3600" b="0" i="1" smtClean="0">
                              <a:latin typeface="Cambria Math" panose="02040503050406030204" pitchFamily="18" charset="0"/>
                              <a:ea typeface="Cambria Math" panose="02040503050406030204" pitchFamily="18" charset="0"/>
                            </a:rPr>
                            <m:t>𝑖</m:t>
                          </m:r>
                          <m:sSup>
                            <m:sSupPr>
                              <m:ctrlPr>
                                <a:rPr lang="sv-SE" sz="3600" b="0" i="1" smtClean="0">
                                  <a:latin typeface="Cambria Math" panose="02040503050406030204" pitchFamily="18" charset="0"/>
                                  <a:ea typeface="Cambria Math" panose="02040503050406030204" pitchFamily="18" charset="0"/>
                                </a:rPr>
                              </m:ctrlPr>
                            </m:sSupPr>
                            <m:e>
                              <m:r>
                                <a:rPr lang="sv-SE" sz="3600" b="0" i="1" smtClean="0">
                                  <a:latin typeface="Cambria Math" panose="02040503050406030204" pitchFamily="18" charset="0"/>
                                  <a:ea typeface="Cambria Math" panose="02040503050406030204" pitchFamily="18" charset="0"/>
                                </a:rPr>
                                <m:t>𝛾</m:t>
                              </m:r>
                            </m:e>
                            <m:sup>
                              <m:r>
                                <a:rPr lang="sv-SE" sz="3600" b="0" i="1" smtClean="0">
                                  <a:latin typeface="Cambria Math" panose="02040503050406030204" pitchFamily="18" charset="0"/>
                                  <a:ea typeface="Cambria Math" panose="02040503050406030204" pitchFamily="18" charset="0"/>
                                </a:rPr>
                                <m:t>𝜇</m:t>
                              </m:r>
                            </m:sup>
                          </m:sSup>
                          <m:sSub>
                            <m:sSubPr>
                              <m:ctrlPr>
                                <a:rPr lang="sv-SE" sz="3600" b="0" i="1" smtClean="0">
                                  <a:latin typeface="Cambria Math" panose="02040503050406030204" pitchFamily="18" charset="0"/>
                                  <a:ea typeface="Cambria Math" panose="02040503050406030204" pitchFamily="18" charset="0"/>
                                </a:rPr>
                              </m:ctrlPr>
                            </m:sSubPr>
                            <m:e>
                              <m:r>
                                <a:rPr lang="sv-SE" sz="3600" b="0" i="1" smtClean="0">
                                  <a:latin typeface="Cambria Math" panose="02040503050406030204" pitchFamily="18" charset="0"/>
                                  <a:ea typeface="Cambria Math" panose="02040503050406030204" pitchFamily="18" charset="0"/>
                                </a:rPr>
                                <m:t>𝜕</m:t>
                              </m:r>
                            </m:e>
                            <m:sub>
                              <m:r>
                                <a:rPr lang="sv-SE" sz="3600" b="0" i="1" smtClean="0">
                                  <a:latin typeface="Cambria Math" panose="02040503050406030204" pitchFamily="18" charset="0"/>
                                  <a:ea typeface="Cambria Math" panose="02040503050406030204" pitchFamily="18" charset="0"/>
                                </a:rPr>
                                <m:t>𝜇</m:t>
                              </m:r>
                            </m:sub>
                          </m:sSub>
                          <m:r>
                            <a:rPr lang="sv-SE" sz="3600" b="0" i="1" smtClean="0">
                              <a:latin typeface="Cambria Math" panose="02040503050406030204" pitchFamily="18" charset="0"/>
                              <a:ea typeface="Cambria Math" panose="02040503050406030204" pitchFamily="18" charset="0"/>
                            </a:rPr>
                            <m:t>−</m:t>
                          </m:r>
                          <m:r>
                            <a:rPr lang="sv-SE" sz="3600" b="0" i="1" smtClean="0">
                              <a:latin typeface="Cambria Math" panose="02040503050406030204" pitchFamily="18" charset="0"/>
                              <a:ea typeface="Cambria Math" panose="02040503050406030204" pitchFamily="18" charset="0"/>
                            </a:rPr>
                            <m:t>𝑚</m:t>
                          </m:r>
                        </m:e>
                      </m:d>
                      <m:r>
                        <a:rPr lang="sv-SE" sz="3600" b="0" i="1" smtClean="0">
                          <a:latin typeface="Cambria Math" panose="02040503050406030204" pitchFamily="18" charset="0"/>
                          <a:ea typeface="Cambria Math" panose="02040503050406030204" pitchFamily="18" charset="0"/>
                        </a:rPr>
                        <m:t>𝜓</m:t>
                      </m:r>
                      <m:r>
                        <a:rPr lang="sv-SE" sz="3600" b="0" i="1" smtClean="0">
                          <a:latin typeface="Cambria Math" panose="02040503050406030204" pitchFamily="18" charset="0"/>
                          <a:ea typeface="Cambria Math" panose="02040503050406030204" pitchFamily="18" charset="0"/>
                        </a:rPr>
                        <m:t>=0 </m:t>
                      </m:r>
                    </m:oMath>
                  </m:oMathPara>
                </a14:m>
                <a:endParaRPr lang="en-US" sz="3600" dirty="0"/>
              </a:p>
            </p:txBody>
          </p:sp>
        </mc:Choice>
        <mc:Fallback xmlns="">
          <p:sp>
            <p:nvSpPr>
              <p:cNvPr id="17" name="textruta 5">
                <a:extLst>
                  <a:ext uri="{FF2B5EF4-FFF2-40B4-BE49-F238E27FC236}">
                    <a16:creationId xmlns:a16="http://schemas.microsoft.com/office/drawing/2014/main" id="{5965BE99-ECE7-5F7B-E4C3-26D4298B71E8}"/>
                  </a:ext>
                </a:extLst>
              </p:cNvPr>
              <p:cNvSpPr txBox="1">
                <a:spLocks noRot="1" noChangeAspect="1" noMove="1" noResize="1" noEditPoints="1" noAdjustHandles="1" noChangeArrowheads="1" noChangeShapeType="1" noTextEdit="1"/>
              </p:cNvSpPr>
              <p:nvPr/>
            </p:nvSpPr>
            <p:spPr>
              <a:xfrm>
                <a:off x="2116501" y="2246365"/>
                <a:ext cx="3891065" cy="638316"/>
              </a:xfrm>
              <a:prstGeom prst="rect">
                <a:avLst/>
              </a:prstGeom>
              <a:blipFill>
                <a:blip r:embed="rId4"/>
                <a:stretch>
                  <a:fillRect/>
                </a:stretch>
              </a:blipFill>
            </p:spPr>
            <p:txBody>
              <a:bodyPr/>
              <a:lstStyle/>
              <a:p>
                <a:r>
                  <a:rPr lang="LID4096">
                    <a:noFill/>
                  </a:rPr>
                  <a:t> </a:t>
                </a:r>
              </a:p>
            </p:txBody>
          </p:sp>
        </mc:Fallback>
      </mc:AlternateContent>
      <p:sp>
        <p:nvSpPr>
          <p:cNvPr id="2" name="Title 1">
            <a:extLst>
              <a:ext uri="{FF2B5EF4-FFF2-40B4-BE49-F238E27FC236}">
                <a16:creationId xmlns:a16="http://schemas.microsoft.com/office/drawing/2014/main" id="{DC04964A-311E-68FC-95B7-C84A5EF8D538}"/>
              </a:ext>
            </a:extLst>
          </p:cNvPr>
          <p:cNvSpPr>
            <a:spLocks noGrp="1"/>
          </p:cNvSpPr>
          <p:nvPr>
            <p:ph type="title"/>
          </p:nvPr>
        </p:nvSpPr>
        <p:spPr>
          <a:xfrm>
            <a:off x="348956" y="56822"/>
            <a:ext cx="11565016" cy="1517316"/>
          </a:xfrm>
        </p:spPr>
        <p:txBody>
          <a:bodyPr>
            <a:normAutofit fontScale="90000"/>
          </a:bodyPr>
          <a:lstStyle/>
          <a:p>
            <a:pPr algn="ctr"/>
            <a:r>
              <a:rPr lang="en-GB" sz="8000" dirty="0"/>
              <a:t>What is antimatter?</a:t>
            </a:r>
            <a:br>
              <a:rPr lang="en-GB" sz="5400" dirty="0"/>
            </a:br>
            <a:endParaRPr lang="en-SE" sz="5400" dirty="0"/>
          </a:p>
        </p:txBody>
      </p:sp>
      <p:sp>
        <p:nvSpPr>
          <p:cNvPr id="5" name="textruta 17">
            <a:extLst>
              <a:ext uri="{FF2B5EF4-FFF2-40B4-BE49-F238E27FC236}">
                <a16:creationId xmlns:a16="http://schemas.microsoft.com/office/drawing/2014/main" id="{3CBE262E-7EBB-1717-8825-E96BC11AC906}"/>
              </a:ext>
            </a:extLst>
          </p:cNvPr>
          <p:cNvSpPr txBox="1"/>
          <p:nvPr/>
        </p:nvSpPr>
        <p:spPr>
          <a:xfrm>
            <a:off x="8405120" y="5664437"/>
            <a:ext cx="2479854" cy="1077218"/>
          </a:xfrm>
          <a:prstGeom prst="rect">
            <a:avLst/>
          </a:prstGeom>
          <a:noFill/>
        </p:spPr>
        <p:txBody>
          <a:bodyPr wrap="square">
            <a:spAutoFit/>
          </a:bodyPr>
          <a:lstStyle/>
          <a:p>
            <a:r>
              <a:rPr lang="en-US" sz="1600" b="0" i="0" dirty="0">
                <a:solidFill>
                  <a:srgbClr val="202124"/>
                </a:solidFill>
                <a:effectLst/>
                <a:latin typeface="arial" panose="020B0604020202020204" pitchFamily="34" charset="0"/>
              </a:rPr>
              <a:t>Positron discovery</a:t>
            </a:r>
          </a:p>
          <a:p>
            <a:r>
              <a:rPr lang="en-GB" sz="1600" dirty="0">
                <a:solidFill>
                  <a:srgbClr val="202124"/>
                </a:solidFill>
                <a:latin typeface="arial" panose="020B0604020202020204" pitchFamily="34" charset="0"/>
              </a:rPr>
              <a:t>Awarded Carl David Anderson the </a:t>
            </a:r>
            <a:r>
              <a:rPr lang="en-GB" sz="1600" b="0" i="0" dirty="0">
                <a:solidFill>
                  <a:srgbClr val="202124"/>
                </a:solidFill>
                <a:effectLst/>
                <a:latin typeface="arial" panose="020B0604020202020204" pitchFamily="34" charset="0"/>
              </a:rPr>
              <a:t>Nobel Prize in 1936</a:t>
            </a:r>
            <a:endParaRPr lang="en-US" sz="1600" dirty="0"/>
          </a:p>
        </p:txBody>
      </p:sp>
      <p:sp>
        <p:nvSpPr>
          <p:cNvPr id="8" name="TextBox 7">
            <a:extLst>
              <a:ext uri="{FF2B5EF4-FFF2-40B4-BE49-F238E27FC236}">
                <a16:creationId xmlns:a16="http://schemas.microsoft.com/office/drawing/2014/main" id="{9241BF8A-F097-30CB-4211-40F3CECF0A23}"/>
              </a:ext>
            </a:extLst>
          </p:cNvPr>
          <p:cNvSpPr txBox="1"/>
          <p:nvPr/>
        </p:nvSpPr>
        <p:spPr>
          <a:xfrm>
            <a:off x="9797664" y="2057884"/>
            <a:ext cx="567784" cy="646331"/>
          </a:xfrm>
          <a:prstGeom prst="rect">
            <a:avLst/>
          </a:prstGeom>
          <a:noFill/>
        </p:spPr>
        <p:txBody>
          <a:bodyPr wrap="none" rtlCol="0">
            <a:spAutoFit/>
          </a:bodyPr>
          <a:lstStyle/>
          <a:p>
            <a:r>
              <a:rPr lang="en-GB" sz="3600" dirty="0">
                <a:solidFill>
                  <a:srgbClr val="FF0000"/>
                </a:solidFill>
              </a:rPr>
              <a:t>e</a:t>
            </a:r>
            <a:r>
              <a:rPr lang="en-GB" sz="3600" baseline="30000" dirty="0">
                <a:solidFill>
                  <a:srgbClr val="FF0000"/>
                </a:solidFill>
              </a:rPr>
              <a:t>+</a:t>
            </a:r>
            <a:endParaRPr lang="en-SE" sz="3600" baseline="30000" dirty="0">
              <a:solidFill>
                <a:srgbClr val="FF0000"/>
              </a:solidFill>
            </a:endParaRPr>
          </a:p>
        </p:txBody>
      </p:sp>
      <p:sp>
        <p:nvSpPr>
          <p:cNvPr id="9" name="Slide Number Placeholder 4">
            <a:extLst>
              <a:ext uri="{FF2B5EF4-FFF2-40B4-BE49-F238E27FC236}">
                <a16:creationId xmlns:a16="http://schemas.microsoft.com/office/drawing/2014/main" id="{798C037F-0ED4-E282-1DD4-1174695EE1FD}"/>
              </a:ext>
            </a:extLst>
          </p:cNvPr>
          <p:cNvSpPr>
            <a:spLocks noGrp="1"/>
          </p:cNvSpPr>
          <p:nvPr>
            <p:ph type="sldNum" sz="quarter" idx="12"/>
          </p:nvPr>
        </p:nvSpPr>
        <p:spPr>
          <a:xfrm>
            <a:off x="9823925" y="6559093"/>
            <a:ext cx="2743200" cy="365125"/>
          </a:xfrm>
        </p:spPr>
        <p:txBody>
          <a:bodyPr/>
          <a:lstStyle/>
          <a:p>
            <a:fld id="{B00FEB67-25E5-478A-8F1B-E5F2EEAC2DF1}" type="slidenum">
              <a:rPr lang="en-GB" sz="1800" smtClean="0"/>
              <a:t>2</a:t>
            </a:fld>
            <a:endParaRPr lang="en-GB" sz="1800" dirty="0"/>
          </a:p>
        </p:txBody>
      </p:sp>
      <p:sp>
        <p:nvSpPr>
          <p:cNvPr id="3" name="TextBox 2">
            <a:extLst>
              <a:ext uri="{FF2B5EF4-FFF2-40B4-BE49-F238E27FC236}">
                <a16:creationId xmlns:a16="http://schemas.microsoft.com/office/drawing/2014/main" id="{71A59C15-796E-157B-19B7-5646B624C6A7}"/>
              </a:ext>
            </a:extLst>
          </p:cNvPr>
          <p:cNvSpPr txBox="1"/>
          <p:nvPr/>
        </p:nvSpPr>
        <p:spPr>
          <a:xfrm>
            <a:off x="7027980" y="4616623"/>
            <a:ext cx="3348224" cy="584775"/>
          </a:xfrm>
          <a:prstGeom prst="rect">
            <a:avLst/>
          </a:prstGeom>
          <a:noFill/>
        </p:spPr>
        <p:txBody>
          <a:bodyPr wrap="none" rtlCol="0">
            <a:spAutoFit/>
          </a:bodyPr>
          <a:lstStyle/>
          <a:p>
            <a:r>
              <a:rPr lang="sv-SE" sz="3200" b="1" dirty="0">
                <a:solidFill>
                  <a:srgbClr val="FF0000"/>
                </a:solidFill>
              </a:rPr>
              <a:t>Theory confirmed!</a:t>
            </a:r>
            <a:endParaRPr lang="LID4096" sz="3200" b="1" dirty="0">
              <a:solidFill>
                <a:srgbClr val="FF0000"/>
              </a:solidFill>
            </a:endParaRPr>
          </a:p>
        </p:txBody>
      </p:sp>
      <p:sp>
        <p:nvSpPr>
          <p:cNvPr id="10" name="TextBox 9">
            <a:extLst>
              <a:ext uri="{FF2B5EF4-FFF2-40B4-BE49-F238E27FC236}">
                <a16:creationId xmlns:a16="http://schemas.microsoft.com/office/drawing/2014/main" id="{18FFA85F-B553-EE2C-C5CB-FF181D9555AD}"/>
              </a:ext>
            </a:extLst>
          </p:cNvPr>
          <p:cNvSpPr txBox="1"/>
          <p:nvPr/>
        </p:nvSpPr>
        <p:spPr>
          <a:xfrm>
            <a:off x="7958190" y="765500"/>
            <a:ext cx="4403815" cy="584775"/>
          </a:xfrm>
          <a:prstGeom prst="rect">
            <a:avLst/>
          </a:prstGeom>
          <a:noFill/>
        </p:spPr>
        <p:txBody>
          <a:bodyPr wrap="square">
            <a:spAutoFit/>
          </a:bodyPr>
          <a:lstStyle/>
          <a:p>
            <a:r>
              <a:rPr lang="en-GB" sz="3200" dirty="0"/>
              <a:t>(</a:t>
            </a:r>
            <a:r>
              <a:rPr lang="en-GB" sz="3200" b="1" dirty="0">
                <a:solidFill>
                  <a:srgbClr val="FF0000"/>
                </a:solidFill>
              </a:rPr>
              <a:t>Anti</a:t>
            </a:r>
            <a:r>
              <a:rPr lang="en-GB" sz="3200" b="1" dirty="0"/>
              <a:t>-electron/</a:t>
            </a:r>
            <a:r>
              <a:rPr lang="en-GB" sz="3200" b="1" dirty="0">
                <a:solidFill>
                  <a:srgbClr val="FF0000"/>
                </a:solidFill>
              </a:rPr>
              <a:t>positron</a:t>
            </a:r>
            <a:r>
              <a:rPr lang="en-GB" sz="3200" dirty="0"/>
              <a:t>)</a:t>
            </a:r>
            <a:endParaRPr lang="LID4096" sz="3200" dirty="0"/>
          </a:p>
        </p:txBody>
      </p:sp>
      <p:sp>
        <p:nvSpPr>
          <p:cNvPr id="11" name="Arrow: Down 10">
            <a:extLst>
              <a:ext uri="{FF2B5EF4-FFF2-40B4-BE49-F238E27FC236}">
                <a16:creationId xmlns:a16="http://schemas.microsoft.com/office/drawing/2014/main" id="{7FC538FC-4B49-4FDD-331B-B041E51D0EF0}"/>
              </a:ext>
            </a:extLst>
          </p:cNvPr>
          <p:cNvSpPr/>
          <p:nvPr/>
        </p:nvSpPr>
        <p:spPr>
          <a:xfrm rot="1497662">
            <a:off x="9843226" y="1527365"/>
            <a:ext cx="476661" cy="555198"/>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7" name="Content Placeholder 6" descr="A person in a suit working on a machine&#10;&#10;Description automatically generated">
            <a:extLst>
              <a:ext uri="{FF2B5EF4-FFF2-40B4-BE49-F238E27FC236}">
                <a16:creationId xmlns:a16="http://schemas.microsoft.com/office/drawing/2014/main" id="{233C98B0-7EC2-72ED-7CD5-DACA51265234}"/>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0349785" y="3807292"/>
            <a:ext cx="1842215" cy="3050708"/>
          </a:xfrm>
        </p:spPr>
      </p:pic>
      <p:pic>
        <p:nvPicPr>
          <p:cNvPr id="16" name="Platshållare för innehåll 4" descr="En bild som visar person, vägg, person, inomhus&#10;&#10;Automatiskt genererad beskrivning">
            <a:extLst>
              <a:ext uri="{FF2B5EF4-FFF2-40B4-BE49-F238E27FC236}">
                <a16:creationId xmlns:a16="http://schemas.microsoft.com/office/drawing/2014/main" id="{41EE0A68-311D-6E1B-2FF9-1FD92E22CA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75" y="3194248"/>
            <a:ext cx="2471288" cy="3647622"/>
          </a:xfrm>
          <a:prstGeom prst="rect">
            <a:avLst/>
          </a:prstGeom>
        </p:spPr>
      </p:pic>
      <p:sp>
        <p:nvSpPr>
          <p:cNvPr id="20" name="Pil: höger 12">
            <a:extLst>
              <a:ext uri="{FF2B5EF4-FFF2-40B4-BE49-F238E27FC236}">
                <a16:creationId xmlns:a16="http://schemas.microsoft.com/office/drawing/2014/main" id="{365DE29F-D220-4066-B6EF-A86437E89D49}"/>
              </a:ext>
            </a:extLst>
          </p:cNvPr>
          <p:cNvSpPr/>
          <p:nvPr/>
        </p:nvSpPr>
        <p:spPr>
          <a:xfrm>
            <a:off x="3126352" y="5026035"/>
            <a:ext cx="739334" cy="64633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l: höger 13">
            <a:extLst>
              <a:ext uri="{FF2B5EF4-FFF2-40B4-BE49-F238E27FC236}">
                <a16:creationId xmlns:a16="http://schemas.microsoft.com/office/drawing/2014/main" id="{BB02C2BC-098E-05A9-952D-DDA3267F54A8}"/>
              </a:ext>
            </a:extLst>
          </p:cNvPr>
          <p:cNvSpPr/>
          <p:nvPr/>
        </p:nvSpPr>
        <p:spPr>
          <a:xfrm>
            <a:off x="3126352" y="4236971"/>
            <a:ext cx="739334" cy="58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ruta 14">
            <a:extLst>
              <a:ext uri="{FF2B5EF4-FFF2-40B4-BE49-F238E27FC236}">
                <a16:creationId xmlns:a16="http://schemas.microsoft.com/office/drawing/2014/main" id="{7679CE74-F8F9-7F6F-D30F-33487F5E29C0}"/>
              </a:ext>
            </a:extLst>
          </p:cNvPr>
          <p:cNvSpPr txBox="1"/>
          <p:nvPr/>
        </p:nvSpPr>
        <p:spPr>
          <a:xfrm>
            <a:off x="4078132" y="4209185"/>
            <a:ext cx="3193706" cy="584775"/>
          </a:xfrm>
          <a:prstGeom prst="rect">
            <a:avLst/>
          </a:prstGeom>
          <a:noFill/>
        </p:spPr>
        <p:txBody>
          <a:bodyPr wrap="square" rtlCol="0">
            <a:spAutoFit/>
          </a:bodyPr>
          <a:lstStyle/>
          <a:p>
            <a:r>
              <a:rPr lang="sv-SE" sz="3200" b="1" dirty="0">
                <a:latin typeface="Amasis MT Pro" panose="02040504050005020304" pitchFamily="18" charset="0"/>
              </a:rPr>
              <a:t>Matter</a:t>
            </a:r>
            <a:endParaRPr lang="en-US" sz="3200" b="1" dirty="0">
              <a:latin typeface="Amasis MT Pro" panose="02040504050005020304" pitchFamily="18" charset="0"/>
            </a:endParaRPr>
          </a:p>
        </p:txBody>
      </p:sp>
      <p:sp>
        <p:nvSpPr>
          <p:cNvPr id="23" name="textruta 15">
            <a:extLst>
              <a:ext uri="{FF2B5EF4-FFF2-40B4-BE49-F238E27FC236}">
                <a16:creationId xmlns:a16="http://schemas.microsoft.com/office/drawing/2014/main" id="{17900C45-A6E0-40CE-0786-F08FF937AF48}"/>
              </a:ext>
            </a:extLst>
          </p:cNvPr>
          <p:cNvSpPr txBox="1"/>
          <p:nvPr/>
        </p:nvSpPr>
        <p:spPr>
          <a:xfrm>
            <a:off x="3850002" y="5049722"/>
            <a:ext cx="3193706" cy="584775"/>
          </a:xfrm>
          <a:prstGeom prst="rect">
            <a:avLst/>
          </a:prstGeom>
          <a:noFill/>
        </p:spPr>
        <p:txBody>
          <a:bodyPr wrap="square" rtlCol="0">
            <a:spAutoFit/>
          </a:bodyPr>
          <a:lstStyle/>
          <a:p>
            <a:r>
              <a:rPr lang="sv-SE" sz="3200" b="1" dirty="0">
                <a:solidFill>
                  <a:srgbClr val="FF0000"/>
                </a:solidFill>
                <a:latin typeface="Amasis MT Pro" panose="02040504050005020304" pitchFamily="18" charset="0"/>
              </a:rPr>
              <a:t>Anti</a:t>
            </a:r>
            <a:r>
              <a:rPr lang="sv-SE" sz="3200" b="1" dirty="0">
                <a:latin typeface="Amasis MT Pro" panose="02040504050005020304" pitchFamily="18" charset="0"/>
              </a:rPr>
              <a:t>matter?</a:t>
            </a:r>
            <a:endParaRPr lang="en-US" sz="3200" b="1" dirty="0">
              <a:latin typeface="Amasis MT Pro" panose="02040504050005020304" pitchFamily="18" charset="0"/>
            </a:endParaRPr>
          </a:p>
        </p:txBody>
      </p:sp>
      <p:sp>
        <p:nvSpPr>
          <p:cNvPr id="19" name="TextBox 18">
            <a:extLst>
              <a:ext uri="{FF2B5EF4-FFF2-40B4-BE49-F238E27FC236}">
                <a16:creationId xmlns:a16="http://schemas.microsoft.com/office/drawing/2014/main" id="{3886ABBF-3A5A-1612-323C-D3A254D0FBF9}"/>
              </a:ext>
            </a:extLst>
          </p:cNvPr>
          <p:cNvSpPr txBox="1"/>
          <p:nvPr/>
        </p:nvSpPr>
        <p:spPr>
          <a:xfrm>
            <a:off x="2870200" y="3517900"/>
            <a:ext cx="3653949" cy="523220"/>
          </a:xfrm>
          <a:prstGeom prst="rect">
            <a:avLst/>
          </a:prstGeom>
          <a:noFill/>
        </p:spPr>
        <p:txBody>
          <a:bodyPr wrap="none" rtlCol="0">
            <a:spAutoFit/>
          </a:bodyPr>
          <a:lstStyle/>
          <a:p>
            <a:r>
              <a:rPr lang="en-US" sz="2800" b="1" dirty="0">
                <a:latin typeface="Amasis MT Pro" panose="02040504050005020304" pitchFamily="18" charset="0"/>
              </a:rPr>
              <a:t>Two valid solutions:</a:t>
            </a:r>
            <a:endParaRPr lang="LID4096" sz="2800" b="1" dirty="0">
              <a:latin typeface="Amasis MT Pro" panose="02040504050005020304" pitchFamily="18" charset="0"/>
            </a:endParaRPr>
          </a:p>
        </p:txBody>
      </p:sp>
    </p:spTree>
    <p:extLst>
      <p:ext uri="{BB962C8B-B14F-4D97-AF65-F5344CB8AC3E}">
        <p14:creationId xmlns:p14="http://schemas.microsoft.com/office/powerpoint/2010/main" val="271167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3" grpId="0"/>
      <p:bldP spid="10" grpId="0"/>
      <p:bldP spid="11" grpId="0" animBg="1"/>
      <p:bldP spid="20" grpId="0" animBg="1"/>
      <p:bldP spid="21" grpId="0" animBg="1"/>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DF56B-DA48-1D6B-8A98-221C3E2535F7}"/>
              </a:ext>
            </a:extLst>
          </p:cNvPr>
          <p:cNvSpPr>
            <a:spLocks noGrp="1"/>
          </p:cNvSpPr>
          <p:nvPr>
            <p:ph type="title"/>
          </p:nvPr>
        </p:nvSpPr>
        <p:spPr/>
        <p:txBody>
          <a:bodyPr/>
          <a:lstStyle/>
          <a:p>
            <a:endParaRPr lang="LID4096"/>
          </a:p>
        </p:txBody>
      </p:sp>
      <p:pic>
        <p:nvPicPr>
          <p:cNvPr id="5" name="Content Placeholder 4" descr="A group of people in a factory&#10;&#10;AI-generated content may be incorrect.">
            <a:extLst>
              <a:ext uri="{FF2B5EF4-FFF2-40B4-BE49-F238E27FC236}">
                <a16:creationId xmlns:a16="http://schemas.microsoft.com/office/drawing/2014/main" id="{A6A71E6E-0409-49CE-718F-89F67E60048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3398" r="1190" b="12227"/>
          <a:stretch/>
        </p:blipFill>
        <p:spPr>
          <a:xfrm>
            <a:off x="0" y="0"/>
            <a:ext cx="12046857" cy="6858000"/>
          </a:xfrm>
        </p:spPr>
      </p:pic>
      <p:pic>
        <p:nvPicPr>
          <p:cNvPr id="6" name="Content Placeholder 6">
            <a:extLst>
              <a:ext uri="{FF2B5EF4-FFF2-40B4-BE49-F238E27FC236}">
                <a16:creationId xmlns:a16="http://schemas.microsoft.com/office/drawing/2014/main" id="{612D0034-13F6-0B99-F6BD-FC18E100A719}"/>
              </a:ext>
            </a:extLst>
          </p:cNvPr>
          <p:cNvPicPr>
            <a:picLocks noChangeAspect="1"/>
          </p:cNvPicPr>
          <p:nvPr/>
        </p:nvPicPr>
        <p:blipFill>
          <a:blip r:embed="rId3"/>
          <a:stretch>
            <a:fillRect/>
          </a:stretch>
        </p:blipFill>
        <p:spPr>
          <a:xfrm>
            <a:off x="0" y="0"/>
            <a:ext cx="5612362" cy="1470087"/>
          </a:xfrm>
          <a:prstGeom prst="rect">
            <a:avLst/>
          </a:prstGeom>
        </p:spPr>
      </p:pic>
      <p:pic>
        <p:nvPicPr>
          <p:cNvPr id="7" name="Picture 4" descr="Afficher l'image d'origine">
            <a:extLst>
              <a:ext uri="{FF2B5EF4-FFF2-40B4-BE49-F238E27FC236}">
                <a16:creationId xmlns:a16="http://schemas.microsoft.com/office/drawing/2014/main" id="{E4C2EA8D-12E6-9DE3-F2EF-E2F531AD743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5143" y="5786898"/>
            <a:ext cx="1526955" cy="916175"/>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a:extLst>
              <a:ext uri="{FF2B5EF4-FFF2-40B4-BE49-F238E27FC236}">
                <a16:creationId xmlns:a16="http://schemas.microsoft.com/office/drawing/2014/main" id="{760E3890-24AE-396F-C86D-25CFC0F55433}"/>
              </a:ext>
            </a:extLst>
          </p:cNvPr>
          <p:cNvPicPr>
            <a:picLocks noChangeAspect="1"/>
          </p:cNvPicPr>
          <p:nvPr/>
        </p:nvPicPr>
        <p:blipFill>
          <a:blip r:embed="rId5"/>
          <a:stretch/>
        </p:blipFill>
        <p:spPr bwMode="auto">
          <a:xfrm>
            <a:off x="1778715" y="5854291"/>
            <a:ext cx="1526956" cy="848782"/>
          </a:xfrm>
          <a:prstGeom prst="rect">
            <a:avLst/>
          </a:prstGeom>
        </p:spPr>
      </p:pic>
      <p:sp>
        <p:nvSpPr>
          <p:cNvPr id="4" name="TextBox 3">
            <a:extLst>
              <a:ext uri="{FF2B5EF4-FFF2-40B4-BE49-F238E27FC236}">
                <a16:creationId xmlns:a16="http://schemas.microsoft.com/office/drawing/2014/main" id="{CFCFAE99-FC8C-BF37-FB1D-E2F48C7E429C}"/>
              </a:ext>
            </a:extLst>
          </p:cNvPr>
          <p:cNvSpPr txBox="1"/>
          <p:nvPr/>
        </p:nvSpPr>
        <p:spPr>
          <a:xfrm>
            <a:off x="8850151" y="6302963"/>
            <a:ext cx="3126268" cy="400110"/>
          </a:xfrm>
          <a:prstGeom prst="rect">
            <a:avLst/>
          </a:prstGeom>
          <a:noFill/>
        </p:spPr>
        <p:txBody>
          <a:bodyPr wrap="square">
            <a:spAutoFit/>
          </a:bodyPr>
          <a:lstStyle/>
          <a:p>
            <a:r>
              <a:rPr lang="fr-FR" sz="2000" b="0" i="1" dirty="0">
                <a:effectLst/>
                <a:highlight>
                  <a:srgbClr val="FFFFFF"/>
                </a:highlight>
                <a:latin typeface="-apple-system"/>
              </a:rPr>
              <a:t>Nature</a:t>
            </a:r>
            <a:r>
              <a:rPr lang="fr-FR" sz="2000" b="1" i="0" dirty="0">
                <a:effectLst/>
                <a:highlight>
                  <a:srgbClr val="FFFFFF"/>
                </a:highlight>
                <a:latin typeface="-apple-system"/>
              </a:rPr>
              <a:t> 641</a:t>
            </a:r>
            <a:r>
              <a:rPr lang="fr-FR" sz="2000" b="0" i="0" dirty="0">
                <a:effectLst/>
                <a:highlight>
                  <a:srgbClr val="FFFFFF"/>
                </a:highlight>
                <a:latin typeface="-apple-system"/>
              </a:rPr>
              <a:t>, 871–875 (2025)</a:t>
            </a:r>
            <a:endParaRPr lang="LID4096" sz="2000" dirty="0">
              <a:highlight>
                <a:srgbClr val="FFFFFF"/>
              </a:highlight>
            </a:endParaRPr>
          </a:p>
        </p:txBody>
      </p:sp>
    </p:spTree>
    <p:extLst>
      <p:ext uri="{BB962C8B-B14F-4D97-AF65-F5344CB8AC3E}">
        <p14:creationId xmlns:p14="http://schemas.microsoft.com/office/powerpoint/2010/main" val="1611593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04E0E3-E864-C196-AAB4-18BD97EF0C34}"/>
              </a:ext>
            </a:extLst>
          </p:cNvPr>
          <p:cNvPicPr>
            <a:picLocks noChangeAspect="1"/>
          </p:cNvPicPr>
          <p:nvPr/>
        </p:nvPicPr>
        <p:blipFill>
          <a:blip r:embed="rId3"/>
          <a:stretch>
            <a:fillRect/>
          </a:stretch>
        </p:blipFill>
        <p:spPr>
          <a:xfrm>
            <a:off x="0" y="417337"/>
            <a:ext cx="12192000" cy="6440663"/>
          </a:xfrm>
          <a:prstGeom prst="rect">
            <a:avLst/>
          </a:prstGeom>
        </p:spPr>
      </p:pic>
      <p:sp>
        <p:nvSpPr>
          <p:cNvPr id="6" name="TextBox 5">
            <a:extLst>
              <a:ext uri="{FF2B5EF4-FFF2-40B4-BE49-F238E27FC236}">
                <a16:creationId xmlns:a16="http://schemas.microsoft.com/office/drawing/2014/main" id="{0DAADD22-4D16-02B8-C4DE-C5A594A0AB63}"/>
              </a:ext>
            </a:extLst>
          </p:cNvPr>
          <p:cNvSpPr txBox="1"/>
          <p:nvPr/>
        </p:nvSpPr>
        <p:spPr>
          <a:xfrm>
            <a:off x="2986706" y="2997457"/>
            <a:ext cx="1665841" cy="584775"/>
          </a:xfrm>
          <a:prstGeom prst="rect">
            <a:avLst/>
          </a:prstGeom>
          <a:noFill/>
        </p:spPr>
        <p:txBody>
          <a:bodyPr wrap="none" rtlCol="0">
            <a:spAutoFit/>
          </a:bodyPr>
          <a:lstStyle/>
          <a:p>
            <a:r>
              <a:rPr lang="sv-SE" sz="3200" b="1" dirty="0"/>
              <a:t>ALPHA-2</a:t>
            </a:r>
            <a:endParaRPr lang="LID4096" sz="3200" b="1" dirty="0"/>
          </a:p>
        </p:txBody>
      </p:sp>
      <p:sp>
        <p:nvSpPr>
          <p:cNvPr id="7" name="TextBox 6">
            <a:extLst>
              <a:ext uri="{FF2B5EF4-FFF2-40B4-BE49-F238E27FC236}">
                <a16:creationId xmlns:a16="http://schemas.microsoft.com/office/drawing/2014/main" id="{96EC2F0B-6AEB-D82D-5522-7D988A208052}"/>
              </a:ext>
            </a:extLst>
          </p:cNvPr>
          <p:cNvSpPr txBox="1"/>
          <p:nvPr/>
        </p:nvSpPr>
        <p:spPr>
          <a:xfrm>
            <a:off x="8431635" y="2424162"/>
            <a:ext cx="1651414" cy="584775"/>
          </a:xfrm>
          <a:prstGeom prst="rect">
            <a:avLst/>
          </a:prstGeom>
          <a:noFill/>
        </p:spPr>
        <p:txBody>
          <a:bodyPr wrap="none" rtlCol="0">
            <a:spAutoFit/>
          </a:bodyPr>
          <a:lstStyle/>
          <a:p>
            <a:r>
              <a:rPr lang="sv-SE" sz="3200" b="1" dirty="0"/>
              <a:t>ALPHA-g</a:t>
            </a:r>
            <a:endParaRPr lang="LID4096" sz="3200" b="1" dirty="0"/>
          </a:p>
        </p:txBody>
      </p:sp>
      <p:sp>
        <p:nvSpPr>
          <p:cNvPr id="2" name="TextBox 1">
            <a:extLst>
              <a:ext uri="{FF2B5EF4-FFF2-40B4-BE49-F238E27FC236}">
                <a16:creationId xmlns:a16="http://schemas.microsoft.com/office/drawing/2014/main" id="{5376245D-BD96-CFE0-F42D-8C978EC40C0D}"/>
              </a:ext>
            </a:extLst>
          </p:cNvPr>
          <p:cNvSpPr txBox="1"/>
          <p:nvPr/>
        </p:nvSpPr>
        <p:spPr>
          <a:xfrm>
            <a:off x="457039" y="3858746"/>
            <a:ext cx="2040430" cy="369332"/>
          </a:xfrm>
          <a:prstGeom prst="rect">
            <a:avLst/>
          </a:prstGeom>
          <a:noFill/>
        </p:spPr>
        <p:txBody>
          <a:bodyPr wrap="none" rtlCol="0">
            <a:spAutoFit/>
          </a:bodyPr>
          <a:lstStyle/>
          <a:p>
            <a:r>
              <a:rPr lang="sv-SE" dirty="0"/>
              <a:t>Antiproton catching</a:t>
            </a:r>
            <a:endParaRPr lang="LID4096" dirty="0"/>
          </a:p>
        </p:txBody>
      </p:sp>
      <p:sp>
        <p:nvSpPr>
          <p:cNvPr id="4" name="TextBox 3">
            <a:extLst>
              <a:ext uri="{FF2B5EF4-FFF2-40B4-BE49-F238E27FC236}">
                <a16:creationId xmlns:a16="http://schemas.microsoft.com/office/drawing/2014/main" id="{7F120CAB-ABA7-27B9-4FEF-6359E6189C39}"/>
              </a:ext>
            </a:extLst>
          </p:cNvPr>
          <p:cNvSpPr txBox="1"/>
          <p:nvPr/>
        </p:nvSpPr>
        <p:spPr>
          <a:xfrm>
            <a:off x="9108066" y="4141450"/>
            <a:ext cx="2325637" cy="369332"/>
          </a:xfrm>
          <a:prstGeom prst="rect">
            <a:avLst/>
          </a:prstGeom>
          <a:noFill/>
        </p:spPr>
        <p:txBody>
          <a:bodyPr wrap="none" rtlCol="0">
            <a:spAutoFit/>
          </a:bodyPr>
          <a:lstStyle/>
          <a:p>
            <a:r>
              <a:rPr lang="sv-SE" b="1" dirty="0"/>
              <a:t>Positron accumulation</a:t>
            </a:r>
            <a:endParaRPr lang="LID4096" b="1" dirty="0"/>
          </a:p>
        </p:txBody>
      </p:sp>
      <p:pic>
        <p:nvPicPr>
          <p:cNvPr id="8" name="Picture 7" descr="Afficher l'image d'origine">
            <a:extLst>
              <a:ext uri="{FF2B5EF4-FFF2-40B4-BE49-F238E27FC236}">
                <a16:creationId xmlns:a16="http://schemas.microsoft.com/office/drawing/2014/main" id="{5826A97F-E065-3171-7567-FB50CFBE3F6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8654" y="601740"/>
            <a:ext cx="2517199" cy="1837557"/>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B2E6FDE9-1597-F0C8-3AAE-E8E09F3F5D56}"/>
              </a:ext>
            </a:extLst>
          </p:cNvPr>
          <p:cNvCxnSpPr/>
          <p:nvPr/>
        </p:nvCxnSpPr>
        <p:spPr>
          <a:xfrm flipV="1">
            <a:off x="7123176" y="2148840"/>
            <a:ext cx="0" cy="361188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F42FFF4-4FB8-D4E5-2AE1-536E78D998C9}"/>
              </a:ext>
            </a:extLst>
          </p:cNvPr>
          <p:cNvSpPr txBox="1"/>
          <p:nvPr/>
        </p:nvSpPr>
        <p:spPr>
          <a:xfrm>
            <a:off x="6637146" y="3287628"/>
            <a:ext cx="486030" cy="369332"/>
          </a:xfrm>
          <a:prstGeom prst="rect">
            <a:avLst/>
          </a:prstGeom>
          <a:noFill/>
        </p:spPr>
        <p:txBody>
          <a:bodyPr wrap="none" rtlCol="0">
            <a:spAutoFit/>
          </a:bodyPr>
          <a:lstStyle/>
          <a:p>
            <a:r>
              <a:rPr lang="sv-SE" dirty="0"/>
              <a:t>5m</a:t>
            </a:r>
            <a:endParaRPr lang="LID4096" dirty="0"/>
          </a:p>
        </p:txBody>
      </p:sp>
      <p:sp>
        <p:nvSpPr>
          <p:cNvPr id="12" name="Rectangle 11">
            <a:extLst>
              <a:ext uri="{FF2B5EF4-FFF2-40B4-BE49-F238E27FC236}">
                <a16:creationId xmlns:a16="http://schemas.microsoft.com/office/drawing/2014/main" id="{9D8F3951-9450-CA33-264D-830917365C6C}"/>
              </a:ext>
            </a:extLst>
          </p:cNvPr>
          <p:cNvSpPr/>
          <p:nvPr/>
        </p:nvSpPr>
        <p:spPr>
          <a:xfrm>
            <a:off x="0" y="-64008"/>
            <a:ext cx="12192000" cy="481345"/>
          </a:xfrm>
          <a:prstGeom prst="rect">
            <a:avLst/>
          </a:prstGeom>
          <a:solidFill>
            <a:srgbClr val="49537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 name="Title 1">
            <a:extLst>
              <a:ext uri="{FF2B5EF4-FFF2-40B4-BE49-F238E27FC236}">
                <a16:creationId xmlns:a16="http://schemas.microsoft.com/office/drawing/2014/main" id="{DE9CE862-B17A-459B-631E-ADADBE90C5A5}"/>
              </a:ext>
            </a:extLst>
          </p:cNvPr>
          <p:cNvSpPr txBox="1">
            <a:spLocks/>
          </p:cNvSpPr>
          <p:nvPr/>
        </p:nvSpPr>
        <p:spPr>
          <a:xfrm>
            <a:off x="230357" y="72260"/>
            <a:ext cx="5448300" cy="590550"/>
          </a:xfrm>
          <a:prstGeom prst="rect">
            <a:avLst/>
          </a:prstGeom>
          <a:solidFill>
            <a:schemeClr val="tx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sz="4400" dirty="0">
                <a:solidFill>
                  <a:schemeClr val="bg1"/>
                </a:solidFill>
              </a:rPr>
              <a:t>The ALPHA </a:t>
            </a:r>
            <a:r>
              <a:rPr lang="fr-CH" sz="4400" dirty="0" err="1">
                <a:solidFill>
                  <a:schemeClr val="bg1"/>
                </a:solidFill>
              </a:rPr>
              <a:t>experiment</a:t>
            </a:r>
            <a:endParaRPr lang="en-US" sz="4400" dirty="0">
              <a:solidFill>
                <a:schemeClr val="bg1"/>
              </a:solidFill>
            </a:endParaRPr>
          </a:p>
        </p:txBody>
      </p:sp>
      <p:sp>
        <p:nvSpPr>
          <p:cNvPr id="9" name="TextBox 8">
            <a:extLst>
              <a:ext uri="{FF2B5EF4-FFF2-40B4-BE49-F238E27FC236}">
                <a16:creationId xmlns:a16="http://schemas.microsoft.com/office/drawing/2014/main" id="{E76BA761-F5C1-40C2-C781-A46D04760C1C}"/>
              </a:ext>
            </a:extLst>
          </p:cNvPr>
          <p:cNvSpPr txBox="1"/>
          <p:nvPr/>
        </p:nvSpPr>
        <p:spPr>
          <a:xfrm>
            <a:off x="10963003" y="3310453"/>
            <a:ext cx="1318887" cy="830997"/>
          </a:xfrm>
          <a:prstGeom prst="rect">
            <a:avLst/>
          </a:prstGeom>
          <a:noFill/>
        </p:spPr>
        <p:txBody>
          <a:bodyPr wrap="none" rtlCol="0">
            <a:spAutoFit/>
          </a:bodyPr>
          <a:lstStyle/>
          <a:p>
            <a:r>
              <a:rPr lang="en-US" sz="2400" b="1" dirty="0"/>
              <a:t>Positron </a:t>
            </a:r>
          </a:p>
          <a:p>
            <a:pPr algn="ctr"/>
            <a:r>
              <a:rPr lang="en-US" sz="2400" b="1" dirty="0"/>
              <a:t>source</a:t>
            </a:r>
            <a:endParaRPr lang="LID4096" sz="2400" b="1" dirty="0"/>
          </a:p>
        </p:txBody>
      </p:sp>
    </p:spTree>
    <p:extLst>
      <p:ext uri="{BB962C8B-B14F-4D97-AF65-F5344CB8AC3E}">
        <p14:creationId xmlns:p14="http://schemas.microsoft.com/office/powerpoint/2010/main" val="177987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F75DC8-F2EC-F447-3C1A-29B37C9E05EA}"/>
              </a:ext>
            </a:extLst>
          </p:cNvPr>
          <p:cNvPicPr>
            <a:picLocks noChangeAspect="1"/>
          </p:cNvPicPr>
          <p:nvPr/>
        </p:nvPicPr>
        <p:blipFill rotWithShape="1">
          <a:blip r:embed="rId2"/>
          <a:srcRect l="5514" r="782"/>
          <a:stretch>
            <a:fillRect/>
          </a:stretch>
        </p:blipFill>
        <p:spPr>
          <a:xfrm>
            <a:off x="657449" y="1932368"/>
            <a:ext cx="4442049" cy="3760688"/>
          </a:xfrm>
          <a:prstGeom prst="rect">
            <a:avLst/>
          </a:prstGeom>
        </p:spPr>
      </p:pic>
      <p:sp>
        <p:nvSpPr>
          <p:cNvPr id="5" name="Title 1">
            <a:extLst>
              <a:ext uri="{FF2B5EF4-FFF2-40B4-BE49-F238E27FC236}">
                <a16:creationId xmlns:a16="http://schemas.microsoft.com/office/drawing/2014/main" id="{F4B22133-B39F-1B9F-8550-8E7F4604A2A7}"/>
              </a:ext>
            </a:extLst>
          </p:cNvPr>
          <p:cNvSpPr txBox="1">
            <a:spLocks/>
          </p:cNvSpPr>
          <p:nvPr/>
        </p:nvSpPr>
        <p:spPr>
          <a:xfrm>
            <a:off x="1929247" y="267975"/>
            <a:ext cx="3011589" cy="73996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b="1" dirty="0">
                <a:latin typeface="Amasis MT Pro" panose="02040504050005020304" pitchFamily="18" charset="0"/>
              </a:rPr>
              <a:t>ALPHA-2</a:t>
            </a:r>
            <a:endParaRPr lang="LID4096" b="1" dirty="0">
              <a:latin typeface="Amasis MT Pro" panose="02040504050005020304" pitchFamily="18" charset="0"/>
            </a:endParaRPr>
          </a:p>
        </p:txBody>
      </p:sp>
      <p:sp>
        <p:nvSpPr>
          <p:cNvPr id="9" name="TextBox 8">
            <a:extLst>
              <a:ext uri="{FF2B5EF4-FFF2-40B4-BE49-F238E27FC236}">
                <a16:creationId xmlns:a16="http://schemas.microsoft.com/office/drawing/2014/main" id="{89C62EA9-F77D-D135-07A9-6361CFE685B9}"/>
              </a:ext>
            </a:extLst>
          </p:cNvPr>
          <p:cNvSpPr txBox="1"/>
          <p:nvPr/>
        </p:nvSpPr>
        <p:spPr>
          <a:xfrm>
            <a:off x="1039590" y="1648261"/>
            <a:ext cx="3987006" cy="369332"/>
          </a:xfrm>
          <a:prstGeom prst="rect">
            <a:avLst/>
          </a:prstGeom>
          <a:noFill/>
        </p:spPr>
        <p:txBody>
          <a:bodyPr wrap="square">
            <a:spAutoFit/>
          </a:bodyPr>
          <a:lstStyle/>
          <a:p>
            <a:r>
              <a:rPr lang="en-US" b="1" i="0" dirty="0">
                <a:solidFill>
                  <a:srgbClr val="000000"/>
                </a:solidFill>
                <a:effectLst/>
                <a:latin typeface="sourcesans-bold"/>
              </a:rPr>
              <a:t>A</a:t>
            </a:r>
            <a:r>
              <a:rPr lang="en-US" b="0" i="0" dirty="0">
                <a:solidFill>
                  <a:srgbClr val="000000"/>
                </a:solidFill>
                <a:effectLst/>
                <a:latin typeface="sourcesans-regular"/>
              </a:rPr>
              <a:t>ntihydrogen </a:t>
            </a:r>
            <a:r>
              <a:rPr lang="en-US" b="1" i="0" dirty="0">
                <a:solidFill>
                  <a:srgbClr val="000000"/>
                </a:solidFill>
                <a:effectLst/>
                <a:latin typeface="sourcesans-bold"/>
              </a:rPr>
              <a:t>L</a:t>
            </a:r>
            <a:r>
              <a:rPr lang="en-US" b="0" i="0" dirty="0">
                <a:solidFill>
                  <a:srgbClr val="000000"/>
                </a:solidFill>
                <a:effectLst/>
                <a:latin typeface="sourcesans-regular"/>
              </a:rPr>
              <a:t>aser </a:t>
            </a:r>
            <a:r>
              <a:rPr lang="en-US" b="1" i="0" dirty="0">
                <a:solidFill>
                  <a:srgbClr val="000000"/>
                </a:solidFill>
                <a:effectLst/>
                <a:latin typeface="sourcesans-bold"/>
              </a:rPr>
              <a:t>Ph</a:t>
            </a:r>
            <a:r>
              <a:rPr lang="en-US" b="0" i="0" dirty="0">
                <a:solidFill>
                  <a:srgbClr val="000000"/>
                </a:solidFill>
                <a:effectLst/>
                <a:latin typeface="sourcesans-regular"/>
              </a:rPr>
              <a:t>ysics </a:t>
            </a:r>
            <a:r>
              <a:rPr lang="en-US" b="1" i="0" dirty="0">
                <a:solidFill>
                  <a:srgbClr val="000000"/>
                </a:solidFill>
                <a:effectLst/>
                <a:latin typeface="sourcesans-bold"/>
              </a:rPr>
              <a:t>A</a:t>
            </a:r>
            <a:r>
              <a:rPr lang="en-US" b="0" i="0" dirty="0">
                <a:solidFill>
                  <a:srgbClr val="000000"/>
                </a:solidFill>
                <a:effectLst/>
                <a:latin typeface="sourcesans-regular"/>
              </a:rPr>
              <a:t>pparatus</a:t>
            </a:r>
            <a:endParaRPr lang="LID4096" dirty="0"/>
          </a:p>
        </p:txBody>
      </p:sp>
      <p:pic>
        <p:nvPicPr>
          <p:cNvPr id="11" name="Picture 10" descr="A diagram of a graph&#10;&#10;Description automatically generated">
            <a:extLst>
              <a:ext uri="{FF2B5EF4-FFF2-40B4-BE49-F238E27FC236}">
                <a16:creationId xmlns:a16="http://schemas.microsoft.com/office/drawing/2014/main" id="{E00262A5-EB24-07D8-840C-1855ECC7FF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7749" y="210311"/>
            <a:ext cx="6019322" cy="2875899"/>
          </a:xfrm>
          <a:prstGeom prst="rect">
            <a:avLst/>
          </a:prstGeom>
        </p:spPr>
      </p:pic>
      <p:sp>
        <p:nvSpPr>
          <p:cNvPr id="4" name="Rectangle 3">
            <a:extLst>
              <a:ext uri="{FF2B5EF4-FFF2-40B4-BE49-F238E27FC236}">
                <a16:creationId xmlns:a16="http://schemas.microsoft.com/office/drawing/2014/main" id="{0E6FB3F4-D820-B287-C0C9-157281D5D368}"/>
              </a:ext>
            </a:extLst>
          </p:cNvPr>
          <p:cNvSpPr/>
          <p:nvPr/>
        </p:nvSpPr>
        <p:spPr>
          <a:xfrm>
            <a:off x="5099498" y="5303507"/>
            <a:ext cx="1489223" cy="7790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3" name="Picture 2" descr="Afficher l'image d'origine">
            <a:extLst>
              <a:ext uri="{FF2B5EF4-FFF2-40B4-BE49-F238E27FC236}">
                <a16:creationId xmlns:a16="http://schemas.microsoft.com/office/drawing/2014/main" id="{63A83442-3113-1B2B-C068-C019849FCF8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28" y="50616"/>
            <a:ext cx="1609149" cy="11746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15D4174-8C73-7869-6F4D-90521F919C24}"/>
              </a:ext>
            </a:extLst>
          </p:cNvPr>
          <p:cNvPicPr>
            <a:picLocks noChangeAspect="1"/>
          </p:cNvPicPr>
          <p:nvPr/>
        </p:nvPicPr>
        <p:blipFill>
          <a:blip r:embed="rId5"/>
          <a:srcRect l="5563" t="10753" r="3409"/>
          <a:stretch>
            <a:fillRect/>
          </a:stretch>
        </p:blipFill>
        <p:spPr>
          <a:xfrm>
            <a:off x="5949696" y="3162572"/>
            <a:ext cx="6163803" cy="3658286"/>
          </a:xfrm>
          <a:prstGeom prst="rect">
            <a:avLst/>
          </a:prstGeom>
        </p:spPr>
      </p:pic>
      <p:sp>
        <p:nvSpPr>
          <p:cNvPr id="10" name="TextBox 9">
            <a:extLst>
              <a:ext uri="{FF2B5EF4-FFF2-40B4-BE49-F238E27FC236}">
                <a16:creationId xmlns:a16="http://schemas.microsoft.com/office/drawing/2014/main" id="{9FE9F96B-1878-BA4A-4063-248C1995AC2C}"/>
              </a:ext>
            </a:extLst>
          </p:cNvPr>
          <p:cNvSpPr txBox="1"/>
          <p:nvPr/>
        </p:nvSpPr>
        <p:spPr>
          <a:xfrm>
            <a:off x="5765986" y="37142"/>
            <a:ext cx="6159443" cy="461665"/>
          </a:xfrm>
          <a:prstGeom prst="rect">
            <a:avLst/>
          </a:prstGeom>
          <a:noFill/>
        </p:spPr>
        <p:txBody>
          <a:bodyPr wrap="none" rtlCol="0">
            <a:spAutoFit/>
          </a:bodyPr>
          <a:lstStyle/>
          <a:p>
            <a:r>
              <a:rPr lang="sv-SE" sz="2400" b="1" dirty="0">
                <a:highlight>
                  <a:srgbClr val="FFFF00"/>
                </a:highlight>
              </a:rPr>
              <a:t>A Penning-Malmberg trap for charged particles</a:t>
            </a:r>
            <a:endParaRPr lang="LID4096" sz="2400" b="1" dirty="0">
              <a:highlight>
                <a:srgbClr val="FFFF00"/>
              </a:highlight>
            </a:endParaRPr>
          </a:p>
        </p:txBody>
      </p:sp>
      <p:sp>
        <p:nvSpPr>
          <p:cNvPr id="13" name="TextBox 12">
            <a:extLst>
              <a:ext uri="{FF2B5EF4-FFF2-40B4-BE49-F238E27FC236}">
                <a16:creationId xmlns:a16="http://schemas.microsoft.com/office/drawing/2014/main" id="{90B62DB4-92CC-DCDC-7EF8-F65B98E24ABF}"/>
              </a:ext>
            </a:extLst>
          </p:cNvPr>
          <p:cNvSpPr txBox="1"/>
          <p:nvPr/>
        </p:nvSpPr>
        <p:spPr>
          <a:xfrm>
            <a:off x="208608" y="6163786"/>
            <a:ext cx="6163803" cy="523220"/>
          </a:xfrm>
          <a:prstGeom prst="rect">
            <a:avLst/>
          </a:prstGeom>
          <a:noFill/>
        </p:spPr>
        <p:txBody>
          <a:bodyPr wrap="none" rtlCol="0">
            <a:spAutoFit/>
          </a:bodyPr>
          <a:lstStyle/>
          <a:p>
            <a:r>
              <a:rPr lang="sv-SE" sz="2800" b="1" dirty="0">
                <a:highlight>
                  <a:srgbClr val="FFFF00"/>
                </a:highlight>
              </a:rPr>
              <a:t>And a </a:t>
            </a:r>
            <a:r>
              <a:rPr lang="en-US" sz="2800" b="1" dirty="0">
                <a:highlight>
                  <a:srgbClr val="FFFF00"/>
                </a:highlight>
              </a:rPr>
              <a:t>magnetic trap </a:t>
            </a:r>
            <a:r>
              <a:rPr lang="sv-SE" sz="2800" b="1" dirty="0">
                <a:highlight>
                  <a:srgbClr val="FFFF00"/>
                </a:highlight>
              </a:rPr>
              <a:t>for neutral atoms...</a:t>
            </a:r>
            <a:endParaRPr lang="LID4096" sz="2800" b="1" dirty="0">
              <a:highlight>
                <a:srgbClr val="FFFF00"/>
              </a:highlight>
            </a:endParaRPr>
          </a:p>
        </p:txBody>
      </p:sp>
    </p:spTree>
    <p:extLst>
      <p:ext uri="{BB962C8B-B14F-4D97-AF65-F5344CB8AC3E}">
        <p14:creationId xmlns:p14="http://schemas.microsoft.com/office/powerpoint/2010/main" val="3532743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335CC-6ACE-4901-9FF4-F369F3F9C411}"/>
              </a:ext>
            </a:extLst>
          </p:cNvPr>
          <p:cNvSpPr>
            <a:spLocks noGrp="1"/>
          </p:cNvSpPr>
          <p:nvPr>
            <p:ph type="title"/>
          </p:nvPr>
        </p:nvSpPr>
        <p:spPr>
          <a:xfrm>
            <a:off x="2036196" y="-104775"/>
            <a:ext cx="8962004" cy="1067582"/>
          </a:xfrm>
        </p:spPr>
        <p:txBody>
          <a:bodyPr>
            <a:normAutofit/>
          </a:bodyPr>
          <a:lstStyle/>
          <a:p>
            <a:r>
              <a:rPr lang="en-GB" b="1" dirty="0">
                <a:latin typeface="Amasis MT Pro" panose="02040504050005020304" pitchFamily="18" charset="0"/>
              </a:rPr>
              <a:t>Spectroscopy of (anti-)hydrogen</a:t>
            </a:r>
          </a:p>
        </p:txBody>
      </p:sp>
      <p:sp>
        <p:nvSpPr>
          <p:cNvPr id="5" name="Slide Number Placeholder 4">
            <a:extLst>
              <a:ext uri="{FF2B5EF4-FFF2-40B4-BE49-F238E27FC236}">
                <a16:creationId xmlns:a16="http://schemas.microsoft.com/office/drawing/2014/main" id="{1ADDA0A4-E419-E68D-79EF-DA0EE96EC333}"/>
              </a:ext>
            </a:extLst>
          </p:cNvPr>
          <p:cNvSpPr>
            <a:spLocks noGrp="1"/>
          </p:cNvSpPr>
          <p:nvPr>
            <p:ph type="sldNum" sz="quarter" idx="12"/>
          </p:nvPr>
        </p:nvSpPr>
        <p:spPr>
          <a:xfrm>
            <a:off x="9309615" y="6352171"/>
            <a:ext cx="2743200" cy="365125"/>
          </a:xfrm>
        </p:spPr>
        <p:txBody>
          <a:bodyPr/>
          <a:lstStyle/>
          <a:p>
            <a:fld id="{B00FEB67-25E5-478A-8F1B-E5F2EEAC2DF1}" type="slidenum">
              <a:rPr lang="en-GB" sz="1800" smtClean="0"/>
              <a:t>23</a:t>
            </a:fld>
            <a:endParaRPr lang="en-GB" sz="18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913897E-53C7-DFBF-EB59-AF251AC614C3}"/>
                  </a:ext>
                </a:extLst>
              </p:cNvPr>
              <p:cNvSpPr txBox="1"/>
              <p:nvPr/>
            </p:nvSpPr>
            <p:spPr>
              <a:xfrm>
                <a:off x="4300041" y="4848328"/>
                <a:ext cx="6547946" cy="1446550"/>
              </a:xfrm>
              <a:prstGeom prst="rect">
                <a:avLst/>
              </a:prstGeom>
              <a:noFill/>
            </p:spPr>
            <p:txBody>
              <a:bodyPr wrap="square">
                <a:spAutoFit/>
              </a:bodyPr>
              <a:lstStyle/>
              <a:p>
                <a:pPr algn="ctr"/>
                <a:r>
                  <a:rPr lang="en-GB" sz="2800" b="1" dirty="0">
                    <a:solidFill>
                      <a:srgbClr val="FF0000"/>
                    </a:solidFill>
                    <a:latin typeface="Symbol" panose="05050102010706020507" pitchFamily="18" charset="2"/>
                  </a:rPr>
                  <a:t>n</a:t>
                </a:r>
                <a:r>
                  <a:rPr lang="en-GB" sz="2800" b="1" baseline="-25000" dirty="0" err="1">
                    <a:solidFill>
                      <a:srgbClr val="FF0000"/>
                    </a:solidFill>
                  </a:rPr>
                  <a:t>HFS</a:t>
                </a:r>
                <a:r>
                  <a:rPr lang="en-GB" sz="2800" b="1" dirty="0">
                    <a:solidFill>
                      <a:srgbClr val="FF0000"/>
                    </a:solidFill>
                  </a:rPr>
                  <a:t> (</a:t>
                </a:r>
                <a14:m>
                  <m:oMath xmlns:m="http://schemas.openxmlformats.org/officeDocument/2006/math">
                    <m:acc>
                      <m:accPr>
                        <m:chr m:val="̅"/>
                        <m:ctrlPr>
                          <a:rPr lang="sv-SE" sz="2800" b="1" i="1">
                            <a:solidFill>
                              <a:srgbClr val="FF0000"/>
                            </a:solidFill>
                            <a:latin typeface="Cambria Math" panose="02040503050406030204" pitchFamily="18" charset="0"/>
                          </a:rPr>
                        </m:ctrlPr>
                      </m:accPr>
                      <m:e>
                        <m:r>
                          <a:rPr lang="sv-SE" sz="2800" b="1" i="1">
                            <a:solidFill>
                              <a:srgbClr val="FF0000"/>
                            </a:solidFill>
                            <a:latin typeface="Cambria Math" panose="02040503050406030204" pitchFamily="18" charset="0"/>
                          </a:rPr>
                          <m:t>𝑯</m:t>
                        </m:r>
                      </m:e>
                    </m:acc>
                  </m:oMath>
                </a14:m>
                <a:r>
                  <a:rPr lang="en-GB" sz="2800" b="1" dirty="0">
                    <a:solidFill>
                      <a:srgbClr val="FF0000"/>
                    </a:solidFill>
                  </a:rPr>
                  <a:t>)= 1,420.4(5) MHz</a:t>
                </a:r>
                <a:endParaRPr lang="en-GB" sz="2800" b="1" dirty="0">
                  <a:solidFill>
                    <a:schemeClr val="accent1"/>
                  </a:solidFill>
                  <a:latin typeface="Symbol" panose="05050102010706020507" pitchFamily="18" charset="2"/>
                </a:endParaRPr>
              </a:p>
              <a:p>
                <a:pPr marL="0" indent="0" algn="ctr">
                  <a:buNone/>
                </a:pPr>
                <a:endParaRPr lang="en-GB" sz="3200" b="1" dirty="0">
                  <a:solidFill>
                    <a:schemeClr val="accent1"/>
                  </a:solidFill>
                  <a:latin typeface="Symbol" panose="05050102010706020507" pitchFamily="18" charset="2"/>
                </a:endParaRPr>
              </a:p>
              <a:p>
                <a:pPr marL="0" indent="0" algn="ctr">
                  <a:buNone/>
                </a:pPr>
                <a:r>
                  <a:rPr lang="en-GB" sz="2800" b="1" dirty="0" err="1">
                    <a:solidFill>
                      <a:schemeClr val="accent1"/>
                    </a:solidFill>
                    <a:latin typeface="Symbol" panose="05050102010706020507" pitchFamily="18" charset="2"/>
                  </a:rPr>
                  <a:t>n</a:t>
                </a:r>
                <a:r>
                  <a:rPr lang="en-GB" sz="2800" b="1" baseline="-25000" dirty="0" err="1">
                    <a:solidFill>
                      <a:schemeClr val="accent1"/>
                    </a:solidFill>
                  </a:rPr>
                  <a:t>HFS</a:t>
                </a:r>
                <a:r>
                  <a:rPr lang="en-GB" sz="2800" b="1" dirty="0">
                    <a:solidFill>
                      <a:schemeClr val="accent1"/>
                    </a:solidFill>
                  </a:rPr>
                  <a:t> (</a:t>
                </a:r>
                <a14:m>
                  <m:oMath xmlns:m="http://schemas.openxmlformats.org/officeDocument/2006/math">
                    <m:r>
                      <a:rPr lang="sv-SE" sz="2800" b="1" i="1" smtClean="0">
                        <a:solidFill>
                          <a:schemeClr val="accent1"/>
                        </a:solidFill>
                        <a:latin typeface="Cambria Math" panose="02040503050406030204" pitchFamily="18" charset="0"/>
                      </a:rPr>
                      <m:t>𝑯</m:t>
                    </m:r>
                  </m:oMath>
                </a14:m>
                <a:r>
                  <a:rPr lang="en-GB" sz="2800" b="1" dirty="0">
                    <a:solidFill>
                      <a:schemeClr val="accent1"/>
                    </a:solidFill>
                  </a:rPr>
                  <a:t>)= 1,420.4057513768(1) MHz</a:t>
                </a:r>
              </a:p>
            </p:txBody>
          </p:sp>
        </mc:Choice>
        <mc:Fallback xmlns="">
          <p:sp>
            <p:nvSpPr>
              <p:cNvPr id="11" name="TextBox 10">
                <a:extLst>
                  <a:ext uri="{FF2B5EF4-FFF2-40B4-BE49-F238E27FC236}">
                    <a16:creationId xmlns:a16="http://schemas.microsoft.com/office/drawing/2014/main" id="{3913897E-53C7-DFBF-EB59-AF251AC614C3}"/>
                  </a:ext>
                </a:extLst>
              </p:cNvPr>
              <p:cNvSpPr txBox="1">
                <a:spLocks noRot="1" noChangeAspect="1" noMove="1" noResize="1" noEditPoints="1" noAdjustHandles="1" noChangeArrowheads="1" noChangeShapeType="1" noTextEdit="1"/>
              </p:cNvSpPr>
              <p:nvPr/>
            </p:nvSpPr>
            <p:spPr>
              <a:xfrm>
                <a:off x="4300041" y="4848328"/>
                <a:ext cx="6547946" cy="1446550"/>
              </a:xfrm>
              <a:prstGeom prst="rect">
                <a:avLst/>
              </a:prstGeom>
              <a:blipFill>
                <a:blip r:embed="rId3"/>
                <a:stretch>
                  <a:fillRect t="-5042" b="-10924"/>
                </a:stretch>
              </a:blipFill>
            </p:spPr>
            <p:txBody>
              <a:bodyPr/>
              <a:lstStyle/>
              <a:p>
                <a:r>
                  <a:rPr lang="LID4096">
                    <a:noFill/>
                  </a:rPr>
                  <a:t> </a:t>
                </a:r>
              </a:p>
            </p:txBody>
          </p:sp>
        </mc:Fallback>
      </mc:AlternateContent>
      <p:pic>
        <p:nvPicPr>
          <p:cNvPr id="7" name="Bildobjekt 11" descr="En bild som visar biljardboll&#10;&#10;Automatiskt genererad beskrivning">
            <a:extLst>
              <a:ext uri="{FF2B5EF4-FFF2-40B4-BE49-F238E27FC236}">
                <a16:creationId xmlns:a16="http://schemas.microsoft.com/office/drawing/2014/main" id="{3885353F-797B-BA17-4161-8B57CD7D38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921" y="4060686"/>
            <a:ext cx="3161357" cy="2890006"/>
          </a:xfrm>
          <a:prstGeom prst="rect">
            <a:avLst/>
          </a:prstGeom>
        </p:spPr>
      </p:pic>
      <p:sp>
        <p:nvSpPr>
          <p:cNvPr id="9" name="Arrow: Right 8">
            <a:extLst>
              <a:ext uri="{FF2B5EF4-FFF2-40B4-BE49-F238E27FC236}">
                <a16:creationId xmlns:a16="http://schemas.microsoft.com/office/drawing/2014/main" id="{2E76103F-E538-EC33-0E2D-774B1DDE3329}"/>
              </a:ext>
            </a:extLst>
          </p:cNvPr>
          <p:cNvSpPr/>
          <p:nvPr/>
        </p:nvSpPr>
        <p:spPr>
          <a:xfrm>
            <a:off x="3520576" y="4848328"/>
            <a:ext cx="739587" cy="1314722"/>
          </a:xfrm>
          <a:prstGeom prst="rightArrow">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3" name="Picture 2">
            <a:extLst>
              <a:ext uri="{FF2B5EF4-FFF2-40B4-BE49-F238E27FC236}">
                <a16:creationId xmlns:a16="http://schemas.microsoft.com/office/drawing/2014/main" id="{E9EE016D-B8AD-5DE4-3810-1C6838354DE6}"/>
              </a:ext>
            </a:extLst>
          </p:cNvPr>
          <p:cNvPicPr>
            <a:picLocks noChangeAspect="1"/>
          </p:cNvPicPr>
          <p:nvPr/>
        </p:nvPicPr>
        <p:blipFill>
          <a:blip r:embed="rId5"/>
          <a:stretch>
            <a:fillRect/>
          </a:stretch>
        </p:blipFill>
        <p:spPr>
          <a:xfrm>
            <a:off x="10616631" y="4957611"/>
            <a:ext cx="1004146" cy="1153886"/>
          </a:xfrm>
          <a:prstGeom prst="rect">
            <a:avLst/>
          </a:prstGeom>
        </p:spPr>
      </p:pic>
      <p:pic>
        <p:nvPicPr>
          <p:cNvPr id="8" name="Picture 7" descr="Afficher l'image d'origine">
            <a:extLst>
              <a:ext uri="{FF2B5EF4-FFF2-40B4-BE49-F238E27FC236}">
                <a16:creationId xmlns:a16="http://schemas.microsoft.com/office/drawing/2014/main" id="{26D88A61-C7A8-CB71-70C3-9DA0E547148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22268" y="4826243"/>
            <a:ext cx="938090" cy="6848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29B022D-88F6-64FA-760E-1077536A3EDA}"/>
              </a:ext>
            </a:extLst>
          </p:cNvPr>
          <p:cNvPicPr>
            <a:picLocks noChangeAspect="1"/>
          </p:cNvPicPr>
          <p:nvPr/>
        </p:nvPicPr>
        <p:blipFill>
          <a:blip r:embed="rId7"/>
          <a:stretch>
            <a:fillRect/>
          </a:stretch>
        </p:blipFill>
        <p:spPr>
          <a:xfrm>
            <a:off x="550779" y="783445"/>
            <a:ext cx="4468349" cy="3325285"/>
          </a:xfrm>
          <a:prstGeom prst="rect">
            <a:avLst/>
          </a:prstGeom>
        </p:spPr>
      </p:pic>
      <p:sp>
        <p:nvSpPr>
          <p:cNvPr id="14" name="TextBox 13">
            <a:extLst>
              <a:ext uri="{FF2B5EF4-FFF2-40B4-BE49-F238E27FC236}">
                <a16:creationId xmlns:a16="http://schemas.microsoft.com/office/drawing/2014/main" id="{FEFE1D0D-60A7-ABA3-FE52-C30FECA43FAE}"/>
              </a:ext>
            </a:extLst>
          </p:cNvPr>
          <p:cNvSpPr txBox="1"/>
          <p:nvPr/>
        </p:nvSpPr>
        <p:spPr>
          <a:xfrm>
            <a:off x="5814536" y="807610"/>
            <a:ext cx="6096441" cy="4708981"/>
          </a:xfrm>
          <a:prstGeom prst="rect">
            <a:avLst/>
          </a:prstGeom>
          <a:noFill/>
        </p:spPr>
        <p:txBody>
          <a:bodyPr wrap="square" rtlCol="0">
            <a:spAutoFit/>
          </a:bodyPr>
          <a:lstStyle/>
          <a:p>
            <a:pPr marL="285750" indent="-285750">
              <a:buFont typeface="Arial" panose="020B0604020202020204" pitchFamily="34" charset="0"/>
              <a:buChar char="•"/>
            </a:pPr>
            <a:r>
              <a:rPr lang="en-US" sz="2400" b="1" dirty="0"/>
              <a:t>First Trapping </a:t>
            </a:r>
            <a:r>
              <a:rPr lang="en-US" sz="2400" dirty="0"/>
              <a:t>of Antihydrogen Atoms </a:t>
            </a:r>
          </a:p>
          <a:p>
            <a:r>
              <a:rPr lang="en-US" sz="1600" b="1" i="1" u="sng" dirty="0">
                <a:solidFill>
                  <a:srgbClr val="00B0F0"/>
                </a:solidFill>
              </a:rPr>
              <a:t>Nature</a:t>
            </a:r>
            <a:r>
              <a:rPr lang="en-US" sz="1600" b="1" i="1" dirty="0">
                <a:solidFill>
                  <a:srgbClr val="00B0F0"/>
                </a:solidFill>
              </a:rPr>
              <a:t> 468, 673–676 (2010)</a:t>
            </a:r>
            <a:endParaRPr lang="en-US" sz="1600" i="1" dirty="0">
              <a:solidFill>
                <a:srgbClr val="00B0F0"/>
              </a:solidFill>
            </a:endParaRPr>
          </a:p>
          <a:p>
            <a:pPr marL="285750" indent="-285750">
              <a:buFont typeface="Arial" panose="020B0604020202020204" pitchFamily="34" charset="0"/>
              <a:buChar char="•"/>
            </a:pPr>
            <a:r>
              <a:rPr lang="en-US" sz="2400" b="1" dirty="0"/>
              <a:t>First Laser Spectroscopic </a:t>
            </a:r>
            <a:r>
              <a:rPr lang="en-US" sz="2400" dirty="0"/>
              <a:t>Measurement</a:t>
            </a:r>
          </a:p>
          <a:p>
            <a:r>
              <a:rPr lang="en-US" sz="1600" b="1" i="1" u="sng" dirty="0">
                <a:solidFill>
                  <a:srgbClr val="00B0F0"/>
                </a:solidFill>
              </a:rPr>
              <a:t>Nature</a:t>
            </a:r>
            <a:r>
              <a:rPr lang="en-US" sz="1600" b="1" i="1" dirty="0">
                <a:solidFill>
                  <a:srgbClr val="00B0F0"/>
                </a:solidFill>
              </a:rPr>
              <a:t> 541, 506–510 (2017)</a:t>
            </a:r>
            <a:endParaRPr lang="en-US" sz="1600" dirty="0">
              <a:solidFill>
                <a:srgbClr val="00B0F0"/>
              </a:solidFill>
            </a:endParaRPr>
          </a:p>
          <a:p>
            <a:pPr marL="285750" indent="-285750">
              <a:buFont typeface="Arial" panose="020B0604020202020204" pitchFamily="34" charset="0"/>
              <a:buChar char="•"/>
            </a:pPr>
            <a:r>
              <a:rPr lang="en-US" sz="2400" dirty="0"/>
              <a:t>Measurement of the </a:t>
            </a:r>
            <a:r>
              <a:rPr lang="en-US" sz="2400" b="1" dirty="0"/>
              <a:t>Hyperfine Splitting</a:t>
            </a:r>
          </a:p>
          <a:p>
            <a:r>
              <a:rPr lang="en-US" sz="1600" b="1" i="1" u="sng" dirty="0">
                <a:solidFill>
                  <a:srgbClr val="00B0F0"/>
                </a:solidFill>
              </a:rPr>
              <a:t>Nature</a:t>
            </a:r>
            <a:r>
              <a:rPr lang="en-US" sz="1600" b="1" i="1" dirty="0">
                <a:solidFill>
                  <a:srgbClr val="00B0F0"/>
                </a:solidFill>
              </a:rPr>
              <a:t> 548, 66–69 (2017)</a:t>
            </a:r>
          </a:p>
          <a:p>
            <a:pPr marL="285750" indent="-285750">
              <a:buFont typeface="Arial" panose="020B0604020202020204" pitchFamily="34" charset="0"/>
              <a:buChar char="•"/>
            </a:pPr>
            <a:r>
              <a:rPr lang="en-US" sz="2400" dirty="0"/>
              <a:t>Observation of the </a:t>
            </a:r>
            <a:r>
              <a:rPr lang="en-US" sz="2400" b="1" dirty="0"/>
              <a:t>Lyman-alpha</a:t>
            </a:r>
            <a:r>
              <a:rPr lang="en-US" sz="2400" dirty="0"/>
              <a:t> Transition</a:t>
            </a:r>
          </a:p>
          <a:p>
            <a:r>
              <a:rPr lang="fr-FR" sz="1600" b="1" i="1" u="sng" dirty="0">
                <a:solidFill>
                  <a:srgbClr val="00B0F0"/>
                </a:solidFill>
              </a:rPr>
              <a:t>Nature</a:t>
            </a:r>
            <a:r>
              <a:rPr lang="fr-FR" sz="1600" b="1" i="1" dirty="0">
                <a:solidFill>
                  <a:srgbClr val="00B0F0"/>
                </a:solidFill>
              </a:rPr>
              <a:t> 561, 211–215 (2018)</a:t>
            </a:r>
            <a:endParaRPr lang="en-US" sz="1600" b="1" i="1" dirty="0">
              <a:solidFill>
                <a:srgbClr val="00B0F0"/>
              </a:solidFill>
            </a:endParaRPr>
          </a:p>
          <a:p>
            <a:pPr marL="285750" indent="-285750">
              <a:buFont typeface="Arial" panose="020B0604020202020204" pitchFamily="34" charset="0"/>
              <a:buChar char="•"/>
            </a:pPr>
            <a:r>
              <a:rPr lang="en-US" sz="2400" dirty="0"/>
              <a:t>First </a:t>
            </a:r>
            <a:r>
              <a:rPr lang="en-US" sz="2400" b="1" dirty="0"/>
              <a:t>Laser Cooling </a:t>
            </a:r>
            <a:r>
              <a:rPr lang="en-US" sz="2400" dirty="0"/>
              <a:t>of Antimatter</a:t>
            </a:r>
          </a:p>
          <a:p>
            <a:r>
              <a:rPr lang="en-US" sz="1600" b="1" i="1" u="sng" dirty="0">
                <a:solidFill>
                  <a:srgbClr val="00B0F0"/>
                </a:solidFill>
              </a:rPr>
              <a:t>Nature</a:t>
            </a:r>
            <a:r>
              <a:rPr lang="en-US" sz="1600" b="1" i="1" dirty="0">
                <a:solidFill>
                  <a:srgbClr val="00B0F0"/>
                </a:solidFill>
              </a:rPr>
              <a:t> 592, 35–42 (2021)</a:t>
            </a:r>
            <a:endParaRPr lang="en-US" sz="1600" dirty="0">
              <a:solidFill>
                <a:srgbClr val="00B0F0"/>
              </a:solidFill>
            </a:endParaRPr>
          </a:p>
          <a:p>
            <a:pPr marL="285750" indent="-285750">
              <a:buFont typeface="Arial" panose="020B0604020202020204" pitchFamily="34" charset="0"/>
              <a:buChar char="•"/>
            </a:pPr>
            <a:r>
              <a:rPr lang="en-US" sz="2400" b="1" dirty="0"/>
              <a:t>Hyperfine structure </a:t>
            </a:r>
            <a:r>
              <a:rPr lang="en-US" sz="2400" dirty="0"/>
              <a:t>of 2p state</a:t>
            </a:r>
          </a:p>
          <a:p>
            <a:r>
              <a:rPr lang="fr-FR" sz="1600" b="1" i="1" u="sng" dirty="0">
                <a:solidFill>
                  <a:srgbClr val="00B0F0"/>
                </a:solidFill>
              </a:rPr>
              <a:t>Nature </a:t>
            </a:r>
            <a:r>
              <a:rPr lang="fr-FR" sz="1600" b="1" i="1" u="sng" dirty="0" err="1">
                <a:solidFill>
                  <a:srgbClr val="00B0F0"/>
                </a:solidFill>
              </a:rPr>
              <a:t>Physics</a:t>
            </a:r>
            <a:r>
              <a:rPr lang="fr-FR" sz="1600" b="1" i="1" u="sng" dirty="0">
                <a:solidFill>
                  <a:srgbClr val="00B0F0"/>
                </a:solidFill>
              </a:rPr>
              <a:t> </a:t>
            </a:r>
            <a:r>
              <a:rPr lang="fr-FR" sz="1600" b="1" i="1" dirty="0">
                <a:solidFill>
                  <a:srgbClr val="00B0F0"/>
                </a:solidFill>
              </a:rPr>
              <a:t>21, 201–207 (2025)</a:t>
            </a:r>
          </a:p>
          <a:p>
            <a:endParaRPr lang="en-US" sz="1400" dirty="0"/>
          </a:p>
          <a:p>
            <a:endParaRPr lang="en-US" sz="2400" dirty="0"/>
          </a:p>
          <a:p>
            <a:pPr marL="285750" indent="-285750">
              <a:buFont typeface="Arial" panose="020B0604020202020204" pitchFamily="34" charset="0"/>
              <a:buChar char="•"/>
            </a:pPr>
            <a:endParaRPr lang="LID4096" sz="2400" dirty="0"/>
          </a:p>
        </p:txBody>
      </p:sp>
      <p:sp>
        <p:nvSpPr>
          <p:cNvPr id="15" name="TextBox 14">
            <a:extLst>
              <a:ext uri="{FF2B5EF4-FFF2-40B4-BE49-F238E27FC236}">
                <a16:creationId xmlns:a16="http://schemas.microsoft.com/office/drawing/2014/main" id="{DD3386B2-9380-01CD-602E-34E73A71FE63}"/>
              </a:ext>
            </a:extLst>
          </p:cNvPr>
          <p:cNvSpPr txBox="1"/>
          <p:nvPr/>
        </p:nvSpPr>
        <p:spPr>
          <a:xfrm>
            <a:off x="3104654" y="4182865"/>
            <a:ext cx="2311017" cy="461665"/>
          </a:xfrm>
          <a:prstGeom prst="rect">
            <a:avLst/>
          </a:prstGeom>
          <a:noFill/>
        </p:spPr>
        <p:txBody>
          <a:bodyPr wrap="none" rtlCol="0">
            <a:spAutoFit/>
          </a:bodyPr>
          <a:lstStyle/>
          <a:p>
            <a:r>
              <a:rPr lang="en-US" sz="2400" b="1" u="sng" dirty="0"/>
              <a:t>Example GS HFS:</a:t>
            </a:r>
            <a:endParaRPr lang="LID4096" sz="2400" b="1" u="sng" dirty="0"/>
          </a:p>
        </p:txBody>
      </p:sp>
      <p:sp>
        <p:nvSpPr>
          <p:cNvPr id="4" name="TextBox 3">
            <a:extLst>
              <a:ext uri="{FF2B5EF4-FFF2-40B4-BE49-F238E27FC236}">
                <a16:creationId xmlns:a16="http://schemas.microsoft.com/office/drawing/2014/main" id="{091D61F9-0C2C-C6F9-2980-695824093F0F}"/>
              </a:ext>
            </a:extLst>
          </p:cNvPr>
          <p:cNvSpPr txBox="1"/>
          <p:nvPr/>
        </p:nvSpPr>
        <p:spPr>
          <a:xfrm>
            <a:off x="10319628" y="4484903"/>
            <a:ext cx="1701171" cy="461665"/>
          </a:xfrm>
          <a:prstGeom prst="rect">
            <a:avLst/>
          </a:prstGeom>
          <a:noFill/>
        </p:spPr>
        <p:txBody>
          <a:bodyPr wrap="none" rtlCol="0">
            <a:spAutoFit/>
          </a:bodyPr>
          <a:lstStyle/>
          <a:p>
            <a:r>
              <a:rPr lang="en-US" sz="2400" b="1" dirty="0"/>
              <a:t>ASACUSA …</a:t>
            </a:r>
            <a:endParaRPr lang="LID4096" sz="2400" b="1" dirty="0"/>
          </a:p>
        </p:txBody>
      </p:sp>
    </p:spTree>
    <p:extLst>
      <p:ext uri="{BB962C8B-B14F-4D97-AF65-F5344CB8AC3E}">
        <p14:creationId xmlns:p14="http://schemas.microsoft.com/office/powerpoint/2010/main" val="42766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15"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AFCE46AC-11CB-18D8-34EF-4002F5021A13}"/>
              </a:ext>
            </a:extLst>
          </p:cNvPr>
          <p:cNvSpPr>
            <a:spLocks noGrp="1" noChangeArrowheads="1"/>
          </p:cNvSpPr>
          <p:nvPr>
            <p:ph type="title"/>
          </p:nvPr>
        </p:nvSpPr>
        <p:spPr bwMode="auto">
          <a:xfrm>
            <a:off x="229792" y="198950"/>
            <a:ext cx="11861402" cy="11651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normAutofit/>
          </a:bodyPr>
          <a:lstStyle>
            <a:lvl1pPr>
              <a:lnSpc>
                <a:spcPct val="93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9pPr>
          </a:lstStyle>
          <a:p>
            <a:pPr algn="ctr"/>
            <a:r>
              <a:rPr lang="sv-SE" sz="5400" b="1" dirty="0">
                <a:latin typeface="Amasis MT Pro" panose="02040504050005020304" pitchFamily="18" charset="0"/>
              </a:rPr>
              <a:t>Anomolous antimatter gravity? </a:t>
            </a:r>
          </a:p>
        </p:txBody>
      </p:sp>
      <p:pic>
        <p:nvPicPr>
          <p:cNvPr id="9" name="Bildobjekt 11" descr="En bild som visar karta&#10;&#10;Automatiskt genererad beskrivning">
            <a:extLst>
              <a:ext uri="{FF2B5EF4-FFF2-40B4-BE49-F238E27FC236}">
                <a16:creationId xmlns:a16="http://schemas.microsoft.com/office/drawing/2014/main" id="{4224701F-E467-DC15-B069-6517F39AF2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1409613"/>
            <a:ext cx="4834551" cy="5162234"/>
          </a:xfrm>
          <a:prstGeom prst="rect">
            <a:avLst/>
          </a:prstGeom>
        </p:spPr>
      </p:pic>
      <p:sp>
        <p:nvSpPr>
          <p:cNvPr id="10" name="Pil: nedåt 12">
            <a:extLst>
              <a:ext uri="{FF2B5EF4-FFF2-40B4-BE49-F238E27FC236}">
                <a16:creationId xmlns:a16="http://schemas.microsoft.com/office/drawing/2014/main" id="{6FF6714A-B064-8ACC-D332-9AE5A92C6C73}"/>
              </a:ext>
            </a:extLst>
          </p:cNvPr>
          <p:cNvSpPr/>
          <p:nvPr/>
        </p:nvSpPr>
        <p:spPr>
          <a:xfrm rot="10800000">
            <a:off x="3464467" y="3225986"/>
            <a:ext cx="258379" cy="406027"/>
          </a:xfrm>
          <a:prstGeom prst="downArrow">
            <a:avLst/>
          </a:prstGeom>
          <a:no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63C4F82-4A50-85BD-A84E-A7A69B409B19}"/>
              </a:ext>
            </a:extLst>
          </p:cNvPr>
          <p:cNvSpPr txBox="1"/>
          <p:nvPr/>
        </p:nvSpPr>
        <p:spPr>
          <a:xfrm>
            <a:off x="4060190" y="2380778"/>
            <a:ext cx="8031004" cy="954107"/>
          </a:xfrm>
          <a:prstGeom prst="rect">
            <a:avLst/>
          </a:prstGeom>
          <a:noFill/>
        </p:spPr>
        <p:txBody>
          <a:bodyPr wrap="square">
            <a:spAutoFit/>
          </a:bodyPr>
          <a:lstStyle/>
          <a:p>
            <a:pPr algn="ctr"/>
            <a:r>
              <a:rPr lang="sv-SE" sz="2800" i="1" dirty="0">
                <a:latin typeface="Amasis MT Pro" panose="02040504050005020304" pitchFamily="18" charset="0"/>
              </a:rPr>
              <a:t>Could a difference in the influence of gravity explain the antimatter/matter assymmetry we see?</a:t>
            </a:r>
          </a:p>
        </p:txBody>
      </p:sp>
      <p:sp>
        <p:nvSpPr>
          <p:cNvPr id="14" name="Arrow: Down 13">
            <a:extLst>
              <a:ext uri="{FF2B5EF4-FFF2-40B4-BE49-F238E27FC236}">
                <a16:creationId xmlns:a16="http://schemas.microsoft.com/office/drawing/2014/main" id="{A5A17F23-8EDF-F819-D4C7-0BA204E1B0A3}"/>
              </a:ext>
            </a:extLst>
          </p:cNvPr>
          <p:cNvSpPr/>
          <p:nvPr/>
        </p:nvSpPr>
        <p:spPr>
          <a:xfrm>
            <a:off x="3439890" y="4196961"/>
            <a:ext cx="307531" cy="406028"/>
          </a:xfrm>
          <a:prstGeom prst="downArrow">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4" name="Picture 2" descr="Afficher l'image d'origine">
            <a:extLst>
              <a:ext uri="{FF2B5EF4-FFF2-40B4-BE49-F238E27FC236}">
                <a16:creationId xmlns:a16="http://schemas.microsoft.com/office/drawing/2014/main" id="{F09359FB-BEDF-F2EB-BF7E-1087F6452DE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9417" y="3408527"/>
            <a:ext cx="1533453" cy="11194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Afficher l'image d'origine">
            <a:extLst>
              <a:ext uri="{FF2B5EF4-FFF2-40B4-BE49-F238E27FC236}">
                <a16:creationId xmlns:a16="http://schemas.microsoft.com/office/drawing/2014/main" id="{83DD90F3-E1A3-A19D-E3C6-41CA25E8B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5129" y="3289442"/>
            <a:ext cx="1137798" cy="123850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yellow and green circles&#10;&#10;Description automatically generated">
            <a:extLst>
              <a:ext uri="{FF2B5EF4-FFF2-40B4-BE49-F238E27FC236}">
                <a16:creationId xmlns:a16="http://schemas.microsoft.com/office/drawing/2014/main" id="{6A18A05B-3DFF-1FEB-BCC4-FBBC45768C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05186" y="3523114"/>
            <a:ext cx="3284170" cy="954107"/>
          </a:xfrm>
          <a:prstGeom prst="rect">
            <a:avLst/>
          </a:prstGeom>
        </p:spPr>
      </p:pic>
      <p:sp>
        <p:nvSpPr>
          <p:cNvPr id="3" name="TextBox 2">
            <a:extLst>
              <a:ext uri="{FF2B5EF4-FFF2-40B4-BE49-F238E27FC236}">
                <a16:creationId xmlns:a16="http://schemas.microsoft.com/office/drawing/2014/main" id="{0857D04A-FBE1-628A-CB0C-9F92143A2076}"/>
              </a:ext>
            </a:extLst>
          </p:cNvPr>
          <p:cNvSpPr txBox="1"/>
          <p:nvPr/>
        </p:nvSpPr>
        <p:spPr>
          <a:xfrm>
            <a:off x="3803597" y="3599689"/>
            <a:ext cx="616003" cy="646331"/>
          </a:xfrm>
          <a:prstGeom prst="rect">
            <a:avLst/>
          </a:prstGeom>
          <a:noFill/>
        </p:spPr>
        <p:txBody>
          <a:bodyPr wrap="square">
            <a:spAutoFit/>
          </a:bodyPr>
          <a:lstStyle/>
          <a:p>
            <a:r>
              <a:rPr lang="sv-SE" sz="3600" i="1" dirty="0">
                <a:latin typeface="Amasis MT Pro" panose="02040504050005020304" pitchFamily="18" charset="0"/>
              </a:rPr>
              <a:t>?</a:t>
            </a:r>
            <a:endParaRPr lang="LID4096" sz="3600" dirty="0"/>
          </a:p>
        </p:txBody>
      </p:sp>
    </p:spTree>
    <p:extLst>
      <p:ext uri="{BB962C8B-B14F-4D97-AF65-F5344CB8AC3E}">
        <p14:creationId xmlns:p14="http://schemas.microsoft.com/office/powerpoint/2010/main" val="3127241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iagram of a machine&#10;&#10;AI-generated content may be incorrect.">
            <a:extLst>
              <a:ext uri="{FF2B5EF4-FFF2-40B4-BE49-F238E27FC236}">
                <a16:creationId xmlns:a16="http://schemas.microsoft.com/office/drawing/2014/main" id="{22788564-1315-77C1-7B7A-B9E9AAD939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1364132"/>
            <a:ext cx="5890471" cy="4674802"/>
          </a:xfrm>
        </p:spPr>
      </p:pic>
      <p:sp>
        <p:nvSpPr>
          <p:cNvPr id="10" name="Rectangle 9">
            <a:extLst>
              <a:ext uri="{FF2B5EF4-FFF2-40B4-BE49-F238E27FC236}">
                <a16:creationId xmlns:a16="http://schemas.microsoft.com/office/drawing/2014/main" id="{E577E566-6812-258E-23B1-596F0E303D76}"/>
              </a:ext>
            </a:extLst>
          </p:cNvPr>
          <p:cNvSpPr/>
          <p:nvPr/>
        </p:nvSpPr>
        <p:spPr bwMode="auto">
          <a:xfrm>
            <a:off x="1081162" y="5571696"/>
            <a:ext cx="1414462" cy="7620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icrosoft YaHei" panose="020B0503020204020204" pitchFamily="34" charset="-122"/>
              <a:cs typeface="+mn-cs"/>
            </a:endParaRPr>
          </a:p>
        </p:txBody>
      </p:sp>
      <p:sp>
        <p:nvSpPr>
          <p:cNvPr id="11" name="Slide Number Placeholder 4">
            <a:extLst>
              <a:ext uri="{FF2B5EF4-FFF2-40B4-BE49-F238E27FC236}">
                <a16:creationId xmlns:a16="http://schemas.microsoft.com/office/drawing/2014/main" id="{10A143E1-E1C8-185C-7A1F-0A858CD5EC52}"/>
              </a:ext>
            </a:extLst>
          </p:cNvPr>
          <p:cNvSpPr>
            <a:spLocks noGrp="1"/>
          </p:cNvSpPr>
          <p:nvPr>
            <p:ph type="sldNum" sz="quarter" idx="12"/>
          </p:nvPr>
        </p:nvSpPr>
        <p:spPr>
          <a:xfrm>
            <a:off x="7533404" y="6211513"/>
            <a:ext cx="4557790" cy="532954"/>
          </a:xfrm>
        </p:spPr>
        <p:txBody>
          <a:bodyPr/>
          <a:lstStyle/>
          <a:p>
            <a:fld id="{B00FEB67-25E5-478A-8F1B-E5F2EEAC2DF1}" type="slidenum">
              <a:rPr lang="en-GB" sz="1800" smtClean="0"/>
              <a:t>25</a:t>
            </a:fld>
            <a:endParaRPr lang="en-GB" sz="1800" dirty="0"/>
          </a:p>
        </p:txBody>
      </p:sp>
      <p:sp>
        <p:nvSpPr>
          <p:cNvPr id="12" name="Rectangle: Rounded Corners 11">
            <a:extLst>
              <a:ext uri="{FF2B5EF4-FFF2-40B4-BE49-F238E27FC236}">
                <a16:creationId xmlns:a16="http://schemas.microsoft.com/office/drawing/2014/main" id="{3981E6CE-D134-274A-A8F6-CA2DCB113B80}"/>
              </a:ext>
            </a:extLst>
          </p:cNvPr>
          <p:cNvSpPr/>
          <p:nvPr/>
        </p:nvSpPr>
        <p:spPr>
          <a:xfrm>
            <a:off x="100806" y="3732775"/>
            <a:ext cx="5799379" cy="732651"/>
          </a:xfrm>
          <a:prstGeom prst="roundRect">
            <a:avLst/>
          </a:prstGeom>
          <a:solidFill>
            <a:schemeClr val="bg2">
              <a:lumMod val="75000"/>
            </a:schemeClr>
          </a:solidFill>
          <a:ln>
            <a:solidFill>
              <a:schemeClr val="tx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13" name="Picture 12">
            <a:extLst>
              <a:ext uri="{FF2B5EF4-FFF2-40B4-BE49-F238E27FC236}">
                <a16:creationId xmlns:a16="http://schemas.microsoft.com/office/drawing/2014/main" id="{ED2020DA-042C-2DC3-F21E-88CF403D0BF1}"/>
              </a:ext>
            </a:extLst>
          </p:cNvPr>
          <p:cNvPicPr>
            <a:picLocks noChangeAspect="1"/>
          </p:cNvPicPr>
          <p:nvPr/>
        </p:nvPicPr>
        <p:blipFill rotWithShape="1">
          <a:blip r:embed="rId3"/>
          <a:srcRect t="24126"/>
          <a:stretch/>
        </p:blipFill>
        <p:spPr>
          <a:xfrm>
            <a:off x="1081162" y="4601340"/>
            <a:ext cx="5361572" cy="2008387"/>
          </a:xfrm>
          <a:prstGeom prst="rect">
            <a:avLst/>
          </a:prstGeom>
        </p:spPr>
      </p:pic>
      <p:pic>
        <p:nvPicPr>
          <p:cNvPr id="14" name="Picture 2" descr="Afficher l'image d'origine">
            <a:extLst>
              <a:ext uri="{FF2B5EF4-FFF2-40B4-BE49-F238E27FC236}">
                <a16:creationId xmlns:a16="http://schemas.microsoft.com/office/drawing/2014/main" id="{EB7E1F58-0E23-6B52-47C4-F092782925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806" y="5061319"/>
            <a:ext cx="1137798" cy="83059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AD8114D-815D-3B1F-5619-C3B45789CF66}"/>
                  </a:ext>
                </a:extLst>
              </p:cNvPr>
              <p:cNvSpPr txBox="1"/>
              <p:nvPr/>
            </p:nvSpPr>
            <p:spPr>
              <a:xfrm>
                <a:off x="-50343" y="3690324"/>
                <a:ext cx="6210836" cy="766813"/>
              </a:xfrm>
              <a:prstGeom prst="rect">
                <a:avLst/>
              </a:prstGeom>
              <a:noFill/>
              <a:effectLst>
                <a:outerShdw blurRad="50800" dist="38100" dir="2700000" algn="tl" rotWithShape="0">
                  <a:prstClr val="black">
                    <a:alpha val="40000"/>
                  </a:prstClr>
                </a:outerShdw>
              </a:effectLst>
            </p:spPr>
            <p:txBody>
              <a:bodyPr wrap="square">
                <a:spAutoFit/>
              </a:bodyPr>
              <a:lstStyle/>
              <a:p>
                <a:pPr/>
                <a14:m>
                  <m:oMathPara xmlns:m="http://schemas.openxmlformats.org/officeDocument/2006/math">
                    <m:oMathParaPr>
                      <m:jc m:val="center"/>
                    </m:oMathParaPr>
                    <m:oMath xmlns:m="http://schemas.openxmlformats.org/officeDocument/2006/math">
                      <m:sSub>
                        <m:sSubPr>
                          <m:ctrlPr>
                            <a:rPr lang="da-DK" sz="2000" i="1">
                              <a:solidFill>
                                <a:schemeClr val="bg1"/>
                              </a:solidFill>
                              <a:effectLst>
                                <a:outerShdw blurRad="50800" dist="38100" dir="2700000" algn="tl" rotWithShape="0">
                                  <a:prstClr val="black">
                                    <a:alpha val="40000"/>
                                  </a:prstClr>
                                </a:outerShdw>
                              </a:effectLst>
                              <a:latin typeface="Cambria Math" panose="02040503050406030204" pitchFamily="18" charset="0"/>
                            </a:rPr>
                          </m:ctrlPr>
                        </m:sSubPr>
                        <m:e>
                          <m:r>
                            <a:rPr lang="en-GB" sz="2000" i="1">
                              <a:solidFill>
                                <a:schemeClr val="bg1"/>
                              </a:solidFill>
                              <a:effectLst>
                                <a:outerShdw blurRad="50800" dist="38100" dir="2700000" algn="tl" rotWithShape="0">
                                  <a:prstClr val="black">
                                    <a:alpha val="40000"/>
                                  </a:prstClr>
                                </a:outerShdw>
                              </a:effectLst>
                              <a:latin typeface="Cambria Math" panose="02040503050406030204" pitchFamily="18" charset="0"/>
                            </a:rPr>
                            <m:t>𝑎</m:t>
                          </m:r>
                        </m:e>
                        <m:sub>
                          <m:acc>
                            <m:accPr>
                              <m:chr m:val="̅"/>
                              <m:ctrlPr>
                                <a:rPr lang="da-DK" sz="2000" i="1">
                                  <a:solidFill>
                                    <a:schemeClr val="bg1"/>
                                  </a:solidFill>
                                  <a:effectLst>
                                    <a:outerShdw blurRad="50800" dist="38100" dir="2700000" algn="tl" rotWithShape="0">
                                      <a:prstClr val="black">
                                        <a:alpha val="40000"/>
                                      </a:prstClr>
                                    </a:outerShdw>
                                  </a:effectLst>
                                  <a:latin typeface="Cambria Math" panose="02040503050406030204" pitchFamily="18" charset="0"/>
                                </a:rPr>
                              </m:ctrlPr>
                            </m:accPr>
                            <m:e>
                              <m:r>
                                <a:rPr lang="en-GB" sz="2000" i="1">
                                  <a:solidFill>
                                    <a:schemeClr val="bg1"/>
                                  </a:solidFill>
                                  <a:effectLst>
                                    <a:outerShdw blurRad="50800" dist="38100" dir="2700000" algn="tl" rotWithShape="0">
                                      <a:prstClr val="black">
                                        <a:alpha val="40000"/>
                                      </a:prstClr>
                                    </a:outerShdw>
                                  </a:effectLst>
                                  <a:latin typeface="Cambria Math" panose="02040503050406030204" pitchFamily="18" charset="0"/>
                                </a:rPr>
                                <m:t>𝑔</m:t>
                              </m:r>
                            </m:e>
                          </m:acc>
                        </m:sub>
                      </m:sSub>
                      <m:r>
                        <m:rPr>
                          <m:nor/>
                        </m:rPr>
                        <a:rPr lang="en-GB" sz="2000" dirty="0">
                          <a:solidFill>
                            <a:schemeClr val="bg1"/>
                          </a:solidFill>
                          <a:effectLst>
                            <a:outerShdw blurRad="50800" dist="38100" dir="2700000" algn="tl" rotWithShape="0">
                              <a:prstClr val="black">
                                <a:alpha val="40000"/>
                              </a:prstClr>
                            </a:outerShdw>
                          </a:effectLst>
                        </a:rPr>
                        <m:t> = (0,75 ± 0,13 (</m:t>
                      </m:r>
                      <m:r>
                        <m:rPr>
                          <m:nor/>
                        </m:rPr>
                        <a:rPr lang="en-GB" sz="2000" dirty="0">
                          <a:solidFill>
                            <a:schemeClr val="bg1"/>
                          </a:solidFill>
                          <a:effectLst>
                            <a:outerShdw blurRad="50800" dist="38100" dir="2700000" algn="tl" rotWithShape="0">
                              <a:prstClr val="black">
                                <a:alpha val="40000"/>
                              </a:prstClr>
                            </a:outerShdw>
                          </a:effectLst>
                        </a:rPr>
                        <m:t>stat</m:t>
                      </m:r>
                      <m:r>
                        <m:rPr>
                          <m:nor/>
                        </m:rPr>
                        <a:rPr lang="en-GB" sz="2000" dirty="0">
                          <a:solidFill>
                            <a:schemeClr val="bg1"/>
                          </a:solidFill>
                          <a:effectLst>
                            <a:outerShdw blurRad="50800" dist="38100" dir="2700000" algn="tl" rotWithShape="0">
                              <a:prstClr val="black">
                                <a:alpha val="40000"/>
                              </a:prstClr>
                            </a:outerShdw>
                          </a:effectLst>
                        </a:rPr>
                        <m:t>. + </m:t>
                      </m:r>
                      <m:r>
                        <m:rPr>
                          <m:nor/>
                        </m:rPr>
                        <a:rPr lang="en-GB" sz="2000" dirty="0">
                          <a:solidFill>
                            <a:schemeClr val="bg1"/>
                          </a:solidFill>
                          <a:effectLst>
                            <a:outerShdw blurRad="50800" dist="38100" dir="2700000" algn="tl" rotWithShape="0">
                              <a:prstClr val="black">
                                <a:alpha val="40000"/>
                              </a:prstClr>
                            </a:outerShdw>
                          </a:effectLst>
                        </a:rPr>
                        <m:t>syst</m:t>
                      </m:r>
                      <m:r>
                        <m:rPr>
                          <m:nor/>
                        </m:rPr>
                        <a:rPr lang="en-GB" sz="2000" dirty="0">
                          <a:solidFill>
                            <a:schemeClr val="bg1"/>
                          </a:solidFill>
                          <a:effectLst>
                            <a:outerShdw blurRad="50800" dist="38100" dir="2700000" algn="tl" rotWithShape="0">
                              <a:prstClr val="black">
                                <a:alpha val="40000"/>
                              </a:prstClr>
                            </a:outerShdw>
                          </a:effectLst>
                        </a:rPr>
                        <m:t>.) ± </m:t>
                      </m:r>
                      <m:r>
                        <m:rPr>
                          <m:nor/>
                        </m:rPr>
                        <a:rPr lang="en-GB" sz="2000" b="1" dirty="0" smtClean="0">
                          <a:solidFill>
                            <a:schemeClr val="bg1"/>
                          </a:solidFill>
                          <a:effectLst>
                            <a:outerShdw blurRad="50800" dist="38100" dir="2700000" algn="tl" rotWithShape="0">
                              <a:prstClr val="black">
                                <a:alpha val="40000"/>
                              </a:prstClr>
                            </a:outerShdw>
                          </a:effectLst>
                        </a:rPr>
                        <m:t>0,16 (</m:t>
                      </m:r>
                      <m:r>
                        <m:rPr>
                          <m:nor/>
                        </m:rPr>
                        <a:rPr lang="en-GB" sz="2000" b="1" dirty="0" smtClean="0">
                          <a:solidFill>
                            <a:schemeClr val="bg1"/>
                          </a:solidFill>
                          <a:effectLst>
                            <a:outerShdw blurRad="50800" dist="38100" dir="2700000" algn="tl" rotWithShape="0">
                              <a:prstClr val="black">
                                <a:alpha val="40000"/>
                              </a:prstClr>
                            </a:outerShdw>
                          </a:effectLst>
                        </a:rPr>
                        <m:t>simulation</m:t>
                      </m:r>
                      <m:r>
                        <m:rPr>
                          <m:nor/>
                        </m:rPr>
                        <a:rPr lang="en-GB" sz="2000" b="1" dirty="0" smtClean="0">
                          <a:solidFill>
                            <a:schemeClr val="bg1"/>
                          </a:solidFill>
                          <a:effectLst>
                            <a:outerShdw blurRad="50800" dist="38100" dir="2700000" algn="tl" rotWithShape="0">
                              <a:prstClr val="black">
                                <a:alpha val="40000"/>
                              </a:prstClr>
                            </a:outerShdw>
                          </a:effectLst>
                        </a:rPr>
                        <m:t>)</m:t>
                      </m:r>
                      <m:r>
                        <m:rPr>
                          <m:nor/>
                        </m:rPr>
                        <a:rPr lang="en-GB" sz="2000" dirty="0" smtClean="0">
                          <a:solidFill>
                            <a:schemeClr val="bg1"/>
                          </a:solidFill>
                          <a:effectLst>
                            <a:outerShdw blurRad="50800" dist="38100" dir="2700000" algn="tl" rotWithShape="0">
                              <a:prstClr val="black">
                                <a:alpha val="40000"/>
                              </a:prstClr>
                            </a:outerShdw>
                          </a:effectLst>
                        </a:rPr>
                        <m:t>) </m:t>
                      </m:r>
                      <m:r>
                        <m:rPr>
                          <m:nor/>
                        </m:rPr>
                        <a:rPr lang="en-GB" sz="2000" dirty="0">
                          <a:solidFill>
                            <a:schemeClr val="bg1"/>
                          </a:solidFill>
                          <a:effectLst>
                            <a:outerShdw blurRad="50800" dist="38100" dir="2700000" algn="tl" rotWithShape="0">
                              <a:prstClr val="black">
                                <a:alpha val="40000"/>
                              </a:prstClr>
                            </a:outerShdw>
                          </a:effectLst>
                        </a:rPr>
                        <m:t>• </m:t>
                      </m:r>
                      <m:r>
                        <m:rPr>
                          <m:nor/>
                        </m:rPr>
                        <a:rPr lang="en-GB"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m:t>g</m:t>
                      </m:r>
                      <m:r>
                        <m:rPr>
                          <m:nor/>
                        </m:rPr>
                        <a:rPr lang="en-GB" sz="2000" dirty="0">
                          <a:solidFill>
                            <a:schemeClr val="bg1"/>
                          </a:solidFill>
                          <a:effectLst>
                            <a:outerShdw blurRad="50800" dist="38100" dir="2700000" algn="tl" rotWithShape="0">
                              <a:prstClr val="black">
                                <a:alpha val="40000"/>
                              </a:prstClr>
                            </a:outerShdw>
                          </a:effectLst>
                        </a:rPr>
                        <m:t> </m:t>
                      </m:r>
                      <m:r>
                        <m:rPr>
                          <m:nor/>
                        </m:rPr>
                        <a:rPr lang="en-GB" sz="2000" dirty="0">
                          <a:solidFill>
                            <a:schemeClr val="bg1"/>
                          </a:solidFill>
                          <a:effectLst>
                            <a:outerShdw blurRad="50800" dist="38100" dir="2700000" algn="tl" rotWithShape="0">
                              <a:prstClr val="black">
                                <a:alpha val="40000"/>
                              </a:prstClr>
                            </a:outerShdw>
                          </a:effectLst>
                        </a:rPr>
                        <m:t>where</m:t>
                      </m:r>
                      <m:r>
                        <m:rPr>
                          <m:nor/>
                        </m:rPr>
                        <a:rPr lang="en-GB" sz="2000" dirty="0">
                          <a:solidFill>
                            <a:schemeClr val="bg1"/>
                          </a:solidFill>
                          <a:effectLst>
                            <a:outerShdw blurRad="50800" dist="38100" dir="2700000" algn="tl" rotWithShape="0">
                              <a:prstClr val="black">
                                <a:alpha val="40000"/>
                              </a:prstClr>
                            </a:outerShdw>
                          </a:effectLst>
                        </a:rPr>
                        <m:t> </m:t>
                      </m:r>
                      <m:r>
                        <m:rPr>
                          <m:nor/>
                        </m:rPr>
                        <a:rPr lang="en-GB"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m:t>g</m:t>
                      </m:r>
                      <m:r>
                        <m:rPr>
                          <m:nor/>
                        </m:rPr>
                        <a:rPr lang="en-GB" sz="2000" dirty="0">
                          <a:solidFill>
                            <a:schemeClr val="bg1"/>
                          </a:solidFill>
                          <a:effectLst>
                            <a:outerShdw blurRad="50800" dist="38100" dir="2700000" algn="tl" rotWithShape="0">
                              <a:prstClr val="black">
                                <a:alpha val="40000"/>
                              </a:prstClr>
                            </a:outerShdw>
                          </a:effectLst>
                        </a:rPr>
                        <m:t> = 9,81 </m:t>
                      </m:r>
                      <m:r>
                        <m:rPr>
                          <m:nor/>
                        </m:rPr>
                        <a:rPr lang="en-GB" sz="2000" dirty="0">
                          <a:solidFill>
                            <a:schemeClr val="bg1"/>
                          </a:solidFill>
                          <a:effectLst>
                            <a:outerShdw blurRad="50800" dist="38100" dir="2700000" algn="tl" rotWithShape="0">
                              <a:prstClr val="black">
                                <a:alpha val="40000"/>
                              </a:prstClr>
                            </a:outerShdw>
                          </a:effectLst>
                        </a:rPr>
                        <m:t>m</m:t>
                      </m:r>
                      <m:r>
                        <m:rPr>
                          <m:nor/>
                        </m:rPr>
                        <a:rPr lang="en-GB" sz="2000" dirty="0">
                          <a:solidFill>
                            <a:schemeClr val="bg1"/>
                          </a:solidFill>
                          <a:effectLst>
                            <a:outerShdw blurRad="50800" dist="38100" dir="2700000" algn="tl" rotWithShape="0">
                              <a:prstClr val="black">
                                <a:alpha val="40000"/>
                              </a:prstClr>
                            </a:outerShdw>
                          </a:effectLst>
                        </a:rPr>
                        <m:t>/</m:t>
                      </m:r>
                      <m:r>
                        <m:rPr>
                          <m:nor/>
                        </m:rPr>
                        <a:rPr lang="en-GB" sz="2000" dirty="0">
                          <a:solidFill>
                            <a:schemeClr val="bg1"/>
                          </a:solidFill>
                          <a:effectLst>
                            <a:outerShdw blurRad="50800" dist="38100" dir="2700000" algn="tl" rotWithShape="0">
                              <a:prstClr val="black">
                                <a:alpha val="40000"/>
                              </a:prstClr>
                            </a:outerShdw>
                          </a:effectLst>
                        </a:rPr>
                        <m:t>s</m:t>
                      </m:r>
                      <m:r>
                        <m:rPr>
                          <m:nor/>
                        </m:rPr>
                        <a:rPr lang="en-GB" sz="2000" baseline="30000" dirty="0">
                          <a:solidFill>
                            <a:schemeClr val="bg1"/>
                          </a:solidFill>
                          <a:effectLst>
                            <a:outerShdw blurRad="50800" dist="38100" dir="2700000" algn="tl" rotWithShape="0">
                              <a:prstClr val="black">
                                <a:alpha val="40000"/>
                              </a:prstClr>
                            </a:outerShdw>
                          </a:effectLst>
                        </a:rPr>
                        <m:t>2</m:t>
                      </m:r>
                    </m:oMath>
                  </m:oMathPara>
                </a14:m>
                <a:endParaRPr lang="en-SE" b="1" dirty="0"/>
              </a:p>
            </p:txBody>
          </p:sp>
        </mc:Choice>
        <mc:Fallback xmlns="">
          <p:sp>
            <p:nvSpPr>
              <p:cNvPr id="15" name="TextBox 14">
                <a:extLst>
                  <a:ext uri="{FF2B5EF4-FFF2-40B4-BE49-F238E27FC236}">
                    <a16:creationId xmlns:a16="http://schemas.microsoft.com/office/drawing/2014/main" id="{EAD8114D-815D-3B1F-5619-C3B45789CF66}"/>
                  </a:ext>
                </a:extLst>
              </p:cNvPr>
              <p:cNvSpPr txBox="1">
                <a:spLocks noRot="1" noChangeAspect="1" noMove="1" noResize="1" noEditPoints="1" noAdjustHandles="1" noChangeArrowheads="1" noChangeShapeType="1" noTextEdit="1"/>
              </p:cNvSpPr>
              <p:nvPr/>
            </p:nvSpPr>
            <p:spPr>
              <a:xfrm>
                <a:off x="-50343" y="3690324"/>
                <a:ext cx="6210836" cy="766813"/>
              </a:xfrm>
              <a:prstGeom prst="rect">
                <a:avLst/>
              </a:prstGeom>
              <a:blipFill>
                <a:blip r:embed="rId5"/>
                <a:stretch>
                  <a:fillRect/>
                </a:stretch>
              </a:blipFill>
              <a:effectLst>
                <a:outerShdw blurRad="50800" dist="38100" dir="2700000" algn="tl" rotWithShape="0">
                  <a:prstClr val="black">
                    <a:alpha val="40000"/>
                  </a:prstClr>
                </a:outerShdw>
              </a:effectLst>
            </p:spPr>
            <p:txBody>
              <a:bodyPr/>
              <a:lstStyle/>
              <a:p>
                <a:r>
                  <a:rPr lang="LID4096">
                    <a:noFill/>
                  </a:rPr>
                  <a:t> </a:t>
                </a:r>
              </a:p>
            </p:txBody>
          </p:sp>
        </mc:Fallback>
      </mc:AlternateContent>
      <p:sp>
        <p:nvSpPr>
          <p:cNvPr id="18" name="Rectangle 1">
            <a:extLst>
              <a:ext uri="{FF2B5EF4-FFF2-40B4-BE49-F238E27FC236}">
                <a16:creationId xmlns:a16="http://schemas.microsoft.com/office/drawing/2014/main" id="{FF88DFF4-0565-CE72-645A-4570A8C31ED7}"/>
              </a:ext>
            </a:extLst>
          </p:cNvPr>
          <p:cNvSpPr txBox="1">
            <a:spLocks noChangeArrowheads="1"/>
          </p:cNvSpPr>
          <p:nvPr/>
        </p:nvSpPr>
        <p:spPr bwMode="auto">
          <a:xfrm>
            <a:off x="229792" y="198950"/>
            <a:ext cx="11861402" cy="11651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90000" tIns="45000" rIns="90000" bIns="45000" rtlCol="0" anchor="ctr">
            <a:normAutofit/>
          </a:bodyPr>
          <a:lstStyle>
            <a:lvl1pPr algn="l" defTabSz="914400" rtl="0" eaLnBrk="1" latinLnBrk="0" hangingPunct="1">
              <a:lnSpc>
                <a:spcPct val="93000"/>
              </a:lnSpc>
              <a:spcBef>
                <a:spcPts val="1425"/>
              </a:spcBef>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3200" kern="1200">
                <a:solidFill>
                  <a:srgbClr val="000000"/>
                </a:solidFill>
                <a:latin typeface="Arial" panose="020B0604020202020204" pitchFamily="34" charset="0"/>
                <a:ea typeface="Microsoft YaHei" panose="020B0503020204020204" pitchFamily="34" charset="-122"/>
                <a:cs typeface="+mj-cs"/>
              </a:defRPr>
            </a:lvl1pPr>
            <a:lvl2pPr>
              <a:lnSpc>
                <a:spcPct val="93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Arial" panose="020B0604020202020204" pitchFamily="34" charset="0"/>
                <a:ea typeface="Microsoft YaHei" panose="020B0503020204020204" pitchFamily="34" charset="-122"/>
              </a:defRPr>
            </a:lvl9pPr>
          </a:lstStyle>
          <a:p>
            <a:pPr algn="ctr"/>
            <a:r>
              <a:rPr lang="sv-SE" sz="5400" b="1" dirty="0">
                <a:latin typeface="Amasis MT Pro" panose="02040504050005020304" pitchFamily="18" charset="0"/>
              </a:rPr>
              <a:t>ALPHA-g measurement of gravity</a:t>
            </a:r>
          </a:p>
        </p:txBody>
      </p:sp>
      <p:pic>
        <p:nvPicPr>
          <p:cNvPr id="19" name="Bildobjekt 11" descr="En bild som visar karta&#10;&#10;Automatiskt genererad beskrivning">
            <a:extLst>
              <a:ext uri="{FF2B5EF4-FFF2-40B4-BE49-F238E27FC236}">
                <a16:creationId xmlns:a16="http://schemas.microsoft.com/office/drawing/2014/main" id="{B078BBFC-6453-588D-0725-DE30C55C00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33002" y="1197863"/>
            <a:ext cx="2334248" cy="2492461"/>
          </a:xfrm>
          <a:prstGeom prst="rect">
            <a:avLst/>
          </a:prstGeom>
        </p:spPr>
      </p:pic>
      <p:sp>
        <p:nvSpPr>
          <p:cNvPr id="21" name="Arrow: Down 20">
            <a:extLst>
              <a:ext uri="{FF2B5EF4-FFF2-40B4-BE49-F238E27FC236}">
                <a16:creationId xmlns:a16="http://schemas.microsoft.com/office/drawing/2014/main" id="{D1D15A67-728F-4D10-C3E3-33111315E808}"/>
              </a:ext>
            </a:extLst>
          </p:cNvPr>
          <p:cNvSpPr/>
          <p:nvPr/>
        </p:nvSpPr>
        <p:spPr>
          <a:xfrm>
            <a:off x="3569080" y="2539650"/>
            <a:ext cx="307531" cy="406028"/>
          </a:xfrm>
          <a:prstGeom prst="downArrow">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240174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5" grpId="0"/>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a:extLst>
              <a:ext uri="{FF2B5EF4-FFF2-40B4-BE49-F238E27FC236}">
                <a16:creationId xmlns:a16="http://schemas.microsoft.com/office/drawing/2014/main" id="{2F9C7AEA-325B-58AE-4A36-47038D23E50D}"/>
              </a:ext>
            </a:extLst>
          </p:cNvPr>
          <p:cNvSpPr/>
          <p:nvPr/>
        </p:nvSpPr>
        <p:spPr>
          <a:xfrm>
            <a:off x="398233" y="1312889"/>
            <a:ext cx="3937070" cy="12612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LID4096"/>
          </a:p>
        </p:txBody>
      </p:sp>
      <p:grpSp>
        <p:nvGrpSpPr>
          <p:cNvPr id="7" name="Group 6">
            <a:extLst>
              <a:ext uri="{FF2B5EF4-FFF2-40B4-BE49-F238E27FC236}">
                <a16:creationId xmlns:a16="http://schemas.microsoft.com/office/drawing/2014/main" id="{306F4D2C-2657-E09E-2D4F-A5942DB7F674}"/>
              </a:ext>
            </a:extLst>
          </p:cNvPr>
          <p:cNvGrpSpPr/>
          <p:nvPr/>
        </p:nvGrpSpPr>
        <p:grpSpPr>
          <a:xfrm>
            <a:off x="512770" y="3477583"/>
            <a:ext cx="386882" cy="387400"/>
            <a:chOff x="6898465" y="3032012"/>
            <a:chExt cx="231317" cy="216642"/>
          </a:xfrm>
        </p:grpSpPr>
        <p:sp>
          <p:nvSpPr>
            <p:cNvPr id="76" name="Oval 75">
              <a:extLst>
                <a:ext uri="{FF2B5EF4-FFF2-40B4-BE49-F238E27FC236}">
                  <a16:creationId xmlns:a16="http://schemas.microsoft.com/office/drawing/2014/main" id="{72AB3CC7-17FD-D411-1145-7C6933FB7CA0}"/>
                </a:ext>
              </a:extLst>
            </p:cNvPr>
            <p:cNvSpPr/>
            <p:nvPr/>
          </p:nvSpPr>
          <p:spPr>
            <a:xfrm>
              <a:off x="6985619" y="3126042"/>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77" name="Oval 76">
              <a:extLst>
                <a:ext uri="{FF2B5EF4-FFF2-40B4-BE49-F238E27FC236}">
                  <a16:creationId xmlns:a16="http://schemas.microsoft.com/office/drawing/2014/main" id="{5024A832-475F-F0C2-8B1A-836B1F6619BB}"/>
                </a:ext>
              </a:extLst>
            </p:cNvPr>
            <p:cNvSpPr/>
            <p:nvPr/>
          </p:nvSpPr>
          <p:spPr>
            <a:xfrm>
              <a:off x="7015567" y="3061087"/>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78" name="Oval 77">
              <a:extLst>
                <a:ext uri="{FF2B5EF4-FFF2-40B4-BE49-F238E27FC236}">
                  <a16:creationId xmlns:a16="http://schemas.microsoft.com/office/drawing/2014/main" id="{08633CEA-1699-8BCD-C68D-BF7C36AE2FC1}"/>
                </a:ext>
              </a:extLst>
            </p:cNvPr>
            <p:cNvSpPr/>
            <p:nvPr/>
          </p:nvSpPr>
          <p:spPr>
            <a:xfrm>
              <a:off x="6898465" y="3171577"/>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79" name="Oval 78">
              <a:extLst>
                <a:ext uri="{FF2B5EF4-FFF2-40B4-BE49-F238E27FC236}">
                  <a16:creationId xmlns:a16="http://schemas.microsoft.com/office/drawing/2014/main" id="{D4A8DC88-38CA-DFCA-4304-CADC3EBB71A6}"/>
                </a:ext>
              </a:extLst>
            </p:cNvPr>
            <p:cNvSpPr/>
            <p:nvPr/>
          </p:nvSpPr>
          <p:spPr>
            <a:xfrm>
              <a:off x="6921324" y="3032012"/>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80" name="Oval 79">
              <a:extLst>
                <a:ext uri="{FF2B5EF4-FFF2-40B4-BE49-F238E27FC236}">
                  <a16:creationId xmlns:a16="http://schemas.microsoft.com/office/drawing/2014/main" id="{3A6E610F-CFB0-AC46-D313-9A20AC282E4A}"/>
                </a:ext>
              </a:extLst>
            </p:cNvPr>
            <p:cNvSpPr/>
            <p:nvPr/>
          </p:nvSpPr>
          <p:spPr>
            <a:xfrm>
              <a:off x="7084063" y="3197328"/>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81" name="Oval 80">
              <a:extLst>
                <a:ext uri="{FF2B5EF4-FFF2-40B4-BE49-F238E27FC236}">
                  <a16:creationId xmlns:a16="http://schemas.microsoft.com/office/drawing/2014/main" id="{273B41BD-3A6F-0265-F966-A3B4D2972772}"/>
                </a:ext>
              </a:extLst>
            </p:cNvPr>
            <p:cNvSpPr/>
            <p:nvPr/>
          </p:nvSpPr>
          <p:spPr>
            <a:xfrm>
              <a:off x="7049913" y="3101951"/>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82" name="Oval 81">
              <a:extLst>
                <a:ext uri="{FF2B5EF4-FFF2-40B4-BE49-F238E27FC236}">
                  <a16:creationId xmlns:a16="http://schemas.microsoft.com/office/drawing/2014/main" id="{A631322A-559A-C484-7A50-F2A53719E3F8}"/>
                </a:ext>
              </a:extLst>
            </p:cNvPr>
            <p:cNvSpPr/>
            <p:nvPr/>
          </p:nvSpPr>
          <p:spPr>
            <a:xfrm>
              <a:off x="6973039" y="3202935"/>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cxnSp>
        <p:nvCxnSpPr>
          <p:cNvPr id="8" name="Straight Arrow Connector 7">
            <a:extLst>
              <a:ext uri="{FF2B5EF4-FFF2-40B4-BE49-F238E27FC236}">
                <a16:creationId xmlns:a16="http://schemas.microsoft.com/office/drawing/2014/main" id="{71A0B25C-722D-59BB-D165-50202BEA9AE7}"/>
              </a:ext>
            </a:extLst>
          </p:cNvPr>
          <p:cNvCxnSpPr>
            <a:cxnSpLocks/>
            <a:stCxn id="10" idx="0"/>
          </p:cNvCxnSpPr>
          <p:nvPr/>
        </p:nvCxnSpPr>
        <p:spPr>
          <a:xfrm flipH="1" flipV="1">
            <a:off x="5374144" y="2889191"/>
            <a:ext cx="58005" cy="1710039"/>
          </a:xfrm>
          <a:prstGeom prst="straightConnector1">
            <a:avLst/>
          </a:prstGeom>
          <a:ln w="57150">
            <a:solidFill>
              <a:srgbClr val="E77677"/>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43ADF36-2037-57B3-5093-F8797BBD9C06}"/>
              </a:ext>
            </a:extLst>
          </p:cNvPr>
          <p:cNvCxnSpPr>
            <a:cxnSpLocks/>
          </p:cNvCxnSpPr>
          <p:nvPr/>
        </p:nvCxnSpPr>
        <p:spPr>
          <a:xfrm flipV="1">
            <a:off x="5247670" y="2937414"/>
            <a:ext cx="76801" cy="1664962"/>
          </a:xfrm>
          <a:prstGeom prst="straightConnector1">
            <a:avLst/>
          </a:prstGeom>
          <a:ln w="76200">
            <a:solidFill>
              <a:srgbClr val="92D050">
                <a:alpha val="5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B039096-1076-41D9-EDCA-DAD62FB08296}"/>
              </a:ext>
            </a:extLst>
          </p:cNvPr>
          <p:cNvSpPr txBox="1"/>
          <p:nvPr/>
        </p:nvSpPr>
        <p:spPr>
          <a:xfrm>
            <a:off x="4041105" y="4599230"/>
            <a:ext cx="2782087" cy="646330"/>
          </a:xfrm>
          <a:prstGeom prst="rect">
            <a:avLst/>
          </a:prstGeom>
          <a:noFill/>
        </p:spPr>
        <p:txBody>
          <a:bodyPr wrap="square" rtlCol="0">
            <a:spAutoFit/>
          </a:bodyPr>
          <a:lstStyle/>
          <a:p>
            <a:pPr algn="ctr"/>
            <a:r>
              <a:rPr lang="de-DE" b="1" dirty="0"/>
              <a:t>Laser excitation of positronium</a:t>
            </a:r>
          </a:p>
        </p:txBody>
      </p:sp>
      <p:grpSp>
        <p:nvGrpSpPr>
          <p:cNvPr id="11" name="Group 10">
            <a:extLst>
              <a:ext uri="{FF2B5EF4-FFF2-40B4-BE49-F238E27FC236}">
                <a16:creationId xmlns:a16="http://schemas.microsoft.com/office/drawing/2014/main" id="{AC15FE0E-A87A-0163-066A-CBB39DB0C309}"/>
              </a:ext>
            </a:extLst>
          </p:cNvPr>
          <p:cNvGrpSpPr/>
          <p:nvPr/>
        </p:nvGrpSpPr>
        <p:grpSpPr>
          <a:xfrm rot="9600000">
            <a:off x="5906904" y="3784789"/>
            <a:ext cx="193980" cy="208719"/>
            <a:chOff x="7104529" y="2338968"/>
            <a:chExt cx="115981" cy="116720"/>
          </a:xfrm>
        </p:grpSpPr>
        <p:sp>
          <p:nvSpPr>
            <p:cNvPr id="72" name="Oval 71">
              <a:extLst>
                <a:ext uri="{FF2B5EF4-FFF2-40B4-BE49-F238E27FC236}">
                  <a16:creationId xmlns:a16="http://schemas.microsoft.com/office/drawing/2014/main" id="{5F6AD7BF-9299-0FBA-941E-D4A64D9484DC}"/>
                </a:ext>
              </a:extLst>
            </p:cNvPr>
            <p:cNvSpPr/>
            <p:nvPr/>
          </p:nvSpPr>
          <p:spPr>
            <a:xfrm>
              <a:off x="7174791" y="233896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3" name="Oval 72">
              <a:extLst>
                <a:ext uri="{FF2B5EF4-FFF2-40B4-BE49-F238E27FC236}">
                  <a16:creationId xmlns:a16="http://schemas.microsoft.com/office/drawing/2014/main" id="{2E561489-D366-6113-111A-52DE7C4B08B3}"/>
                </a:ext>
              </a:extLst>
            </p:cNvPr>
            <p:cNvSpPr/>
            <p:nvPr/>
          </p:nvSpPr>
          <p:spPr>
            <a:xfrm>
              <a:off x="7104529" y="2409969"/>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74" name="Oval 73">
              <a:extLst>
                <a:ext uri="{FF2B5EF4-FFF2-40B4-BE49-F238E27FC236}">
                  <a16:creationId xmlns:a16="http://schemas.microsoft.com/office/drawing/2014/main" id="{8172E0DA-A168-C29E-CD7F-FFA5B9AA5385}"/>
                </a:ext>
              </a:extLst>
            </p:cNvPr>
            <p:cNvSpPr/>
            <p:nvPr/>
          </p:nvSpPr>
          <p:spPr>
            <a:xfrm>
              <a:off x="7110241" y="2348442"/>
              <a:ext cx="90619" cy="9093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cxnSp>
        <p:nvCxnSpPr>
          <p:cNvPr id="12" name="Straight Arrow Connector 11">
            <a:extLst>
              <a:ext uri="{FF2B5EF4-FFF2-40B4-BE49-F238E27FC236}">
                <a16:creationId xmlns:a16="http://schemas.microsoft.com/office/drawing/2014/main" id="{F0C2AC61-913F-A155-9681-134E35927BE5}"/>
              </a:ext>
            </a:extLst>
          </p:cNvPr>
          <p:cNvCxnSpPr/>
          <p:nvPr/>
        </p:nvCxnSpPr>
        <p:spPr>
          <a:xfrm>
            <a:off x="1410490" y="3691711"/>
            <a:ext cx="4473040" cy="2119"/>
          </a:xfrm>
          <a:prstGeom prst="straightConnector1">
            <a:avLst/>
          </a:prstGeom>
          <a:ln w="28575">
            <a:solidFill>
              <a:srgbClr val="FF1A0E"/>
            </a:solidFill>
            <a:tailEnd type="triangle"/>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nvGrpSpPr>
          <p:cNvPr id="13" name="Group 12">
            <a:extLst>
              <a:ext uri="{FF2B5EF4-FFF2-40B4-BE49-F238E27FC236}">
                <a16:creationId xmlns:a16="http://schemas.microsoft.com/office/drawing/2014/main" id="{84567C7B-5CC6-B131-54F3-1B980507A4F1}"/>
              </a:ext>
            </a:extLst>
          </p:cNvPr>
          <p:cNvGrpSpPr/>
          <p:nvPr/>
        </p:nvGrpSpPr>
        <p:grpSpPr>
          <a:xfrm>
            <a:off x="2030280" y="3043482"/>
            <a:ext cx="2717698" cy="1644084"/>
            <a:chOff x="2468462" y="1862174"/>
            <a:chExt cx="1624915" cy="919405"/>
          </a:xfrm>
        </p:grpSpPr>
        <p:sp>
          <p:nvSpPr>
            <p:cNvPr id="58" name="Oval 57">
              <a:extLst>
                <a:ext uri="{FF2B5EF4-FFF2-40B4-BE49-F238E27FC236}">
                  <a16:creationId xmlns:a16="http://schemas.microsoft.com/office/drawing/2014/main" id="{CAC68F0B-9EC5-E0E5-D2A6-E6BB3B264FF1}"/>
                </a:ext>
              </a:extLst>
            </p:cNvPr>
            <p:cNvSpPr/>
            <p:nvPr/>
          </p:nvSpPr>
          <p:spPr>
            <a:xfrm>
              <a:off x="2955206" y="2050059"/>
              <a:ext cx="731520" cy="731520"/>
            </a:xfrm>
            <a:prstGeom prst="ellipse">
              <a:avLst/>
            </a:prstGeom>
            <a:solidFill>
              <a:srgbClr val="E41CB4">
                <a:alpha val="4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TextBox 59">
              <a:extLst>
                <a:ext uri="{FF2B5EF4-FFF2-40B4-BE49-F238E27FC236}">
                  <a16:creationId xmlns:a16="http://schemas.microsoft.com/office/drawing/2014/main" id="{C96D3C8C-FCB9-1C2A-0BD7-A5548C285CED}"/>
                </a:ext>
              </a:extLst>
            </p:cNvPr>
            <p:cNvSpPr txBox="1"/>
            <p:nvPr/>
          </p:nvSpPr>
          <p:spPr>
            <a:xfrm>
              <a:off x="2468462" y="1862174"/>
              <a:ext cx="1624915" cy="206538"/>
            </a:xfrm>
            <a:prstGeom prst="rect">
              <a:avLst/>
            </a:prstGeom>
            <a:noFill/>
          </p:spPr>
          <p:txBody>
            <a:bodyPr wrap="square" rtlCol="0">
              <a:spAutoFit/>
            </a:bodyPr>
            <a:lstStyle/>
            <a:p>
              <a:pPr algn="ctr"/>
              <a:r>
                <a:rPr lang="de-DE" b="1" dirty="0">
                  <a:latin typeface="Amasis MT Pro" panose="02040504050005020304" pitchFamily="18" charset="0"/>
                </a:rPr>
                <a:t>Trapped antiprotons</a:t>
              </a:r>
            </a:p>
          </p:txBody>
        </p:sp>
      </p:grpSp>
      <p:grpSp>
        <p:nvGrpSpPr>
          <p:cNvPr id="16" name="Group 15">
            <a:extLst>
              <a:ext uri="{FF2B5EF4-FFF2-40B4-BE49-F238E27FC236}">
                <a16:creationId xmlns:a16="http://schemas.microsoft.com/office/drawing/2014/main" id="{782C1DB4-628F-8240-F469-D485DC7B0E5B}"/>
              </a:ext>
            </a:extLst>
          </p:cNvPr>
          <p:cNvGrpSpPr/>
          <p:nvPr/>
        </p:nvGrpSpPr>
        <p:grpSpPr>
          <a:xfrm>
            <a:off x="5145223" y="2990144"/>
            <a:ext cx="2386159" cy="1020648"/>
            <a:chOff x="5970558" y="1385266"/>
            <a:chExt cx="1055521" cy="570767"/>
          </a:xfrm>
        </p:grpSpPr>
        <p:sp>
          <p:nvSpPr>
            <p:cNvPr id="56" name="Rectangle 55">
              <a:extLst>
                <a:ext uri="{FF2B5EF4-FFF2-40B4-BE49-F238E27FC236}">
                  <a16:creationId xmlns:a16="http://schemas.microsoft.com/office/drawing/2014/main" id="{981D73DF-6A2C-EB1E-A6BE-B21F0126A77F}"/>
                </a:ext>
              </a:extLst>
            </p:cNvPr>
            <p:cNvSpPr/>
            <p:nvPr/>
          </p:nvSpPr>
          <p:spPr>
            <a:xfrm>
              <a:off x="6416502" y="1604311"/>
              <a:ext cx="59605" cy="351722"/>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TextBox 56">
              <a:extLst>
                <a:ext uri="{FF2B5EF4-FFF2-40B4-BE49-F238E27FC236}">
                  <a16:creationId xmlns:a16="http://schemas.microsoft.com/office/drawing/2014/main" id="{D476D8C2-D2D0-5517-575F-A09235A5DAE6}"/>
                </a:ext>
              </a:extLst>
            </p:cNvPr>
            <p:cNvSpPr txBox="1"/>
            <p:nvPr/>
          </p:nvSpPr>
          <p:spPr>
            <a:xfrm>
              <a:off x="5970558" y="1385266"/>
              <a:ext cx="1055521" cy="206538"/>
            </a:xfrm>
            <a:prstGeom prst="rect">
              <a:avLst/>
            </a:prstGeom>
            <a:noFill/>
          </p:spPr>
          <p:txBody>
            <a:bodyPr wrap="square" rtlCol="0">
              <a:spAutoFit/>
            </a:bodyPr>
            <a:lstStyle/>
            <a:p>
              <a:pPr algn="ctr"/>
              <a:r>
                <a:rPr lang="de-DE" dirty="0">
                  <a:latin typeface="Amasis MT Pro" panose="02040504050005020304" pitchFamily="18" charset="0"/>
                </a:rPr>
                <a:t>Silicon target</a:t>
              </a:r>
            </a:p>
          </p:txBody>
        </p:sp>
      </p:grpSp>
      <p:grpSp>
        <p:nvGrpSpPr>
          <p:cNvPr id="18" name="Group 17">
            <a:extLst>
              <a:ext uri="{FF2B5EF4-FFF2-40B4-BE49-F238E27FC236}">
                <a16:creationId xmlns:a16="http://schemas.microsoft.com/office/drawing/2014/main" id="{9E8D4623-DEC1-D3CA-75ED-2E525A0FC669}"/>
              </a:ext>
            </a:extLst>
          </p:cNvPr>
          <p:cNvGrpSpPr/>
          <p:nvPr/>
        </p:nvGrpSpPr>
        <p:grpSpPr>
          <a:xfrm>
            <a:off x="5367489" y="3525848"/>
            <a:ext cx="260038" cy="281333"/>
            <a:chOff x="7104529" y="2338968"/>
            <a:chExt cx="99530" cy="100411"/>
          </a:xfrm>
        </p:grpSpPr>
        <p:sp>
          <p:nvSpPr>
            <p:cNvPr id="53" name="Oval 52">
              <a:extLst>
                <a:ext uri="{FF2B5EF4-FFF2-40B4-BE49-F238E27FC236}">
                  <a16:creationId xmlns:a16="http://schemas.microsoft.com/office/drawing/2014/main" id="{F6C1BF29-6487-A3A6-346D-046491D91D54}"/>
                </a:ext>
              </a:extLst>
            </p:cNvPr>
            <p:cNvSpPr/>
            <p:nvPr/>
          </p:nvSpPr>
          <p:spPr>
            <a:xfrm>
              <a:off x="7174791" y="2338968"/>
              <a:ext cx="29268" cy="291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Oval 53">
              <a:extLst>
                <a:ext uri="{FF2B5EF4-FFF2-40B4-BE49-F238E27FC236}">
                  <a16:creationId xmlns:a16="http://schemas.microsoft.com/office/drawing/2014/main" id="{E9430E09-C9F4-AF33-40D7-651A8B4C0751}"/>
                </a:ext>
              </a:extLst>
            </p:cNvPr>
            <p:cNvSpPr/>
            <p:nvPr/>
          </p:nvSpPr>
          <p:spPr>
            <a:xfrm>
              <a:off x="7104529" y="2409969"/>
              <a:ext cx="29268" cy="29180"/>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55" name="Oval 54">
              <a:extLst>
                <a:ext uri="{FF2B5EF4-FFF2-40B4-BE49-F238E27FC236}">
                  <a16:creationId xmlns:a16="http://schemas.microsoft.com/office/drawing/2014/main" id="{D032FCD8-3772-0AB3-757B-25B7B5D6ADEC}"/>
                </a:ext>
              </a:extLst>
            </p:cNvPr>
            <p:cNvSpPr/>
            <p:nvPr/>
          </p:nvSpPr>
          <p:spPr>
            <a:xfrm>
              <a:off x="7110241" y="2348442"/>
              <a:ext cx="90619" cy="9093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grpSp>
        <p:nvGrpSpPr>
          <p:cNvPr id="19" name="Group 18">
            <a:extLst>
              <a:ext uri="{FF2B5EF4-FFF2-40B4-BE49-F238E27FC236}">
                <a16:creationId xmlns:a16="http://schemas.microsoft.com/office/drawing/2014/main" id="{508008C2-0588-A132-D346-CF2214C06E1A}"/>
              </a:ext>
            </a:extLst>
          </p:cNvPr>
          <p:cNvGrpSpPr/>
          <p:nvPr/>
        </p:nvGrpSpPr>
        <p:grpSpPr>
          <a:xfrm rot="13980000">
            <a:off x="4884171" y="3885047"/>
            <a:ext cx="407562" cy="317730"/>
            <a:chOff x="7098428" y="2348442"/>
            <a:chExt cx="110038" cy="90937"/>
          </a:xfrm>
        </p:grpSpPr>
        <p:sp>
          <p:nvSpPr>
            <p:cNvPr id="52" name="Oval 51">
              <a:extLst>
                <a:ext uri="{FF2B5EF4-FFF2-40B4-BE49-F238E27FC236}">
                  <a16:creationId xmlns:a16="http://schemas.microsoft.com/office/drawing/2014/main" id="{173AC991-4D2D-48BC-9DA6-A56A7F4A13B6}"/>
                </a:ext>
              </a:extLst>
            </p:cNvPr>
            <p:cNvSpPr/>
            <p:nvPr/>
          </p:nvSpPr>
          <p:spPr>
            <a:xfrm>
              <a:off x="7110241" y="2348442"/>
              <a:ext cx="90619" cy="9093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50" name="Oval 49">
              <a:extLst>
                <a:ext uri="{FF2B5EF4-FFF2-40B4-BE49-F238E27FC236}">
                  <a16:creationId xmlns:a16="http://schemas.microsoft.com/office/drawing/2014/main" id="{85DCBFE3-E43E-0442-4F04-0AAB5E0B0A79}"/>
                </a:ext>
              </a:extLst>
            </p:cNvPr>
            <p:cNvSpPr/>
            <p:nvPr/>
          </p:nvSpPr>
          <p:spPr>
            <a:xfrm>
              <a:off x="7186393" y="2359053"/>
              <a:ext cx="22073" cy="2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Oval 50">
              <a:extLst>
                <a:ext uri="{FF2B5EF4-FFF2-40B4-BE49-F238E27FC236}">
                  <a16:creationId xmlns:a16="http://schemas.microsoft.com/office/drawing/2014/main" id="{4F555130-DEAC-8A4C-ABF2-4A2685EB3321}"/>
                </a:ext>
              </a:extLst>
            </p:cNvPr>
            <p:cNvSpPr/>
            <p:nvPr/>
          </p:nvSpPr>
          <p:spPr>
            <a:xfrm>
              <a:off x="7098428" y="2397797"/>
              <a:ext cx="22073" cy="21886"/>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grpSp>
        <p:nvGrpSpPr>
          <p:cNvPr id="20" name="Group 19">
            <a:extLst>
              <a:ext uri="{FF2B5EF4-FFF2-40B4-BE49-F238E27FC236}">
                <a16:creationId xmlns:a16="http://schemas.microsoft.com/office/drawing/2014/main" id="{60D66C4D-0522-6C0B-5E11-176C7E6A056D}"/>
              </a:ext>
            </a:extLst>
          </p:cNvPr>
          <p:cNvGrpSpPr/>
          <p:nvPr/>
        </p:nvGrpSpPr>
        <p:grpSpPr>
          <a:xfrm>
            <a:off x="4352200" y="3744977"/>
            <a:ext cx="333712" cy="363746"/>
            <a:chOff x="7104529" y="2338968"/>
            <a:chExt cx="96331" cy="97372"/>
          </a:xfrm>
        </p:grpSpPr>
        <p:sp>
          <p:nvSpPr>
            <p:cNvPr id="49" name="Oval 48">
              <a:extLst>
                <a:ext uri="{FF2B5EF4-FFF2-40B4-BE49-F238E27FC236}">
                  <a16:creationId xmlns:a16="http://schemas.microsoft.com/office/drawing/2014/main" id="{D3845073-DF53-DBB1-E2E7-338BB14A273B}"/>
                </a:ext>
              </a:extLst>
            </p:cNvPr>
            <p:cNvSpPr/>
            <p:nvPr/>
          </p:nvSpPr>
          <p:spPr>
            <a:xfrm>
              <a:off x="7110241" y="2345403"/>
              <a:ext cx="90619" cy="9093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47" name="Oval 46">
              <a:extLst>
                <a:ext uri="{FF2B5EF4-FFF2-40B4-BE49-F238E27FC236}">
                  <a16:creationId xmlns:a16="http://schemas.microsoft.com/office/drawing/2014/main" id="{53304ABD-5C78-4A30-EE3D-5CD776890C36}"/>
                </a:ext>
              </a:extLst>
            </p:cNvPr>
            <p:cNvSpPr/>
            <p:nvPr/>
          </p:nvSpPr>
          <p:spPr>
            <a:xfrm>
              <a:off x="7174790" y="2338968"/>
              <a:ext cx="22073" cy="21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Oval 47">
              <a:extLst>
                <a:ext uri="{FF2B5EF4-FFF2-40B4-BE49-F238E27FC236}">
                  <a16:creationId xmlns:a16="http://schemas.microsoft.com/office/drawing/2014/main" id="{EFFA1A64-788D-2829-650A-A82A9C1A3144}"/>
                </a:ext>
              </a:extLst>
            </p:cNvPr>
            <p:cNvSpPr/>
            <p:nvPr/>
          </p:nvSpPr>
          <p:spPr>
            <a:xfrm>
              <a:off x="7104529" y="2409969"/>
              <a:ext cx="22073" cy="21886"/>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grpSp>
        <p:nvGrpSpPr>
          <p:cNvPr id="21" name="Group 20">
            <a:extLst>
              <a:ext uri="{FF2B5EF4-FFF2-40B4-BE49-F238E27FC236}">
                <a16:creationId xmlns:a16="http://schemas.microsoft.com/office/drawing/2014/main" id="{0CD46232-E757-CA44-D003-4F4324CF5361}"/>
              </a:ext>
            </a:extLst>
          </p:cNvPr>
          <p:cNvGrpSpPr/>
          <p:nvPr/>
        </p:nvGrpSpPr>
        <p:grpSpPr>
          <a:xfrm>
            <a:off x="5913942" y="3537461"/>
            <a:ext cx="193980" cy="208719"/>
            <a:chOff x="7104529" y="2338968"/>
            <a:chExt cx="115981" cy="116720"/>
          </a:xfrm>
        </p:grpSpPr>
        <p:sp>
          <p:nvSpPr>
            <p:cNvPr id="44" name="Oval 43">
              <a:extLst>
                <a:ext uri="{FF2B5EF4-FFF2-40B4-BE49-F238E27FC236}">
                  <a16:creationId xmlns:a16="http://schemas.microsoft.com/office/drawing/2014/main" id="{5FC45712-74A1-9AC6-085F-95F11D29B1D8}"/>
                </a:ext>
              </a:extLst>
            </p:cNvPr>
            <p:cNvSpPr/>
            <p:nvPr/>
          </p:nvSpPr>
          <p:spPr>
            <a:xfrm>
              <a:off x="7174791" y="233896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Oval 44">
              <a:extLst>
                <a:ext uri="{FF2B5EF4-FFF2-40B4-BE49-F238E27FC236}">
                  <a16:creationId xmlns:a16="http://schemas.microsoft.com/office/drawing/2014/main" id="{50A6AC5D-A2C4-16EA-81A6-C3F750732881}"/>
                </a:ext>
              </a:extLst>
            </p:cNvPr>
            <p:cNvSpPr/>
            <p:nvPr/>
          </p:nvSpPr>
          <p:spPr>
            <a:xfrm>
              <a:off x="7104529" y="2409969"/>
              <a:ext cx="45719" cy="45719"/>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46" name="Oval 45">
              <a:extLst>
                <a:ext uri="{FF2B5EF4-FFF2-40B4-BE49-F238E27FC236}">
                  <a16:creationId xmlns:a16="http://schemas.microsoft.com/office/drawing/2014/main" id="{829A1C8E-2615-9BEA-A087-36AAE36CBBA1}"/>
                </a:ext>
              </a:extLst>
            </p:cNvPr>
            <p:cNvSpPr/>
            <p:nvPr/>
          </p:nvSpPr>
          <p:spPr>
            <a:xfrm>
              <a:off x="7110241" y="2348442"/>
              <a:ext cx="90619" cy="9093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grpSp>
        <p:nvGrpSpPr>
          <p:cNvPr id="24" name="Group 23">
            <a:extLst>
              <a:ext uri="{FF2B5EF4-FFF2-40B4-BE49-F238E27FC236}">
                <a16:creationId xmlns:a16="http://schemas.microsoft.com/office/drawing/2014/main" id="{A2C4D6D6-4BA5-4542-CF03-AFCED92F0471}"/>
              </a:ext>
            </a:extLst>
          </p:cNvPr>
          <p:cNvGrpSpPr/>
          <p:nvPr/>
        </p:nvGrpSpPr>
        <p:grpSpPr>
          <a:xfrm>
            <a:off x="6892527" y="3675561"/>
            <a:ext cx="785626" cy="775736"/>
            <a:chOff x="6667526" y="2157702"/>
            <a:chExt cx="469727" cy="433807"/>
          </a:xfrm>
        </p:grpSpPr>
        <p:sp>
          <p:nvSpPr>
            <p:cNvPr id="29" name="Oval 28">
              <a:extLst>
                <a:ext uri="{FF2B5EF4-FFF2-40B4-BE49-F238E27FC236}">
                  <a16:creationId xmlns:a16="http://schemas.microsoft.com/office/drawing/2014/main" id="{2AD323C0-3B12-4A72-E3C0-2C6AE286D889}"/>
                </a:ext>
              </a:extLst>
            </p:cNvPr>
            <p:cNvSpPr/>
            <p:nvPr/>
          </p:nvSpPr>
          <p:spPr>
            <a:xfrm>
              <a:off x="6667526" y="2157702"/>
              <a:ext cx="469727" cy="433807"/>
            </a:xfrm>
            <a:prstGeom prst="ellipse">
              <a:avLst/>
            </a:prstGeom>
            <a:noFill/>
            <a:ln w="952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30" name="Oval 29">
              <a:extLst>
                <a:ext uri="{FF2B5EF4-FFF2-40B4-BE49-F238E27FC236}">
                  <a16:creationId xmlns:a16="http://schemas.microsoft.com/office/drawing/2014/main" id="{FD491ABA-FF80-2269-7164-01CF513F3102}"/>
                </a:ext>
              </a:extLst>
            </p:cNvPr>
            <p:cNvSpPr/>
            <p:nvPr/>
          </p:nvSpPr>
          <p:spPr>
            <a:xfrm>
              <a:off x="6697394" y="2199031"/>
              <a:ext cx="54864" cy="54864"/>
            </a:xfrm>
            <a:prstGeom prst="ellipse">
              <a:avLst/>
            </a:prstGeom>
            <a:solidFill>
              <a:srgbClr val="FF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cxnSp>
        <p:nvCxnSpPr>
          <p:cNvPr id="25" name="Straight Arrow Connector 24">
            <a:extLst>
              <a:ext uri="{FF2B5EF4-FFF2-40B4-BE49-F238E27FC236}">
                <a16:creationId xmlns:a16="http://schemas.microsoft.com/office/drawing/2014/main" id="{088AAF5E-6E35-8FDB-9BAF-03861385C07F}"/>
              </a:ext>
            </a:extLst>
          </p:cNvPr>
          <p:cNvCxnSpPr>
            <a:cxnSpLocks/>
          </p:cNvCxnSpPr>
          <p:nvPr/>
        </p:nvCxnSpPr>
        <p:spPr>
          <a:xfrm>
            <a:off x="4216916" y="4084187"/>
            <a:ext cx="2550765" cy="38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128CF514-FDB2-C913-A142-164D045B16EC}"/>
              </a:ext>
            </a:extLst>
          </p:cNvPr>
          <p:cNvCxnSpPr>
            <a:cxnSpLocks/>
          </p:cNvCxnSpPr>
          <p:nvPr/>
        </p:nvCxnSpPr>
        <p:spPr>
          <a:xfrm flipH="1">
            <a:off x="4189063" y="3766113"/>
            <a:ext cx="1666966" cy="2519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a16="http://schemas.microsoft.com/office/drawing/2014/main" id="{0367C4CF-FCFD-5DF4-BB65-15C4ADAAA89C}"/>
              </a:ext>
            </a:extLst>
          </p:cNvPr>
          <p:cNvSpPr/>
          <p:nvPr/>
        </p:nvSpPr>
        <p:spPr>
          <a:xfrm>
            <a:off x="4958966" y="2820525"/>
            <a:ext cx="841142" cy="126490"/>
          </a:xfrm>
          <a:prstGeom prst="rect">
            <a:avLst/>
          </a:prstGeom>
          <a:solidFill>
            <a:schemeClr val="accent1">
              <a:lumMod val="40000"/>
              <a:lumOff val="60000"/>
            </a:schemeClr>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285DD2D1-717F-3F33-80C4-BB68FCB430B1}"/>
              </a:ext>
            </a:extLst>
          </p:cNvPr>
          <p:cNvSpPr/>
          <p:nvPr/>
        </p:nvSpPr>
        <p:spPr>
          <a:xfrm>
            <a:off x="7211541" y="3976504"/>
            <a:ext cx="172233"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7" name="Oval 36">
            <a:extLst>
              <a:ext uri="{FF2B5EF4-FFF2-40B4-BE49-F238E27FC236}">
                <a16:creationId xmlns:a16="http://schemas.microsoft.com/office/drawing/2014/main" id="{797ACEA6-3537-22C1-D755-E618FCF581F4}"/>
              </a:ext>
            </a:extLst>
          </p:cNvPr>
          <p:cNvSpPr/>
          <p:nvPr/>
        </p:nvSpPr>
        <p:spPr>
          <a:xfrm>
            <a:off x="3008046" y="3752184"/>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9" name="Oval 38">
            <a:extLst>
              <a:ext uri="{FF2B5EF4-FFF2-40B4-BE49-F238E27FC236}">
                <a16:creationId xmlns:a16="http://schemas.microsoft.com/office/drawing/2014/main" id="{D72ECF42-323B-2F9E-A943-9D00561D4FAD}"/>
              </a:ext>
            </a:extLst>
          </p:cNvPr>
          <p:cNvSpPr/>
          <p:nvPr/>
        </p:nvSpPr>
        <p:spPr>
          <a:xfrm>
            <a:off x="3393093" y="3587019"/>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40" name="Oval 39">
            <a:extLst>
              <a:ext uri="{FF2B5EF4-FFF2-40B4-BE49-F238E27FC236}">
                <a16:creationId xmlns:a16="http://schemas.microsoft.com/office/drawing/2014/main" id="{3EDE4A36-5533-AC14-5BE2-977F43753DC3}"/>
              </a:ext>
            </a:extLst>
          </p:cNvPr>
          <p:cNvSpPr/>
          <p:nvPr/>
        </p:nvSpPr>
        <p:spPr>
          <a:xfrm>
            <a:off x="3412084" y="3932582"/>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41" name="Oval 40">
            <a:extLst>
              <a:ext uri="{FF2B5EF4-FFF2-40B4-BE49-F238E27FC236}">
                <a16:creationId xmlns:a16="http://schemas.microsoft.com/office/drawing/2014/main" id="{778B11C3-9D01-C17D-5961-5E6ACB3E30B6}"/>
              </a:ext>
            </a:extLst>
          </p:cNvPr>
          <p:cNvSpPr/>
          <p:nvPr/>
        </p:nvSpPr>
        <p:spPr>
          <a:xfrm>
            <a:off x="3166944" y="4155141"/>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43" name="Oval 42">
            <a:extLst>
              <a:ext uri="{FF2B5EF4-FFF2-40B4-BE49-F238E27FC236}">
                <a16:creationId xmlns:a16="http://schemas.microsoft.com/office/drawing/2014/main" id="{F74AA6F3-7A29-7BCD-0CF2-B43DA4EB627B}"/>
              </a:ext>
            </a:extLst>
          </p:cNvPr>
          <p:cNvSpPr/>
          <p:nvPr/>
        </p:nvSpPr>
        <p:spPr>
          <a:xfrm>
            <a:off x="3749504" y="3859050"/>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84" name="Oval 83">
            <a:extLst>
              <a:ext uri="{FF2B5EF4-FFF2-40B4-BE49-F238E27FC236}">
                <a16:creationId xmlns:a16="http://schemas.microsoft.com/office/drawing/2014/main" id="{3A6371FC-2270-6CFC-F4A9-C4EEAAA0B135}"/>
              </a:ext>
            </a:extLst>
          </p:cNvPr>
          <p:cNvSpPr/>
          <p:nvPr/>
        </p:nvSpPr>
        <p:spPr>
          <a:xfrm>
            <a:off x="3616355" y="4244016"/>
            <a:ext cx="189858" cy="178637"/>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09673D9E-1447-79E2-8AEB-1A5B04D665A3}"/>
                  </a:ext>
                </a:extLst>
              </p:cNvPr>
              <p:cNvSpPr txBox="1"/>
              <p:nvPr/>
            </p:nvSpPr>
            <p:spPr>
              <a:xfrm>
                <a:off x="4264330" y="3280287"/>
                <a:ext cx="892186" cy="41476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800" b="0" i="1" smtClean="0">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𝑃𝑠</m:t>
                          </m:r>
                        </m:e>
                        <m:sup>
                          <m:r>
                            <a:rPr lang="en-US" sz="1800" b="0" i="1" smtClean="0">
                              <a:solidFill>
                                <a:schemeClr val="tx1"/>
                              </a:solidFill>
                              <a:latin typeface="Cambria Math" panose="02040503050406030204" pitchFamily="18" charset="0"/>
                            </a:rPr>
                            <m:t>∗</m:t>
                          </m:r>
                        </m:sup>
                      </m:sSup>
                    </m:oMath>
                  </m:oMathPara>
                </a14:m>
                <a:endParaRPr lang="en-SE" dirty="0"/>
              </a:p>
            </p:txBody>
          </p:sp>
        </mc:Choice>
        <mc:Fallback xmlns="">
          <p:sp>
            <p:nvSpPr>
              <p:cNvPr id="86" name="TextBox 85">
                <a:extLst>
                  <a:ext uri="{FF2B5EF4-FFF2-40B4-BE49-F238E27FC236}">
                    <a16:creationId xmlns:a16="http://schemas.microsoft.com/office/drawing/2014/main" id="{09673D9E-1447-79E2-8AEB-1A5B04D665A3}"/>
                  </a:ext>
                </a:extLst>
              </p:cNvPr>
              <p:cNvSpPr txBox="1">
                <a:spLocks noRot="1" noChangeAspect="1" noMove="1" noResize="1" noEditPoints="1" noAdjustHandles="1" noChangeArrowheads="1" noChangeShapeType="1" noTextEdit="1"/>
              </p:cNvSpPr>
              <p:nvPr/>
            </p:nvSpPr>
            <p:spPr>
              <a:xfrm>
                <a:off x="4264330" y="3280287"/>
                <a:ext cx="892186" cy="414767"/>
              </a:xfrm>
              <a:prstGeom prst="rect">
                <a:avLst/>
              </a:prstGeom>
              <a:blipFill>
                <a:blip r:embed="rId2"/>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87047CF-07A0-4F75-AC8A-3757A99AB3A0}"/>
                  </a:ext>
                </a:extLst>
              </p:cNvPr>
              <p:cNvSpPr txBox="1"/>
              <p:nvPr/>
            </p:nvSpPr>
            <p:spPr>
              <a:xfrm>
                <a:off x="658537" y="3039788"/>
                <a:ext cx="651692" cy="5184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2400" i="1" smtClean="0">
                              <a:solidFill>
                                <a:schemeClr val="tx1"/>
                              </a:solidFill>
                              <a:latin typeface="Cambria Math" panose="02040503050406030204" pitchFamily="18" charset="0"/>
                              <a:ea typeface="Cambria Math" panose="02040503050406030204" pitchFamily="18" charset="0"/>
                            </a:rPr>
                          </m:ctrlPr>
                        </m:sSupPr>
                        <m:e>
                          <m:r>
                            <a:rPr lang="en-US" sz="2400" i="1">
                              <a:solidFill>
                                <a:schemeClr val="tx1"/>
                              </a:solidFill>
                              <a:latin typeface="Cambria Math" panose="02040503050406030204" pitchFamily="18" charset="0"/>
                              <a:ea typeface="Cambria Math" panose="02040503050406030204" pitchFamily="18" charset="0"/>
                            </a:rPr>
                            <m:t>𝑒</m:t>
                          </m:r>
                        </m:e>
                        <m:sup>
                          <m:r>
                            <a:rPr lang="en-GB" sz="2400" b="0" i="1" smtClean="0">
                              <a:solidFill>
                                <a:schemeClr val="tx1"/>
                              </a:solidFill>
                              <a:latin typeface="Cambria Math" panose="02040503050406030204" pitchFamily="18" charset="0"/>
                              <a:ea typeface="Cambria Math" panose="02040503050406030204" pitchFamily="18" charset="0"/>
                            </a:rPr>
                            <m:t>+</m:t>
                          </m:r>
                        </m:sup>
                      </m:sSup>
                    </m:oMath>
                  </m:oMathPara>
                </a14:m>
                <a:endParaRPr lang="en-SE" dirty="0"/>
              </a:p>
            </p:txBody>
          </p:sp>
        </mc:Choice>
        <mc:Fallback xmlns="">
          <p:sp>
            <p:nvSpPr>
              <p:cNvPr id="88" name="TextBox 87">
                <a:extLst>
                  <a:ext uri="{FF2B5EF4-FFF2-40B4-BE49-F238E27FC236}">
                    <a16:creationId xmlns:a16="http://schemas.microsoft.com/office/drawing/2014/main" id="{E87047CF-07A0-4F75-AC8A-3757A99AB3A0}"/>
                  </a:ext>
                </a:extLst>
              </p:cNvPr>
              <p:cNvSpPr txBox="1">
                <a:spLocks noRot="1" noChangeAspect="1" noMove="1" noResize="1" noEditPoints="1" noAdjustHandles="1" noChangeArrowheads="1" noChangeShapeType="1" noTextEdit="1"/>
              </p:cNvSpPr>
              <p:nvPr/>
            </p:nvSpPr>
            <p:spPr>
              <a:xfrm>
                <a:off x="658537" y="3039788"/>
                <a:ext cx="651692" cy="518458"/>
              </a:xfrm>
              <a:prstGeom prst="rect">
                <a:avLst/>
              </a:prstGeom>
              <a:blipFill>
                <a:blip r:embed="rId3"/>
                <a:stretch>
                  <a:fillRect/>
                </a:stretch>
              </a:blipFill>
            </p:spPr>
            <p:txBody>
              <a:bodyPr/>
              <a:lstStyle/>
              <a:p>
                <a:r>
                  <a:rPr lang="LID4096">
                    <a:noFill/>
                  </a:rPr>
                  <a:t> </a:t>
                </a:r>
              </a:p>
            </p:txBody>
          </p:sp>
        </mc:Fallback>
      </mc:AlternateContent>
      <p:sp>
        <p:nvSpPr>
          <p:cNvPr id="89" name="Title 1">
            <a:extLst>
              <a:ext uri="{FF2B5EF4-FFF2-40B4-BE49-F238E27FC236}">
                <a16:creationId xmlns:a16="http://schemas.microsoft.com/office/drawing/2014/main" id="{BCB8109D-0370-3190-62BD-E4DA9E5BF2E8}"/>
              </a:ext>
            </a:extLst>
          </p:cNvPr>
          <p:cNvSpPr>
            <a:spLocks noGrp="1"/>
          </p:cNvSpPr>
          <p:nvPr>
            <p:ph type="title"/>
          </p:nvPr>
        </p:nvSpPr>
        <p:spPr>
          <a:xfrm>
            <a:off x="-203069" y="-128646"/>
            <a:ext cx="12847571" cy="1391909"/>
          </a:xfrm>
        </p:spPr>
        <p:txBody>
          <a:bodyPr>
            <a:normAutofit/>
          </a:bodyPr>
          <a:lstStyle/>
          <a:p>
            <a:pPr algn="ctr"/>
            <a:r>
              <a:rPr lang="en-GB" sz="3200" b="1" dirty="0" err="1">
                <a:latin typeface="Amasis MT Pro" panose="02040504050005020304" pitchFamily="18" charset="0"/>
              </a:rPr>
              <a:t>AEgIS</a:t>
            </a:r>
            <a:r>
              <a:rPr lang="en-GB" sz="3200" b="1" dirty="0">
                <a:latin typeface="Amasis MT Pro" panose="02040504050005020304" pitchFamily="18" charset="0"/>
              </a:rPr>
              <a:t>: Antimatter Experiment: gravity, Interferometry and Spectroscopy</a:t>
            </a:r>
            <a:endParaRPr lang="en-SE" sz="3200" b="1" dirty="0">
              <a:latin typeface="Amasis MT Pro" panose="02040504050005020304" pitchFamily="18" charset="0"/>
            </a:endParaRPr>
          </a:p>
        </p:txBody>
      </p:sp>
      <p:pic>
        <p:nvPicPr>
          <p:cNvPr id="17" name="Bild 16">
            <a:extLst>
              <a:ext uri="{FF2B5EF4-FFF2-40B4-BE49-F238E27FC236}">
                <a16:creationId xmlns:a16="http://schemas.microsoft.com/office/drawing/2014/main" id="{024765A3-FAA8-11C3-FE6C-E14C5BE13F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45069" y="2139159"/>
            <a:ext cx="3456541" cy="3487311"/>
          </a:xfrm>
          <a:prstGeom prst="rect">
            <a:avLst/>
          </a:prstGeom>
        </p:spPr>
      </p:pic>
      <p:pic>
        <p:nvPicPr>
          <p:cNvPr id="14" name="Picture 13">
            <a:extLst>
              <a:ext uri="{FF2B5EF4-FFF2-40B4-BE49-F238E27FC236}">
                <a16:creationId xmlns:a16="http://schemas.microsoft.com/office/drawing/2014/main" id="{1720A08D-2996-115E-4F91-7BAB1F5383B6}"/>
              </a:ext>
            </a:extLst>
          </p:cNvPr>
          <p:cNvPicPr>
            <a:picLocks noChangeAspect="1"/>
          </p:cNvPicPr>
          <p:nvPr/>
        </p:nvPicPr>
        <p:blipFill>
          <a:blip r:embed="rId6"/>
          <a:stretch>
            <a:fillRect/>
          </a:stretch>
        </p:blipFill>
        <p:spPr>
          <a:xfrm>
            <a:off x="135447" y="5429029"/>
            <a:ext cx="7341532" cy="866440"/>
          </a:xfrm>
          <a:prstGeom prst="rect">
            <a:avLst/>
          </a:prstGeom>
          <a:ln>
            <a:noFill/>
          </a:ln>
          <a:effectLst>
            <a:outerShdw blurRad="190500" algn="tl" rotWithShape="0">
              <a:srgbClr val="000000">
                <a:alpha val="70000"/>
              </a:srgbClr>
            </a:outerShdw>
          </a:effectLst>
        </p:spPr>
      </p:pic>
      <p:pic>
        <p:nvPicPr>
          <p:cNvPr id="15" name="Picture 14">
            <a:extLst>
              <a:ext uri="{FF2B5EF4-FFF2-40B4-BE49-F238E27FC236}">
                <a16:creationId xmlns:a16="http://schemas.microsoft.com/office/drawing/2014/main" id="{5C806F11-1A53-356B-0EFF-C77EA8AB9054}"/>
              </a:ext>
            </a:extLst>
          </p:cNvPr>
          <p:cNvPicPr>
            <a:picLocks noChangeAspect="1"/>
          </p:cNvPicPr>
          <p:nvPr/>
        </p:nvPicPr>
        <p:blipFill>
          <a:blip r:embed="rId7"/>
          <a:stretch>
            <a:fillRect/>
          </a:stretch>
        </p:blipFill>
        <p:spPr>
          <a:xfrm>
            <a:off x="7955960" y="5679480"/>
            <a:ext cx="4046190" cy="866440"/>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AE855C3B-FA02-8550-8DC2-65D9A7C81FE2}"/>
                  </a:ext>
                </a:extLst>
              </p:cNvPr>
              <p:cNvSpPr txBox="1"/>
              <p:nvPr/>
            </p:nvSpPr>
            <p:spPr>
              <a:xfrm>
                <a:off x="720122" y="1446099"/>
                <a:ext cx="3350872"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b="0" i="1" smtClean="0">
                              <a:solidFill>
                                <a:schemeClr val="tx1"/>
                              </a:solidFill>
                              <a:latin typeface="Cambria Math" panose="02040503050406030204" pitchFamily="18" charset="0"/>
                            </a:rPr>
                          </m:ctrlPr>
                        </m:sSupPr>
                        <m:e>
                          <m:r>
                            <a:rPr lang="en-US" sz="2800" b="0" i="1" smtClean="0">
                              <a:solidFill>
                                <a:schemeClr val="tx1"/>
                              </a:solidFill>
                              <a:latin typeface="Cambria Math" panose="02040503050406030204" pitchFamily="18" charset="0"/>
                            </a:rPr>
                            <m:t>𝑃𝑠</m:t>
                          </m:r>
                        </m:e>
                        <m:sup>
                          <m:r>
                            <a:rPr lang="en-US" sz="2800" b="0" i="1" smtClean="0">
                              <a:solidFill>
                                <a:schemeClr val="tx1"/>
                              </a:solidFill>
                              <a:latin typeface="Cambria Math" panose="02040503050406030204" pitchFamily="18" charset="0"/>
                            </a:rPr>
                            <m:t>∗</m:t>
                          </m:r>
                        </m:sup>
                      </m:sSup>
                      <m:r>
                        <a:rPr lang="en-US" sz="2800" b="0" i="1" smtClean="0">
                          <a:solidFill>
                            <a:schemeClr val="tx1"/>
                          </a:solidFill>
                          <a:latin typeface="Cambria Math" panose="02040503050406030204" pitchFamily="18" charset="0"/>
                        </a:rPr>
                        <m:t>+ </m:t>
                      </m:r>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𝑝</m:t>
                          </m:r>
                        </m:e>
                      </m:acc>
                      <m:r>
                        <a:rPr lang="en-US" sz="2800" i="1">
                          <a:solidFill>
                            <a:schemeClr val="tx1"/>
                          </a:solidFill>
                          <a:latin typeface="Cambria Math" panose="02040503050406030204" pitchFamily="18" charset="0"/>
                          <a:ea typeface="Cambria Math" panose="02040503050406030204" pitchFamily="18" charset="0"/>
                        </a:rPr>
                        <m:t>→</m:t>
                      </m:r>
                      <m:r>
                        <a:rPr lang="en-US" sz="2800" b="0" i="1" smtClean="0">
                          <a:solidFill>
                            <a:schemeClr val="tx1"/>
                          </a:solidFill>
                          <a:latin typeface="Cambria Math" panose="02040503050406030204" pitchFamily="18" charset="0"/>
                          <a:ea typeface="Cambria Math" panose="02040503050406030204" pitchFamily="18" charset="0"/>
                        </a:rPr>
                        <m:t> </m:t>
                      </m:r>
                      <m:sSup>
                        <m:sSupPr>
                          <m:ctrlPr>
                            <a:rPr lang="en-US" sz="2800" b="0" i="1" smtClean="0">
                              <a:solidFill>
                                <a:schemeClr val="tx1"/>
                              </a:solidFill>
                              <a:latin typeface="Cambria Math" panose="02040503050406030204" pitchFamily="18" charset="0"/>
                              <a:ea typeface="Cambria Math" panose="02040503050406030204" pitchFamily="18" charset="0"/>
                            </a:rPr>
                          </m:ctrlPr>
                        </m:sSupPr>
                        <m:e>
                          <m:acc>
                            <m:accPr>
                              <m:chr m:val="̅"/>
                              <m:ctrlPr>
                                <a:rPr lang="en-US" sz="2800" b="0" i="1" smtClean="0">
                                  <a:solidFill>
                                    <a:schemeClr val="tx1"/>
                                  </a:solidFill>
                                  <a:latin typeface="Cambria Math" panose="02040503050406030204" pitchFamily="18" charset="0"/>
                                  <a:ea typeface="Cambria Math" panose="02040503050406030204" pitchFamily="18" charset="0"/>
                                </a:rPr>
                              </m:ctrlPr>
                            </m:accPr>
                            <m:e>
                              <m:r>
                                <a:rPr lang="sv-SE" sz="2800" b="0" i="1" smtClean="0">
                                  <a:solidFill>
                                    <a:schemeClr val="tx1"/>
                                  </a:solidFill>
                                  <a:latin typeface="Cambria Math" panose="02040503050406030204" pitchFamily="18" charset="0"/>
                                  <a:ea typeface="Cambria Math" panose="02040503050406030204" pitchFamily="18" charset="0"/>
                                </a:rPr>
                                <m:t>𝐻</m:t>
                              </m:r>
                            </m:e>
                          </m:acc>
                        </m:e>
                        <m:sup>
                          <m:r>
                            <a:rPr lang="en-US" sz="2800" b="0" i="1" smtClean="0">
                              <a:solidFill>
                                <a:schemeClr val="tx1"/>
                              </a:solidFill>
                              <a:latin typeface="Cambria Math" panose="02040503050406030204" pitchFamily="18" charset="0"/>
                              <a:ea typeface="Cambria Math" panose="02040503050406030204" pitchFamily="18" charset="0"/>
                            </a:rPr>
                            <m:t>∗</m:t>
                          </m:r>
                        </m:sup>
                      </m:sSup>
                      <m:r>
                        <a:rPr lang="en-US" sz="2800" b="0" i="1" smtClean="0">
                          <a:solidFill>
                            <a:schemeClr val="tx1"/>
                          </a:solidFill>
                          <a:latin typeface="Cambria Math" panose="02040503050406030204" pitchFamily="18" charset="0"/>
                          <a:ea typeface="Cambria Math" panose="02040503050406030204" pitchFamily="18" charset="0"/>
                        </a:rPr>
                        <m:t>  + </m:t>
                      </m:r>
                      <m:sSup>
                        <m:sSupPr>
                          <m:ctrlPr>
                            <a:rPr lang="en-US" sz="2800" i="1">
                              <a:solidFill>
                                <a:schemeClr val="tx1"/>
                              </a:solidFill>
                              <a:latin typeface="Cambria Math" panose="02040503050406030204" pitchFamily="18" charset="0"/>
                              <a:ea typeface="Cambria Math" panose="02040503050406030204" pitchFamily="18" charset="0"/>
                            </a:rPr>
                          </m:ctrlPr>
                        </m:sSupPr>
                        <m:e>
                          <m:r>
                            <a:rPr lang="en-US" sz="2800" i="1">
                              <a:solidFill>
                                <a:schemeClr val="tx1"/>
                              </a:solidFill>
                              <a:latin typeface="Cambria Math" panose="02040503050406030204" pitchFamily="18" charset="0"/>
                              <a:ea typeface="Cambria Math" panose="02040503050406030204" pitchFamily="18" charset="0"/>
                            </a:rPr>
                            <m:t>𝑒</m:t>
                          </m:r>
                        </m:e>
                        <m:sup>
                          <m:r>
                            <a:rPr lang="en-US" sz="2800" i="1">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26" name="TextBox 25">
                <a:extLst>
                  <a:ext uri="{FF2B5EF4-FFF2-40B4-BE49-F238E27FC236}">
                    <a16:creationId xmlns:a16="http://schemas.microsoft.com/office/drawing/2014/main" id="{AE855C3B-FA02-8550-8DC2-65D9A7C81FE2}"/>
                  </a:ext>
                </a:extLst>
              </p:cNvPr>
              <p:cNvSpPr txBox="1">
                <a:spLocks noRot="1" noChangeAspect="1" noMove="1" noResize="1" noEditPoints="1" noAdjustHandles="1" noChangeArrowheads="1" noChangeShapeType="1" noTextEdit="1"/>
              </p:cNvSpPr>
              <p:nvPr/>
            </p:nvSpPr>
            <p:spPr>
              <a:xfrm>
                <a:off x="720122" y="1446099"/>
                <a:ext cx="3350872" cy="430887"/>
              </a:xfrm>
              <a:prstGeom prst="rect">
                <a:avLst/>
              </a:prstGeom>
              <a:blipFill>
                <a:blip r:embed="rId9"/>
                <a:stretch>
                  <a:fillRect/>
                </a:stretch>
              </a:blipFill>
            </p:spPr>
            <p:txBody>
              <a:bodyPr/>
              <a:lstStyle/>
              <a:p>
                <a:r>
                  <a:rPr lang="LID4096">
                    <a:noFill/>
                  </a:rPr>
                  <a:t> </a:t>
                </a:r>
              </a:p>
            </p:txBody>
          </p:sp>
        </mc:Fallback>
      </mc:AlternateContent>
      <p:grpSp>
        <p:nvGrpSpPr>
          <p:cNvPr id="32" name="Group 31">
            <a:extLst>
              <a:ext uri="{FF2B5EF4-FFF2-40B4-BE49-F238E27FC236}">
                <a16:creationId xmlns:a16="http://schemas.microsoft.com/office/drawing/2014/main" id="{74DC0535-2C4C-B860-2421-42C2869094D6}"/>
              </a:ext>
            </a:extLst>
          </p:cNvPr>
          <p:cNvGrpSpPr/>
          <p:nvPr/>
        </p:nvGrpSpPr>
        <p:grpSpPr>
          <a:xfrm>
            <a:off x="483488" y="1752384"/>
            <a:ext cx="1000961" cy="661075"/>
            <a:chOff x="772099" y="3036017"/>
            <a:chExt cx="1737679" cy="1232306"/>
          </a:xfrm>
        </p:grpSpPr>
        <p:sp>
          <p:nvSpPr>
            <p:cNvPr id="33" name="Oval 32">
              <a:extLst>
                <a:ext uri="{FF2B5EF4-FFF2-40B4-BE49-F238E27FC236}">
                  <a16:creationId xmlns:a16="http://schemas.microsoft.com/office/drawing/2014/main" id="{3201DE3D-5268-66DF-5998-75F0B11A9514}"/>
                </a:ext>
              </a:extLst>
            </p:cNvPr>
            <p:cNvSpPr/>
            <p:nvPr/>
          </p:nvSpPr>
          <p:spPr>
            <a:xfrm>
              <a:off x="1267330" y="3390319"/>
              <a:ext cx="627033" cy="627033"/>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42C5FE93-0CFD-E6E1-6E3C-F526DF0C8FDC}"/>
                    </a:ext>
                  </a:extLst>
                </p:cNvPr>
                <p:cNvSpPr txBox="1"/>
                <p:nvPr/>
              </p:nvSpPr>
              <p:spPr>
                <a:xfrm>
                  <a:off x="1575975" y="3828030"/>
                  <a:ext cx="933803" cy="4402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1600" b="0" i="1" smtClean="0">
                                <a:solidFill>
                                  <a:schemeClr val="tx1"/>
                                </a:solidFill>
                                <a:latin typeface="Cambria Math" panose="02040503050406030204" pitchFamily="18" charset="0"/>
                                <a:ea typeface="Cambria Math" panose="02040503050406030204" pitchFamily="18" charset="0"/>
                              </a:rPr>
                            </m:ctrlPr>
                          </m:sSupPr>
                          <m:e>
                            <m:r>
                              <a:rPr lang="sv-SE" sz="1600" b="0" i="1" smtClean="0">
                                <a:solidFill>
                                  <a:schemeClr val="tx1"/>
                                </a:solidFill>
                                <a:latin typeface="Cambria Math" panose="02040503050406030204" pitchFamily="18" charset="0"/>
                                <a:ea typeface="Cambria Math" panose="02040503050406030204" pitchFamily="18" charset="0"/>
                              </a:rPr>
                              <m:t>𝑒</m:t>
                            </m:r>
                          </m:e>
                          <m:sup>
                            <m:r>
                              <a:rPr lang="sv-SE" sz="16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34" name="TextBox 33">
                  <a:extLst>
                    <a:ext uri="{FF2B5EF4-FFF2-40B4-BE49-F238E27FC236}">
                      <a16:creationId xmlns:a16="http://schemas.microsoft.com/office/drawing/2014/main" id="{42C5FE93-0CFD-E6E1-6E3C-F526DF0C8FDC}"/>
                    </a:ext>
                  </a:extLst>
                </p:cNvPr>
                <p:cNvSpPr txBox="1">
                  <a:spLocks noRot="1" noChangeAspect="1" noMove="1" noResize="1" noEditPoints="1" noAdjustHandles="1" noChangeArrowheads="1" noChangeShapeType="1" noTextEdit="1"/>
                </p:cNvSpPr>
                <p:nvPr/>
              </p:nvSpPr>
              <p:spPr>
                <a:xfrm>
                  <a:off x="1575975" y="3828030"/>
                  <a:ext cx="933803" cy="440293"/>
                </a:xfrm>
                <a:prstGeom prst="rect">
                  <a:avLst/>
                </a:prstGeom>
                <a:blipFill>
                  <a:blip r:embed="rId11"/>
                  <a:stretch>
                    <a:fillRect b="-23684"/>
                  </a:stretch>
                </a:blipFill>
              </p:spPr>
              <p:txBody>
                <a:bodyPr/>
                <a:lstStyle/>
                <a:p>
                  <a:r>
                    <a:rPr lang="LID4096">
                      <a:noFill/>
                    </a:rPr>
                    <a:t> </a:t>
                  </a:r>
                </a:p>
              </p:txBody>
            </p:sp>
          </mc:Fallback>
        </mc:AlternateContent>
        <p:sp>
          <p:nvSpPr>
            <p:cNvPr id="35" name="Oval 34">
              <a:extLst>
                <a:ext uri="{FF2B5EF4-FFF2-40B4-BE49-F238E27FC236}">
                  <a16:creationId xmlns:a16="http://schemas.microsoft.com/office/drawing/2014/main" id="{F547E4E1-9682-5B24-FB9B-7091835DE3C5}"/>
                </a:ext>
              </a:extLst>
            </p:cNvPr>
            <p:cNvSpPr/>
            <p:nvPr/>
          </p:nvSpPr>
          <p:spPr>
            <a:xfrm>
              <a:off x="1308102" y="3390319"/>
              <a:ext cx="187662" cy="174924"/>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6" name="Oval 35">
              <a:extLst>
                <a:ext uri="{FF2B5EF4-FFF2-40B4-BE49-F238E27FC236}">
                  <a16:creationId xmlns:a16="http://schemas.microsoft.com/office/drawing/2014/main" id="{8FD0782B-A428-BFCE-6EDA-50BB78587510}"/>
                </a:ext>
              </a:extLst>
            </p:cNvPr>
            <p:cNvSpPr/>
            <p:nvPr/>
          </p:nvSpPr>
          <p:spPr>
            <a:xfrm>
              <a:off x="1700737" y="3842428"/>
              <a:ext cx="187662" cy="174924"/>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8164A817-EA2D-11FC-7F46-1EB63F6F6E25}"/>
                    </a:ext>
                  </a:extLst>
                </p:cNvPr>
                <p:cNvSpPr txBox="1"/>
                <p:nvPr/>
              </p:nvSpPr>
              <p:spPr>
                <a:xfrm>
                  <a:off x="772099" y="3036017"/>
                  <a:ext cx="933804" cy="4402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1600" b="0" i="1" smtClean="0">
                                <a:solidFill>
                                  <a:schemeClr val="tx1"/>
                                </a:solidFill>
                                <a:latin typeface="Cambria Math" panose="02040503050406030204" pitchFamily="18" charset="0"/>
                                <a:ea typeface="Cambria Math" panose="02040503050406030204" pitchFamily="18" charset="0"/>
                              </a:rPr>
                            </m:ctrlPr>
                          </m:sSupPr>
                          <m:e>
                            <m:r>
                              <a:rPr lang="sv-SE" sz="1600" b="0" i="1" smtClean="0">
                                <a:solidFill>
                                  <a:schemeClr val="tx1"/>
                                </a:solidFill>
                                <a:latin typeface="Cambria Math" panose="02040503050406030204" pitchFamily="18" charset="0"/>
                                <a:ea typeface="Cambria Math" panose="02040503050406030204" pitchFamily="18" charset="0"/>
                              </a:rPr>
                              <m:t>𝑒</m:t>
                            </m:r>
                          </m:e>
                          <m:sup>
                            <m:r>
                              <a:rPr lang="sv-SE" sz="16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38" name="TextBox 37">
                  <a:extLst>
                    <a:ext uri="{FF2B5EF4-FFF2-40B4-BE49-F238E27FC236}">
                      <a16:creationId xmlns:a16="http://schemas.microsoft.com/office/drawing/2014/main" id="{8164A817-EA2D-11FC-7F46-1EB63F6F6E25}"/>
                    </a:ext>
                  </a:extLst>
                </p:cNvPr>
                <p:cNvSpPr txBox="1">
                  <a:spLocks noRot="1" noChangeAspect="1" noMove="1" noResize="1" noEditPoints="1" noAdjustHandles="1" noChangeArrowheads="1" noChangeShapeType="1" noTextEdit="1"/>
                </p:cNvSpPr>
                <p:nvPr/>
              </p:nvSpPr>
              <p:spPr>
                <a:xfrm>
                  <a:off x="772099" y="3036017"/>
                  <a:ext cx="933804" cy="440294"/>
                </a:xfrm>
                <a:prstGeom prst="rect">
                  <a:avLst/>
                </a:prstGeom>
                <a:blipFill>
                  <a:blip r:embed="rId12"/>
                  <a:stretch>
                    <a:fillRect b="-20513"/>
                  </a:stretch>
                </a:blipFill>
              </p:spPr>
              <p:txBody>
                <a:bodyPr/>
                <a:lstStyle/>
                <a:p>
                  <a:r>
                    <a:rPr lang="LID4096">
                      <a:noFill/>
                    </a:rPr>
                    <a:t> </a:t>
                  </a:r>
                </a:p>
              </p:txBody>
            </p:sp>
          </mc:Fallback>
        </mc:AlternateContent>
      </p:grpSp>
      <p:grpSp>
        <p:nvGrpSpPr>
          <p:cNvPr id="83" name="Group 82">
            <a:extLst>
              <a:ext uri="{FF2B5EF4-FFF2-40B4-BE49-F238E27FC236}">
                <a16:creationId xmlns:a16="http://schemas.microsoft.com/office/drawing/2014/main" id="{10F14113-F3DD-BD73-7464-C1D94E579436}"/>
              </a:ext>
            </a:extLst>
          </p:cNvPr>
          <p:cNvGrpSpPr/>
          <p:nvPr/>
        </p:nvGrpSpPr>
        <p:grpSpPr>
          <a:xfrm>
            <a:off x="2443267" y="1888048"/>
            <a:ext cx="493337" cy="451254"/>
            <a:chOff x="5387744" y="1325559"/>
            <a:chExt cx="361192" cy="336374"/>
          </a:xfrm>
        </p:grpSpPr>
        <p:sp>
          <p:nvSpPr>
            <p:cNvPr id="42" name="Oval 41">
              <a:extLst>
                <a:ext uri="{FF2B5EF4-FFF2-40B4-BE49-F238E27FC236}">
                  <a16:creationId xmlns:a16="http://schemas.microsoft.com/office/drawing/2014/main" id="{C3EE376E-1B1C-B09E-B4C1-7DC67713FC30}"/>
                </a:ext>
              </a:extLst>
            </p:cNvPr>
            <p:cNvSpPr/>
            <p:nvPr/>
          </p:nvSpPr>
          <p:spPr>
            <a:xfrm>
              <a:off x="5518199" y="1435983"/>
              <a:ext cx="107110" cy="99668"/>
            </a:xfrm>
            <a:prstGeom prst="ellipse">
              <a:avLst/>
            </a:prstGeom>
            <a:solidFill>
              <a:srgbClr val="F321C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67" name="Oval 66">
              <a:extLst>
                <a:ext uri="{FF2B5EF4-FFF2-40B4-BE49-F238E27FC236}">
                  <a16:creationId xmlns:a16="http://schemas.microsoft.com/office/drawing/2014/main" id="{273CD45A-373E-3DF7-4C69-413D1A85B948}"/>
                </a:ext>
              </a:extLst>
            </p:cNvPr>
            <p:cNvSpPr/>
            <p:nvPr/>
          </p:nvSpPr>
          <p:spPr>
            <a:xfrm>
              <a:off x="5387744" y="1325559"/>
              <a:ext cx="361192" cy="336374"/>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69" name="Oval 68">
              <a:extLst>
                <a:ext uri="{FF2B5EF4-FFF2-40B4-BE49-F238E27FC236}">
                  <a16:creationId xmlns:a16="http://schemas.microsoft.com/office/drawing/2014/main" id="{DB4AC5E9-133D-F27B-D918-D519D9791313}"/>
                </a:ext>
              </a:extLst>
            </p:cNvPr>
            <p:cNvSpPr/>
            <p:nvPr/>
          </p:nvSpPr>
          <p:spPr>
            <a:xfrm>
              <a:off x="5448004" y="1334858"/>
              <a:ext cx="45720" cy="4572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sp>
        <p:nvSpPr>
          <p:cNvPr id="70" name="Oval 69">
            <a:extLst>
              <a:ext uri="{FF2B5EF4-FFF2-40B4-BE49-F238E27FC236}">
                <a16:creationId xmlns:a16="http://schemas.microsoft.com/office/drawing/2014/main" id="{C83062BA-9E4A-1A4A-3DD7-8B154F91D323}"/>
              </a:ext>
            </a:extLst>
          </p:cNvPr>
          <p:cNvSpPr/>
          <p:nvPr/>
        </p:nvSpPr>
        <p:spPr>
          <a:xfrm>
            <a:off x="1776164" y="1993528"/>
            <a:ext cx="182804" cy="183598"/>
          </a:xfrm>
          <a:prstGeom prst="ellipse">
            <a:avLst/>
          </a:prstGeom>
          <a:solidFill>
            <a:srgbClr val="F321C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71" name="Oval 70">
            <a:extLst>
              <a:ext uri="{FF2B5EF4-FFF2-40B4-BE49-F238E27FC236}">
                <a16:creationId xmlns:a16="http://schemas.microsoft.com/office/drawing/2014/main" id="{2123BAC8-8252-A953-C371-7029540C3C7A}"/>
              </a:ext>
            </a:extLst>
          </p:cNvPr>
          <p:cNvSpPr/>
          <p:nvPr/>
        </p:nvSpPr>
        <p:spPr>
          <a:xfrm>
            <a:off x="3662431" y="2017408"/>
            <a:ext cx="108100" cy="9383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98" name="TextBox 97">
                <a:extLst>
                  <a:ext uri="{FF2B5EF4-FFF2-40B4-BE49-F238E27FC236}">
                    <a16:creationId xmlns:a16="http://schemas.microsoft.com/office/drawing/2014/main" id="{70F9E77E-D0F7-2620-1C0E-90B124F33278}"/>
                  </a:ext>
                </a:extLst>
              </p:cNvPr>
              <p:cNvSpPr txBox="1"/>
              <p:nvPr/>
            </p:nvSpPr>
            <p:spPr>
              <a:xfrm>
                <a:off x="6553709" y="4504307"/>
                <a:ext cx="1570445"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3600" b="0" i="1" smtClean="0">
                              <a:solidFill>
                                <a:schemeClr val="tx1"/>
                              </a:solidFill>
                              <a:latin typeface="Cambria Math" panose="02040503050406030204" pitchFamily="18" charset="0"/>
                              <a:ea typeface="Cambria Math" panose="02040503050406030204" pitchFamily="18" charset="0"/>
                            </a:rPr>
                          </m:ctrlPr>
                        </m:sSupPr>
                        <m:e>
                          <m:acc>
                            <m:accPr>
                              <m:chr m:val="̅"/>
                              <m:ctrlPr>
                                <a:rPr lang="en-US" sz="3600" b="0" i="1" smtClean="0">
                                  <a:solidFill>
                                    <a:schemeClr val="tx1"/>
                                  </a:solidFill>
                                  <a:latin typeface="Cambria Math" panose="02040503050406030204" pitchFamily="18" charset="0"/>
                                  <a:ea typeface="Cambria Math" panose="02040503050406030204" pitchFamily="18" charset="0"/>
                                </a:rPr>
                              </m:ctrlPr>
                            </m:accPr>
                            <m:e>
                              <m:r>
                                <a:rPr lang="sv-SE" sz="3600" b="0" i="1" smtClean="0">
                                  <a:solidFill>
                                    <a:schemeClr val="tx1"/>
                                  </a:solidFill>
                                  <a:latin typeface="Cambria Math" panose="02040503050406030204" pitchFamily="18" charset="0"/>
                                  <a:ea typeface="Cambria Math" panose="02040503050406030204" pitchFamily="18" charset="0"/>
                                </a:rPr>
                                <m:t>𝐻</m:t>
                              </m:r>
                            </m:e>
                          </m:acc>
                        </m:e>
                        <m:sup>
                          <m:r>
                            <a:rPr lang="en-US" sz="36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98" name="TextBox 97">
                <a:extLst>
                  <a:ext uri="{FF2B5EF4-FFF2-40B4-BE49-F238E27FC236}">
                    <a16:creationId xmlns:a16="http://schemas.microsoft.com/office/drawing/2014/main" id="{70F9E77E-D0F7-2620-1C0E-90B124F33278}"/>
                  </a:ext>
                </a:extLst>
              </p:cNvPr>
              <p:cNvSpPr txBox="1">
                <a:spLocks noRot="1" noChangeAspect="1" noMove="1" noResize="1" noEditPoints="1" noAdjustHandles="1" noChangeArrowheads="1" noChangeShapeType="1" noTextEdit="1"/>
              </p:cNvSpPr>
              <p:nvPr/>
            </p:nvSpPr>
            <p:spPr>
              <a:xfrm>
                <a:off x="6553709" y="4504307"/>
                <a:ext cx="1570445" cy="646331"/>
              </a:xfrm>
              <a:prstGeom prst="rect">
                <a:avLst/>
              </a:prstGeom>
              <a:blipFill>
                <a:blip r:embed="rId13"/>
                <a:stretch>
                  <a:fillRect/>
                </a:stretch>
              </a:blipFill>
            </p:spPr>
            <p:txBody>
              <a:bodyPr/>
              <a:lstStyle/>
              <a:p>
                <a:r>
                  <a:rPr lang="LID4096">
                    <a:noFill/>
                  </a:rPr>
                  <a:t> </a:t>
                </a:r>
              </a:p>
            </p:txBody>
          </p:sp>
        </mc:Fallback>
      </mc:AlternateContent>
      <p:sp>
        <p:nvSpPr>
          <p:cNvPr id="103" name="TextBox 102">
            <a:extLst>
              <a:ext uri="{FF2B5EF4-FFF2-40B4-BE49-F238E27FC236}">
                <a16:creationId xmlns:a16="http://schemas.microsoft.com/office/drawing/2014/main" id="{17933F56-7ADB-9E49-674B-DDBAE4498246}"/>
              </a:ext>
            </a:extLst>
          </p:cNvPr>
          <p:cNvSpPr txBox="1"/>
          <p:nvPr/>
        </p:nvSpPr>
        <p:spPr>
          <a:xfrm>
            <a:off x="694311" y="863836"/>
            <a:ext cx="3480505" cy="461665"/>
          </a:xfrm>
          <a:prstGeom prst="rect">
            <a:avLst/>
          </a:prstGeom>
          <a:noFill/>
        </p:spPr>
        <p:txBody>
          <a:bodyPr wrap="none" rtlCol="0">
            <a:spAutoFit/>
          </a:bodyPr>
          <a:lstStyle/>
          <a:p>
            <a:r>
              <a:rPr lang="en-US" sz="2400" b="1" u="sng" dirty="0"/>
              <a:t>Charge-Exchange reaction</a:t>
            </a:r>
            <a:endParaRPr lang="LID4096" sz="2400" b="1" u="sng"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132A4AF-E892-771B-4FB4-798A2E6C5514}"/>
                  </a:ext>
                </a:extLst>
              </p:cNvPr>
              <p:cNvSpPr txBox="1"/>
              <p:nvPr/>
            </p:nvSpPr>
            <p:spPr>
              <a:xfrm>
                <a:off x="5906522" y="891139"/>
                <a:ext cx="5663024" cy="1631216"/>
              </a:xfrm>
              <a:prstGeom prst="rect">
                <a:avLst/>
              </a:prstGeom>
              <a:noFill/>
            </p:spPr>
            <p:txBody>
              <a:bodyPr wrap="square" rtlCol="0">
                <a:spAutoFit/>
              </a:bodyPr>
              <a:lstStyle/>
              <a:p>
                <a:pPr algn="ctr"/>
                <a:r>
                  <a:rPr lang="en-US" sz="2800" b="1" i="1" dirty="0">
                    <a:latin typeface="Amasis MT Pro" panose="02040504050005020304" pitchFamily="18" charset="0"/>
                  </a:rPr>
                  <a:t>Objectives: </a:t>
                </a:r>
              </a:p>
              <a:p>
                <a:pPr algn="ctr"/>
                <a:r>
                  <a:rPr lang="en-US" b="1" i="1" dirty="0">
                    <a:solidFill>
                      <a:schemeClr val="accent5"/>
                    </a:solidFill>
                    <a:latin typeface="Amasis MT Pro" panose="02040504050005020304" pitchFamily="18" charset="0"/>
                  </a:rPr>
                  <a:t>&lt;1% precision measurement of </a:t>
                </a:r>
                <a14:m>
                  <m:oMath xmlns:m="http://schemas.openxmlformats.org/officeDocument/2006/math">
                    <m:acc>
                      <m:accPr>
                        <m:chr m:val="̅"/>
                        <m:ctrlPr>
                          <a:rPr lang="en-US" b="1" i="1" smtClean="0">
                            <a:solidFill>
                              <a:schemeClr val="accent5"/>
                            </a:solidFill>
                            <a:latin typeface="Cambria Math" panose="02040503050406030204" pitchFamily="18" charset="0"/>
                          </a:rPr>
                        </m:ctrlPr>
                      </m:accPr>
                      <m:e>
                        <m:r>
                          <a:rPr lang="en-US" b="1" i="1" smtClean="0">
                            <a:solidFill>
                              <a:schemeClr val="accent5"/>
                            </a:solidFill>
                            <a:latin typeface="Cambria Math" panose="02040503050406030204" pitchFamily="18" charset="0"/>
                          </a:rPr>
                          <m:t>𝒈</m:t>
                        </m:r>
                      </m:e>
                    </m:acc>
                  </m:oMath>
                </a14:m>
                <a:r>
                  <a:rPr lang="en-US" b="1" i="1" dirty="0">
                    <a:solidFill>
                      <a:schemeClr val="accent5"/>
                    </a:solidFill>
                    <a:latin typeface="Amasis MT Pro" panose="02040504050005020304" pitchFamily="18" charset="0"/>
                  </a:rPr>
                  <a:t> in a field free environment</a:t>
                </a:r>
              </a:p>
              <a:p>
                <a:pPr algn="ctr"/>
                <a:r>
                  <a:rPr lang="en-US" b="1" i="1" dirty="0">
                    <a:solidFill>
                      <a:schemeClr val="accent2"/>
                    </a:solidFill>
                    <a:latin typeface="Amasis MT Pro" panose="02040504050005020304" pitchFamily="18" charset="0"/>
                  </a:rPr>
                  <a:t>Study of matter-antimatter bound systems (positron/antiproton)</a:t>
                </a:r>
                <a:endParaRPr lang="LID4096" b="1" i="1" dirty="0">
                  <a:solidFill>
                    <a:schemeClr val="accent2"/>
                  </a:solidFill>
                  <a:latin typeface="Amasis MT Pro" panose="02040504050005020304" pitchFamily="18" charset="0"/>
                </a:endParaRPr>
              </a:p>
            </p:txBody>
          </p:sp>
        </mc:Choice>
        <mc:Fallback xmlns="">
          <p:sp>
            <p:nvSpPr>
              <p:cNvPr id="22" name="TextBox 21">
                <a:extLst>
                  <a:ext uri="{FF2B5EF4-FFF2-40B4-BE49-F238E27FC236}">
                    <a16:creationId xmlns:a16="http://schemas.microsoft.com/office/drawing/2014/main" id="{7132A4AF-E892-771B-4FB4-798A2E6C5514}"/>
                  </a:ext>
                </a:extLst>
              </p:cNvPr>
              <p:cNvSpPr txBox="1">
                <a:spLocks noRot="1" noChangeAspect="1" noMove="1" noResize="1" noEditPoints="1" noAdjustHandles="1" noChangeArrowheads="1" noChangeShapeType="1" noTextEdit="1"/>
              </p:cNvSpPr>
              <p:nvPr/>
            </p:nvSpPr>
            <p:spPr>
              <a:xfrm>
                <a:off x="5906522" y="891139"/>
                <a:ext cx="5663024" cy="1631216"/>
              </a:xfrm>
              <a:prstGeom prst="rect">
                <a:avLst/>
              </a:prstGeom>
              <a:blipFill>
                <a:blip r:embed="rId14"/>
                <a:stretch>
                  <a:fillRect t="-3731" b="-4851"/>
                </a:stretch>
              </a:blipFill>
            </p:spPr>
            <p:txBody>
              <a:bodyPr/>
              <a:lstStyle/>
              <a:p>
                <a:r>
                  <a:rPr lang="LID4096">
                    <a:noFill/>
                  </a:rPr>
                  <a:t> </a:t>
                </a:r>
              </a:p>
            </p:txBody>
          </p:sp>
        </mc:Fallback>
      </mc:AlternateContent>
      <p:sp>
        <p:nvSpPr>
          <p:cNvPr id="28" name="TextBox 27">
            <a:extLst>
              <a:ext uri="{FF2B5EF4-FFF2-40B4-BE49-F238E27FC236}">
                <a16:creationId xmlns:a16="http://schemas.microsoft.com/office/drawing/2014/main" id="{A95F4922-04B6-1685-CB9C-0F9C6470393E}"/>
              </a:ext>
            </a:extLst>
          </p:cNvPr>
          <p:cNvSpPr txBox="1"/>
          <p:nvPr/>
        </p:nvSpPr>
        <p:spPr>
          <a:xfrm>
            <a:off x="4992313" y="2521002"/>
            <a:ext cx="793294" cy="369332"/>
          </a:xfrm>
          <a:prstGeom prst="rect">
            <a:avLst/>
          </a:prstGeom>
          <a:noFill/>
        </p:spPr>
        <p:txBody>
          <a:bodyPr wrap="none" rtlCol="0">
            <a:spAutoFit/>
          </a:bodyPr>
          <a:lstStyle/>
          <a:p>
            <a:r>
              <a:rPr lang="en-US" dirty="0"/>
              <a:t>Mirror</a:t>
            </a:r>
            <a:endParaRPr lang="LID4096" dirty="0"/>
          </a:p>
        </p:txBody>
      </p:sp>
    </p:spTree>
    <p:extLst>
      <p:ext uri="{BB962C8B-B14F-4D97-AF65-F5344CB8AC3E}">
        <p14:creationId xmlns:p14="http://schemas.microsoft.com/office/powerpoint/2010/main" val="91772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white machine with many parts&#10;&#10;AI-generated content may be incorrect.">
            <a:extLst>
              <a:ext uri="{FF2B5EF4-FFF2-40B4-BE49-F238E27FC236}">
                <a16:creationId xmlns:a16="http://schemas.microsoft.com/office/drawing/2014/main" id="{B5E71E9C-8A1A-8773-CE1C-9ACB9B7DF764}"/>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t="10807" b="10179"/>
          <a:stretch/>
        </p:blipFill>
        <p:spPr>
          <a:xfrm>
            <a:off x="1301081" y="17808"/>
            <a:ext cx="9606517" cy="6072357"/>
          </a:xfrm>
        </p:spPr>
      </p:pic>
      <p:sp>
        <p:nvSpPr>
          <p:cNvPr id="3" name="Footer Placeholder 2">
            <a:extLst>
              <a:ext uri="{FF2B5EF4-FFF2-40B4-BE49-F238E27FC236}">
                <a16:creationId xmlns:a16="http://schemas.microsoft.com/office/drawing/2014/main" id="{72391E8F-F8A5-90A9-AD34-61CE22BC1ED8}"/>
              </a:ext>
            </a:extLst>
          </p:cNvPr>
          <p:cNvSpPr>
            <a:spLocks noGrp="1"/>
          </p:cNvSpPr>
          <p:nvPr>
            <p:ph type="ftr" sz="quarter" idx="11"/>
          </p:nvPr>
        </p:nvSpPr>
        <p:spPr>
          <a:xfrm>
            <a:off x="9153898" y="6529629"/>
            <a:ext cx="3124013" cy="365125"/>
          </a:xfrm>
        </p:spPr>
        <p:txBody>
          <a:bodyPr/>
          <a:lstStyle/>
          <a:p>
            <a:r>
              <a:rPr lang="en-US" sz="1400" dirty="0"/>
              <a:t>Fredrik.parnefjord.gustafsson@cern.ch</a:t>
            </a:r>
            <a:endParaRPr lang="LID4096" sz="1400" dirty="0"/>
          </a:p>
        </p:txBody>
      </p:sp>
      <p:pic>
        <p:nvPicPr>
          <p:cNvPr id="14" name="1Ttrapvideofast(0.0) (1)">
            <a:hlinkClick r:id="" action="ppaction://media"/>
            <a:extLst>
              <a:ext uri="{FF2B5EF4-FFF2-40B4-BE49-F238E27FC236}">
                <a16:creationId xmlns:a16="http://schemas.microsoft.com/office/drawing/2014/main" id="{E4730047-9DB5-E9F6-979E-F4FD154BB38F}"/>
              </a:ext>
            </a:extLst>
          </p:cNvPr>
          <p:cNvPicPr>
            <a:picLocks noChangeAspect="1"/>
          </p:cNvPicPr>
          <p:nvPr>
            <a:videoFile r:link="rId2"/>
            <p:extLst>
              <p:ext uri="{DAA4B4D4-6D71-4841-9C94-3DE7FCFB9230}">
                <p14:media xmlns:p14="http://schemas.microsoft.com/office/powerpoint/2010/main" r:embed="rId1">
                  <p14:fade in="1000"/>
                </p14:media>
              </p:ext>
            </p:extLst>
          </p:nvPr>
        </p:nvPicPr>
        <p:blipFill>
          <a:blip r:embed="rId5"/>
          <a:stretch>
            <a:fillRect/>
          </a:stretch>
        </p:blipFill>
        <p:spPr>
          <a:xfrm>
            <a:off x="5864748" y="4033771"/>
            <a:ext cx="4480972" cy="2520546"/>
          </a:xfrm>
          <a:prstGeom prst="rect">
            <a:avLst/>
          </a:prstGeom>
        </p:spPr>
      </p:pic>
      <p:sp>
        <p:nvSpPr>
          <p:cNvPr id="15" name="Arrow: Down 14">
            <a:extLst>
              <a:ext uri="{FF2B5EF4-FFF2-40B4-BE49-F238E27FC236}">
                <a16:creationId xmlns:a16="http://schemas.microsoft.com/office/drawing/2014/main" id="{92B741C9-9419-E6C3-C76A-EAB8B50AF255}"/>
              </a:ext>
            </a:extLst>
          </p:cNvPr>
          <p:cNvSpPr/>
          <p:nvPr/>
        </p:nvSpPr>
        <p:spPr>
          <a:xfrm rot="6333841">
            <a:off x="8652661" y="2264487"/>
            <a:ext cx="214628" cy="2275343"/>
          </a:xfrm>
          <a:prstGeom prst="downArrow">
            <a:avLst/>
          </a:prstGeom>
          <a:solidFill>
            <a:srgbClr val="54D01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6" name="TextBox 15">
            <a:extLst>
              <a:ext uri="{FF2B5EF4-FFF2-40B4-BE49-F238E27FC236}">
                <a16:creationId xmlns:a16="http://schemas.microsoft.com/office/drawing/2014/main" id="{63FDDCF6-937E-B1DF-2D5A-AE456D20639F}"/>
              </a:ext>
            </a:extLst>
          </p:cNvPr>
          <p:cNvSpPr txBox="1"/>
          <p:nvPr/>
        </p:nvSpPr>
        <p:spPr>
          <a:xfrm rot="679714">
            <a:off x="9839026" y="3685070"/>
            <a:ext cx="1734770" cy="461665"/>
          </a:xfrm>
          <a:prstGeom prst="rect">
            <a:avLst/>
          </a:prstGeom>
          <a:noFill/>
        </p:spPr>
        <p:txBody>
          <a:bodyPr wrap="none" rtlCol="0">
            <a:spAutoFit/>
          </a:bodyPr>
          <a:lstStyle/>
          <a:p>
            <a:r>
              <a:rPr lang="en-GB" sz="2400" b="1" dirty="0"/>
              <a:t>Laser access</a:t>
            </a:r>
            <a:endParaRPr lang="en-SE" sz="2400" b="1" dirty="0"/>
          </a:p>
        </p:txBody>
      </p:sp>
      <p:sp>
        <p:nvSpPr>
          <p:cNvPr id="18" name="Rectangle: Rounded Corners 17">
            <a:extLst>
              <a:ext uri="{FF2B5EF4-FFF2-40B4-BE49-F238E27FC236}">
                <a16:creationId xmlns:a16="http://schemas.microsoft.com/office/drawing/2014/main" id="{515722F1-BCF3-4F09-8C0E-A2DD94269BBA}"/>
              </a:ext>
            </a:extLst>
          </p:cNvPr>
          <p:cNvSpPr/>
          <p:nvPr/>
        </p:nvSpPr>
        <p:spPr>
          <a:xfrm rot="20938978">
            <a:off x="6849872" y="2712011"/>
            <a:ext cx="762000" cy="235643"/>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9" name="Arrow: Right 18">
            <a:extLst>
              <a:ext uri="{FF2B5EF4-FFF2-40B4-BE49-F238E27FC236}">
                <a16:creationId xmlns:a16="http://schemas.microsoft.com/office/drawing/2014/main" id="{5D495BD2-2A2A-7131-DAF1-1FEB3F8A3308}"/>
              </a:ext>
            </a:extLst>
          </p:cNvPr>
          <p:cNvSpPr/>
          <p:nvPr/>
        </p:nvSpPr>
        <p:spPr>
          <a:xfrm rot="10145518">
            <a:off x="10270897" y="1945731"/>
            <a:ext cx="1430348" cy="212666"/>
          </a:xfrm>
          <a:prstGeom prst="rightArrow">
            <a:avLst/>
          </a:prstGeom>
          <a:solidFill>
            <a:srgbClr val="FF33C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57C1B9A9-394E-C3F9-8270-B07164E0FB61}"/>
                  </a:ext>
                </a:extLst>
              </p:cNvPr>
              <p:cNvSpPr txBox="1"/>
              <p:nvPr/>
            </p:nvSpPr>
            <p:spPr>
              <a:xfrm>
                <a:off x="10532786" y="2107034"/>
                <a:ext cx="16287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E" sz="1400" b="0" i="0" u="none" strike="noStrike" kern="1200" cap="none" spc="0" normalizeH="0" baseline="0" noProof="0" dirty="0">
                    <a:ln>
                      <a:noFill/>
                    </a:ln>
                    <a:solidFill>
                      <a:prstClr val="black"/>
                    </a:solidFill>
                    <a:effectLst/>
                    <a:uLnTx/>
                    <a:uFillTx/>
                    <a:latin typeface="Aptos" panose="02110004020202020204"/>
                    <a:ea typeface="+mn-ea"/>
                    <a:cs typeface="+mn-cs"/>
                  </a:rPr>
                  <a:t>100 keV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E" sz="1400" b="0" i="0" u="none" strike="noStrike" kern="1200" cap="none" spc="0" normalizeH="0" baseline="0" noProof="0" dirty="0">
                    <a:ln>
                      <a:noFill/>
                    </a:ln>
                    <a:solidFill>
                      <a:prstClr val="black"/>
                    </a:solidFill>
                    <a:effectLst/>
                    <a:uLnTx/>
                    <a:uFillTx/>
                    <a:latin typeface="Aptos" panose="02110004020202020204"/>
                    <a:ea typeface="+mn-ea"/>
                    <a:cs typeface="+mn-cs"/>
                  </a:rPr>
                  <a:t>Antiprotons (</a:t>
                </a:r>
                <a14:m>
                  <m:oMath xmlns:m="http://schemas.openxmlformats.org/officeDocument/2006/math">
                    <m:acc>
                      <m:accPr>
                        <m:chr m:val="̅"/>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𝑝</m:t>
                        </m:r>
                      </m:e>
                    </m:acc>
                  </m:oMath>
                </a14:m>
                <a:r>
                  <a:rPr kumimoji="0" lang="sv-SE" sz="10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SE" sz="14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E" sz="1400" b="0" i="0" u="none" strike="noStrike" kern="1200" cap="none" spc="0" normalizeH="0" baseline="0" noProof="0" dirty="0">
                    <a:ln>
                      <a:noFill/>
                    </a:ln>
                    <a:solidFill>
                      <a:prstClr val="black"/>
                    </a:solidFill>
                    <a:effectLst/>
                    <a:uLnTx/>
                    <a:uFillTx/>
                    <a:latin typeface="Aptos" panose="02110004020202020204"/>
                    <a:ea typeface="+mn-ea"/>
                    <a:cs typeface="+mn-cs"/>
                  </a:rPr>
                  <a:t>from ELENA</a:t>
                </a:r>
              </a:p>
            </p:txBody>
          </p:sp>
        </mc:Choice>
        <mc:Fallback>
          <p:sp>
            <p:nvSpPr>
              <p:cNvPr id="20" name="TextBox 19">
                <a:extLst>
                  <a:ext uri="{FF2B5EF4-FFF2-40B4-BE49-F238E27FC236}">
                    <a16:creationId xmlns:a16="http://schemas.microsoft.com/office/drawing/2014/main" id="{57C1B9A9-394E-C3F9-8270-B07164E0FB61}"/>
                  </a:ext>
                </a:extLst>
              </p:cNvPr>
              <p:cNvSpPr txBox="1">
                <a:spLocks noRot="1" noChangeAspect="1" noMove="1" noResize="1" noEditPoints="1" noAdjustHandles="1" noChangeArrowheads="1" noChangeShapeType="1" noTextEdit="1"/>
              </p:cNvSpPr>
              <p:nvPr/>
            </p:nvSpPr>
            <p:spPr>
              <a:xfrm>
                <a:off x="10532786" y="2107034"/>
                <a:ext cx="1628775" cy="738664"/>
              </a:xfrm>
              <a:prstGeom prst="rect">
                <a:avLst/>
              </a:prstGeom>
              <a:blipFill>
                <a:blip r:embed="rId6"/>
                <a:stretch>
                  <a:fillRect t="-1653" b="-7438"/>
                </a:stretch>
              </a:blipFill>
            </p:spPr>
            <p:txBody>
              <a:bodyPr/>
              <a:lstStyle/>
              <a:p>
                <a:r>
                  <a:rPr lang="en-SE">
                    <a:noFill/>
                  </a:rPr>
                  <a:t> </a:t>
                </a:r>
              </a:p>
            </p:txBody>
          </p:sp>
        </mc:Fallback>
      </mc:AlternateContent>
      <p:sp>
        <p:nvSpPr>
          <p:cNvPr id="21" name="Arrow: Right 20">
            <a:extLst>
              <a:ext uri="{FF2B5EF4-FFF2-40B4-BE49-F238E27FC236}">
                <a16:creationId xmlns:a16="http://schemas.microsoft.com/office/drawing/2014/main" id="{7205796C-2166-52CD-1D3C-29F857E8C586}"/>
              </a:ext>
            </a:extLst>
          </p:cNvPr>
          <p:cNvSpPr/>
          <p:nvPr/>
        </p:nvSpPr>
        <p:spPr>
          <a:xfrm rot="7669673">
            <a:off x="9699803" y="1617982"/>
            <a:ext cx="682686" cy="183892"/>
          </a:xfrm>
          <a:prstGeom prst="righ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EA093439-A4A2-74E5-9FA7-B25C32457053}"/>
                  </a:ext>
                </a:extLst>
              </p:cNvPr>
              <p:cNvSpPr txBox="1"/>
              <p:nvPr/>
            </p:nvSpPr>
            <p:spPr>
              <a:xfrm>
                <a:off x="9909292" y="1123219"/>
                <a:ext cx="5162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𝑒</m:t>
                          </m:r>
                        </m:e>
                        <m:sup>
                          <m:r>
                            <a:rPr kumimoji="0" lang="sv-SE"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up>
                      </m:sSup>
                    </m:oMath>
                  </m:oMathPara>
                </a14:m>
                <a:endParaRPr kumimoji="0" lang="LID4096"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mc:Choice>
        <mc:Fallback>
          <p:sp>
            <p:nvSpPr>
              <p:cNvPr id="22" name="TextBox 21">
                <a:extLst>
                  <a:ext uri="{FF2B5EF4-FFF2-40B4-BE49-F238E27FC236}">
                    <a16:creationId xmlns:a16="http://schemas.microsoft.com/office/drawing/2014/main" id="{EA093439-A4A2-74E5-9FA7-B25C32457053}"/>
                  </a:ext>
                </a:extLst>
              </p:cNvPr>
              <p:cNvSpPr txBox="1">
                <a:spLocks noRot="1" noChangeAspect="1" noMove="1" noResize="1" noEditPoints="1" noAdjustHandles="1" noChangeArrowheads="1" noChangeShapeType="1" noTextEdit="1"/>
              </p:cNvSpPr>
              <p:nvPr/>
            </p:nvSpPr>
            <p:spPr>
              <a:xfrm>
                <a:off x="9909292" y="1123219"/>
                <a:ext cx="516256" cy="369332"/>
              </a:xfrm>
              <a:prstGeom prst="rect">
                <a:avLst/>
              </a:prstGeom>
              <a:blipFill>
                <a:blip r:embed="rId7"/>
                <a:stretch>
                  <a:fillRect/>
                </a:stretch>
              </a:blipFill>
            </p:spPr>
            <p:txBody>
              <a:bodyPr/>
              <a:lstStyle/>
              <a:p>
                <a:r>
                  <a:rPr lang="en-SE">
                    <a:noFill/>
                  </a:rPr>
                  <a:t> </a:t>
                </a:r>
              </a:p>
            </p:txBody>
          </p:sp>
        </mc:Fallback>
      </mc:AlternateContent>
      <p:sp>
        <p:nvSpPr>
          <p:cNvPr id="23" name="TextBox 22">
            <a:extLst>
              <a:ext uri="{FF2B5EF4-FFF2-40B4-BE49-F238E27FC236}">
                <a16:creationId xmlns:a16="http://schemas.microsoft.com/office/drawing/2014/main" id="{15F00B6A-7110-ABA1-4BB9-B36402787D3C}"/>
              </a:ext>
            </a:extLst>
          </p:cNvPr>
          <p:cNvSpPr txBox="1"/>
          <p:nvPr/>
        </p:nvSpPr>
        <p:spPr>
          <a:xfrm>
            <a:off x="6746485" y="703868"/>
            <a:ext cx="61908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SE" sz="1400" b="0" i="0" u="none" strike="noStrike" kern="1200" cap="none" spc="0" normalizeH="0" baseline="0" noProof="0" dirty="0">
                <a:ln>
                  <a:noFill/>
                </a:ln>
                <a:solidFill>
                  <a:prstClr val="black"/>
                </a:solidFill>
                <a:effectLst/>
                <a:uLnTx/>
                <a:uFillTx/>
                <a:latin typeface="Aptos" panose="02110004020202020204"/>
                <a:ea typeface="+mn-ea"/>
                <a:cs typeface="+mn-cs"/>
              </a:rPr>
              <a:t>3.5 m</a:t>
            </a:r>
          </a:p>
        </p:txBody>
      </p:sp>
      <p:cxnSp>
        <p:nvCxnSpPr>
          <p:cNvPr id="24" name="Straight Arrow Connector 23">
            <a:extLst>
              <a:ext uri="{FF2B5EF4-FFF2-40B4-BE49-F238E27FC236}">
                <a16:creationId xmlns:a16="http://schemas.microsoft.com/office/drawing/2014/main" id="{8CC66023-2117-2EFA-DFB7-573A2ED1DF2B}"/>
              </a:ext>
            </a:extLst>
          </p:cNvPr>
          <p:cNvCxnSpPr>
            <a:cxnSpLocks/>
          </p:cNvCxnSpPr>
          <p:nvPr/>
        </p:nvCxnSpPr>
        <p:spPr>
          <a:xfrm flipV="1">
            <a:off x="5106123" y="682165"/>
            <a:ext cx="3898227" cy="69208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9AF0EF09-DE65-D7BF-B070-CCC7F84B8494}"/>
              </a:ext>
            </a:extLst>
          </p:cNvPr>
          <p:cNvPicPr>
            <a:picLocks noChangeAspect="1"/>
          </p:cNvPicPr>
          <p:nvPr/>
        </p:nvPicPr>
        <p:blipFill>
          <a:blip r:embed="rId8"/>
          <a:srcRect b="9061"/>
          <a:stretch/>
        </p:blipFill>
        <p:spPr>
          <a:xfrm>
            <a:off x="522343" y="4218184"/>
            <a:ext cx="2613482" cy="2438300"/>
          </a:xfrm>
          <a:prstGeom prst="rect">
            <a:avLst/>
          </a:prstGeom>
          <a:ln>
            <a:noFill/>
          </a:ln>
          <a:effectLst>
            <a:outerShdw blurRad="292100" dist="139700" dir="2700000" algn="tl" rotWithShape="0">
              <a:srgbClr val="333333">
                <a:alpha val="65000"/>
              </a:srgbClr>
            </a:outerShdw>
          </a:effectLst>
        </p:spPr>
      </p:pic>
      <p:grpSp>
        <p:nvGrpSpPr>
          <p:cNvPr id="34" name="Group 33">
            <a:extLst>
              <a:ext uri="{FF2B5EF4-FFF2-40B4-BE49-F238E27FC236}">
                <a16:creationId xmlns:a16="http://schemas.microsoft.com/office/drawing/2014/main" id="{65949699-1418-C65B-6899-B95D0CEFC3AB}"/>
              </a:ext>
            </a:extLst>
          </p:cNvPr>
          <p:cNvGrpSpPr/>
          <p:nvPr/>
        </p:nvGrpSpPr>
        <p:grpSpPr>
          <a:xfrm>
            <a:off x="2933171" y="3248269"/>
            <a:ext cx="2496284" cy="343643"/>
            <a:chOff x="2933171" y="3248269"/>
            <a:chExt cx="2496284" cy="343643"/>
          </a:xfrm>
        </p:grpSpPr>
        <p:sp>
          <p:nvSpPr>
            <p:cNvPr id="4" name="Arrow: Right 3">
              <a:extLst>
                <a:ext uri="{FF2B5EF4-FFF2-40B4-BE49-F238E27FC236}">
                  <a16:creationId xmlns:a16="http://schemas.microsoft.com/office/drawing/2014/main" id="{F7579D97-736D-1B7C-45C5-36130B9C3D00}"/>
                </a:ext>
              </a:extLst>
            </p:cNvPr>
            <p:cNvSpPr/>
            <p:nvPr/>
          </p:nvSpPr>
          <p:spPr>
            <a:xfrm rot="10124880">
              <a:off x="2933171" y="3273320"/>
              <a:ext cx="2496284" cy="318592"/>
            </a:xfrm>
            <a:prstGeom prst="rightArrow">
              <a:avLst/>
            </a:prstGeom>
            <a:solidFill>
              <a:srgbClr val="FFFFFF">
                <a:alpha val="3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31" name="TextBox 30">
              <a:extLst>
                <a:ext uri="{FF2B5EF4-FFF2-40B4-BE49-F238E27FC236}">
                  <a16:creationId xmlns:a16="http://schemas.microsoft.com/office/drawing/2014/main" id="{B0F24DC8-E114-BDC4-4F23-5445D2BD9EB6}"/>
                </a:ext>
              </a:extLst>
            </p:cNvPr>
            <p:cNvSpPr txBox="1"/>
            <p:nvPr/>
          </p:nvSpPr>
          <p:spPr>
            <a:xfrm rot="20939533">
              <a:off x="3485092" y="3248269"/>
              <a:ext cx="1625510" cy="307777"/>
            </a:xfrm>
            <a:prstGeom prst="rect">
              <a:avLst/>
            </a:prstGeom>
            <a:noFill/>
          </p:spPr>
          <p:txBody>
            <a:bodyPr wrap="none" rtlCol="0">
              <a:spAutoFit/>
            </a:bodyPr>
            <a:lstStyle/>
            <a:p>
              <a:r>
                <a:rPr lang="en-SE" sz="1400" dirty="0"/>
                <a:t>Antihydrogen beam</a:t>
              </a:r>
            </a:p>
          </p:txBody>
        </p:sp>
      </p:grpSp>
      <p:sp>
        <p:nvSpPr>
          <p:cNvPr id="36" name="Title 1">
            <a:extLst>
              <a:ext uri="{FF2B5EF4-FFF2-40B4-BE49-F238E27FC236}">
                <a16:creationId xmlns:a16="http://schemas.microsoft.com/office/drawing/2014/main" id="{640C9F59-A559-D6DB-7DF5-1021E6E311B0}"/>
              </a:ext>
            </a:extLst>
          </p:cNvPr>
          <p:cNvSpPr txBox="1">
            <a:spLocks/>
          </p:cNvSpPr>
          <p:nvPr/>
        </p:nvSpPr>
        <p:spPr>
          <a:xfrm>
            <a:off x="941224" y="240862"/>
            <a:ext cx="2726562" cy="1251423"/>
          </a:xfrm>
          <a:prstGeom prst="rect">
            <a:avLst/>
          </a:prstGeom>
          <a:solidFill>
            <a:schemeClr val="tx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sz="4400" dirty="0">
                <a:solidFill>
                  <a:schemeClr val="bg1"/>
                </a:solidFill>
              </a:rPr>
              <a:t>The AEGIS </a:t>
            </a:r>
            <a:r>
              <a:rPr lang="fr-CH" sz="4400" dirty="0" err="1">
                <a:solidFill>
                  <a:schemeClr val="bg1"/>
                </a:solidFill>
              </a:rPr>
              <a:t>experiment</a:t>
            </a:r>
            <a:endParaRPr lang="en-US" sz="4400" dirty="0">
              <a:solidFill>
                <a:schemeClr val="bg1"/>
              </a:solidFill>
            </a:endParaRPr>
          </a:p>
        </p:txBody>
      </p:sp>
    </p:spTree>
    <p:extLst>
      <p:ext uri="{BB962C8B-B14F-4D97-AF65-F5344CB8AC3E}">
        <p14:creationId xmlns:p14="http://schemas.microsoft.com/office/powerpoint/2010/main" val="300100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7300" fill="hold"/>
                                        <p:tgtEl>
                                          <p:spTgt spid="14"/>
                                        </p:tgtEl>
                                      </p:cBhvr>
                                    </p:cmd>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43" fill="hold" display="0">
                  <p:stCondLst>
                    <p:cond delay="indefinite"/>
                  </p:stCondLst>
                </p:cTn>
                <p:tgtEl>
                  <p:spTgt spid="14"/>
                </p:tgtEl>
              </p:cMediaNode>
            </p:video>
          </p:childTnLst>
        </p:cTn>
      </p:par>
    </p:tnLst>
    <p:bldLst>
      <p:bldP spid="15" grpId="0" animBg="1"/>
      <p:bldP spid="16" grpId="0"/>
      <p:bldP spid="18" grpId="0" animBg="1"/>
      <p:bldP spid="19" grpId="0" animBg="1"/>
      <p:bldP spid="20" grpId="0"/>
      <p:bldP spid="21" grpId="0" animBg="1"/>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machine in a factory&#10;&#10;AI-generated content may be incorrect.">
            <a:extLst>
              <a:ext uri="{FF2B5EF4-FFF2-40B4-BE49-F238E27FC236}">
                <a16:creationId xmlns:a16="http://schemas.microsoft.com/office/drawing/2014/main" id="{A8F6636A-BDFA-153B-FC57-EA3BD2EE286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 t="7134" r="93" b="7843"/>
          <a:stretch>
            <a:fillRect/>
          </a:stretch>
        </p:blipFill>
        <p:spPr>
          <a:xfrm>
            <a:off x="336527" y="23551"/>
            <a:ext cx="10666010" cy="6834449"/>
          </a:xfrm>
        </p:spPr>
      </p:pic>
      <p:sp>
        <p:nvSpPr>
          <p:cNvPr id="3" name="Title 1">
            <a:extLst>
              <a:ext uri="{FF2B5EF4-FFF2-40B4-BE49-F238E27FC236}">
                <a16:creationId xmlns:a16="http://schemas.microsoft.com/office/drawing/2014/main" id="{608C7854-F5E3-5C9A-1202-3CE4937E971F}"/>
              </a:ext>
            </a:extLst>
          </p:cNvPr>
          <p:cNvSpPr txBox="1">
            <a:spLocks/>
          </p:cNvSpPr>
          <p:nvPr/>
        </p:nvSpPr>
        <p:spPr>
          <a:xfrm>
            <a:off x="93306" y="0"/>
            <a:ext cx="5514975" cy="769124"/>
          </a:xfrm>
          <a:prstGeom prst="rect">
            <a:avLst/>
          </a:prstGeom>
          <a:solidFill>
            <a:schemeClr val="tx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sz="4400" dirty="0">
                <a:solidFill>
                  <a:schemeClr val="bg1"/>
                </a:solidFill>
              </a:rPr>
              <a:t>The AEGIS </a:t>
            </a:r>
            <a:r>
              <a:rPr lang="fr-CH" sz="4400" dirty="0" err="1">
                <a:solidFill>
                  <a:schemeClr val="bg1"/>
                </a:solidFill>
              </a:rPr>
              <a:t>experiment</a:t>
            </a:r>
            <a:endParaRPr lang="en-US" sz="4400" dirty="0">
              <a:solidFill>
                <a:schemeClr val="bg1"/>
              </a:solidFill>
            </a:endParaRPr>
          </a:p>
        </p:txBody>
      </p:sp>
      <p:pic>
        <p:nvPicPr>
          <p:cNvPr id="6" name="Picture 5" descr="A close up of a machine&#10;&#10;AI-generated content may be incorrect.">
            <a:extLst>
              <a:ext uri="{FF2B5EF4-FFF2-40B4-BE49-F238E27FC236}">
                <a16:creationId xmlns:a16="http://schemas.microsoft.com/office/drawing/2014/main" id="{7518447B-18D4-A87F-B2C5-B07C7D8F8D6F}"/>
              </a:ext>
            </a:extLst>
          </p:cNvPr>
          <p:cNvPicPr>
            <a:picLocks noChangeAspect="1"/>
          </p:cNvPicPr>
          <p:nvPr/>
        </p:nvPicPr>
        <p:blipFill>
          <a:blip r:embed="rId3">
            <a:extLst>
              <a:ext uri="{28A0092B-C50C-407E-A947-70E740481C1C}">
                <a14:useLocalDpi xmlns:a14="http://schemas.microsoft.com/office/drawing/2010/main" val="0"/>
              </a:ext>
            </a:extLst>
          </a:blip>
          <a:srcRect l="28684" t="13913" r="15991" b="15072"/>
          <a:stretch/>
        </p:blipFill>
        <p:spPr>
          <a:xfrm>
            <a:off x="8656224" y="3648584"/>
            <a:ext cx="3067243" cy="296439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descr="A purple and yellow swirly circle&#10;&#10;AI-generated content may be incorrect.">
            <a:extLst>
              <a:ext uri="{FF2B5EF4-FFF2-40B4-BE49-F238E27FC236}">
                <a16:creationId xmlns:a16="http://schemas.microsoft.com/office/drawing/2014/main" id="{185C1088-91D5-6F61-9ADC-EC36BF7A45A7}"/>
              </a:ext>
            </a:extLst>
          </p:cNvPr>
          <p:cNvPicPr>
            <a:picLocks noChangeAspect="1"/>
          </p:cNvPicPr>
          <p:nvPr/>
        </p:nvPicPr>
        <p:blipFill>
          <a:blip r:embed="rId4">
            <a:extLst>
              <a:ext uri="{28A0092B-C50C-407E-A947-70E740481C1C}">
                <a14:useLocalDpi xmlns:a14="http://schemas.microsoft.com/office/drawing/2010/main" val="0"/>
              </a:ext>
            </a:extLst>
          </a:blip>
          <a:srcRect l="7983" t="6779" r="7336" b="7969"/>
          <a:stretch/>
        </p:blipFill>
        <p:spPr>
          <a:xfrm>
            <a:off x="6644351" y="4087062"/>
            <a:ext cx="2524718" cy="263665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37061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6B748F-13A5-534D-5160-42E4861E96A6}"/>
              </a:ext>
            </a:extLst>
          </p:cNvPr>
          <p:cNvGrpSpPr/>
          <p:nvPr/>
        </p:nvGrpSpPr>
        <p:grpSpPr>
          <a:xfrm>
            <a:off x="2905709" y="3815534"/>
            <a:ext cx="537480" cy="487911"/>
            <a:chOff x="7882599" y="3294522"/>
            <a:chExt cx="1746887" cy="1631355"/>
          </a:xfrm>
        </p:grpSpPr>
        <p:sp>
          <p:nvSpPr>
            <p:cNvPr id="5" name="Oval 4">
              <a:extLst>
                <a:ext uri="{FF2B5EF4-FFF2-40B4-BE49-F238E27FC236}">
                  <a16:creationId xmlns:a16="http://schemas.microsoft.com/office/drawing/2014/main" id="{405F6049-CC20-F327-1FD7-6AEEE0A789B4}"/>
                </a:ext>
              </a:extLst>
            </p:cNvPr>
            <p:cNvSpPr/>
            <p:nvPr/>
          </p:nvSpPr>
          <p:spPr>
            <a:xfrm>
              <a:off x="7882599" y="3876124"/>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6" name="Oval 5">
              <a:extLst>
                <a:ext uri="{FF2B5EF4-FFF2-40B4-BE49-F238E27FC236}">
                  <a16:creationId xmlns:a16="http://schemas.microsoft.com/office/drawing/2014/main" id="{76746CAE-8C5A-34FD-1EF4-856075D80692}"/>
                </a:ext>
              </a:extLst>
            </p:cNvPr>
            <p:cNvSpPr/>
            <p:nvPr/>
          </p:nvSpPr>
          <p:spPr>
            <a:xfrm>
              <a:off x="8180789" y="3294522"/>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7" name="Oval 6">
              <a:extLst>
                <a:ext uri="{FF2B5EF4-FFF2-40B4-BE49-F238E27FC236}">
                  <a16:creationId xmlns:a16="http://schemas.microsoft.com/office/drawing/2014/main" id="{1B76FBFE-D7CF-2348-AE85-295CE917B22D}"/>
                </a:ext>
              </a:extLst>
            </p:cNvPr>
            <p:cNvSpPr/>
            <p:nvPr/>
          </p:nvSpPr>
          <p:spPr>
            <a:xfrm>
              <a:off x="8522327" y="3762673"/>
              <a:ext cx="758952" cy="758952"/>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8" name="Oval 7">
              <a:extLst>
                <a:ext uri="{FF2B5EF4-FFF2-40B4-BE49-F238E27FC236}">
                  <a16:creationId xmlns:a16="http://schemas.microsoft.com/office/drawing/2014/main" id="{6F1DC64C-A1D6-2D8E-7D92-7D7A1F6D4AD7}"/>
                </a:ext>
              </a:extLst>
            </p:cNvPr>
            <p:cNvSpPr/>
            <p:nvPr/>
          </p:nvSpPr>
          <p:spPr>
            <a:xfrm>
              <a:off x="8870534" y="379555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9" name="Oval 8">
              <a:extLst>
                <a:ext uri="{FF2B5EF4-FFF2-40B4-BE49-F238E27FC236}">
                  <a16:creationId xmlns:a16="http://schemas.microsoft.com/office/drawing/2014/main" id="{00FC55FE-4B50-C18F-5227-5CDA42FF6ABA}"/>
                </a:ext>
              </a:extLst>
            </p:cNvPr>
            <p:cNvSpPr/>
            <p:nvPr/>
          </p:nvSpPr>
          <p:spPr>
            <a:xfrm>
              <a:off x="8315848" y="4166925"/>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0" name="Oval 9">
              <a:extLst>
                <a:ext uri="{FF2B5EF4-FFF2-40B4-BE49-F238E27FC236}">
                  <a16:creationId xmlns:a16="http://schemas.microsoft.com/office/drawing/2014/main" id="{588C82F7-3AA6-A45D-F0BE-5EB11BFAF20E}"/>
                </a:ext>
              </a:extLst>
            </p:cNvPr>
            <p:cNvSpPr/>
            <p:nvPr/>
          </p:nvSpPr>
          <p:spPr>
            <a:xfrm>
              <a:off x="8557855" y="338319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1" name="Oval 10">
              <a:extLst>
                <a:ext uri="{FF2B5EF4-FFF2-40B4-BE49-F238E27FC236}">
                  <a16:creationId xmlns:a16="http://schemas.microsoft.com/office/drawing/2014/main" id="{DE7D0B3F-4315-A610-D430-5B6F68066D2B}"/>
                </a:ext>
              </a:extLst>
            </p:cNvPr>
            <p:cNvSpPr/>
            <p:nvPr/>
          </p:nvSpPr>
          <p:spPr>
            <a:xfrm>
              <a:off x="8131157" y="370723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2" name="Oval 11">
              <a:extLst>
                <a:ext uri="{FF2B5EF4-FFF2-40B4-BE49-F238E27FC236}">
                  <a16:creationId xmlns:a16="http://schemas.microsoft.com/office/drawing/2014/main" id="{54C2D8A4-D1C3-84F5-2A1B-2358C6B2B6C6}"/>
                </a:ext>
              </a:extLst>
            </p:cNvPr>
            <p:cNvSpPr/>
            <p:nvPr/>
          </p:nvSpPr>
          <p:spPr>
            <a:xfrm>
              <a:off x="8655085" y="390935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sp>
        <p:nvSpPr>
          <p:cNvPr id="22" name="Oval 21">
            <a:extLst>
              <a:ext uri="{FF2B5EF4-FFF2-40B4-BE49-F238E27FC236}">
                <a16:creationId xmlns:a16="http://schemas.microsoft.com/office/drawing/2014/main" id="{BF8F75D1-7DF8-1AEB-4E3F-9EDA2387C3C6}"/>
              </a:ext>
            </a:extLst>
          </p:cNvPr>
          <p:cNvSpPr/>
          <p:nvPr/>
        </p:nvSpPr>
        <p:spPr>
          <a:xfrm>
            <a:off x="1208099" y="2460371"/>
            <a:ext cx="3812389" cy="3266098"/>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23" name="Oval 22">
            <a:extLst>
              <a:ext uri="{FF2B5EF4-FFF2-40B4-BE49-F238E27FC236}">
                <a16:creationId xmlns:a16="http://schemas.microsoft.com/office/drawing/2014/main" id="{E055D3E8-B0D1-F0FF-63F4-C1570BB7AE56}"/>
              </a:ext>
            </a:extLst>
          </p:cNvPr>
          <p:cNvSpPr/>
          <p:nvPr/>
        </p:nvSpPr>
        <p:spPr>
          <a:xfrm>
            <a:off x="1817314" y="2821540"/>
            <a:ext cx="146725" cy="149096"/>
          </a:xfrm>
          <a:prstGeom prst="ellipse">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solidFill>
                <a:srgbClr val="0070C0"/>
              </a:solidFill>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ACF8827-3E71-B9E0-575D-1F216337317E}"/>
                  </a:ext>
                </a:extLst>
              </p:cNvPr>
              <p:cNvSpPr txBox="1"/>
              <p:nvPr/>
            </p:nvSpPr>
            <p:spPr>
              <a:xfrm>
                <a:off x="1526727" y="2508122"/>
                <a:ext cx="579484" cy="4148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sv-SE" b="0" i="1" smtClean="0">
                              <a:latin typeface="Cambria Math" panose="02040503050406030204" pitchFamily="18" charset="0"/>
                            </a:rPr>
                          </m:ctrlPr>
                        </m:sSupPr>
                        <m:e>
                          <m:r>
                            <a:rPr lang="sv-SE" b="0" i="1" smtClean="0">
                              <a:latin typeface="Cambria Math" panose="02040503050406030204" pitchFamily="18" charset="0"/>
                            </a:rPr>
                            <m:t>𝑒</m:t>
                          </m:r>
                        </m:e>
                        <m:sup>
                          <m:r>
                            <a:rPr lang="sv-SE" b="0" i="1" smtClean="0">
                              <a:latin typeface="Cambria Math" panose="02040503050406030204" pitchFamily="18" charset="0"/>
                            </a:rPr>
                            <m:t>−</m:t>
                          </m:r>
                        </m:sup>
                      </m:sSup>
                    </m:oMath>
                  </m:oMathPara>
                </a14:m>
                <a:endParaRPr lang="LID4096" dirty="0"/>
              </a:p>
            </p:txBody>
          </p:sp>
        </mc:Choice>
        <mc:Fallback xmlns="">
          <p:sp>
            <p:nvSpPr>
              <p:cNvPr id="24" name="TextBox 23">
                <a:extLst>
                  <a:ext uri="{FF2B5EF4-FFF2-40B4-BE49-F238E27FC236}">
                    <a16:creationId xmlns:a16="http://schemas.microsoft.com/office/drawing/2014/main" id="{2ACF8827-3E71-B9E0-575D-1F216337317E}"/>
                  </a:ext>
                </a:extLst>
              </p:cNvPr>
              <p:cNvSpPr txBox="1">
                <a:spLocks noRot="1" noChangeAspect="1" noMove="1" noResize="1" noEditPoints="1" noAdjustHandles="1" noChangeArrowheads="1" noChangeShapeType="1" noTextEdit="1"/>
              </p:cNvSpPr>
              <p:nvPr/>
            </p:nvSpPr>
            <p:spPr>
              <a:xfrm>
                <a:off x="1526727" y="2508122"/>
                <a:ext cx="579484" cy="414809"/>
              </a:xfrm>
              <a:prstGeom prst="rect">
                <a:avLst/>
              </a:prstGeom>
              <a:blipFill>
                <a:blip r:embed="rId2"/>
                <a:stretch>
                  <a:fillRect/>
                </a:stretch>
              </a:blipFill>
            </p:spPr>
            <p:txBody>
              <a:bodyPr/>
              <a:lstStyle/>
              <a:p>
                <a:r>
                  <a:rPr lang="LID4096">
                    <a:noFill/>
                  </a:rPr>
                  <a:t> </a:t>
                </a:r>
              </a:p>
            </p:txBody>
          </p:sp>
        </mc:Fallback>
      </mc:AlternateContent>
      <p:sp>
        <p:nvSpPr>
          <p:cNvPr id="26" name="Right Brace 25">
            <a:extLst>
              <a:ext uri="{FF2B5EF4-FFF2-40B4-BE49-F238E27FC236}">
                <a16:creationId xmlns:a16="http://schemas.microsoft.com/office/drawing/2014/main" id="{33D3DD95-F1C4-ADCC-B9E6-637C4BAB6EBE}"/>
              </a:ext>
            </a:extLst>
          </p:cNvPr>
          <p:cNvSpPr/>
          <p:nvPr/>
        </p:nvSpPr>
        <p:spPr>
          <a:xfrm rot="16200000">
            <a:off x="2867653" y="486829"/>
            <a:ext cx="614347" cy="3494193"/>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LID4096"/>
          </a:p>
        </p:txBody>
      </p:sp>
      <p:grpSp>
        <p:nvGrpSpPr>
          <p:cNvPr id="27" name="Group 26">
            <a:extLst>
              <a:ext uri="{FF2B5EF4-FFF2-40B4-BE49-F238E27FC236}">
                <a16:creationId xmlns:a16="http://schemas.microsoft.com/office/drawing/2014/main" id="{94B6F3FA-5E27-7367-EC70-3965C37F9BB7}"/>
              </a:ext>
            </a:extLst>
          </p:cNvPr>
          <p:cNvGrpSpPr/>
          <p:nvPr/>
        </p:nvGrpSpPr>
        <p:grpSpPr>
          <a:xfrm>
            <a:off x="8342776" y="3784181"/>
            <a:ext cx="703404" cy="569727"/>
            <a:chOff x="9017050" y="1260232"/>
            <a:chExt cx="1191010" cy="1035310"/>
          </a:xfrm>
        </p:grpSpPr>
        <p:grpSp>
          <p:nvGrpSpPr>
            <p:cNvPr id="28" name="Group 27">
              <a:extLst>
                <a:ext uri="{FF2B5EF4-FFF2-40B4-BE49-F238E27FC236}">
                  <a16:creationId xmlns:a16="http://schemas.microsoft.com/office/drawing/2014/main" id="{408F5633-470F-00B3-490C-A56BBB59415F}"/>
                </a:ext>
              </a:extLst>
            </p:cNvPr>
            <p:cNvGrpSpPr/>
            <p:nvPr/>
          </p:nvGrpSpPr>
          <p:grpSpPr>
            <a:xfrm>
              <a:off x="9017050" y="1260232"/>
              <a:ext cx="1171177" cy="1035310"/>
              <a:chOff x="6987037" y="1909899"/>
              <a:chExt cx="1319948" cy="1201645"/>
            </a:xfrm>
          </p:grpSpPr>
          <p:sp>
            <p:nvSpPr>
              <p:cNvPr id="30" name="Oval 29">
                <a:extLst>
                  <a:ext uri="{FF2B5EF4-FFF2-40B4-BE49-F238E27FC236}">
                    <a16:creationId xmlns:a16="http://schemas.microsoft.com/office/drawing/2014/main" id="{DCD02A15-EF21-5A87-85CB-4E36E33614CF}"/>
                  </a:ext>
                </a:extLst>
              </p:cNvPr>
              <p:cNvSpPr/>
              <p:nvPr/>
            </p:nvSpPr>
            <p:spPr>
              <a:xfrm>
                <a:off x="6987037" y="1909899"/>
                <a:ext cx="1319948" cy="1201645"/>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nvGrpSpPr>
              <p:cNvPr id="31" name="Group 30">
                <a:extLst>
                  <a:ext uri="{FF2B5EF4-FFF2-40B4-BE49-F238E27FC236}">
                    <a16:creationId xmlns:a16="http://schemas.microsoft.com/office/drawing/2014/main" id="{0547BA81-CA8A-D56E-1890-7E883296C285}"/>
                  </a:ext>
                </a:extLst>
              </p:cNvPr>
              <p:cNvGrpSpPr/>
              <p:nvPr/>
            </p:nvGrpSpPr>
            <p:grpSpPr>
              <a:xfrm>
                <a:off x="7270462" y="2168444"/>
                <a:ext cx="751934" cy="680881"/>
                <a:chOff x="7882599" y="3294522"/>
                <a:chExt cx="1746887" cy="1631355"/>
              </a:xfrm>
            </p:grpSpPr>
            <p:sp>
              <p:nvSpPr>
                <p:cNvPr id="32" name="Oval 31">
                  <a:extLst>
                    <a:ext uri="{FF2B5EF4-FFF2-40B4-BE49-F238E27FC236}">
                      <a16:creationId xmlns:a16="http://schemas.microsoft.com/office/drawing/2014/main" id="{7005E960-B051-B45B-00BE-9D6670C8EC4A}"/>
                    </a:ext>
                  </a:extLst>
                </p:cNvPr>
                <p:cNvSpPr/>
                <p:nvPr/>
              </p:nvSpPr>
              <p:spPr>
                <a:xfrm>
                  <a:off x="7882599" y="3876124"/>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3" name="Oval 32">
                  <a:extLst>
                    <a:ext uri="{FF2B5EF4-FFF2-40B4-BE49-F238E27FC236}">
                      <a16:creationId xmlns:a16="http://schemas.microsoft.com/office/drawing/2014/main" id="{DB96299C-4B36-9C7C-0E1A-AFF2E4E1B1EF}"/>
                    </a:ext>
                  </a:extLst>
                </p:cNvPr>
                <p:cNvSpPr/>
                <p:nvPr/>
              </p:nvSpPr>
              <p:spPr>
                <a:xfrm>
                  <a:off x="8180789" y="3294522"/>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4" name="Oval 33">
                  <a:extLst>
                    <a:ext uri="{FF2B5EF4-FFF2-40B4-BE49-F238E27FC236}">
                      <a16:creationId xmlns:a16="http://schemas.microsoft.com/office/drawing/2014/main" id="{565A071E-DC3E-1E80-E836-F8FB179BCCD6}"/>
                    </a:ext>
                  </a:extLst>
                </p:cNvPr>
                <p:cNvSpPr/>
                <p:nvPr/>
              </p:nvSpPr>
              <p:spPr>
                <a:xfrm>
                  <a:off x="8522327" y="3762673"/>
                  <a:ext cx="758952" cy="758952"/>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5" name="Oval 34">
                  <a:extLst>
                    <a:ext uri="{FF2B5EF4-FFF2-40B4-BE49-F238E27FC236}">
                      <a16:creationId xmlns:a16="http://schemas.microsoft.com/office/drawing/2014/main" id="{5AFDCC4B-790C-B42D-31C3-587F8097BB5F}"/>
                    </a:ext>
                  </a:extLst>
                </p:cNvPr>
                <p:cNvSpPr/>
                <p:nvPr/>
              </p:nvSpPr>
              <p:spPr>
                <a:xfrm>
                  <a:off x="8870534" y="379555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6" name="Oval 35">
                  <a:extLst>
                    <a:ext uri="{FF2B5EF4-FFF2-40B4-BE49-F238E27FC236}">
                      <a16:creationId xmlns:a16="http://schemas.microsoft.com/office/drawing/2014/main" id="{EE628516-7008-B721-0DA6-D18BE552AAEB}"/>
                    </a:ext>
                  </a:extLst>
                </p:cNvPr>
                <p:cNvSpPr/>
                <p:nvPr/>
              </p:nvSpPr>
              <p:spPr>
                <a:xfrm>
                  <a:off x="8315848" y="4166925"/>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7" name="Oval 36">
                  <a:extLst>
                    <a:ext uri="{FF2B5EF4-FFF2-40B4-BE49-F238E27FC236}">
                      <a16:creationId xmlns:a16="http://schemas.microsoft.com/office/drawing/2014/main" id="{4C1A4C78-6A6D-98E7-D309-8FDD2F9DAB74}"/>
                    </a:ext>
                  </a:extLst>
                </p:cNvPr>
                <p:cNvSpPr/>
                <p:nvPr/>
              </p:nvSpPr>
              <p:spPr>
                <a:xfrm>
                  <a:off x="8557855" y="338319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8" name="Oval 37">
                  <a:extLst>
                    <a:ext uri="{FF2B5EF4-FFF2-40B4-BE49-F238E27FC236}">
                      <a16:creationId xmlns:a16="http://schemas.microsoft.com/office/drawing/2014/main" id="{AE2CF13E-F274-21C9-5968-7CA0F4F2879F}"/>
                    </a:ext>
                  </a:extLst>
                </p:cNvPr>
                <p:cNvSpPr/>
                <p:nvPr/>
              </p:nvSpPr>
              <p:spPr>
                <a:xfrm>
                  <a:off x="8131157" y="370723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39" name="Oval 38">
                  <a:extLst>
                    <a:ext uri="{FF2B5EF4-FFF2-40B4-BE49-F238E27FC236}">
                      <a16:creationId xmlns:a16="http://schemas.microsoft.com/office/drawing/2014/main" id="{73E271C9-FB07-20DF-E93B-B7FE44E3EC2D}"/>
                    </a:ext>
                  </a:extLst>
                </p:cNvPr>
                <p:cNvSpPr/>
                <p:nvPr/>
              </p:nvSpPr>
              <p:spPr>
                <a:xfrm>
                  <a:off x="8655085" y="390935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grpSp>
        <p:sp>
          <p:nvSpPr>
            <p:cNvPr id="29" name="Oval 28">
              <a:extLst>
                <a:ext uri="{FF2B5EF4-FFF2-40B4-BE49-F238E27FC236}">
                  <a16:creationId xmlns:a16="http://schemas.microsoft.com/office/drawing/2014/main" id="{8E512692-E1F6-441B-7436-02E619039411}"/>
                </a:ext>
              </a:extLst>
            </p:cNvPr>
            <p:cNvSpPr/>
            <p:nvPr/>
          </p:nvSpPr>
          <p:spPr>
            <a:xfrm>
              <a:off x="9892952" y="1326424"/>
              <a:ext cx="315108" cy="296454"/>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sp>
        <p:nvSpPr>
          <p:cNvPr id="40" name="Right Brace 39">
            <a:extLst>
              <a:ext uri="{FF2B5EF4-FFF2-40B4-BE49-F238E27FC236}">
                <a16:creationId xmlns:a16="http://schemas.microsoft.com/office/drawing/2014/main" id="{84B7C5AD-2933-7F08-137B-B88C5E07CEAA}"/>
              </a:ext>
            </a:extLst>
          </p:cNvPr>
          <p:cNvSpPr/>
          <p:nvPr/>
        </p:nvSpPr>
        <p:spPr>
          <a:xfrm>
            <a:off x="9110129" y="3816609"/>
            <a:ext cx="431223" cy="53598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LID4096"/>
          </a:p>
        </p:txBody>
      </p:sp>
      <p:sp>
        <p:nvSpPr>
          <p:cNvPr id="42" name="Right Brace 41">
            <a:extLst>
              <a:ext uri="{FF2B5EF4-FFF2-40B4-BE49-F238E27FC236}">
                <a16:creationId xmlns:a16="http://schemas.microsoft.com/office/drawing/2014/main" id="{1136D5BD-FF21-92EF-C46E-A22045D4FEEC}"/>
              </a:ext>
            </a:extLst>
          </p:cNvPr>
          <p:cNvSpPr/>
          <p:nvPr/>
        </p:nvSpPr>
        <p:spPr>
          <a:xfrm>
            <a:off x="3400391" y="3766991"/>
            <a:ext cx="277403" cy="56643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LID4096"/>
          </a:p>
        </p:txBody>
      </p:sp>
      <p:sp>
        <p:nvSpPr>
          <p:cNvPr id="43" name="TextBox 42">
            <a:extLst>
              <a:ext uri="{FF2B5EF4-FFF2-40B4-BE49-F238E27FC236}">
                <a16:creationId xmlns:a16="http://schemas.microsoft.com/office/drawing/2014/main" id="{680ADC73-0619-68D2-67D2-4822A55F23DE}"/>
              </a:ext>
            </a:extLst>
          </p:cNvPr>
          <p:cNvSpPr txBox="1"/>
          <p:nvPr/>
        </p:nvSpPr>
        <p:spPr>
          <a:xfrm>
            <a:off x="3668068" y="3781937"/>
            <a:ext cx="1154483" cy="461665"/>
          </a:xfrm>
          <a:prstGeom prst="rect">
            <a:avLst/>
          </a:prstGeom>
          <a:noFill/>
        </p:spPr>
        <p:txBody>
          <a:bodyPr wrap="none" rtlCol="0">
            <a:spAutoFit/>
          </a:bodyPr>
          <a:lstStyle/>
          <a:p>
            <a:r>
              <a:rPr lang="en-US" sz="2400" i="1" dirty="0"/>
              <a:t>1-10 </a:t>
            </a:r>
            <a:r>
              <a:rPr lang="en-US" sz="2400" i="1" dirty="0" err="1"/>
              <a:t>fm</a:t>
            </a:r>
            <a:endParaRPr lang="LID4096" sz="2400" i="1" dirty="0"/>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D9C14B48-42FA-87CF-6257-E232627113EB}"/>
                  </a:ext>
                </a:extLst>
              </p:cNvPr>
              <p:cNvSpPr txBox="1"/>
              <p:nvPr/>
            </p:nvSpPr>
            <p:spPr>
              <a:xfrm>
                <a:off x="2219275" y="1470997"/>
                <a:ext cx="1911101" cy="523220"/>
              </a:xfrm>
              <a:prstGeom prst="rect">
                <a:avLst/>
              </a:prstGeom>
              <a:noFill/>
            </p:spPr>
            <p:txBody>
              <a:bodyPr wrap="none" rtlCol="0">
                <a:spAutoFit/>
              </a:bodyPr>
              <a:lstStyle/>
              <a:p>
                <a14:m>
                  <m:oMath xmlns:m="http://schemas.openxmlformats.org/officeDocument/2006/math">
                    <m:r>
                      <a:rPr lang="en-US" sz="2800" i="1" smtClean="0">
                        <a:latin typeface="Cambria Math" panose="02040503050406030204" pitchFamily="18" charset="0"/>
                        <a:ea typeface="Cambria Math" panose="02040503050406030204" pitchFamily="18" charset="0"/>
                      </a:rPr>
                      <m:t>~</m:t>
                    </m:r>
                  </m:oMath>
                </a14:m>
                <a:r>
                  <a:rPr lang="en-US" sz="2800" i="1" dirty="0"/>
                  <a:t>10 000 </a:t>
                </a:r>
                <a:r>
                  <a:rPr lang="en-US" sz="2800" i="1" dirty="0" err="1"/>
                  <a:t>fm</a:t>
                </a:r>
                <a:endParaRPr lang="LID4096" sz="2800" i="1" dirty="0"/>
              </a:p>
            </p:txBody>
          </p:sp>
        </mc:Choice>
        <mc:Fallback xmlns="">
          <p:sp>
            <p:nvSpPr>
              <p:cNvPr id="44" name="TextBox 43">
                <a:extLst>
                  <a:ext uri="{FF2B5EF4-FFF2-40B4-BE49-F238E27FC236}">
                    <a16:creationId xmlns:a16="http://schemas.microsoft.com/office/drawing/2014/main" id="{D9C14B48-42FA-87CF-6257-E232627113EB}"/>
                  </a:ext>
                </a:extLst>
              </p:cNvPr>
              <p:cNvSpPr txBox="1">
                <a:spLocks noRot="1" noChangeAspect="1" noMove="1" noResize="1" noEditPoints="1" noAdjustHandles="1" noChangeArrowheads="1" noChangeShapeType="1" noTextEdit="1"/>
              </p:cNvSpPr>
              <p:nvPr/>
            </p:nvSpPr>
            <p:spPr>
              <a:xfrm>
                <a:off x="2219275" y="1470997"/>
                <a:ext cx="1911101" cy="523220"/>
              </a:xfrm>
              <a:prstGeom prst="rect">
                <a:avLst/>
              </a:prstGeom>
              <a:blipFill>
                <a:blip r:embed="rId3"/>
                <a:stretch>
                  <a:fillRect t="-10465" r="-5732" b="-32558"/>
                </a:stretch>
              </a:blipFill>
            </p:spPr>
            <p:txBody>
              <a:bodyPr/>
              <a:lstStyle/>
              <a:p>
                <a:r>
                  <a:rPr lang="LID4096">
                    <a:noFill/>
                  </a:rPr>
                  <a:t> </a:t>
                </a:r>
              </a:p>
            </p:txBody>
          </p:sp>
        </mc:Fallback>
      </mc:AlternateContent>
      <p:sp>
        <p:nvSpPr>
          <p:cNvPr id="46" name="TextBox 45">
            <a:extLst>
              <a:ext uri="{FF2B5EF4-FFF2-40B4-BE49-F238E27FC236}">
                <a16:creationId xmlns:a16="http://schemas.microsoft.com/office/drawing/2014/main" id="{08BF3D07-5941-D3AF-2E8F-B1845D73F025}"/>
              </a:ext>
            </a:extLst>
          </p:cNvPr>
          <p:cNvSpPr txBox="1"/>
          <p:nvPr/>
        </p:nvSpPr>
        <p:spPr>
          <a:xfrm>
            <a:off x="2734799" y="-70710"/>
            <a:ext cx="6942798" cy="1015663"/>
          </a:xfrm>
          <a:prstGeom prst="rect">
            <a:avLst/>
          </a:prstGeom>
          <a:noFill/>
        </p:spPr>
        <p:txBody>
          <a:bodyPr wrap="none" rtlCol="0">
            <a:spAutoFit/>
          </a:bodyPr>
          <a:lstStyle/>
          <a:p>
            <a:r>
              <a:rPr lang="en-US" sz="6000" b="1" dirty="0">
                <a:latin typeface="+mj-lt"/>
              </a:rPr>
              <a:t>The antiprotonic atom</a:t>
            </a:r>
            <a:endParaRPr lang="LID4096" sz="6000" b="1" dirty="0">
              <a:latin typeface="+mj-lt"/>
            </a:endParaRPr>
          </a:p>
        </p:txBody>
      </p:sp>
      <p:sp>
        <p:nvSpPr>
          <p:cNvPr id="47" name="TextBox 46">
            <a:extLst>
              <a:ext uri="{FF2B5EF4-FFF2-40B4-BE49-F238E27FC236}">
                <a16:creationId xmlns:a16="http://schemas.microsoft.com/office/drawing/2014/main" id="{86335513-5D55-2EEF-26DA-2756126E0E78}"/>
              </a:ext>
            </a:extLst>
          </p:cNvPr>
          <p:cNvSpPr txBox="1"/>
          <p:nvPr/>
        </p:nvSpPr>
        <p:spPr>
          <a:xfrm>
            <a:off x="9605301" y="3724529"/>
            <a:ext cx="1492716" cy="646331"/>
          </a:xfrm>
          <a:prstGeom prst="rect">
            <a:avLst/>
          </a:prstGeom>
          <a:noFill/>
        </p:spPr>
        <p:txBody>
          <a:bodyPr wrap="none" rtlCol="0">
            <a:spAutoFit/>
          </a:bodyPr>
          <a:lstStyle/>
          <a:p>
            <a:r>
              <a:rPr lang="en-US" sz="3600" i="1" dirty="0"/>
              <a:t>&lt;50 </a:t>
            </a:r>
            <a:r>
              <a:rPr lang="en-US" sz="3600" i="1" dirty="0" err="1"/>
              <a:t>fm</a:t>
            </a:r>
            <a:endParaRPr lang="LID4096" sz="3600" i="1" dirty="0"/>
          </a:p>
        </p:txBody>
      </p:sp>
      <p:sp>
        <p:nvSpPr>
          <p:cNvPr id="2" name="Arrow: Right 1">
            <a:extLst>
              <a:ext uri="{FF2B5EF4-FFF2-40B4-BE49-F238E27FC236}">
                <a16:creationId xmlns:a16="http://schemas.microsoft.com/office/drawing/2014/main" id="{833EBB3C-BBDD-092E-99E4-20F62C727C18}"/>
              </a:ext>
            </a:extLst>
          </p:cNvPr>
          <p:cNvSpPr/>
          <p:nvPr/>
        </p:nvSpPr>
        <p:spPr>
          <a:xfrm>
            <a:off x="5760494" y="3149882"/>
            <a:ext cx="1386918" cy="1838325"/>
          </a:xfrm>
          <a:prstGeom prst="rightArrow">
            <a:avLst/>
          </a:prstGeom>
          <a:noFill/>
          <a:ln w="38100">
            <a:solidFill>
              <a:srgbClr val="FF0000"/>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2ED589E-B4FE-DD72-D5EA-3DE781DAED3F}"/>
                  </a:ext>
                </a:extLst>
              </p:cNvPr>
              <p:cNvSpPr txBox="1"/>
              <p:nvPr/>
            </p:nvSpPr>
            <p:spPr>
              <a:xfrm>
                <a:off x="5464816" y="2389981"/>
                <a:ext cx="2489656" cy="667683"/>
              </a:xfrm>
              <a:prstGeom prst="rect">
                <a:avLst/>
              </a:prstGeom>
              <a:noFill/>
              <a:ln>
                <a:solidFill>
                  <a:schemeClr val="tx1"/>
                </a:solidFill>
              </a:ln>
            </p:spPr>
            <p:txBody>
              <a:bodyPr wrap="none" rtlCol="0">
                <a:spAutoFit/>
              </a:bodyPr>
              <a:lstStyle/>
              <a:p>
                <a:r>
                  <a:rPr lang="sv-SE" sz="2400" b="1" dirty="0"/>
                  <a:t>Bohr radius </a:t>
                </a:r>
                <a14:m>
                  <m:oMath xmlns:m="http://schemas.openxmlformats.org/officeDocument/2006/math">
                    <m:r>
                      <a:rPr lang="sv-SE" sz="2400" b="1" i="1" smtClean="0">
                        <a:latin typeface="Cambria Math" panose="02040503050406030204" pitchFamily="18" charset="0"/>
                        <a:ea typeface="Cambria Math" panose="02040503050406030204" pitchFamily="18" charset="0"/>
                      </a:rPr>
                      <m:t>∝</m:t>
                    </m:r>
                    <m:f>
                      <m:fPr>
                        <m:ctrlPr>
                          <a:rPr lang="sv-SE" sz="2400" b="1" i="1" smtClean="0">
                            <a:latin typeface="Cambria Math" panose="02040503050406030204" pitchFamily="18" charset="0"/>
                            <a:ea typeface="Cambria Math" panose="02040503050406030204" pitchFamily="18" charset="0"/>
                          </a:rPr>
                        </m:ctrlPr>
                      </m:fPr>
                      <m:num>
                        <m:sSub>
                          <m:sSubPr>
                            <m:ctrlPr>
                              <a:rPr lang="sv-SE" sz="2400" b="1" i="1" smtClean="0">
                                <a:latin typeface="Cambria Math" panose="02040503050406030204" pitchFamily="18" charset="0"/>
                                <a:ea typeface="Cambria Math" panose="02040503050406030204" pitchFamily="18" charset="0"/>
                              </a:rPr>
                            </m:ctrlPr>
                          </m:sSubPr>
                          <m:e>
                            <m:r>
                              <a:rPr lang="sv-SE" sz="2400" b="1" i="1" smtClean="0">
                                <a:latin typeface="Cambria Math" panose="02040503050406030204" pitchFamily="18" charset="0"/>
                                <a:ea typeface="Cambria Math" panose="02040503050406030204" pitchFamily="18" charset="0"/>
                              </a:rPr>
                              <m:t>𝒎</m:t>
                            </m:r>
                          </m:e>
                          <m:sub>
                            <m:r>
                              <a:rPr lang="sv-SE" sz="2400" b="1" i="1" smtClean="0">
                                <a:latin typeface="Cambria Math" panose="02040503050406030204" pitchFamily="18" charset="0"/>
                                <a:ea typeface="Cambria Math" panose="02040503050406030204" pitchFamily="18" charset="0"/>
                              </a:rPr>
                              <m:t>𝒆</m:t>
                            </m:r>
                          </m:sub>
                        </m:sSub>
                      </m:num>
                      <m:den>
                        <m:sSub>
                          <m:sSubPr>
                            <m:ctrlPr>
                              <a:rPr lang="sv-SE" sz="2400" b="1" i="1" smtClean="0">
                                <a:latin typeface="Cambria Math" panose="02040503050406030204" pitchFamily="18" charset="0"/>
                                <a:ea typeface="Cambria Math" panose="02040503050406030204" pitchFamily="18" charset="0"/>
                              </a:rPr>
                            </m:ctrlPr>
                          </m:sSubPr>
                          <m:e>
                            <m:r>
                              <a:rPr lang="sv-SE" sz="2400" b="1" i="1" smtClean="0">
                                <a:latin typeface="Cambria Math" panose="02040503050406030204" pitchFamily="18" charset="0"/>
                                <a:ea typeface="Cambria Math" panose="02040503050406030204" pitchFamily="18" charset="0"/>
                              </a:rPr>
                              <m:t>𝒎</m:t>
                            </m:r>
                          </m:e>
                          <m:sub>
                            <m:r>
                              <a:rPr lang="sv-SE" sz="2400" b="1" i="1" smtClean="0">
                                <a:latin typeface="Cambria Math" panose="02040503050406030204" pitchFamily="18" charset="0"/>
                                <a:ea typeface="Cambria Math" panose="02040503050406030204" pitchFamily="18" charset="0"/>
                              </a:rPr>
                              <m:t>𝒑</m:t>
                            </m:r>
                          </m:sub>
                        </m:sSub>
                      </m:den>
                    </m:f>
                  </m:oMath>
                </a14:m>
                <a:r>
                  <a:rPr lang="sv-SE" sz="2400" b="1" dirty="0"/>
                  <a:t>  </a:t>
                </a:r>
                <a:endParaRPr lang="LID4096" sz="2400" b="1" dirty="0"/>
              </a:p>
            </p:txBody>
          </p:sp>
        </mc:Choice>
        <mc:Fallback xmlns="">
          <p:sp>
            <p:nvSpPr>
              <p:cNvPr id="3" name="TextBox 2">
                <a:extLst>
                  <a:ext uri="{FF2B5EF4-FFF2-40B4-BE49-F238E27FC236}">
                    <a16:creationId xmlns:a16="http://schemas.microsoft.com/office/drawing/2014/main" id="{72ED589E-B4FE-DD72-D5EA-3DE781DAED3F}"/>
                  </a:ext>
                </a:extLst>
              </p:cNvPr>
              <p:cNvSpPr txBox="1">
                <a:spLocks noRot="1" noChangeAspect="1" noMove="1" noResize="1" noEditPoints="1" noAdjustHandles="1" noChangeArrowheads="1" noChangeShapeType="1" noTextEdit="1"/>
              </p:cNvSpPr>
              <p:nvPr/>
            </p:nvSpPr>
            <p:spPr>
              <a:xfrm>
                <a:off x="5464816" y="2389981"/>
                <a:ext cx="2489656" cy="667683"/>
              </a:xfrm>
              <a:prstGeom prst="rect">
                <a:avLst/>
              </a:prstGeom>
              <a:blipFill>
                <a:blip r:embed="rId4"/>
                <a:stretch>
                  <a:fillRect l="-3406"/>
                </a:stretch>
              </a:blipFill>
              <a:ln>
                <a:solidFill>
                  <a:schemeClr val="tx1"/>
                </a:solidFill>
              </a:ln>
            </p:spPr>
            <p:txBody>
              <a:bodyPr/>
              <a:lstStyle/>
              <a:p>
                <a:r>
                  <a:rPr lang="LID4096">
                    <a:noFill/>
                  </a:rPr>
                  <a:t> </a:t>
                </a:r>
              </a:p>
            </p:txBody>
          </p:sp>
        </mc:Fallback>
      </mc:AlternateContent>
      <p:sp>
        <p:nvSpPr>
          <p:cNvPr id="13" name="TextBox 12">
            <a:extLst>
              <a:ext uri="{FF2B5EF4-FFF2-40B4-BE49-F238E27FC236}">
                <a16:creationId xmlns:a16="http://schemas.microsoft.com/office/drawing/2014/main" id="{79B64E29-C822-6C91-F018-F739E28554F9}"/>
              </a:ext>
            </a:extLst>
          </p:cNvPr>
          <p:cNvSpPr txBox="1"/>
          <p:nvPr/>
        </p:nvSpPr>
        <p:spPr>
          <a:xfrm>
            <a:off x="5899831" y="3868989"/>
            <a:ext cx="944489" cy="400110"/>
          </a:xfrm>
          <a:prstGeom prst="rect">
            <a:avLst/>
          </a:prstGeom>
          <a:noFill/>
        </p:spPr>
        <p:txBody>
          <a:bodyPr wrap="none" rtlCol="0">
            <a:spAutoFit/>
          </a:bodyPr>
          <a:lstStyle/>
          <a:p>
            <a:r>
              <a:rPr lang="sv-SE" sz="2000" b="1" dirty="0"/>
              <a:t>1/2000</a:t>
            </a:r>
            <a:endParaRPr lang="LID4096" sz="2000" b="1" dirty="0"/>
          </a:p>
        </p:txBody>
      </p:sp>
      <p:sp>
        <p:nvSpPr>
          <p:cNvPr id="14" name="Oval 13">
            <a:extLst>
              <a:ext uri="{FF2B5EF4-FFF2-40B4-BE49-F238E27FC236}">
                <a16:creationId xmlns:a16="http://schemas.microsoft.com/office/drawing/2014/main" id="{A381E1B8-FC91-19C6-03F0-9FAFCC39D2D0}"/>
              </a:ext>
            </a:extLst>
          </p:cNvPr>
          <p:cNvSpPr/>
          <p:nvPr/>
        </p:nvSpPr>
        <p:spPr>
          <a:xfrm>
            <a:off x="735756" y="2819717"/>
            <a:ext cx="219631" cy="187403"/>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5" name="Arrow: Right 14">
            <a:extLst>
              <a:ext uri="{FF2B5EF4-FFF2-40B4-BE49-F238E27FC236}">
                <a16:creationId xmlns:a16="http://schemas.microsoft.com/office/drawing/2014/main" id="{FC81423E-B13C-1119-1121-E477A8FBDBDA}"/>
              </a:ext>
            </a:extLst>
          </p:cNvPr>
          <p:cNvSpPr/>
          <p:nvPr/>
        </p:nvSpPr>
        <p:spPr>
          <a:xfrm>
            <a:off x="1156577" y="2781424"/>
            <a:ext cx="397317" cy="263990"/>
          </a:xfrm>
          <a:prstGeom prst="rightArrow">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CCADC45-3DC5-1C63-B447-9ACAC48C4EEA}"/>
                  </a:ext>
                </a:extLst>
              </p:cNvPr>
              <p:cNvSpPr txBox="1"/>
              <p:nvPr/>
            </p:nvSpPr>
            <p:spPr>
              <a:xfrm>
                <a:off x="500535" y="2508122"/>
                <a:ext cx="3858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sv-SE" b="0" i="1" smtClean="0">
                              <a:latin typeface="Cambria Math" panose="02040503050406030204" pitchFamily="18" charset="0"/>
                            </a:rPr>
                          </m:ctrlPr>
                        </m:accPr>
                        <m:e>
                          <m:r>
                            <a:rPr lang="sv-SE" b="0" i="1" smtClean="0">
                              <a:latin typeface="Cambria Math" panose="02040503050406030204" pitchFamily="18" charset="0"/>
                            </a:rPr>
                            <m:t>𝑃</m:t>
                          </m:r>
                        </m:e>
                      </m:acc>
                    </m:oMath>
                  </m:oMathPara>
                </a14:m>
                <a:endParaRPr lang="LID4096" dirty="0"/>
              </a:p>
            </p:txBody>
          </p:sp>
        </mc:Choice>
        <mc:Fallback xmlns="">
          <p:sp>
            <p:nvSpPr>
              <p:cNvPr id="16" name="TextBox 15">
                <a:extLst>
                  <a:ext uri="{FF2B5EF4-FFF2-40B4-BE49-F238E27FC236}">
                    <a16:creationId xmlns:a16="http://schemas.microsoft.com/office/drawing/2014/main" id="{1CCADC45-3DC5-1C63-B447-9ACAC48C4EEA}"/>
                  </a:ext>
                </a:extLst>
              </p:cNvPr>
              <p:cNvSpPr txBox="1">
                <a:spLocks noRot="1" noChangeAspect="1" noMove="1" noResize="1" noEditPoints="1" noAdjustHandles="1" noChangeArrowheads="1" noChangeShapeType="1" noTextEdit="1"/>
              </p:cNvSpPr>
              <p:nvPr/>
            </p:nvSpPr>
            <p:spPr>
              <a:xfrm>
                <a:off x="500535" y="2508122"/>
                <a:ext cx="385875" cy="369332"/>
              </a:xfrm>
              <a:prstGeom prst="rect">
                <a:avLst/>
              </a:prstGeom>
              <a:blipFill>
                <a:blip r:embed="rId5"/>
                <a:stretch>
                  <a:fillRect r="-1587"/>
                </a:stretch>
              </a:blipFill>
            </p:spPr>
            <p:txBody>
              <a:bodyPr/>
              <a:lstStyle/>
              <a:p>
                <a:r>
                  <a:rPr lang="LID4096">
                    <a:noFill/>
                  </a:rPr>
                  <a:t> </a:t>
                </a:r>
              </a:p>
            </p:txBody>
          </p:sp>
        </mc:Fallback>
      </mc:AlternateContent>
      <p:sp>
        <p:nvSpPr>
          <p:cNvPr id="17" name="TextBox 16">
            <a:extLst>
              <a:ext uri="{FF2B5EF4-FFF2-40B4-BE49-F238E27FC236}">
                <a16:creationId xmlns:a16="http://schemas.microsoft.com/office/drawing/2014/main" id="{743C46B8-D1AC-9EF5-3C48-8128BB78857F}"/>
              </a:ext>
            </a:extLst>
          </p:cNvPr>
          <p:cNvSpPr txBox="1"/>
          <p:nvPr/>
        </p:nvSpPr>
        <p:spPr>
          <a:xfrm>
            <a:off x="2734799" y="4357097"/>
            <a:ext cx="942887" cy="369332"/>
          </a:xfrm>
          <a:prstGeom prst="rect">
            <a:avLst/>
          </a:prstGeom>
          <a:noFill/>
        </p:spPr>
        <p:txBody>
          <a:bodyPr wrap="none" rtlCol="0">
            <a:spAutoFit/>
          </a:bodyPr>
          <a:lstStyle/>
          <a:p>
            <a:r>
              <a:rPr lang="sv-SE" b="1" dirty="0"/>
              <a:t>Nucleus</a:t>
            </a:r>
            <a:endParaRPr lang="LID4096" b="1" dirty="0"/>
          </a:p>
        </p:txBody>
      </p:sp>
      <p:sp>
        <p:nvSpPr>
          <p:cNvPr id="18" name="TextBox 17">
            <a:extLst>
              <a:ext uri="{FF2B5EF4-FFF2-40B4-BE49-F238E27FC236}">
                <a16:creationId xmlns:a16="http://schemas.microsoft.com/office/drawing/2014/main" id="{6192B2E1-FDB6-1B67-4401-495D5BA68F71}"/>
              </a:ext>
            </a:extLst>
          </p:cNvPr>
          <p:cNvSpPr txBox="1"/>
          <p:nvPr/>
        </p:nvSpPr>
        <p:spPr>
          <a:xfrm>
            <a:off x="2475176" y="1216018"/>
            <a:ext cx="1462132" cy="369332"/>
          </a:xfrm>
          <a:prstGeom prst="rect">
            <a:avLst/>
          </a:prstGeom>
          <a:noFill/>
        </p:spPr>
        <p:txBody>
          <a:bodyPr wrap="none" rtlCol="0">
            <a:spAutoFit/>
          </a:bodyPr>
          <a:lstStyle/>
          <a:p>
            <a:r>
              <a:rPr lang="sv-SE" b="1" dirty="0"/>
              <a:t>Typical atom:</a:t>
            </a:r>
            <a:endParaRPr lang="LID4096" b="1" dirty="0"/>
          </a:p>
        </p:txBody>
      </p:sp>
      <p:sp>
        <p:nvSpPr>
          <p:cNvPr id="19" name="TextBox 18">
            <a:extLst>
              <a:ext uri="{FF2B5EF4-FFF2-40B4-BE49-F238E27FC236}">
                <a16:creationId xmlns:a16="http://schemas.microsoft.com/office/drawing/2014/main" id="{BFBF0CA1-0C70-9C1A-15D5-980C0C2D8D49}"/>
              </a:ext>
            </a:extLst>
          </p:cNvPr>
          <p:cNvSpPr txBox="1"/>
          <p:nvPr/>
        </p:nvSpPr>
        <p:spPr>
          <a:xfrm>
            <a:off x="8347813" y="2973866"/>
            <a:ext cx="2706638" cy="461665"/>
          </a:xfrm>
          <a:prstGeom prst="rect">
            <a:avLst/>
          </a:prstGeom>
          <a:noFill/>
        </p:spPr>
        <p:txBody>
          <a:bodyPr wrap="none" rtlCol="0">
            <a:spAutoFit/>
          </a:bodyPr>
          <a:lstStyle/>
          <a:p>
            <a:r>
              <a:rPr lang="sv-SE" sz="2400" b="1" dirty="0">
                <a:solidFill>
                  <a:srgbClr val="FF0000"/>
                </a:solidFill>
              </a:rPr>
              <a:t>Anti-</a:t>
            </a:r>
            <a:r>
              <a:rPr lang="sv-SE" sz="2400" b="1" dirty="0"/>
              <a:t>protonic atom:</a:t>
            </a:r>
            <a:endParaRPr lang="LID4096" sz="2400" b="1" dirty="0"/>
          </a:p>
        </p:txBody>
      </p:sp>
      <p:sp>
        <p:nvSpPr>
          <p:cNvPr id="20" name="Slide Number Placeholder 19">
            <a:extLst>
              <a:ext uri="{FF2B5EF4-FFF2-40B4-BE49-F238E27FC236}">
                <a16:creationId xmlns:a16="http://schemas.microsoft.com/office/drawing/2014/main" id="{9BC7810B-F6FB-4E9F-8245-03FD800AE264}"/>
              </a:ext>
            </a:extLst>
          </p:cNvPr>
          <p:cNvSpPr>
            <a:spLocks noGrp="1"/>
          </p:cNvSpPr>
          <p:nvPr>
            <p:ph type="sldNum" sz="quarter" idx="12"/>
          </p:nvPr>
        </p:nvSpPr>
        <p:spPr>
          <a:xfrm>
            <a:off x="8860079" y="6353505"/>
            <a:ext cx="2743200" cy="365125"/>
          </a:xfrm>
        </p:spPr>
        <p:txBody>
          <a:bodyPr/>
          <a:lstStyle/>
          <a:p>
            <a:fld id="{2667558A-FF61-4234-9705-D2FDAD19235C}" type="slidenum">
              <a:rPr lang="LID4096" sz="2000" smtClean="0"/>
              <a:t>29</a:t>
            </a:fld>
            <a:endParaRPr lang="LID4096" dirty="0"/>
          </a:p>
        </p:txBody>
      </p:sp>
    </p:spTree>
    <p:extLst>
      <p:ext uri="{BB962C8B-B14F-4D97-AF65-F5344CB8AC3E}">
        <p14:creationId xmlns:p14="http://schemas.microsoft.com/office/powerpoint/2010/main" val="361622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6" grpId="0" animBg="1"/>
      <p:bldP spid="40" grpId="0" animBg="1"/>
      <p:bldP spid="42" grpId="0" animBg="1"/>
      <p:bldP spid="43" grpId="0"/>
      <p:bldP spid="44" grpId="0"/>
      <p:bldP spid="47" grpId="0"/>
      <p:bldP spid="2" grpId="0" animBg="1"/>
      <p:bldP spid="3" grpId="0" animBg="1"/>
      <p:bldP spid="13" grpId="0"/>
      <p:bldP spid="14" grpId="0" animBg="1"/>
      <p:bldP spid="15" grpId="0" animBg="1"/>
      <p:bldP spid="16" grpId="0"/>
      <p:bldP spid="17"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A9640AAA-06CE-F57A-91E0-A5A0C3118422}"/>
              </a:ext>
            </a:extLst>
          </p:cNvPr>
          <p:cNvSpPr>
            <a:spLocks noGrp="1"/>
          </p:cNvSpPr>
          <p:nvPr>
            <p:ph type="title"/>
          </p:nvPr>
        </p:nvSpPr>
        <p:spPr>
          <a:xfrm>
            <a:off x="1935312" y="46721"/>
            <a:ext cx="7561113" cy="1116739"/>
          </a:xfrm>
        </p:spPr>
        <p:txBody>
          <a:bodyPr>
            <a:normAutofit/>
          </a:bodyPr>
          <a:lstStyle/>
          <a:p>
            <a:r>
              <a:rPr lang="sv-SE" sz="4800" dirty="0">
                <a:latin typeface="Amasis MT Pro" panose="02040504050005020304" pitchFamily="18" charset="0"/>
              </a:rPr>
              <a:t>Annihilation av antimateria</a:t>
            </a:r>
            <a:endParaRPr lang="en-US" sz="4800" dirty="0">
              <a:latin typeface="Amasis MT Pro" panose="02040504050005020304" pitchFamily="18" charset="0"/>
            </a:endParaRPr>
          </a:p>
        </p:txBody>
      </p:sp>
      <p:sp>
        <p:nvSpPr>
          <p:cNvPr id="2" name="Slide Number Placeholder 4">
            <a:extLst>
              <a:ext uri="{FF2B5EF4-FFF2-40B4-BE49-F238E27FC236}">
                <a16:creationId xmlns:a16="http://schemas.microsoft.com/office/drawing/2014/main" id="{0C65673F-73C7-C38C-F66D-704A7D2BECC4}"/>
              </a:ext>
            </a:extLst>
          </p:cNvPr>
          <p:cNvSpPr>
            <a:spLocks noGrp="1"/>
          </p:cNvSpPr>
          <p:nvPr>
            <p:ph type="sldNum" sz="quarter" idx="12"/>
          </p:nvPr>
        </p:nvSpPr>
        <p:spPr>
          <a:xfrm>
            <a:off x="9385300" y="6396861"/>
            <a:ext cx="2743200" cy="365125"/>
          </a:xfrm>
        </p:spPr>
        <p:txBody>
          <a:bodyPr/>
          <a:lstStyle/>
          <a:p>
            <a:fld id="{B00FEB67-25E5-478A-8F1B-E5F2EEAC2DF1}" type="slidenum">
              <a:rPr lang="en-GB" sz="1800" smtClean="0"/>
              <a:t>3</a:t>
            </a:fld>
            <a:endParaRPr lang="en-GB" sz="1800" dirty="0"/>
          </a:p>
        </p:txBody>
      </p:sp>
      <p:pic>
        <p:nvPicPr>
          <p:cNvPr id="12" name="Picture 11" descr="A blue and red glowing spheres&#10;&#10;AI-generated content may be incorrect.">
            <a:extLst>
              <a:ext uri="{FF2B5EF4-FFF2-40B4-BE49-F238E27FC236}">
                <a16:creationId xmlns:a16="http://schemas.microsoft.com/office/drawing/2014/main" id="{F9AD4B05-018B-7BCB-8245-C1F9C115911C}"/>
              </a:ext>
            </a:extLst>
          </p:cNvPr>
          <p:cNvPicPr>
            <a:picLocks noChangeAspect="1"/>
          </p:cNvPicPr>
          <p:nvPr/>
        </p:nvPicPr>
        <p:blipFill>
          <a:blip r:embed="rId2">
            <a:extLst>
              <a:ext uri="{28A0092B-C50C-407E-A947-70E740481C1C}">
                <a14:useLocalDpi xmlns:a14="http://schemas.microsoft.com/office/drawing/2010/main" val="0"/>
              </a:ext>
            </a:extLst>
          </a:blip>
          <a:srcRect t="12797" b="17750"/>
          <a:stretch/>
        </p:blipFill>
        <p:spPr>
          <a:xfrm>
            <a:off x="1247775" y="180975"/>
            <a:ext cx="9229725" cy="6410325"/>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D1F558E-18FD-B5CC-0057-372A3CC804D0}"/>
                  </a:ext>
                </a:extLst>
              </p:cNvPr>
              <p:cNvSpPr txBox="1"/>
              <p:nvPr/>
            </p:nvSpPr>
            <p:spPr>
              <a:xfrm>
                <a:off x="4193083" y="5191369"/>
                <a:ext cx="3587457" cy="11079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6600" b="0" i="1" smtClean="0">
                          <a:solidFill>
                            <a:srgbClr val="F321C6"/>
                          </a:solidFill>
                          <a:latin typeface="Cambria Math" panose="02040503050406030204" pitchFamily="18" charset="0"/>
                        </a:rPr>
                        <m:t>𝐸</m:t>
                      </m:r>
                      <m:r>
                        <a:rPr lang="en-US" sz="6600" b="0" i="1" smtClean="0">
                          <a:solidFill>
                            <a:schemeClr val="bg1"/>
                          </a:solidFill>
                          <a:latin typeface="Cambria Math" panose="02040503050406030204" pitchFamily="18" charset="0"/>
                        </a:rPr>
                        <m:t>=</m:t>
                      </m:r>
                      <m:r>
                        <a:rPr lang="en-US" sz="6600" b="0" i="1" smtClean="0">
                          <a:solidFill>
                            <a:schemeClr val="bg1"/>
                          </a:solidFill>
                          <a:latin typeface="Cambria Math" panose="02040503050406030204" pitchFamily="18" charset="0"/>
                        </a:rPr>
                        <m:t>𝑚</m:t>
                      </m:r>
                      <m:sSup>
                        <m:sSupPr>
                          <m:ctrlPr>
                            <a:rPr lang="en-US" sz="6600" b="0" i="1" smtClean="0">
                              <a:solidFill>
                                <a:schemeClr val="bg1"/>
                              </a:solidFill>
                              <a:latin typeface="Cambria Math" panose="02040503050406030204" pitchFamily="18" charset="0"/>
                            </a:rPr>
                          </m:ctrlPr>
                        </m:sSupPr>
                        <m:e>
                          <m:r>
                            <a:rPr lang="en-US" sz="6600" b="0" i="1" smtClean="0">
                              <a:solidFill>
                                <a:schemeClr val="bg1"/>
                              </a:solidFill>
                              <a:latin typeface="Cambria Math" panose="02040503050406030204" pitchFamily="18" charset="0"/>
                            </a:rPr>
                            <m:t>𝑐</m:t>
                          </m:r>
                        </m:e>
                        <m:sup>
                          <m:r>
                            <a:rPr lang="en-US" sz="6600" b="0" i="1" smtClean="0">
                              <a:solidFill>
                                <a:schemeClr val="bg1"/>
                              </a:solidFill>
                              <a:latin typeface="Cambria Math" panose="02040503050406030204" pitchFamily="18" charset="0"/>
                            </a:rPr>
                            <m:t>2</m:t>
                          </m:r>
                        </m:sup>
                      </m:sSup>
                    </m:oMath>
                  </m:oMathPara>
                </a14:m>
                <a:endParaRPr lang="LID4096" sz="4400" dirty="0">
                  <a:solidFill>
                    <a:schemeClr val="bg1"/>
                  </a:solidFill>
                </a:endParaRPr>
              </a:p>
            </p:txBody>
          </p:sp>
        </mc:Choice>
        <mc:Fallback xmlns="">
          <p:sp>
            <p:nvSpPr>
              <p:cNvPr id="10" name="TextBox 9">
                <a:extLst>
                  <a:ext uri="{FF2B5EF4-FFF2-40B4-BE49-F238E27FC236}">
                    <a16:creationId xmlns:a16="http://schemas.microsoft.com/office/drawing/2014/main" id="{ED1F558E-18FD-B5CC-0057-372A3CC804D0}"/>
                  </a:ext>
                </a:extLst>
              </p:cNvPr>
              <p:cNvSpPr txBox="1">
                <a:spLocks noRot="1" noChangeAspect="1" noMove="1" noResize="1" noEditPoints="1" noAdjustHandles="1" noChangeArrowheads="1" noChangeShapeType="1" noTextEdit="1"/>
              </p:cNvSpPr>
              <p:nvPr/>
            </p:nvSpPr>
            <p:spPr>
              <a:xfrm>
                <a:off x="4193083" y="5191369"/>
                <a:ext cx="3587457" cy="1107996"/>
              </a:xfrm>
              <a:prstGeom prst="rect">
                <a:avLst/>
              </a:prstGeom>
              <a:blipFill>
                <a:blip r:embed="rId3"/>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918BE7A-C104-FA40-A8F2-A28E51A8FE89}"/>
                  </a:ext>
                </a:extLst>
              </p:cNvPr>
              <p:cNvSpPr txBox="1"/>
              <p:nvPr/>
            </p:nvSpPr>
            <p:spPr>
              <a:xfrm>
                <a:off x="4237039" y="1666631"/>
                <a:ext cx="6224586"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4800" b="0" i="1" smtClean="0">
                              <a:solidFill>
                                <a:srgbClr val="FF0000"/>
                              </a:solidFill>
                              <a:latin typeface="Cambria Math" panose="02040503050406030204" pitchFamily="18" charset="0"/>
                              <a:ea typeface="Cambria Math" panose="02040503050406030204" pitchFamily="18" charset="0"/>
                            </a:rPr>
                          </m:ctrlPr>
                        </m:sSupPr>
                        <m:e>
                          <m:r>
                            <a:rPr lang="sv-SE" sz="4800" b="0" i="1" smtClean="0">
                              <a:solidFill>
                                <a:srgbClr val="FF0000"/>
                              </a:solidFill>
                              <a:latin typeface="Cambria Math" panose="02040503050406030204" pitchFamily="18" charset="0"/>
                              <a:ea typeface="Cambria Math" panose="02040503050406030204" pitchFamily="18" charset="0"/>
                            </a:rPr>
                            <m:t>𝑒</m:t>
                          </m:r>
                        </m:e>
                        <m:sup>
                          <m:r>
                            <a:rPr lang="sv-SE" sz="4800" b="0" i="1" smtClean="0">
                              <a:solidFill>
                                <a:srgbClr val="FF000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14" name="TextBox 13">
                <a:extLst>
                  <a:ext uri="{FF2B5EF4-FFF2-40B4-BE49-F238E27FC236}">
                    <a16:creationId xmlns:a16="http://schemas.microsoft.com/office/drawing/2014/main" id="{8918BE7A-C104-FA40-A8F2-A28E51A8FE89}"/>
                  </a:ext>
                </a:extLst>
              </p:cNvPr>
              <p:cNvSpPr txBox="1">
                <a:spLocks noRot="1" noChangeAspect="1" noMove="1" noResize="1" noEditPoints="1" noAdjustHandles="1" noChangeArrowheads="1" noChangeShapeType="1" noTextEdit="1"/>
              </p:cNvSpPr>
              <p:nvPr/>
            </p:nvSpPr>
            <p:spPr>
              <a:xfrm>
                <a:off x="4237039" y="1666631"/>
                <a:ext cx="6224586" cy="830997"/>
              </a:xfrm>
              <a:prstGeom prst="rect">
                <a:avLst/>
              </a:prstGeom>
              <a:blipFill>
                <a:blip r:embed="rId5"/>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303AA66-4B4B-FDAA-D546-4AA02F382966}"/>
                  </a:ext>
                </a:extLst>
              </p:cNvPr>
              <p:cNvSpPr txBox="1"/>
              <p:nvPr/>
            </p:nvSpPr>
            <p:spPr>
              <a:xfrm>
                <a:off x="4146381" y="1715323"/>
                <a:ext cx="1193190"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4800" b="0" i="1" smtClean="0">
                              <a:solidFill>
                                <a:srgbClr val="00B0F0"/>
                              </a:solidFill>
                              <a:latin typeface="Cambria Math" panose="02040503050406030204" pitchFamily="18" charset="0"/>
                              <a:ea typeface="Cambria Math" panose="02040503050406030204" pitchFamily="18" charset="0"/>
                            </a:rPr>
                          </m:ctrlPr>
                        </m:sSupPr>
                        <m:e>
                          <m:r>
                            <a:rPr lang="sv-SE" sz="4800" b="0" i="1" smtClean="0">
                              <a:solidFill>
                                <a:srgbClr val="00B0F0"/>
                              </a:solidFill>
                              <a:latin typeface="Cambria Math" panose="02040503050406030204" pitchFamily="18" charset="0"/>
                              <a:ea typeface="Cambria Math" panose="02040503050406030204" pitchFamily="18" charset="0"/>
                            </a:rPr>
                            <m:t>𝑒</m:t>
                          </m:r>
                        </m:e>
                        <m:sup>
                          <m:r>
                            <a:rPr lang="sv-SE" sz="4800" b="0" i="1" smtClean="0">
                              <a:solidFill>
                                <a:srgbClr val="00B0F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15" name="TextBox 14">
                <a:extLst>
                  <a:ext uri="{FF2B5EF4-FFF2-40B4-BE49-F238E27FC236}">
                    <a16:creationId xmlns:a16="http://schemas.microsoft.com/office/drawing/2014/main" id="{F303AA66-4B4B-FDAA-D546-4AA02F382966}"/>
                  </a:ext>
                </a:extLst>
              </p:cNvPr>
              <p:cNvSpPr txBox="1">
                <a:spLocks noRot="1" noChangeAspect="1" noMove="1" noResize="1" noEditPoints="1" noAdjustHandles="1" noChangeArrowheads="1" noChangeShapeType="1" noTextEdit="1"/>
              </p:cNvSpPr>
              <p:nvPr/>
            </p:nvSpPr>
            <p:spPr>
              <a:xfrm>
                <a:off x="4146381" y="1715323"/>
                <a:ext cx="1193190" cy="830997"/>
              </a:xfrm>
              <a:prstGeom prst="rect">
                <a:avLst/>
              </a:prstGeom>
              <a:blipFill>
                <a:blip r:embed="rId6"/>
                <a:stretch>
                  <a:fillRect/>
                </a:stretch>
              </a:blipFill>
            </p:spPr>
            <p:txBody>
              <a:bodyPr/>
              <a:lstStyle/>
              <a:p>
                <a:r>
                  <a:rPr lang="LID4096">
                    <a:noFill/>
                  </a:rPr>
                  <a:t> </a:t>
                </a:r>
              </a:p>
            </p:txBody>
          </p:sp>
        </mc:Fallback>
      </mc:AlternateContent>
      <p:sp>
        <p:nvSpPr>
          <p:cNvPr id="16" name="TextBox 15">
            <a:extLst>
              <a:ext uri="{FF2B5EF4-FFF2-40B4-BE49-F238E27FC236}">
                <a16:creationId xmlns:a16="http://schemas.microsoft.com/office/drawing/2014/main" id="{8B0AF41B-A6C6-80E0-8619-8AA3DD631620}"/>
              </a:ext>
            </a:extLst>
          </p:cNvPr>
          <p:cNvSpPr txBox="1"/>
          <p:nvPr/>
        </p:nvSpPr>
        <p:spPr>
          <a:xfrm>
            <a:off x="4237039" y="46720"/>
            <a:ext cx="3599062" cy="923330"/>
          </a:xfrm>
          <a:prstGeom prst="rect">
            <a:avLst/>
          </a:prstGeom>
          <a:noFill/>
        </p:spPr>
        <p:txBody>
          <a:bodyPr wrap="none" rtlCol="0">
            <a:spAutoFit/>
          </a:bodyPr>
          <a:lstStyle/>
          <a:p>
            <a:r>
              <a:rPr lang="sv-SE" sz="5400" dirty="0">
                <a:solidFill>
                  <a:schemeClr val="bg1"/>
                </a:solidFill>
              </a:rPr>
              <a:t>A</a:t>
            </a:r>
            <a:r>
              <a:rPr lang="en-US" sz="5400" dirty="0" err="1">
                <a:solidFill>
                  <a:schemeClr val="bg1"/>
                </a:solidFill>
              </a:rPr>
              <a:t>nnihilation</a:t>
            </a:r>
            <a:endParaRPr lang="LID4096" sz="5400" dirty="0">
              <a:solidFill>
                <a:schemeClr val="bg1"/>
              </a:solidFill>
            </a:endParaRPr>
          </a:p>
        </p:txBody>
      </p:sp>
      <p:sp>
        <p:nvSpPr>
          <p:cNvPr id="3" name="TextBox 2">
            <a:extLst>
              <a:ext uri="{FF2B5EF4-FFF2-40B4-BE49-F238E27FC236}">
                <a16:creationId xmlns:a16="http://schemas.microsoft.com/office/drawing/2014/main" id="{FE62A297-9BFD-BC9E-4CEA-248D9226AEE1}"/>
              </a:ext>
            </a:extLst>
          </p:cNvPr>
          <p:cNvSpPr txBox="1"/>
          <p:nvPr/>
        </p:nvSpPr>
        <p:spPr>
          <a:xfrm>
            <a:off x="2137651" y="1080445"/>
            <a:ext cx="1918923" cy="830997"/>
          </a:xfrm>
          <a:prstGeom prst="rect">
            <a:avLst/>
          </a:prstGeom>
          <a:noFill/>
        </p:spPr>
        <p:txBody>
          <a:bodyPr wrap="none" rtlCol="0">
            <a:spAutoFit/>
          </a:bodyPr>
          <a:lstStyle/>
          <a:p>
            <a:r>
              <a:rPr lang="sv-SE" sz="4800" dirty="0">
                <a:solidFill>
                  <a:schemeClr val="bg1"/>
                </a:solidFill>
              </a:rPr>
              <a:t>Matter</a:t>
            </a:r>
            <a:endParaRPr lang="en-SE" sz="4800" dirty="0">
              <a:solidFill>
                <a:schemeClr val="bg1"/>
              </a:solidFill>
            </a:endParaRPr>
          </a:p>
        </p:txBody>
      </p:sp>
      <p:sp>
        <p:nvSpPr>
          <p:cNvPr id="5" name="TextBox 4">
            <a:extLst>
              <a:ext uri="{FF2B5EF4-FFF2-40B4-BE49-F238E27FC236}">
                <a16:creationId xmlns:a16="http://schemas.microsoft.com/office/drawing/2014/main" id="{DF48F441-183B-344A-D905-7A374D896088}"/>
              </a:ext>
            </a:extLst>
          </p:cNvPr>
          <p:cNvSpPr txBox="1"/>
          <p:nvPr/>
        </p:nvSpPr>
        <p:spPr>
          <a:xfrm>
            <a:off x="8065950" y="970050"/>
            <a:ext cx="2907078" cy="830997"/>
          </a:xfrm>
          <a:prstGeom prst="rect">
            <a:avLst/>
          </a:prstGeom>
          <a:noFill/>
        </p:spPr>
        <p:txBody>
          <a:bodyPr wrap="none" rtlCol="0">
            <a:spAutoFit/>
          </a:bodyPr>
          <a:lstStyle/>
          <a:p>
            <a:r>
              <a:rPr lang="sv-SE" sz="4800" dirty="0">
                <a:solidFill>
                  <a:schemeClr val="bg1"/>
                </a:solidFill>
              </a:rPr>
              <a:t>Antimatter</a:t>
            </a:r>
            <a:endParaRPr lang="en-SE" sz="4800" dirty="0">
              <a:solidFill>
                <a:schemeClr val="bg1"/>
              </a:solidFill>
            </a:endParaRPr>
          </a:p>
        </p:txBody>
      </p:sp>
    </p:spTree>
    <p:extLst>
      <p:ext uri="{BB962C8B-B14F-4D97-AF65-F5344CB8AC3E}">
        <p14:creationId xmlns:p14="http://schemas.microsoft.com/office/powerpoint/2010/main" val="118789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60272-BB7F-EBC8-C589-81E463260C3B}"/>
              </a:ext>
            </a:extLst>
          </p:cNvPr>
          <p:cNvSpPr>
            <a:spLocks noGrp="1"/>
          </p:cNvSpPr>
          <p:nvPr>
            <p:ph type="title"/>
          </p:nvPr>
        </p:nvSpPr>
        <p:spPr>
          <a:xfrm>
            <a:off x="838200" y="764446"/>
            <a:ext cx="10515600" cy="1325563"/>
          </a:xfrm>
        </p:spPr>
        <p:txBody>
          <a:bodyPr/>
          <a:lstStyle/>
          <a:p>
            <a:endParaRPr lang="LID4096"/>
          </a:p>
        </p:txBody>
      </p:sp>
      <p:sp>
        <p:nvSpPr>
          <p:cNvPr id="3" name="Content Placeholder 2">
            <a:extLst>
              <a:ext uri="{FF2B5EF4-FFF2-40B4-BE49-F238E27FC236}">
                <a16:creationId xmlns:a16="http://schemas.microsoft.com/office/drawing/2014/main" id="{9B903EEB-60DB-4C50-8E01-CC8F476630B3}"/>
              </a:ext>
            </a:extLst>
          </p:cNvPr>
          <p:cNvSpPr>
            <a:spLocks noGrp="1"/>
          </p:cNvSpPr>
          <p:nvPr>
            <p:ph idx="1"/>
          </p:nvPr>
        </p:nvSpPr>
        <p:spPr>
          <a:xfrm>
            <a:off x="838200" y="2224946"/>
            <a:ext cx="10515600" cy="4351338"/>
          </a:xfrm>
        </p:spPr>
        <p:txBody>
          <a:bodyPr/>
          <a:lstStyle/>
          <a:p>
            <a:endParaRPr lang="LID4096"/>
          </a:p>
        </p:txBody>
      </p:sp>
      <p:pic>
        <p:nvPicPr>
          <p:cNvPr id="4" name="Picture 3" descr="A picture containing balloon, colorfulness, sky&#10;&#10;Description automatically generated">
            <a:extLst>
              <a:ext uri="{FF2B5EF4-FFF2-40B4-BE49-F238E27FC236}">
                <a16:creationId xmlns:a16="http://schemas.microsoft.com/office/drawing/2014/main" id="{2AFF235C-16A7-A7DA-B291-CFCAB413B2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103"/>
            <a:ext cx="12192000" cy="6879103"/>
          </a:xfrm>
          <a:prstGeom prst="rect">
            <a:avLst/>
          </a:prstGeom>
        </p:spPr>
      </p:pic>
      <p:cxnSp>
        <p:nvCxnSpPr>
          <p:cNvPr id="5" name="Straight Arrow Connector 4">
            <a:extLst>
              <a:ext uri="{FF2B5EF4-FFF2-40B4-BE49-F238E27FC236}">
                <a16:creationId xmlns:a16="http://schemas.microsoft.com/office/drawing/2014/main" id="{D7FBD535-E713-BF8B-7172-C5C800E85D3F}"/>
              </a:ext>
            </a:extLst>
          </p:cNvPr>
          <p:cNvCxnSpPr>
            <a:cxnSpLocks/>
          </p:cNvCxnSpPr>
          <p:nvPr/>
        </p:nvCxnSpPr>
        <p:spPr>
          <a:xfrm flipH="1" flipV="1">
            <a:off x="7327370" y="7890481"/>
            <a:ext cx="4093223" cy="168149"/>
          </a:xfrm>
          <a:prstGeom prst="straightConnector1">
            <a:avLst/>
          </a:prstGeom>
          <a:ln w="381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BC3CE19C-EA39-5CD6-E6FA-82760E5B51D1}"/>
              </a:ext>
            </a:extLst>
          </p:cNvPr>
          <p:cNvCxnSpPr>
            <a:cxnSpLocks/>
          </p:cNvCxnSpPr>
          <p:nvPr/>
        </p:nvCxnSpPr>
        <p:spPr>
          <a:xfrm flipH="1" flipV="1">
            <a:off x="11742318" y="7686457"/>
            <a:ext cx="3669548" cy="131837"/>
          </a:xfrm>
          <a:prstGeom prst="straightConnector1">
            <a:avLst/>
          </a:prstGeom>
          <a:ln w="1905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7DFDBBB-9F0B-7666-B699-16547FF580B7}"/>
                  </a:ext>
                </a:extLst>
              </p:cNvPr>
              <p:cNvSpPr txBox="1"/>
              <p:nvPr/>
            </p:nvSpPr>
            <p:spPr>
              <a:xfrm>
                <a:off x="4153931" y="4655270"/>
                <a:ext cx="945463" cy="7527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𝑝</m:t>
                          </m:r>
                        </m:e>
                      </m:acc>
                    </m:oMath>
                  </m:oMathPara>
                </a14:m>
                <a:endParaRPr lang="en-SE" dirty="0"/>
              </a:p>
            </p:txBody>
          </p:sp>
        </mc:Choice>
        <mc:Fallback xmlns="">
          <p:sp>
            <p:nvSpPr>
              <p:cNvPr id="7" name="TextBox 6">
                <a:extLst>
                  <a:ext uri="{FF2B5EF4-FFF2-40B4-BE49-F238E27FC236}">
                    <a16:creationId xmlns:a16="http://schemas.microsoft.com/office/drawing/2014/main" id="{57DFDBBB-9F0B-7666-B699-16547FF580B7}"/>
                  </a:ext>
                </a:extLst>
              </p:cNvPr>
              <p:cNvSpPr txBox="1">
                <a:spLocks noRot="1" noChangeAspect="1" noMove="1" noResize="1" noEditPoints="1" noAdjustHandles="1" noChangeArrowheads="1" noChangeShapeType="1" noTextEdit="1"/>
              </p:cNvSpPr>
              <p:nvPr/>
            </p:nvSpPr>
            <p:spPr>
              <a:xfrm>
                <a:off x="4153931" y="4655270"/>
                <a:ext cx="945463" cy="752711"/>
              </a:xfrm>
              <a:prstGeom prst="rect">
                <a:avLst/>
              </a:prstGeom>
              <a:blipFill>
                <a:blip r:embed="rId3"/>
                <a:stretch>
                  <a:fillRect/>
                </a:stretch>
              </a:blipFill>
            </p:spPr>
            <p:txBody>
              <a:bodyPr/>
              <a:lstStyle/>
              <a:p>
                <a:r>
                  <a:rPr lang="LID4096">
                    <a:noFill/>
                  </a:rPr>
                  <a:t> </a:t>
                </a:r>
              </a:p>
            </p:txBody>
          </p:sp>
        </mc:Fallback>
      </mc:AlternateContent>
      <p:cxnSp>
        <p:nvCxnSpPr>
          <p:cNvPr id="9" name="Straight Arrow Connector 8">
            <a:extLst>
              <a:ext uri="{FF2B5EF4-FFF2-40B4-BE49-F238E27FC236}">
                <a16:creationId xmlns:a16="http://schemas.microsoft.com/office/drawing/2014/main" id="{57B5458B-6596-74D0-BAB1-B32F22DA704D}"/>
              </a:ext>
            </a:extLst>
          </p:cNvPr>
          <p:cNvCxnSpPr/>
          <p:nvPr/>
        </p:nvCxnSpPr>
        <p:spPr>
          <a:xfrm flipH="1" flipV="1">
            <a:off x="4826000" y="4937866"/>
            <a:ext cx="2959100" cy="9376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D2B510B-DD48-3303-48CB-BE5F586FA7B5}"/>
              </a:ext>
            </a:extLst>
          </p:cNvPr>
          <p:cNvCxnSpPr>
            <a:cxnSpLocks/>
          </p:cNvCxnSpPr>
          <p:nvPr/>
        </p:nvCxnSpPr>
        <p:spPr>
          <a:xfrm flipH="1" flipV="1">
            <a:off x="7785100" y="5031626"/>
            <a:ext cx="2514600" cy="120709"/>
          </a:xfrm>
          <a:prstGeom prst="straightConnector1">
            <a:avLst/>
          </a:prstGeom>
          <a:ln w="3810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759EDF7-2053-EF8E-09DA-D3E7B9FE1000}"/>
              </a:ext>
            </a:extLst>
          </p:cNvPr>
          <p:cNvCxnSpPr>
            <a:cxnSpLocks/>
          </p:cNvCxnSpPr>
          <p:nvPr/>
        </p:nvCxnSpPr>
        <p:spPr>
          <a:xfrm flipH="1" flipV="1">
            <a:off x="10306050" y="5152335"/>
            <a:ext cx="2095500" cy="101532"/>
          </a:xfrm>
          <a:prstGeom prst="straightConnector1">
            <a:avLst/>
          </a:prstGeom>
          <a:ln w="38100">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1F28631-79E6-8DCA-5767-0195AB203741}"/>
              </a:ext>
            </a:extLst>
          </p:cNvPr>
          <p:cNvSpPr txBox="1"/>
          <p:nvPr/>
        </p:nvSpPr>
        <p:spPr>
          <a:xfrm>
            <a:off x="910666" y="-91633"/>
            <a:ext cx="10176184" cy="1015663"/>
          </a:xfrm>
          <a:prstGeom prst="rect">
            <a:avLst/>
          </a:prstGeom>
          <a:noFill/>
        </p:spPr>
        <p:txBody>
          <a:bodyPr wrap="none" rtlCol="0">
            <a:spAutoFit/>
          </a:bodyPr>
          <a:lstStyle/>
          <a:p>
            <a:r>
              <a:rPr lang="en-US" sz="6000" b="1" dirty="0">
                <a:latin typeface="+mj-lt"/>
              </a:rPr>
              <a:t> </a:t>
            </a:r>
            <a:r>
              <a:rPr lang="en-US" sz="4800" b="1" dirty="0"/>
              <a:t>Antiprotonic atoms – Extreme physics!</a:t>
            </a:r>
            <a:endParaRPr lang="LID4096" sz="6000" b="1" dirty="0"/>
          </a:p>
        </p:txBody>
      </p:sp>
      <p:sp>
        <p:nvSpPr>
          <p:cNvPr id="18" name="TextBox 17">
            <a:extLst>
              <a:ext uri="{FF2B5EF4-FFF2-40B4-BE49-F238E27FC236}">
                <a16:creationId xmlns:a16="http://schemas.microsoft.com/office/drawing/2014/main" id="{20BB3F8C-C3EB-2A68-695C-B09FC11C3576}"/>
              </a:ext>
            </a:extLst>
          </p:cNvPr>
          <p:cNvSpPr txBox="1"/>
          <p:nvPr/>
        </p:nvSpPr>
        <p:spPr>
          <a:xfrm>
            <a:off x="616193" y="1215126"/>
            <a:ext cx="4209807" cy="584775"/>
          </a:xfrm>
          <a:prstGeom prst="rect">
            <a:avLst/>
          </a:prstGeom>
          <a:noFill/>
        </p:spPr>
        <p:txBody>
          <a:bodyPr wrap="none" rtlCol="0">
            <a:spAutoFit/>
          </a:bodyPr>
          <a:lstStyle/>
          <a:p>
            <a:r>
              <a:rPr lang="sv-SE" sz="3200" b="1" dirty="0">
                <a:solidFill>
                  <a:schemeClr val="accent2"/>
                </a:solidFill>
              </a:rPr>
              <a:t>Electric field: </a:t>
            </a:r>
            <a:r>
              <a:rPr lang="sv-SE" sz="3200" b="1" dirty="0">
                <a:solidFill>
                  <a:schemeClr val="accent2"/>
                </a:solidFill>
                <a:latin typeface="Calibri" panose="020F0502020204030204" pitchFamily="34" charset="0"/>
                <a:ea typeface="Calibri" panose="020F0502020204030204" pitchFamily="34" charset="0"/>
                <a:cs typeface="Calibri" panose="020F0502020204030204" pitchFamily="34" charset="0"/>
              </a:rPr>
              <a:t>~10</a:t>
            </a:r>
            <a:r>
              <a:rPr lang="sv-SE" sz="3200" b="1" baseline="30000" dirty="0">
                <a:solidFill>
                  <a:schemeClr val="accent2"/>
                </a:solidFill>
                <a:latin typeface="Calibri" panose="020F0502020204030204" pitchFamily="34" charset="0"/>
                <a:ea typeface="Calibri" panose="020F0502020204030204" pitchFamily="34" charset="0"/>
                <a:cs typeface="Calibri" panose="020F0502020204030204" pitchFamily="34" charset="0"/>
              </a:rPr>
              <a:t>20</a:t>
            </a:r>
            <a:r>
              <a:rPr lang="sv-SE" sz="3200" b="1" dirty="0">
                <a:solidFill>
                  <a:schemeClr val="accent2"/>
                </a:solidFill>
              </a:rPr>
              <a:t> V/m</a:t>
            </a:r>
            <a:endParaRPr lang="LID4096" sz="3200" b="1" dirty="0">
              <a:solidFill>
                <a:schemeClr val="accent2"/>
              </a:solidFill>
            </a:endParaRPr>
          </a:p>
        </p:txBody>
      </p:sp>
      <p:sp>
        <p:nvSpPr>
          <p:cNvPr id="19" name="TextBox 18">
            <a:extLst>
              <a:ext uri="{FF2B5EF4-FFF2-40B4-BE49-F238E27FC236}">
                <a16:creationId xmlns:a16="http://schemas.microsoft.com/office/drawing/2014/main" id="{EE568879-875A-3194-8184-8DCCE1F44370}"/>
              </a:ext>
            </a:extLst>
          </p:cNvPr>
          <p:cNvSpPr txBox="1"/>
          <p:nvPr/>
        </p:nvSpPr>
        <p:spPr>
          <a:xfrm>
            <a:off x="590160" y="1730759"/>
            <a:ext cx="4235840" cy="584775"/>
          </a:xfrm>
          <a:prstGeom prst="rect">
            <a:avLst/>
          </a:prstGeom>
          <a:noFill/>
        </p:spPr>
        <p:txBody>
          <a:bodyPr wrap="none" rtlCol="0">
            <a:spAutoFit/>
          </a:bodyPr>
          <a:lstStyle/>
          <a:p>
            <a:r>
              <a:rPr lang="sv-SE" sz="3200" b="1" dirty="0">
                <a:solidFill>
                  <a:schemeClr val="accent1"/>
                </a:solidFill>
              </a:rPr>
              <a:t>Magnetic field:</a:t>
            </a:r>
            <a:r>
              <a:rPr lang="sv-SE" sz="3200" b="1" dirty="0">
                <a:solidFill>
                  <a:srgbClr val="00B0F0"/>
                </a:solidFill>
              </a:rPr>
              <a:t> </a:t>
            </a:r>
            <a:r>
              <a:rPr lang="sv-SE" sz="3200" b="1" dirty="0">
                <a:solidFill>
                  <a:srgbClr val="0070C0"/>
                </a:solidFill>
                <a:latin typeface="Calibri" panose="020F0502020204030204" pitchFamily="34" charset="0"/>
                <a:ea typeface="Calibri" panose="020F0502020204030204" pitchFamily="34" charset="0"/>
                <a:cs typeface="Calibri" panose="020F0502020204030204" pitchFamily="34" charset="0"/>
              </a:rPr>
              <a:t>~10</a:t>
            </a:r>
            <a:r>
              <a:rPr lang="sv-SE" sz="3200" b="1" baseline="30000" dirty="0">
                <a:solidFill>
                  <a:srgbClr val="0070C0"/>
                </a:solidFill>
                <a:latin typeface="Calibri" panose="020F0502020204030204" pitchFamily="34" charset="0"/>
                <a:ea typeface="Calibri" panose="020F0502020204030204" pitchFamily="34" charset="0"/>
                <a:cs typeface="Calibri" panose="020F0502020204030204" pitchFamily="34" charset="0"/>
              </a:rPr>
              <a:t>8 </a:t>
            </a:r>
            <a:r>
              <a:rPr lang="sv-SE" sz="3200" b="1" dirty="0">
                <a:solidFill>
                  <a:srgbClr val="0070C0"/>
                </a:solidFill>
                <a:latin typeface="Calibri" panose="020F0502020204030204" pitchFamily="34" charset="0"/>
                <a:ea typeface="Calibri" panose="020F0502020204030204" pitchFamily="34" charset="0"/>
                <a:cs typeface="Calibri" panose="020F0502020204030204" pitchFamily="34" charset="0"/>
              </a:rPr>
              <a:t>T</a:t>
            </a:r>
            <a:r>
              <a:rPr lang="sv-SE" sz="3200" b="1" dirty="0">
                <a:solidFill>
                  <a:srgbClr val="0070C0"/>
                </a:solidFill>
              </a:rPr>
              <a:t>    </a:t>
            </a:r>
            <a:endParaRPr lang="LID4096" sz="3200" b="1" dirty="0">
              <a:solidFill>
                <a:srgbClr val="0070C0"/>
              </a:solidFill>
            </a:endParaRPr>
          </a:p>
        </p:txBody>
      </p:sp>
      <p:pic>
        <p:nvPicPr>
          <p:cNvPr id="8" name="Bildobjekt 4">
            <a:extLst>
              <a:ext uri="{FF2B5EF4-FFF2-40B4-BE49-F238E27FC236}">
                <a16:creationId xmlns:a16="http://schemas.microsoft.com/office/drawing/2014/main" id="{3C155BFB-70E7-5555-A6FB-F0B07F0A9D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4850" y="5699077"/>
            <a:ext cx="1446260" cy="958250"/>
          </a:xfrm>
          <a:prstGeom prst="rect">
            <a:avLst/>
          </a:prstGeom>
        </p:spPr>
      </p:pic>
      <p:pic>
        <p:nvPicPr>
          <p:cNvPr id="11" name="Picture 10">
            <a:extLst>
              <a:ext uri="{FF2B5EF4-FFF2-40B4-BE49-F238E27FC236}">
                <a16:creationId xmlns:a16="http://schemas.microsoft.com/office/drawing/2014/main" id="{9EEFAD55-5D8E-6140-C60F-CAFA2B8A5808}"/>
              </a:ext>
            </a:extLst>
          </p:cNvPr>
          <p:cNvPicPr>
            <a:picLocks noChangeAspect="1"/>
          </p:cNvPicPr>
          <p:nvPr/>
        </p:nvPicPr>
        <p:blipFill>
          <a:blip r:embed="rId5"/>
          <a:srcRect l="49879" r="25836" b="74082"/>
          <a:stretch/>
        </p:blipFill>
        <p:spPr>
          <a:xfrm>
            <a:off x="7026810" y="5699077"/>
            <a:ext cx="1891549" cy="958250"/>
          </a:xfrm>
          <a:prstGeom prst="rect">
            <a:avLst/>
          </a:prstGeom>
        </p:spPr>
      </p:pic>
      <p:pic>
        <p:nvPicPr>
          <p:cNvPr id="12" name="Picture 6" descr="http://asacusa.web.cern.ch/ASACUSA/asacusaweb/kaminari-m.gif">
            <a:extLst>
              <a:ext uri="{FF2B5EF4-FFF2-40B4-BE49-F238E27FC236}">
                <a16:creationId xmlns:a16="http://schemas.microsoft.com/office/drawing/2014/main" id="{0BFB8AE9-6E46-8003-3136-DF32D8D7B71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3835" y="5699077"/>
            <a:ext cx="761465" cy="87720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black background with yellow and green circles&#10;&#10;Description automatically generated">
            <a:extLst>
              <a:ext uri="{FF2B5EF4-FFF2-40B4-BE49-F238E27FC236}">
                <a16:creationId xmlns:a16="http://schemas.microsoft.com/office/drawing/2014/main" id="{424900DB-92F9-D63F-F25C-9E5C0E98D4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06491" y="5832740"/>
            <a:ext cx="2697376" cy="783633"/>
          </a:xfrm>
          <a:prstGeom prst="rect">
            <a:avLst/>
          </a:prstGeom>
        </p:spPr>
      </p:pic>
      <p:pic>
        <p:nvPicPr>
          <p:cNvPr id="16" name="Picture 15">
            <a:extLst>
              <a:ext uri="{FF2B5EF4-FFF2-40B4-BE49-F238E27FC236}">
                <a16:creationId xmlns:a16="http://schemas.microsoft.com/office/drawing/2014/main" id="{E1643281-3491-54E5-FA9D-630E189FAC1A}"/>
              </a:ext>
            </a:extLst>
          </p:cNvPr>
          <p:cNvPicPr>
            <a:picLocks noChangeAspect="1"/>
          </p:cNvPicPr>
          <p:nvPr/>
        </p:nvPicPr>
        <p:blipFill>
          <a:blip r:embed="rId8"/>
          <a:stretch>
            <a:fillRect/>
          </a:stretch>
        </p:blipFill>
        <p:spPr>
          <a:xfrm>
            <a:off x="6506199" y="1198799"/>
            <a:ext cx="4952376" cy="2800473"/>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A57897CC-C584-A039-0690-AABE175EBA23}"/>
              </a:ext>
            </a:extLst>
          </p:cNvPr>
          <p:cNvSpPr txBox="1"/>
          <p:nvPr/>
        </p:nvSpPr>
        <p:spPr>
          <a:xfrm>
            <a:off x="6459551" y="788542"/>
            <a:ext cx="5444316" cy="369332"/>
          </a:xfrm>
          <a:prstGeom prst="rect">
            <a:avLst/>
          </a:prstGeom>
          <a:noFill/>
        </p:spPr>
        <p:txBody>
          <a:bodyPr wrap="square">
            <a:spAutoFit/>
          </a:bodyPr>
          <a:lstStyle/>
          <a:p>
            <a:r>
              <a:rPr lang="en-US" b="0" i="0" dirty="0">
                <a:solidFill>
                  <a:srgbClr val="000000"/>
                </a:solidFill>
                <a:effectLst/>
                <a:latin typeface="Noto Sans" panose="020B0502040504020204" pitchFamily="34" charset="0"/>
              </a:rPr>
              <a:t>F.P Gustafsson et al., Phys. Rev. C </a:t>
            </a:r>
            <a:r>
              <a:rPr lang="en-US" b="1" i="0" dirty="0">
                <a:solidFill>
                  <a:srgbClr val="000000"/>
                </a:solidFill>
                <a:effectLst/>
                <a:latin typeface="Noto Sans" panose="020B0502040504020204" pitchFamily="34" charset="0"/>
              </a:rPr>
              <a:t>112</a:t>
            </a:r>
            <a:r>
              <a:rPr lang="en-US" b="0" i="0" dirty="0">
                <a:solidFill>
                  <a:srgbClr val="000000"/>
                </a:solidFill>
                <a:effectLst/>
                <a:latin typeface="Noto Sans" panose="020B0502040504020204" pitchFamily="34" charset="0"/>
              </a:rPr>
              <a:t>, 015207</a:t>
            </a:r>
            <a:endParaRPr lang="LID4096" dirty="0"/>
          </a:p>
        </p:txBody>
      </p:sp>
    </p:spTree>
    <p:extLst>
      <p:ext uri="{BB962C8B-B14F-4D97-AF65-F5344CB8AC3E}">
        <p14:creationId xmlns:p14="http://schemas.microsoft.com/office/powerpoint/2010/main" val="126465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830A9-643C-EAFF-21B7-93A2AED47F2F}"/>
              </a:ext>
            </a:extLst>
          </p:cNvPr>
          <p:cNvSpPr>
            <a:spLocks noGrp="1"/>
          </p:cNvSpPr>
          <p:nvPr>
            <p:ph type="title"/>
          </p:nvPr>
        </p:nvSpPr>
        <p:spPr/>
        <p:txBody>
          <a:bodyPr/>
          <a:lstStyle/>
          <a:p>
            <a:endParaRPr lang="LID4096"/>
          </a:p>
        </p:txBody>
      </p:sp>
      <p:pic>
        <p:nvPicPr>
          <p:cNvPr id="14" name="Content Placeholder 13" descr="A drawing of a truck&#10;&#10;AI-generated content may be incorrect.">
            <a:extLst>
              <a:ext uri="{FF2B5EF4-FFF2-40B4-BE49-F238E27FC236}">
                <a16:creationId xmlns:a16="http://schemas.microsoft.com/office/drawing/2014/main" id="{D36C60C2-E136-7935-452E-6DDD14BF7F16}"/>
              </a:ext>
            </a:extLst>
          </p:cNvPr>
          <p:cNvPicPr>
            <a:picLocks noGrp="1" noChangeAspect="1"/>
          </p:cNvPicPr>
          <p:nvPr>
            <p:ph idx="1"/>
          </p:nvPr>
        </p:nvPicPr>
        <p:blipFill>
          <a:blip r:embed="rId2"/>
          <a:stretch>
            <a:fillRect/>
          </a:stretch>
        </p:blipFill>
        <p:spPr>
          <a:xfrm>
            <a:off x="3920331" y="1825625"/>
            <a:ext cx="4351338" cy="4351338"/>
          </a:xfrm>
        </p:spPr>
      </p:pic>
      <p:pic>
        <p:nvPicPr>
          <p:cNvPr id="4" name="Picture 3" descr="A blue machine in a factory&#10;&#10;AI-generated content may be incorrect.">
            <a:extLst>
              <a:ext uri="{FF2B5EF4-FFF2-40B4-BE49-F238E27FC236}">
                <a16:creationId xmlns:a16="http://schemas.microsoft.com/office/drawing/2014/main" id="{465787A4-D247-2696-61A2-8C2B9C970423}"/>
              </a:ext>
            </a:extLst>
          </p:cNvPr>
          <p:cNvPicPr>
            <a:picLocks noChangeAspect="1"/>
          </p:cNvPicPr>
          <p:nvPr/>
        </p:nvPicPr>
        <p:blipFill>
          <a:blip r:embed="rId3">
            <a:extLst>
              <a:ext uri="{28A0092B-C50C-407E-A947-70E740481C1C}">
                <a14:useLocalDpi xmlns:a14="http://schemas.microsoft.com/office/drawing/2010/main" val="0"/>
              </a:ext>
            </a:extLst>
          </a:blip>
          <a:srcRect t="9043"/>
          <a:stretch>
            <a:fillRect/>
          </a:stretch>
        </p:blipFill>
        <p:spPr>
          <a:xfrm>
            <a:off x="0" y="-267486"/>
            <a:ext cx="12192000" cy="7392971"/>
          </a:xfrm>
          <a:prstGeom prst="rect">
            <a:avLst/>
          </a:prstGeom>
        </p:spPr>
      </p:pic>
      <p:pic>
        <p:nvPicPr>
          <p:cNvPr id="6" name="Picture 5">
            <a:extLst>
              <a:ext uri="{FF2B5EF4-FFF2-40B4-BE49-F238E27FC236}">
                <a16:creationId xmlns:a16="http://schemas.microsoft.com/office/drawing/2014/main" id="{2B70959D-47ED-1489-CF0D-A1101EC7B8ED}"/>
              </a:ext>
            </a:extLst>
          </p:cNvPr>
          <p:cNvPicPr>
            <a:picLocks noChangeAspect="1"/>
          </p:cNvPicPr>
          <p:nvPr/>
        </p:nvPicPr>
        <p:blipFill>
          <a:blip r:embed="rId4"/>
          <a:stretch>
            <a:fillRect/>
          </a:stretch>
        </p:blipFill>
        <p:spPr>
          <a:xfrm>
            <a:off x="159515" y="-136525"/>
            <a:ext cx="4564166" cy="39404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Bildobjekt 4">
            <a:extLst>
              <a:ext uri="{FF2B5EF4-FFF2-40B4-BE49-F238E27FC236}">
                <a16:creationId xmlns:a16="http://schemas.microsoft.com/office/drawing/2014/main" id="{FF45FAB3-CD46-A12F-BB6B-2BC1674410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37496" y="-40266"/>
            <a:ext cx="2177285" cy="1442606"/>
          </a:xfrm>
          <a:prstGeom prst="rect">
            <a:avLst/>
          </a:prstGeom>
        </p:spPr>
      </p:pic>
      <p:sp>
        <p:nvSpPr>
          <p:cNvPr id="8" name="Title 1">
            <a:extLst>
              <a:ext uri="{FF2B5EF4-FFF2-40B4-BE49-F238E27FC236}">
                <a16:creationId xmlns:a16="http://schemas.microsoft.com/office/drawing/2014/main" id="{B860A7D2-C0B0-354E-5549-E96DB8D07325}"/>
              </a:ext>
            </a:extLst>
          </p:cNvPr>
          <p:cNvSpPr txBox="1">
            <a:spLocks/>
          </p:cNvSpPr>
          <p:nvPr/>
        </p:nvSpPr>
        <p:spPr>
          <a:xfrm>
            <a:off x="6835010" y="5039539"/>
            <a:ext cx="5210175" cy="769124"/>
          </a:xfrm>
          <a:prstGeom prst="rect">
            <a:avLst/>
          </a:prstGeom>
          <a:solidFill>
            <a:schemeClr val="tx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4400" dirty="0">
                <a:solidFill>
                  <a:schemeClr val="bg1"/>
                </a:solidFill>
                <a:highlight>
                  <a:srgbClr val="000000"/>
                </a:highlight>
              </a:rPr>
              <a:t>The PUMA </a:t>
            </a:r>
            <a:r>
              <a:rPr lang="fr-CH" sz="4400" dirty="0" err="1">
                <a:solidFill>
                  <a:schemeClr val="bg1"/>
                </a:solidFill>
                <a:highlight>
                  <a:srgbClr val="000000"/>
                </a:highlight>
              </a:rPr>
              <a:t>experiment</a:t>
            </a:r>
            <a:r>
              <a:rPr lang="fr-CH" sz="4400" dirty="0">
                <a:solidFill>
                  <a:schemeClr val="bg1"/>
                </a:solidFill>
                <a:highlight>
                  <a:srgbClr val="000000"/>
                </a:highlight>
              </a:rPr>
              <a:t> - </a:t>
            </a:r>
            <a:r>
              <a:rPr lang="fr-CH" i="1" dirty="0" err="1">
                <a:solidFill>
                  <a:schemeClr val="bg1"/>
                </a:solidFill>
                <a:highlight>
                  <a:srgbClr val="000000"/>
                </a:highlight>
              </a:rPr>
              <a:t>Probing</a:t>
            </a:r>
            <a:r>
              <a:rPr lang="fr-CH" i="1" dirty="0">
                <a:solidFill>
                  <a:schemeClr val="bg1"/>
                </a:solidFill>
                <a:highlight>
                  <a:srgbClr val="000000"/>
                </a:highlight>
              </a:rPr>
              <a:t> the neutron skin </a:t>
            </a:r>
            <a:r>
              <a:rPr lang="fr-CH" i="1" dirty="0" err="1">
                <a:solidFill>
                  <a:schemeClr val="bg1"/>
                </a:solidFill>
                <a:highlight>
                  <a:srgbClr val="000000"/>
                </a:highlight>
              </a:rPr>
              <a:t>using</a:t>
            </a:r>
            <a:r>
              <a:rPr lang="fr-CH" i="1" dirty="0">
                <a:solidFill>
                  <a:schemeClr val="bg1"/>
                </a:solidFill>
                <a:highlight>
                  <a:srgbClr val="000000"/>
                </a:highlight>
              </a:rPr>
              <a:t> </a:t>
            </a:r>
            <a:r>
              <a:rPr lang="fr-CH" i="1" dirty="0" err="1">
                <a:solidFill>
                  <a:schemeClr val="bg1"/>
                </a:solidFill>
                <a:highlight>
                  <a:srgbClr val="000000"/>
                </a:highlight>
              </a:rPr>
              <a:t>antiprotonic</a:t>
            </a:r>
            <a:r>
              <a:rPr lang="fr-CH" i="1" dirty="0">
                <a:solidFill>
                  <a:schemeClr val="bg1"/>
                </a:solidFill>
                <a:highlight>
                  <a:srgbClr val="000000"/>
                </a:highlight>
              </a:rPr>
              <a:t> </a:t>
            </a:r>
            <a:r>
              <a:rPr lang="fr-CH" i="1" dirty="0" err="1">
                <a:solidFill>
                  <a:schemeClr val="bg1"/>
                </a:solidFill>
                <a:highlight>
                  <a:srgbClr val="000000"/>
                </a:highlight>
              </a:rPr>
              <a:t>atoms</a:t>
            </a:r>
            <a:endParaRPr lang="en-US" sz="4400" i="1" dirty="0">
              <a:solidFill>
                <a:schemeClr val="bg1"/>
              </a:solidFill>
              <a:highlight>
                <a:srgbClr val="000000"/>
              </a:highlight>
            </a:endParaRPr>
          </a:p>
        </p:txBody>
      </p:sp>
      <p:sp>
        <p:nvSpPr>
          <p:cNvPr id="9" name="TextBox 8">
            <a:extLst>
              <a:ext uri="{FF2B5EF4-FFF2-40B4-BE49-F238E27FC236}">
                <a16:creationId xmlns:a16="http://schemas.microsoft.com/office/drawing/2014/main" id="{C265AC23-FB7E-FC31-2B5C-D017E9B5959D}"/>
              </a:ext>
            </a:extLst>
          </p:cNvPr>
          <p:cNvSpPr txBox="1"/>
          <p:nvPr/>
        </p:nvSpPr>
        <p:spPr>
          <a:xfrm rot="20343827">
            <a:off x="4487067" y="448855"/>
            <a:ext cx="3765903" cy="461665"/>
          </a:xfrm>
          <a:prstGeom prst="rect">
            <a:avLst/>
          </a:prstGeom>
          <a:noFill/>
        </p:spPr>
        <p:txBody>
          <a:bodyPr wrap="none" rtlCol="0">
            <a:spAutoFit/>
          </a:bodyPr>
          <a:lstStyle/>
          <a:p>
            <a:r>
              <a:rPr lang="en-US" sz="2400" dirty="0">
                <a:solidFill>
                  <a:schemeClr val="bg1"/>
                </a:solidFill>
                <a:highlight>
                  <a:srgbClr val="000000"/>
                </a:highlight>
              </a:rPr>
              <a:t>Portable trap for antiprotons</a:t>
            </a:r>
            <a:endParaRPr lang="LID4096" sz="2400" dirty="0">
              <a:solidFill>
                <a:schemeClr val="bg1"/>
              </a:solidFill>
              <a:highlight>
                <a:srgbClr val="000000"/>
              </a:highlight>
            </a:endParaRPr>
          </a:p>
        </p:txBody>
      </p:sp>
      <p:pic>
        <p:nvPicPr>
          <p:cNvPr id="16" name="Picture 15">
            <a:extLst>
              <a:ext uri="{FF2B5EF4-FFF2-40B4-BE49-F238E27FC236}">
                <a16:creationId xmlns:a16="http://schemas.microsoft.com/office/drawing/2014/main" id="{85D23B50-216B-36E3-B4F2-9C41F7DCDB0E}"/>
              </a:ext>
            </a:extLst>
          </p:cNvPr>
          <p:cNvPicPr>
            <a:picLocks noChangeAspect="1"/>
          </p:cNvPicPr>
          <p:nvPr/>
        </p:nvPicPr>
        <p:blipFill>
          <a:blip r:embed="rId2"/>
          <a:stretch>
            <a:fillRect/>
          </a:stretch>
        </p:blipFill>
        <p:spPr>
          <a:xfrm>
            <a:off x="432873" y="2893088"/>
            <a:ext cx="1821631" cy="18216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027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4CE73-9822-EA70-EBEE-B8CE04C97E74}"/>
            </a:ext>
          </a:extLst>
        </p:cNvPr>
        <p:cNvGrpSpPr/>
        <p:nvPr/>
      </p:nvGrpSpPr>
      <p:grpSpPr>
        <a:xfrm>
          <a:off x="0" y="0"/>
          <a:ext cx="0" cy="0"/>
          <a:chOff x="0" y="0"/>
          <a:chExt cx="0" cy="0"/>
        </a:xfrm>
      </p:grpSpPr>
      <p:sp>
        <p:nvSpPr>
          <p:cNvPr id="13" name="Oval 12">
            <a:extLst>
              <a:ext uri="{FF2B5EF4-FFF2-40B4-BE49-F238E27FC236}">
                <a16:creationId xmlns:a16="http://schemas.microsoft.com/office/drawing/2014/main" id="{4CF6AB8C-6C92-FBED-EBB2-4BD1DA052340}"/>
              </a:ext>
            </a:extLst>
          </p:cNvPr>
          <p:cNvSpPr/>
          <p:nvPr/>
        </p:nvSpPr>
        <p:spPr>
          <a:xfrm>
            <a:off x="2176781" y="1836696"/>
            <a:ext cx="618584" cy="621612"/>
          </a:xfrm>
          <a:prstGeom prst="ellipse">
            <a:avLst/>
          </a:prstGeom>
          <a:solidFill>
            <a:srgbClr val="F321C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D9BAF23-B94E-34E9-ACB9-622CDD685355}"/>
                  </a:ext>
                </a:extLst>
              </p:cNvPr>
              <p:cNvSpPr txBox="1"/>
              <p:nvPr/>
            </p:nvSpPr>
            <p:spPr>
              <a:xfrm>
                <a:off x="2164540" y="1806511"/>
                <a:ext cx="653747"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200" b="0" i="1" smtClean="0">
                              <a:solidFill>
                                <a:schemeClr val="tx1"/>
                              </a:solidFill>
                              <a:latin typeface="Cambria Math" panose="02040503050406030204" pitchFamily="18" charset="0"/>
                            </a:rPr>
                          </m:ctrlPr>
                        </m:accPr>
                        <m:e>
                          <m:r>
                            <a:rPr lang="en-US" sz="3200" b="0" i="1" smtClean="0">
                              <a:solidFill>
                                <a:schemeClr val="tx1"/>
                              </a:solidFill>
                              <a:latin typeface="Cambria Math" panose="02040503050406030204" pitchFamily="18" charset="0"/>
                            </a:rPr>
                            <m:t>𝑝</m:t>
                          </m:r>
                        </m:e>
                      </m:acc>
                    </m:oMath>
                  </m:oMathPara>
                </a14:m>
                <a:endParaRPr lang="en-SE" dirty="0"/>
              </a:p>
            </p:txBody>
          </p:sp>
        </mc:Choice>
        <mc:Fallback xmlns="">
          <p:sp>
            <p:nvSpPr>
              <p:cNvPr id="11" name="TextBox 10">
                <a:extLst>
                  <a:ext uri="{FF2B5EF4-FFF2-40B4-BE49-F238E27FC236}">
                    <a16:creationId xmlns:a16="http://schemas.microsoft.com/office/drawing/2014/main" id="{1D9BAF23-B94E-34E9-ACB9-622CDD685355}"/>
                  </a:ext>
                </a:extLst>
              </p:cNvPr>
              <p:cNvSpPr txBox="1">
                <a:spLocks noRot="1" noChangeAspect="1" noMove="1" noResize="1" noEditPoints="1" noAdjustHandles="1" noChangeArrowheads="1" noChangeShapeType="1" noTextEdit="1"/>
              </p:cNvSpPr>
              <p:nvPr/>
            </p:nvSpPr>
            <p:spPr>
              <a:xfrm>
                <a:off x="2164540" y="1806511"/>
                <a:ext cx="653747" cy="584775"/>
              </a:xfrm>
              <a:prstGeom prst="rect">
                <a:avLst/>
              </a:prstGeom>
              <a:blipFill>
                <a:blip r:embed="rId2"/>
                <a:stretch>
                  <a:fillRect/>
                </a:stretch>
              </a:blipFill>
            </p:spPr>
            <p:txBody>
              <a:bodyPr/>
              <a:lstStyle/>
              <a:p>
                <a:r>
                  <a:rPr lang="LID4096">
                    <a:noFill/>
                  </a:rPr>
                  <a:t> </a:t>
                </a:r>
              </a:p>
            </p:txBody>
          </p:sp>
        </mc:Fallback>
      </mc:AlternateContent>
      <p:sp>
        <p:nvSpPr>
          <p:cNvPr id="22" name="Oval 21">
            <a:extLst>
              <a:ext uri="{FF2B5EF4-FFF2-40B4-BE49-F238E27FC236}">
                <a16:creationId xmlns:a16="http://schemas.microsoft.com/office/drawing/2014/main" id="{F5A8AC7F-4E0C-9F72-6284-DE2F70BAA46C}"/>
              </a:ext>
            </a:extLst>
          </p:cNvPr>
          <p:cNvSpPr/>
          <p:nvPr/>
        </p:nvSpPr>
        <p:spPr>
          <a:xfrm>
            <a:off x="911451" y="2056368"/>
            <a:ext cx="187662" cy="174924"/>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6DFAE088-A473-4960-4C95-8BDE80D09ACC}"/>
                  </a:ext>
                </a:extLst>
              </p:cNvPr>
              <p:cNvSpPr txBox="1"/>
              <p:nvPr/>
            </p:nvSpPr>
            <p:spPr>
              <a:xfrm>
                <a:off x="657483" y="1726809"/>
                <a:ext cx="933803"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2000" b="0" i="1" smtClean="0">
                              <a:solidFill>
                                <a:schemeClr val="tx1"/>
                              </a:solidFill>
                              <a:latin typeface="Cambria Math" panose="02040503050406030204" pitchFamily="18" charset="0"/>
                              <a:ea typeface="Cambria Math" panose="02040503050406030204" pitchFamily="18" charset="0"/>
                            </a:rPr>
                          </m:ctrlPr>
                        </m:sSupPr>
                        <m:e>
                          <m:r>
                            <a:rPr lang="sv-SE" sz="2000" b="0" i="1" smtClean="0">
                              <a:solidFill>
                                <a:schemeClr val="tx1"/>
                              </a:solidFill>
                              <a:latin typeface="Cambria Math" panose="02040503050406030204" pitchFamily="18" charset="0"/>
                              <a:ea typeface="Cambria Math" panose="02040503050406030204" pitchFamily="18" charset="0"/>
                            </a:rPr>
                            <m:t>𝑒</m:t>
                          </m:r>
                        </m:e>
                        <m:sup>
                          <m:r>
                            <a:rPr lang="sv-SE" sz="20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23" name="TextBox 22">
                <a:extLst>
                  <a:ext uri="{FF2B5EF4-FFF2-40B4-BE49-F238E27FC236}">
                    <a16:creationId xmlns:a16="http://schemas.microsoft.com/office/drawing/2014/main" id="{6DFAE088-A473-4960-4C95-8BDE80D09ACC}"/>
                  </a:ext>
                </a:extLst>
              </p:cNvPr>
              <p:cNvSpPr txBox="1">
                <a:spLocks noRot="1" noChangeAspect="1" noMove="1" noResize="1" noEditPoints="1" noAdjustHandles="1" noChangeArrowheads="1" noChangeShapeType="1" noTextEdit="1"/>
              </p:cNvSpPr>
              <p:nvPr/>
            </p:nvSpPr>
            <p:spPr>
              <a:xfrm>
                <a:off x="657483" y="1726809"/>
                <a:ext cx="933803" cy="400110"/>
              </a:xfrm>
              <a:prstGeom prst="rect">
                <a:avLst/>
              </a:prstGeom>
              <a:blipFill>
                <a:blip r:embed="rId3"/>
                <a:stretch>
                  <a:fillRect/>
                </a:stretch>
              </a:blipFill>
            </p:spPr>
            <p:txBody>
              <a:bodyPr/>
              <a:lstStyle/>
              <a:p>
                <a:r>
                  <a:rPr lang="LID4096">
                    <a:noFill/>
                  </a:rPr>
                  <a:t> </a:t>
                </a:r>
              </a:p>
            </p:txBody>
          </p:sp>
        </mc:Fallback>
      </mc:AlternateContent>
      <p:sp>
        <p:nvSpPr>
          <p:cNvPr id="43" name="TextBox 42">
            <a:extLst>
              <a:ext uri="{FF2B5EF4-FFF2-40B4-BE49-F238E27FC236}">
                <a16:creationId xmlns:a16="http://schemas.microsoft.com/office/drawing/2014/main" id="{5254A90F-3F8C-FBE1-A89C-C14DD3566B09}"/>
              </a:ext>
            </a:extLst>
          </p:cNvPr>
          <p:cNvSpPr txBox="1"/>
          <p:nvPr/>
        </p:nvSpPr>
        <p:spPr>
          <a:xfrm>
            <a:off x="3263299" y="1170771"/>
            <a:ext cx="2301784" cy="400110"/>
          </a:xfrm>
          <a:prstGeom prst="rect">
            <a:avLst/>
          </a:prstGeom>
          <a:noFill/>
        </p:spPr>
        <p:txBody>
          <a:bodyPr wrap="none" rtlCol="0">
            <a:spAutoFit/>
          </a:bodyPr>
          <a:lstStyle/>
          <a:p>
            <a:r>
              <a:rPr lang="sv-SE" sz="2000" dirty="0"/>
              <a:t>Anti-Hydrogen atom</a:t>
            </a:r>
            <a:endParaRPr lang="en-SE" sz="2000" dirty="0"/>
          </a:p>
        </p:txBody>
      </p:sp>
      <p:grpSp>
        <p:nvGrpSpPr>
          <p:cNvPr id="66" name="Group 65">
            <a:extLst>
              <a:ext uri="{FF2B5EF4-FFF2-40B4-BE49-F238E27FC236}">
                <a16:creationId xmlns:a16="http://schemas.microsoft.com/office/drawing/2014/main" id="{9E7788FD-5156-0DEF-F4D0-91B110D6A2AF}"/>
              </a:ext>
            </a:extLst>
          </p:cNvPr>
          <p:cNvGrpSpPr/>
          <p:nvPr/>
        </p:nvGrpSpPr>
        <p:grpSpPr>
          <a:xfrm>
            <a:off x="3683540" y="1424056"/>
            <a:ext cx="1394630" cy="1477868"/>
            <a:chOff x="5082549" y="1169337"/>
            <a:chExt cx="1570809" cy="1746574"/>
          </a:xfrm>
        </p:grpSpPr>
        <p:sp>
          <p:nvSpPr>
            <p:cNvPr id="36" name="Oval 35">
              <a:extLst>
                <a:ext uri="{FF2B5EF4-FFF2-40B4-BE49-F238E27FC236}">
                  <a16:creationId xmlns:a16="http://schemas.microsoft.com/office/drawing/2014/main" id="{B10CB6F7-5540-585D-C392-741461BE6178}"/>
                </a:ext>
              </a:extLst>
            </p:cNvPr>
            <p:cNvSpPr/>
            <p:nvPr/>
          </p:nvSpPr>
          <p:spPr>
            <a:xfrm>
              <a:off x="5728333" y="1959746"/>
              <a:ext cx="280815" cy="289591"/>
            </a:xfrm>
            <a:prstGeom prst="ellipse">
              <a:avLst/>
            </a:prstGeom>
            <a:solidFill>
              <a:srgbClr val="F321C6"/>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37" name="Oval 36">
              <a:extLst>
                <a:ext uri="{FF2B5EF4-FFF2-40B4-BE49-F238E27FC236}">
                  <a16:creationId xmlns:a16="http://schemas.microsoft.com/office/drawing/2014/main" id="{45CAE511-7F63-3B79-CED5-760272CD2449}"/>
                </a:ext>
              </a:extLst>
            </p:cNvPr>
            <p:cNvSpPr/>
            <p:nvPr/>
          </p:nvSpPr>
          <p:spPr>
            <a:xfrm>
              <a:off x="5082549" y="1345102"/>
              <a:ext cx="1570809" cy="157080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63" name="TextBox 62">
              <a:extLst>
                <a:ext uri="{FF2B5EF4-FFF2-40B4-BE49-F238E27FC236}">
                  <a16:creationId xmlns:a16="http://schemas.microsoft.com/office/drawing/2014/main" id="{006F3E45-FBA5-ACFF-9A0D-E5AE4D3C41A3}"/>
                </a:ext>
              </a:extLst>
            </p:cNvPr>
            <p:cNvSpPr txBox="1"/>
            <p:nvPr/>
          </p:nvSpPr>
          <p:spPr>
            <a:xfrm>
              <a:off x="5185434" y="1169337"/>
              <a:ext cx="143994" cy="177223"/>
            </a:xfrm>
            <a:prstGeom prst="rect">
              <a:avLst/>
            </a:prstGeom>
            <a:noFill/>
          </p:spPr>
          <p:txBody>
            <a:bodyPr wrap="none" rtlCol="0">
              <a:spAutoFit/>
            </a:bodyPr>
            <a:lstStyle/>
            <a:p>
              <a:r>
                <a:rPr lang="sv-SE" dirty="0"/>
                <a:t>+</a:t>
              </a:r>
              <a:endParaRPr lang="en-SE" dirty="0"/>
            </a:p>
          </p:txBody>
        </p:sp>
        <p:sp>
          <p:nvSpPr>
            <p:cNvPr id="64" name="TextBox 63">
              <a:extLst>
                <a:ext uri="{FF2B5EF4-FFF2-40B4-BE49-F238E27FC236}">
                  <a16:creationId xmlns:a16="http://schemas.microsoft.com/office/drawing/2014/main" id="{8540E0D5-9D1A-A07D-8F53-B234E1029592}"/>
                </a:ext>
              </a:extLst>
            </p:cNvPr>
            <p:cNvSpPr txBox="1"/>
            <p:nvPr/>
          </p:nvSpPr>
          <p:spPr>
            <a:xfrm>
              <a:off x="5711653" y="1697328"/>
              <a:ext cx="156301" cy="310141"/>
            </a:xfrm>
            <a:prstGeom prst="rect">
              <a:avLst/>
            </a:prstGeom>
            <a:noFill/>
          </p:spPr>
          <p:txBody>
            <a:bodyPr wrap="none" rtlCol="0">
              <a:spAutoFit/>
            </a:bodyPr>
            <a:lstStyle/>
            <a:p>
              <a:r>
                <a:rPr lang="sv-SE" sz="3600" dirty="0"/>
                <a:t>-</a:t>
              </a:r>
              <a:endParaRPr lang="en-SE" sz="3600" dirty="0"/>
            </a:p>
          </p:txBody>
        </p:sp>
        <p:sp>
          <p:nvSpPr>
            <p:cNvPr id="65" name="Oval 64">
              <a:extLst>
                <a:ext uri="{FF2B5EF4-FFF2-40B4-BE49-F238E27FC236}">
                  <a16:creationId xmlns:a16="http://schemas.microsoft.com/office/drawing/2014/main" id="{6E64AF21-6AC3-3BC1-4FF9-3831650F0470}"/>
                </a:ext>
              </a:extLst>
            </p:cNvPr>
            <p:cNvSpPr/>
            <p:nvPr/>
          </p:nvSpPr>
          <p:spPr>
            <a:xfrm>
              <a:off x="5408029" y="1415667"/>
              <a:ext cx="89339" cy="8941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sp>
        <p:nvSpPr>
          <p:cNvPr id="67" name="TextBox 66">
            <a:extLst>
              <a:ext uri="{FF2B5EF4-FFF2-40B4-BE49-F238E27FC236}">
                <a16:creationId xmlns:a16="http://schemas.microsoft.com/office/drawing/2014/main" id="{25107A23-BB10-AA1A-16A1-E566541B7755}"/>
              </a:ext>
            </a:extLst>
          </p:cNvPr>
          <p:cNvSpPr txBox="1"/>
          <p:nvPr/>
        </p:nvSpPr>
        <p:spPr>
          <a:xfrm>
            <a:off x="1901353" y="1362533"/>
            <a:ext cx="1398781" cy="400110"/>
          </a:xfrm>
          <a:prstGeom prst="rect">
            <a:avLst/>
          </a:prstGeom>
          <a:noFill/>
        </p:spPr>
        <p:txBody>
          <a:bodyPr wrap="none" rtlCol="0">
            <a:spAutoFit/>
          </a:bodyPr>
          <a:lstStyle/>
          <a:p>
            <a:r>
              <a:rPr lang="sv-SE" sz="2000" dirty="0">
                <a:solidFill>
                  <a:srgbClr val="F321C6"/>
                </a:solidFill>
              </a:rPr>
              <a:t>Anti-proton</a:t>
            </a:r>
            <a:endParaRPr lang="en-SE" sz="2000" dirty="0">
              <a:solidFill>
                <a:srgbClr val="F321C6"/>
              </a:solidFill>
            </a:endParaRPr>
          </a:p>
        </p:txBody>
      </p:sp>
      <p:sp>
        <p:nvSpPr>
          <p:cNvPr id="68" name="TextBox 67">
            <a:extLst>
              <a:ext uri="{FF2B5EF4-FFF2-40B4-BE49-F238E27FC236}">
                <a16:creationId xmlns:a16="http://schemas.microsoft.com/office/drawing/2014/main" id="{A0B7CF53-6D79-F7D6-2A17-5E1E149471DC}"/>
              </a:ext>
            </a:extLst>
          </p:cNvPr>
          <p:cNvSpPr txBox="1"/>
          <p:nvPr/>
        </p:nvSpPr>
        <p:spPr>
          <a:xfrm>
            <a:off x="337952" y="1361975"/>
            <a:ext cx="1556773" cy="400110"/>
          </a:xfrm>
          <a:prstGeom prst="rect">
            <a:avLst/>
          </a:prstGeom>
          <a:noFill/>
        </p:spPr>
        <p:txBody>
          <a:bodyPr wrap="none" rtlCol="0">
            <a:spAutoFit/>
          </a:bodyPr>
          <a:lstStyle/>
          <a:p>
            <a:r>
              <a:rPr lang="sv-SE" sz="2000" dirty="0">
                <a:solidFill>
                  <a:srgbClr val="FF0000"/>
                </a:solidFill>
              </a:rPr>
              <a:t>Anti-electron</a:t>
            </a:r>
            <a:endParaRPr lang="en-SE" sz="2000" dirty="0">
              <a:solidFill>
                <a:srgbClr val="FF0000"/>
              </a:solidFill>
            </a:endParaRPr>
          </a:p>
        </p:txBody>
      </p:sp>
      <p:sp>
        <p:nvSpPr>
          <p:cNvPr id="70" name="Rectangle 69">
            <a:extLst>
              <a:ext uri="{FF2B5EF4-FFF2-40B4-BE49-F238E27FC236}">
                <a16:creationId xmlns:a16="http://schemas.microsoft.com/office/drawing/2014/main" id="{861CE66D-0E6A-9E20-883A-EB68F057468B}"/>
              </a:ext>
            </a:extLst>
          </p:cNvPr>
          <p:cNvSpPr/>
          <p:nvPr/>
        </p:nvSpPr>
        <p:spPr>
          <a:xfrm>
            <a:off x="333438" y="1024522"/>
            <a:ext cx="5313409" cy="3641233"/>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0" name="TextBox 89">
            <a:extLst>
              <a:ext uri="{FF2B5EF4-FFF2-40B4-BE49-F238E27FC236}">
                <a16:creationId xmlns:a16="http://schemas.microsoft.com/office/drawing/2014/main" id="{A0D4EAFE-1817-1B2E-1431-16C4A5ACDEA4}"/>
              </a:ext>
            </a:extLst>
          </p:cNvPr>
          <p:cNvSpPr txBox="1"/>
          <p:nvPr/>
        </p:nvSpPr>
        <p:spPr>
          <a:xfrm>
            <a:off x="841753" y="3018952"/>
            <a:ext cx="1448217" cy="400110"/>
          </a:xfrm>
          <a:prstGeom prst="rect">
            <a:avLst/>
          </a:prstGeom>
          <a:noFill/>
        </p:spPr>
        <p:txBody>
          <a:bodyPr wrap="none" rtlCol="0">
            <a:spAutoFit/>
          </a:bodyPr>
          <a:lstStyle/>
          <a:p>
            <a:r>
              <a:rPr lang="sv-SE" sz="2000" dirty="0"/>
              <a:t>Positronium</a:t>
            </a:r>
            <a:endParaRPr lang="en-SE" sz="2000" dirty="0"/>
          </a:p>
        </p:txBody>
      </p:sp>
      <p:grpSp>
        <p:nvGrpSpPr>
          <p:cNvPr id="122" name="Group 121">
            <a:extLst>
              <a:ext uri="{FF2B5EF4-FFF2-40B4-BE49-F238E27FC236}">
                <a16:creationId xmlns:a16="http://schemas.microsoft.com/office/drawing/2014/main" id="{8361030F-3899-2841-AAE9-D8180313E2D8}"/>
              </a:ext>
            </a:extLst>
          </p:cNvPr>
          <p:cNvGrpSpPr/>
          <p:nvPr/>
        </p:nvGrpSpPr>
        <p:grpSpPr>
          <a:xfrm>
            <a:off x="1050203" y="3393686"/>
            <a:ext cx="1214252" cy="879608"/>
            <a:chOff x="857908" y="3124384"/>
            <a:chExt cx="1651870" cy="1143939"/>
          </a:xfrm>
        </p:grpSpPr>
        <p:sp>
          <p:nvSpPr>
            <p:cNvPr id="88" name="Oval 87">
              <a:extLst>
                <a:ext uri="{FF2B5EF4-FFF2-40B4-BE49-F238E27FC236}">
                  <a16:creationId xmlns:a16="http://schemas.microsoft.com/office/drawing/2014/main" id="{18C5AF65-771D-301B-CC7B-F57ACF20B2EC}"/>
                </a:ext>
              </a:extLst>
            </p:cNvPr>
            <p:cNvSpPr/>
            <p:nvPr/>
          </p:nvSpPr>
          <p:spPr>
            <a:xfrm>
              <a:off x="1267330" y="3390319"/>
              <a:ext cx="627033" cy="627033"/>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D0059258-8630-B355-57C0-1EC22F65D316}"/>
                    </a:ext>
                  </a:extLst>
                </p:cNvPr>
                <p:cNvSpPr txBox="1"/>
                <p:nvPr/>
              </p:nvSpPr>
              <p:spPr>
                <a:xfrm>
                  <a:off x="1575975" y="3828030"/>
                  <a:ext cx="933803" cy="4402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1600" b="0" i="1" smtClean="0">
                                <a:solidFill>
                                  <a:schemeClr val="tx1"/>
                                </a:solidFill>
                                <a:latin typeface="Cambria Math" panose="02040503050406030204" pitchFamily="18" charset="0"/>
                                <a:ea typeface="Cambria Math" panose="02040503050406030204" pitchFamily="18" charset="0"/>
                              </a:rPr>
                            </m:ctrlPr>
                          </m:sSupPr>
                          <m:e>
                            <m:r>
                              <a:rPr lang="sv-SE" sz="1600" b="0" i="1" smtClean="0">
                                <a:solidFill>
                                  <a:schemeClr val="tx1"/>
                                </a:solidFill>
                                <a:latin typeface="Cambria Math" panose="02040503050406030204" pitchFamily="18" charset="0"/>
                                <a:ea typeface="Cambria Math" panose="02040503050406030204" pitchFamily="18" charset="0"/>
                              </a:rPr>
                              <m:t>𝑒</m:t>
                            </m:r>
                          </m:e>
                          <m:sup>
                            <m:r>
                              <a:rPr lang="sv-SE" sz="16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86" name="TextBox 85">
                  <a:extLst>
                    <a:ext uri="{FF2B5EF4-FFF2-40B4-BE49-F238E27FC236}">
                      <a16:creationId xmlns:a16="http://schemas.microsoft.com/office/drawing/2014/main" id="{D0059258-8630-B355-57C0-1EC22F65D316}"/>
                    </a:ext>
                  </a:extLst>
                </p:cNvPr>
                <p:cNvSpPr txBox="1">
                  <a:spLocks noRot="1" noChangeAspect="1" noMove="1" noResize="1" noEditPoints="1" noAdjustHandles="1" noChangeArrowheads="1" noChangeShapeType="1" noTextEdit="1"/>
                </p:cNvSpPr>
                <p:nvPr/>
              </p:nvSpPr>
              <p:spPr>
                <a:xfrm>
                  <a:off x="1575975" y="3828030"/>
                  <a:ext cx="933803" cy="440293"/>
                </a:xfrm>
                <a:prstGeom prst="rect">
                  <a:avLst/>
                </a:prstGeom>
                <a:blipFill>
                  <a:blip r:embed="rId7"/>
                  <a:stretch>
                    <a:fillRect/>
                  </a:stretch>
                </a:blipFill>
              </p:spPr>
              <p:txBody>
                <a:bodyPr/>
                <a:lstStyle/>
                <a:p>
                  <a:r>
                    <a:rPr lang="LID4096">
                      <a:noFill/>
                    </a:rPr>
                    <a:t> </a:t>
                  </a:r>
                </a:p>
              </p:txBody>
            </p:sp>
          </mc:Fallback>
        </mc:AlternateContent>
        <p:sp>
          <p:nvSpPr>
            <p:cNvPr id="87" name="Oval 86">
              <a:extLst>
                <a:ext uri="{FF2B5EF4-FFF2-40B4-BE49-F238E27FC236}">
                  <a16:creationId xmlns:a16="http://schemas.microsoft.com/office/drawing/2014/main" id="{22E55A70-1F42-A2ED-3256-5497DD1D5304}"/>
                </a:ext>
              </a:extLst>
            </p:cNvPr>
            <p:cNvSpPr/>
            <p:nvPr/>
          </p:nvSpPr>
          <p:spPr>
            <a:xfrm>
              <a:off x="1308102" y="3390319"/>
              <a:ext cx="187662" cy="174924"/>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89" name="Oval 88">
              <a:extLst>
                <a:ext uri="{FF2B5EF4-FFF2-40B4-BE49-F238E27FC236}">
                  <a16:creationId xmlns:a16="http://schemas.microsoft.com/office/drawing/2014/main" id="{1B5D11A2-6AFF-11B7-4079-27C6DB5338E5}"/>
                </a:ext>
              </a:extLst>
            </p:cNvPr>
            <p:cNvSpPr/>
            <p:nvPr/>
          </p:nvSpPr>
          <p:spPr>
            <a:xfrm>
              <a:off x="1700737" y="3842428"/>
              <a:ext cx="187662" cy="174924"/>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FAC6F528-1524-C860-C9F8-FDDD41B8DED5}"/>
                    </a:ext>
                  </a:extLst>
                </p:cNvPr>
                <p:cNvSpPr txBox="1"/>
                <p:nvPr/>
              </p:nvSpPr>
              <p:spPr>
                <a:xfrm>
                  <a:off x="857908" y="3124384"/>
                  <a:ext cx="933803" cy="4402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1600" b="0" i="1" smtClean="0">
                                <a:solidFill>
                                  <a:schemeClr val="tx1"/>
                                </a:solidFill>
                                <a:latin typeface="Cambria Math" panose="02040503050406030204" pitchFamily="18" charset="0"/>
                                <a:ea typeface="Cambria Math" panose="02040503050406030204" pitchFamily="18" charset="0"/>
                              </a:rPr>
                            </m:ctrlPr>
                          </m:sSupPr>
                          <m:e>
                            <m:r>
                              <a:rPr lang="sv-SE" sz="1600" b="0" i="1" smtClean="0">
                                <a:solidFill>
                                  <a:schemeClr val="tx1"/>
                                </a:solidFill>
                                <a:latin typeface="Cambria Math" panose="02040503050406030204" pitchFamily="18" charset="0"/>
                                <a:ea typeface="Cambria Math" panose="02040503050406030204" pitchFamily="18" charset="0"/>
                              </a:rPr>
                              <m:t>𝑒</m:t>
                            </m:r>
                          </m:e>
                          <m:sup>
                            <m:r>
                              <a:rPr lang="sv-SE" sz="1600" b="0" i="1" smtClean="0">
                                <a:solidFill>
                                  <a:schemeClr val="tx1"/>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91" name="TextBox 90">
                  <a:extLst>
                    <a:ext uri="{FF2B5EF4-FFF2-40B4-BE49-F238E27FC236}">
                      <a16:creationId xmlns:a16="http://schemas.microsoft.com/office/drawing/2014/main" id="{FAC6F528-1524-C860-C9F8-FDDD41B8DED5}"/>
                    </a:ext>
                  </a:extLst>
                </p:cNvPr>
                <p:cNvSpPr txBox="1">
                  <a:spLocks noRot="1" noChangeAspect="1" noMove="1" noResize="1" noEditPoints="1" noAdjustHandles="1" noChangeArrowheads="1" noChangeShapeType="1" noTextEdit="1"/>
                </p:cNvSpPr>
                <p:nvPr/>
              </p:nvSpPr>
              <p:spPr>
                <a:xfrm>
                  <a:off x="857908" y="3124384"/>
                  <a:ext cx="933803" cy="440293"/>
                </a:xfrm>
                <a:prstGeom prst="rect">
                  <a:avLst/>
                </a:prstGeom>
                <a:blipFill>
                  <a:blip r:embed="rId8"/>
                  <a:stretch>
                    <a:fillRect/>
                  </a:stretch>
                </a:blipFill>
              </p:spPr>
              <p:txBody>
                <a:bodyPr/>
                <a:lstStyle/>
                <a:p>
                  <a:r>
                    <a:rPr lang="LID4096">
                      <a:noFill/>
                    </a:rPr>
                    <a:t> </a:t>
                  </a:r>
                </a:p>
              </p:txBody>
            </p:sp>
          </mc:Fallback>
        </mc:AlternateContent>
      </p:grpSp>
      <p:sp>
        <p:nvSpPr>
          <p:cNvPr id="106" name="TextBox 105">
            <a:extLst>
              <a:ext uri="{FF2B5EF4-FFF2-40B4-BE49-F238E27FC236}">
                <a16:creationId xmlns:a16="http://schemas.microsoft.com/office/drawing/2014/main" id="{8A6BDDAD-FEE2-2225-6491-2512CDB2E227}"/>
              </a:ext>
            </a:extLst>
          </p:cNvPr>
          <p:cNvSpPr txBox="1"/>
          <p:nvPr/>
        </p:nvSpPr>
        <p:spPr>
          <a:xfrm>
            <a:off x="3003546" y="2913539"/>
            <a:ext cx="2192203" cy="400110"/>
          </a:xfrm>
          <a:prstGeom prst="rect">
            <a:avLst/>
          </a:prstGeom>
          <a:noFill/>
        </p:spPr>
        <p:txBody>
          <a:bodyPr wrap="none" rtlCol="0">
            <a:spAutoFit/>
          </a:bodyPr>
          <a:lstStyle/>
          <a:p>
            <a:r>
              <a:rPr lang="sv-SE" sz="2000" dirty="0"/>
              <a:t>Antiprotonic atoms</a:t>
            </a:r>
            <a:endParaRPr lang="en-SE" sz="2000" dirty="0"/>
          </a:p>
        </p:txBody>
      </p:sp>
      <p:grpSp>
        <p:nvGrpSpPr>
          <p:cNvPr id="121" name="Group 120">
            <a:extLst>
              <a:ext uri="{FF2B5EF4-FFF2-40B4-BE49-F238E27FC236}">
                <a16:creationId xmlns:a16="http://schemas.microsoft.com/office/drawing/2014/main" id="{FC032E1B-736A-DA67-D105-70723405E35E}"/>
              </a:ext>
            </a:extLst>
          </p:cNvPr>
          <p:cNvGrpSpPr/>
          <p:nvPr/>
        </p:nvGrpSpPr>
        <p:grpSpPr>
          <a:xfrm>
            <a:off x="3375430" y="3369920"/>
            <a:ext cx="1109051" cy="1083058"/>
            <a:chOff x="4058892" y="3952560"/>
            <a:chExt cx="518468" cy="521960"/>
          </a:xfrm>
        </p:grpSpPr>
        <p:sp>
          <p:nvSpPr>
            <p:cNvPr id="119" name="Oval 118">
              <a:extLst>
                <a:ext uri="{FF2B5EF4-FFF2-40B4-BE49-F238E27FC236}">
                  <a16:creationId xmlns:a16="http://schemas.microsoft.com/office/drawing/2014/main" id="{77FD9DCD-E232-CB8C-D18A-C03A728C99A6}"/>
                </a:ext>
              </a:extLst>
            </p:cNvPr>
            <p:cNvSpPr/>
            <p:nvPr/>
          </p:nvSpPr>
          <p:spPr>
            <a:xfrm>
              <a:off x="4185694" y="4126499"/>
              <a:ext cx="118555" cy="123768"/>
            </a:xfrm>
            <a:prstGeom prst="ellipse">
              <a:avLst/>
            </a:prstGeom>
            <a:solidFill>
              <a:schemeClr val="bg2">
                <a:lumMod val="75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9" name="Oval 108">
              <a:extLst>
                <a:ext uri="{FF2B5EF4-FFF2-40B4-BE49-F238E27FC236}">
                  <a16:creationId xmlns:a16="http://schemas.microsoft.com/office/drawing/2014/main" id="{DD82C831-0FAD-3933-EE36-BE3E9625D214}"/>
                </a:ext>
              </a:extLst>
            </p:cNvPr>
            <p:cNvSpPr/>
            <p:nvPr/>
          </p:nvSpPr>
          <p:spPr>
            <a:xfrm>
              <a:off x="4058892" y="3957394"/>
              <a:ext cx="518468" cy="51712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nvGrpSpPr>
            <p:cNvPr id="118" name="Group 117">
              <a:extLst>
                <a:ext uri="{FF2B5EF4-FFF2-40B4-BE49-F238E27FC236}">
                  <a16:creationId xmlns:a16="http://schemas.microsoft.com/office/drawing/2014/main" id="{4C4BA3A4-BADE-61CE-5FA8-FD2E12E3D496}"/>
                </a:ext>
              </a:extLst>
            </p:cNvPr>
            <p:cNvGrpSpPr/>
            <p:nvPr/>
          </p:nvGrpSpPr>
          <p:grpSpPr>
            <a:xfrm>
              <a:off x="4199571" y="4078533"/>
              <a:ext cx="248146" cy="280091"/>
              <a:chOff x="4196730" y="4078533"/>
              <a:chExt cx="163815" cy="174075"/>
            </a:xfrm>
          </p:grpSpPr>
          <p:sp>
            <p:nvSpPr>
              <p:cNvPr id="108" name="Oval 107">
                <a:extLst>
                  <a:ext uri="{FF2B5EF4-FFF2-40B4-BE49-F238E27FC236}">
                    <a16:creationId xmlns:a16="http://schemas.microsoft.com/office/drawing/2014/main" id="{3D713DDD-DFE0-37EE-627D-2349FFFCC2EC}"/>
                  </a:ext>
                </a:extLst>
              </p:cNvPr>
              <p:cNvSpPr/>
              <p:nvPr/>
            </p:nvSpPr>
            <p:spPr>
              <a:xfrm>
                <a:off x="4229118" y="4078533"/>
                <a:ext cx="78265" cy="76921"/>
              </a:xfrm>
              <a:prstGeom prst="ellipse">
                <a:avLst/>
              </a:prstGeom>
              <a:solidFill>
                <a:srgbClr val="FF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3" name="Oval 112">
                <a:extLst>
                  <a:ext uri="{FF2B5EF4-FFF2-40B4-BE49-F238E27FC236}">
                    <a16:creationId xmlns:a16="http://schemas.microsoft.com/office/drawing/2014/main" id="{019579D4-6B83-6E93-6CD3-259847910BB9}"/>
                  </a:ext>
                </a:extLst>
              </p:cNvPr>
              <p:cNvSpPr/>
              <p:nvPr/>
            </p:nvSpPr>
            <p:spPr>
              <a:xfrm>
                <a:off x="4280385" y="4093439"/>
                <a:ext cx="78265" cy="76921"/>
              </a:xfrm>
              <a:prstGeom prst="ellipse">
                <a:avLst/>
              </a:prstGeom>
              <a:solidFill>
                <a:schemeClr val="bg2">
                  <a:lumMod val="75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4" name="Oval 113">
                <a:extLst>
                  <a:ext uri="{FF2B5EF4-FFF2-40B4-BE49-F238E27FC236}">
                    <a16:creationId xmlns:a16="http://schemas.microsoft.com/office/drawing/2014/main" id="{A46B89EA-AE8C-9718-F852-7D1AE5E314A6}"/>
                  </a:ext>
                </a:extLst>
              </p:cNvPr>
              <p:cNvSpPr/>
              <p:nvPr/>
            </p:nvSpPr>
            <p:spPr>
              <a:xfrm>
                <a:off x="4282280" y="4145495"/>
                <a:ext cx="78265" cy="76921"/>
              </a:xfrm>
              <a:prstGeom prst="ellipse">
                <a:avLst/>
              </a:prstGeom>
              <a:solidFill>
                <a:srgbClr val="FF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5" name="Oval 114">
                <a:extLst>
                  <a:ext uri="{FF2B5EF4-FFF2-40B4-BE49-F238E27FC236}">
                    <a16:creationId xmlns:a16="http://schemas.microsoft.com/office/drawing/2014/main" id="{6CE77C12-5C74-33CD-1C4E-9216450D16A1}"/>
                  </a:ext>
                </a:extLst>
              </p:cNvPr>
              <p:cNvSpPr/>
              <p:nvPr/>
            </p:nvSpPr>
            <p:spPr>
              <a:xfrm>
                <a:off x="4196730" y="4146804"/>
                <a:ext cx="78265" cy="76921"/>
              </a:xfrm>
              <a:prstGeom prst="ellipse">
                <a:avLst/>
              </a:prstGeom>
              <a:solidFill>
                <a:srgbClr val="FF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6" name="Oval 115">
                <a:extLst>
                  <a:ext uri="{FF2B5EF4-FFF2-40B4-BE49-F238E27FC236}">
                    <a16:creationId xmlns:a16="http://schemas.microsoft.com/office/drawing/2014/main" id="{7281E9B8-72D3-5AA8-3E04-B439DEF9067E}"/>
                  </a:ext>
                </a:extLst>
              </p:cNvPr>
              <p:cNvSpPr/>
              <p:nvPr/>
            </p:nvSpPr>
            <p:spPr>
              <a:xfrm>
                <a:off x="4245043" y="4175687"/>
                <a:ext cx="78265" cy="76921"/>
              </a:xfrm>
              <a:prstGeom prst="ellipse">
                <a:avLst/>
              </a:prstGeom>
              <a:solidFill>
                <a:schemeClr val="bg2">
                  <a:lumMod val="9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7" name="Oval 116">
                <a:extLst>
                  <a:ext uri="{FF2B5EF4-FFF2-40B4-BE49-F238E27FC236}">
                    <a16:creationId xmlns:a16="http://schemas.microsoft.com/office/drawing/2014/main" id="{479A1B99-807B-8393-C618-3535D6D6A43C}"/>
                  </a:ext>
                </a:extLst>
              </p:cNvPr>
              <p:cNvSpPr/>
              <p:nvPr/>
            </p:nvSpPr>
            <p:spPr>
              <a:xfrm>
                <a:off x="4237758" y="4127110"/>
                <a:ext cx="78265" cy="76921"/>
              </a:xfrm>
              <a:prstGeom prst="ellipse">
                <a:avLst/>
              </a:prstGeom>
              <a:solidFill>
                <a:srgbClr val="FF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sp>
          <p:nvSpPr>
            <p:cNvPr id="120" name="Oval 119">
              <a:extLst>
                <a:ext uri="{FF2B5EF4-FFF2-40B4-BE49-F238E27FC236}">
                  <a16:creationId xmlns:a16="http://schemas.microsoft.com/office/drawing/2014/main" id="{322E4E58-A66A-D485-C438-478BD4A2B706}"/>
                </a:ext>
              </a:extLst>
            </p:cNvPr>
            <p:cNvSpPr/>
            <p:nvPr/>
          </p:nvSpPr>
          <p:spPr>
            <a:xfrm>
              <a:off x="4126909" y="3952560"/>
              <a:ext cx="107677" cy="105397"/>
            </a:xfrm>
            <a:prstGeom prst="ellipse">
              <a:avLst/>
            </a:prstGeom>
            <a:solidFill>
              <a:srgbClr val="F321C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sp>
        <p:nvSpPr>
          <p:cNvPr id="110" name="TextBox 109">
            <a:extLst>
              <a:ext uri="{FF2B5EF4-FFF2-40B4-BE49-F238E27FC236}">
                <a16:creationId xmlns:a16="http://schemas.microsoft.com/office/drawing/2014/main" id="{AC0F7637-D78D-DDBF-C594-BB1D2A97E7CB}"/>
              </a:ext>
            </a:extLst>
          </p:cNvPr>
          <p:cNvSpPr txBox="1"/>
          <p:nvPr/>
        </p:nvSpPr>
        <p:spPr>
          <a:xfrm>
            <a:off x="3502057" y="3257378"/>
            <a:ext cx="279244" cy="461665"/>
          </a:xfrm>
          <a:prstGeom prst="rect">
            <a:avLst/>
          </a:prstGeom>
          <a:noFill/>
        </p:spPr>
        <p:txBody>
          <a:bodyPr wrap="none" rtlCol="0">
            <a:spAutoFit/>
          </a:bodyPr>
          <a:lstStyle/>
          <a:p>
            <a:r>
              <a:rPr lang="sv-SE" sz="2400" dirty="0"/>
              <a:t>-</a:t>
            </a:r>
            <a:endParaRPr lang="en-SE" sz="2400" dirty="0"/>
          </a:p>
        </p:txBody>
      </p:sp>
      <p:grpSp>
        <p:nvGrpSpPr>
          <p:cNvPr id="3" name="Group 2">
            <a:extLst>
              <a:ext uri="{FF2B5EF4-FFF2-40B4-BE49-F238E27FC236}">
                <a16:creationId xmlns:a16="http://schemas.microsoft.com/office/drawing/2014/main" id="{61814D8B-0406-2E88-80BA-9E5CB025EC2D}"/>
              </a:ext>
            </a:extLst>
          </p:cNvPr>
          <p:cNvGrpSpPr/>
          <p:nvPr/>
        </p:nvGrpSpPr>
        <p:grpSpPr>
          <a:xfrm>
            <a:off x="6426243" y="904186"/>
            <a:ext cx="5351461" cy="5600406"/>
            <a:chOff x="6426243" y="904186"/>
            <a:chExt cx="5351461" cy="5600406"/>
          </a:xfrm>
        </p:grpSpPr>
        <p:grpSp>
          <p:nvGrpSpPr>
            <p:cNvPr id="20" name="Group 19">
              <a:extLst>
                <a:ext uri="{FF2B5EF4-FFF2-40B4-BE49-F238E27FC236}">
                  <a16:creationId xmlns:a16="http://schemas.microsoft.com/office/drawing/2014/main" id="{6830C6A8-D277-D6F9-1FED-508057E4B456}"/>
                </a:ext>
              </a:extLst>
            </p:cNvPr>
            <p:cNvGrpSpPr/>
            <p:nvPr/>
          </p:nvGrpSpPr>
          <p:grpSpPr>
            <a:xfrm>
              <a:off x="9661713" y="1402165"/>
              <a:ext cx="986114" cy="1023324"/>
              <a:chOff x="8524034" y="1729268"/>
              <a:chExt cx="986114" cy="1023324"/>
            </a:xfrm>
          </p:grpSpPr>
          <p:grpSp>
            <p:nvGrpSpPr>
              <p:cNvPr id="14" name="Group 13">
                <a:extLst>
                  <a:ext uri="{FF2B5EF4-FFF2-40B4-BE49-F238E27FC236}">
                    <a16:creationId xmlns:a16="http://schemas.microsoft.com/office/drawing/2014/main" id="{2D55EA55-0688-6185-7907-792D9B81B987}"/>
                  </a:ext>
                </a:extLst>
              </p:cNvPr>
              <p:cNvGrpSpPr/>
              <p:nvPr/>
            </p:nvGrpSpPr>
            <p:grpSpPr>
              <a:xfrm>
                <a:off x="8524034" y="1735448"/>
                <a:ext cx="897479" cy="988305"/>
                <a:chOff x="8515174" y="3321898"/>
                <a:chExt cx="1024686" cy="1210814"/>
              </a:xfrm>
            </p:grpSpPr>
            <p:sp>
              <p:nvSpPr>
                <p:cNvPr id="15" name="Oval 14">
                  <a:extLst>
                    <a:ext uri="{FF2B5EF4-FFF2-40B4-BE49-F238E27FC236}">
                      <a16:creationId xmlns:a16="http://schemas.microsoft.com/office/drawing/2014/main" id="{816063FA-8525-74D2-BB1B-00141D61B089}"/>
                    </a:ext>
                  </a:extLst>
                </p:cNvPr>
                <p:cNvSpPr/>
                <p:nvPr/>
              </p:nvSpPr>
              <p:spPr>
                <a:xfrm>
                  <a:off x="8780908" y="3773760"/>
                  <a:ext cx="758952" cy="758952"/>
                </a:xfrm>
                <a:prstGeom prst="ellipse">
                  <a:avLst/>
                </a:prstGeom>
                <a:solidFill>
                  <a:srgbClr val="F321C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7" name="Oval 16">
                  <a:extLst>
                    <a:ext uri="{FF2B5EF4-FFF2-40B4-BE49-F238E27FC236}">
                      <a16:creationId xmlns:a16="http://schemas.microsoft.com/office/drawing/2014/main" id="{EE11345E-43FC-A122-E59C-59AF48FE22D5}"/>
                    </a:ext>
                  </a:extLst>
                </p:cNvPr>
                <p:cNvSpPr/>
                <p:nvPr/>
              </p:nvSpPr>
              <p:spPr>
                <a:xfrm>
                  <a:off x="8515174" y="3321898"/>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CED70A4-6566-44F3-58DE-DCD9A3F33007}"/>
                      </a:ext>
                    </a:extLst>
                  </p:cNvPr>
                  <p:cNvSpPr txBox="1"/>
                  <p:nvPr/>
                </p:nvSpPr>
                <p:spPr>
                  <a:xfrm>
                    <a:off x="8856401" y="2167817"/>
                    <a:ext cx="653747"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200" b="0" i="1" smtClean="0">
                                  <a:solidFill>
                                    <a:schemeClr val="tx1"/>
                                  </a:solidFill>
                                  <a:latin typeface="Cambria Math" panose="02040503050406030204" pitchFamily="18" charset="0"/>
                                </a:rPr>
                              </m:ctrlPr>
                            </m:accPr>
                            <m:e>
                              <m:r>
                                <a:rPr lang="en-US" sz="3200" b="0" i="1" smtClean="0">
                                  <a:solidFill>
                                    <a:schemeClr val="tx1"/>
                                  </a:solidFill>
                                  <a:latin typeface="Cambria Math" panose="02040503050406030204" pitchFamily="18" charset="0"/>
                                </a:rPr>
                                <m:t>𝑝</m:t>
                              </m:r>
                            </m:e>
                          </m:acc>
                        </m:oMath>
                      </m:oMathPara>
                    </a14:m>
                    <a:endParaRPr lang="en-SE" dirty="0"/>
                  </a:p>
                </p:txBody>
              </p:sp>
            </mc:Choice>
            <mc:Fallback xmlns="">
              <p:sp>
                <p:nvSpPr>
                  <p:cNvPr id="18" name="TextBox 17">
                    <a:extLst>
                      <a:ext uri="{FF2B5EF4-FFF2-40B4-BE49-F238E27FC236}">
                        <a16:creationId xmlns:a16="http://schemas.microsoft.com/office/drawing/2014/main" id="{2CED70A4-6566-44F3-58DE-DCD9A3F33007}"/>
                      </a:ext>
                    </a:extLst>
                  </p:cNvPr>
                  <p:cNvSpPr txBox="1">
                    <a:spLocks noRot="1" noChangeAspect="1" noMove="1" noResize="1" noEditPoints="1" noAdjustHandles="1" noChangeArrowheads="1" noChangeShapeType="1" noTextEdit="1"/>
                  </p:cNvSpPr>
                  <p:nvPr/>
                </p:nvSpPr>
                <p:spPr>
                  <a:xfrm>
                    <a:off x="8856401" y="2167817"/>
                    <a:ext cx="653747" cy="584775"/>
                  </a:xfrm>
                  <a:prstGeom prst="rect">
                    <a:avLst/>
                  </a:prstGeom>
                  <a:blipFill>
                    <a:blip r:embed="rId9"/>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C31D7C1-CE73-9F5C-D46C-8DBE3E3EB85D}"/>
                      </a:ext>
                    </a:extLst>
                  </p:cNvPr>
                  <p:cNvSpPr txBox="1"/>
                  <p:nvPr/>
                </p:nvSpPr>
                <p:spPr>
                  <a:xfrm>
                    <a:off x="8536186" y="1729268"/>
                    <a:ext cx="653747"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200" b="0" i="1" smtClean="0">
                                  <a:solidFill>
                                    <a:schemeClr val="tx1"/>
                                  </a:solidFill>
                                  <a:latin typeface="Cambria Math" panose="02040503050406030204" pitchFamily="18" charset="0"/>
                                </a:rPr>
                              </m:ctrlPr>
                            </m:accPr>
                            <m:e>
                              <m:r>
                                <a:rPr lang="sv-SE" sz="3200" b="0" i="1" smtClean="0">
                                  <a:solidFill>
                                    <a:schemeClr val="tx1"/>
                                  </a:solidFill>
                                  <a:latin typeface="Cambria Math" panose="02040503050406030204" pitchFamily="18" charset="0"/>
                                </a:rPr>
                                <m:t>𝑛</m:t>
                              </m:r>
                            </m:e>
                          </m:acc>
                        </m:oMath>
                      </m:oMathPara>
                    </a14:m>
                    <a:endParaRPr lang="en-SE" dirty="0"/>
                  </a:p>
                </p:txBody>
              </p:sp>
            </mc:Choice>
            <mc:Fallback xmlns="">
              <p:sp>
                <p:nvSpPr>
                  <p:cNvPr id="21" name="TextBox 20">
                    <a:extLst>
                      <a:ext uri="{FF2B5EF4-FFF2-40B4-BE49-F238E27FC236}">
                        <a16:creationId xmlns:a16="http://schemas.microsoft.com/office/drawing/2014/main" id="{6C31D7C1-CE73-9F5C-D46C-8DBE3E3EB85D}"/>
                      </a:ext>
                    </a:extLst>
                  </p:cNvPr>
                  <p:cNvSpPr txBox="1">
                    <a:spLocks noRot="1" noChangeAspect="1" noMove="1" noResize="1" noEditPoints="1" noAdjustHandles="1" noChangeArrowheads="1" noChangeShapeType="1" noTextEdit="1"/>
                  </p:cNvSpPr>
                  <p:nvPr/>
                </p:nvSpPr>
                <p:spPr>
                  <a:xfrm>
                    <a:off x="8536186" y="1729268"/>
                    <a:ext cx="653747" cy="584775"/>
                  </a:xfrm>
                  <a:prstGeom prst="rect">
                    <a:avLst/>
                  </a:prstGeom>
                  <a:blipFill>
                    <a:blip r:embed="rId10"/>
                    <a:stretch>
                      <a:fillRect/>
                    </a:stretch>
                  </a:blipFill>
                </p:spPr>
                <p:txBody>
                  <a:bodyPr/>
                  <a:lstStyle/>
                  <a:p>
                    <a:r>
                      <a:rPr lang="LID4096">
                        <a:noFill/>
                      </a:rPr>
                      <a:t> </a:t>
                    </a:r>
                  </a:p>
                </p:txBody>
              </p:sp>
            </mc:Fallback>
          </mc:AlternateContent>
        </p:grpSp>
        <p:sp>
          <p:nvSpPr>
            <p:cNvPr id="10" name="Oval 9">
              <a:extLst>
                <a:ext uri="{FF2B5EF4-FFF2-40B4-BE49-F238E27FC236}">
                  <a16:creationId xmlns:a16="http://schemas.microsoft.com/office/drawing/2014/main" id="{7E56D102-4AFF-DE2F-A412-888884D4F355}"/>
                </a:ext>
              </a:extLst>
            </p:cNvPr>
            <p:cNvSpPr/>
            <p:nvPr/>
          </p:nvSpPr>
          <p:spPr>
            <a:xfrm>
              <a:off x="7371245" y="1553767"/>
              <a:ext cx="673750" cy="679859"/>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ACEF8B2-0C5A-900A-D077-E77DBFE6DF43}"/>
                    </a:ext>
                  </a:extLst>
                </p:cNvPr>
                <p:cNvSpPr txBox="1"/>
                <p:nvPr/>
              </p:nvSpPr>
              <p:spPr>
                <a:xfrm>
                  <a:off x="7410216" y="1553767"/>
                  <a:ext cx="653747"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200" b="0" i="1" smtClean="0">
                                <a:solidFill>
                                  <a:schemeClr val="tx1"/>
                                </a:solidFill>
                                <a:latin typeface="Cambria Math" panose="02040503050406030204" pitchFamily="18" charset="0"/>
                              </a:rPr>
                            </m:ctrlPr>
                          </m:accPr>
                          <m:e>
                            <m:r>
                              <a:rPr lang="sv-SE" sz="3200" b="0" i="1" smtClean="0">
                                <a:solidFill>
                                  <a:schemeClr val="tx1"/>
                                </a:solidFill>
                                <a:latin typeface="Cambria Math" panose="02040503050406030204" pitchFamily="18" charset="0"/>
                              </a:rPr>
                              <m:t>𝑛</m:t>
                            </m:r>
                          </m:e>
                        </m:acc>
                      </m:oMath>
                    </m:oMathPara>
                  </a14:m>
                  <a:endParaRPr lang="en-SE" dirty="0"/>
                </a:p>
              </p:txBody>
            </p:sp>
          </mc:Choice>
          <mc:Fallback xmlns="">
            <p:sp>
              <p:nvSpPr>
                <p:cNvPr id="12" name="TextBox 11">
                  <a:extLst>
                    <a:ext uri="{FF2B5EF4-FFF2-40B4-BE49-F238E27FC236}">
                      <a16:creationId xmlns:a16="http://schemas.microsoft.com/office/drawing/2014/main" id="{4ACEF8B2-0C5A-900A-D077-E77DBFE6DF43}"/>
                    </a:ext>
                  </a:extLst>
                </p:cNvPr>
                <p:cNvSpPr txBox="1">
                  <a:spLocks noRot="1" noChangeAspect="1" noMove="1" noResize="1" noEditPoints="1" noAdjustHandles="1" noChangeArrowheads="1" noChangeShapeType="1" noTextEdit="1"/>
                </p:cNvSpPr>
                <p:nvPr/>
              </p:nvSpPr>
              <p:spPr>
                <a:xfrm>
                  <a:off x="7410216" y="1553767"/>
                  <a:ext cx="653747" cy="584775"/>
                </a:xfrm>
                <a:prstGeom prst="rect">
                  <a:avLst/>
                </a:prstGeom>
                <a:blipFill>
                  <a:blip r:embed="rId11"/>
                  <a:stretch>
                    <a:fillRect/>
                  </a:stretch>
                </a:blipFill>
              </p:spPr>
              <p:txBody>
                <a:bodyPr/>
                <a:lstStyle/>
                <a:p>
                  <a:r>
                    <a:rPr lang="LID4096">
                      <a:noFill/>
                    </a:rPr>
                    <a:t> </a:t>
                  </a:r>
                </a:p>
              </p:txBody>
            </p:sp>
          </mc:Fallback>
        </mc:AlternateContent>
        <p:sp>
          <p:nvSpPr>
            <p:cNvPr id="84" name="Rectangle 83">
              <a:extLst>
                <a:ext uri="{FF2B5EF4-FFF2-40B4-BE49-F238E27FC236}">
                  <a16:creationId xmlns:a16="http://schemas.microsoft.com/office/drawing/2014/main" id="{32FF0E28-133A-E078-3BD3-24C82C13E317}"/>
                </a:ext>
              </a:extLst>
            </p:cNvPr>
            <p:cNvSpPr/>
            <p:nvPr/>
          </p:nvSpPr>
          <p:spPr>
            <a:xfrm>
              <a:off x="6426243" y="904186"/>
              <a:ext cx="5351461" cy="5553785"/>
            </a:xfrm>
            <a:prstGeom prst="rect">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6" name="TextBox 15">
              <a:extLst>
                <a:ext uri="{FF2B5EF4-FFF2-40B4-BE49-F238E27FC236}">
                  <a16:creationId xmlns:a16="http://schemas.microsoft.com/office/drawing/2014/main" id="{D98BDD23-9414-3877-E083-D4D749DF5787}"/>
                </a:ext>
              </a:extLst>
            </p:cNvPr>
            <p:cNvSpPr txBox="1"/>
            <p:nvPr/>
          </p:nvSpPr>
          <p:spPr>
            <a:xfrm>
              <a:off x="6943359" y="1097821"/>
              <a:ext cx="1529521" cy="400110"/>
            </a:xfrm>
            <a:prstGeom prst="rect">
              <a:avLst/>
            </a:prstGeom>
            <a:noFill/>
          </p:spPr>
          <p:txBody>
            <a:bodyPr wrap="none" rtlCol="0">
              <a:spAutoFit/>
            </a:bodyPr>
            <a:lstStyle/>
            <a:p>
              <a:r>
                <a:rPr lang="sv-SE" sz="2000" dirty="0"/>
                <a:t>Anti-neutron</a:t>
              </a:r>
              <a:endParaRPr lang="en-SE" sz="2000" dirty="0"/>
            </a:p>
          </p:txBody>
        </p:sp>
        <p:sp>
          <p:nvSpPr>
            <p:cNvPr id="25" name="TextBox 24">
              <a:extLst>
                <a:ext uri="{FF2B5EF4-FFF2-40B4-BE49-F238E27FC236}">
                  <a16:creationId xmlns:a16="http://schemas.microsoft.com/office/drawing/2014/main" id="{E34E9557-D686-A87A-E770-89C372BB54DE}"/>
                </a:ext>
              </a:extLst>
            </p:cNvPr>
            <p:cNvSpPr txBox="1"/>
            <p:nvPr/>
          </p:nvSpPr>
          <p:spPr>
            <a:xfrm>
              <a:off x="9345692" y="904187"/>
              <a:ext cx="1655005" cy="400110"/>
            </a:xfrm>
            <a:prstGeom prst="rect">
              <a:avLst/>
            </a:prstGeom>
            <a:noFill/>
          </p:spPr>
          <p:txBody>
            <a:bodyPr wrap="none" rtlCol="0">
              <a:spAutoFit/>
            </a:bodyPr>
            <a:lstStyle/>
            <a:p>
              <a:r>
                <a:rPr lang="sv-SE" sz="2000" dirty="0"/>
                <a:t>Anti-deuteron</a:t>
              </a:r>
              <a:endParaRPr lang="en-SE" sz="2000" dirty="0"/>
            </a:p>
          </p:txBody>
        </p:sp>
        <p:sp>
          <p:nvSpPr>
            <p:cNvPr id="33" name="TextBox 32">
              <a:extLst>
                <a:ext uri="{FF2B5EF4-FFF2-40B4-BE49-F238E27FC236}">
                  <a16:creationId xmlns:a16="http://schemas.microsoft.com/office/drawing/2014/main" id="{4C29709B-3489-CC91-E570-CF84AEF3DD6A}"/>
                </a:ext>
              </a:extLst>
            </p:cNvPr>
            <p:cNvSpPr txBox="1"/>
            <p:nvPr/>
          </p:nvSpPr>
          <p:spPr>
            <a:xfrm>
              <a:off x="6866662" y="2580466"/>
              <a:ext cx="1277144" cy="400110"/>
            </a:xfrm>
            <a:prstGeom prst="rect">
              <a:avLst/>
            </a:prstGeom>
            <a:noFill/>
          </p:spPr>
          <p:txBody>
            <a:bodyPr wrap="none" rtlCol="0">
              <a:spAutoFit/>
            </a:bodyPr>
            <a:lstStyle/>
            <a:p>
              <a:r>
                <a:rPr lang="sv-SE" sz="2000" dirty="0"/>
                <a:t>Anti-anion</a:t>
              </a:r>
              <a:endParaRPr lang="en-SE" sz="2000" dirty="0"/>
            </a:p>
          </p:txBody>
        </p:sp>
        <p:grpSp>
          <p:nvGrpSpPr>
            <p:cNvPr id="34" name="Group 33">
              <a:extLst>
                <a:ext uri="{FF2B5EF4-FFF2-40B4-BE49-F238E27FC236}">
                  <a16:creationId xmlns:a16="http://schemas.microsoft.com/office/drawing/2014/main" id="{A5F0A552-1A36-B307-16E5-F425AB4325CE}"/>
                </a:ext>
              </a:extLst>
            </p:cNvPr>
            <p:cNvGrpSpPr/>
            <p:nvPr/>
          </p:nvGrpSpPr>
          <p:grpSpPr>
            <a:xfrm>
              <a:off x="6749176" y="2939450"/>
              <a:ext cx="1394630" cy="1477868"/>
              <a:chOff x="5082549" y="1169337"/>
              <a:chExt cx="1570809" cy="1746574"/>
            </a:xfrm>
          </p:grpSpPr>
          <p:sp>
            <p:nvSpPr>
              <p:cNvPr id="35" name="Oval 34">
                <a:extLst>
                  <a:ext uri="{FF2B5EF4-FFF2-40B4-BE49-F238E27FC236}">
                    <a16:creationId xmlns:a16="http://schemas.microsoft.com/office/drawing/2014/main" id="{346D59B8-1C68-A98A-F639-F123BA728D64}"/>
                  </a:ext>
                </a:extLst>
              </p:cNvPr>
              <p:cNvSpPr/>
              <p:nvPr/>
            </p:nvSpPr>
            <p:spPr>
              <a:xfrm>
                <a:off x="5728333" y="1959746"/>
                <a:ext cx="280815" cy="289591"/>
              </a:xfrm>
              <a:prstGeom prst="ellipse">
                <a:avLst/>
              </a:prstGeom>
              <a:solidFill>
                <a:srgbClr val="F321C6"/>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53" name="Oval 52">
                <a:extLst>
                  <a:ext uri="{FF2B5EF4-FFF2-40B4-BE49-F238E27FC236}">
                    <a16:creationId xmlns:a16="http://schemas.microsoft.com/office/drawing/2014/main" id="{973626C9-CF5B-BF2B-2F53-3C193B3959AD}"/>
                  </a:ext>
                </a:extLst>
              </p:cNvPr>
              <p:cNvSpPr/>
              <p:nvPr/>
            </p:nvSpPr>
            <p:spPr>
              <a:xfrm>
                <a:off x="5082549" y="1345102"/>
                <a:ext cx="1570809" cy="157080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1" name="TextBox 60">
                <a:extLst>
                  <a:ext uri="{FF2B5EF4-FFF2-40B4-BE49-F238E27FC236}">
                    <a16:creationId xmlns:a16="http://schemas.microsoft.com/office/drawing/2014/main" id="{A19E4C8B-C7E9-ADA7-611A-F4DA1DA7B38D}"/>
                  </a:ext>
                </a:extLst>
              </p:cNvPr>
              <p:cNvSpPr txBox="1"/>
              <p:nvPr/>
            </p:nvSpPr>
            <p:spPr>
              <a:xfrm>
                <a:off x="5185434" y="1169337"/>
                <a:ext cx="143994" cy="177223"/>
              </a:xfrm>
              <a:prstGeom prst="rect">
                <a:avLst/>
              </a:prstGeom>
              <a:noFill/>
            </p:spPr>
            <p:txBody>
              <a:bodyPr wrap="none" rtlCol="0">
                <a:spAutoFit/>
              </a:bodyPr>
              <a:lstStyle/>
              <a:p>
                <a:r>
                  <a:rPr lang="sv-SE" dirty="0"/>
                  <a:t>+</a:t>
                </a:r>
                <a:endParaRPr lang="en-SE" dirty="0"/>
              </a:p>
            </p:txBody>
          </p:sp>
          <p:sp>
            <p:nvSpPr>
              <p:cNvPr id="69" name="TextBox 68">
                <a:extLst>
                  <a:ext uri="{FF2B5EF4-FFF2-40B4-BE49-F238E27FC236}">
                    <a16:creationId xmlns:a16="http://schemas.microsoft.com/office/drawing/2014/main" id="{BF80AEE7-CC65-A1B4-18DA-CC39BF6717E9}"/>
                  </a:ext>
                </a:extLst>
              </p:cNvPr>
              <p:cNvSpPr txBox="1"/>
              <p:nvPr/>
            </p:nvSpPr>
            <p:spPr>
              <a:xfrm>
                <a:off x="5711653" y="1697328"/>
                <a:ext cx="156301" cy="310141"/>
              </a:xfrm>
              <a:prstGeom prst="rect">
                <a:avLst/>
              </a:prstGeom>
              <a:noFill/>
            </p:spPr>
            <p:txBody>
              <a:bodyPr wrap="none" rtlCol="0">
                <a:spAutoFit/>
              </a:bodyPr>
              <a:lstStyle/>
              <a:p>
                <a:r>
                  <a:rPr lang="sv-SE" sz="3600" dirty="0"/>
                  <a:t>-</a:t>
                </a:r>
                <a:endParaRPr lang="en-SE" sz="3600" dirty="0"/>
              </a:p>
            </p:txBody>
          </p:sp>
          <p:sp>
            <p:nvSpPr>
              <p:cNvPr id="71" name="Oval 70">
                <a:extLst>
                  <a:ext uri="{FF2B5EF4-FFF2-40B4-BE49-F238E27FC236}">
                    <a16:creationId xmlns:a16="http://schemas.microsoft.com/office/drawing/2014/main" id="{6BD77712-9A73-3339-A94F-CE5B9D2A8BF8}"/>
                  </a:ext>
                </a:extLst>
              </p:cNvPr>
              <p:cNvSpPr/>
              <p:nvPr/>
            </p:nvSpPr>
            <p:spPr>
              <a:xfrm>
                <a:off x="5408029" y="1415667"/>
                <a:ext cx="89339" cy="8941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sp>
          <p:nvSpPr>
            <p:cNvPr id="72" name="Oval 71">
              <a:extLst>
                <a:ext uri="{FF2B5EF4-FFF2-40B4-BE49-F238E27FC236}">
                  <a16:creationId xmlns:a16="http://schemas.microsoft.com/office/drawing/2014/main" id="{A0A5DB32-FC4D-CC52-5CE5-362A76E19E2C}"/>
                </a:ext>
              </a:extLst>
            </p:cNvPr>
            <p:cNvSpPr/>
            <p:nvPr/>
          </p:nvSpPr>
          <p:spPr>
            <a:xfrm>
              <a:off x="7793801" y="4264322"/>
              <a:ext cx="79319" cy="7565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73" name="TextBox 72">
              <a:extLst>
                <a:ext uri="{FF2B5EF4-FFF2-40B4-BE49-F238E27FC236}">
                  <a16:creationId xmlns:a16="http://schemas.microsoft.com/office/drawing/2014/main" id="{80C60CA4-4CAB-A98E-F29A-0AF9C6BB7F82}"/>
                </a:ext>
              </a:extLst>
            </p:cNvPr>
            <p:cNvSpPr txBox="1"/>
            <p:nvPr/>
          </p:nvSpPr>
          <p:spPr>
            <a:xfrm>
              <a:off x="7637391" y="3997927"/>
              <a:ext cx="127844" cy="149958"/>
            </a:xfrm>
            <a:prstGeom prst="rect">
              <a:avLst/>
            </a:prstGeom>
            <a:noFill/>
          </p:spPr>
          <p:txBody>
            <a:bodyPr wrap="none" rtlCol="0">
              <a:spAutoFit/>
            </a:bodyPr>
            <a:lstStyle/>
            <a:p>
              <a:r>
                <a:rPr lang="sv-SE" dirty="0"/>
                <a:t>+</a:t>
              </a:r>
              <a:endParaRPr lang="en-SE" dirty="0"/>
            </a:p>
          </p:txBody>
        </p:sp>
        <p:sp>
          <p:nvSpPr>
            <p:cNvPr id="83" name="TextBox 82">
              <a:extLst>
                <a:ext uri="{FF2B5EF4-FFF2-40B4-BE49-F238E27FC236}">
                  <a16:creationId xmlns:a16="http://schemas.microsoft.com/office/drawing/2014/main" id="{A727AC66-DB83-E779-99A9-562688E6A709}"/>
                </a:ext>
              </a:extLst>
            </p:cNvPr>
            <p:cNvSpPr txBox="1"/>
            <p:nvPr/>
          </p:nvSpPr>
          <p:spPr>
            <a:xfrm>
              <a:off x="9376013" y="2550183"/>
              <a:ext cx="1750031" cy="400110"/>
            </a:xfrm>
            <a:prstGeom prst="rect">
              <a:avLst/>
            </a:prstGeom>
            <a:noFill/>
          </p:spPr>
          <p:txBody>
            <a:bodyPr wrap="none" rtlCol="0">
              <a:spAutoFit/>
            </a:bodyPr>
            <a:lstStyle/>
            <a:p>
              <a:r>
                <a:rPr lang="sv-SE" sz="2000" dirty="0"/>
                <a:t>Anti-molecules</a:t>
              </a:r>
              <a:endParaRPr lang="en-SE" sz="2000" dirty="0"/>
            </a:p>
          </p:txBody>
        </p:sp>
        <p:grpSp>
          <p:nvGrpSpPr>
            <p:cNvPr id="85" name="Group 84">
              <a:extLst>
                <a:ext uri="{FF2B5EF4-FFF2-40B4-BE49-F238E27FC236}">
                  <a16:creationId xmlns:a16="http://schemas.microsoft.com/office/drawing/2014/main" id="{43940F3A-35E7-63BA-73AE-32D3041A9452}"/>
                </a:ext>
              </a:extLst>
            </p:cNvPr>
            <p:cNvGrpSpPr/>
            <p:nvPr/>
          </p:nvGrpSpPr>
          <p:grpSpPr>
            <a:xfrm>
              <a:off x="9051318" y="3114206"/>
              <a:ext cx="1394630" cy="1329144"/>
              <a:chOff x="5082549" y="1345102"/>
              <a:chExt cx="1570809" cy="1570809"/>
            </a:xfrm>
          </p:grpSpPr>
          <p:sp>
            <p:nvSpPr>
              <p:cNvPr id="92" name="Oval 91">
                <a:extLst>
                  <a:ext uri="{FF2B5EF4-FFF2-40B4-BE49-F238E27FC236}">
                    <a16:creationId xmlns:a16="http://schemas.microsoft.com/office/drawing/2014/main" id="{82B4F319-2B46-6EB7-F065-B14297FE755B}"/>
                  </a:ext>
                </a:extLst>
              </p:cNvPr>
              <p:cNvSpPr/>
              <p:nvPr/>
            </p:nvSpPr>
            <p:spPr>
              <a:xfrm>
                <a:off x="5728333" y="1959746"/>
                <a:ext cx="280815" cy="289591"/>
              </a:xfrm>
              <a:prstGeom prst="ellipse">
                <a:avLst/>
              </a:prstGeom>
              <a:solidFill>
                <a:srgbClr val="F321C6"/>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93" name="Oval 92">
                <a:extLst>
                  <a:ext uri="{FF2B5EF4-FFF2-40B4-BE49-F238E27FC236}">
                    <a16:creationId xmlns:a16="http://schemas.microsoft.com/office/drawing/2014/main" id="{5D8D3FCD-DD96-FBD9-8BDB-39A854B7283A}"/>
                  </a:ext>
                </a:extLst>
              </p:cNvPr>
              <p:cNvSpPr/>
              <p:nvPr/>
            </p:nvSpPr>
            <p:spPr>
              <a:xfrm>
                <a:off x="5082549" y="1345102"/>
                <a:ext cx="1570809" cy="157080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95" name="TextBox 94">
                <a:extLst>
                  <a:ext uri="{FF2B5EF4-FFF2-40B4-BE49-F238E27FC236}">
                    <a16:creationId xmlns:a16="http://schemas.microsoft.com/office/drawing/2014/main" id="{1B8B92CE-F30F-BDBF-7C8A-9A4934179DF2}"/>
                  </a:ext>
                </a:extLst>
              </p:cNvPr>
              <p:cNvSpPr txBox="1"/>
              <p:nvPr/>
            </p:nvSpPr>
            <p:spPr>
              <a:xfrm>
                <a:off x="5711653" y="1697328"/>
                <a:ext cx="156301" cy="310141"/>
              </a:xfrm>
              <a:prstGeom prst="rect">
                <a:avLst/>
              </a:prstGeom>
              <a:noFill/>
            </p:spPr>
            <p:txBody>
              <a:bodyPr wrap="none" rtlCol="0">
                <a:spAutoFit/>
              </a:bodyPr>
              <a:lstStyle/>
              <a:p>
                <a:r>
                  <a:rPr lang="sv-SE" sz="3600" dirty="0"/>
                  <a:t>-</a:t>
                </a:r>
                <a:endParaRPr lang="en-SE" sz="3600" dirty="0"/>
              </a:p>
            </p:txBody>
          </p:sp>
        </p:grpSp>
        <p:sp>
          <p:nvSpPr>
            <p:cNvPr id="97" name="Oval 96">
              <a:extLst>
                <a:ext uri="{FF2B5EF4-FFF2-40B4-BE49-F238E27FC236}">
                  <a16:creationId xmlns:a16="http://schemas.microsoft.com/office/drawing/2014/main" id="{D74E0447-09C2-D4B7-D440-EEF2F67A0F3C}"/>
                </a:ext>
              </a:extLst>
            </p:cNvPr>
            <p:cNvSpPr/>
            <p:nvPr/>
          </p:nvSpPr>
          <p:spPr>
            <a:xfrm>
              <a:off x="10095943" y="4290354"/>
              <a:ext cx="79319" cy="7565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98" name="TextBox 97">
              <a:extLst>
                <a:ext uri="{FF2B5EF4-FFF2-40B4-BE49-F238E27FC236}">
                  <a16:creationId xmlns:a16="http://schemas.microsoft.com/office/drawing/2014/main" id="{6F6B45FF-6681-3B81-B1FF-57C56069149C}"/>
                </a:ext>
              </a:extLst>
            </p:cNvPr>
            <p:cNvSpPr txBox="1"/>
            <p:nvPr/>
          </p:nvSpPr>
          <p:spPr>
            <a:xfrm>
              <a:off x="9939533" y="4023959"/>
              <a:ext cx="127844" cy="149958"/>
            </a:xfrm>
            <a:prstGeom prst="rect">
              <a:avLst/>
            </a:prstGeom>
            <a:noFill/>
          </p:spPr>
          <p:txBody>
            <a:bodyPr wrap="none" rtlCol="0">
              <a:spAutoFit/>
            </a:bodyPr>
            <a:lstStyle/>
            <a:p>
              <a:r>
                <a:rPr lang="sv-SE" dirty="0"/>
                <a:t>+</a:t>
              </a:r>
              <a:endParaRPr lang="en-SE" dirty="0"/>
            </a:p>
          </p:txBody>
        </p:sp>
        <p:grpSp>
          <p:nvGrpSpPr>
            <p:cNvPr id="99" name="Group 98">
              <a:extLst>
                <a:ext uri="{FF2B5EF4-FFF2-40B4-BE49-F238E27FC236}">
                  <a16:creationId xmlns:a16="http://schemas.microsoft.com/office/drawing/2014/main" id="{9F33C471-9A6C-164D-9DC2-02CD4ED73821}"/>
                </a:ext>
              </a:extLst>
            </p:cNvPr>
            <p:cNvGrpSpPr/>
            <p:nvPr/>
          </p:nvGrpSpPr>
          <p:grpSpPr>
            <a:xfrm>
              <a:off x="10134215" y="2949658"/>
              <a:ext cx="1394630" cy="1477868"/>
              <a:chOff x="5082549" y="1169337"/>
              <a:chExt cx="1570809" cy="1746574"/>
            </a:xfrm>
          </p:grpSpPr>
          <p:sp>
            <p:nvSpPr>
              <p:cNvPr id="100" name="Oval 99">
                <a:extLst>
                  <a:ext uri="{FF2B5EF4-FFF2-40B4-BE49-F238E27FC236}">
                    <a16:creationId xmlns:a16="http://schemas.microsoft.com/office/drawing/2014/main" id="{525B2F1F-2C85-55B8-7CE2-7F83F7532280}"/>
                  </a:ext>
                </a:extLst>
              </p:cNvPr>
              <p:cNvSpPr/>
              <p:nvPr/>
            </p:nvSpPr>
            <p:spPr>
              <a:xfrm>
                <a:off x="5728333" y="1959746"/>
                <a:ext cx="280815" cy="289591"/>
              </a:xfrm>
              <a:prstGeom prst="ellipse">
                <a:avLst/>
              </a:prstGeom>
              <a:solidFill>
                <a:srgbClr val="F321C6"/>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1" name="Oval 100">
                <a:extLst>
                  <a:ext uri="{FF2B5EF4-FFF2-40B4-BE49-F238E27FC236}">
                    <a16:creationId xmlns:a16="http://schemas.microsoft.com/office/drawing/2014/main" id="{10A65109-D9B0-A7CA-F7BA-9B022CA85179}"/>
                  </a:ext>
                </a:extLst>
              </p:cNvPr>
              <p:cNvSpPr/>
              <p:nvPr/>
            </p:nvSpPr>
            <p:spPr>
              <a:xfrm>
                <a:off x="5082549" y="1345102"/>
                <a:ext cx="1570809" cy="157080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02" name="TextBox 101">
                <a:extLst>
                  <a:ext uri="{FF2B5EF4-FFF2-40B4-BE49-F238E27FC236}">
                    <a16:creationId xmlns:a16="http://schemas.microsoft.com/office/drawing/2014/main" id="{212A6ACF-10FC-8868-ED92-8C3969715E8B}"/>
                  </a:ext>
                </a:extLst>
              </p:cNvPr>
              <p:cNvSpPr txBox="1"/>
              <p:nvPr/>
            </p:nvSpPr>
            <p:spPr>
              <a:xfrm>
                <a:off x="5185434" y="1169337"/>
                <a:ext cx="143994" cy="177223"/>
              </a:xfrm>
              <a:prstGeom prst="rect">
                <a:avLst/>
              </a:prstGeom>
              <a:noFill/>
            </p:spPr>
            <p:txBody>
              <a:bodyPr wrap="none" rtlCol="0">
                <a:spAutoFit/>
              </a:bodyPr>
              <a:lstStyle/>
              <a:p>
                <a:r>
                  <a:rPr lang="sv-SE" dirty="0"/>
                  <a:t>+</a:t>
                </a:r>
                <a:endParaRPr lang="en-SE" dirty="0"/>
              </a:p>
            </p:txBody>
          </p:sp>
          <p:sp>
            <p:nvSpPr>
              <p:cNvPr id="103" name="TextBox 102">
                <a:extLst>
                  <a:ext uri="{FF2B5EF4-FFF2-40B4-BE49-F238E27FC236}">
                    <a16:creationId xmlns:a16="http://schemas.microsoft.com/office/drawing/2014/main" id="{F23AC2D5-D7D7-4481-10FE-5C4AF8C58671}"/>
                  </a:ext>
                </a:extLst>
              </p:cNvPr>
              <p:cNvSpPr txBox="1"/>
              <p:nvPr/>
            </p:nvSpPr>
            <p:spPr>
              <a:xfrm>
                <a:off x="5711653" y="1697328"/>
                <a:ext cx="156301" cy="310141"/>
              </a:xfrm>
              <a:prstGeom prst="rect">
                <a:avLst/>
              </a:prstGeom>
              <a:noFill/>
            </p:spPr>
            <p:txBody>
              <a:bodyPr wrap="none" rtlCol="0">
                <a:spAutoFit/>
              </a:bodyPr>
              <a:lstStyle/>
              <a:p>
                <a:r>
                  <a:rPr lang="sv-SE" sz="3600" dirty="0"/>
                  <a:t>-</a:t>
                </a:r>
                <a:endParaRPr lang="en-SE" sz="3600" dirty="0"/>
              </a:p>
            </p:txBody>
          </p:sp>
          <p:sp>
            <p:nvSpPr>
              <p:cNvPr id="104" name="Oval 103">
                <a:extLst>
                  <a:ext uri="{FF2B5EF4-FFF2-40B4-BE49-F238E27FC236}">
                    <a16:creationId xmlns:a16="http://schemas.microsoft.com/office/drawing/2014/main" id="{328C824C-CDAA-D5F6-9AB1-84DBA4C58238}"/>
                  </a:ext>
                </a:extLst>
              </p:cNvPr>
              <p:cNvSpPr/>
              <p:nvPr/>
            </p:nvSpPr>
            <p:spPr>
              <a:xfrm>
                <a:off x="5408029" y="1415667"/>
                <a:ext cx="89339" cy="8941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pic>
          <p:nvPicPr>
            <p:cNvPr id="142" name="Content Placeholder 5" descr="A screenshot of a computer&#10;&#10;Description automatically generated with medium confidence">
              <a:extLst>
                <a:ext uri="{FF2B5EF4-FFF2-40B4-BE49-F238E27FC236}">
                  <a16:creationId xmlns:a16="http://schemas.microsoft.com/office/drawing/2014/main" id="{828ECB5F-0B50-7DAF-0223-017A5658DD2D}"/>
                </a:ext>
              </a:extLst>
            </p:cNvPr>
            <p:cNvPicPr>
              <a:picLocks noChangeAspect="1"/>
            </p:cNvPicPr>
            <p:nvPr/>
          </p:nvPicPr>
          <p:blipFill>
            <a:blip r:embed="rId12">
              <a:extLst>
                <a:ext uri="{BEBA8EAE-BF5A-486C-A8C5-ECC9F3942E4B}">
                  <a14:imgProps xmlns:a14="http://schemas.microsoft.com/office/drawing/2010/main">
                    <a14:imgLayer r:embed="rId13">
                      <a14:imgEffect>
                        <a14:artisticChalkSketch trans="33000"/>
                      </a14:imgEffect>
                    </a14:imgLayer>
                  </a14:imgProps>
                </a:ext>
                <a:ext uri="{28A0092B-C50C-407E-A947-70E740481C1C}">
                  <a14:useLocalDpi xmlns:a14="http://schemas.microsoft.com/office/drawing/2010/main" val="0"/>
                </a:ext>
              </a:extLst>
            </a:blip>
            <a:stretch>
              <a:fillRect/>
            </a:stretch>
          </p:blipFill>
          <p:spPr>
            <a:xfrm flipH="1">
              <a:off x="7410216" y="4438889"/>
              <a:ext cx="3601324" cy="2065703"/>
            </a:xfrm>
            <a:prstGeom prst="rect">
              <a:avLst/>
            </a:prstGeom>
            <a:effectLst>
              <a:innerShdw blurRad="63500" dist="50800" dir="16200000">
                <a:srgbClr val="7030A0">
                  <a:alpha val="50000"/>
                </a:srgbClr>
              </a:innerShdw>
            </a:effectLst>
          </p:spPr>
        </p:pic>
        <p:sp>
          <p:nvSpPr>
            <p:cNvPr id="143" name="TextBox 142">
              <a:extLst>
                <a:ext uri="{FF2B5EF4-FFF2-40B4-BE49-F238E27FC236}">
                  <a16:creationId xmlns:a16="http://schemas.microsoft.com/office/drawing/2014/main" id="{E3720AD0-581D-53AD-9E93-10350B9E8ECF}"/>
                </a:ext>
              </a:extLst>
            </p:cNvPr>
            <p:cNvSpPr txBox="1"/>
            <p:nvPr/>
          </p:nvSpPr>
          <p:spPr>
            <a:xfrm>
              <a:off x="8143806" y="4439309"/>
              <a:ext cx="1659493" cy="400110"/>
            </a:xfrm>
            <a:prstGeom prst="rect">
              <a:avLst/>
            </a:prstGeom>
            <a:noFill/>
          </p:spPr>
          <p:txBody>
            <a:bodyPr wrap="none" rtlCol="0">
              <a:spAutoFit/>
            </a:bodyPr>
            <a:lstStyle/>
            <a:p>
              <a:r>
                <a:rPr lang="sv-SE" sz="2000" dirty="0"/>
                <a:t>Anti-elements</a:t>
              </a:r>
              <a:endParaRPr lang="en-SE" sz="2000" dirty="0"/>
            </a:p>
          </p:txBody>
        </p:sp>
      </p:grpSp>
      <p:sp>
        <p:nvSpPr>
          <p:cNvPr id="2" name="TextBox 1">
            <a:extLst>
              <a:ext uri="{FF2B5EF4-FFF2-40B4-BE49-F238E27FC236}">
                <a16:creationId xmlns:a16="http://schemas.microsoft.com/office/drawing/2014/main" id="{78F5DA61-12A5-9296-8776-33D95BCB3D04}"/>
              </a:ext>
            </a:extLst>
          </p:cNvPr>
          <p:cNvSpPr txBox="1"/>
          <p:nvPr/>
        </p:nvSpPr>
        <p:spPr>
          <a:xfrm>
            <a:off x="55337" y="4782208"/>
            <a:ext cx="6415924" cy="3046988"/>
          </a:xfrm>
          <a:prstGeom prst="rect">
            <a:avLst/>
          </a:prstGeom>
          <a:noFill/>
        </p:spPr>
        <p:txBody>
          <a:bodyPr wrap="none" rtlCol="0">
            <a:spAutoFit/>
          </a:bodyPr>
          <a:lstStyle/>
          <a:p>
            <a:pPr marL="285750" indent="-285750">
              <a:buFont typeface="Arial" panose="020B0604020202020204" pitchFamily="34" charset="0"/>
              <a:buChar char="•"/>
            </a:pPr>
            <a:r>
              <a:rPr lang="en-US" sz="2400" dirty="0"/>
              <a:t>Search for </a:t>
            </a:r>
            <a:r>
              <a:rPr lang="en-US" sz="2400" b="1" dirty="0"/>
              <a:t>fundamental symmetry violations </a:t>
            </a:r>
          </a:p>
          <a:p>
            <a:pPr marL="285750" indent="-285750">
              <a:buFont typeface="Arial" panose="020B0604020202020204" pitchFamily="34" charset="0"/>
              <a:buChar char="•"/>
            </a:pPr>
            <a:r>
              <a:rPr lang="en-US" sz="2400" dirty="0"/>
              <a:t>Test of the </a:t>
            </a:r>
            <a:r>
              <a:rPr lang="en-US" sz="2400" b="1" dirty="0"/>
              <a:t>weak equivalence principle </a:t>
            </a:r>
            <a:r>
              <a:rPr lang="en-US" sz="2400" dirty="0"/>
              <a:t>(gravity)</a:t>
            </a:r>
          </a:p>
          <a:p>
            <a:pPr marL="285750" indent="-285750">
              <a:buFont typeface="Arial" panose="020B0604020202020204" pitchFamily="34" charset="0"/>
              <a:buChar char="•"/>
            </a:pPr>
            <a:r>
              <a:rPr lang="en-US" sz="2400" dirty="0"/>
              <a:t>Benchmarking </a:t>
            </a:r>
            <a:r>
              <a:rPr lang="en-US" sz="2400" b="1" dirty="0"/>
              <a:t>extreme field QED</a:t>
            </a:r>
          </a:p>
          <a:p>
            <a:pPr marL="285750" indent="-285750">
              <a:buFont typeface="Arial" panose="020B0604020202020204" pitchFamily="34" charset="0"/>
              <a:buChar char="•"/>
            </a:pPr>
            <a:r>
              <a:rPr lang="en-US" sz="2400" dirty="0"/>
              <a:t>Short-ranged </a:t>
            </a:r>
            <a:r>
              <a:rPr lang="en-US" sz="2400" b="1" dirty="0"/>
              <a:t>strong interaction studies</a:t>
            </a:r>
          </a:p>
          <a:p>
            <a:pPr marL="285750" indent="-285750">
              <a:buFont typeface="Arial" panose="020B0604020202020204" pitchFamily="34" charset="0"/>
              <a:buChar char="•"/>
            </a:pPr>
            <a:r>
              <a:rPr lang="en-US" sz="2400" b="1" dirty="0"/>
              <a:t>Probe for nuclear ‘surface’ structure</a:t>
            </a:r>
            <a:endParaRPr lang="en-US" b="1"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LID4096" dirty="0"/>
          </a:p>
        </p:txBody>
      </p:sp>
      <p:sp>
        <p:nvSpPr>
          <p:cNvPr id="4" name="Title 1">
            <a:extLst>
              <a:ext uri="{FF2B5EF4-FFF2-40B4-BE49-F238E27FC236}">
                <a16:creationId xmlns:a16="http://schemas.microsoft.com/office/drawing/2014/main" id="{2551ED93-AE4A-635A-20B5-19280870647D}"/>
              </a:ext>
            </a:extLst>
          </p:cNvPr>
          <p:cNvSpPr txBox="1">
            <a:spLocks/>
          </p:cNvSpPr>
          <p:nvPr/>
        </p:nvSpPr>
        <p:spPr>
          <a:xfrm>
            <a:off x="1005282" y="24066"/>
            <a:ext cx="6013044" cy="13604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600" b="1" dirty="0">
                <a:latin typeface="Amasis MT Pro" panose="02040504050005020304" pitchFamily="18" charset="0"/>
              </a:rPr>
              <a:t>Antimatter systems studied so far..</a:t>
            </a:r>
            <a:endParaRPr lang="LID4096" sz="3600" b="1" dirty="0">
              <a:latin typeface="Amasis MT Pro" panose="02040504050005020304" pitchFamily="18" charset="0"/>
            </a:endParaRPr>
          </a:p>
        </p:txBody>
      </p:sp>
      <p:sp>
        <p:nvSpPr>
          <p:cNvPr id="5" name="Title 1">
            <a:extLst>
              <a:ext uri="{FF2B5EF4-FFF2-40B4-BE49-F238E27FC236}">
                <a16:creationId xmlns:a16="http://schemas.microsoft.com/office/drawing/2014/main" id="{F000D916-51C4-4E06-1F82-43B92C0F4F23}"/>
              </a:ext>
            </a:extLst>
          </p:cNvPr>
          <p:cNvSpPr txBox="1">
            <a:spLocks/>
          </p:cNvSpPr>
          <p:nvPr/>
        </p:nvSpPr>
        <p:spPr>
          <a:xfrm>
            <a:off x="6994216" y="288560"/>
            <a:ext cx="4941773" cy="13604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600" b="1" dirty="0">
                <a:latin typeface="Amasis MT Pro" panose="02040504050005020304" pitchFamily="18" charset="0"/>
              </a:rPr>
              <a:t>In the near future...</a:t>
            </a:r>
            <a:endParaRPr lang="LID4096" sz="3600" b="1" dirty="0">
              <a:latin typeface="Amasis MT Pro" panose="02040504050005020304" pitchFamily="18" charset="0"/>
            </a:endParaRPr>
          </a:p>
        </p:txBody>
      </p:sp>
    </p:spTree>
    <p:extLst>
      <p:ext uri="{BB962C8B-B14F-4D97-AF65-F5344CB8AC3E}">
        <p14:creationId xmlns:p14="http://schemas.microsoft.com/office/powerpoint/2010/main" val="165184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p:bldP spid="22" grpId="0" animBg="1"/>
      <p:bldP spid="23" grpId="0"/>
      <p:bldP spid="43" grpId="0"/>
      <p:bldP spid="67" grpId="0"/>
      <p:bldP spid="68" grpId="0"/>
      <p:bldP spid="70" grpId="0" animBg="1"/>
      <p:bldP spid="90" grpId="0"/>
      <p:bldP spid="106" grpId="0"/>
      <p:bldP spid="110" grpId="0"/>
      <p:bldP spid="2"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52037-835F-B343-DF46-4762E96C873E}"/>
            </a:ext>
          </a:extLst>
        </p:cNvPr>
        <p:cNvGrpSpPr/>
        <p:nvPr/>
      </p:nvGrpSpPr>
      <p:grpSpPr>
        <a:xfrm>
          <a:off x="0" y="0"/>
          <a:ext cx="0" cy="0"/>
          <a:chOff x="0" y="0"/>
          <a:chExt cx="0" cy="0"/>
        </a:xfrm>
      </p:grpSpPr>
      <p:pic>
        <p:nvPicPr>
          <p:cNvPr id="5" name="Picture 1" descr="Higgsfield.jpg">
            <a:extLst>
              <a:ext uri="{FF2B5EF4-FFF2-40B4-BE49-F238E27FC236}">
                <a16:creationId xmlns:a16="http://schemas.microsoft.com/office/drawing/2014/main" id="{E8EC42AE-2FF3-7B46-26F9-AEC04F3E825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133" r="4429"/>
          <a:stretch/>
        </p:blipFill>
        <p:spPr bwMode="auto">
          <a:xfrm>
            <a:off x="-264680" y="-24138"/>
            <a:ext cx="12579208" cy="7116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A purple and yellow swirly circle&#10;&#10;AI-generated content may be incorrect.">
            <a:extLst>
              <a:ext uri="{FF2B5EF4-FFF2-40B4-BE49-F238E27FC236}">
                <a16:creationId xmlns:a16="http://schemas.microsoft.com/office/drawing/2014/main" id="{6671B7A5-6DFE-0718-5FDF-63DE3A70AD1E}"/>
              </a:ext>
            </a:extLst>
          </p:cNvPr>
          <p:cNvPicPr>
            <a:picLocks noChangeAspect="1"/>
          </p:cNvPicPr>
          <p:nvPr/>
        </p:nvPicPr>
        <p:blipFill>
          <a:blip r:embed="rId3">
            <a:extLst>
              <a:ext uri="{28A0092B-C50C-407E-A947-70E740481C1C}">
                <a14:useLocalDpi xmlns:a14="http://schemas.microsoft.com/office/drawing/2010/main" val="0"/>
              </a:ext>
            </a:extLst>
          </a:blip>
          <a:srcRect l="533" t="-2133" r="-533" b="2133"/>
          <a:stretch/>
        </p:blipFill>
        <p:spPr>
          <a:xfrm>
            <a:off x="0" y="3843166"/>
            <a:ext cx="3162827" cy="3162827"/>
          </a:xfrm>
          <a:prstGeom prst="rect">
            <a:avLst/>
          </a:prstGeom>
        </p:spPr>
      </p:pic>
      <p:pic>
        <p:nvPicPr>
          <p:cNvPr id="7" name="Picture 6">
            <a:extLst>
              <a:ext uri="{FF2B5EF4-FFF2-40B4-BE49-F238E27FC236}">
                <a16:creationId xmlns:a16="http://schemas.microsoft.com/office/drawing/2014/main" id="{6D4C159C-67B3-8FC7-F892-3003F2D7F604}"/>
              </a:ext>
            </a:extLst>
          </p:cNvPr>
          <p:cNvPicPr>
            <a:picLocks noChangeAspect="1"/>
          </p:cNvPicPr>
          <p:nvPr/>
        </p:nvPicPr>
        <p:blipFill>
          <a:blip r:embed="rId4"/>
          <a:stretch>
            <a:fillRect/>
          </a:stretch>
        </p:blipFill>
        <p:spPr>
          <a:xfrm>
            <a:off x="8402192" y="4171012"/>
            <a:ext cx="4177016" cy="29667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9" name="Group 8">
            <a:extLst>
              <a:ext uri="{FF2B5EF4-FFF2-40B4-BE49-F238E27FC236}">
                <a16:creationId xmlns:a16="http://schemas.microsoft.com/office/drawing/2014/main" id="{583ED829-D9C9-538C-064A-9C422ED4F761}"/>
              </a:ext>
            </a:extLst>
          </p:cNvPr>
          <p:cNvGrpSpPr/>
          <p:nvPr/>
        </p:nvGrpSpPr>
        <p:grpSpPr>
          <a:xfrm>
            <a:off x="0" y="-24138"/>
            <a:ext cx="3947484" cy="2323076"/>
            <a:chOff x="5863088" y="4653381"/>
            <a:chExt cx="3872018" cy="2178010"/>
          </a:xfrm>
        </p:grpSpPr>
        <p:pic>
          <p:nvPicPr>
            <p:cNvPr id="10" name="Picture 9" descr="A picture containing light, night sky&#10;&#10;Description automatically generated">
              <a:extLst>
                <a:ext uri="{FF2B5EF4-FFF2-40B4-BE49-F238E27FC236}">
                  <a16:creationId xmlns:a16="http://schemas.microsoft.com/office/drawing/2014/main" id="{0E2286C0-91E1-55DF-5402-821634A1A0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3088" y="4653381"/>
              <a:ext cx="3872018" cy="2178010"/>
            </a:xfrm>
            <a:prstGeom prst="rect">
              <a:avLst/>
            </a:prstGeom>
          </p:spPr>
        </p:pic>
        <p:sp>
          <p:nvSpPr>
            <p:cNvPr id="11" name="TextBox 10">
              <a:extLst>
                <a:ext uri="{FF2B5EF4-FFF2-40B4-BE49-F238E27FC236}">
                  <a16:creationId xmlns:a16="http://schemas.microsoft.com/office/drawing/2014/main" id="{32B7AAB7-8025-839F-44AB-F636FC7E6FDF}"/>
                </a:ext>
              </a:extLst>
            </p:cNvPr>
            <p:cNvSpPr txBox="1"/>
            <p:nvPr/>
          </p:nvSpPr>
          <p:spPr>
            <a:xfrm>
              <a:off x="7632843" y="5557720"/>
              <a:ext cx="444352" cy="369332"/>
            </a:xfrm>
            <a:prstGeom prst="rect">
              <a:avLst/>
            </a:prstGeom>
            <a:noFill/>
          </p:spPr>
          <p:txBody>
            <a:bodyPr wrap="none" rtlCol="0">
              <a:spAutoFit/>
            </a:bodyPr>
            <a:lstStyle/>
            <a:p>
              <a:r>
                <a:rPr lang="en-US" dirty="0">
                  <a:solidFill>
                    <a:schemeClr val="bg1"/>
                  </a:solidFill>
                </a:rPr>
                <a:t>He</a:t>
              </a:r>
              <a:endParaRPr lang="LID4096" dirty="0">
                <a:solidFill>
                  <a:schemeClr val="bg1"/>
                </a:solidFill>
              </a:endParaRPr>
            </a:p>
          </p:txBody>
        </p:sp>
        <p:sp>
          <p:nvSpPr>
            <p:cNvPr id="12" name="TextBox 11">
              <a:extLst>
                <a:ext uri="{FF2B5EF4-FFF2-40B4-BE49-F238E27FC236}">
                  <a16:creationId xmlns:a16="http://schemas.microsoft.com/office/drawing/2014/main" id="{86791943-792C-C5EB-5C7E-BF4B4702B822}"/>
                </a:ext>
              </a:extLst>
            </p:cNvPr>
            <p:cNvSpPr txBox="1"/>
            <p:nvPr/>
          </p:nvSpPr>
          <p:spPr>
            <a:xfrm>
              <a:off x="8938334" y="6078548"/>
              <a:ext cx="370614" cy="369332"/>
            </a:xfrm>
            <a:prstGeom prst="rect">
              <a:avLst/>
            </a:prstGeom>
            <a:noFill/>
          </p:spPr>
          <p:txBody>
            <a:bodyPr wrap="none" rtlCol="0">
              <a:spAutoFit/>
            </a:bodyPr>
            <a:lstStyle/>
            <a:p>
              <a:r>
                <a:rPr lang="en-US" dirty="0"/>
                <a:t>e-</a:t>
              </a:r>
              <a:endParaRPr lang="LID4096" dirty="0"/>
            </a:p>
          </p:txBody>
        </p:sp>
        <p:sp>
          <p:nvSpPr>
            <p:cNvPr id="13" name="TextBox 12">
              <a:extLst>
                <a:ext uri="{FF2B5EF4-FFF2-40B4-BE49-F238E27FC236}">
                  <a16:creationId xmlns:a16="http://schemas.microsoft.com/office/drawing/2014/main" id="{BEDFE052-0C10-27EC-C971-B2446AC56701}"/>
                </a:ext>
              </a:extLst>
            </p:cNvPr>
            <p:cNvSpPr txBox="1"/>
            <p:nvPr/>
          </p:nvSpPr>
          <p:spPr>
            <a:xfrm>
              <a:off x="6544150" y="4929944"/>
              <a:ext cx="377026" cy="369332"/>
            </a:xfrm>
            <a:prstGeom prst="rect">
              <a:avLst/>
            </a:prstGeom>
            <a:noFill/>
          </p:spPr>
          <p:txBody>
            <a:bodyPr wrap="none" rtlCol="0">
              <a:spAutoFit/>
            </a:bodyPr>
            <a:lstStyle/>
            <a:p>
              <a:r>
                <a:rPr lang="en-US" dirty="0">
                  <a:solidFill>
                    <a:schemeClr val="bg1"/>
                  </a:solidFill>
                </a:rPr>
                <a:t>p-</a:t>
              </a:r>
              <a:endParaRPr lang="LID4096" dirty="0">
                <a:solidFill>
                  <a:schemeClr val="bg1"/>
                </a:solidFill>
              </a:endParaRPr>
            </a:p>
          </p:txBody>
        </p:sp>
      </p:grpSp>
      <p:pic>
        <p:nvPicPr>
          <p:cNvPr id="3" name="Picture 2">
            <a:extLst>
              <a:ext uri="{FF2B5EF4-FFF2-40B4-BE49-F238E27FC236}">
                <a16:creationId xmlns:a16="http://schemas.microsoft.com/office/drawing/2014/main" id="{174FBE0F-CEE5-6735-39B9-AA6ADA40B61D}"/>
              </a:ext>
            </a:extLst>
          </p:cNvPr>
          <p:cNvPicPr>
            <a:picLocks noChangeAspect="1"/>
          </p:cNvPicPr>
          <p:nvPr/>
        </p:nvPicPr>
        <p:blipFill>
          <a:blip r:embed="rId6" cstate="print">
            <a:extLst>
              <a:ext uri="{28A0092B-C50C-407E-A947-70E740481C1C}">
                <a14:useLocalDpi xmlns:a14="http://schemas.microsoft.com/office/drawing/2010/main" val="0"/>
              </a:ext>
            </a:extLst>
          </a:blip>
          <a:srcRect t="18117" b="6620"/>
          <a:stretch/>
        </p:blipFill>
        <p:spPr>
          <a:xfrm>
            <a:off x="3545272" y="4683854"/>
            <a:ext cx="4080529" cy="2303364"/>
          </a:xfrm>
          <a:prstGeom prst="rect">
            <a:avLst/>
          </a:prstGeom>
        </p:spPr>
      </p:pic>
      <p:pic>
        <p:nvPicPr>
          <p:cNvPr id="14" name="Picture 13" descr="A picture containing balloon, colorfulness, sky&#10;&#10;Description automatically generated">
            <a:extLst>
              <a:ext uri="{FF2B5EF4-FFF2-40B4-BE49-F238E27FC236}">
                <a16:creationId xmlns:a16="http://schemas.microsoft.com/office/drawing/2014/main" id="{2825ADE0-DD35-C43B-D1A9-E9B51AD8E221}"/>
              </a:ext>
            </a:extLst>
          </p:cNvPr>
          <p:cNvPicPr>
            <a:picLocks noChangeAspect="1"/>
          </p:cNvPicPr>
          <p:nvPr/>
        </p:nvPicPr>
        <p:blipFill>
          <a:blip r:embed="rId7">
            <a:extLst>
              <a:ext uri="{28A0092B-C50C-407E-A947-70E740481C1C}">
                <a14:useLocalDpi xmlns:a14="http://schemas.microsoft.com/office/drawing/2010/main" val="0"/>
              </a:ext>
            </a:extLst>
          </a:blip>
          <a:srcRect t="33648" r="52472" b="3937"/>
          <a:stretch/>
        </p:blipFill>
        <p:spPr>
          <a:xfrm>
            <a:off x="8675712" y="774893"/>
            <a:ext cx="3765626" cy="2790229"/>
          </a:xfrm>
          <a:prstGeom prst="rect">
            <a:avLst/>
          </a:prstGeom>
        </p:spPr>
      </p:pic>
      <p:sp>
        <p:nvSpPr>
          <p:cNvPr id="2" name="Title 2">
            <a:extLst>
              <a:ext uri="{FF2B5EF4-FFF2-40B4-BE49-F238E27FC236}">
                <a16:creationId xmlns:a16="http://schemas.microsoft.com/office/drawing/2014/main" id="{79170802-CF3C-4285-6592-720EA1011DB8}"/>
              </a:ext>
            </a:extLst>
          </p:cNvPr>
          <p:cNvSpPr txBox="1">
            <a:spLocks/>
          </p:cNvSpPr>
          <p:nvPr/>
        </p:nvSpPr>
        <p:spPr>
          <a:xfrm>
            <a:off x="764981" y="1993670"/>
            <a:ext cx="10933496" cy="124959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solidFill>
                  <a:schemeClr val="bg1"/>
                </a:solidFill>
                <a:latin typeface="Amasis MT Pro" panose="02040504050005020304" pitchFamily="18" charset="0"/>
              </a:rPr>
              <a:t>Thank you for your attention</a:t>
            </a:r>
            <a:endParaRPr lang="en-GB" sz="6000" b="1" dirty="0">
              <a:solidFill>
                <a:schemeClr val="bg1"/>
              </a:solidFill>
              <a:latin typeface="Amasis MT Pro" panose="02040504050005020304" pitchFamily="18" charset="0"/>
            </a:endParaRPr>
          </a:p>
        </p:txBody>
      </p:sp>
    </p:spTree>
    <p:extLst>
      <p:ext uri="{BB962C8B-B14F-4D97-AF65-F5344CB8AC3E}">
        <p14:creationId xmlns:p14="http://schemas.microsoft.com/office/powerpoint/2010/main" val="28255305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BAAD4-B4F6-18BB-7749-680D8AD93759}"/>
            </a:ext>
          </a:extLst>
        </p:cNvPr>
        <p:cNvGrpSpPr/>
        <p:nvPr/>
      </p:nvGrpSpPr>
      <p:grpSpPr>
        <a:xfrm>
          <a:off x="0" y="0"/>
          <a:ext cx="0" cy="0"/>
          <a:chOff x="0" y="0"/>
          <a:chExt cx="0" cy="0"/>
        </a:xfrm>
      </p:grpSpPr>
      <p:pic>
        <p:nvPicPr>
          <p:cNvPr id="11" name="Picture 4" descr="Afficher l'image d'origine">
            <a:extLst>
              <a:ext uri="{FF2B5EF4-FFF2-40B4-BE49-F238E27FC236}">
                <a16:creationId xmlns:a16="http://schemas.microsoft.com/office/drawing/2014/main" id="{290C3001-77A1-D77D-58A7-C0802E23855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250187" cy="1350115"/>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A4004213-0EF5-8182-EC1D-FC5FB86E4774}"/>
              </a:ext>
            </a:extLst>
          </p:cNvPr>
          <p:cNvSpPr txBox="1">
            <a:spLocks/>
          </p:cNvSpPr>
          <p:nvPr/>
        </p:nvSpPr>
        <p:spPr>
          <a:xfrm>
            <a:off x="2740898" y="90088"/>
            <a:ext cx="7606315" cy="13604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6000" b="1" dirty="0">
                <a:latin typeface="Amasis MT Pro" panose="02040504050005020304" pitchFamily="18" charset="0"/>
              </a:rPr>
              <a:t>Antiproton QUBIT?</a:t>
            </a:r>
            <a:endParaRPr lang="LID4096" sz="6000" b="1" dirty="0">
              <a:latin typeface="Amasis MT Pro" panose="02040504050005020304" pitchFamily="18" charset="0"/>
            </a:endParaRPr>
          </a:p>
        </p:txBody>
      </p:sp>
      <p:pic>
        <p:nvPicPr>
          <p:cNvPr id="4" name="Picture 3">
            <a:extLst>
              <a:ext uri="{FF2B5EF4-FFF2-40B4-BE49-F238E27FC236}">
                <a16:creationId xmlns:a16="http://schemas.microsoft.com/office/drawing/2014/main" id="{DE910FEB-B163-6438-DE37-F2203A10CA4C}"/>
              </a:ext>
            </a:extLst>
          </p:cNvPr>
          <p:cNvPicPr>
            <a:picLocks noChangeAspect="1"/>
          </p:cNvPicPr>
          <p:nvPr/>
        </p:nvPicPr>
        <p:blipFill>
          <a:blip r:embed="rId4"/>
          <a:stretch>
            <a:fillRect/>
          </a:stretch>
        </p:blipFill>
        <p:spPr>
          <a:xfrm>
            <a:off x="49988" y="2829448"/>
            <a:ext cx="5630172" cy="3736199"/>
          </a:xfrm>
          <a:prstGeom prst="rect">
            <a:avLst/>
          </a:prstGeom>
        </p:spPr>
      </p:pic>
      <p:pic>
        <p:nvPicPr>
          <p:cNvPr id="12" name="Picture 11">
            <a:extLst>
              <a:ext uri="{FF2B5EF4-FFF2-40B4-BE49-F238E27FC236}">
                <a16:creationId xmlns:a16="http://schemas.microsoft.com/office/drawing/2014/main" id="{98B5C99E-46FE-5FEB-1A10-42B8B10FF711}"/>
              </a:ext>
            </a:extLst>
          </p:cNvPr>
          <p:cNvPicPr>
            <a:picLocks noChangeAspect="1"/>
          </p:cNvPicPr>
          <p:nvPr/>
        </p:nvPicPr>
        <p:blipFill>
          <a:blip r:embed="rId5"/>
          <a:stretch>
            <a:fillRect/>
          </a:stretch>
        </p:blipFill>
        <p:spPr>
          <a:xfrm>
            <a:off x="3435826" y="1044968"/>
            <a:ext cx="5853997" cy="1646251"/>
          </a:xfrm>
          <a:prstGeom prst="rect">
            <a:avLst/>
          </a:prstGeom>
        </p:spPr>
      </p:pic>
      <p:pic>
        <p:nvPicPr>
          <p:cNvPr id="15" name="Picture 14">
            <a:extLst>
              <a:ext uri="{FF2B5EF4-FFF2-40B4-BE49-F238E27FC236}">
                <a16:creationId xmlns:a16="http://schemas.microsoft.com/office/drawing/2014/main" id="{9E18DFA6-A9D1-A573-9C7F-C1091CCF2578}"/>
              </a:ext>
            </a:extLst>
          </p:cNvPr>
          <p:cNvPicPr>
            <a:picLocks noChangeAspect="1"/>
          </p:cNvPicPr>
          <p:nvPr/>
        </p:nvPicPr>
        <p:blipFill>
          <a:blip r:embed="rId6"/>
          <a:stretch>
            <a:fillRect/>
          </a:stretch>
        </p:blipFill>
        <p:spPr>
          <a:xfrm>
            <a:off x="5704543" y="2931088"/>
            <a:ext cx="2266227" cy="3223079"/>
          </a:xfrm>
          <a:prstGeom prst="rect">
            <a:avLst/>
          </a:prstGeom>
        </p:spPr>
      </p:pic>
      <p:pic>
        <p:nvPicPr>
          <p:cNvPr id="20" name="Picture 19">
            <a:extLst>
              <a:ext uri="{FF2B5EF4-FFF2-40B4-BE49-F238E27FC236}">
                <a16:creationId xmlns:a16="http://schemas.microsoft.com/office/drawing/2014/main" id="{E5610CDD-3A48-6882-CEF9-ACE3E59B240F}"/>
              </a:ext>
            </a:extLst>
          </p:cNvPr>
          <p:cNvPicPr>
            <a:picLocks noChangeAspect="1"/>
          </p:cNvPicPr>
          <p:nvPr/>
        </p:nvPicPr>
        <p:blipFill>
          <a:blip r:embed="rId7"/>
          <a:stretch>
            <a:fillRect/>
          </a:stretch>
        </p:blipFill>
        <p:spPr>
          <a:xfrm>
            <a:off x="8191917" y="3024738"/>
            <a:ext cx="3704427" cy="2867444"/>
          </a:xfrm>
          <a:prstGeom prst="rect">
            <a:avLst/>
          </a:prstGeom>
        </p:spPr>
      </p:pic>
    </p:spTree>
    <p:extLst>
      <p:ext uri="{BB962C8B-B14F-4D97-AF65-F5344CB8AC3E}">
        <p14:creationId xmlns:p14="http://schemas.microsoft.com/office/powerpoint/2010/main" val="1120657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large industrial area with machinery&#10;&#10;AI-generated content may be incorrect.">
            <a:extLst>
              <a:ext uri="{FF2B5EF4-FFF2-40B4-BE49-F238E27FC236}">
                <a16:creationId xmlns:a16="http://schemas.microsoft.com/office/drawing/2014/main" id="{EAB76208-225D-11E7-7EB9-E9736B04A40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505" t="1968" b="25399"/>
          <a:stretch/>
        </p:blipFill>
        <p:spPr>
          <a:xfrm>
            <a:off x="0" y="0"/>
            <a:ext cx="12336703" cy="6823093"/>
          </a:xfrm>
        </p:spPr>
      </p:pic>
      <p:sp>
        <p:nvSpPr>
          <p:cNvPr id="3" name="Slide Number Placeholder 44">
            <a:extLst>
              <a:ext uri="{FF2B5EF4-FFF2-40B4-BE49-F238E27FC236}">
                <a16:creationId xmlns:a16="http://schemas.microsoft.com/office/drawing/2014/main" id="{52A9B081-DB9B-FBEE-7DF1-CF6A8DBC115F}"/>
              </a:ext>
            </a:extLst>
          </p:cNvPr>
          <p:cNvSpPr>
            <a:spLocks noGrp="1"/>
          </p:cNvSpPr>
          <p:nvPr>
            <p:ph type="sldNum" sz="quarter" idx="12"/>
          </p:nvPr>
        </p:nvSpPr>
        <p:spPr>
          <a:xfrm>
            <a:off x="9272080" y="6377937"/>
            <a:ext cx="2743200" cy="365125"/>
          </a:xfrm>
        </p:spPr>
        <p:txBody>
          <a:bodyPr/>
          <a:lstStyle/>
          <a:p>
            <a:fld id="{2667558A-FF61-4234-9705-D2FDAD19235C}" type="slidenum">
              <a:rPr lang="LID4096" sz="3200" smtClean="0"/>
              <a:t>35</a:t>
            </a:fld>
            <a:endParaRPr lang="LID4096" sz="3200" dirty="0"/>
          </a:p>
        </p:txBody>
      </p:sp>
      <p:pic>
        <p:nvPicPr>
          <p:cNvPr id="6" name="Bildobjekt 65">
            <a:extLst>
              <a:ext uri="{FF2B5EF4-FFF2-40B4-BE49-F238E27FC236}">
                <a16:creationId xmlns:a16="http://schemas.microsoft.com/office/drawing/2014/main" id="{3106758F-EE9A-3938-A60E-013E990896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25500" cy="824128"/>
          </a:xfrm>
          <a:prstGeom prst="rect">
            <a:avLst/>
          </a:prstGeom>
        </p:spPr>
      </p:pic>
    </p:spTree>
    <p:extLst>
      <p:ext uri="{BB962C8B-B14F-4D97-AF65-F5344CB8AC3E}">
        <p14:creationId xmlns:p14="http://schemas.microsoft.com/office/powerpoint/2010/main" val="27915576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D979E-2BA3-E622-2766-70374E6084AC}"/>
              </a:ext>
            </a:extLst>
          </p:cNvPr>
          <p:cNvSpPr>
            <a:spLocks noGrp="1"/>
          </p:cNvSpPr>
          <p:nvPr>
            <p:ph type="title"/>
          </p:nvPr>
        </p:nvSpPr>
        <p:spPr>
          <a:xfrm>
            <a:off x="1764916" y="41786"/>
            <a:ext cx="9323518" cy="767044"/>
          </a:xfrm>
        </p:spPr>
        <p:txBody>
          <a:bodyPr>
            <a:normAutofit/>
          </a:bodyPr>
          <a:lstStyle/>
          <a:p>
            <a:r>
              <a:rPr lang="sv-SE" b="1" dirty="0">
                <a:latin typeface="Helvetica Light"/>
              </a:rPr>
              <a:t>Antiprotonic atom laser spectroscopy</a:t>
            </a:r>
            <a:endParaRPr lang="LID4096" b="1" dirty="0">
              <a:latin typeface="Helvetica Light"/>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48A1C20-7776-7B19-CF3E-969E0CD4A3A1}"/>
                  </a:ext>
                </a:extLst>
              </p:cNvPr>
              <p:cNvSpPr txBox="1"/>
              <p:nvPr/>
            </p:nvSpPr>
            <p:spPr>
              <a:xfrm>
                <a:off x="148947" y="917113"/>
                <a:ext cx="6444585" cy="523220"/>
              </a:xfrm>
              <a:prstGeom prst="rect">
                <a:avLst/>
              </a:prstGeom>
              <a:noFill/>
            </p:spPr>
            <p:txBody>
              <a:bodyPr wrap="none" rtlCol="0">
                <a:spAutoFit/>
              </a:bodyPr>
              <a:lstStyle/>
              <a:p>
                <a:r>
                  <a:rPr lang="en-US" sz="2800" dirty="0">
                    <a:latin typeface="Helvetica Light"/>
                  </a:rPr>
                  <a:t>Typical lifetime </a:t>
                </a:r>
                <a14:m>
                  <m:oMath xmlns:m="http://schemas.openxmlformats.org/officeDocument/2006/math">
                    <m:r>
                      <a:rPr lang="en-US" sz="2800" i="1" smtClean="0">
                        <a:latin typeface="Cambria Math" panose="02040503050406030204" pitchFamily="18" charset="0"/>
                        <a:ea typeface="Cambria Math" panose="02040503050406030204" pitchFamily="18" charset="0"/>
                      </a:rPr>
                      <m:t>~</m:t>
                    </m:r>
                  </m:oMath>
                </a14:m>
                <a:r>
                  <a:rPr lang="en-US" sz="2800" dirty="0">
                    <a:latin typeface="Helvetica Light"/>
                  </a:rPr>
                  <a:t>ns</a:t>
                </a:r>
                <a:r>
                  <a:rPr lang="en-US" sz="2800" dirty="0">
                    <a:solidFill>
                      <a:srgbClr val="FF0000"/>
                    </a:solidFill>
                    <a:latin typeface="Helvetica Light"/>
                  </a:rPr>
                  <a:t> (</a:t>
                </a:r>
                <a:r>
                  <a:rPr lang="en-US" sz="2800" i="1" dirty="0">
                    <a:solidFill>
                      <a:srgbClr val="FF0000"/>
                    </a:solidFill>
                    <a:latin typeface="Helvetica Light"/>
                  </a:rPr>
                  <a:t>4 us for </a:t>
                </a:r>
                <a14:m>
                  <m:oMath xmlns:m="http://schemas.openxmlformats.org/officeDocument/2006/math">
                    <m:acc>
                      <m:accPr>
                        <m:chr m:val="̅"/>
                        <m:ctrlPr>
                          <a:rPr lang="en-US" sz="2800" i="1" smtClean="0">
                            <a:solidFill>
                              <a:srgbClr val="FF0000"/>
                            </a:solidFill>
                            <a:latin typeface="Cambria Math" panose="02040503050406030204" pitchFamily="18" charset="0"/>
                          </a:rPr>
                        </m:ctrlPr>
                      </m:accPr>
                      <m:e>
                        <m:r>
                          <a:rPr lang="sv-SE" sz="2800" b="0" i="1" smtClean="0">
                            <a:solidFill>
                              <a:srgbClr val="FF0000"/>
                            </a:solidFill>
                            <a:latin typeface="Cambria Math" panose="02040503050406030204" pitchFamily="18" charset="0"/>
                          </a:rPr>
                          <m:t>𝑝</m:t>
                        </m:r>
                      </m:e>
                    </m:acc>
                  </m:oMath>
                </a14:m>
                <a:r>
                  <a:rPr lang="en-US" sz="2800" i="1" dirty="0">
                    <a:solidFill>
                      <a:srgbClr val="FF0000"/>
                    </a:solidFill>
                    <a:latin typeface="Helvetica Light"/>
                  </a:rPr>
                  <a:t>He, n=38)</a:t>
                </a:r>
                <a:endParaRPr lang="LID4096" sz="2800" i="1" dirty="0">
                  <a:latin typeface="Helvetica Light"/>
                </a:endParaRPr>
              </a:p>
            </p:txBody>
          </p:sp>
        </mc:Choice>
        <mc:Fallback xmlns="">
          <p:sp>
            <p:nvSpPr>
              <p:cNvPr id="5" name="TextBox 4">
                <a:extLst>
                  <a:ext uri="{FF2B5EF4-FFF2-40B4-BE49-F238E27FC236}">
                    <a16:creationId xmlns:a16="http://schemas.microsoft.com/office/drawing/2014/main" id="{448A1C20-7776-7B19-CF3E-969E0CD4A3A1}"/>
                  </a:ext>
                </a:extLst>
              </p:cNvPr>
              <p:cNvSpPr txBox="1">
                <a:spLocks noRot="1" noChangeAspect="1" noMove="1" noResize="1" noEditPoints="1" noAdjustHandles="1" noChangeArrowheads="1" noChangeShapeType="1" noTextEdit="1"/>
              </p:cNvSpPr>
              <p:nvPr/>
            </p:nvSpPr>
            <p:spPr>
              <a:xfrm>
                <a:off x="148947" y="917113"/>
                <a:ext cx="6444585" cy="523220"/>
              </a:xfrm>
              <a:prstGeom prst="rect">
                <a:avLst/>
              </a:prstGeom>
              <a:blipFill>
                <a:blip r:embed="rId3"/>
                <a:stretch>
                  <a:fillRect l="-1890" t="-11628" b="-31395"/>
                </a:stretch>
              </a:blipFill>
            </p:spPr>
            <p:txBody>
              <a:bodyPr/>
              <a:lstStyle/>
              <a:p>
                <a:r>
                  <a:rPr lang="LID4096">
                    <a:noFill/>
                  </a:rPr>
                  <a:t> </a:t>
                </a:r>
              </a:p>
            </p:txBody>
          </p:sp>
        </mc:Fallback>
      </mc:AlternateContent>
      <p:pic>
        <p:nvPicPr>
          <p:cNvPr id="4" name="Picture 3" descr="A person working on a machine&#10;&#10;AI-generated content may be incorrect.">
            <a:extLst>
              <a:ext uri="{FF2B5EF4-FFF2-40B4-BE49-F238E27FC236}">
                <a16:creationId xmlns:a16="http://schemas.microsoft.com/office/drawing/2014/main" id="{2D1258E1-B2CC-F7BA-2F20-CF2A2DA87822}"/>
              </a:ext>
            </a:extLst>
          </p:cNvPr>
          <p:cNvPicPr>
            <a:picLocks noChangeAspect="1"/>
          </p:cNvPicPr>
          <p:nvPr/>
        </p:nvPicPr>
        <p:blipFill>
          <a:blip r:embed="rId4">
            <a:extLst>
              <a:ext uri="{28A0092B-C50C-407E-A947-70E740481C1C}">
                <a14:useLocalDpi xmlns:a14="http://schemas.microsoft.com/office/drawing/2010/main" val="0"/>
              </a:ext>
            </a:extLst>
          </a:blip>
          <a:srcRect l="-2882" t="-1338" r="16322" b="1338"/>
          <a:stretch/>
        </p:blipFill>
        <p:spPr>
          <a:xfrm>
            <a:off x="5765801" y="1426374"/>
            <a:ext cx="6125148" cy="5307193"/>
          </a:xfrm>
          <a:prstGeom prst="rect">
            <a:avLst/>
          </a:prstGeom>
        </p:spPr>
      </p:pic>
      <p:pic>
        <p:nvPicPr>
          <p:cNvPr id="8" name="Picture 7">
            <a:extLst>
              <a:ext uri="{FF2B5EF4-FFF2-40B4-BE49-F238E27FC236}">
                <a16:creationId xmlns:a16="http://schemas.microsoft.com/office/drawing/2014/main" id="{FA3EEDB7-9340-3BAE-69E9-572A8901BFB4}"/>
              </a:ext>
            </a:extLst>
          </p:cNvPr>
          <p:cNvPicPr>
            <a:picLocks noChangeAspect="1"/>
          </p:cNvPicPr>
          <p:nvPr/>
        </p:nvPicPr>
        <p:blipFill>
          <a:blip r:embed="rId5"/>
          <a:stretch>
            <a:fillRect/>
          </a:stretch>
        </p:blipFill>
        <p:spPr>
          <a:xfrm>
            <a:off x="10754526" y="5427680"/>
            <a:ext cx="1136422" cy="1305887"/>
          </a:xfrm>
          <a:prstGeom prst="rect">
            <a:avLst/>
          </a:prstGeom>
        </p:spPr>
      </p:pic>
      <p:sp>
        <p:nvSpPr>
          <p:cNvPr id="3" name="TextBox 2">
            <a:extLst>
              <a:ext uri="{FF2B5EF4-FFF2-40B4-BE49-F238E27FC236}">
                <a16:creationId xmlns:a16="http://schemas.microsoft.com/office/drawing/2014/main" id="{8E42D294-3D27-9920-4A2D-4A713D81F5F4}"/>
              </a:ext>
            </a:extLst>
          </p:cNvPr>
          <p:cNvSpPr txBox="1"/>
          <p:nvPr/>
        </p:nvSpPr>
        <p:spPr>
          <a:xfrm>
            <a:off x="7421263" y="878629"/>
            <a:ext cx="4469685" cy="584775"/>
          </a:xfrm>
          <a:prstGeom prst="rect">
            <a:avLst/>
          </a:prstGeom>
          <a:noFill/>
        </p:spPr>
        <p:txBody>
          <a:bodyPr wrap="none" rtlCol="0">
            <a:spAutoFit/>
          </a:bodyPr>
          <a:lstStyle/>
          <a:p>
            <a:r>
              <a:rPr lang="en-US" sz="3200" u="sng" dirty="0"/>
              <a:t>The ASACUSA experiment</a:t>
            </a:r>
            <a:endParaRPr lang="LID4096" sz="3200" u="sng" dirty="0"/>
          </a:p>
        </p:txBody>
      </p:sp>
      <p:pic>
        <p:nvPicPr>
          <p:cNvPr id="10" name="Picture 9">
            <a:extLst>
              <a:ext uri="{FF2B5EF4-FFF2-40B4-BE49-F238E27FC236}">
                <a16:creationId xmlns:a16="http://schemas.microsoft.com/office/drawing/2014/main" id="{7E496C10-DB98-70C7-494E-0DC0F03986A5}"/>
              </a:ext>
            </a:extLst>
          </p:cNvPr>
          <p:cNvPicPr>
            <a:picLocks noChangeAspect="1"/>
          </p:cNvPicPr>
          <p:nvPr/>
        </p:nvPicPr>
        <p:blipFill>
          <a:blip r:embed="rId6"/>
          <a:stretch>
            <a:fillRect/>
          </a:stretch>
        </p:blipFill>
        <p:spPr>
          <a:xfrm>
            <a:off x="298324" y="3863374"/>
            <a:ext cx="5198072" cy="2786064"/>
          </a:xfrm>
          <a:prstGeom prst="rect">
            <a:avLst/>
          </a:prstGeom>
        </p:spPr>
      </p:pic>
      <p:grpSp>
        <p:nvGrpSpPr>
          <p:cNvPr id="6" name="Group 5">
            <a:extLst>
              <a:ext uri="{FF2B5EF4-FFF2-40B4-BE49-F238E27FC236}">
                <a16:creationId xmlns:a16="http://schemas.microsoft.com/office/drawing/2014/main" id="{E9E396BB-417E-7633-5E26-6E9967C1BE64}"/>
              </a:ext>
            </a:extLst>
          </p:cNvPr>
          <p:cNvGrpSpPr/>
          <p:nvPr/>
        </p:nvGrpSpPr>
        <p:grpSpPr>
          <a:xfrm>
            <a:off x="483898" y="1508679"/>
            <a:ext cx="4826924" cy="2354696"/>
            <a:chOff x="5919011" y="5174208"/>
            <a:chExt cx="3872018" cy="2178010"/>
          </a:xfrm>
        </p:grpSpPr>
        <p:pic>
          <p:nvPicPr>
            <p:cNvPr id="7" name="Picture 6" descr="A picture containing light, night sky&#10;&#10;Description automatically generated">
              <a:extLst>
                <a:ext uri="{FF2B5EF4-FFF2-40B4-BE49-F238E27FC236}">
                  <a16:creationId xmlns:a16="http://schemas.microsoft.com/office/drawing/2014/main" id="{B40943C2-5301-9207-2CBF-DC9373F875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19011" y="5174208"/>
              <a:ext cx="3872018" cy="2178010"/>
            </a:xfrm>
            <a:prstGeom prst="rect">
              <a:avLst/>
            </a:prstGeom>
          </p:spPr>
        </p:pic>
        <p:sp>
          <p:nvSpPr>
            <p:cNvPr id="36" name="TextBox 35">
              <a:extLst>
                <a:ext uri="{FF2B5EF4-FFF2-40B4-BE49-F238E27FC236}">
                  <a16:creationId xmlns:a16="http://schemas.microsoft.com/office/drawing/2014/main" id="{2A7015D5-2814-F80B-B248-18130D8C7A97}"/>
                </a:ext>
              </a:extLst>
            </p:cNvPr>
            <p:cNvSpPr txBox="1"/>
            <p:nvPr/>
          </p:nvSpPr>
          <p:spPr>
            <a:xfrm>
              <a:off x="7855020" y="5766450"/>
              <a:ext cx="444352" cy="369332"/>
            </a:xfrm>
            <a:prstGeom prst="rect">
              <a:avLst/>
            </a:prstGeom>
            <a:noFill/>
          </p:spPr>
          <p:txBody>
            <a:bodyPr wrap="none" rtlCol="0">
              <a:spAutoFit/>
            </a:bodyPr>
            <a:lstStyle/>
            <a:p>
              <a:r>
                <a:rPr lang="en-US" dirty="0">
                  <a:solidFill>
                    <a:schemeClr val="bg1"/>
                  </a:solidFill>
                </a:rPr>
                <a:t>He</a:t>
              </a:r>
              <a:endParaRPr lang="LID4096" dirty="0">
                <a:solidFill>
                  <a:schemeClr val="bg1"/>
                </a:solidFill>
              </a:endParaRPr>
            </a:p>
          </p:txBody>
        </p:sp>
        <p:sp>
          <p:nvSpPr>
            <p:cNvPr id="37" name="TextBox 36">
              <a:extLst>
                <a:ext uri="{FF2B5EF4-FFF2-40B4-BE49-F238E27FC236}">
                  <a16:creationId xmlns:a16="http://schemas.microsoft.com/office/drawing/2014/main" id="{42858F37-E14E-B190-48D0-52A1BC5067BB}"/>
                </a:ext>
              </a:extLst>
            </p:cNvPr>
            <p:cNvSpPr txBox="1"/>
            <p:nvPr/>
          </p:nvSpPr>
          <p:spPr>
            <a:xfrm>
              <a:off x="9050397" y="6548656"/>
              <a:ext cx="370614" cy="369332"/>
            </a:xfrm>
            <a:prstGeom prst="rect">
              <a:avLst/>
            </a:prstGeom>
            <a:noFill/>
          </p:spPr>
          <p:txBody>
            <a:bodyPr wrap="none" rtlCol="0">
              <a:spAutoFit/>
            </a:bodyPr>
            <a:lstStyle/>
            <a:p>
              <a:r>
                <a:rPr lang="en-US" dirty="0"/>
                <a:t>e-</a:t>
              </a:r>
              <a:endParaRPr lang="LID4096" dirty="0"/>
            </a:p>
          </p:txBody>
        </p:sp>
        <p:sp>
          <p:nvSpPr>
            <p:cNvPr id="38" name="TextBox 37">
              <a:extLst>
                <a:ext uri="{FF2B5EF4-FFF2-40B4-BE49-F238E27FC236}">
                  <a16:creationId xmlns:a16="http://schemas.microsoft.com/office/drawing/2014/main" id="{7393FB54-A83A-C166-9612-ABEFF58D1E3D}"/>
                </a:ext>
              </a:extLst>
            </p:cNvPr>
            <p:cNvSpPr txBox="1"/>
            <p:nvPr/>
          </p:nvSpPr>
          <p:spPr>
            <a:xfrm>
              <a:off x="6758093" y="5261380"/>
              <a:ext cx="377026" cy="369332"/>
            </a:xfrm>
            <a:prstGeom prst="rect">
              <a:avLst/>
            </a:prstGeom>
            <a:noFill/>
          </p:spPr>
          <p:txBody>
            <a:bodyPr wrap="none" rtlCol="0">
              <a:spAutoFit/>
            </a:bodyPr>
            <a:lstStyle/>
            <a:p>
              <a:r>
                <a:rPr lang="en-US" dirty="0">
                  <a:solidFill>
                    <a:schemeClr val="bg1"/>
                  </a:solidFill>
                </a:rPr>
                <a:t>p-</a:t>
              </a:r>
              <a:endParaRPr lang="LID4096" dirty="0">
                <a:solidFill>
                  <a:schemeClr val="bg1"/>
                </a:solidFill>
              </a:endParaRPr>
            </a:p>
          </p:txBody>
        </p:sp>
      </p:grpSp>
    </p:spTree>
    <p:extLst>
      <p:ext uri="{BB962C8B-B14F-4D97-AF65-F5344CB8AC3E}">
        <p14:creationId xmlns:p14="http://schemas.microsoft.com/office/powerpoint/2010/main" val="29456778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26202-CDAB-162F-BD5C-238EEB1A42A4}"/>
              </a:ext>
            </a:extLst>
          </p:cNvPr>
          <p:cNvSpPr>
            <a:spLocks noGrp="1"/>
          </p:cNvSpPr>
          <p:nvPr>
            <p:ph type="title"/>
          </p:nvPr>
        </p:nvSpPr>
        <p:spPr/>
        <p:txBody>
          <a:bodyPr/>
          <a:lstStyle/>
          <a:p>
            <a:endParaRPr lang="LID4096"/>
          </a:p>
        </p:txBody>
      </p:sp>
      <p:sp>
        <p:nvSpPr>
          <p:cNvPr id="3" name="Content Placeholder 2">
            <a:extLst>
              <a:ext uri="{FF2B5EF4-FFF2-40B4-BE49-F238E27FC236}">
                <a16:creationId xmlns:a16="http://schemas.microsoft.com/office/drawing/2014/main" id="{C88FE75A-5DE1-F26B-2418-6B746BAE7C90}"/>
              </a:ext>
            </a:extLst>
          </p:cNvPr>
          <p:cNvSpPr>
            <a:spLocks noGrp="1"/>
          </p:cNvSpPr>
          <p:nvPr>
            <p:ph idx="1"/>
          </p:nvPr>
        </p:nvSpPr>
        <p:spPr/>
        <p:txBody>
          <a:bodyPr/>
          <a:lstStyle/>
          <a:p>
            <a:endParaRPr lang="LID4096" dirty="0"/>
          </a:p>
        </p:txBody>
      </p:sp>
      <p:pic>
        <p:nvPicPr>
          <p:cNvPr id="5" name="Picture 4">
            <a:extLst>
              <a:ext uri="{FF2B5EF4-FFF2-40B4-BE49-F238E27FC236}">
                <a16:creationId xmlns:a16="http://schemas.microsoft.com/office/drawing/2014/main" id="{14AB5C61-570F-73F5-41AD-3B14A3833DD2}"/>
              </a:ext>
            </a:extLst>
          </p:cNvPr>
          <p:cNvPicPr>
            <a:picLocks noChangeAspect="1"/>
          </p:cNvPicPr>
          <p:nvPr/>
        </p:nvPicPr>
        <p:blipFill>
          <a:blip r:embed="rId2"/>
          <a:stretch>
            <a:fillRect/>
          </a:stretch>
        </p:blipFill>
        <p:spPr>
          <a:xfrm>
            <a:off x="1018479" y="-92440"/>
            <a:ext cx="9785680" cy="69504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descr="A close up of a machine&#10;&#10;AI-generated content may be incorrect.">
            <a:extLst>
              <a:ext uri="{FF2B5EF4-FFF2-40B4-BE49-F238E27FC236}">
                <a16:creationId xmlns:a16="http://schemas.microsoft.com/office/drawing/2014/main" id="{30D0179F-90DF-3BB0-722F-16A72C319C00}"/>
              </a:ext>
            </a:extLst>
          </p:cNvPr>
          <p:cNvPicPr>
            <a:picLocks noChangeAspect="1"/>
          </p:cNvPicPr>
          <p:nvPr/>
        </p:nvPicPr>
        <p:blipFill>
          <a:blip r:embed="rId3">
            <a:extLst>
              <a:ext uri="{28A0092B-C50C-407E-A947-70E740481C1C}">
                <a14:useLocalDpi xmlns:a14="http://schemas.microsoft.com/office/drawing/2010/main" val="0"/>
              </a:ext>
            </a:extLst>
          </a:blip>
          <a:srcRect l="28684" t="13913" r="15991" b="15072"/>
          <a:stretch/>
        </p:blipFill>
        <p:spPr>
          <a:xfrm>
            <a:off x="7296540" y="3467993"/>
            <a:ext cx="3507620" cy="3390008"/>
          </a:xfrm>
          <a:prstGeom prst="rect">
            <a:avLst/>
          </a:prstGeom>
        </p:spPr>
      </p:pic>
      <p:pic>
        <p:nvPicPr>
          <p:cNvPr id="6" name="Picture 5" descr="A purple and yellow swirly circle&#10;&#10;AI-generated content may be incorrect.">
            <a:extLst>
              <a:ext uri="{FF2B5EF4-FFF2-40B4-BE49-F238E27FC236}">
                <a16:creationId xmlns:a16="http://schemas.microsoft.com/office/drawing/2014/main" id="{81B5C10D-D2B5-958E-C0D0-C173C199B2D4}"/>
              </a:ext>
            </a:extLst>
          </p:cNvPr>
          <p:cNvPicPr>
            <a:picLocks noChangeAspect="1"/>
          </p:cNvPicPr>
          <p:nvPr/>
        </p:nvPicPr>
        <p:blipFill>
          <a:blip r:embed="rId4">
            <a:extLst>
              <a:ext uri="{28A0092B-C50C-407E-A947-70E740481C1C}">
                <a14:useLocalDpi xmlns:a14="http://schemas.microsoft.com/office/drawing/2010/main" val="0"/>
              </a:ext>
            </a:extLst>
          </a:blip>
          <a:srcRect l="7983" t="6779" r="7336" b="7969"/>
          <a:stretch/>
        </p:blipFill>
        <p:spPr>
          <a:xfrm>
            <a:off x="5019675" y="3722237"/>
            <a:ext cx="3067243" cy="32032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12459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C3EC2A-88CD-2A12-6F18-01BDDBE547E6}"/>
              </a:ext>
            </a:extLst>
          </p:cNvPr>
          <p:cNvSpPr txBox="1">
            <a:spLocks/>
          </p:cNvSpPr>
          <p:nvPr/>
        </p:nvSpPr>
        <p:spPr>
          <a:xfrm>
            <a:off x="2905973" y="1690"/>
            <a:ext cx="6609502" cy="157812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err="1">
                <a:latin typeface="Amasis MT Pro" panose="02040504050005020304" pitchFamily="18" charset="0"/>
              </a:rPr>
              <a:t>AEgIS</a:t>
            </a:r>
            <a:r>
              <a:rPr lang="en-GB" b="1" dirty="0">
                <a:latin typeface="Amasis MT Pro" panose="02040504050005020304" pitchFamily="18" charset="0"/>
              </a:rPr>
              <a:t> gravity module</a:t>
            </a:r>
            <a:endParaRPr lang="en-SE" b="1" dirty="0">
              <a:latin typeface="Amasis MT Pro" panose="02040504050005020304" pitchFamily="18" charset="0"/>
            </a:endParaRPr>
          </a:p>
        </p:txBody>
      </p:sp>
      <p:sp>
        <p:nvSpPr>
          <p:cNvPr id="6" name="TextBox 5">
            <a:extLst>
              <a:ext uri="{FF2B5EF4-FFF2-40B4-BE49-F238E27FC236}">
                <a16:creationId xmlns:a16="http://schemas.microsoft.com/office/drawing/2014/main" id="{A7B29F71-E36E-D2BB-A9D0-2A0C2F0332A6}"/>
              </a:ext>
            </a:extLst>
          </p:cNvPr>
          <p:cNvSpPr txBox="1"/>
          <p:nvPr/>
        </p:nvSpPr>
        <p:spPr>
          <a:xfrm>
            <a:off x="6009630" y="5849774"/>
            <a:ext cx="6097554" cy="923330"/>
          </a:xfrm>
          <a:prstGeom prst="rect">
            <a:avLst/>
          </a:prstGeom>
          <a:noFill/>
        </p:spPr>
        <p:txBody>
          <a:bodyPr wrap="square">
            <a:spAutoFit/>
          </a:bodyPr>
          <a:lstStyle/>
          <a:p>
            <a:pPr marL="0" indent="0" algn="ctr">
              <a:buNone/>
            </a:pPr>
            <a:r>
              <a:rPr lang="en-US" b="1" dirty="0">
                <a:solidFill>
                  <a:srgbClr val="102088"/>
                </a:solidFill>
              </a:rPr>
              <a:t>The Optical </a:t>
            </a:r>
            <a:r>
              <a:rPr lang="en-US" b="1" dirty="0" err="1">
                <a:solidFill>
                  <a:srgbClr val="102088"/>
                </a:solidFill>
              </a:rPr>
              <a:t>PHoton</a:t>
            </a:r>
            <a:r>
              <a:rPr lang="en-US" b="1" dirty="0">
                <a:solidFill>
                  <a:srgbClr val="102088"/>
                </a:solidFill>
              </a:rPr>
              <a:t> and </a:t>
            </a:r>
            <a:r>
              <a:rPr lang="en-US" b="1" dirty="0" err="1">
                <a:solidFill>
                  <a:srgbClr val="102088"/>
                </a:solidFill>
              </a:rPr>
              <a:t>ANtimatter</a:t>
            </a:r>
            <a:r>
              <a:rPr lang="en-US" b="1" dirty="0">
                <a:solidFill>
                  <a:srgbClr val="102088"/>
                </a:solidFill>
              </a:rPr>
              <a:t> </a:t>
            </a:r>
            <a:r>
              <a:rPr lang="en-US" b="1" dirty="0" err="1">
                <a:solidFill>
                  <a:srgbClr val="102088"/>
                </a:solidFill>
              </a:rPr>
              <a:t>IMager</a:t>
            </a:r>
            <a:r>
              <a:rPr lang="en-US" b="1" dirty="0">
                <a:solidFill>
                  <a:srgbClr val="102088"/>
                </a:solidFill>
              </a:rPr>
              <a:t> (OPHANIM)</a:t>
            </a:r>
          </a:p>
          <a:p>
            <a:pPr algn="ctr"/>
            <a:r>
              <a:rPr lang="en-US" b="1" dirty="0"/>
              <a:t>60 CMOS sensors, 30.8 cm</a:t>
            </a:r>
            <a:r>
              <a:rPr lang="en-US" b="1" baseline="30000" dirty="0"/>
              <a:t>2</a:t>
            </a:r>
            <a:r>
              <a:rPr lang="en-US" b="1" dirty="0"/>
              <a:t> coverage, 0.8 um pixels</a:t>
            </a:r>
          </a:p>
          <a:p>
            <a:pPr algn="ctr"/>
            <a:r>
              <a:rPr lang="en-US" b="1" u="sng" dirty="0"/>
              <a:t>World-record-breaking pixel count</a:t>
            </a:r>
            <a:r>
              <a:rPr lang="en-US" b="1" dirty="0"/>
              <a:t>: 3.84 </a:t>
            </a:r>
            <a:r>
              <a:rPr lang="en-US" b="1" dirty="0" err="1"/>
              <a:t>Gpx</a:t>
            </a:r>
            <a:r>
              <a:rPr lang="en-US" b="1" dirty="0"/>
              <a:t> </a:t>
            </a:r>
            <a:r>
              <a:rPr lang="en-US" b="1" baseline="30000" dirty="0"/>
              <a:t>1</a:t>
            </a:r>
          </a:p>
        </p:txBody>
      </p:sp>
      <p:grpSp>
        <p:nvGrpSpPr>
          <p:cNvPr id="7" name="Group 6">
            <a:extLst>
              <a:ext uri="{FF2B5EF4-FFF2-40B4-BE49-F238E27FC236}">
                <a16:creationId xmlns:a16="http://schemas.microsoft.com/office/drawing/2014/main" id="{7633AF03-FD91-D59A-47FE-DD8134BBDF61}"/>
              </a:ext>
            </a:extLst>
          </p:cNvPr>
          <p:cNvGrpSpPr/>
          <p:nvPr/>
        </p:nvGrpSpPr>
        <p:grpSpPr>
          <a:xfrm>
            <a:off x="354790" y="2061457"/>
            <a:ext cx="5611134" cy="4249982"/>
            <a:chOff x="8417519" y="3658730"/>
            <a:chExt cx="3553469" cy="2647185"/>
          </a:xfrm>
        </p:grpSpPr>
        <p:pic>
          <p:nvPicPr>
            <p:cNvPr id="8" name="Content Placeholder 3" descr="A blue and orange rectangular object&#10;&#10;Description automatically generated">
              <a:extLst>
                <a:ext uri="{FF2B5EF4-FFF2-40B4-BE49-F238E27FC236}">
                  <a16:creationId xmlns:a16="http://schemas.microsoft.com/office/drawing/2014/main" id="{74C49EDA-D88B-920D-C77D-A9E2A50EF6F0}"/>
                </a:ext>
              </a:extLst>
            </p:cNvPr>
            <p:cNvPicPr>
              <a:picLocks noChangeAspect="1"/>
            </p:cNvPicPr>
            <p:nvPr/>
          </p:nvPicPr>
          <p:blipFill>
            <a:blip r:embed="rId2" cstate="print">
              <a:extLst>
                <a:ext uri="{28A0092B-C50C-407E-A947-70E740481C1C}">
                  <a14:useLocalDpi xmlns:a14="http://schemas.microsoft.com/office/drawing/2010/main" val="0"/>
                </a:ext>
              </a:extLst>
            </a:blip>
            <a:srcRect r="59268"/>
            <a:stretch/>
          </p:blipFill>
          <p:spPr>
            <a:xfrm>
              <a:off x="8417519" y="3658730"/>
              <a:ext cx="3553469" cy="2308632"/>
            </a:xfrm>
            <a:prstGeom prst="rect">
              <a:avLst/>
            </a:prstGeom>
            <a:ln>
              <a:noFill/>
            </a:ln>
          </p:spPr>
        </p:pic>
        <p:sp>
          <p:nvSpPr>
            <p:cNvPr id="9" name="TextBox 8">
              <a:extLst>
                <a:ext uri="{FF2B5EF4-FFF2-40B4-BE49-F238E27FC236}">
                  <a16:creationId xmlns:a16="http://schemas.microsoft.com/office/drawing/2014/main" id="{E8B03734-CBBB-8EBF-E2CD-76D80FABC312}"/>
                </a:ext>
              </a:extLst>
            </p:cNvPr>
            <p:cNvSpPr txBox="1"/>
            <p:nvPr/>
          </p:nvSpPr>
          <p:spPr>
            <a:xfrm>
              <a:off x="11110698" y="3830215"/>
              <a:ext cx="832279" cy="369332"/>
            </a:xfrm>
            <a:prstGeom prst="rect">
              <a:avLst/>
            </a:prstGeom>
            <a:noFill/>
          </p:spPr>
          <p:txBody>
            <a:bodyPr wrap="none" rtlCol="0">
              <a:spAutoFit/>
            </a:bodyPr>
            <a:lstStyle/>
            <a:p>
              <a:pPr algn="ctr"/>
              <a:r>
                <a:rPr lang="en-US" sz="900" b="1" dirty="0">
                  <a:solidFill>
                    <a:srgbClr val="536982"/>
                  </a:solidFill>
                  <a:latin typeface="Arial" panose="020B0604020202020204" pitchFamily="34" charset="0"/>
                  <a:cs typeface="Arial" panose="020B0604020202020204" pitchFamily="34" charset="0"/>
                </a:rPr>
                <a:t>Timing</a:t>
              </a:r>
            </a:p>
            <a:p>
              <a:pPr algn="ctr"/>
              <a:r>
                <a:rPr lang="en-US" sz="900" b="1" dirty="0">
                  <a:solidFill>
                    <a:srgbClr val="536982"/>
                  </a:solidFill>
                  <a:latin typeface="Arial" panose="020B0604020202020204" pitchFamily="34" charset="0"/>
                  <a:cs typeface="Arial" panose="020B0604020202020204" pitchFamily="34" charset="0"/>
                </a:rPr>
                <a:t>scintillators</a:t>
              </a:r>
            </a:p>
          </p:txBody>
        </p:sp>
        <p:cxnSp>
          <p:nvCxnSpPr>
            <p:cNvPr id="10" name="Straight Arrow Connector 9">
              <a:extLst>
                <a:ext uri="{FF2B5EF4-FFF2-40B4-BE49-F238E27FC236}">
                  <a16:creationId xmlns:a16="http://schemas.microsoft.com/office/drawing/2014/main" id="{4F5A3D1E-4615-8C57-ACA3-F3CA39CA2562}"/>
                </a:ext>
              </a:extLst>
            </p:cNvPr>
            <p:cNvCxnSpPr>
              <a:cxnSpLocks/>
            </p:cNvCxnSpPr>
            <p:nvPr/>
          </p:nvCxnSpPr>
          <p:spPr>
            <a:xfrm flipH="1">
              <a:off x="11401914" y="4199547"/>
              <a:ext cx="124923" cy="446995"/>
            </a:xfrm>
            <a:prstGeom prst="straightConnector1">
              <a:avLst/>
            </a:prstGeom>
            <a:ln w="28575">
              <a:solidFill>
                <a:srgbClr val="53698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B19F564-C514-31A5-9900-7AA3BB4A5EF4}"/>
                </a:ext>
              </a:extLst>
            </p:cNvPr>
            <p:cNvCxnSpPr>
              <a:cxnSpLocks/>
              <a:stCxn id="9" idx="1"/>
            </p:cNvCxnSpPr>
            <p:nvPr/>
          </p:nvCxnSpPr>
          <p:spPr>
            <a:xfrm flipH="1">
              <a:off x="9525505" y="4014881"/>
              <a:ext cx="1585193" cy="127169"/>
            </a:xfrm>
            <a:prstGeom prst="straightConnector1">
              <a:avLst/>
            </a:prstGeom>
            <a:ln w="28575">
              <a:solidFill>
                <a:srgbClr val="53698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125036B-6D47-78A7-3864-F80350BA8050}"/>
                </a:ext>
              </a:extLst>
            </p:cNvPr>
            <p:cNvCxnSpPr>
              <a:cxnSpLocks/>
            </p:cNvCxnSpPr>
            <p:nvPr/>
          </p:nvCxnSpPr>
          <p:spPr>
            <a:xfrm flipH="1">
              <a:off x="10492385" y="4123883"/>
              <a:ext cx="649973" cy="137812"/>
            </a:xfrm>
            <a:prstGeom prst="straightConnector1">
              <a:avLst/>
            </a:prstGeom>
            <a:ln w="28575">
              <a:solidFill>
                <a:srgbClr val="53698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ED74313-BA27-51F2-ADDF-513F3B4030BD}"/>
                </a:ext>
              </a:extLst>
            </p:cNvPr>
            <p:cNvSpPr txBox="1"/>
            <p:nvPr/>
          </p:nvSpPr>
          <p:spPr>
            <a:xfrm>
              <a:off x="9669109" y="5998138"/>
              <a:ext cx="1050288" cy="307777"/>
            </a:xfrm>
            <a:prstGeom prst="rect">
              <a:avLst/>
            </a:prstGeom>
            <a:noFill/>
          </p:spPr>
          <p:txBody>
            <a:bodyPr wrap="none" rtlCol="0">
              <a:spAutoFit/>
            </a:bodyPr>
            <a:lstStyle/>
            <a:p>
              <a:pPr algn="ctr"/>
              <a:r>
                <a:rPr lang="en-US" sz="1400" b="1" dirty="0">
                  <a:solidFill>
                    <a:schemeClr val="accent6">
                      <a:lumMod val="75000"/>
                    </a:schemeClr>
                  </a:solidFill>
                  <a:latin typeface="Arial" panose="020B0604020202020204" pitchFamily="34" charset="0"/>
                  <a:cs typeface="Arial" panose="020B0604020202020204" pitchFamily="34" charset="0"/>
                </a:rPr>
                <a:t>Back view</a:t>
              </a:r>
            </a:p>
          </p:txBody>
        </p:sp>
      </p:grpSp>
      <p:pic>
        <p:nvPicPr>
          <p:cNvPr id="15" name="Picture 14">
            <a:extLst>
              <a:ext uri="{FF2B5EF4-FFF2-40B4-BE49-F238E27FC236}">
                <a16:creationId xmlns:a16="http://schemas.microsoft.com/office/drawing/2014/main" id="{1641E6E6-0C0D-54E9-2650-782F6589D650}"/>
              </a:ext>
            </a:extLst>
          </p:cNvPr>
          <p:cNvPicPr>
            <a:picLocks noChangeAspect="1"/>
          </p:cNvPicPr>
          <p:nvPr/>
        </p:nvPicPr>
        <p:blipFill>
          <a:blip r:embed="rId3"/>
          <a:stretch>
            <a:fillRect/>
          </a:stretch>
        </p:blipFill>
        <p:spPr>
          <a:xfrm>
            <a:off x="680911" y="1202228"/>
            <a:ext cx="5161188" cy="816050"/>
          </a:xfrm>
          <a:prstGeom prst="rect">
            <a:avLst/>
          </a:prstGeom>
        </p:spPr>
      </p:pic>
      <p:pic>
        <p:nvPicPr>
          <p:cNvPr id="2" name="Picture 1">
            <a:extLst>
              <a:ext uri="{FF2B5EF4-FFF2-40B4-BE49-F238E27FC236}">
                <a16:creationId xmlns:a16="http://schemas.microsoft.com/office/drawing/2014/main" id="{148C347E-1ABC-D2F3-CDA0-7B1B32380D65}"/>
              </a:ext>
            </a:extLst>
          </p:cNvPr>
          <p:cNvPicPr>
            <a:picLocks noChangeAspect="1"/>
          </p:cNvPicPr>
          <p:nvPr/>
        </p:nvPicPr>
        <p:blipFill>
          <a:blip r:embed="rId4"/>
          <a:srcRect b="9061"/>
          <a:stretch/>
        </p:blipFill>
        <p:spPr>
          <a:xfrm>
            <a:off x="6262965" y="761091"/>
            <a:ext cx="5444169" cy="5079246"/>
          </a:xfrm>
          <a:prstGeom prst="rect">
            <a:avLst/>
          </a:prstGeom>
        </p:spPr>
      </p:pic>
    </p:spTree>
    <p:extLst>
      <p:ext uri="{BB962C8B-B14F-4D97-AF65-F5344CB8AC3E}">
        <p14:creationId xmlns:p14="http://schemas.microsoft.com/office/powerpoint/2010/main" val="204848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E856B-26E5-065F-1FD4-9DE6FA89A6C1}"/>
              </a:ext>
            </a:extLst>
          </p:cNvPr>
          <p:cNvSpPr>
            <a:spLocks noGrp="1"/>
          </p:cNvSpPr>
          <p:nvPr>
            <p:ph type="title"/>
          </p:nvPr>
        </p:nvSpPr>
        <p:spPr/>
        <p:txBody>
          <a:bodyPr/>
          <a:lstStyle/>
          <a:p>
            <a:endParaRPr lang="en-SE"/>
          </a:p>
        </p:txBody>
      </p:sp>
      <p:sp>
        <p:nvSpPr>
          <p:cNvPr id="3" name="Content Placeholder 2">
            <a:extLst>
              <a:ext uri="{FF2B5EF4-FFF2-40B4-BE49-F238E27FC236}">
                <a16:creationId xmlns:a16="http://schemas.microsoft.com/office/drawing/2014/main" id="{14492088-6FA8-BB86-102F-155825847DFB}"/>
              </a:ext>
            </a:extLst>
          </p:cNvPr>
          <p:cNvSpPr>
            <a:spLocks noGrp="1"/>
          </p:cNvSpPr>
          <p:nvPr>
            <p:ph idx="1"/>
          </p:nvPr>
        </p:nvSpPr>
        <p:spPr/>
        <p:txBody>
          <a:bodyPr/>
          <a:lstStyle/>
          <a:p>
            <a:endParaRPr lang="en-SE"/>
          </a:p>
        </p:txBody>
      </p:sp>
      <p:pic>
        <p:nvPicPr>
          <p:cNvPr id="4" name="Content Placeholder 4" descr="A large factory with lots of machinery&#10;&#10;AI-generated content may be incorrect.">
            <a:extLst>
              <a:ext uri="{FF2B5EF4-FFF2-40B4-BE49-F238E27FC236}">
                <a16:creationId xmlns:a16="http://schemas.microsoft.com/office/drawing/2014/main" id="{C7F6BFEB-5582-DF77-BD0B-5947ADC1D8E2}"/>
              </a:ext>
            </a:extLst>
          </p:cNvPr>
          <p:cNvPicPr>
            <a:picLocks noChangeAspect="1"/>
          </p:cNvPicPr>
          <p:nvPr/>
        </p:nvPicPr>
        <p:blipFill>
          <a:blip r:embed="rId2">
            <a:extLst>
              <a:ext uri="{28A0092B-C50C-407E-A947-70E740481C1C}">
                <a14:useLocalDpi xmlns:a14="http://schemas.microsoft.com/office/drawing/2010/main" val="0"/>
              </a:ext>
            </a:extLst>
          </a:blip>
          <a:srcRect t="8903" b="10487"/>
          <a:stretch/>
        </p:blipFill>
        <p:spPr>
          <a:xfrm>
            <a:off x="535260" y="-9519"/>
            <a:ext cx="11314770" cy="6867519"/>
          </a:xfrm>
          <a:prstGeom prst="rect">
            <a:avLst/>
          </a:prstGeom>
        </p:spPr>
      </p:pic>
    </p:spTree>
    <p:extLst>
      <p:ext uri="{BB962C8B-B14F-4D97-AF65-F5344CB8AC3E}">
        <p14:creationId xmlns:p14="http://schemas.microsoft.com/office/powerpoint/2010/main" val="1907208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EE199-D1F9-B594-1A7D-4770DA24B295}"/>
              </a:ext>
            </a:extLst>
          </p:cNvPr>
          <p:cNvSpPr>
            <a:spLocks noGrp="1"/>
          </p:cNvSpPr>
          <p:nvPr>
            <p:ph type="title"/>
          </p:nvPr>
        </p:nvSpPr>
        <p:spPr>
          <a:xfrm>
            <a:off x="1930810" y="-151505"/>
            <a:ext cx="10515600" cy="1325563"/>
          </a:xfrm>
        </p:spPr>
        <p:txBody>
          <a:bodyPr/>
          <a:lstStyle/>
          <a:p>
            <a:r>
              <a:rPr lang="sv-SE" dirty="0"/>
              <a:t>Skapelse av antimateria från energi</a:t>
            </a:r>
            <a:endParaRPr lang="LID4096" dirty="0"/>
          </a:p>
        </p:txBody>
      </p:sp>
      <p:grpSp>
        <p:nvGrpSpPr>
          <p:cNvPr id="14" name="Group 13">
            <a:extLst>
              <a:ext uri="{FF2B5EF4-FFF2-40B4-BE49-F238E27FC236}">
                <a16:creationId xmlns:a16="http://schemas.microsoft.com/office/drawing/2014/main" id="{EE29932C-96A1-888B-98AB-3F23D849429F}"/>
              </a:ext>
            </a:extLst>
          </p:cNvPr>
          <p:cNvGrpSpPr/>
          <p:nvPr/>
        </p:nvGrpSpPr>
        <p:grpSpPr>
          <a:xfrm>
            <a:off x="548060" y="772712"/>
            <a:ext cx="10251338" cy="5568464"/>
            <a:chOff x="577092" y="1371601"/>
            <a:chExt cx="10404313" cy="5387488"/>
          </a:xfrm>
        </p:grpSpPr>
        <p:grpSp>
          <p:nvGrpSpPr>
            <p:cNvPr id="4" name="Group 8">
              <a:extLst>
                <a:ext uri="{FF2B5EF4-FFF2-40B4-BE49-F238E27FC236}">
                  <a16:creationId xmlns:a16="http://schemas.microsoft.com/office/drawing/2014/main" id="{9D8458A7-F5D7-E7BF-013C-21AE1736AF4A}"/>
                </a:ext>
              </a:extLst>
            </p:cNvPr>
            <p:cNvGrpSpPr>
              <a:grpSpLocks/>
            </p:cNvGrpSpPr>
            <p:nvPr/>
          </p:nvGrpSpPr>
          <p:grpSpPr bwMode="auto">
            <a:xfrm>
              <a:off x="577092" y="1371601"/>
              <a:ext cx="10404313" cy="5387488"/>
              <a:chOff x="838" y="1696"/>
              <a:chExt cx="3994" cy="2213"/>
            </a:xfrm>
          </p:grpSpPr>
          <p:grpSp>
            <p:nvGrpSpPr>
              <p:cNvPr id="5" name="Group 9">
                <a:extLst>
                  <a:ext uri="{FF2B5EF4-FFF2-40B4-BE49-F238E27FC236}">
                    <a16:creationId xmlns:a16="http://schemas.microsoft.com/office/drawing/2014/main" id="{E8EC65A9-272E-98F3-945F-548AAFB03485}"/>
                  </a:ext>
                </a:extLst>
              </p:cNvPr>
              <p:cNvGrpSpPr>
                <a:grpSpLocks/>
              </p:cNvGrpSpPr>
              <p:nvPr/>
            </p:nvGrpSpPr>
            <p:grpSpPr bwMode="auto">
              <a:xfrm>
                <a:off x="1448" y="1696"/>
                <a:ext cx="3384" cy="2213"/>
                <a:chOff x="392" y="1696"/>
                <a:chExt cx="3384" cy="2213"/>
              </a:xfrm>
            </p:grpSpPr>
            <p:pic>
              <p:nvPicPr>
                <p:cNvPr id="11" name="Picture 10">
                  <a:extLst>
                    <a:ext uri="{FF2B5EF4-FFF2-40B4-BE49-F238E27FC236}">
                      <a16:creationId xmlns:a16="http://schemas.microsoft.com/office/drawing/2014/main" id="{1B7AFDD9-D397-F61C-849B-434BDCE7D5D4}"/>
                    </a:ext>
                  </a:extLst>
                </p:cNvPr>
                <p:cNvPicPr>
                  <a:picLocks noChangeAspect="1" noChangeArrowheads="1"/>
                </p:cNvPicPr>
                <p:nvPr/>
              </p:nvPicPr>
              <p:blipFill>
                <a:blip r:embed="rId2" cstate="print"/>
                <a:srcRect/>
                <a:stretch>
                  <a:fillRect/>
                </a:stretch>
              </p:blipFill>
              <p:spPr bwMode="auto">
                <a:xfrm>
                  <a:off x="392" y="1696"/>
                  <a:ext cx="3384" cy="2213"/>
                </a:xfrm>
                <a:prstGeom prst="rect">
                  <a:avLst/>
                </a:prstGeom>
                <a:noFill/>
                <a:ln w="9525">
                  <a:noFill/>
                  <a:miter lim="800000"/>
                  <a:headEnd/>
                  <a:tailEnd/>
                </a:ln>
              </p:spPr>
            </p:pic>
            <p:pic>
              <p:nvPicPr>
                <p:cNvPr id="12" name="Picture 11">
                  <a:extLst>
                    <a:ext uri="{FF2B5EF4-FFF2-40B4-BE49-F238E27FC236}">
                      <a16:creationId xmlns:a16="http://schemas.microsoft.com/office/drawing/2014/main" id="{A507F2FB-F437-0535-0A18-DF0F3F7FE5F4}"/>
                    </a:ext>
                  </a:extLst>
                </p:cNvPr>
                <p:cNvPicPr>
                  <a:picLocks noChangeAspect="1" noChangeArrowheads="1"/>
                </p:cNvPicPr>
                <p:nvPr/>
              </p:nvPicPr>
              <p:blipFill>
                <a:blip r:embed="rId3" cstate="print"/>
                <a:srcRect/>
                <a:stretch>
                  <a:fillRect/>
                </a:stretch>
              </p:blipFill>
              <p:spPr bwMode="auto">
                <a:xfrm>
                  <a:off x="1824" y="2976"/>
                  <a:ext cx="1248" cy="539"/>
                </a:xfrm>
                <a:prstGeom prst="rect">
                  <a:avLst/>
                </a:prstGeom>
                <a:noFill/>
                <a:ln w="9525">
                  <a:noFill/>
                  <a:miter lim="800000"/>
                  <a:headEnd/>
                  <a:tailEnd/>
                </a:ln>
              </p:spPr>
            </p:pic>
          </p:grpSp>
          <p:sp>
            <p:nvSpPr>
              <p:cNvPr id="6" name="Line 12">
                <a:extLst>
                  <a:ext uri="{FF2B5EF4-FFF2-40B4-BE49-F238E27FC236}">
                    <a16:creationId xmlns:a16="http://schemas.microsoft.com/office/drawing/2014/main" id="{C6A90C1B-B444-F741-827A-00188E0F4665}"/>
                  </a:ext>
                </a:extLst>
              </p:cNvPr>
              <p:cNvSpPr>
                <a:spLocks noChangeShapeType="1"/>
              </p:cNvSpPr>
              <p:nvPr/>
            </p:nvSpPr>
            <p:spPr bwMode="auto">
              <a:xfrm flipV="1">
                <a:off x="838" y="2861"/>
                <a:ext cx="1108" cy="31"/>
              </a:xfrm>
              <a:prstGeom prst="line">
                <a:avLst/>
              </a:prstGeom>
              <a:noFill/>
              <a:ln w="76200" cap="rnd">
                <a:solidFill>
                  <a:srgbClr val="F321C6"/>
                </a:solidFill>
                <a:prstDash val="sysDot"/>
                <a:round/>
                <a:headEnd/>
                <a:tailEnd type="stealth" w="med" len="med"/>
              </a:ln>
            </p:spPr>
            <p:txBody>
              <a:bodyPr wrap="none" anchor="ctr"/>
              <a:lstStyle/>
              <a:p>
                <a:endParaRPr lang="en-GB" sz="2100"/>
              </a:p>
            </p:txBody>
          </p:sp>
          <p:sp>
            <p:nvSpPr>
              <p:cNvPr id="7" name="Text Box 13">
                <a:extLst>
                  <a:ext uri="{FF2B5EF4-FFF2-40B4-BE49-F238E27FC236}">
                    <a16:creationId xmlns:a16="http://schemas.microsoft.com/office/drawing/2014/main" id="{EA5870B6-F1C5-1C7B-1462-2FB04903583C}"/>
                  </a:ext>
                </a:extLst>
              </p:cNvPr>
              <p:cNvSpPr txBox="1">
                <a:spLocks noChangeArrowheads="1"/>
              </p:cNvSpPr>
              <p:nvPr/>
            </p:nvSpPr>
            <p:spPr bwMode="auto">
              <a:xfrm>
                <a:off x="942" y="2669"/>
                <a:ext cx="434" cy="208"/>
              </a:xfrm>
              <a:prstGeom prst="rect">
                <a:avLst/>
              </a:prstGeom>
              <a:noFill/>
              <a:ln w="9525">
                <a:noFill/>
                <a:miter lim="800000"/>
                <a:headEnd/>
                <a:tailEnd/>
              </a:ln>
            </p:spPr>
            <p:txBody>
              <a:bodyPr wrap="none">
                <a:spAutoFit/>
              </a:bodyPr>
              <a:lstStyle/>
              <a:p>
                <a:r>
                  <a:rPr lang="en-US" sz="2800" b="1" dirty="0"/>
                  <a:t>Energi</a:t>
                </a:r>
              </a:p>
            </p:txBody>
          </p:sp>
        </p:grpSp>
        <p:sp>
          <p:nvSpPr>
            <p:cNvPr id="13" name="Rectangle 12">
              <a:extLst>
                <a:ext uri="{FF2B5EF4-FFF2-40B4-BE49-F238E27FC236}">
                  <a16:creationId xmlns:a16="http://schemas.microsoft.com/office/drawing/2014/main" id="{920A93A4-B686-DEC8-F57A-482473C64D95}"/>
                </a:ext>
              </a:extLst>
            </p:cNvPr>
            <p:cNvSpPr/>
            <p:nvPr/>
          </p:nvSpPr>
          <p:spPr>
            <a:xfrm>
              <a:off x="5702710" y="4430005"/>
              <a:ext cx="4323156" cy="1871403"/>
            </a:xfrm>
            <a:prstGeom prst="rect">
              <a:avLst/>
            </a:prstGeom>
            <a:solidFill>
              <a:srgbClr val="0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543C8CA-4312-8093-9922-07E9794CE0CA}"/>
                  </a:ext>
                </a:extLst>
              </p:cNvPr>
              <p:cNvSpPr txBox="1"/>
              <p:nvPr/>
            </p:nvSpPr>
            <p:spPr>
              <a:xfrm>
                <a:off x="6289795" y="5036958"/>
                <a:ext cx="4309578" cy="13234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8000" b="0" i="1" smtClean="0">
                          <a:solidFill>
                            <a:schemeClr val="bg1"/>
                          </a:solidFill>
                          <a:latin typeface="Cambria Math" panose="02040503050406030204" pitchFamily="18" charset="0"/>
                        </a:rPr>
                        <m:t>𝐸</m:t>
                      </m:r>
                      <m:r>
                        <a:rPr lang="en-US" sz="8000" b="0" i="1" smtClean="0">
                          <a:solidFill>
                            <a:schemeClr val="bg1"/>
                          </a:solidFill>
                          <a:latin typeface="Cambria Math" panose="02040503050406030204" pitchFamily="18" charset="0"/>
                        </a:rPr>
                        <m:t>=</m:t>
                      </m:r>
                      <m:r>
                        <a:rPr lang="en-US" sz="8000" b="0" i="1" smtClean="0">
                          <a:solidFill>
                            <a:srgbClr val="F321C6"/>
                          </a:solidFill>
                          <a:latin typeface="Cambria Math" panose="02040503050406030204" pitchFamily="18" charset="0"/>
                        </a:rPr>
                        <m:t>𝑚</m:t>
                      </m:r>
                      <m:sSup>
                        <m:sSupPr>
                          <m:ctrlPr>
                            <a:rPr lang="en-US" sz="8000" b="0" i="1" smtClean="0">
                              <a:solidFill>
                                <a:schemeClr val="bg1"/>
                              </a:solidFill>
                              <a:latin typeface="Cambria Math" panose="02040503050406030204" pitchFamily="18" charset="0"/>
                            </a:rPr>
                          </m:ctrlPr>
                        </m:sSupPr>
                        <m:e>
                          <m:r>
                            <a:rPr lang="en-US" sz="8000" b="0" i="1" smtClean="0">
                              <a:solidFill>
                                <a:schemeClr val="bg1"/>
                              </a:solidFill>
                              <a:latin typeface="Cambria Math" panose="02040503050406030204" pitchFamily="18" charset="0"/>
                            </a:rPr>
                            <m:t>𝑐</m:t>
                          </m:r>
                        </m:e>
                        <m:sup>
                          <m:r>
                            <a:rPr lang="en-US" sz="8000" b="0" i="1" smtClean="0">
                              <a:solidFill>
                                <a:schemeClr val="bg1"/>
                              </a:solidFill>
                              <a:latin typeface="Cambria Math" panose="02040503050406030204" pitchFamily="18" charset="0"/>
                            </a:rPr>
                            <m:t>2</m:t>
                          </m:r>
                        </m:sup>
                      </m:sSup>
                    </m:oMath>
                  </m:oMathPara>
                </a14:m>
                <a:endParaRPr lang="LID4096" sz="3200" dirty="0">
                  <a:solidFill>
                    <a:schemeClr val="bg1"/>
                  </a:solidFill>
                </a:endParaRPr>
              </a:p>
            </p:txBody>
          </p:sp>
        </mc:Choice>
        <mc:Fallback xmlns="">
          <p:sp>
            <p:nvSpPr>
              <p:cNvPr id="15" name="TextBox 14">
                <a:extLst>
                  <a:ext uri="{FF2B5EF4-FFF2-40B4-BE49-F238E27FC236}">
                    <a16:creationId xmlns:a16="http://schemas.microsoft.com/office/drawing/2014/main" id="{1543C8CA-4312-8093-9922-07E9794CE0CA}"/>
                  </a:ext>
                </a:extLst>
              </p:cNvPr>
              <p:cNvSpPr txBox="1">
                <a:spLocks noRot="1" noChangeAspect="1" noMove="1" noResize="1" noEditPoints="1" noAdjustHandles="1" noChangeArrowheads="1" noChangeShapeType="1" noTextEdit="1"/>
              </p:cNvSpPr>
              <p:nvPr/>
            </p:nvSpPr>
            <p:spPr>
              <a:xfrm>
                <a:off x="6289795" y="5036958"/>
                <a:ext cx="4309578" cy="1323439"/>
              </a:xfrm>
              <a:prstGeom prst="rect">
                <a:avLst/>
              </a:prstGeom>
              <a:blipFill>
                <a:blip r:embed="rId4"/>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D8E65F1-2760-A334-CAAC-83215E4D3A12}"/>
                  </a:ext>
                </a:extLst>
              </p:cNvPr>
              <p:cNvSpPr txBox="1"/>
              <p:nvPr/>
            </p:nvSpPr>
            <p:spPr>
              <a:xfrm>
                <a:off x="1894098" y="5052897"/>
                <a:ext cx="6224586"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4800" b="0" i="1" smtClean="0">
                              <a:solidFill>
                                <a:srgbClr val="FF0000"/>
                              </a:solidFill>
                              <a:latin typeface="Cambria Math" panose="02040503050406030204" pitchFamily="18" charset="0"/>
                              <a:ea typeface="Cambria Math" panose="02040503050406030204" pitchFamily="18" charset="0"/>
                            </a:rPr>
                          </m:ctrlPr>
                        </m:sSupPr>
                        <m:e>
                          <m:r>
                            <a:rPr lang="sv-SE" sz="4800" b="0" i="1" smtClean="0">
                              <a:solidFill>
                                <a:srgbClr val="FF0000"/>
                              </a:solidFill>
                              <a:latin typeface="Cambria Math" panose="02040503050406030204" pitchFamily="18" charset="0"/>
                              <a:ea typeface="Cambria Math" panose="02040503050406030204" pitchFamily="18" charset="0"/>
                            </a:rPr>
                            <m:t>𝑒</m:t>
                          </m:r>
                        </m:e>
                        <m:sup>
                          <m:r>
                            <a:rPr lang="sv-SE" sz="4800" b="0" i="1" smtClean="0">
                              <a:solidFill>
                                <a:srgbClr val="FF000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17" name="TextBox 16">
                <a:extLst>
                  <a:ext uri="{FF2B5EF4-FFF2-40B4-BE49-F238E27FC236}">
                    <a16:creationId xmlns:a16="http://schemas.microsoft.com/office/drawing/2014/main" id="{CD8E65F1-2760-A334-CAAC-83215E4D3A12}"/>
                  </a:ext>
                </a:extLst>
              </p:cNvPr>
              <p:cNvSpPr txBox="1">
                <a:spLocks noRot="1" noChangeAspect="1" noMove="1" noResize="1" noEditPoints="1" noAdjustHandles="1" noChangeArrowheads="1" noChangeShapeType="1" noTextEdit="1"/>
              </p:cNvSpPr>
              <p:nvPr/>
            </p:nvSpPr>
            <p:spPr>
              <a:xfrm>
                <a:off x="1894098" y="5052897"/>
                <a:ext cx="6224586" cy="830997"/>
              </a:xfrm>
              <a:prstGeom prst="rect">
                <a:avLst/>
              </a:prstGeom>
              <a:blipFill>
                <a:blip r:embed="rId5"/>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0ECDB84-CADC-2984-EFEE-A9B9BDDBAEAA}"/>
                  </a:ext>
                </a:extLst>
              </p:cNvPr>
              <p:cNvSpPr txBox="1"/>
              <p:nvPr/>
            </p:nvSpPr>
            <p:spPr>
              <a:xfrm>
                <a:off x="1468522" y="2017693"/>
                <a:ext cx="6224586"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4800" b="0" i="1" smtClean="0">
                              <a:solidFill>
                                <a:srgbClr val="00B0F0"/>
                              </a:solidFill>
                              <a:latin typeface="Cambria Math" panose="02040503050406030204" pitchFamily="18" charset="0"/>
                              <a:ea typeface="Cambria Math" panose="02040503050406030204" pitchFamily="18" charset="0"/>
                            </a:rPr>
                          </m:ctrlPr>
                        </m:sSupPr>
                        <m:e>
                          <m:r>
                            <a:rPr lang="sv-SE" sz="4800" b="0" i="1" smtClean="0">
                              <a:solidFill>
                                <a:srgbClr val="00B0F0"/>
                              </a:solidFill>
                              <a:latin typeface="Cambria Math" panose="02040503050406030204" pitchFamily="18" charset="0"/>
                              <a:ea typeface="Cambria Math" panose="02040503050406030204" pitchFamily="18" charset="0"/>
                            </a:rPr>
                            <m:t>𝑒</m:t>
                          </m:r>
                        </m:e>
                        <m:sup>
                          <m:r>
                            <a:rPr lang="sv-SE" sz="4800" b="0" i="1" smtClean="0">
                              <a:solidFill>
                                <a:srgbClr val="00B0F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18" name="TextBox 17">
                <a:extLst>
                  <a:ext uri="{FF2B5EF4-FFF2-40B4-BE49-F238E27FC236}">
                    <a16:creationId xmlns:a16="http://schemas.microsoft.com/office/drawing/2014/main" id="{80ECDB84-CADC-2984-EFEE-A9B9BDDBAEAA}"/>
                  </a:ext>
                </a:extLst>
              </p:cNvPr>
              <p:cNvSpPr txBox="1">
                <a:spLocks noRot="1" noChangeAspect="1" noMove="1" noResize="1" noEditPoints="1" noAdjustHandles="1" noChangeArrowheads="1" noChangeShapeType="1" noTextEdit="1"/>
              </p:cNvSpPr>
              <p:nvPr/>
            </p:nvSpPr>
            <p:spPr>
              <a:xfrm>
                <a:off x="1468522" y="2017693"/>
                <a:ext cx="6224586" cy="830997"/>
              </a:xfrm>
              <a:prstGeom prst="rect">
                <a:avLst/>
              </a:prstGeom>
              <a:blipFill>
                <a:blip r:embed="rId6"/>
                <a:stretch>
                  <a:fillRect/>
                </a:stretch>
              </a:blipFill>
            </p:spPr>
            <p:txBody>
              <a:bodyPr/>
              <a:lstStyle/>
              <a:p>
                <a:r>
                  <a:rPr lang="LID4096">
                    <a:noFill/>
                  </a:rPr>
                  <a:t> </a:t>
                </a:r>
              </a:p>
            </p:txBody>
          </p:sp>
        </mc:Fallback>
      </mc:AlternateContent>
      <p:sp>
        <p:nvSpPr>
          <p:cNvPr id="19" name="TextBox 18">
            <a:extLst>
              <a:ext uri="{FF2B5EF4-FFF2-40B4-BE49-F238E27FC236}">
                <a16:creationId xmlns:a16="http://schemas.microsoft.com/office/drawing/2014/main" id="{42BAEAA0-C6C9-F70F-B2CF-25CE758B82D4}"/>
              </a:ext>
            </a:extLst>
          </p:cNvPr>
          <p:cNvSpPr txBox="1"/>
          <p:nvPr/>
        </p:nvSpPr>
        <p:spPr>
          <a:xfrm>
            <a:off x="1675559" y="57865"/>
            <a:ext cx="8840882" cy="923330"/>
          </a:xfrm>
          <a:prstGeom prst="rect">
            <a:avLst/>
          </a:prstGeom>
          <a:noFill/>
        </p:spPr>
        <p:txBody>
          <a:bodyPr wrap="none" rtlCol="0">
            <a:spAutoFit/>
          </a:bodyPr>
          <a:lstStyle/>
          <a:p>
            <a:r>
              <a:rPr lang="en-US" sz="5400" dirty="0">
                <a:solidFill>
                  <a:schemeClr val="bg1"/>
                </a:solidFill>
              </a:rPr>
              <a:t>Creation of matter/antimatter</a:t>
            </a:r>
            <a:endParaRPr lang="LID4096" sz="5400" dirty="0">
              <a:solidFill>
                <a:schemeClr val="bg1"/>
              </a:solidFill>
            </a:endParaRPr>
          </a:p>
        </p:txBody>
      </p:sp>
    </p:spTree>
    <p:extLst>
      <p:ext uri="{BB962C8B-B14F-4D97-AF65-F5344CB8AC3E}">
        <p14:creationId xmlns:p14="http://schemas.microsoft.com/office/powerpoint/2010/main" val="158292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46ED6-E677-806A-118C-9B7A02F38DE4}"/>
              </a:ext>
            </a:extLst>
          </p:cNvPr>
          <p:cNvSpPr>
            <a:spLocks noGrp="1"/>
          </p:cNvSpPr>
          <p:nvPr>
            <p:ph type="title"/>
          </p:nvPr>
        </p:nvSpPr>
        <p:spPr>
          <a:xfrm>
            <a:off x="1033609" y="-179261"/>
            <a:ext cx="10515600" cy="1325563"/>
          </a:xfrm>
        </p:spPr>
        <p:txBody>
          <a:bodyPr>
            <a:normAutofit fontScale="90000"/>
          </a:bodyPr>
          <a:lstStyle/>
          <a:p>
            <a:r>
              <a:rPr lang="en-US" sz="5400" b="1" dirty="0"/>
              <a:t>Tool for studying the skin of the nucleus</a:t>
            </a:r>
            <a:endParaRPr lang="LID4096" sz="5400" b="1" dirty="0"/>
          </a:p>
        </p:txBody>
      </p:sp>
      <p:sp>
        <p:nvSpPr>
          <p:cNvPr id="21" name="Slide Number Placeholder 4">
            <a:extLst>
              <a:ext uri="{FF2B5EF4-FFF2-40B4-BE49-F238E27FC236}">
                <a16:creationId xmlns:a16="http://schemas.microsoft.com/office/drawing/2014/main" id="{BFEBEF3F-C981-35DD-2755-566B4FB73BED}"/>
              </a:ext>
            </a:extLst>
          </p:cNvPr>
          <p:cNvSpPr>
            <a:spLocks noGrp="1"/>
          </p:cNvSpPr>
          <p:nvPr>
            <p:ph type="sldNum" sz="quarter" idx="12"/>
          </p:nvPr>
        </p:nvSpPr>
        <p:spPr>
          <a:xfrm>
            <a:off x="9133013" y="6175412"/>
            <a:ext cx="2743200" cy="365125"/>
          </a:xfrm>
        </p:spPr>
        <p:txBody>
          <a:bodyPr/>
          <a:lstStyle/>
          <a:p>
            <a:fld id="{B00FEB67-25E5-478A-8F1B-E5F2EEAC2DF1}" type="slidenum">
              <a:rPr lang="en-GB" sz="1800" smtClean="0"/>
              <a:t>40</a:t>
            </a:fld>
            <a:endParaRPr lang="en-GB" sz="1800" dirty="0"/>
          </a:p>
        </p:txBody>
      </p:sp>
      <p:grpSp>
        <p:nvGrpSpPr>
          <p:cNvPr id="27" name="Group 26">
            <a:extLst>
              <a:ext uri="{FF2B5EF4-FFF2-40B4-BE49-F238E27FC236}">
                <a16:creationId xmlns:a16="http://schemas.microsoft.com/office/drawing/2014/main" id="{52DBC84A-1E22-7913-E6E0-7EC2E6B31DC6}"/>
              </a:ext>
            </a:extLst>
          </p:cNvPr>
          <p:cNvGrpSpPr/>
          <p:nvPr/>
        </p:nvGrpSpPr>
        <p:grpSpPr>
          <a:xfrm>
            <a:off x="195409" y="1647876"/>
            <a:ext cx="4351286" cy="4143597"/>
            <a:chOff x="1404958" y="3203366"/>
            <a:chExt cx="3008728" cy="2794369"/>
          </a:xfrm>
        </p:grpSpPr>
        <p:sp>
          <p:nvSpPr>
            <p:cNvPr id="5" name="Oval 4">
              <a:extLst>
                <a:ext uri="{FF2B5EF4-FFF2-40B4-BE49-F238E27FC236}">
                  <a16:creationId xmlns:a16="http://schemas.microsoft.com/office/drawing/2014/main" id="{3D86ABB8-8D16-BBAF-2373-DD8EB7954F37}"/>
                </a:ext>
              </a:extLst>
            </p:cNvPr>
            <p:cNvSpPr/>
            <p:nvPr/>
          </p:nvSpPr>
          <p:spPr>
            <a:xfrm>
              <a:off x="1404958" y="3203366"/>
              <a:ext cx="2808796" cy="2794369"/>
            </a:xfrm>
            <a:prstGeom prst="ellipse">
              <a:avLst/>
            </a:prstGeom>
            <a:gradFill flip="none" rotWithShape="1">
              <a:gsLst>
                <a:gs pos="12000">
                  <a:schemeClr val="accent1">
                    <a:tint val="66000"/>
                    <a:satMod val="160000"/>
                  </a:schemeClr>
                </a:gs>
                <a:gs pos="45000">
                  <a:schemeClr val="accent1">
                    <a:tint val="44500"/>
                    <a:satMod val="160000"/>
                  </a:schemeClr>
                </a:gs>
                <a:gs pos="55000">
                  <a:schemeClr val="accent1">
                    <a:tint val="23500"/>
                    <a:satMod val="16000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nvGrpSpPr>
            <p:cNvPr id="6" name="Group 5">
              <a:extLst>
                <a:ext uri="{FF2B5EF4-FFF2-40B4-BE49-F238E27FC236}">
                  <a16:creationId xmlns:a16="http://schemas.microsoft.com/office/drawing/2014/main" id="{5D24ECBE-CDB6-6D50-3E57-73998456E1BD}"/>
                </a:ext>
              </a:extLst>
            </p:cNvPr>
            <p:cNvGrpSpPr/>
            <p:nvPr/>
          </p:nvGrpSpPr>
          <p:grpSpPr>
            <a:xfrm>
              <a:off x="2392341" y="4120339"/>
              <a:ext cx="896343" cy="897976"/>
              <a:chOff x="7882599" y="3294522"/>
              <a:chExt cx="1746887" cy="1631355"/>
            </a:xfrm>
          </p:grpSpPr>
          <p:sp>
            <p:nvSpPr>
              <p:cNvPr id="13" name="Oval 12">
                <a:extLst>
                  <a:ext uri="{FF2B5EF4-FFF2-40B4-BE49-F238E27FC236}">
                    <a16:creationId xmlns:a16="http://schemas.microsoft.com/office/drawing/2014/main" id="{0F8DD329-FA0D-40F4-A878-6FD2F04A21C4}"/>
                  </a:ext>
                </a:extLst>
              </p:cNvPr>
              <p:cNvSpPr/>
              <p:nvPr/>
            </p:nvSpPr>
            <p:spPr>
              <a:xfrm>
                <a:off x="7882599" y="3876124"/>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4" name="Oval 13">
                <a:extLst>
                  <a:ext uri="{FF2B5EF4-FFF2-40B4-BE49-F238E27FC236}">
                    <a16:creationId xmlns:a16="http://schemas.microsoft.com/office/drawing/2014/main" id="{357B4D00-753C-98A1-8D93-CE7563889B7C}"/>
                  </a:ext>
                </a:extLst>
              </p:cNvPr>
              <p:cNvSpPr/>
              <p:nvPr/>
            </p:nvSpPr>
            <p:spPr>
              <a:xfrm>
                <a:off x="8180789" y="3294522"/>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5" name="Oval 14">
                <a:extLst>
                  <a:ext uri="{FF2B5EF4-FFF2-40B4-BE49-F238E27FC236}">
                    <a16:creationId xmlns:a16="http://schemas.microsoft.com/office/drawing/2014/main" id="{1C1A845F-30DE-6D89-9794-07AA48F9B5C8}"/>
                  </a:ext>
                </a:extLst>
              </p:cNvPr>
              <p:cNvSpPr/>
              <p:nvPr/>
            </p:nvSpPr>
            <p:spPr>
              <a:xfrm>
                <a:off x="8522327" y="3762673"/>
                <a:ext cx="758952" cy="758952"/>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6" name="Oval 15">
                <a:extLst>
                  <a:ext uri="{FF2B5EF4-FFF2-40B4-BE49-F238E27FC236}">
                    <a16:creationId xmlns:a16="http://schemas.microsoft.com/office/drawing/2014/main" id="{D33EB75D-46F5-F617-F123-1A98C0B478B3}"/>
                  </a:ext>
                </a:extLst>
              </p:cNvPr>
              <p:cNvSpPr/>
              <p:nvPr/>
            </p:nvSpPr>
            <p:spPr>
              <a:xfrm>
                <a:off x="8870534" y="379555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7" name="Oval 16">
                <a:extLst>
                  <a:ext uri="{FF2B5EF4-FFF2-40B4-BE49-F238E27FC236}">
                    <a16:creationId xmlns:a16="http://schemas.microsoft.com/office/drawing/2014/main" id="{3FC65BD5-43EC-A707-3BA5-EAB177EA7A1D}"/>
                  </a:ext>
                </a:extLst>
              </p:cNvPr>
              <p:cNvSpPr/>
              <p:nvPr/>
            </p:nvSpPr>
            <p:spPr>
              <a:xfrm>
                <a:off x="8315848" y="4166925"/>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8" name="Oval 17">
                <a:extLst>
                  <a:ext uri="{FF2B5EF4-FFF2-40B4-BE49-F238E27FC236}">
                    <a16:creationId xmlns:a16="http://schemas.microsoft.com/office/drawing/2014/main" id="{45B5C176-1D41-7038-7946-A46C614D0C1A}"/>
                  </a:ext>
                </a:extLst>
              </p:cNvPr>
              <p:cNvSpPr/>
              <p:nvPr/>
            </p:nvSpPr>
            <p:spPr>
              <a:xfrm>
                <a:off x="8557855" y="338319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19" name="Oval 18">
                <a:extLst>
                  <a:ext uri="{FF2B5EF4-FFF2-40B4-BE49-F238E27FC236}">
                    <a16:creationId xmlns:a16="http://schemas.microsoft.com/office/drawing/2014/main" id="{D01BD3FD-B553-CF38-98EE-102884E9B96B}"/>
                  </a:ext>
                </a:extLst>
              </p:cNvPr>
              <p:cNvSpPr/>
              <p:nvPr/>
            </p:nvSpPr>
            <p:spPr>
              <a:xfrm>
                <a:off x="8131157" y="3707231"/>
                <a:ext cx="758952" cy="758952"/>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sp>
            <p:nvSpPr>
              <p:cNvPr id="20" name="Oval 19">
                <a:extLst>
                  <a:ext uri="{FF2B5EF4-FFF2-40B4-BE49-F238E27FC236}">
                    <a16:creationId xmlns:a16="http://schemas.microsoft.com/office/drawing/2014/main" id="{10E6BAF4-6804-54A2-C9FA-902527BDC34C}"/>
                  </a:ext>
                </a:extLst>
              </p:cNvPr>
              <p:cNvSpPr/>
              <p:nvPr/>
            </p:nvSpPr>
            <p:spPr>
              <a:xfrm>
                <a:off x="8655085" y="3909357"/>
                <a:ext cx="758952" cy="758952"/>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grpSp>
        <p:sp>
          <p:nvSpPr>
            <p:cNvPr id="7" name="Oval 6">
              <a:extLst>
                <a:ext uri="{FF2B5EF4-FFF2-40B4-BE49-F238E27FC236}">
                  <a16:creationId xmlns:a16="http://schemas.microsoft.com/office/drawing/2014/main" id="{9926C127-0AEC-92A8-25D2-7A2956B65BF7}"/>
                </a:ext>
              </a:extLst>
            </p:cNvPr>
            <p:cNvSpPr/>
            <p:nvPr/>
          </p:nvSpPr>
          <p:spPr>
            <a:xfrm>
              <a:off x="1782009" y="3726478"/>
              <a:ext cx="389424" cy="417764"/>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a:t>
              </a:r>
              <a:endParaRPr lang="LID4096" dirty="0"/>
            </a:p>
          </p:txBody>
        </p:sp>
        <p:sp>
          <p:nvSpPr>
            <p:cNvPr id="10" name="Oval 9">
              <a:extLst>
                <a:ext uri="{FF2B5EF4-FFF2-40B4-BE49-F238E27FC236}">
                  <a16:creationId xmlns:a16="http://schemas.microsoft.com/office/drawing/2014/main" id="{6C4EAFD5-4B02-02AB-0D78-C50745A29106}"/>
                </a:ext>
              </a:extLst>
            </p:cNvPr>
            <p:cNvSpPr/>
            <p:nvPr/>
          </p:nvSpPr>
          <p:spPr>
            <a:xfrm>
              <a:off x="3595538" y="5011448"/>
              <a:ext cx="389424" cy="417764"/>
            </a:xfrm>
            <a:prstGeom prst="ellipse">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a:t>
              </a:r>
              <a:endParaRPr lang="LID4096" dirty="0"/>
            </a:p>
          </p:txBody>
        </p:sp>
        <p:sp>
          <p:nvSpPr>
            <p:cNvPr id="26" name="Explosion: 8 Points 25">
              <a:extLst>
                <a:ext uri="{FF2B5EF4-FFF2-40B4-BE49-F238E27FC236}">
                  <a16:creationId xmlns:a16="http://schemas.microsoft.com/office/drawing/2014/main" id="{D7A07C6D-A195-9A31-D68F-87510F26F563}"/>
                </a:ext>
              </a:extLst>
            </p:cNvPr>
            <p:cNvSpPr/>
            <p:nvPr/>
          </p:nvSpPr>
          <p:spPr>
            <a:xfrm rot="2827699">
              <a:off x="3405167" y="4887670"/>
              <a:ext cx="1146641" cy="441793"/>
            </a:xfrm>
            <a:prstGeom prst="irregularSeal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Oval 8">
              <a:extLst>
                <a:ext uri="{FF2B5EF4-FFF2-40B4-BE49-F238E27FC236}">
                  <a16:creationId xmlns:a16="http://schemas.microsoft.com/office/drawing/2014/main" id="{27F997E5-4AD1-6467-1CC5-91A1F3150AA9}"/>
                </a:ext>
              </a:extLst>
            </p:cNvPr>
            <p:cNvSpPr/>
            <p:nvPr/>
          </p:nvSpPr>
          <p:spPr>
            <a:xfrm>
              <a:off x="3883389" y="4826217"/>
              <a:ext cx="349971" cy="354165"/>
            </a:xfrm>
            <a:prstGeom prst="ellipse">
              <a:avLst/>
            </a:prstGeom>
            <a:gradFill flip="none" rotWithShape="1">
              <a:gsLst>
                <a:gs pos="0">
                  <a:srgbClr val="FF33CC">
                    <a:shade val="30000"/>
                    <a:satMod val="115000"/>
                  </a:srgbClr>
                </a:gs>
                <a:gs pos="50000">
                  <a:srgbClr val="FF33CC">
                    <a:shade val="67500"/>
                    <a:satMod val="115000"/>
                  </a:srgbClr>
                </a:gs>
                <a:gs pos="100000">
                  <a:srgbClr val="FF33CC">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9E02C15-6299-7438-46B5-4344FCF3A15F}"/>
                    </a:ext>
                  </a:extLst>
                </p:cNvPr>
                <p:cNvSpPr txBox="1"/>
                <p:nvPr/>
              </p:nvSpPr>
              <p:spPr>
                <a:xfrm>
                  <a:off x="3759939" y="4833974"/>
                  <a:ext cx="653747" cy="5076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𝑝</m:t>
                            </m:r>
                          </m:e>
                        </m:acc>
                      </m:oMath>
                    </m:oMathPara>
                  </a14:m>
                  <a:endParaRPr lang="en-SE" dirty="0"/>
                </a:p>
              </p:txBody>
            </p:sp>
          </mc:Choice>
          <mc:Fallback xmlns="">
            <p:sp>
              <p:nvSpPr>
                <p:cNvPr id="12" name="TextBox 11">
                  <a:extLst>
                    <a:ext uri="{FF2B5EF4-FFF2-40B4-BE49-F238E27FC236}">
                      <a16:creationId xmlns:a16="http://schemas.microsoft.com/office/drawing/2014/main" id="{99E02C15-6299-7438-46B5-4344FCF3A15F}"/>
                    </a:ext>
                  </a:extLst>
                </p:cNvPr>
                <p:cNvSpPr txBox="1">
                  <a:spLocks noRot="1" noChangeAspect="1" noMove="1" noResize="1" noEditPoints="1" noAdjustHandles="1" noChangeArrowheads="1" noChangeShapeType="1" noTextEdit="1"/>
                </p:cNvSpPr>
                <p:nvPr/>
              </p:nvSpPr>
              <p:spPr>
                <a:xfrm>
                  <a:off x="3759939" y="4833974"/>
                  <a:ext cx="653747" cy="507615"/>
                </a:xfrm>
                <a:prstGeom prst="rect">
                  <a:avLst/>
                </a:prstGeom>
                <a:blipFill>
                  <a:blip r:embed="rId3"/>
                  <a:stretch>
                    <a:fillRect/>
                  </a:stretch>
                </a:blipFill>
              </p:spPr>
              <p:txBody>
                <a:bodyPr/>
                <a:lstStyle/>
                <a:p>
                  <a:r>
                    <a:rPr lang="LID4096">
                      <a:noFill/>
                    </a:rPr>
                    <a:t> </a:t>
                  </a:r>
                </a:p>
              </p:txBody>
            </p:sp>
          </mc:Fallback>
        </mc:AlternateContent>
      </p:grpSp>
      <p:sp>
        <p:nvSpPr>
          <p:cNvPr id="31" name="TextBox 30">
            <a:extLst>
              <a:ext uri="{FF2B5EF4-FFF2-40B4-BE49-F238E27FC236}">
                <a16:creationId xmlns:a16="http://schemas.microsoft.com/office/drawing/2014/main" id="{6BB2F6A8-3D89-BB2C-3D7D-89828DD9AEEB}"/>
              </a:ext>
            </a:extLst>
          </p:cNvPr>
          <p:cNvSpPr txBox="1"/>
          <p:nvPr/>
        </p:nvSpPr>
        <p:spPr>
          <a:xfrm>
            <a:off x="1503620" y="1146302"/>
            <a:ext cx="1469057" cy="369332"/>
          </a:xfrm>
          <a:prstGeom prst="rect">
            <a:avLst/>
          </a:prstGeom>
          <a:noFill/>
        </p:spPr>
        <p:txBody>
          <a:bodyPr wrap="none" rtlCol="0">
            <a:spAutoFit/>
          </a:bodyPr>
          <a:lstStyle/>
          <a:p>
            <a:r>
              <a:rPr lang="sv-SE" b="1" dirty="0">
                <a:solidFill>
                  <a:schemeClr val="accent5"/>
                </a:solidFill>
              </a:rPr>
              <a:t>Neutron-halo</a:t>
            </a:r>
            <a:endParaRPr lang="LID4096" b="1" dirty="0">
              <a:solidFill>
                <a:schemeClr val="accent5"/>
              </a:solidFill>
            </a:endParaRPr>
          </a:p>
        </p:txBody>
      </p:sp>
      <p:pic>
        <p:nvPicPr>
          <p:cNvPr id="23" name="Picture 22">
            <a:extLst>
              <a:ext uri="{FF2B5EF4-FFF2-40B4-BE49-F238E27FC236}">
                <a16:creationId xmlns:a16="http://schemas.microsoft.com/office/drawing/2014/main" id="{A7A74AE7-AA5D-1B14-A22B-A377B83417E4}"/>
              </a:ext>
            </a:extLst>
          </p:cNvPr>
          <p:cNvPicPr>
            <a:picLocks noChangeAspect="1"/>
          </p:cNvPicPr>
          <p:nvPr/>
        </p:nvPicPr>
        <p:blipFill>
          <a:blip r:embed="rId4"/>
          <a:stretch>
            <a:fillRect/>
          </a:stretch>
        </p:blipFill>
        <p:spPr>
          <a:xfrm>
            <a:off x="4908079" y="1731239"/>
            <a:ext cx="7327566" cy="4143597"/>
          </a:xfrm>
          <a:prstGeom prst="rect">
            <a:avLst/>
          </a:prstGeom>
        </p:spPr>
      </p:pic>
    </p:spTree>
    <p:extLst>
      <p:ext uri="{BB962C8B-B14F-4D97-AF65-F5344CB8AC3E}">
        <p14:creationId xmlns:p14="http://schemas.microsoft.com/office/powerpoint/2010/main" val="243682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B29BB54-0783-491C-8A76-4A45CB4F403A}"/>
              </a:ext>
            </a:extLst>
          </p:cNvPr>
          <p:cNvSpPr txBox="1"/>
          <p:nvPr/>
        </p:nvSpPr>
        <p:spPr>
          <a:xfrm>
            <a:off x="191477" y="4917518"/>
            <a:ext cx="4375686" cy="646331"/>
          </a:xfrm>
          <a:prstGeom prst="rect">
            <a:avLst/>
          </a:prstGeom>
          <a:noFill/>
          <a:ln>
            <a:solidFill>
              <a:schemeClr val="bg2">
                <a:lumMod val="10000"/>
              </a:schemeClr>
            </a:solidFill>
          </a:ln>
        </p:spPr>
        <p:txBody>
          <a:bodyPr wrap="square">
            <a:spAutoFit/>
          </a:bodyPr>
          <a:lstStyle/>
          <a:p>
            <a:pPr marL="1587" eaLnBrk="1">
              <a:spcBef>
                <a:spcPts val="400"/>
              </a:spcBef>
              <a:buClr>
                <a:srgbClr val="072C62"/>
              </a:buClr>
              <a:buSzPct val="100000"/>
              <a:defRPr/>
            </a:pPr>
            <a:r>
              <a:rPr lang="en-US" b="1" dirty="0">
                <a:solidFill>
                  <a:srgbClr val="242852"/>
                </a:solidFill>
                <a:latin typeface="+mn-lt"/>
                <a:cs typeface="Calibri" panose="020F0502020204030204" pitchFamily="34" charset="0"/>
              </a:rPr>
              <a:t>A 16-parts-per-trillion measurement of the antiproton-to-proton charge–mass ratio</a:t>
            </a:r>
            <a:endParaRPr lang="pl-PL" b="1" dirty="0">
              <a:solidFill>
                <a:srgbClr val="242852"/>
              </a:solidFill>
              <a:latin typeface="+mn-lt"/>
              <a:cs typeface="Calibri" panose="020F0502020204030204" pitchFamily="34" charset="0"/>
            </a:endParaRPr>
          </a:p>
        </p:txBody>
      </p:sp>
      <p:sp>
        <p:nvSpPr>
          <p:cNvPr id="12" name="TextBox 11">
            <a:extLst>
              <a:ext uri="{FF2B5EF4-FFF2-40B4-BE49-F238E27FC236}">
                <a16:creationId xmlns:a16="http://schemas.microsoft.com/office/drawing/2014/main" id="{3D8F3BD6-BEEA-4F9C-BDC2-524D09D38A64}"/>
              </a:ext>
            </a:extLst>
          </p:cNvPr>
          <p:cNvSpPr txBox="1"/>
          <p:nvPr/>
        </p:nvSpPr>
        <p:spPr>
          <a:xfrm>
            <a:off x="8068802" y="4920136"/>
            <a:ext cx="3089875" cy="646331"/>
          </a:xfrm>
          <a:prstGeom prst="rect">
            <a:avLst/>
          </a:prstGeom>
          <a:noFill/>
          <a:ln>
            <a:solidFill>
              <a:schemeClr val="tx1"/>
            </a:solidFill>
          </a:ln>
        </p:spPr>
        <p:txBody>
          <a:bodyPr wrap="square">
            <a:spAutoFit/>
          </a:bodyPr>
          <a:lstStyle/>
          <a:p>
            <a:pPr>
              <a:defRPr/>
            </a:pPr>
            <a:r>
              <a:rPr lang="pl-PL" b="1" dirty="0">
                <a:solidFill>
                  <a:schemeClr val="tx2">
                    <a:lumMod val="75000"/>
                  </a:schemeClr>
                </a:solidFill>
                <a:latin typeface="+mn-lt"/>
                <a:cs typeface="Calibri" panose="020F0502020204030204" pitchFamily="34" charset="0"/>
              </a:rPr>
              <a:t>1.5 p.p.b. Measurement of antiproton magnetic momen</a:t>
            </a:r>
            <a:r>
              <a:rPr lang="en-US" b="1" dirty="0">
                <a:solidFill>
                  <a:schemeClr val="tx2">
                    <a:lumMod val="75000"/>
                  </a:schemeClr>
                </a:solidFill>
                <a:latin typeface="+mn-lt"/>
                <a:cs typeface="Calibri" panose="020F0502020204030204" pitchFamily="34" charset="0"/>
              </a:rPr>
              <a:t>t.</a:t>
            </a:r>
            <a:endParaRPr lang="en-GB" b="1" dirty="0">
              <a:solidFill>
                <a:schemeClr val="tx2">
                  <a:lumMod val="75000"/>
                </a:schemeClr>
              </a:solidFill>
              <a:latin typeface="+mn-lt"/>
              <a:cs typeface="Calibri" panose="020F0502020204030204" pitchFamily="34" charset="0"/>
            </a:endParaRPr>
          </a:p>
        </p:txBody>
      </p:sp>
      <p:pic>
        <p:nvPicPr>
          <p:cNvPr id="13319" name="Picture 12">
            <a:extLst>
              <a:ext uri="{FF2B5EF4-FFF2-40B4-BE49-F238E27FC236}">
                <a16:creationId xmlns:a16="http://schemas.microsoft.com/office/drawing/2014/main" id="{77479FF2-9557-4101-AFFF-545C49B7F7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598" y="3172314"/>
            <a:ext cx="11811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14">
            <a:extLst>
              <a:ext uri="{FF2B5EF4-FFF2-40B4-BE49-F238E27FC236}">
                <a16:creationId xmlns:a16="http://schemas.microsoft.com/office/drawing/2014/main" id="{2ADC5EC1-A77F-48CE-9462-339EC96571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682" y="3461419"/>
            <a:ext cx="15255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1" name="Picture 17">
            <a:extLst>
              <a:ext uri="{FF2B5EF4-FFF2-40B4-BE49-F238E27FC236}">
                <a16:creationId xmlns:a16="http://schemas.microsoft.com/office/drawing/2014/main" id="{2CF9694C-A430-44A0-9EBA-E37AF1BCA0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766" y="2484625"/>
            <a:ext cx="378114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19">
            <a:extLst>
              <a:ext uri="{FF2B5EF4-FFF2-40B4-BE49-F238E27FC236}">
                <a16:creationId xmlns:a16="http://schemas.microsoft.com/office/drawing/2014/main" id="{5D751919-0499-46AE-A17A-89DE410D9E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1114" y="2523619"/>
            <a:ext cx="4145252" cy="67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25">
            <a:extLst>
              <a:ext uri="{FF2B5EF4-FFF2-40B4-BE49-F238E27FC236}">
                <a16:creationId xmlns:a16="http://schemas.microsoft.com/office/drawing/2014/main" id="{DB265923-7A53-4823-8725-FECA4E9EE5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27072" y="3140800"/>
            <a:ext cx="2528757" cy="1328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Picture 27">
            <a:extLst>
              <a:ext uri="{FF2B5EF4-FFF2-40B4-BE49-F238E27FC236}">
                <a16:creationId xmlns:a16="http://schemas.microsoft.com/office/drawing/2014/main" id="{E3C66674-6153-4026-B7AC-2D3EA62037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62957" y="3664409"/>
            <a:ext cx="420688"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5" name="Picture 29">
            <a:extLst>
              <a:ext uri="{FF2B5EF4-FFF2-40B4-BE49-F238E27FC236}">
                <a16:creationId xmlns:a16="http://schemas.microsoft.com/office/drawing/2014/main" id="{3E2C3C05-8E28-43EA-8050-EF0A49B7DBA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9130" y="3155925"/>
            <a:ext cx="1675786" cy="1016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Rounded Corners 33">
            <a:extLst>
              <a:ext uri="{FF2B5EF4-FFF2-40B4-BE49-F238E27FC236}">
                <a16:creationId xmlns:a16="http://schemas.microsoft.com/office/drawing/2014/main" id="{077BF1A9-F3DC-4B6E-A339-F1CF0E65D2E1}"/>
              </a:ext>
            </a:extLst>
          </p:cNvPr>
          <p:cNvSpPr/>
          <p:nvPr/>
        </p:nvSpPr>
        <p:spPr bwMode="auto">
          <a:xfrm>
            <a:off x="99670" y="1796937"/>
            <a:ext cx="4559300" cy="614363"/>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eaLnBrk="1">
              <a:lnSpc>
                <a:spcPct val="93000"/>
              </a:lnSpc>
              <a:buClr>
                <a:srgbClr val="000000"/>
              </a:buClr>
              <a:buSzPct val="100000"/>
              <a:buFont typeface="Times New Roman" panose="02020603050405020304" pitchFamily="18" charset="0"/>
              <a:buNone/>
              <a:defRPr/>
            </a:pPr>
            <a:r>
              <a:rPr lang="pl-PL" sz="2400" b="1" dirty="0">
                <a:ln w="0"/>
                <a:effectLst>
                  <a:outerShdw blurRad="38100" dist="19050" dir="2700000" algn="tl" rotWithShape="0">
                    <a:schemeClr val="dk1">
                      <a:alpha val="40000"/>
                    </a:schemeClr>
                  </a:outerShdw>
                </a:effectLst>
              </a:rPr>
              <a:t>High precision mass spectroscopy</a:t>
            </a:r>
            <a:endParaRPr lang="en-GB" sz="2400" b="1" dirty="0">
              <a:ln w="0"/>
              <a:effectLst>
                <a:outerShdw blurRad="38100" dist="19050" dir="2700000" algn="tl" rotWithShape="0">
                  <a:schemeClr val="dk1">
                    <a:alpha val="40000"/>
                  </a:schemeClr>
                </a:outerShdw>
              </a:effectLst>
            </a:endParaRPr>
          </a:p>
        </p:txBody>
      </p:sp>
      <p:sp>
        <p:nvSpPr>
          <p:cNvPr id="37" name="Rectangle: Rounded Corners 36">
            <a:extLst>
              <a:ext uri="{FF2B5EF4-FFF2-40B4-BE49-F238E27FC236}">
                <a16:creationId xmlns:a16="http://schemas.microsoft.com/office/drawing/2014/main" id="{FDB4FD3D-FB12-420A-AB17-B4953F99149F}"/>
              </a:ext>
            </a:extLst>
          </p:cNvPr>
          <p:cNvSpPr/>
          <p:nvPr/>
        </p:nvSpPr>
        <p:spPr bwMode="auto">
          <a:xfrm>
            <a:off x="7342033" y="1712007"/>
            <a:ext cx="4849967" cy="784225"/>
          </a:xfrm>
          <a:prstGeom prst="roundRect">
            <a:avLst/>
          </a:prstGeom>
          <a:noFill/>
          <a:ln w="9525" cap="flat" cmpd="sng" algn="ctr">
            <a:solidFill>
              <a:schemeClr val="tx1"/>
            </a:solidFill>
            <a:prstDash val="solid"/>
            <a:round/>
            <a:headEnd type="none" w="med" len="med"/>
            <a:tailEnd type="none" w="med" len="med"/>
          </a:ln>
          <a:effectLst/>
        </p:spPr>
        <p:txBody>
          <a:bodyPr/>
          <a:lstStyle/>
          <a:p>
            <a:pPr algn="ctr" eaLnBrk="1">
              <a:lnSpc>
                <a:spcPct val="93000"/>
              </a:lnSpc>
              <a:buClr>
                <a:srgbClr val="000000"/>
              </a:buClr>
              <a:buSzPct val="100000"/>
              <a:buFont typeface="Times New Roman" panose="02020603050405020304" pitchFamily="18" charset="0"/>
              <a:buNone/>
              <a:defRPr/>
            </a:pPr>
            <a:r>
              <a:rPr lang="pl-PL" sz="2400" b="1" dirty="0">
                <a:ln w="0"/>
                <a:effectLst>
                  <a:outerShdw blurRad="38100" dist="19050" dir="2700000" algn="tl" rotWithShape="0">
                    <a:schemeClr val="dk1">
                      <a:alpha val="40000"/>
                    </a:schemeClr>
                  </a:outerShdw>
                </a:effectLst>
              </a:rPr>
              <a:t>High precision magnetic moment measurements</a:t>
            </a:r>
            <a:endParaRPr lang="en-GB" sz="2400" b="1" dirty="0">
              <a:ln w="0"/>
              <a:effectLst>
                <a:outerShdw blurRad="38100" dist="19050" dir="2700000" algn="tl" rotWithShape="0">
                  <a:schemeClr val="dk1">
                    <a:alpha val="40000"/>
                  </a:schemeClr>
                </a:outerShdw>
              </a:effectLst>
            </a:endParaRPr>
          </a:p>
        </p:txBody>
      </p:sp>
      <p:pic>
        <p:nvPicPr>
          <p:cNvPr id="3" name="Picture 4">
            <a:extLst>
              <a:ext uri="{FF2B5EF4-FFF2-40B4-BE49-F238E27FC236}">
                <a16:creationId xmlns:a16="http://schemas.microsoft.com/office/drawing/2014/main" id="{ECED1440-D560-A8B5-2F9C-ECAD8BD01C3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57289" y="1574439"/>
            <a:ext cx="2738862" cy="4574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Afficher l'image d'origine">
            <a:extLst>
              <a:ext uri="{FF2B5EF4-FFF2-40B4-BE49-F238E27FC236}">
                <a16:creationId xmlns:a16="http://schemas.microsoft.com/office/drawing/2014/main" id="{00A3341D-2F6D-6239-87A9-AB52E368908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10773"/>
            <a:ext cx="2184400" cy="131064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8D178F70-340E-DD25-957F-C9C7365EA0FB}"/>
              </a:ext>
            </a:extLst>
          </p:cNvPr>
          <p:cNvSpPr txBox="1">
            <a:spLocks/>
          </p:cNvSpPr>
          <p:nvPr/>
        </p:nvSpPr>
        <p:spPr>
          <a:xfrm>
            <a:off x="2672317" y="251034"/>
            <a:ext cx="7606315" cy="1360441"/>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6000" b="1" dirty="0">
                <a:latin typeface="Amasis MT Pro" panose="02040504050005020304" pitchFamily="18" charset="0"/>
              </a:rPr>
              <a:t>The BASE experiment</a:t>
            </a:r>
            <a:endParaRPr lang="LID4096" sz="6000" b="1" dirty="0">
              <a:latin typeface="Amasis MT Pro" panose="02040504050005020304" pitchFamily="18" charset="0"/>
            </a:endParaRPr>
          </a:p>
        </p:txBody>
      </p:sp>
      <p:sp>
        <p:nvSpPr>
          <p:cNvPr id="6" name="TextBox 5">
            <a:extLst>
              <a:ext uri="{FF2B5EF4-FFF2-40B4-BE49-F238E27FC236}">
                <a16:creationId xmlns:a16="http://schemas.microsoft.com/office/drawing/2014/main" id="{785F178E-6807-589C-7B11-EAE0E245B1A4}"/>
              </a:ext>
            </a:extLst>
          </p:cNvPr>
          <p:cNvSpPr txBox="1"/>
          <p:nvPr/>
        </p:nvSpPr>
        <p:spPr>
          <a:xfrm>
            <a:off x="641526" y="5608605"/>
            <a:ext cx="6102350" cy="369332"/>
          </a:xfrm>
          <a:prstGeom prst="rect">
            <a:avLst/>
          </a:prstGeom>
          <a:noFill/>
        </p:spPr>
        <p:txBody>
          <a:bodyPr wrap="square">
            <a:spAutoFit/>
          </a:bodyPr>
          <a:lstStyle/>
          <a:p>
            <a:r>
              <a:rPr lang="en-US" b="1" i="1" u="sng" dirty="0">
                <a:solidFill>
                  <a:srgbClr val="242852"/>
                </a:solidFill>
                <a:latin typeface="+mn-lt"/>
                <a:cs typeface="Calibri" panose="020F0502020204030204" pitchFamily="34" charset="0"/>
              </a:rPr>
              <a:t>Nature</a:t>
            </a:r>
            <a:r>
              <a:rPr lang="en-US" b="1" dirty="0">
                <a:solidFill>
                  <a:srgbClr val="242852"/>
                </a:solidFill>
                <a:latin typeface="+mn-lt"/>
                <a:cs typeface="Calibri" panose="020F0502020204030204" pitchFamily="34" charset="0"/>
              </a:rPr>
              <a:t> 601.7891 (2022): 53-57.</a:t>
            </a:r>
            <a:endParaRPr lang="LID4096" dirty="0"/>
          </a:p>
        </p:txBody>
      </p:sp>
      <p:sp>
        <p:nvSpPr>
          <p:cNvPr id="8" name="TextBox 7">
            <a:extLst>
              <a:ext uri="{FF2B5EF4-FFF2-40B4-BE49-F238E27FC236}">
                <a16:creationId xmlns:a16="http://schemas.microsoft.com/office/drawing/2014/main" id="{04859A8D-8839-1085-8A00-1C26ED50A84D}"/>
              </a:ext>
            </a:extLst>
          </p:cNvPr>
          <p:cNvSpPr txBox="1"/>
          <p:nvPr/>
        </p:nvSpPr>
        <p:spPr>
          <a:xfrm>
            <a:off x="8178524" y="5563849"/>
            <a:ext cx="2870476" cy="369332"/>
          </a:xfrm>
          <a:prstGeom prst="rect">
            <a:avLst/>
          </a:prstGeom>
          <a:noFill/>
        </p:spPr>
        <p:txBody>
          <a:bodyPr wrap="square">
            <a:spAutoFit/>
          </a:bodyPr>
          <a:lstStyle/>
          <a:p>
            <a:r>
              <a:rPr lang="pl-PL" b="1" i="1" u="sng" dirty="0">
                <a:solidFill>
                  <a:schemeClr val="tx2">
                    <a:lumMod val="75000"/>
                  </a:schemeClr>
                </a:solidFill>
                <a:latin typeface="+mn-lt"/>
                <a:cs typeface="Calibri" panose="020F0502020204030204" pitchFamily="34" charset="0"/>
              </a:rPr>
              <a:t>Nature</a:t>
            </a:r>
            <a:r>
              <a:rPr lang="pl-PL" b="1" dirty="0">
                <a:solidFill>
                  <a:schemeClr val="tx2">
                    <a:lumMod val="75000"/>
                  </a:schemeClr>
                </a:solidFill>
                <a:latin typeface="+mn-lt"/>
                <a:cs typeface="Calibri" panose="020F0502020204030204" pitchFamily="34" charset="0"/>
              </a:rPr>
              <a:t> 550, 371-374 (2017)</a:t>
            </a:r>
            <a:endParaRPr lang="LID4096" dirty="0"/>
          </a:p>
        </p:txBody>
      </p:sp>
    </p:spTree>
    <p:extLst>
      <p:ext uri="{BB962C8B-B14F-4D97-AF65-F5344CB8AC3E}">
        <p14:creationId xmlns:p14="http://schemas.microsoft.com/office/powerpoint/2010/main" val="1047809261"/>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1335A-14AF-1B8A-9D13-52CEC1756935}"/>
              </a:ext>
            </a:extLst>
          </p:cNvPr>
          <p:cNvSpPr>
            <a:spLocks noGrp="1"/>
          </p:cNvSpPr>
          <p:nvPr>
            <p:ph type="title"/>
          </p:nvPr>
        </p:nvSpPr>
        <p:spPr/>
        <p:txBody>
          <a:bodyPr/>
          <a:lstStyle/>
          <a:p>
            <a:endParaRPr lang="en-SE"/>
          </a:p>
        </p:txBody>
      </p:sp>
      <p:sp>
        <p:nvSpPr>
          <p:cNvPr id="3" name="Content Placeholder 2">
            <a:extLst>
              <a:ext uri="{FF2B5EF4-FFF2-40B4-BE49-F238E27FC236}">
                <a16:creationId xmlns:a16="http://schemas.microsoft.com/office/drawing/2014/main" id="{7DF2D483-8B8C-3222-F417-32156DC31185}"/>
              </a:ext>
            </a:extLst>
          </p:cNvPr>
          <p:cNvSpPr>
            <a:spLocks noGrp="1"/>
          </p:cNvSpPr>
          <p:nvPr>
            <p:ph idx="1"/>
          </p:nvPr>
        </p:nvSpPr>
        <p:spPr/>
        <p:txBody>
          <a:bodyPr/>
          <a:lstStyle/>
          <a:p>
            <a:endParaRPr lang="en-SE"/>
          </a:p>
        </p:txBody>
      </p:sp>
      <p:pic>
        <p:nvPicPr>
          <p:cNvPr id="4" name="Bildobjekt 65">
            <a:extLst>
              <a:ext uri="{FF2B5EF4-FFF2-40B4-BE49-F238E27FC236}">
                <a16:creationId xmlns:a16="http://schemas.microsoft.com/office/drawing/2014/main" id="{C5AA89EE-5EB6-CB1D-90FF-386BD2DA5E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1658" y="1336643"/>
            <a:ext cx="5164814" cy="5156232"/>
          </a:xfrm>
          <a:prstGeom prst="rect">
            <a:avLst/>
          </a:prstGeom>
        </p:spPr>
      </p:pic>
    </p:spTree>
    <p:extLst>
      <p:ext uri="{BB962C8B-B14F-4D97-AF65-F5344CB8AC3E}">
        <p14:creationId xmlns:p14="http://schemas.microsoft.com/office/powerpoint/2010/main" val="2345973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orful galaxy with a bright star in the middle&#10;&#10;AI-generated content may be incorrect.">
            <a:extLst>
              <a:ext uri="{FF2B5EF4-FFF2-40B4-BE49-F238E27FC236}">
                <a16:creationId xmlns:a16="http://schemas.microsoft.com/office/drawing/2014/main" id="{5E4AEE8D-A28C-BA3A-24CD-689CE5233E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
        <p:nvSpPr>
          <p:cNvPr id="4" name="TextBox 3">
            <a:extLst>
              <a:ext uri="{FF2B5EF4-FFF2-40B4-BE49-F238E27FC236}">
                <a16:creationId xmlns:a16="http://schemas.microsoft.com/office/drawing/2014/main" id="{D9C2212E-D091-9E23-CBC2-29FB145CC216}"/>
              </a:ext>
            </a:extLst>
          </p:cNvPr>
          <p:cNvSpPr txBox="1"/>
          <p:nvPr/>
        </p:nvSpPr>
        <p:spPr>
          <a:xfrm>
            <a:off x="2185045" y="5923094"/>
            <a:ext cx="1918923" cy="830997"/>
          </a:xfrm>
          <a:prstGeom prst="rect">
            <a:avLst/>
          </a:prstGeom>
          <a:noFill/>
        </p:spPr>
        <p:txBody>
          <a:bodyPr wrap="none" rtlCol="0">
            <a:spAutoFit/>
          </a:bodyPr>
          <a:lstStyle/>
          <a:p>
            <a:r>
              <a:rPr lang="sv-SE" sz="4800" dirty="0">
                <a:solidFill>
                  <a:schemeClr val="bg1"/>
                </a:solidFill>
              </a:rPr>
              <a:t>Matter</a:t>
            </a:r>
            <a:endParaRPr lang="en-SE" sz="4800" dirty="0">
              <a:solidFill>
                <a:schemeClr val="bg1"/>
              </a:solidFill>
            </a:endParaRPr>
          </a:p>
        </p:txBody>
      </p:sp>
      <p:sp>
        <p:nvSpPr>
          <p:cNvPr id="5" name="TextBox 4">
            <a:extLst>
              <a:ext uri="{FF2B5EF4-FFF2-40B4-BE49-F238E27FC236}">
                <a16:creationId xmlns:a16="http://schemas.microsoft.com/office/drawing/2014/main" id="{8599C096-3473-28BE-8F29-E3FCF3AC023A}"/>
              </a:ext>
            </a:extLst>
          </p:cNvPr>
          <p:cNvSpPr txBox="1"/>
          <p:nvPr/>
        </p:nvSpPr>
        <p:spPr>
          <a:xfrm>
            <a:off x="7630158" y="5923094"/>
            <a:ext cx="3192412" cy="830997"/>
          </a:xfrm>
          <a:prstGeom prst="rect">
            <a:avLst/>
          </a:prstGeom>
          <a:noFill/>
        </p:spPr>
        <p:txBody>
          <a:bodyPr wrap="none" rtlCol="0">
            <a:spAutoFit/>
          </a:bodyPr>
          <a:lstStyle/>
          <a:p>
            <a:r>
              <a:rPr lang="sv-SE" sz="4800" dirty="0">
                <a:solidFill>
                  <a:schemeClr val="bg1"/>
                </a:solidFill>
              </a:rPr>
              <a:t>Antimatter?</a:t>
            </a:r>
            <a:endParaRPr lang="en-SE" sz="4800" dirty="0">
              <a:solidFill>
                <a:schemeClr val="bg1"/>
              </a:solidFill>
            </a:endParaRPr>
          </a:p>
        </p:txBody>
      </p:sp>
      <p:sp>
        <p:nvSpPr>
          <p:cNvPr id="9" name="TextBox 8">
            <a:extLst>
              <a:ext uri="{FF2B5EF4-FFF2-40B4-BE49-F238E27FC236}">
                <a16:creationId xmlns:a16="http://schemas.microsoft.com/office/drawing/2014/main" id="{7825BC34-5EFB-40A2-E893-B5B22743EC76}"/>
              </a:ext>
            </a:extLst>
          </p:cNvPr>
          <p:cNvSpPr txBox="1"/>
          <p:nvPr/>
        </p:nvSpPr>
        <p:spPr>
          <a:xfrm>
            <a:off x="1584119" y="103909"/>
            <a:ext cx="10012741" cy="923330"/>
          </a:xfrm>
          <a:prstGeom prst="rect">
            <a:avLst/>
          </a:prstGeom>
          <a:noFill/>
        </p:spPr>
        <p:txBody>
          <a:bodyPr wrap="none" rtlCol="0">
            <a:spAutoFit/>
          </a:bodyPr>
          <a:lstStyle/>
          <a:p>
            <a:r>
              <a:rPr lang="en-US" sz="5400" dirty="0">
                <a:solidFill>
                  <a:schemeClr val="bg1"/>
                </a:solidFill>
              </a:rPr>
              <a:t>What happened to all antimatter?</a:t>
            </a:r>
            <a:endParaRPr lang="LID4096" sz="5400" dirty="0">
              <a:solidFill>
                <a:schemeClr val="bg1"/>
              </a:solidFill>
            </a:endParaRPr>
          </a:p>
        </p:txBody>
      </p:sp>
      <p:sp>
        <p:nvSpPr>
          <p:cNvPr id="10" name="Rectangle 9">
            <a:extLst>
              <a:ext uri="{FF2B5EF4-FFF2-40B4-BE49-F238E27FC236}">
                <a16:creationId xmlns:a16="http://schemas.microsoft.com/office/drawing/2014/main" id="{3817C864-2F9A-8FE5-D303-DF54B9B62219}"/>
              </a:ext>
            </a:extLst>
          </p:cNvPr>
          <p:cNvSpPr/>
          <p:nvPr/>
        </p:nvSpPr>
        <p:spPr>
          <a:xfrm>
            <a:off x="-64008" y="0"/>
            <a:ext cx="12256008" cy="103909"/>
          </a:xfrm>
          <a:prstGeom prst="rect">
            <a:avLst/>
          </a:prstGeom>
          <a:solidFill>
            <a:srgbClr val="0B04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3EC072CC-6973-1D8F-A73B-5B675AEAFF5F}"/>
              </a:ext>
            </a:extLst>
          </p:cNvPr>
          <p:cNvSpPr/>
          <p:nvPr/>
        </p:nvSpPr>
        <p:spPr>
          <a:xfrm>
            <a:off x="-64008" y="6754091"/>
            <a:ext cx="12256008" cy="103909"/>
          </a:xfrm>
          <a:prstGeom prst="rect">
            <a:avLst/>
          </a:prstGeom>
          <a:solidFill>
            <a:srgbClr val="0B04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3339367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56822-CCDD-82C5-8E3B-AD22F208994A}"/>
              </a:ext>
            </a:extLst>
          </p:cNvPr>
          <p:cNvSpPr>
            <a:spLocks noGrp="1"/>
          </p:cNvSpPr>
          <p:nvPr>
            <p:ph type="title"/>
          </p:nvPr>
        </p:nvSpPr>
        <p:spPr>
          <a:xfrm>
            <a:off x="1136523" y="17658"/>
            <a:ext cx="9984749" cy="955941"/>
          </a:xfrm>
        </p:spPr>
        <p:txBody>
          <a:bodyPr>
            <a:normAutofit fontScale="90000"/>
          </a:bodyPr>
          <a:lstStyle/>
          <a:p>
            <a:r>
              <a:rPr lang="sv-SE" sz="6600" dirty="0"/>
              <a:t>Where can we find antimatter?</a:t>
            </a:r>
            <a:endParaRPr lang="LID4096" sz="6600" dirty="0"/>
          </a:p>
        </p:txBody>
      </p:sp>
      <p:pic>
        <p:nvPicPr>
          <p:cNvPr id="5" name="Content Placeholder 4" descr="A banana on a white background&#10;&#10;AI-generated content may be incorrect.">
            <a:extLst>
              <a:ext uri="{FF2B5EF4-FFF2-40B4-BE49-F238E27FC236}">
                <a16:creationId xmlns:a16="http://schemas.microsoft.com/office/drawing/2014/main" id="{4160A066-37C2-9B05-8ADF-F43EC91B853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4383" y="1317850"/>
            <a:ext cx="5529422" cy="4872461"/>
          </a:xfrm>
        </p:spPr>
      </p:pic>
      <p:sp>
        <p:nvSpPr>
          <p:cNvPr id="6" name="TextBox 5">
            <a:extLst>
              <a:ext uri="{FF2B5EF4-FFF2-40B4-BE49-F238E27FC236}">
                <a16:creationId xmlns:a16="http://schemas.microsoft.com/office/drawing/2014/main" id="{A2226251-52E9-BDD8-E7DB-BAB4293D5864}"/>
              </a:ext>
            </a:extLst>
          </p:cNvPr>
          <p:cNvSpPr txBox="1"/>
          <p:nvPr/>
        </p:nvSpPr>
        <p:spPr>
          <a:xfrm>
            <a:off x="2127123" y="6162091"/>
            <a:ext cx="8255401" cy="523220"/>
          </a:xfrm>
          <a:prstGeom prst="rect">
            <a:avLst/>
          </a:prstGeom>
          <a:noFill/>
        </p:spPr>
        <p:txBody>
          <a:bodyPr wrap="none" rtlCol="0">
            <a:spAutoFit/>
          </a:bodyPr>
          <a:lstStyle/>
          <a:p>
            <a:r>
              <a:rPr lang="sv-SE" sz="2800" b="1" dirty="0"/>
              <a:t>One banana generates roughly </a:t>
            </a:r>
            <a:r>
              <a:rPr lang="sv-SE" sz="2800" b="1" u="sng" dirty="0">
                <a:solidFill>
                  <a:srgbClr val="FF0000"/>
                </a:solidFill>
              </a:rPr>
              <a:t>one positron per hour.</a:t>
            </a:r>
            <a:endParaRPr lang="LID4096" sz="2800" b="1" u="sng" dirty="0">
              <a:solidFill>
                <a:srgbClr val="FF0000"/>
              </a:solidFil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4B6EFC0-A795-7E0F-8635-C9998C3C9ECD}"/>
                  </a:ext>
                </a:extLst>
              </p:cNvPr>
              <p:cNvSpPr txBox="1"/>
              <p:nvPr/>
            </p:nvSpPr>
            <p:spPr>
              <a:xfrm>
                <a:off x="1136523" y="2937546"/>
                <a:ext cx="1711046" cy="677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sv-SE" sz="4400" b="0" i="1" baseline="30000" smtClean="0">
                          <a:latin typeface="Cambria Math" panose="02040503050406030204" pitchFamily="18" charset="0"/>
                        </a:rPr>
                        <m:t>40</m:t>
                      </m:r>
                      <m:r>
                        <a:rPr lang="sv-SE" sz="4400" b="0" i="1" smtClean="0">
                          <a:latin typeface="Cambria Math" panose="02040503050406030204" pitchFamily="18" charset="0"/>
                        </a:rPr>
                        <m:t>𝐾</m:t>
                      </m:r>
                      <m:r>
                        <a:rPr lang="sv-SE" sz="4400" b="0" i="1" smtClean="0">
                          <a:latin typeface="Cambria Math" panose="02040503050406030204" pitchFamily="18" charset="0"/>
                        </a:rPr>
                        <m:t> →</m:t>
                      </m:r>
                    </m:oMath>
                  </m:oMathPara>
                </a14:m>
                <a:endParaRPr lang="LID4096" sz="4400" dirty="0"/>
              </a:p>
            </p:txBody>
          </p:sp>
        </mc:Choice>
        <mc:Fallback xmlns="">
          <p:sp>
            <p:nvSpPr>
              <p:cNvPr id="8" name="TextBox 7">
                <a:extLst>
                  <a:ext uri="{FF2B5EF4-FFF2-40B4-BE49-F238E27FC236}">
                    <a16:creationId xmlns:a16="http://schemas.microsoft.com/office/drawing/2014/main" id="{A4B6EFC0-A795-7E0F-8635-C9998C3C9ECD}"/>
                  </a:ext>
                </a:extLst>
              </p:cNvPr>
              <p:cNvSpPr txBox="1">
                <a:spLocks noRot="1" noChangeAspect="1" noMove="1" noResize="1" noEditPoints="1" noAdjustHandles="1" noChangeArrowheads="1" noChangeShapeType="1" noTextEdit="1"/>
              </p:cNvSpPr>
              <p:nvPr/>
            </p:nvSpPr>
            <p:spPr>
              <a:xfrm>
                <a:off x="1136523" y="2937546"/>
                <a:ext cx="1711046" cy="677108"/>
              </a:xfrm>
              <a:prstGeom prst="rect">
                <a:avLst/>
              </a:prstGeom>
              <a:blipFill>
                <a:blip r:embed="rId3"/>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DCF04DC-6759-85C1-FC00-D554A2F9DFA1}"/>
                  </a:ext>
                </a:extLst>
              </p:cNvPr>
              <p:cNvSpPr txBox="1"/>
              <p:nvPr/>
            </p:nvSpPr>
            <p:spPr>
              <a:xfrm>
                <a:off x="762539" y="1056240"/>
                <a:ext cx="10760895" cy="523220"/>
              </a:xfrm>
              <a:prstGeom prst="rect">
                <a:avLst/>
              </a:prstGeom>
              <a:noFill/>
            </p:spPr>
            <p:txBody>
              <a:bodyPr wrap="none" rtlCol="0">
                <a:spAutoFit/>
              </a:bodyPr>
              <a:lstStyle/>
              <a:p>
                <a:r>
                  <a:rPr lang="sv-SE" sz="2800" b="1" dirty="0"/>
                  <a:t>Roughly 0.5 gram potassium inside a banana, with 50</a:t>
                </a:r>
                <a14:m>
                  <m:oMath xmlns:m="http://schemas.openxmlformats.org/officeDocument/2006/math">
                    <m:r>
                      <a:rPr lang="sv-SE" sz="2800" b="1" i="0" dirty="0" smtClean="0">
                        <a:latin typeface="Cambria Math" panose="02040503050406030204" pitchFamily="18" charset="0"/>
                        <a:ea typeface="Cambria Math" panose="02040503050406030204" pitchFamily="18" charset="0"/>
                      </a:rPr>
                      <m:t> </m:t>
                    </m:r>
                    <m:r>
                      <a:rPr lang="sv-SE" sz="2800" b="1" i="0" dirty="0" smtClean="0">
                        <a:latin typeface="Cambria Math" panose="02040503050406030204" pitchFamily="18" charset="0"/>
                        <a:ea typeface="Cambria Math" panose="02040503050406030204" pitchFamily="18" charset="0"/>
                      </a:rPr>
                      <m:t>𝛍</m:t>
                    </m:r>
                  </m:oMath>
                </a14:m>
                <a:r>
                  <a:rPr lang="sv-SE" sz="2800" b="1" dirty="0"/>
                  <a:t>g potassium-40 </a:t>
                </a:r>
                <a:endParaRPr lang="LID4096" sz="2800" b="1" dirty="0"/>
              </a:p>
            </p:txBody>
          </p:sp>
        </mc:Choice>
        <mc:Fallback xmlns="">
          <p:sp>
            <p:nvSpPr>
              <p:cNvPr id="20" name="TextBox 19">
                <a:extLst>
                  <a:ext uri="{FF2B5EF4-FFF2-40B4-BE49-F238E27FC236}">
                    <a16:creationId xmlns:a16="http://schemas.microsoft.com/office/drawing/2014/main" id="{7DCF04DC-6759-85C1-FC00-D554A2F9DFA1}"/>
                  </a:ext>
                </a:extLst>
              </p:cNvPr>
              <p:cNvSpPr txBox="1">
                <a:spLocks noRot="1" noChangeAspect="1" noMove="1" noResize="1" noEditPoints="1" noAdjustHandles="1" noChangeArrowheads="1" noChangeShapeType="1" noTextEdit="1"/>
              </p:cNvSpPr>
              <p:nvPr/>
            </p:nvSpPr>
            <p:spPr>
              <a:xfrm>
                <a:off x="762539" y="1056240"/>
                <a:ext cx="10760895" cy="523220"/>
              </a:xfrm>
              <a:prstGeom prst="rect">
                <a:avLst/>
              </a:prstGeom>
              <a:blipFill>
                <a:blip r:embed="rId4"/>
                <a:stretch>
                  <a:fillRect l="-1133" t="-10465" r="-227" b="-32558"/>
                </a:stretch>
              </a:blipFill>
            </p:spPr>
            <p:txBody>
              <a:bodyPr/>
              <a:lstStyle/>
              <a:p>
                <a:r>
                  <a:rPr lang="LID4096">
                    <a:noFill/>
                  </a:rPr>
                  <a:t> </a:t>
                </a:r>
              </a:p>
            </p:txBody>
          </p:sp>
        </mc:Fallback>
      </mc:AlternateContent>
      <p:sp>
        <p:nvSpPr>
          <p:cNvPr id="21" name="Arrow: Down 20">
            <a:extLst>
              <a:ext uri="{FF2B5EF4-FFF2-40B4-BE49-F238E27FC236}">
                <a16:creationId xmlns:a16="http://schemas.microsoft.com/office/drawing/2014/main" id="{111843EB-29F2-C147-A376-776BAB329A13}"/>
              </a:ext>
            </a:extLst>
          </p:cNvPr>
          <p:cNvSpPr/>
          <p:nvPr/>
        </p:nvSpPr>
        <p:spPr>
          <a:xfrm>
            <a:off x="4431639" y="2552700"/>
            <a:ext cx="409575" cy="384846"/>
          </a:xfrm>
          <a:prstGeom prst="downArrow">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2" name="TextBox 21">
            <a:extLst>
              <a:ext uri="{FF2B5EF4-FFF2-40B4-BE49-F238E27FC236}">
                <a16:creationId xmlns:a16="http://schemas.microsoft.com/office/drawing/2014/main" id="{1C127CF4-4178-46B1-EF99-640C5550A76A}"/>
              </a:ext>
            </a:extLst>
          </p:cNvPr>
          <p:cNvSpPr txBox="1"/>
          <p:nvPr/>
        </p:nvSpPr>
        <p:spPr>
          <a:xfrm>
            <a:off x="4011448" y="1966692"/>
            <a:ext cx="1249958" cy="461665"/>
          </a:xfrm>
          <a:prstGeom prst="rect">
            <a:avLst/>
          </a:prstGeom>
          <a:noFill/>
        </p:spPr>
        <p:txBody>
          <a:bodyPr wrap="none" rtlCol="0">
            <a:spAutoFit/>
          </a:bodyPr>
          <a:lstStyle/>
          <a:p>
            <a:r>
              <a:rPr lang="sv-SE" sz="2400" b="1" dirty="0">
                <a:solidFill>
                  <a:srgbClr val="FF0000"/>
                </a:solidFill>
              </a:rPr>
              <a:t>Positron</a:t>
            </a:r>
            <a:endParaRPr lang="LID4096" sz="2400" b="1" dirty="0">
              <a:solidFill>
                <a:srgbClr val="FF0000"/>
              </a:solidFill>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15283A9-B869-EF84-B1AA-4C267FC20145}"/>
                  </a:ext>
                </a:extLst>
              </p:cNvPr>
              <p:cNvSpPr txBox="1"/>
              <p:nvPr/>
            </p:nvSpPr>
            <p:spPr>
              <a:xfrm>
                <a:off x="2847569" y="2894980"/>
                <a:ext cx="6094476" cy="707886"/>
              </a:xfrm>
              <a:prstGeom prst="rect">
                <a:avLst/>
              </a:prstGeom>
              <a:noFill/>
            </p:spPr>
            <p:txBody>
              <a:bodyPr wrap="square">
                <a:spAutoFit/>
              </a:bodyPr>
              <a:lstStyle/>
              <a:p>
                <a:r>
                  <a:rPr lang="sv-SE" sz="4000" baseline="30000" dirty="0"/>
                  <a:t>40</a:t>
                </a:r>
                <a14:m>
                  <m:oMath xmlns:m="http://schemas.openxmlformats.org/officeDocument/2006/math">
                    <m:r>
                      <a:rPr lang="sv-SE" sz="4000" b="0" i="1" smtClean="0">
                        <a:latin typeface="Cambria Math" panose="02040503050406030204" pitchFamily="18" charset="0"/>
                      </a:rPr>
                      <m:t>𝐶𝑎</m:t>
                    </m:r>
                    <m:r>
                      <a:rPr lang="sv-SE" sz="4000" b="0" i="1" smtClean="0">
                        <a:latin typeface="Cambria Math" panose="02040503050406030204" pitchFamily="18" charset="0"/>
                        <a:ea typeface="Cambria Math" panose="02040503050406030204" pitchFamily="18" charset="0"/>
                      </a:rPr>
                      <m:t>+</m:t>
                    </m:r>
                    <m:sSup>
                      <m:sSupPr>
                        <m:ctrlPr>
                          <a:rPr lang="sv-SE" sz="4000" b="0" i="1" smtClean="0">
                            <a:solidFill>
                              <a:srgbClr val="FF0000"/>
                            </a:solidFill>
                            <a:latin typeface="Cambria Math" panose="02040503050406030204" pitchFamily="18" charset="0"/>
                            <a:ea typeface="Cambria Math" panose="02040503050406030204" pitchFamily="18" charset="0"/>
                          </a:rPr>
                        </m:ctrlPr>
                      </m:sSupPr>
                      <m:e>
                        <m:r>
                          <a:rPr lang="sv-SE" sz="4000" b="0" i="1" smtClean="0">
                            <a:solidFill>
                              <a:srgbClr val="FF0000"/>
                            </a:solidFill>
                            <a:latin typeface="Cambria Math" panose="02040503050406030204" pitchFamily="18" charset="0"/>
                            <a:ea typeface="Cambria Math" panose="02040503050406030204" pitchFamily="18" charset="0"/>
                          </a:rPr>
                          <m:t>𝑒</m:t>
                        </m:r>
                      </m:e>
                      <m:sup>
                        <m:r>
                          <a:rPr lang="sv-SE" sz="4000" b="0" i="1" smtClean="0">
                            <a:solidFill>
                              <a:srgbClr val="FF0000"/>
                            </a:solidFill>
                            <a:latin typeface="Cambria Math" panose="02040503050406030204" pitchFamily="18" charset="0"/>
                            <a:ea typeface="Cambria Math" panose="02040503050406030204" pitchFamily="18" charset="0"/>
                          </a:rPr>
                          <m:t>+</m:t>
                        </m:r>
                      </m:sup>
                    </m:sSup>
                    <m:r>
                      <a:rPr lang="sv-SE" sz="4000" b="0" i="1" smtClean="0">
                        <a:latin typeface="Cambria Math" panose="02040503050406030204" pitchFamily="18" charset="0"/>
                        <a:ea typeface="Cambria Math" panose="02040503050406030204" pitchFamily="18" charset="0"/>
                      </a:rPr>
                      <m:t>+</m:t>
                    </m:r>
                    <m:sSub>
                      <m:sSubPr>
                        <m:ctrlPr>
                          <a:rPr lang="sv-SE" sz="4000" b="0" i="1" smtClean="0">
                            <a:latin typeface="Cambria Math" panose="02040503050406030204" pitchFamily="18" charset="0"/>
                            <a:ea typeface="Cambria Math" panose="02040503050406030204" pitchFamily="18" charset="0"/>
                          </a:rPr>
                        </m:ctrlPr>
                      </m:sSubPr>
                      <m:e>
                        <m:r>
                          <a:rPr lang="sv-SE" sz="4000" b="0" i="1" smtClean="0">
                            <a:latin typeface="Cambria Math" panose="02040503050406030204" pitchFamily="18" charset="0"/>
                            <a:ea typeface="Cambria Math" panose="02040503050406030204" pitchFamily="18" charset="0"/>
                          </a:rPr>
                          <m:t>𝜈</m:t>
                        </m:r>
                      </m:e>
                      <m:sub>
                        <m:r>
                          <a:rPr lang="sv-SE" sz="4000" b="0" i="1" smtClean="0">
                            <a:latin typeface="Cambria Math" panose="02040503050406030204" pitchFamily="18" charset="0"/>
                            <a:ea typeface="Cambria Math" panose="02040503050406030204" pitchFamily="18" charset="0"/>
                          </a:rPr>
                          <m:t>𝑒</m:t>
                        </m:r>
                      </m:sub>
                    </m:sSub>
                  </m:oMath>
                </a14:m>
                <a:endParaRPr lang="LID4096" sz="3600" dirty="0"/>
              </a:p>
            </p:txBody>
          </p:sp>
        </mc:Choice>
        <mc:Fallback xmlns="">
          <p:sp>
            <p:nvSpPr>
              <p:cNvPr id="4" name="TextBox 3">
                <a:extLst>
                  <a:ext uri="{FF2B5EF4-FFF2-40B4-BE49-F238E27FC236}">
                    <a16:creationId xmlns:a16="http://schemas.microsoft.com/office/drawing/2014/main" id="{215283A9-B869-EF84-B1AA-4C267FC20145}"/>
                  </a:ext>
                </a:extLst>
              </p:cNvPr>
              <p:cNvSpPr txBox="1">
                <a:spLocks noRot="1" noChangeAspect="1" noMove="1" noResize="1" noEditPoints="1" noAdjustHandles="1" noChangeArrowheads="1" noChangeShapeType="1" noTextEdit="1"/>
              </p:cNvSpPr>
              <p:nvPr/>
            </p:nvSpPr>
            <p:spPr>
              <a:xfrm>
                <a:off x="2847569" y="2894980"/>
                <a:ext cx="6094476" cy="707886"/>
              </a:xfrm>
              <a:prstGeom prst="rect">
                <a:avLst/>
              </a:prstGeom>
              <a:blipFill>
                <a:blip r:embed="rId5"/>
                <a:stretch>
                  <a:fillRect l="-1900" t="-7759"/>
                </a:stretch>
              </a:blipFill>
            </p:spPr>
            <p:txBody>
              <a:bodyPr/>
              <a:lstStyle/>
              <a:p>
                <a:r>
                  <a:rPr lang="LID4096">
                    <a:noFill/>
                  </a:rPr>
                  <a:t> </a:t>
                </a:r>
              </a:p>
            </p:txBody>
          </p:sp>
        </mc:Fallback>
      </mc:AlternateContent>
    </p:spTree>
    <p:extLst>
      <p:ext uri="{BB962C8B-B14F-4D97-AF65-F5344CB8AC3E}">
        <p14:creationId xmlns:p14="http://schemas.microsoft.com/office/powerpoint/2010/main" val="280684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20" grpId="0"/>
      <p:bldP spid="21" grpId="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98DCE-644B-FF73-EFC6-DE087F97901B}"/>
              </a:ext>
            </a:extLst>
          </p:cNvPr>
          <p:cNvSpPr>
            <a:spLocks noGrp="1"/>
          </p:cNvSpPr>
          <p:nvPr>
            <p:ph type="title"/>
          </p:nvPr>
        </p:nvSpPr>
        <p:spPr>
          <a:xfrm>
            <a:off x="2517737" y="-247769"/>
            <a:ext cx="9016013" cy="1325563"/>
          </a:xfrm>
        </p:spPr>
        <p:txBody>
          <a:bodyPr>
            <a:noAutofit/>
          </a:bodyPr>
          <a:lstStyle/>
          <a:p>
            <a:r>
              <a:rPr lang="en-US" sz="5400" b="1" dirty="0"/>
              <a:t>Proton and the antiproton</a:t>
            </a:r>
            <a:endParaRPr lang="LID4096" sz="5400" b="1"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96B8A5A-E874-6067-4E22-06F910233772}"/>
                  </a:ext>
                </a:extLst>
              </p:cNvPr>
              <p:cNvSpPr txBox="1"/>
              <p:nvPr/>
            </p:nvSpPr>
            <p:spPr>
              <a:xfrm>
                <a:off x="7771850" y="910481"/>
                <a:ext cx="2059218" cy="7214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sv-SE" sz="4000" b="0" i="1" smtClean="0">
                              <a:latin typeface="Cambria Math" panose="02040503050406030204" pitchFamily="18" charset="0"/>
                            </a:rPr>
                          </m:ctrlPr>
                        </m:accPr>
                        <m:e>
                          <m:r>
                            <m:rPr>
                              <m:sty m:val="p"/>
                            </m:rPr>
                            <a:rPr lang="sv-SE" sz="4000" b="0" i="0" smtClean="0">
                              <a:latin typeface="Cambria Math" panose="02040503050406030204" pitchFamily="18" charset="0"/>
                            </a:rPr>
                            <m:t>P</m:t>
                          </m:r>
                        </m:e>
                      </m:acc>
                      <m:r>
                        <a:rPr lang="sv-SE" sz="4000" b="0" i="0" smtClean="0">
                          <a:latin typeface="Cambria Math" panose="02040503050406030204" pitchFamily="18" charset="0"/>
                        </a:rPr>
                        <m:t> (</m:t>
                      </m:r>
                      <m:acc>
                        <m:accPr>
                          <m:chr m:val="̅"/>
                          <m:ctrlPr>
                            <a:rPr lang="sv-SE" sz="4000" b="0" i="1" smtClean="0">
                              <a:latin typeface="Cambria Math" panose="02040503050406030204" pitchFamily="18" charset="0"/>
                            </a:rPr>
                          </m:ctrlPr>
                        </m:accPr>
                        <m:e>
                          <m:r>
                            <a:rPr lang="sv-SE" sz="4000" b="0" i="1" smtClean="0">
                              <a:latin typeface="Cambria Math" panose="02040503050406030204" pitchFamily="18" charset="0"/>
                            </a:rPr>
                            <m:t>𝑢</m:t>
                          </m:r>
                        </m:e>
                      </m:acc>
                      <m:acc>
                        <m:accPr>
                          <m:chr m:val="̅"/>
                          <m:ctrlPr>
                            <a:rPr lang="sv-SE" sz="4000" b="0" i="1" smtClean="0">
                              <a:latin typeface="Cambria Math" panose="02040503050406030204" pitchFamily="18" charset="0"/>
                            </a:rPr>
                          </m:ctrlPr>
                        </m:accPr>
                        <m:e>
                          <m:r>
                            <a:rPr lang="sv-SE" sz="4000" b="0" i="1" smtClean="0">
                              <a:latin typeface="Cambria Math" panose="02040503050406030204" pitchFamily="18" charset="0"/>
                            </a:rPr>
                            <m:t>𝑢</m:t>
                          </m:r>
                        </m:e>
                      </m:acc>
                      <m:acc>
                        <m:accPr>
                          <m:chr m:val="̅"/>
                          <m:ctrlPr>
                            <a:rPr lang="sv-SE" sz="4000" b="0" i="1" smtClean="0">
                              <a:latin typeface="Cambria Math" panose="02040503050406030204" pitchFamily="18" charset="0"/>
                            </a:rPr>
                          </m:ctrlPr>
                        </m:accPr>
                        <m:e>
                          <m:r>
                            <a:rPr lang="sv-SE" sz="4000" b="0" i="1" smtClean="0">
                              <a:latin typeface="Cambria Math" panose="02040503050406030204" pitchFamily="18" charset="0"/>
                            </a:rPr>
                            <m:t>𝑑</m:t>
                          </m:r>
                        </m:e>
                      </m:acc>
                      <m:r>
                        <a:rPr lang="sv-SE" sz="4000" b="0" i="0" smtClean="0">
                          <a:latin typeface="Cambria Math" panose="02040503050406030204" pitchFamily="18" charset="0"/>
                        </a:rPr>
                        <m:t>)</m:t>
                      </m:r>
                    </m:oMath>
                  </m:oMathPara>
                </a14:m>
                <a:endParaRPr lang="LID4096" sz="4000" dirty="0"/>
              </a:p>
            </p:txBody>
          </p:sp>
        </mc:Choice>
        <mc:Fallback xmlns="">
          <p:sp>
            <p:nvSpPr>
              <p:cNvPr id="3" name="TextBox 2">
                <a:extLst>
                  <a:ext uri="{FF2B5EF4-FFF2-40B4-BE49-F238E27FC236}">
                    <a16:creationId xmlns:a16="http://schemas.microsoft.com/office/drawing/2014/main" id="{496B8A5A-E874-6067-4E22-06F910233772}"/>
                  </a:ext>
                </a:extLst>
              </p:cNvPr>
              <p:cNvSpPr txBox="1">
                <a:spLocks noRot="1" noChangeAspect="1" noMove="1" noResize="1" noEditPoints="1" noAdjustHandles="1" noChangeArrowheads="1" noChangeShapeType="1" noTextEdit="1"/>
              </p:cNvSpPr>
              <p:nvPr/>
            </p:nvSpPr>
            <p:spPr>
              <a:xfrm>
                <a:off x="7771850" y="910481"/>
                <a:ext cx="2059218" cy="721480"/>
              </a:xfrm>
              <a:prstGeom prst="rect">
                <a:avLst/>
              </a:prstGeom>
              <a:blipFill>
                <a:blip r:embed="rId3"/>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5B3B0DA-6BAA-28C8-7ABE-D8790B9424A6}"/>
                  </a:ext>
                </a:extLst>
              </p:cNvPr>
              <p:cNvSpPr txBox="1"/>
              <p:nvPr/>
            </p:nvSpPr>
            <p:spPr>
              <a:xfrm>
                <a:off x="1998595" y="935228"/>
                <a:ext cx="1983235" cy="707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sv-SE" sz="4000" b="0" i="0" smtClean="0">
                          <a:latin typeface="Cambria Math" panose="02040503050406030204" pitchFamily="18" charset="0"/>
                        </a:rPr>
                        <m:t>P</m:t>
                      </m:r>
                      <m:r>
                        <a:rPr lang="sv-SE" sz="4000" b="0" i="0" smtClean="0">
                          <a:latin typeface="Cambria Math" panose="02040503050406030204" pitchFamily="18" charset="0"/>
                        </a:rPr>
                        <m:t> (</m:t>
                      </m:r>
                      <m:r>
                        <m:rPr>
                          <m:sty m:val="p"/>
                        </m:rPr>
                        <a:rPr lang="sv-SE" sz="4000" b="0" i="0" smtClean="0">
                          <a:latin typeface="Cambria Math" panose="02040503050406030204" pitchFamily="18" charset="0"/>
                        </a:rPr>
                        <m:t>uud</m:t>
                      </m:r>
                      <m:r>
                        <a:rPr lang="sv-SE" sz="4000" b="0" i="0" smtClean="0">
                          <a:latin typeface="Cambria Math" panose="02040503050406030204" pitchFamily="18" charset="0"/>
                        </a:rPr>
                        <m:t>)</m:t>
                      </m:r>
                    </m:oMath>
                  </m:oMathPara>
                </a14:m>
                <a:endParaRPr lang="LID4096" sz="4000" dirty="0"/>
              </a:p>
            </p:txBody>
          </p:sp>
        </mc:Choice>
        <mc:Fallback xmlns="">
          <p:sp>
            <p:nvSpPr>
              <p:cNvPr id="5" name="TextBox 4">
                <a:extLst>
                  <a:ext uri="{FF2B5EF4-FFF2-40B4-BE49-F238E27FC236}">
                    <a16:creationId xmlns:a16="http://schemas.microsoft.com/office/drawing/2014/main" id="{15B3B0DA-6BAA-28C8-7ABE-D8790B9424A6}"/>
                  </a:ext>
                </a:extLst>
              </p:cNvPr>
              <p:cNvSpPr txBox="1">
                <a:spLocks noRot="1" noChangeAspect="1" noMove="1" noResize="1" noEditPoints="1" noAdjustHandles="1" noChangeArrowheads="1" noChangeShapeType="1" noTextEdit="1"/>
              </p:cNvSpPr>
              <p:nvPr/>
            </p:nvSpPr>
            <p:spPr>
              <a:xfrm>
                <a:off x="1998595" y="935228"/>
                <a:ext cx="1983235" cy="707886"/>
              </a:xfrm>
              <a:prstGeom prst="rect">
                <a:avLst/>
              </a:prstGeom>
              <a:blipFill>
                <a:blip r:embed="rId4"/>
                <a:stretch>
                  <a:fillRect/>
                </a:stretch>
              </a:blipFill>
            </p:spPr>
            <p:txBody>
              <a:bodyPr/>
              <a:lstStyle/>
              <a:p>
                <a:r>
                  <a:rPr lang="LID4096">
                    <a:noFill/>
                  </a:rPr>
                  <a:t> </a:t>
                </a:r>
              </a:p>
            </p:txBody>
          </p:sp>
        </mc:Fallback>
      </mc:AlternateContent>
      <p:pic>
        <p:nvPicPr>
          <p:cNvPr id="10" name="Picture 9" descr="A logo of a molecule&#10;&#10;Description automatically generated with medium confidence">
            <a:extLst>
              <a:ext uri="{FF2B5EF4-FFF2-40B4-BE49-F238E27FC236}">
                <a16:creationId xmlns:a16="http://schemas.microsoft.com/office/drawing/2014/main" id="{B47F7A2B-5B97-85EA-113C-08D491969B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80" y="1646622"/>
            <a:ext cx="3172267" cy="3172267"/>
          </a:xfrm>
          <a:prstGeom prst="rect">
            <a:avLst/>
          </a:prstGeom>
        </p:spPr>
      </p:pic>
      <p:pic>
        <p:nvPicPr>
          <p:cNvPr id="12" name="Picture 11" descr="A circular object with text and balls&#10;&#10;Description automatically generated with medium confidence">
            <a:extLst>
              <a:ext uri="{FF2B5EF4-FFF2-40B4-BE49-F238E27FC236}">
                <a16:creationId xmlns:a16="http://schemas.microsoft.com/office/drawing/2014/main" id="{FDDCDA71-D7A5-6CF8-FFCB-2BD68704C2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2911" y="1643114"/>
            <a:ext cx="3237096" cy="3237096"/>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A8999B3-6177-EC52-4BB0-9AA6FEF2AA1B}"/>
                  </a:ext>
                </a:extLst>
              </p:cNvPr>
              <p:cNvSpPr txBox="1"/>
              <p:nvPr/>
            </p:nvSpPr>
            <p:spPr>
              <a:xfrm>
                <a:off x="1847188" y="4818889"/>
                <a:ext cx="3389582" cy="1631216"/>
              </a:xfrm>
              <a:prstGeom prst="rect">
                <a:avLst/>
              </a:prstGeom>
              <a:noFill/>
            </p:spPr>
            <p:txBody>
              <a:bodyPr wrap="none" rtlCol="0">
                <a:spAutoFit/>
              </a:bodyPr>
              <a:lstStyle/>
              <a:p>
                <a:r>
                  <a:rPr lang="sv-SE" sz="2000" dirty="0">
                    <a:latin typeface="Cambria Math" panose="02040503050406030204" pitchFamily="18" charset="0"/>
                    <a:ea typeface="Cambria Math" panose="02040503050406030204" pitchFamily="18" charset="0"/>
                  </a:rPr>
                  <a:t>Lifetime: Infinite</a:t>
                </a:r>
              </a:p>
              <a:p>
                <a:r>
                  <a:rPr lang="sv-SE" sz="2000" dirty="0">
                    <a:latin typeface="Cambria Math" panose="02040503050406030204" pitchFamily="18" charset="0"/>
                    <a:ea typeface="Cambria Math" panose="02040503050406030204" pitchFamily="18" charset="0"/>
                  </a:rPr>
                  <a:t>Spin: 1/2</a:t>
                </a:r>
              </a:p>
              <a:p>
                <a:r>
                  <a:rPr lang="sv-SE" sz="2000" b="1" dirty="0">
                    <a:solidFill>
                      <a:srgbClr val="FF0000"/>
                    </a:solidFill>
                    <a:latin typeface="Cambria Math" panose="02040503050406030204" pitchFamily="18" charset="0"/>
                    <a:ea typeface="Cambria Math" panose="02040503050406030204" pitchFamily="18" charset="0"/>
                  </a:rPr>
                  <a:t>Charge: +1e</a:t>
                </a:r>
              </a:p>
              <a:p>
                <a:r>
                  <a:rPr lang="en-US" sz="2000" b="1" dirty="0">
                    <a:solidFill>
                      <a:srgbClr val="FF0000"/>
                    </a:solidFill>
                  </a:rPr>
                  <a:t>Magnetic moment: </a:t>
                </a:r>
                <a:r>
                  <a:rPr lang="sv-SE" sz="2000" b="1" dirty="0">
                    <a:solidFill>
                      <a:srgbClr val="FF0000"/>
                    </a:solidFill>
                  </a:rPr>
                  <a:t>+</a:t>
                </a:r>
                <a14:m>
                  <m:oMath xmlns:m="http://schemas.openxmlformats.org/officeDocument/2006/math">
                    <m:r>
                      <m:rPr>
                        <m:nor/>
                      </m:rPr>
                      <a:rPr lang="en-CH" sz="2000" b="1" dirty="0">
                        <a:solidFill>
                          <a:srgbClr val="FF0000"/>
                        </a:solidFill>
                      </a:rPr>
                      <m:t>2.793</m:t>
                    </m:r>
                    <m:sSub>
                      <m:sSubPr>
                        <m:ctrlPr>
                          <a:rPr lang="sv-SE" sz="2000" b="1" i="1" smtClean="0">
                            <a:solidFill>
                              <a:srgbClr val="FF0000"/>
                            </a:solidFill>
                            <a:latin typeface="Cambria Math" panose="02040503050406030204" pitchFamily="18" charset="0"/>
                            <a:ea typeface="Cambria Math" panose="02040503050406030204" pitchFamily="18" charset="0"/>
                          </a:rPr>
                        </m:ctrlPr>
                      </m:sSubPr>
                      <m:e>
                        <m:r>
                          <a:rPr lang="sv-SE" sz="2000" b="1" i="1" smtClean="0">
                            <a:solidFill>
                              <a:srgbClr val="FF0000"/>
                            </a:solidFill>
                            <a:latin typeface="Cambria Math" panose="02040503050406030204" pitchFamily="18" charset="0"/>
                            <a:ea typeface="Cambria Math" panose="02040503050406030204" pitchFamily="18" charset="0"/>
                          </a:rPr>
                          <m:t>𝝁</m:t>
                        </m:r>
                      </m:e>
                      <m:sub>
                        <m:r>
                          <a:rPr lang="sv-SE" sz="2000" b="1" i="1" smtClean="0">
                            <a:solidFill>
                              <a:srgbClr val="FF0000"/>
                            </a:solidFill>
                            <a:latin typeface="Cambria Math" panose="02040503050406030204" pitchFamily="18" charset="0"/>
                            <a:ea typeface="Cambria Math" panose="02040503050406030204" pitchFamily="18" charset="0"/>
                          </a:rPr>
                          <m:t>𝟎</m:t>
                        </m:r>
                      </m:sub>
                    </m:sSub>
                    <m:r>
                      <a:rPr lang="sv-SE" sz="2000" b="1" i="1">
                        <a:solidFill>
                          <a:srgbClr val="FF0000"/>
                        </a:solidFill>
                        <a:latin typeface="Cambria Math" panose="02040503050406030204" pitchFamily="18" charset="0"/>
                        <a:ea typeface="Cambria Math" panose="02040503050406030204" pitchFamily="18" charset="0"/>
                      </a:rPr>
                      <m:t> </m:t>
                    </m:r>
                  </m:oMath>
                </a14:m>
                <a:endParaRPr lang="sv-SE" sz="2000" b="1" dirty="0">
                  <a:solidFill>
                    <a:srgbClr val="FF0000"/>
                  </a:solidFill>
                  <a:latin typeface="Cambria Math" panose="02040503050406030204" pitchFamily="18" charset="0"/>
                  <a:ea typeface="Cambria Math" panose="02040503050406030204" pitchFamily="18" charset="0"/>
                </a:endParaRPr>
              </a:p>
              <a:p>
                <a:r>
                  <a:rPr lang="sv-SE" sz="2000" b="1" dirty="0">
                    <a:solidFill>
                      <a:schemeClr val="bg1">
                        <a:lumMod val="50000"/>
                      </a:schemeClr>
                    </a:solidFill>
                    <a:latin typeface="Cambria Math" panose="02040503050406030204" pitchFamily="18" charset="0"/>
                    <a:ea typeface="Cambria Math" panose="02040503050406030204" pitchFamily="18" charset="0"/>
                  </a:rPr>
                  <a:t>Mass:</a:t>
                </a:r>
                <a:r>
                  <a:rPr lang="sv-SE" sz="2000" b="0" dirty="0">
                    <a:solidFill>
                      <a:schemeClr val="bg1">
                        <a:lumMod val="50000"/>
                      </a:schemeClr>
                    </a:solidFill>
                    <a:latin typeface="Cambria Math" panose="02040503050406030204" pitchFamily="18" charset="0"/>
                    <a:ea typeface="Cambria Math" panose="02040503050406030204" pitchFamily="18" charset="0"/>
                  </a:rPr>
                  <a:t> </a:t>
                </a:r>
                <a:r>
                  <a:rPr lang="sv-SE" sz="2000" b="0" dirty="0">
                    <a:latin typeface="Cambria Math" panose="02040503050406030204" pitchFamily="18" charset="0"/>
                    <a:ea typeface="Cambria Math" panose="02040503050406030204" pitchFamily="18" charset="0"/>
                  </a:rPr>
                  <a:t>~ </a:t>
                </a:r>
                <a14:m>
                  <m:oMath xmlns:m="http://schemas.openxmlformats.org/officeDocument/2006/math">
                    <m:r>
                      <a:rPr lang="sv-SE" sz="2000" b="1" i="1">
                        <a:latin typeface="Cambria Math" panose="02040503050406030204" pitchFamily="18" charset="0"/>
                        <a:ea typeface="Cambria Math" panose="02040503050406030204" pitchFamily="18" charset="0"/>
                      </a:rPr>
                      <m:t>𝟐𝟎𝟎𝟎</m:t>
                    </m:r>
                    <m:r>
                      <a:rPr lang="sv-SE" sz="2000" b="1" i="1">
                        <a:latin typeface="Cambria Math" panose="02040503050406030204" pitchFamily="18" charset="0"/>
                        <a:ea typeface="Cambria Math" panose="02040503050406030204" pitchFamily="18" charset="0"/>
                      </a:rPr>
                      <m:t> </m:t>
                    </m:r>
                    <m:sSub>
                      <m:sSubPr>
                        <m:ctrlPr>
                          <a:rPr lang="sv-SE" sz="2000" b="1" i="1">
                            <a:latin typeface="Cambria Math" panose="02040503050406030204" pitchFamily="18" charset="0"/>
                            <a:ea typeface="Cambria Math" panose="02040503050406030204" pitchFamily="18" charset="0"/>
                          </a:rPr>
                        </m:ctrlPr>
                      </m:sSubPr>
                      <m:e>
                        <m:r>
                          <a:rPr lang="sv-SE" sz="2000" b="1" i="1">
                            <a:latin typeface="Cambria Math" panose="02040503050406030204" pitchFamily="18" charset="0"/>
                            <a:ea typeface="Cambria Math" panose="02040503050406030204" pitchFamily="18" charset="0"/>
                          </a:rPr>
                          <m:t>𝒎</m:t>
                        </m:r>
                      </m:e>
                      <m:sub>
                        <m:r>
                          <a:rPr lang="sv-SE" sz="2000" b="1" i="1">
                            <a:latin typeface="Cambria Math" panose="02040503050406030204" pitchFamily="18" charset="0"/>
                            <a:ea typeface="Cambria Math" panose="02040503050406030204" pitchFamily="18" charset="0"/>
                          </a:rPr>
                          <m:t>𝒆</m:t>
                        </m:r>
                      </m:sub>
                    </m:sSub>
                    <m:r>
                      <a:rPr lang="sv-SE" sz="2000" b="1" i="1">
                        <a:latin typeface="Cambria Math" panose="02040503050406030204" pitchFamily="18" charset="0"/>
                        <a:ea typeface="Cambria Math" panose="02040503050406030204" pitchFamily="18" charset="0"/>
                      </a:rPr>
                      <m:t> </m:t>
                    </m:r>
                  </m:oMath>
                </a14:m>
                <a:endParaRPr lang="sv-SE" sz="2000" b="0" dirty="0">
                  <a:latin typeface="Cambria Math" panose="02040503050406030204" pitchFamily="18" charset="0"/>
                  <a:ea typeface="Cambria Math" panose="02040503050406030204" pitchFamily="18" charset="0"/>
                </a:endParaRPr>
              </a:p>
            </p:txBody>
          </p:sp>
        </mc:Choice>
        <mc:Fallback xmlns="">
          <p:sp>
            <p:nvSpPr>
              <p:cNvPr id="13" name="TextBox 12">
                <a:extLst>
                  <a:ext uri="{FF2B5EF4-FFF2-40B4-BE49-F238E27FC236}">
                    <a16:creationId xmlns:a16="http://schemas.microsoft.com/office/drawing/2014/main" id="{9A8999B3-6177-EC52-4BB0-9AA6FEF2AA1B}"/>
                  </a:ext>
                </a:extLst>
              </p:cNvPr>
              <p:cNvSpPr txBox="1">
                <a:spLocks noRot="1" noChangeAspect="1" noMove="1" noResize="1" noEditPoints="1" noAdjustHandles="1" noChangeArrowheads="1" noChangeShapeType="1" noTextEdit="1"/>
              </p:cNvSpPr>
              <p:nvPr/>
            </p:nvSpPr>
            <p:spPr>
              <a:xfrm>
                <a:off x="1847188" y="4818889"/>
                <a:ext cx="3389582" cy="1631216"/>
              </a:xfrm>
              <a:prstGeom prst="rect">
                <a:avLst/>
              </a:prstGeom>
              <a:blipFill>
                <a:blip r:embed="rId7"/>
                <a:stretch>
                  <a:fillRect l="-1799" t="-2247" b="-5618"/>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740A049-CBDF-80E6-4540-E13B9DB76D28}"/>
                  </a:ext>
                </a:extLst>
              </p:cNvPr>
              <p:cNvSpPr txBox="1"/>
              <p:nvPr/>
            </p:nvSpPr>
            <p:spPr>
              <a:xfrm>
                <a:off x="7866988" y="4880210"/>
                <a:ext cx="3295005" cy="1631216"/>
              </a:xfrm>
              <a:prstGeom prst="rect">
                <a:avLst/>
              </a:prstGeom>
              <a:noFill/>
            </p:spPr>
            <p:txBody>
              <a:bodyPr wrap="none" rtlCol="0">
                <a:spAutoFit/>
              </a:bodyPr>
              <a:lstStyle/>
              <a:p>
                <a:r>
                  <a:rPr lang="sv-SE" sz="2000" dirty="0">
                    <a:latin typeface="Cambria Math" panose="02040503050406030204" pitchFamily="18" charset="0"/>
                    <a:ea typeface="Cambria Math" panose="02040503050406030204" pitchFamily="18" charset="0"/>
                  </a:rPr>
                  <a:t>Lifetime: Infinite</a:t>
                </a:r>
              </a:p>
              <a:p>
                <a:r>
                  <a:rPr lang="sv-SE" sz="2000" dirty="0">
                    <a:latin typeface="Cambria Math" panose="02040503050406030204" pitchFamily="18" charset="0"/>
                    <a:ea typeface="Cambria Math" panose="02040503050406030204" pitchFamily="18" charset="0"/>
                  </a:rPr>
                  <a:t>Spin: 1/2</a:t>
                </a:r>
              </a:p>
              <a:p>
                <a:r>
                  <a:rPr lang="sv-SE" sz="2000" b="1" dirty="0">
                    <a:solidFill>
                      <a:schemeClr val="accent1"/>
                    </a:solidFill>
                    <a:latin typeface="Cambria Math" panose="02040503050406030204" pitchFamily="18" charset="0"/>
                    <a:ea typeface="Cambria Math" panose="02040503050406030204" pitchFamily="18" charset="0"/>
                  </a:rPr>
                  <a:t>Charge: -1e</a:t>
                </a:r>
              </a:p>
              <a:p>
                <a:r>
                  <a:rPr lang="en-US" sz="2000" b="1" dirty="0">
                    <a:solidFill>
                      <a:srgbClr val="4472C4"/>
                    </a:solidFill>
                  </a:rPr>
                  <a:t>Magnetic moment: </a:t>
                </a:r>
                <a:r>
                  <a:rPr lang="sv-SE" sz="2000" b="1" dirty="0">
                    <a:solidFill>
                      <a:srgbClr val="4472C4"/>
                    </a:solidFill>
                  </a:rPr>
                  <a:t>-</a:t>
                </a:r>
                <a14:m>
                  <m:oMath xmlns:m="http://schemas.openxmlformats.org/officeDocument/2006/math">
                    <m:r>
                      <m:rPr>
                        <m:nor/>
                      </m:rPr>
                      <a:rPr lang="en-CH" sz="2000" b="1" dirty="0">
                        <a:solidFill>
                          <a:srgbClr val="4472C4"/>
                        </a:solidFill>
                      </a:rPr>
                      <m:t>2.793</m:t>
                    </m:r>
                    <m:sSub>
                      <m:sSubPr>
                        <m:ctrlPr>
                          <a:rPr lang="sv-SE" sz="2000" b="1" i="1">
                            <a:solidFill>
                              <a:srgbClr val="4472C4"/>
                            </a:solidFill>
                            <a:latin typeface="Cambria Math" panose="02040503050406030204" pitchFamily="18" charset="0"/>
                            <a:ea typeface="Cambria Math" panose="02040503050406030204" pitchFamily="18" charset="0"/>
                          </a:rPr>
                        </m:ctrlPr>
                      </m:sSubPr>
                      <m:e>
                        <m:r>
                          <a:rPr lang="sv-SE" sz="2000" b="1" i="1">
                            <a:solidFill>
                              <a:srgbClr val="4472C4"/>
                            </a:solidFill>
                            <a:latin typeface="Cambria Math" panose="02040503050406030204" pitchFamily="18" charset="0"/>
                            <a:ea typeface="Cambria Math" panose="02040503050406030204" pitchFamily="18" charset="0"/>
                          </a:rPr>
                          <m:t>𝝁</m:t>
                        </m:r>
                      </m:e>
                      <m:sub>
                        <m:r>
                          <a:rPr lang="sv-SE" sz="2000" b="1" i="1">
                            <a:solidFill>
                              <a:srgbClr val="4472C4"/>
                            </a:solidFill>
                            <a:latin typeface="Cambria Math" panose="02040503050406030204" pitchFamily="18" charset="0"/>
                            <a:ea typeface="Cambria Math" panose="02040503050406030204" pitchFamily="18" charset="0"/>
                          </a:rPr>
                          <m:t>𝟎</m:t>
                        </m:r>
                      </m:sub>
                    </m:sSub>
                    <m:r>
                      <a:rPr lang="sv-SE" sz="2000" b="1" i="1">
                        <a:solidFill>
                          <a:srgbClr val="4472C4"/>
                        </a:solidFill>
                        <a:latin typeface="Cambria Math" panose="02040503050406030204" pitchFamily="18" charset="0"/>
                        <a:ea typeface="Cambria Math" panose="02040503050406030204" pitchFamily="18" charset="0"/>
                      </a:rPr>
                      <m:t> </m:t>
                    </m:r>
                  </m:oMath>
                </a14:m>
                <a:endParaRPr lang="sv-SE" sz="2000" b="1" dirty="0">
                  <a:solidFill>
                    <a:srgbClr val="4472C4"/>
                  </a:solidFill>
                  <a:latin typeface="Cambria Math" panose="02040503050406030204" pitchFamily="18" charset="0"/>
                  <a:ea typeface="Cambria Math" panose="02040503050406030204" pitchFamily="18" charset="0"/>
                </a:endParaRPr>
              </a:p>
              <a:p>
                <a:r>
                  <a:rPr lang="sv-SE" sz="2000" b="1" dirty="0">
                    <a:solidFill>
                      <a:schemeClr val="bg1">
                        <a:lumMod val="50000"/>
                      </a:schemeClr>
                    </a:solidFill>
                    <a:latin typeface="Cambria Math" panose="02040503050406030204" pitchFamily="18" charset="0"/>
                    <a:ea typeface="Cambria Math" panose="02040503050406030204" pitchFamily="18" charset="0"/>
                  </a:rPr>
                  <a:t>Mass:</a:t>
                </a:r>
                <a:r>
                  <a:rPr lang="sv-SE" sz="2000" b="0" dirty="0">
                    <a:latin typeface="Cambria Math" panose="02040503050406030204" pitchFamily="18" charset="0"/>
                    <a:ea typeface="Cambria Math" panose="02040503050406030204" pitchFamily="18" charset="0"/>
                  </a:rPr>
                  <a:t> ~ </a:t>
                </a:r>
                <a14:m>
                  <m:oMath xmlns:m="http://schemas.openxmlformats.org/officeDocument/2006/math">
                    <m:r>
                      <a:rPr lang="sv-SE" sz="2000" b="1" i="1">
                        <a:latin typeface="Cambria Math" panose="02040503050406030204" pitchFamily="18" charset="0"/>
                        <a:ea typeface="Cambria Math" panose="02040503050406030204" pitchFamily="18" charset="0"/>
                      </a:rPr>
                      <m:t>𝟐𝟎𝟎𝟎</m:t>
                    </m:r>
                    <m:r>
                      <a:rPr lang="sv-SE" sz="2000" b="1" i="1">
                        <a:latin typeface="Cambria Math" panose="02040503050406030204" pitchFamily="18" charset="0"/>
                        <a:ea typeface="Cambria Math" panose="02040503050406030204" pitchFamily="18" charset="0"/>
                      </a:rPr>
                      <m:t> </m:t>
                    </m:r>
                    <m:sSub>
                      <m:sSubPr>
                        <m:ctrlPr>
                          <a:rPr lang="sv-SE" sz="2000" b="1" i="1">
                            <a:latin typeface="Cambria Math" panose="02040503050406030204" pitchFamily="18" charset="0"/>
                            <a:ea typeface="Cambria Math" panose="02040503050406030204" pitchFamily="18" charset="0"/>
                          </a:rPr>
                        </m:ctrlPr>
                      </m:sSubPr>
                      <m:e>
                        <m:r>
                          <a:rPr lang="sv-SE" sz="2000" b="1" i="1">
                            <a:latin typeface="Cambria Math" panose="02040503050406030204" pitchFamily="18" charset="0"/>
                            <a:ea typeface="Cambria Math" panose="02040503050406030204" pitchFamily="18" charset="0"/>
                          </a:rPr>
                          <m:t>𝒎</m:t>
                        </m:r>
                      </m:e>
                      <m:sub>
                        <m:r>
                          <a:rPr lang="sv-SE" sz="2000" b="1" i="1">
                            <a:latin typeface="Cambria Math" panose="02040503050406030204" pitchFamily="18" charset="0"/>
                            <a:ea typeface="Cambria Math" panose="02040503050406030204" pitchFamily="18" charset="0"/>
                          </a:rPr>
                          <m:t>𝒆</m:t>
                        </m:r>
                      </m:sub>
                    </m:sSub>
                    <m:r>
                      <a:rPr lang="sv-SE" sz="2000" b="1" i="1">
                        <a:latin typeface="Cambria Math" panose="02040503050406030204" pitchFamily="18" charset="0"/>
                        <a:ea typeface="Cambria Math" panose="02040503050406030204" pitchFamily="18" charset="0"/>
                      </a:rPr>
                      <m:t> </m:t>
                    </m:r>
                  </m:oMath>
                </a14:m>
                <a:endParaRPr lang="sv-SE" sz="2000" b="0" dirty="0">
                  <a:latin typeface="Cambria Math" panose="02040503050406030204" pitchFamily="18" charset="0"/>
                  <a:ea typeface="Cambria Math" panose="02040503050406030204" pitchFamily="18" charset="0"/>
                </a:endParaRPr>
              </a:p>
            </p:txBody>
          </p:sp>
        </mc:Choice>
        <mc:Fallback xmlns="">
          <p:sp>
            <p:nvSpPr>
              <p:cNvPr id="27" name="TextBox 26">
                <a:extLst>
                  <a:ext uri="{FF2B5EF4-FFF2-40B4-BE49-F238E27FC236}">
                    <a16:creationId xmlns:a16="http://schemas.microsoft.com/office/drawing/2014/main" id="{C740A049-CBDF-80E6-4540-E13B9DB76D28}"/>
                  </a:ext>
                </a:extLst>
              </p:cNvPr>
              <p:cNvSpPr txBox="1">
                <a:spLocks noRot="1" noChangeAspect="1" noMove="1" noResize="1" noEditPoints="1" noAdjustHandles="1" noChangeArrowheads="1" noChangeShapeType="1" noTextEdit="1"/>
              </p:cNvSpPr>
              <p:nvPr/>
            </p:nvSpPr>
            <p:spPr>
              <a:xfrm>
                <a:off x="7866988" y="4880210"/>
                <a:ext cx="3295005" cy="1631216"/>
              </a:xfrm>
              <a:prstGeom prst="rect">
                <a:avLst/>
              </a:prstGeom>
              <a:blipFill>
                <a:blip r:embed="rId8"/>
                <a:stretch>
                  <a:fillRect l="-2037" t="-2247" b="-5993"/>
                </a:stretch>
              </a:blipFill>
            </p:spPr>
            <p:txBody>
              <a:bodyPr/>
              <a:lstStyle/>
              <a:p>
                <a:r>
                  <a:rPr lang="LID4096">
                    <a:noFill/>
                  </a:rPr>
                  <a:t> </a:t>
                </a:r>
              </a:p>
            </p:txBody>
          </p:sp>
        </mc:Fallback>
      </mc:AlternateContent>
      <p:sp>
        <p:nvSpPr>
          <p:cNvPr id="28" name="Arrow: Right 27">
            <a:extLst>
              <a:ext uri="{FF2B5EF4-FFF2-40B4-BE49-F238E27FC236}">
                <a16:creationId xmlns:a16="http://schemas.microsoft.com/office/drawing/2014/main" id="{F62F6F81-5B80-00BC-9335-FBC7DBD1E646}"/>
              </a:ext>
            </a:extLst>
          </p:cNvPr>
          <p:cNvSpPr/>
          <p:nvPr/>
        </p:nvSpPr>
        <p:spPr>
          <a:xfrm>
            <a:off x="4683845" y="2747478"/>
            <a:ext cx="612742" cy="914400"/>
          </a:xfrm>
          <a:prstGeom prst="rightArrow">
            <a:avLst/>
          </a:prstGeom>
          <a:noFill/>
          <a:ln w="38100">
            <a:solidFill>
              <a:srgbClr val="FF0000"/>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0" name="Explosion: 8 Points 29">
            <a:extLst>
              <a:ext uri="{FF2B5EF4-FFF2-40B4-BE49-F238E27FC236}">
                <a16:creationId xmlns:a16="http://schemas.microsoft.com/office/drawing/2014/main" id="{40A1BF8E-A0A6-522B-36FB-033BA60D41FD}"/>
              </a:ext>
            </a:extLst>
          </p:cNvPr>
          <p:cNvSpPr/>
          <p:nvPr/>
        </p:nvSpPr>
        <p:spPr>
          <a:xfrm>
            <a:off x="5495874" y="2701185"/>
            <a:ext cx="741110" cy="914400"/>
          </a:xfrm>
          <a:prstGeom prst="irregularSeal1">
            <a:avLst/>
          </a:prstGeom>
          <a:solidFill>
            <a:srgbClr val="FFC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2" name="Arrow: Right 31">
            <a:extLst>
              <a:ext uri="{FF2B5EF4-FFF2-40B4-BE49-F238E27FC236}">
                <a16:creationId xmlns:a16="http://schemas.microsoft.com/office/drawing/2014/main" id="{43B5A8B7-061D-5748-9E1A-5E015394E9AF}"/>
              </a:ext>
            </a:extLst>
          </p:cNvPr>
          <p:cNvSpPr/>
          <p:nvPr/>
        </p:nvSpPr>
        <p:spPr>
          <a:xfrm rot="10800000">
            <a:off x="6413002" y="2747478"/>
            <a:ext cx="612742" cy="914400"/>
          </a:xfrm>
          <a:prstGeom prst="rightArrow">
            <a:avLst/>
          </a:prstGeom>
          <a:noFill/>
          <a:ln w="38100">
            <a:solidFill>
              <a:srgbClr val="FF0000"/>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3" name="Oval 32">
            <a:extLst>
              <a:ext uri="{FF2B5EF4-FFF2-40B4-BE49-F238E27FC236}">
                <a16:creationId xmlns:a16="http://schemas.microsoft.com/office/drawing/2014/main" id="{55E61F63-30C6-3778-FACA-2D2844D898A8}"/>
              </a:ext>
            </a:extLst>
          </p:cNvPr>
          <p:cNvSpPr/>
          <p:nvPr/>
        </p:nvSpPr>
        <p:spPr>
          <a:xfrm>
            <a:off x="5192467" y="1993440"/>
            <a:ext cx="137972" cy="7677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4" name="Oval 33">
            <a:extLst>
              <a:ext uri="{FF2B5EF4-FFF2-40B4-BE49-F238E27FC236}">
                <a16:creationId xmlns:a16="http://schemas.microsoft.com/office/drawing/2014/main" id="{37AFBCB9-FE32-4A4F-77EC-6275CAB3DEC2}"/>
              </a:ext>
            </a:extLst>
          </p:cNvPr>
          <p:cNvSpPr/>
          <p:nvPr/>
        </p:nvSpPr>
        <p:spPr>
          <a:xfrm>
            <a:off x="5286735" y="4230706"/>
            <a:ext cx="137972" cy="7677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5" name="Oval 34">
            <a:extLst>
              <a:ext uri="{FF2B5EF4-FFF2-40B4-BE49-F238E27FC236}">
                <a16:creationId xmlns:a16="http://schemas.microsoft.com/office/drawing/2014/main" id="{461F4340-A140-F0A2-7C4F-A43F9184CA9B}"/>
              </a:ext>
            </a:extLst>
          </p:cNvPr>
          <p:cNvSpPr/>
          <p:nvPr/>
        </p:nvSpPr>
        <p:spPr>
          <a:xfrm>
            <a:off x="6446170" y="2254807"/>
            <a:ext cx="137972" cy="7677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cxnSp>
        <p:nvCxnSpPr>
          <p:cNvPr id="37" name="Straight Connector 36">
            <a:extLst>
              <a:ext uri="{FF2B5EF4-FFF2-40B4-BE49-F238E27FC236}">
                <a16:creationId xmlns:a16="http://schemas.microsoft.com/office/drawing/2014/main" id="{AC36303A-959E-8830-E75D-6B2F59E43121}"/>
              </a:ext>
            </a:extLst>
          </p:cNvPr>
          <p:cNvCxnSpPr>
            <a:cxnSpLocks/>
          </p:cNvCxnSpPr>
          <p:nvPr/>
        </p:nvCxnSpPr>
        <p:spPr>
          <a:xfrm flipH="1">
            <a:off x="5424707" y="3429000"/>
            <a:ext cx="354292" cy="73660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9CB076A-C78B-419E-EAC1-517A13A7ECAF}"/>
              </a:ext>
            </a:extLst>
          </p:cNvPr>
          <p:cNvSpPr txBox="1"/>
          <p:nvPr/>
        </p:nvSpPr>
        <p:spPr>
          <a:xfrm>
            <a:off x="4911055" y="1115374"/>
            <a:ext cx="1954253" cy="523220"/>
          </a:xfrm>
          <a:prstGeom prst="rect">
            <a:avLst/>
          </a:prstGeom>
          <a:noFill/>
        </p:spPr>
        <p:txBody>
          <a:bodyPr wrap="none" rtlCol="0">
            <a:spAutoFit/>
          </a:bodyPr>
          <a:lstStyle/>
          <a:p>
            <a:r>
              <a:rPr lang="sv-SE" sz="2800" dirty="0"/>
              <a:t>Annihilation</a:t>
            </a:r>
            <a:endParaRPr lang="LID4096" sz="2800" dirty="0"/>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C67E9950-DA04-9412-1075-7767B18346ED}"/>
                  </a:ext>
                </a:extLst>
              </p:cNvPr>
              <p:cNvSpPr txBox="1"/>
              <p:nvPr/>
            </p:nvSpPr>
            <p:spPr>
              <a:xfrm>
                <a:off x="4596950" y="1630610"/>
                <a:ext cx="848514"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sz="2800" b="0" i="1" smtClean="0">
                          <a:latin typeface="Cambria Math" panose="02040503050406030204" pitchFamily="18" charset="0"/>
                        </a:rPr>
                        <m:t>𝜋</m:t>
                      </m:r>
                    </m:oMath>
                  </m:oMathPara>
                </a14:m>
                <a:endParaRPr lang="LID4096" sz="2800" dirty="0"/>
              </a:p>
            </p:txBody>
          </p:sp>
        </mc:Choice>
        <mc:Fallback xmlns="">
          <p:sp>
            <p:nvSpPr>
              <p:cNvPr id="40" name="TextBox 39">
                <a:extLst>
                  <a:ext uri="{FF2B5EF4-FFF2-40B4-BE49-F238E27FC236}">
                    <a16:creationId xmlns:a16="http://schemas.microsoft.com/office/drawing/2014/main" id="{C67E9950-DA04-9412-1075-7767B18346ED}"/>
                  </a:ext>
                </a:extLst>
              </p:cNvPr>
              <p:cNvSpPr txBox="1">
                <a:spLocks noRot="1" noChangeAspect="1" noMove="1" noResize="1" noEditPoints="1" noAdjustHandles="1" noChangeArrowheads="1" noChangeShapeType="1" noTextEdit="1"/>
              </p:cNvSpPr>
              <p:nvPr/>
            </p:nvSpPr>
            <p:spPr>
              <a:xfrm>
                <a:off x="4596950" y="1630610"/>
                <a:ext cx="848514" cy="523220"/>
              </a:xfrm>
              <a:prstGeom prst="rect">
                <a:avLst/>
              </a:prstGeom>
              <a:blipFill>
                <a:blip r:embed="rId9"/>
                <a:stretch>
                  <a:fillRect/>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38E04A21-52A3-F7FB-0146-2AB45BF6B79E}"/>
                  </a:ext>
                </a:extLst>
              </p:cNvPr>
              <p:cNvSpPr txBox="1"/>
              <p:nvPr/>
            </p:nvSpPr>
            <p:spPr>
              <a:xfrm>
                <a:off x="6347092" y="1853444"/>
                <a:ext cx="1036432"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sz="2800" b="0" i="1" smtClean="0">
                          <a:latin typeface="Cambria Math" panose="02040503050406030204" pitchFamily="18" charset="0"/>
                        </a:rPr>
                        <m:t>𝜋</m:t>
                      </m:r>
                    </m:oMath>
                  </m:oMathPara>
                </a14:m>
                <a:endParaRPr lang="LID4096" sz="2800" dirty="0"/>
              </a:p>
            </p:txBody>
          </p:sp>
        </mc:Choice>
        <mc:Fallback xmlns="">
          <p:sp>
            <p:nvSpPr>
              <p:cNvPr id="41" name="TextBox 40">
                <a:extLst>
                  <a:ext uri="{FF2B5EF4-FFF2-40B4-BE49-F238E27FC236}">
                    <a16:creationId xmlns:a16="http://schemas.microsoft.com/office/drawing/2014/main" id="{38E04A21-52A3-F7FB-0146-2AB45BF6B79E}"/>
                  </a:ext>
                </a:extLst>
              </p:cNvPr>
              <p:cNvSpPr txBox="1">
                <a:spLocks noRot="1" noChangeAspect="1" noMove="1" noResize="1" noEditPoints="1" noAdjustHandles="1" noChangeArrowheads="1" noChangeShapeType="1" noTextEdit="1"/>
              </p:cNvSpPr>
              <p:nvPr/>
            </p:nvSpPr>
            <p:spPr>
              <a:xfrm>
                <a:off x="6347092" y="1853444"/>
                <a:ext cx="1036432" cy="523220"/>
              </a:xfrm>
              <a:prstGeom prst="rect">
                <a:avLst/>
              </a:prstGeom>
              <a:blipFill>
                <a:blip r:embed="rId10"/>
                <a:stretch>
                  <a:fillRect/>
                </a:stretch>
              </a:blipFill>
            </p:spPr>
            <p:txBody>
              <a:bodyPr/>
              <a:lstStyle/>
              <a:p>
                <a:r>
                  <a:rPr lang="LID4096">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F6EC7878-F920-9EED-C69C-3252D05C486D}"/>
                  </a:ext>
                </a:extLst>
              </p:cNvPr>
              <p:cNvSpPr txBox="1"/>
              <p:nvPr/>
            </p:nvSpPr>
            <p:spPr>
              <a:xfrm>
                <a:off x="5071739" y="4230706"/>
                <a:ext cx="1079871"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sz="2800" b="0" i="1" smtClean="0">
                          <a:latin typeface="Cambria Math" panose="02040503050406030204" pitchFamily="18" charset="0"/>
                        </a:rPr>
                        <m:t>𝜋</m:t>
                      </m:r>
                    </m:oMath>
                  </m:oMathPara>
                </a14:m>
                <a:endParaRPr lang="LID4096" sz="2800" dirty="0"/>
              </a:p>
            </p:txBody>
          </p:sp>
        </mc:Choice>
        <mc:Fallback xmlns="">
          <p:sp>
            <p:nvSpPr>
              <p:cNvPr id="42" name="TextBox 41">
                <a:extLst>
                  <a:ext uri="{FF2B5EF4-FFF2-40B4-BE49-F238E27FC236}">
                    <a16:creationId xmlns:a16="http://schemas.microsoft.com/office/drawing/2014/main" id="{F6EC7878-F920-9EED-C69C-3252D05C486D}"/>
                  </a:ext>
                </a:extLst>
              </p:cNvPr>
              <p:cNvSpPr txBox="1">
                <a:spLocks noRot="1" noChangeAspect="1" noMove="1" noResize="1" noEditPoints="1" noAdjustHandles="1" noChangeArrowheads="1" noChangeShapeType="1" noTextEdit="1"/>
              </p:cNvSpPr>
              <p:nvPr/>
            </p:nvSpPr>
            <p:spPr>
              <a:xfrm>
                <a:off x="5071739" y="4230706"/>
                <a:ext cx="1079871" cy="523220"/>
              </a:xfrm>
              <a:prstGeom prst="rect">
                <a:avLst/>
              </a:prstGeom>
              <a:blipFill>
                <a:blip r:embed="rId12"/>
                <a:stretch>
                  <a:fillRect/>
                </a:stretch>
              </a:blipFill>
            </p:spPr>
            <p:txBody>
              <a:bodyPr/>
              <a:lstStyle/>
              <a:p>
                <a:r>
                  <a:rPr lang="LID4096">
                    <a:noFill/>
                  </a:rPr>
                  <a:t> </a:t>
                </a:r>
              </a:p>
            </p:txBody>
          </p:sp>
        </mc:Fallback>
      </mc:AlternateContent>
      <p:cxnSp>
        <p:nvCxnSpPr>
          <p:cNvPr id="43" name="Straight Connector 42">
            <a:extLst>
              <a:ext uri="{FF2B5EF4-FFF2-40B4-BE49-F238E27FC236}">
                <a16:creationId xmlns:a16="http://schemas.microsoft.com/office/drawing/2014/main" id="{BA8967AB-952B-7B22-DD22-B5FC11A2FF37}"/>
              </a:ext>
            </a:extLst>
          </p:cNvPr>
          <p:cNvCxnSpPr>
            <a:cxnSpLocks/>
          </p:cNvCxnSpPr>
          <p:nvPr/>
        </p:nvCxnSpPr>
        <p:spPr>
          <a:xfrm flipH="1" flipV="1">
            <a:off x="5355721" y="2090384"/>
            <a:ext cx="380061" cy="853707"/>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5" name="Slide Number Placeholder 44">
            <a:extLst>
              <a:ext uri="{FF2B5EF4-FFF2-40B4-BE49-F238E27FC236}">
                <a16:creationId xmlns:a16="http://schemas.microsoft.com/office/drawing/2014/main" id="{D003760E-F691-BA9B-6953-77AF9034DD2F}"/>
              </a:ext>
            </a:extLst>
          </p:cNvPr>
          <p:cNvSpPr>
            <a:spLocks noGrp="1"/>
          </p:cNvSpPr>
          <p:nvPr>
            <p:ph type="sldNum" sz="quarter" idx="12"/>
          </p:nvPr>
        </p:nvSpPr>
        <p:spPr/>
        <p:txBody>
          <a:bodyPr/>
          <a:lstStyle/>
          <a:p>
            <a:fld id="{2667558A-FF61-4234-9705-D2FDAD19235C}" type="slidenum">
              <a:rPr lang="LID4096" smtClean="0"/>
              <a:t>7</a:t>
            </a:fld>
            <a:endParaRPr lang="LID4096" dirty="0"/>
          </a:p>
        </p:txBody>
      </p:sp>
      <p:cxnSp>
        <p:nvCxnSpPr>
          <p:cNvPr id="8" name="Straight Connector 7">
            <a:extLst>
              <a:ext uri="{FF2B5EF4-FFF2-40B4-BE49-F238E27FC236}">
                <a16:creationId xmlns:a16="http://schemas.microsoft.com/office/drawing/2014/main" id="{2CC7D08C-B6EA-ECA0-1270-92CAD5711AB3}"/>
              </a:ext>
            </a:extLst>
          </p:cNvPr>
          <p:cNvCxnSpPr>
            <a:cxnSpLocks/>
          </p:cNvCxnSpPr>
          <p:nvPr/>
        </p:nvCxnSpPr>
        <p:spPr>
          <a:xfrm flipV="1">
            <a:off x="6048375" y="2327564"/>
            <a:ext cx="407845" cy="580736"/>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554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3" grpId="0"/>
      <p:bldP spid="27" grpId="0"/>
      <p:bldP spid="28" grpId="0" animBg="1"/>
      <p:bldP spid="30" grpId="0" animBg="1"/>
      <p:bldP spid="32" grpId="0" animBg="1"/>
      <p:bldP spid="33" grpId="0" animBg="1"/>
      <p:bldP spid="34" grpId="0" animBg="1"/>
      <p:bldP spid="35" grpId="0" animBg="1"/>
      <p:bldP spid="38"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Description automatically generated with medium confidence">
            <a:extLst>
              <a:ext uri="{FF2B5EF4-FFF2-40B4-BE49-F238E27FC236}">
                <a16:creationId xmlns:a16="http://schemas.microsoft.com/office/drawing/2014/main" id="{5CFC6E77-4998-DCBD-8218-8406FB218BA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5175" y="2472615"/>
            <a:ext cx="7540797" cy="3857738"/>
          </a:xfrm>
          <a:effectLst>
            <a:outerShdw blurRad="50800" dist="50800" dir="10680000" algn="ctr" rotWithShape="0">
              <a:srgbClr val="000000">
                <a:alpha val="94000"/>
              </a:srgbClr>
            </a:outerShdw>
          </a:effectLst>
        </p:spPr>
      </p:pic>
      <p:pic>
        <p:nvPicPr>
          <p:cNvPr id="9" name="Content Placeholder 5" descr="A screenshot of a computer&#10;&#10;Description automatically generated with medium confidence">
            <a:extLst>
              <a:ext uri="{FF2B5EF4-FFF2-40B4-BE49-F238E27FC236}">
                <a16:creationId xmlns:a16="http://schemas.microsoft.com/office/drawing/2014/main" id="{2851CA29-12B1-ECDA-EAE1-16D6547A8FC0}"/>
              </a:ext>
            </a:extLst>
          </p:cNvPr>
          <p:cNvPicPr>
            <a:picLocks noChangeAspect="1"/>
          </p:cNvPicPr>
          <p:nvPr/>
        </p:nvPicPr>
        <p:blipFill>
          <a:blip r:embed="rId3">
            <a:extLst>
              <a:ext uri="{BEBA8EAE-BF5A-486C-A8C5-ECC9F3942E4B}">
                <a14:imgProps xmlns:a14="http://schemas.microsoft.com/office/drawing/2010/main">
                  <a14:imgLayer r:embed="rId4">
                    <a14:imgEffect>
                      <a14:artisticChalkSketch trans="33000"/>
                    </a14:imgEffect>
                  </a14:imgLayer>
                </a14:imgProps>
              </a:ext>
              <a:ext uri="{28A0092B-C50C-407E-A947-70E740481C1C}">
                <a14:useLocalDpi xmlns:a14="http://schemas.microsoft.com/office/drawing/2010/main" val="0"/>
              </a:ext>
            </a:extLst>
          </a:blip>
          <a:stretch>
            <a:fillRect/>
          </a:stretch>
        </p:blipFill>
        <p:spPr>
          <a:xfrm flipH="1">
            <a:off x="5598414" y="2400909"/>
            <a:ext cx="6964208" cy="3994637"/>
          </a:xfrm>
          <a:prstGeom prst="rect">
            <a:avLst/>
          </a:prstGeom>
          <a:effectLst>
            <a:innerShdw blurRad="63500" dist="50800" dir="16200000">
              <a:srgbClr val="7030A0">
                <a:alpha val="50000"/>
              </a:srgbClr>
            </a:innerShdw>
          </a:effectLst>
        </p:spPr>
      </p:pic>
      <p:sp>
        <p:nvSpPr>
          <p:cNvPr id="10" name="textruta 5">
            <a:extLst>
              <a:ext uri="{FF2B5EF4-FFF2-40B4-BE49-F238E27FC236}">
                <a16:creationId xmlns:a16="http://schemas.microsoft.com/office/drawing/2014/main" id="{D0C4292A-A125-6322-3439-B19FE8B8C78D}"/>
              </a:ext>
            </a:extLst>
          </p:cNvPr>
          <p:cNvSpPr txBox="1"/>
          <p:nvPr/>
        </p:nvSpPr>
        <p:spPr>
          <a:xfrm>
            <a:off x="815170" y="2010369"/>
            <a:ext cx="4903459" cy="523220"/>
          </a:xfrm>
          <a:prstGeom prst="rect">
            <a:avLst/>
          </a:prstGeom>
          <a:noFill/>
        </p:spPr>
        <p:txBody>
          <a:bodyPr wrap="square" rtlCol="0">
            <a:spAutoFit/>
          </a:bodyPr>
          <a:lstStyle/>
          <a:p>
            <a:r>
              <a:rPr lang="sv-SE" sz="2800" b="1" dirty="0">
                <a:latin typeface="Amasis MT Pro" panose="02040504050005020304" pitchFamily="18" charset="0"/>
              </a:rPr>
              <a:t>Elements in our universe</a:t>
            </a:r>
            <a:endParaRPr lang="en-US" sz="2800" b="1" dirty="0">
              <a:latin typeface="Amasis MT Pro" panose="02040504050005020304" pitchFamily="18" charset="0"/>
            </a:endParaRPr>
          </a:p>
        </p:txBody>
      </p:sp>
      <p:sp>
        <p:nvSpPr>
          <p:cNvPr id="13" name="textruta 5">
            <a:extLst>
              <a:ext uri="{FF2B5EF4-FFF2-40B4-BE49-F238E27FC236}">
                <a16:creationId xmlns:a16="http://schemas.microsoft.com/office/drawing/2014/main" id="{E3F06F68-4638-79EF-C7CF-FCE8B04971A7}"/>
              </a:ext>
            </a:extLst>
          </p:cNvPr>
          <p:cNvSpPr txBox="1"/>
          <p:nvPr/>
        </p:nvSpPr>
        <p:spPr>
          <a:xfrm>
            <a:off x="6400800" y="2010369"/>
            <a:ext cx="5791200" cy="523220"/>
          </a:xfrm>
          <a:prstGeom prst="rect">
            <a:avLst/>
          </a:prstGeom>
          <a:noFill/>
        </p:spPr>
        <p:txBody>
          <a:bodyPr wrap="square" rtlCol="0">
            <a:spAutoFit/>
          </a:bodyPr>
          <a:lstStyle/>
          <a:p>
            <a:r>
              <a:rPr lang="sv-SE" sz="2800" b="1" dirty="0">
                <a:solidFill>
                  <a:srgbClr val="FF0000"/>
                </a:solidFill>
                <a:latin typeface="Amasis MT Pro" panose="02040504050005020304" pitchFamily="18" charset="0"/>
              </a:rPr>
              <a:t>Anti- </a:t>
            </a:r>
            <a:r>
              <a:rPr lang="sv-SE" sz="2800" b="1" dirty="0">
                <a:latin typeface="Amasis MT Pro" panose="02040504050005020304" pitchFamily="18" charset="0"/>
              </a:rPr>
              <a:t>elements in our universe?</a:t>
            </a:r>
            <a:endParaRPr lang="en-US" sz="2800" b="1" dirty="0">
              <a:latin typeface="Amasis MT Pro" panose="02040504050005020304" pitchFamily="18" charset="0"/>
            </a:endParaRPr>
          </a:p>
        </p:txBody>
      </p:sp>
      <p:sp>
        <p:nvSpPr>
          <p:cNvPr id="15" name="Title 14">
            <a:extLst>
              <a:ext uri="{FF2B5EF4-FFF2-40B4-BE49-F238E27FC236}">
                <a16:creationId xmlns:a16="http://schemas.microsoft.com/office/drawing/2014/main" id="{1A42C609-EAFB-E103-93A4-5E6E7CE1DF60}"/>
              </a:ext>
            </a:extLst>
          </p:cNvPr>
          <p:cNvSpPr>
            <a:spLocks noGrp="1"/>
          </p:cNvSpPr>
          <p:nvPr>
            <p:ph type="title"/>
          </p:nvPr>
        </p:nvSpPr>
        <p:spPr>
          <a:xfrm>
            <a:off x="1590913" y="340854"/>
            <a:ext cx="9010173" cy="1056679"/>
          </a:xfrm>
        </p:spPr>
        <p:txBody>
          <a:bodyPr>
            <a:noAutofit/>
          </a:bodyPr>
          <a:lstStyle/>
          <a:p>
            <a:pPr algn="ctr"/>
            <a:r>
              <a:rPr lang="en-US" dirty="0">
                <a:latin typeface="Amasis MT Pro" panose="02040504050005020304" pitchFamily="18" charset="0"/>
              </a:rPr>
              <a:t>For every matter particle there is an equivalent antimatter particle…</a:t>
            </a:r>
            <a:endParaRPr lang="LID4096" dirty="0">
              <a:latin typeface="Amasis MT Pro" panose="02040504050005020304" pitchFamily="18" charset="0"/>
            </a:endParaRPr>
          </a:p>
        </p:txBody>
      </p:sp>
      <p:sp>
        <p:nvSpPr>
          <p:cNvPr id="2" name="Slide Number Placeholder 4">
            <a:extLst>
              <a:ext uri="{FF2B5EF4-FFF2-40B4-BE49-F238E27FC236}">
                <a16:creationId xmlns:a16="http://schemas.microsoft.com/office/drawing/2014/main" id="{A2E5DFDE-5BB2-7A4B-8553-F3C3CB5597AE}"/>
              </a:ext>
            </a:extLst>
          </p:cNvPr>
          <p:cNvSpPr>
            <a:spLocks noGrp="1"/>
          </p:cNvSpPr>
          <p:nvPr>
            <p:ph type="sldNum" sz="quarter" idx="12"/>
          </p:nvPr>
        </p:nvSpPr>
        <p:spPr>
          <a:xfrm>
            <a:off x="9385300" y="6396861"/>
            <a:ext cx="2743200" cy="365125"/>
          </a:xfrm>
        </p:spPr>
        <p:txBody>
          <a:bodyPr/>
          <a:lstStyle/>
          <a:p>
            <a:fld id="{B00FEB67-25E5-478A-8F1B-E5F2EEAC2DF1}" type="slidenum">
              <a:rPr lang="en-GB" sz="1800" smtClean="0"/>
              <a:t>8</a:t>
            </a:fld>
            <a:endParaRPr lang="en-GB" sz="1800" dirty="0"/>
          </a:p>
        </p:txBody>
      </p:sp>
    </p:spTree>
    <p:extLst>
      <p:ext uri="{BB962C8B-B14F-4D97-AF65-F5344CB8AC3E}">
        <p14:creationId xmlns:p14="http://schemas.microsoft.com/office/powerpoint/2010/main" val="50663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219D981-05C1-E58E-A37A-C5ABE8323AEA}"/>
              </a:ext>
            </a:extLst>
          </p:cNvPr>
          <p:cNvSpPr>
            <a:spLocks noGrp="1"/>
          </p:cNvSpPr>
          <p:nvPr>
            <p:ph type="title"/>
          </p:nvPr>
        </p:nvSpPr>
        <p:spPr>
          <a:xfrm>
            <a:off x="1758950" y="4592"/>
            <a:ext cx="8674100" cy="1245908"/>
          </a:xfrm>
        </p:spPr>
        <p:txBody>
          <a:bodyPr>
            <a:normAutofit/>
          </a:bodyPr>
          <a:lstStyle/>
          <a:p>
            <a:pPr algn="ctr"/>
            <a:r>
              <a:rPr lang="sv-SE" sz="4000" dirty="0">
                <a:latin typeface="Amasis MT Pro" panose="02040504050005020304" pitchFamily="18" charset="0"/>
              </a:rPr>
              <a:t>How do we study the difference between matter and antimatter?</a:t>
            </a:r>
            <a:endParaRPr lang="en-US" sz="4000" dirty="0">
              <a:latin typeface="Amasis MT Pro" panose="02040504050005020304" pitchFamily="18" charset="0"/>
            </a:endParaRPr>
          </a:p>
        </p:txBody>
      </p:sp>
      <p:sp>
        <p:nvSpPr>
          <p:cNvPr id="9" name="Slide Number Placeholder 4">
            <a:extLst>
              <a:ext uri="{FF2B5EF4-FFF2-40B4-BE49-F238E27FC236}">
                <a16:creationId xmlns:a16="http://schemas.microsoft.com/office/drawing/2014/main" id="{901F3FE7-1A66-B4DE-26A1-D75F53768EE4}"/>
              </a:ext>
            </a:extLst>
          </p:cNvPr>
          <p:cNvSpPr txBox="1">
            <a:spLocks/>
          </p:cNvSpPr>
          <p:nvPr/>
        </p:nvSpPr>
        <p:spPr>
          <a:xfrm>
            <a:off x="9385300" y="6396861"/>
            <a:ext cx="2743200" cy="365125"/>
          </a:xfrm>
          <a:prstGeom prst="rect">
            <a:avLst/>
          </a:prstGeom>
        </p:spPr>
        <p:txBody>
          <a:bodyPr vert="horz" lIns="91440" tIns="45720" rIns="91440" bIns="45720" rtlCol="0" anchor="ctr"/>
          <a:lstStyle>
            <a:defPPr>
              <a:defRPr lang="LID4096"/>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00FEB67-25E5-478A-8F1B-E5F2EEAC2DF1}" type="slidenum">
              <a:rPr lang="en-GB" sz="1800" smtClean="0"/>
              <a:pPr/>
              <a:t>9</a:t>
            </a:fld>
            <a:endParaRPr lang="en-GB" sz="1800" dirty="0"/>
          </a:p>
        </p:txBody>
      </p:sp>
      <p:sp>
        <p:nvSpPr>
          <p:cNvPr id="7" name="TextBox 6">
            <a:extLst>
              <a:ext uri="{FF2B5EF4-FFF2-40B4-BE49-F238E27FC236}">
                <a16:creationId xmlns:a16="http://schemas.microsoft.com/office/drawing/2014/main" id="{9F476553-66A9-98C6-5747-F472A1C7F78F}"/>
              </a:ext>
            </a:extLst>
          </p:cNvPr>
          <p:cNvSpPr txBox="1"/>
          <p:nvPr/>
        </p:nvSpPr>
        <p:spPr>
          <a:xfrm>
            <a:off x="1389374" y="6054100"/>
            <a:ext cx="10071603" cy="707886"/>
          </a:xfrm>
          <a:prstGeom prst="rect">
            <a:avLst/>
          </a:prstGeom>
          <a:noFill/>
        </p:spPr>
        <p:txBody>
          <a:bodyPr wrap="none" rtlCol="0">
            <a:spAutoFit/>
          </a:bodyPr>
          <a:lstStyle/>
          <a:p>
            <a:r>
              <a:rPr lang="en-US" sz="4000" dirty="0"/>
              <a:t>For accurate studies we need cold antimatter…</a:t>
            </a:r>
            <a:endParaRPr lang="LID4096" sz="4000" dirty="0"/>
          </a:p>
        </p:txBody>
      </p:sp>
      <p:sp>
        <p:nvSpPr>
          <p:cNvPr id="15" name="TextBox 14">
            <a:extLst>
              <a:ext uri="{FF2B5EF4-FFF2-40B4-BE49-F238E27FC236}">
                <a16:creationId xmlns:a16="http://schemas.microsoft.com/office/drawing/2014/main" id="{65A9DBD6-0E27-3BD9-BE09-562459E2F5E6}"/>
              </a:ext>
            </a:extLst>
          </p:cNvPr>
          <p:cNvSpPr txBox="1"/>
          <p:nvPr/>
        </p:nvSpPr>
        <p:spPr>
          <a:xfrm>
            <a:off x="923882" y="5699695"/>
            <a:ext cx="10941906" cy="461665"/>
          </a:xfrm>
          <a:prstGeom prst="rect">
            <a:avLst/>
          </a:prstGeom>
          <a:noFill/>
        </p:spPr>
        <p:txBody>
          <a:bodyPr wrap="none" rtlCol="0">
            <a:spAutoFit/>
          </a:bodyPr>
          <a:lstStyle/>
          <a:p>
            <a:r>
              <a:rPr lang="en-US" sz="2400" dirty="0"/>
              <a:t>Any observed difference would indicate a violation against a fundamental symmetry….</a:t>
            </a:r>
            <a:endParaRPr lang="LID4096" sz="2400" dirty="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F5D1159-9C66-D766-74B0-8504E43826F9}"/>
                  </a:ext>
                </a:extLst>
              </p:cNvPr>
              <p:cNvSpPr txBox="1"/>
              <p:nvPr/>
            </p:nvSpPr>
            <p:spPr>
              <a:xfrm>
                <a:off x="-1259160" y="1992067"/>
                <a:ext cx="6224586" cy="70788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4000" b="0" i="1" smtClean="0">
                              <a:solidFill>
                                <a:srgbClr val="00B0F0"/>
                              </a:solidFill>
                              <a:latin typeface="Cambria Math" panose="02040503050406030204" pitchFamily="18" charset="0"/>
                              <a:ea typeface="Cambria Math" panose="02040503050406030204" pitchFamily="18" charset="0"/>
                            </a:rPr>
                          </m:ctrlPr>
                        </m:sSupPr>
                        <m:e>
                          <m:r>
                            <a:rPr lang="sv-SE" sz="4000" b="0" i="1" smtClean="0">
                              <a:solidFill>
                                <a:srgbClr val="00B0F0"/>
                              </a:solidFill>
                              <a:latin typeface="Cambria Math" panose="02040503050406030204" pitchFamily="18" charset="0"/>
                              <a:ea typeface="Cambria Math" panose="02040503050406030204" pitchFamily="18" charset="0"/>
                            </a:rPr>
                            <m:t>𝑒</m:t>
                          </m:r>
                        </m:e>
                        <m:sup>
                          <m:r>
                            <a:rPr lang="sv-SE" sz="4000" b="0" i="1" smtClean="0">
                              <a:solidFill>
                                <a:srgbClr val="00B0F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25" name="TextBox 24">
                <a:extLst>
                  <a:ext uri="{FF2B5EF4-FFF2-40B4-BE49-F238E27FC236}">
                    <a16:creationId xmlns:a16="http://schemas.microsoft.com/office/drawing/2014/main" id="{1F5D1159-9C66-D766-74B0-8504E43826F9}"/>
                  </a:ext>
                </a:extLst>
              </p:cNvPr>
              <p:cNvSpPr txBox="1">
                <a:spLocks noRot="1" noChangeAspect="1" noMove="1" noResize="1" noEditPoints="1" noAdjustHandles="1" noChangeArrowheads="1" noChangeShapeType="1" noTextEdit="1"/>
              </p:cNvSpPr>
              <p:nvPr/>
            </p:nvSpPr>
            <p:spPr>
              <a:xfrm>
                <a:off x="-1259160" y="1992067"/>
                <a:ext cx="6224586" cy="707886"/>
              </a:xfrm>
              <a:prstGeom prst="rect">
                <a:avLst/>
              </a:prstGeom>
              <a:blipFill>
                <a:blip r:embed="rId3"/>
                <a:stretch>
                  <a:fillRect/>
                </a:stretch>
              </a:blipFill>
            </p:spPr>
            <p:txBody>
              <a:bodyPr/>
              <a:lstStyle/>
              <a:p>
                <a:r>
                  <a:rPr lang="LID4096">
                    <a:noFill/>
                  </a:rPr>
                  <a:t> </a:t>
                </a:r>
              </a:p>
            </p:txBody>
          </p:sp>
        </mc:Fallback>
      </mc:AlternateContent>
      <p:grpSp>
        <p:nvGrpSpPr>
          <p:cNvPr id="27" name="Group 26">
            <a:extLst>
              <a:ext uri="{FF2B5EF4-FFF2-40B4-BE49-F238E27FC236}">
                <a16:creationId xmlns:a16="http://schemas.microsoft.com/office/drawing/2014/main" id="{5345CD21-1227-2AD8-E5ED-FFC3C548F209}"/>
              </a:ext>
            </a:extLst>
          </p:cNvPr>
          <p:cNvGrpSpPr/>
          <p:nvPr/>
        </p:nvGrpSpPr>
        <p:grpSpPr>
          <a:xfrm>
            <a:off x="1176477" y="1345274"/>
            <a:ext cx="9911076" cy="4354121"/>
            <a:chOff x="1176477" y="1345274"/>
            <a:chExt cx="9911076" cy="4354121"/>
          </a:xfrm>
        </p:grpSpPr>
        <p:sp>
          <p:nvSpPr>
            <p:cNvPr id="12" name="Arrow: Left-Right 11">
              <a:extLst>
                <a:ext uri="{FF2B5EF4-FFF2-40B4-BE49-F238E27FC236}">
                  <a16:creationId xmlns:a16="http://schemas.microsoft.com/office/drawing/2014/main" id="{08B12BC2-6DEC-7B08-3F63-90A393532347}"/>
                </a:ext>
              </a:extLst>
            </p:cNvPr>
            <p:cNvSpPr/>
            <p:nvPr/>
          </p:nvSpPr>
          <p:spPr>
            <a:xfrm>
              <a:off x="4922520" y="3430368"/>
              <a:ext cx="1901952" cy="1014984"/>
            </a:xfrm>
            <a:prstGeom prst="leftRightArrow">
              <a:avLst/>
            </a:prstGeom>
            <a:solidFill>
              <a:schemeClr val="bg1"/>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nvGrpSpPr>
            <p:cNvPr id="23" name="Group 22">
              <a:extLst>
                <a:ext uri="{FF2B5EF4-FFF2-40B4-BE49-F238E27FC236}">
                  <a16:creationId xmlns:a16="http://schemas.microsoft.com/office/drawing/2014/main" id="{6B3E8E2D-7F14-FDB0-D9F2-807750CD6AB8}"/>
                </a:ext>
              </a:extLst>
            </p:cNvPr>
            <p:cNvGrpSpPr/>
            <p:nvPr/>
          </p:nvGrpSpPr>
          <p:grpSpPr>
            <a:xfrm>
              <a:off x="7296963" y="1387543"/>
              <a:ext cx="3273552" cy="4311852"/>
              <a:chOff x="1488831" y="1321477"/>
              <a:chExt cx="3273552" cy="4311852"/>
            </a:xfrm>
          </p:grpSpPr>
          <p:sp>
            <p:nvSpPr>
              <p:cNvPr id="3" name="Oval 2">
                <a:extLst>
                  <a:ext uri="{FF2B5EF4-FFF2-40B4-BE49-F238E27FC236}">
                    <a16:creationId xmlns:a16="http://schemas.microsoft.com/office/drawing/2014/main" id="{9502F315-3923-7585-AF8C-10A54D12B881}"/>
                  </a:ext>
                </a:extLst>
              </p:cNvPr>
              <p:cNvSpPr/>
              <p:nvPr/>
            </p:nvSpPr>
            <p:spPr>
              <a:xfrm>
                <a:off x="2834640" y="3640691"/>
                <a:ext cx="585216" cy="603504"/>
              </a:xfrm>
              <a:prstGeom prst="ellipse">
                <a:avLst/>
              </a:prstGeom>
              <a:solidFill>
                <a:srgbClr val="F321C6"/>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5" name="Oval 4">
                <a:extLst>
                  <a:ext uri="{FF2B5EF4-FFF2-40B4-BE49-F238E27FC236}">
                    <a16:creationId xmlns:a16="http://schemas.microsoft.com/office/drawing/2014/main" id="{4A587045-946C-FB97-47A8-5B99F3A0F59A}"/>
                  </a:ext>
                </a:extLst>
              </p:cNvPr>
              <p:cNvSpPr/>
              <p:nvPr/>
            </p:nvSpPr>
            <p:spPr>
              <a:xfrm>
                <a:off x="1488831" y="2359777"/>
                <a:ext cx="3273552" cy="327355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3" name="TextBox 12">
                <a:extLst>
                  <a:ext uri="{FF2B5EF4-FFF2-40B4-BE49-F238E27FC236}">
                    <a16:creationId xmlns:a16="http://schemas.microsoft.com/office/drawing/2014/main" id="{E4A64B2B-E5F9-3796-6CB9-300993044FE8}"/>
                  </a:ext>
                </a:extLst>
              </p:cNvPr>
              <p:cNvSpPr txBox="1"/>
              <p:nvPr/>
            </p:nvSpPr>
            <p:spPr>
              <a:xfrm>
                <a:off x="1770459" y="1321477"/>
                <a:ext cx="2851358" cy="646331"/>
              </a:xfrm>
              <a:prstGeom prst="rect">
                <a:avLst/>
              </a:prstGeom>
              <a:noFill/>
            </p:spPr>
            <p:txBody>
              <a:bodyPr wrap="none" rtlCol="0">
                <a:spAutoFit/>
              </a:bodyPr>
              <a:lstStyle/>
              <a:p>
                <a:r>
                  <a:rPr lang="sv-SE" sz="3600" dirty="0"/>
                  <a:t>Anti-hydrogen</a:t>
                </a:r>
                <a:endParaRPr lang="en-SE" sz="3600" dirty="0"/>
              </a:p>
            </p:txBody>
          </p:sp>
          <p:sp>
            <p:nvSpPr>
              <p:cNvPr id="16" name="TextBox 15">
                <a:extLst>
                  <a:ext uri="{FF2B5EF4-FFF2-40B4-BE49-F238E27FC236}">
                    <a16:creationId xmlns:a16="http://schemas.microsoft.com/office/drawing/2014/main" id="{AADA6220-BE51-C186-5532-BFE0C7A6A1DE}"/>
                  </a:ext>
                </a:extLst>
              </p:cNvPr>
              <p:cNvSpPr txBox="1"/>
              <p:nvPr/>
            </p:nvSpPr>
            <p:spPr>
              <a:xfrm>
                <a:off x="2211312" y="3143580"/>
                <a:ext cx="1773434" cy="523220"/>
              </a:xfrm>
              <a:prstGeom prst="rect">
                <a:avLst/>
              </a:prstGeom>
              <a:noFill/>
            </p:spPr>
            <p:txBody>
              <a:bodyPr wrap="none" rtlCol="0">
                <a:spAutoFit/>
              </a:bodyPr>
              <a:lstStyle/>
              <a:p>
                <a:r>
                  <a:rPr lang="sv-SE" sz="2800" dirty="0"/>
                  <a:t>Antiproton</a:t>
                </a:r>
                <a:endParaRPr lang="en-SE" sz="2800" dirty="0"/>
              </a:p>
            </p:txBody>
          </p:sp>
          <p:sp>
            <p:nvSpPr>
              <p:cNvPr id="22" name="TextBox 21">
                <a:extLst>
                  <a:ext uri="{FF2B5EF4-FFF2-40B4-BE49-F238E27FC236}">
                    <a16:creationId xmlns:a16="http://schemas.microsoft.com/office/drawing/2014/main" id="{83187C02-765C-6CD0-E813-4DF568A79E3D}"/>
                  </a:ext>
                </a:extLst>
              </p:cNvPr>
              <p:cNvSpPr txBox="1"/>
              <p:nvPr/>
            </p:nvSpPr>
            <p:spPr>
              <a:xfrm>
                <a:off x="2938697" y="3477050"/>
                <a:ext cx="373820" cy="830997"/>
              </a:xfrm>
              <a:prstGeom prst="rect">
                <a:avLst/>
              </a:prstGeom>
              <a:noFill/>
            </p:spPr>
            <p:txBody>
              <a:bodyPr wrap="none" rtlCol="0">
                <a:spAutoFit/>
              </a:bodyPr>
              <a:lstStyle/>
              <a:p>
                <a:r>
                  <a:rPr lang="sv-SE" sz="4800" dirty="0"/>
                  <a:t>-</a:t>
                </a:r>
                <a:endParaRPr lang="en-SE" sz="4800" dirty="0"/>
              </a:p>
            </p:txBody>
          </p:sp>
          <p:sp>
            <p:nvSpPr>
              <p:cNvPr id="4" name="Oval 3">
                <a:extLst>
                  <a:ext uri="{FF2B5EF4-FFF2-40B4-BE49-F238E27FC236}">
                    <a16:creationId xmlns:a16="http://schemas.microsoft.com/office/drawing/2014/main" id="{636F42B5-E17C-A1DD-B091-0CD67D477A98}"/>
                  </a:ext>
                </a:extLst>
              </p:cNvPr>
              <p:cNvSpPr/>
              <p:nvPr/>
            </p:nvSpPr>
            <p:spPr>
              <a:xfrm>
                <a:off x="2167128" y="2506835"/>
                <a:ext cx="186182" cy="186338"/>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grpSp>
          <p:nvGrpSpPr>
            <p:cNvPr id="24" name="Group 23">
              <a:extLst>
                <a:ext uri="{FF2B5EF4-FFF2-40B4-BE49-F238E27FC236}">
                  <a16:creationId xmlns:a16="http://schemas.microsoft.com/office/drawing/2014/main" id="{8EC62573-814E-3D8E-BF05-124EAA47ADE5}"/>
                </a:ext>
              </a:extLst>
            </p:cNvPr>
            <p:cNvGrpSpPr/>
            <p:nvPr/>
          </p:nvGrpSpPr>
          <p:grpSpPr>
            <a:xfrm>
              <a:off x="1176477" y="1345274"/>
              <a:ext cx="3273552" cy="4261133"/>
              <a:chOff x="6964680" y="1303584"/>
              <a:chExt cx="3273552" cy="4261133"/>
            </a:xfrm>
          </p:grpSpPr>
          <p:sp>
            <p:nvSpPr>
              <p:cNvPr id="10" name="Oval 9">
                <a:extLst>
                  <a:ext uri="{FF2B5EF4-FFF2-40B4-BE49-F238E27FC236}">
                    <a16:creationId xmlns:a16="http://schemas.microsoft.com/office/drawing/2014/main" id="{443BCC6E-CCC4-A08A-95B5-AE2D4E2FBC82}"/>
                  </a:ext>
                </a:extLst>
              </p:cNvPr>
              <p:cNvSpPr/>
              <p:nvPr/>
            </p:nvSpPr>
            <p:spPr>
              <a:xfrm>
                <a:off x="6964680" y="2291165"/>
                <a:ext cx="3273552" cy="327355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6" name="Oval 5">
                <a:extLst>
                  <a:ext uri="{FF2B5EF4-FFF2-40B4-BE49-F238E27FC236}">
                    <a16:creationId xmlns:a16="http://schemas.microsoft.com/office/drawing/2014/main" id="{5523F1B4-AC1C-3CFE-1C5A-F6F3BC42BF42}"/>
                  </a:ext>
                </a:extLst>
              </p:cNvPr>
              <p:cNvSpPr/>
              <p:nvPr/>
            </p:nvSpPr>
            <p:spPr>
              <a:xfrm>
                <a:off x="8308848" y="3581998"/>
                <a:ext cx="585216" cy="603504"/>
              </a:xfrm>
              <a:prstGeom prst="ellipse">
                <a:avLst/>
              </a:prstGeom>
              <a:solidFill>
                <a:srgbClr val="FF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8" name="Oval 7">
                <a:extLst>
                  <a:ext uri="{FF2B5EF4-FFF2-40B4-BE49-F238E27FC236}">
                    <a16:creationId xmlns:a16="http://schemas.microsoft.com/office/drawing/2014/main" id="{CD2CA462-CEC5-8005-F459-8C885353ECF1}"/>
                  </a:ext>
                </a:extLst>
              </p:cNvPr>
              <p:cNvSpPr/>
              <p:nvPr/>
            </p:nvSpPr>
            <p:spPr>
              <a:xfrm>
                <a:off x="7641336" y="2448142"/>
                <a:ext cx="186182" cy="186338"/>
              </a:xfrm>
              <a:prstGeom prst="ellips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4" name="TextBox 13">
                <a:extLst>
                  <a:ext uri="{FF2B5EF4-FFF2-40B4-BE49-F238E27FC236}">
                    <a16:creationId xmlns:a16="http://schemas.microsoft.com/office/drawing/2014/main" id="{A00B0E2F-5E76-8997-3F64-53CD017B2FD7}"/>
                  </a:ext>
                </a:extLst>
              </p:cNvPr>
              <p:cNvSpPr txBox="1"/>
              <p:nvPr/>
            </p:nvSpPr>
            <p:spPr>
              <a:xfrm>
                <a:off x="7641336" y="1303584"/>
                <a:ext cx="1998624" cy="646331"/>
              </a:xfrm>
              <a:prstGeom prst="rect">
                <a:avLst/>
              </a:prstGeom>
              <a:noFill/>
            </p:spPr>
            <p:txBody>
              <a:bodyPr wrap="none" rtlCol="0">
                <a:spAutoFit/>
              </a:bodyPr>
              <a:lstStyle/>
              <a:p>
                <a:r>
                  <a:rPr lang="sv-SE" sz="3600" dirty="0"/>
                  <a:t>Hydrogen</a:t>
                </a:r>
                <a:endParaRPr lang="en-SE" sz="3600" dirty="0"/>
              </a:p>
            </p:txBody>
          </p:sp>
          <p:sp>
            <p:nvSpPr>
              <p:cNvPr id="21" name="TextBox 20">
                <a:extLst>
                  <a:ext uri="{FF2B5EF4-FFF2-40B4-BE49-F238E27FC236}">
                    <a16:creationId xmlns:a16="http://schemas.microsoft.com/office/drawing/2014/main" id="{6C6E3724-6BE8-6B8F-1C8A-16B980F4F7CB}"/>
                  </a:ext>
                </a:extLst>
              </p:cNvPr>
              <p:cNvSpPr txBox="1"/>
              <p:nvPr/>
            </p:nvSpPr>
            <p:spPr>
              <a:xfrm>
                <a:off x="8381683" y="3529807"/>
                <a:ext cx="439544" cy="707886"/>
              </a:xfrm>
              <a:prstGeom prst="rect">
                <a:avLst/>
              </a:prstGeom>
              <a:noFill/>
            </p:spPr>
            <p:txBody>
              <a:bodyPr wrap="none" rtlCol="0">
                <a:spAutoFit/>
              </a:bodyPr>
              <a:lstStyle/>
              <a:p>
                <a:r>
                  <a:rPr lang="sv-SE" sz="4000" dirty="0"/>
                  <a:t>+</a:t>
                </a:r>
                <a:endParaRPr lang="en-SE" sz="4000" dirty="0"/>
              </a:p>
            </p:txBody>
          </p:sp>
          <p:sp>
            <p:nvSpPr>
              <p:cNvPr id="18" name="TextBox 17">
                <a:extLst>
                  <a:ext uri="{FF2B5EF4-FFF2-40B4-BE49-F238E27FC236}">
                    <a16:creationId xmlns:a16="http://schemas.microsoft.com/office/drawing/2014/main" id="{25A9CA17-2CDC-EE52-017E-C29A0C578B46}"/>
                  </a:ext>
                </a:extLst>
              </p:cNvPr>
              <p:cNvSpPr txBox="1"/>
              <p:nvPr/>
            </p:nvSpPr>
            <p:spPr>
              <a:xfrm>
                <a:off x="8014436" y="3149763"/>
                <a:ext cx="1174039" cy="523220"/>
              </a:xfrm>
              <a:prstGeom prst="rect">
                <a:avLst/>
              </a:prstGeom>
              <a:noFill/>
            </p:spPr>
            <p:txBody>
              <a:bodyPr wrap="none" rtlCol="0">
                <a:spAutoFit/>
              </a:bodyPr>
              <a:lstStyle/>
              <a:p>
                <a:r>
                  <a:rPr lang="sv-SE" sz="2800" dirty="0"/>
                  <a:t>Proton</a:t>
                </a:r>
                <a:endParaRPr lang="en-SE" sz="2800" dirty="0"/>
              </a:p>
            </p:txBody>
          </p:sp>
        </p:gr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71189E3-CAF4-4A08-FC4E-27E2E4263B59}"/>
                    </a:ext>
                  </a:extLst>
                </p:cNvPr>
                <p:cNvSpPr txBox="1"/>
                <p:nvPr/>
              </p:nvSpPr>
              <p:spPr>
                <a:xfrm>
                  <a:off x="4862967" y="2110089"/>
                  <a:ext cx="6224586"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sv-SE" sz="3600" b="0" i="1" smtClean="0">
                                <a:solidFill>
                                  <a:srgbClr val="FF0000"/>
                                </a:solidFill>
                                <a:latin typeface="Cambria Math" panose="02040503050406030204" pitchFamily="18" charset="0"/>
                                <a:ea typeface="Cambria Math" panose="02040503050406030204" pitchFamily="18" charset="0"/>
                              </a:rPr>
                            </m:ctrlPr>
                          </m:sSupPr>
                          <m:e>
                            <m:r>
                              <a:rPr lang="sv-SE" sz="3600" b="0" i="1" smtClean="0">
                                <a:solidFill>
                                  <a:srgbClr val="FF0000"/>
                                </a:solidFill>
                                <a:latin typeface="Cambria Math" panose="02040503050406030204" pitchFamily="18" charset="0"/>
                                <a:ea typeface="Cambria Math" panose="02040503050406030204" pitchFamily="18" charset="0"/>
                              </a:rPr>
                              <m:t>𝑒</m:t>
                            </m:r>
                          </m:e>
                          <m:sup>
                            <m:r>
                              <a:rPr lang="sv-SE" sz="3600" b="0" i="1" smtClean="0">
                                <a:solidFill>
                                  <a:srgbClr val="FF0000"/>
                                </a:solidFill>
                                <a:latin typeface="Cambria Math" panose="02040503050406030204" pitchFamily="18" charset="0"/>
                                <a:ea typeface="Cambria Math" panose="02040503050406030204" pitchFamily="18" charset="0"/>
                              </a:rPr>
                              <m:t>+</m:t>
                            </m:r>
                          </m:sup>
                        </m:sSup>
                      </m:oMath>
                    </m:oMathPara>
                  </a14:m>
                  <a:endParaRPr lang="LID4096" dirty="0"/>
                </a:p>
              </p:txBody>
            </p:sp>
          </mc:Choice>
          <mc:Fallback xmlns="">
            <p:sp>
              <p:nvSpPr>
                <p:cNvPr id="26" name="TextBox 25">
                  <a:extLst>
                    <a:ext uri="{FF2B5EF4-FFF2-40B4-BE49-F238E27FC236}">
                      <a16:creationId xmlns:a16="http://schemas.microsoft.com/office/drawing/2014/main" id="{271189E3-CAF4-4A08-FC4E-27E2E4263B59}"/>
                    </a:ext>
                  </a:extLst>
                </p:cNvPr>
                <p:cNvSpPr txBox="1">
                  <a:spLocks noRot="1" noChangeAspect="1" noMove="1" noResize="1" noEditPoints="1" noAdjustHandles="1" noChangeArrowheads="1" noChangeShapeType="1" noTextEdit="1"/>
                </p:cNvSpPr>
                <p:nvPr/>
              </p:nvSpPr>
              <p:spPr>
                <a:xfrm>
                  <a:off x="4862967" y="2110089"/>
                  <a:ext cx="6224586" cy="646331"/>
                </a:xfrm>
                <a:prstGeom prst="rect">
                  <a:avLst/>
                </a:prstGeom>
                <a:blipFill>
                  <a:blip r:embed="rId4"/>
                  <a:stretch>
                    <a:fillRect/>
                  </a:stretch>
                </a:blipFill>
              </p:spPr>
              <p:txBody>
                <a:bodyPr/>
                <a:lstStyle/>
                <a:p>
                  <a:r>
                    <a:rPr lang="LID4096">
                      <a:noFill/>
                    </a:rPr>
                    <a:t> </a:t>
                  </a:r>
                </a:p>
              </p:txBody>
            </p:sp>
          </mc:Fallback>
        </mc:AlternateContent>
      </p:grpSp>
    </p:spTree>
    <p:extLst>
      <p:ext uri="{BB962C8B-B14F-4D97-AF65-F5344CB8AC3E}">
        <p14:creationId xmlns:p14="http://schemas.microsoft.com/office/powerpoint/2010/main" val="372668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2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95257</TotalTime>
  <Words>1725</Words>
  <Application>Microsoft Office PowerPoint</Application>
  <PresentationFormat>Widescreen</PresentationFormat>
  <Paragraphs>378</Paragraphs>
  <Slides>42</Slides>
  <Notes>13</Notes>
  <HiddenSlides>0</HiddenSlides>
  <MMClips>1</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42</vt:i4>
      </vt:variant>
    </vt:vector>
  </HeadingPairs>
  <TitlesOfParts>
    <vt:vector size="60" baseType="lpstr">
      <vt:lpstr>Amasis MT Pro</vt:lpstr>
      <vt:lpstr>-apple-system</vt:lpstr>
      <vt:lpstr>Aptos</vt:lpstr>
      <vt:lpstr>Arial</vt:lpstr>
      <vt:lpstr>Arial</vt:lpstr>
      <vt:lpstr>Calibri</vt:lpstr>
      <vt:lpstr>Calibri Light</vt:lpstr>
      <vt:lpstr>Cambria Math</vt:lpstr>
      <vt:lpstr>Helvetica Light</vt:lpstr>
      <vt:lpstr>Noto Sans</vt:lpstr>
      <vt:lpstr>Palatino Linotype</vt:lpstr>
      <vt:lpstr>Roboto</vt:lpstr>
      <vt:lpstr>sourcesans-bold</vt:lpstr>
      <vt:lpstr>sourcesans-regular</vt:lpstr>
      <vt:lpstr>Symbol</vt:lpstr>
      <vt:lpstr>Times New Roman</vt:lpstr>
      <vt:lpstr>Wingdings</vt:lpstr>
      <vt:lpstr>Office Theme</vt:lpstr>
      <vt:lpstr>PowerPoint Presentation</vt:lpstr>
      <vt:lpstr>What is antimatter? </vt:lpstr>
      <vt:lpstr>Annihilation av antimateria</vt:lpstr>
      <vt:lpstr>Skapelse av antimateria från energi</vt:lpstr>
      <vt:lpstr>PowerPoint Presentation</vt:lpstr>
      <vt:lpstr>Where can we find antimatter?</vt:lpstr>
      <vt:lpstr>Proton and the antiproton</vt:lpstr>
      <vt:lpstr>For every matter particle there is an equivalent antimatter particle…</vt:lpstr>
      <vt:lpstr>How do we study the difference between matter and antimatter?</vt:lpstr>
      <vt:lpstr>PowerPoint Presentation</vt:lpstr>
      <vt:lpstr>PowerPoint Presentation</vt:lpstr>
      <vt:lpstr> The Antiproton Decelerator (AD) at CERN</vt:lpstr>
      <vt:lpstr>PowerPoint Presentation</vt:lpstr>
      <vt:lpstr>PowerPoint Presentation</vt:lpstr>
      <vt:lpstr>PowerPoint Presentation</vt:lpstr>
      <vt:lpstr>Experiments at the antimatter factory</vt:lpstr>
      <vt:lpstr>PowerPoint Presentation</vt:lpstr>
      <vt:lpstr>PowerPoint Presentation</vt:lpstr>
      <vt:lpstr>PowerPoint Presentation</vt:lpstr>
      <vt:lpstr>PowerPoint Presentation</vt:lpstr>
      <vt:lpstr>PowerPoint Presentation</vt:lpstr>
      <vt:lpstr>PowerPoint Presentation</vt:lpstr>
      <vt:lpstr>Spectroscopy of (anti-)hydrogen</vt:lpstr>
      <vt:lpstr>Anomolous antimatter gravity? </vt:lpstr>
      <vt:lpstr>PowerPoint Presentation</vt:lpstr>
      <vt:lpstr>AEgIS: Antimatter Experiment: gravity, Interferometry and Spectroscopy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Antiprotonic atom laser spectroscopy</vt:lpstr>
      <vt:lpstr>PowerPoint Presentation</vt:lpstr>
      <vt:lpstr>PowerPoint Presentation</vt:lpstr>
      <vt:lpstr>PowerPoint Presentation</vt:lpstr>
      <vt:lpstr>Tool for studying the skin of the nucleus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Forming HCIs at AEGIS</dc:title>
  <dc:creator>Fredrik Olof Andre Parnefjord Gustafsson</dc:creator>
  <cp:lastModifiedBy>Fredrik Olof Andre Parnefjord Gustafsson</cp:lastModifiedBy>
  <cp:revision>683</cp:revision>
  <dcterms:created xsi:type="dcterms:W3CDTF">2023-07-30T18:17:25Z</dcterms:created>
  <dcterms:modified xsi:type="dcterms:W3CDTF">2025-10-29T13:48:20Z</dcterms:modified>
</cp:coreProperties>
</file>