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260" r:id="rId3"/>
    <p:sldId id="278" r:id="rId4"/>
    <p:sldId id="258" r:id="rId5"/>
    <p:sldId id="273" r:id="rId6"/>
    <p:sldId id="279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2497"/>
    <a:srgbClr val="791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86E2D-BC01-9047-8B07-4F1A7AF83B0E}" type="datetime1">
              <a:rPr lang="en-US" smtClean="0"/>
              <a:t>31.10.25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F9859-CC3C-FA4A-A7F0-1F55C5D63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E1467-FFB4-1B41-BC4B-E3D25F90D698}" type="datetime1">
              <a:rPr lang="en-US" smtClean="0"/>
              <a:t>31.10.25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45E7E-828E-C74D-969B-97614687F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341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33B7519-DF00-684C-A62F-45B487351B96}" type="slidenum">
              <a:rPr lang="en-US" sz="1200" b="0"/>
              <a:pPr/>
              <a:t>2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33B7519-DF00-684C-A62F-45B487351B96}" type="slidenum">
              <a:rPr lang="en-US" sz="1200" b="0"/>
              <a:pPr/>
              <a:t>4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36189-91A1-485C-98C5-E2088C598FF4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0652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3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6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9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6391275"/>
            <a:ext cx="74295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63"/>
            <a:ext cx="433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de-DE" dirty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618288" y="6356350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fld id="{CE045A91-0E5D-9C4E-BF76-5DFE33A885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11"/>
          </p:nvPr>
        </p:nvSpPr>
        <p:spPr>
          <a:xfrm>
            <a:off x="468313" y="6356350"/>
            <a:ext cx="2057400" cy="365125"/>
          </a:xfrm>
        </p:spPr>
        <p:txBody>
          <a:bodyPr/>
          <a:lstStyle>
            <a:lvl1pPr algn="l">
              <a:defRPr sz="1200" dirty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x-none" smtClean="0"/>
              <a:t>Swedish Teachers CERN 31.10.2025</a:t>
            </a:r>
            <a:endParaRPr lang="de-DE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</p:spPr>
        <p:txBody>
          <a:bodyPr/>
          <a:lstStyle>
            <a:lvl1pPr algn="ctr">
              <a:defRPr sz="1200" smtClean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de-DE" smtClean="0"/>
              <a:t>Despina Hatzifotiadou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17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3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08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0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1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9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7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8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C052-058D-2A43-94B6-D85325D1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ppog.org" TargetMode="External"/><Relationship Id="rId4" Type="http://schemas.openxmlformats.org/officeDocument/2006/relationships/hyperlink" Target="https://physicsmasterclasses.org" TargetMode="External"/><Relationship Id="rId5" Type="http://schemas.openxmlformats.org/officeDocument/2006/relationships/hyperlink" Target="https://ippog.org/global-cosmic-rays-portal" TargetMode="External"/><Relationship Id="rId6" Type="http://schemas.openxmlformats.org/officeDocument/2006/relationships/hyperlink" Target="https://ippog.org/ippog-resource-databas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quarknet.org/content/world-wide-data-da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x-none" smtClean="0">
                <a:solidFill>
                  <a:schemeClr val="tx1"/>
                </a:solidFill>
              </a:rPr>
              <a:t>Swedish Teachers CERN 31.10.2025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Despina Hatzifotiadou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>
                <a:solidFill>
                  <a:srgbClr val="000000"/>
                </a:solidFill>
              </a:r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67048" y="4741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4325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INTERNATIONAL MASTERCLASSES</a:t>
            </a:r>
          </a:p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HANDS ON PARTICLE PHYSICS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754406" y="1489573"/>
            <a:ext cx="7669218" cy="3621092"/>
            <a:chOff x="576" y="1800"/>
            <a:chExt cx="4831" cy="2281"/>
          </a:xfrm>
        </p:grpSpPr>
        <p:pic>
          <p:nvPicPr>
            <p:cNvPr id="10" name="Picture 9" descr="nantes_quiz_cheeri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800"/>
              <a:ext cx="4831" cy="2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624" y="3600"/>
              <a:ext cx="64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AT" sz="2400" kern="1200">
                  <a:solidFill>
                    <a:schemeClr val="bg1"/>
                  </a:solidFill>
                  <a:latin typeface="Times New Roman" charset="0"/>
                </a:rPr>
                <a:t>Nantes</a:t>
              </a:r>
              <a:endParaRPr lang="en-US" sz="2400" kern="1200">
                <a:solidFill>
                  <a:schemeClr val="bg1"/>
                </a:solidFill>
                <a:latin typeface="Times New Roman" charset="0"/>
              </a:endParaRPr>
            </a:p>
          </p:txBody>
        </p:sp>
      </p:grpSp>
      <p:pic>
        <p:nvPicPr>
          <p:cNvPr id="12" name="Picture 11" descr="ippog-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94" y="5258197"/>
            <a:ext cx="1248000" cy="1248000"/>
          </a:xfrm>
          <a:prstGeom prst="rect">
            <a:avLst/>
          </a:prstGeom>
        </p:spPr>
      </p:pic>
      <p:pic>
        <p:nvPicPr>
          <p:cNvPr id="13" name="Picture 12" descr="Logo_IMC_we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624" y="5398551"/>
            <a:ext cx="2400000" cy="95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6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468312" y="549275"/>
            <a:ext cx="8385401" cy="535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800" b="0" dirty="0" smtClean="0">
                <a:solidFill>
                  <a:srgbClr val="0000FF"/>
                </a:solidFill>
              </a:rPr>
              <a:t>A day of immersion in particle physics for 16-18 year old pupils</a:t>
            </a:r>
          </a:p>
          <a:p>
            <a:endParaRPr lang="en-US" b="0" dirty="0" smtClean="0"/>
          </a:p>
          <a:p>
            <a:r>
              <a:rPr lang="en-US" b="0" dirty="0" smtClean="0"/>
              <a:t>Typical day of International </a:t>
            </a:r>
            <a:r>
              <a:rPr lang="en-US" b="0" dirty="0" err="1" smtClean="0"/>
              <a:t>Masterclasses</a:t>
            </a:r>
            <a:endParaRPr lang="en-US" b="0" dirty="0" smtClean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Morning : </a:t>
            </a:r>
            <a:r>
              <a:rPr lang="en-GB" sz="1800" b="0" dirty="0" smtClean="0">
                <a:solidFill>
                  <a:srgbClr val="000000"/>
                </a:solidFill>
              </a:rPr>
              <a:t>introductory lectures on 	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</a:t>
            </a:r>
            <a:r>
              <a:rPr lang="en-GB" dirty="0" smtClean="0">
                <a:solidFill>
                  <a:srgbClr val="000000"/>
                </a:solidFill>
              </a:rPr>
              <a:t>article physics (elementary particles, forces, Standard Model and beyond)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solidFill>
                  <a:srgbClr val="000000"/>
                </a:solidFill>
              </a:rPr>
              <a:t>D</a:t>
            </a:r>
            <a:r>
              <a:rPr lang="en-GB" sz="1800" b="0" dirty="0" err="1" smtClean="0">
                <a:solidFill>
                  <a:srgbClr val="000000"/>
                </a:solidFill>
              </a:rPr>
              <a:t>etectors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accelerators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experimental methods</a:t>
            </a:r>
          </a:p>
          <a:p>
            <a:r>
              <a:rPr lang="en-GB" sz="1800" b="0" dirty="0" smtClean="0">
                <a:solidFill>
                  <a:srgbClr val="000000"/>
                </a:solidFill>
              </a:rPr>
              <a:t>Visit of laboratory / experimental site / discussion with scientists and graduate students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Lunch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–</a:t>
            </a:r>
            <a:r>
              <a:rPr lang="en-GB" sz="1800" b="0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usu</a:t>
            </a:r>
            <a:r>
              <a:rPr lang="en-GB" sz="1800" b="0" dirty="0" smtClean="0">
                <a:solidFill>
                  <a:srgbClr val="000000"/>
                </a:solidFill>
              </a:rPr>
              <a:t>ally offered by the Host Institute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C02497"/>
                </a:solidFill>
              </a:rPr>
              <a:t>Afternoon : </a:t>
            </a:r>
            <a:r>
              <a:rPr lang="en-GB" sz="1800" b="0" dirty="0" smtClean="0"/>
              <a:t>students analyse data from an LHC</a:t>
            </a:r>
          </a:p>
          <a:p>
            <a:r>
              <a:rPr lang="en-GB" sz="1800" b="0" dirty="0" smtClean="0"/>
              <a:t> experiment and </a:t>
            </a:r>
            <a:r>
              <a:rPr lang="en-GB" dirty="0" smtClean="0"/>
              <a:t>do a </a:t>
            </a:r>
            <a:r>
              <a:rPr lang="en-GB" sz="1800" b="0" dirty="0" smtClean="0"/>
              <a:t>physics </a:t>
            </a:r>
            <a:r>
              <a:rPr lang="en-GB" sz="1800" b="0" dirty="0" smtClean="0">
                <a:solidFill>
                  <a:srgbClr val="000000"/>
                </a:solidFill>
              </a:rPr>
              <a:t>measurement 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They work in groups of 2 per computer;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analysis is v</a:t>
            </a:r>
            <a:r>
              <a:rPr lang="en-GB" dirty="0" err="1" smtClean="0">
                <a:solidFill>
                  <a:srgbClr val="000000"/>
                </a:solidFill>
              </a:rPr>
              <a:t>isual</a:t>
            </a:r>
            <a:r>
              <a:rPr lang="en-GB" dirty="0" smtClean="0">
                <a:solidFill>
                  <a:srgbClr val="000000"/>
                </a:solidFill>
              </a:rPr>
              <a:t> in most cases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sz="1800" b="0" dirty="0">
              <a:solidFill>
                <a:srgbClr val="C02497"/>
              </a:solidFill>
            </a:endParaRPr>
          </a:p>
          <a:p>
            <a:r>
              <a:rPr lang="en-GB" dirty="0" smtClean="0">
                <a:solidFill>
                  <a:srgbClr val="C02497"/>
                </a:solidFill>
              </a:rPr>
              <a:t>At the end of the day : </a:t>
            </a:r>
            <a:r>
              <a:rPr lang="en-GB" dirty="0" smtClean="0">
                <a:solidFill>
                  <a:srgbClr val="000000"/>
                </a:solidFill>
              </a:rPr>
              <a:t>Video Conference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moderated by two physicists at CERN and connecting up to 5 institutes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presentation / merging/ discussion of results</a:t>
            </a:r>
            <a:r>
              <a:rPr lang="en-GB" dirty="0">
                <a:solidFill>
                  <a:srgbClr val="0000FF"/>
                </a:solidFill>
              </a:rPr>
              <a:t>, answering questions, quiz</a:t>
            </a:r>
            <a:endParaRPr lang="en-GB" sz="1800" b="0" dirty="0" smtClean="0">
              <a:solidFill>
                <a:srgbClr val="0000FF"/>
              </a:solidFill>
            </a:endParaRPr>
          </a:p>
        </p:txBody>
      </p:sp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199" y="6356350"/>
            <a:ext cx="3159277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x-none" sz="1400" b="0" smtClean="0">
                <a:latin typeface="+mj-lt"/>
              </a:rPr>
              <a:t>Swedish Teachers CERN 31.10.2025</a:t>
            </a:r>
            <a:endParaRPr lang="en-US" sz="1400" b="0" dirty="0">
              <a:latin typeface="+mj-lt"/>
            </a:endParaRPr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6476" y="6356350"/>
            <a:ext cx="2403324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b="0" dirty="0" smtClean="0">
                <a:latin typeface="+mn-lt"/>
              </a:rPr>
              <a:t>Despina Hatzifotiadou</a:t>
            </a:r>
            <a:endParaRPr lang="en-US" sz="1400" b="0" dirty="0">
              <a:latin typeface="+mn-lt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E5C9517-DE07-D841-8AD4-A4927800B32A}" type="slidenum">
              <a:rPr lang="en-US" sz="1400" b="0"/>
              <a:pPr/>
              <a:t>2</a:t>
            </a:fld>
            <a:endParaRPr lang="en-US" sz="1400" b="0"/>
          </a:p>
        </p:txBody>
      </p:sp>
      <p:pic>
        <p:nvPicPr>
          <p:cNvPr id="6" name="Picture 5" descr="1103106_21-A5-at-72-dp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713" y="2793578"/>
            <a:ext cx="3408000" cy="226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8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Swedish Teachers CERN 31.10.2025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Screen Shot 2022-06-06 at 18.28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7" y="675693"/>
            <a:ext cx="4799985" cy="26968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3432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IPPOG : INTERNATIONAL PARTICLE PHYSICS OUTREACH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90792" y="689530"/>
            <a:ext cx="4030459" cy="267765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500" dirty="0" smtClean="0">
                <a:latin typeface="Calibri"/>
                <a:cs typeface="Calibri"/>
              </a:rPr>
              <a:t>Network </a:t>
            </a:r>
            <a:r>
              <a:rPr lang="en-US" sz="1500" dirty="0">
                <a:latin typeface="Calibri"/>
                <a:cs typeface="Calibri"/>
              </a:rPr>
              <a:t>of scientists  + communicators to promote and coordinate outreach + educational activities (in particle physics). Share experiences, resources and best </a:t>
            </a:r>
            <a:r>
              <a:rPr lang="en-US" sz="1500" dirty="0" smtClean="0">
                <a:latin typeface="Calibri"/>
                <a:cs typeface="Calibri"/>
              </a:rPr>
              <a:t>practices</a:t>
            </a:r>
          </a:p>
          <a:p>
            <a:endParaRPr lang="en-US" sz="1500" dirty="0">
              <a:latin typeface="Calibri"/>
              <a:cs typeface="Calibri"/>
            </a:endParaRPr>
          </a:p>
          <a:p>
            <a:r>
              <a:rPr lang="en-US" sz="1500" dirty="0">
                <a:latin typeface="Calibri"/>
                <a:cs typeface="Calibri"/>
              </a:rPr>
              <a:t>EPPOG established in </a:t>
            </a:r>
            <a:r>
              <a:rPr lang="en-US" sz="1500" dirty="0" smtClean="0">
                <a:latin typeface="Calibri"/>
                <a:cs typeface="Calibri"/>
              </a:rPr>
              <a:t>1997 </a:t>
            </a:r>
            <a:r>
              <a:rPr lang="en-US" sz="1500" dirty="0">
                <a:latin typeface="Calibri"/>
                <a:cs typeface="Calibri"/>
              </a:rPr>
              <a:t>(CERN Council/ECFA</a:t>
            </a:r>
            <a:r>
              <a:rPr lang="en-US" sz="1500" dirty="0" smtClean="0">
                <a:latin typeface="Calibri"/>
                <a:cs typeface="Calibri"/>
              </a:rPr>
              <a:t>)</a:t>
            </a:r>
          </a:p>
          <a:p>
            <a:r>
              <a:rPr lang="en-US" sz="1500" dirty="0">
                <a:latin typeface="Calibri"/>
                <a:cs typeface="Calibri"/>
              </a:rPr>
              <a:t>IPPOG Collaboration</a:t>
            </a:r>
            <a:r>
              <a:rPr lang="en-US" sz="1500">
                <a:latin typeface="Calibri"/>
                <a:cs typeface="Calibri"/>
              </a:rPr>
              <a:t>:  </a:t>
            </a:r>
            <a:r>
              <a:rPr lang="en-US" sz="1500" smtClean="0">
                <a:latin typeface="Calibri"/>
                <a:cs typeface="Calibri"/>
              </a:rPr>
              <a:t>42 </a:t>
            </a:r>
            <a:r>
              <a:rPr lang="en-US" sz="1500" dirty="0">
                <a:latin typeface="Calibri"/>
                <a:cs typeface="Calibri"/>
              </a:rPr>
              <a:t>members </a:t>
            </a:r>
            <a:r>
              <a:rPr lang="en-US" sz="1500">
                <a:latin typeface="Calibri"/>
                <a:cs typeface="Calibri"/>
              </a:rPr>
              <a:t>(</a:t>
            </a:r>
            <a:r>
              <a:rPr lang="en-US" sz="1500" smtClean="0">
                <a:latin typeface="Calibri"/>
                <a:cs typeface="Calibri"/>
              </a:rPr>
              <a:t>34 </a:t>
            </a:r>
            <a:r>
              <a:rPr lang="en-US" sz="1500" dirty="0">
                <a:latin typeface="Calibri"/>
                <a:cs typeface="Calibri"/>
              </a:rPr>
              <a:t>countries, CERN, </a:t>
            </a:r>
            <a:r>
              <a:rPr lang="en-US" sz="1500" dirty="0" smtClean="0">
                <a:latin typeface="Calibri"/>
                <a:cs typeface="Calibri"/>
              </a:rPr>
              <a:t>7 </a:t>
            </a:r>
            <a:r>
              <a:rPr lang="en-US" sz="1500" dirty="0">
                <a:latin typeface="Calibri"/>
                <a:cs typeface="Calibri"/>
              </a:rPr>
              <a:t>int. collaborations: ALICE, ATLAS, CMS, </a:t>
            </a:r>
            <a:r>
              <a:rPr lang="en-US" sz="1500" dirty="0" err="1">
                <a:latin typeface="Calibri"/>
                <a:cs typeface="Calibri"/>
              </a:rPr>
              <a:t>LHCb</a:t>
            </a:r>
            <a:r>
              <a:rPr lang="en-US" sz="1500" dirty="0">
                <a:latin typeface="Calibri"/>
                <a:cs typeface="Calibri"/>
              </a:rPr>
              <a:t>, Belle II, </a:t>
            </a:r>
            <a:r>
              <a:rPr lang="en-US" sz="1500" dirty="0" err="1" smtClean="0">
                <a:latin typeface="Calibri"/>
                <a:cs typeface="Calibri"/>
              </a:rPr>
              <a:t>HAWC+Auger</a:t>
            </a:r>
            <a:r>
              <a:rPr lang="en-US" sz="1500" dirty="0" smtClean="0">
                <a:latin typeface="Calibri"/>
                <a:cs typeface="Calibri"/>
              </a:rPr>
              <a:t>) </a:t>
            </a:r>
            <a:r>
              <a:rPr lang="en-US" sz="1500" dirty="0">
                <a:latin typeface="Calibri"/>
                <a:cs typeface="Calibri"/>
              </a:rPr>
              <a:t>+  two associate members (DESY, GSI</a:t>
            </a:r>
            <a:r>
              <a:rPr lang="en-US" sz="1500" dirty="0" smtClean="0">
                <a:latin typeface="Calibri"/>
                <a:cs typeface="Calibri"/>
              </a:rPr>
              <a:t>)</a:t>
            </a:r>
          </a:p>
          <a:p>
            <a:r>
              <a:rPr lang="en-US" sz="1600" dirty="0">
                <a:cs typeface="Calibri"/>
                <a:hlinkClick r:id="rId3"/>
              </a:rPr>
              <a:t>https://</a:t>
            </a:r>
            <a:r>
              <a:rPr lang="en-US" sz="1600" dirty="0" smtClean="0">
                <a:cs typeface="Calibri"/>
                <a:hlinkClick r:id="rId3"/>
              </a:rPr>
              <a:t>ippog.org</a:t>
            </a:r>
            <a:endParaRPr lang="en-US" sz="1500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409" y="3928210"/>
            <a:ext cx="81309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cs typeface="Calibri"/>
              </a:rPr>
              <a:t>IPPOG meets twice a year (Spring, Autumn)</a:t>
            </a:r>
          </a:p>
          <a:p>
            <a:pPr marL="380962" indent="-380962">
              <a:buFont typeface="Wingdings" charset="2"/>
              <a:buChar char="Ø"/>
            </a:pPr>
            <a:endParaRPr lang="en-US" sz="1500" dirty="0">
              <a:cs typeface="Calibri"/>
            </a:endParaRPr>
          </a:p>
          <a:p>
            <a:r>
              <a:rPr lang="en-US" sz="1500" dirty="0">
                <a:cs typeface="Calibri"/>
              </a:rPr>
              <a:t>Flagship activity: International Particle Physics </a:t>
            </a:r>
            <a:r>
              <a:rPr lang="en-US" sz="1500" dirty="0" err="1" smtClean="0">
                <a:cs typeface="Calibri"/>
              </a:rPr>
              <a:t>Masterclasses</a:t>
            </a:r>
            <a:endParaRPr lang="en-US" sz="1500" dirty="0" smtClean="0">
              <a:cs typeface="Calibri"/>
            </a:endParaRPr>
          </a:p>
          <a:p>
            <a:r>
              <a:rPr lang="en-US" sz="1500" dirty="0">
                <a:cs typeface="Calibri"/>
                <a:hlinkClick r:id="rId4"/>
              </a:rPr>
              <a:t>https://</a:t>
            </a:r>
            <a:r>
              <a:rPr lang="en-US" sz="1500" dirty="0" smtClean="0">
                <a:cs typeface="Calibri"/>
                <a:hlinkClick r:id="rId4"/>
              </a:rPr>
              <a:t>physicsmasterclasses.org</a:t>
            </a:r>
            <a:endParaRPr lang="en-US" sz="1500" dirty="0" smtClean="0">
              <a:cs typeface="Calibri"/>
            </a:endParaRPr>
          </a:p>
          <a:p>
            <a:endParaRPr lang="en-US" sz="1500" dirty="0">
              <a:cs typeface="Calibri"/>
            </a:endParaRPr>
          </a:p>
          <a:p>
            <a:r>
              <a:rPr lang="en-US" sz="1500" dirty="0">
                <a:cs typeface="Calibri"/>
              </a:rPr>
              <a:t>Global </a:t>
            </a:r>
            <a:r>
              <a:rPr lang="en-US" sz="1500" dirty="0" err="1">
                <a:cs typeface="Calibri"/>
              </a:rPr>
              <a:t>cosmics</a:t>
            </a:r>
            <a:r>
              <a:rPr lang="en-US" sz="1500" dirty="0">
                <a:cs typeface="Calibri"/>
              </a:rPr>
              <a:t>, </a:t>
            </a:r>
            <a:r>
              <a:rPr lang="en-US" sz="1500" dirty="0">
                <a:cs typeface="Calibri"/>
                <a:hlinkClick r:id="rId5"/>
              </a:rPr>
              <a:t>https://ippog.org/global-cosmic-rays-</a:t>
            </a:r>
            <a:r>
              <a:rPr lang="en-US" sz="1500" dirty="0" smtClean="0">
                <a:cs typeface="Calibri"/>
                <a:hlinkClick r:id="rId5"/>
              </a:rPr>
              <a:t>portal</a:t>
            </a:r>
            <a:endParaRPr lang="en-US" sz="1500" dirty="0" smtClean="0">
              <a:cs typeface="Calibri"/>
            </a:endParaRPr>
          </a:p>
          <a:p>
            <a:endParaRPr lang="en-US" sz="1500" dirty="0" smtClean="0">
              <a:cs typeface="Calibri"/>
            </a:endParaRPr>
          </a:p>
          <a:p>
            <a:r>
              <a:rPr lang="en-US" sz="1500" dirty="0" smtClean="0">
                <a:cs typeface="Calibri"/>
              </a:rPr>
              <a:t>Resource database  </a:t>
            </a:r>
            <a:r>
              <a:rPr lang="en-US" sz="1500" dirty="0" smtClean="0">
                <a:cs typeface="Calibri"/>
                <a:hlinkClick r:id="rId6"/>
              </a:rPr>
              <a:t>https</a:t>
            </a:r>
            <a:r>
              <a:rPr lang="en-US" sz="1500" dirty="0">
                <a:cs typeface="Calibri"/>
                <a:hlinkClick r:id="rId6"/>
              </a:rPr>
              <a:t>://ippog.org/ippog-resource-database</a:t>
            </a:r>
            <a:endParaRPr lang="en-US" sz="1500" dirty="0">
              <a:cs typeface="Calibri"/>
            </a:endParaRPr>
          </a:p>
          <a:p>
            <a:r>
              <a:rPr lang="en-US" dirty="0" smtClean="0">
                <a:cs typeface="Calibri"/>
              </a:rPr>
              <a:t> 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203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468313" y="456173"/>
            <a:ext cx="8229600" cy="550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 bit of history and present status</a:t>
            </a:r>
          </a:p>
          <a:p>
            <a:endParaRPr lang="en-US" sz="1600" b="0" dirty="0">
              <a:solidFill>
                <a:srgbClr val="0000FF"/>
              </a:solidFill>
            </a:endParaRPr>
          </a:p>
          <a:p>
            <a:r>
              <a:rPr lang="en-US" sz="1600" b="0" dirty="0">
                <a:solidFill>
                  <a:srgbClr val="000000"/>
                </a:solidFill>
              </a:rPr>
              <a:t>1996: Started in UK</a:t>
            </a:r>
          </a:p>
          <a:p>
            <a:r>
              <a:rPr lang="en-US" sz="1600" b="0" dirty="0">
                <a:solidFill>
                  <a:srgbClr val="000000"/>
                </a:solidFill>
              </a:rPr>
              <a:t>2005: Adopted by EPPOG </a:t>
            </a:r>
            <a:r>
              <a:rPr lang="en-US" sz="1600" b="0" dirty="0" smtClean="0">
                <a:solidFill>
                  <a:srgbClr val="000000"/>
                </a:solidFill>
              </a:rPr>
              <a:t>(European Particle Physics Outreac</a:t>
            </a:r>
            <a:r>
              <a:rPr lang="en-US" sz="1600" dirty="0" smtClean="0">
                <a:solidFill>
                  <a:srgbClr val="000000"/>
                </a:solidFill>
              </a:rPr>
              <a:t>h Group) </a:t>
            </a:r>
            <a:r>
              <a:rPr lang="en-US" sz="1600" b="0" dirty="0" smtClean="0">
                <a:solidFill>
                  <a:srgbClr val="000000"/>
                </a:solidFill>
              </a:rPr>
              <a:t>for </a:t>
            </a:r>
            <a:r>
              <a:rPr lang="en-US" sz="1600" b="0" dirty="0">
                <a:solidFill>
                  <a:srgbClr val="000000"/>
                </a:solidFill>
              </a:rPr>
              <a:t>all Europe</a:t>
            </a:r>
          </a:p>
          <a:p>
            <a:pPr lvl="1"/>
            <a:r>
              <a:rPr lang="el-GR" sz="1600" b="0" dirty="0">
                <a:solidFill>
                  <a:srgbClr val="000000"/>
                </a:solidFill>
              </a:rPr>
              <a:t>   </a:t>
            </a:r>
            <a:r>
              <a:rPr lang="en-GB" sz="1600" b="0" dirty="0" smtClean="0">
                <a:solidFill>
                  <a:srgbClr val="000000"/>
                </a:solidFill>
              </a:rPr>
              <a:t>Use data from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LEP </a:t>
            </a:r>
            <a:r>
              <a:rPr lang="en-GB" sz="1600" dirty="0" smtClean="0">
                <a:solidFill>
                  <a:srgbClr val="000000"/>
                </a:solidFill>
              </a:rPr>
              <a:t>(the Large Electron Positron collider, CERN, 1989-2000)</a:t>
            </a:r>
            <a:endParaRPr lang="en-GB" sz="1600" b="0" dirty="0" smtClean="0">
              <a:solidFill>
                <a:srgbClr val="000000"/>
              </a:solidFill>
            </a:endParaRPr>
          </a:p>
          <a:p>
            <a:pPr lvl="1"/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b="0" dirty="0" smtClean="0">
                <a:solidFill>
                  <a:srgbClr val="000000"/>
                </a:solidFill>
              </a:rPr>
              <a:t> </a:t>
            </a:r>
            <a:r>
              <a:rPr lang="en-GB" sz="1600" b="0" dirty="0">
                <a:solidFill>
                  <a:srgbClr val="FF0000"/>
                </a:solidFill>
              </a:rPr>
              <a:t>OPAL</a:t>
            </a:r>
            <a:r>
              <a:rPr lang="en-GB" sz="1600" b="0" dirty="0">
                <a:solidFill>
                  <a:srgbClr val="000000"/>
                </a:solidFill>
              </a:rPr>
              <a:t> Identifying Particles </a:t>
            </a:r>
            <a:endParaRPr lang="en-GB" sz="1600" b="0" dirty="0" smtClean="0">
              <a:solidFill>
                <a:srgbClr val="000000"/>
              </a:solidFill>
            </a:endParaRPr>
          </a:p>
          <a:p>
            <a:pPr lvl="1"/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  </a:t>
            </a:r>
            <a:r>
              <a:rPr lang="en-GB" sz="1600" b="0" dirty="0" smtClean="0">
                <a:solidFill>
                  <a:srgbClr val="FF0000"/>
                </a:solidFill>
              </a:rPr>
              <a:t>DELPHI</a:t>
            </a:r>
            <a:r>
              <a:rPr lang="en-GB" sz="1600" b="0" dirty="0" smtClean="0">
                <a:solidFill>
                  <a:srgbClr val="000000"/>
                </a:solidFill>
              </a:rPr>
              <a:t> </a:t>
            </a:r>
            <a:r>
              <a:rPr lang="en-GB" sz="1600" b="0" dirty="0">
                <a:solidFill>
                  <a:srgbClr val="000000"/>
                </a:solidFill>
              </a:rPr>
              <a:t>Hands on CERN</a:t>
            </a:r>
          </a:p>
          <a:p>
            <a:pPr lvl="1"/>
            <a:r>
              <a:rPr lang="en-GB" sz="1600" b="0" dirty="0">
                <a:solidFill>
                  <a:srgbClr val="000000"/>
                </a:solidFill>
              </a:rPr>
              <a:t>   Z0  decays / calculation of branching ratios</a:t>
            </a:r>
            <a:endParaRPr lang="en-US" sz="1600" b="0" dirty="0">
              <a:solidFill>
                <a:srgbClr val="000000"/>
              </a:solidFill>
            </a:endParaRPr>
          </a:p>
          <a:p>
            <a:r>
              <a:rPr lang="en-US" sz="1600" b="0" dirty="0">
                <a:solidFill>
                  <a:srgbClr val="000000"/>
                </a:solidFill>
              </a:rPr>
              <a:t>2006: U.S. joined program</a:t>
            </a:r>
          </a:p>
          <a:p>
            <a:r>
              <a:rPr lang="en-US" sz="1600" b="0" dirty="0">
                <a:solidFill>
                  <a:srgbClr val="000000"/>
                </a:solidFill>
              </a:rPr>
              <a:t>2010: preparing to move to LHC-based </a:t>
            </a:r>
            <a:r>
              <a:rPr lang="en-US" sz="1600" b="0" dirty="0" err="1">
                <a:solidFill>
                  <a:srgbClr val="000000"/>
                </a:solidFill>
              </a:rPr>
              <a:t>Masterclasses</a:t>
            </a:r>
            <a:endParaRPr lang="en-US" sz="1600" b="0" dirty="0">
              <a:solidFill>
                <a:srgbClr val="000000"/>
              </a:solidFill>
            </a:endParaRPr>
          </a:p>
          <a:p>
            <a:r>
              <a:rPr lang="en-US" sz="1600" b="0" dirty="0">
                <a:solidFill>
                  <a:srgbClr val="000000"/>
                </a:solidFill>
              </a:rPr>
              <a:t>2011</a:t>
            </a:r>
            <a:r>
              <a:rPr lang="en-US" sz="1600" b="0" dirty="0" smtClean="0">
                <a:solidFill>
                  <a:srgbClr val="000000"/>
                </a:solidFill>
              </a:rPr>
              <a:t>: Start using data from LHC</a:t>
            </a:r>
            <a:endParaRPr lang="en-US" sz="1600" b="0" dirty="0">
              <a:solidFill>
                <a:srgbClr val="000000"/>
              </a:solidFill>
            </a:endParaRPr>
          </a:p>
          <a:p>
            <a:r>
              <a:rPr lang="en-US" sz="1600" b="0" dirty="0" smtClean="0">
                <a:solidFill>
                  <a:srgbClr val="FF0000"/>
                </a:solidFill>
              </a:rPr>
              <a:t>	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ALICE </a:t>
            </a:r>
            <a:r>
              <a:rPr lang="en-US" sz="1600" dirty="0">
                <a:solidFill>
                  <a:srgbClr val="000000"/>
                </a:solidFill>
              </a:rPr>
              <a:t>Looking for strange particles ,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Nuclear modification factor R</a:t>
            </a:r>
            <a:r>
              <a:rPr lang="en-US" sz="1600" baseline="-25000" dirty="0">
                <a:solidFill>
                  <a:srgbClr val="000000"/>
                </a:solidFill>
              </a:rPr>
              <a:t>AA</a:t>
            </a:r>
          </a:p>
          <a:p>
            <a:r>
              <a:rPr lang="en-US" sz="1600" b="0" dirty="0" smtClean="0">
                <a:solidFill>
                  <a:srgbClr val="FF0000"/>
                </a:solidFill>
              </a:rPr>
              <a:t>	  ATLAS</a:t>
            </a:r>
            <a:r>
              <a:rPr lang="en-US" sz="1600" b="0" dirty="0" smtClean="0">
                <a:solidFill>
                  <a:srgbClr val="000000"/>
                </a:solidFill>
              </a:rPr>
              <a:t> </a:t>
            </a:r>
            <a:r>
              <a:rPr lang="en-US" sz="1600" b="0" dirty="0">
                <a:solidFill>
                  <a:srgbClr val="000000"/>
                </a:solidFill>
              </a:rPr>
              <a:t>W+W-  (MINERVA</a:t>
            </a:r>
            <a:r>
              <a:rPr lang="en-US" sz="1600" b="0" dirty="0" smtClean="0">
                <a:solidFill>
                  <a:srgbClr val="000000"/>
                </a:solidFill>
              </a:rPr>
              <a:t>), Z0 </a:t>
            </a:r>
            <a:r>
              <a:rPr lang="en-US" sz="1600" b="0" dirty="0">
                <a:solidFill>
                  <a:srgbClr val="000000"/>
                </a:solidFill>
              </a:rPr>
              <a:t>(HYPATIA) </a:t>
            </a:r>
            <a:endParaRPr lang="en-US" sz="1600" b="0" dirty="0" smtClean="0">
              <a:solidFill>
                <a:srgbClr val="000000"/>
              </a:solidFill>
            </a:endParaRPr>
          </a:p>
          <a:p>
            <a:r>
              <a:rPr lang="en-US" sz="1600" b="0" dirty="0" smtClean="0">
                <a:solidFill>
                  <a:srgbClr val="FF0000"/>
                </a:solidFill>
              </a:rPr>
              <a:t>	  CMS</a:t>
            </a:r>
            <a:r>
              <a:rPr lang="en-US" sz="1600" b="0" dirty="0" smtClean="0">
                <a:solidFill>
                  <a:srgbClr val="000000"/>
                </a:solidFill>
              </a:rPr>
              <a:t>  </a:t>
            </a:r>
            <a:r>
              <a:rPr lang="en-US" sz="1600" b="0" dirty="0">
                <a:solidFill>
                  <a:srgbClr val="000000"/>
                </a:solidFill>
              </a:rPr>
              <a:t>J/</a:t>
            </a:r>
            <a:r>
              <a:rPr lang="el-GR" sz="1600" b="0" dirty="0" smtClean="0">
                <a:solidFill>
                  <a:srgbClr val="000000"/>
                </a:solidFill>
              </a:rPr>
              <a:t>Ψ</a:t>
            </a:r>
            <a:r>
              <a:rPr lang="en-GB" sz="1600" dirty="0" smtClean="0">
                <a:solidFill>
                  <a:srgbClr val="000000"/>
                </a:solidFill>
              </a:rPr>
              <a:t>, </a:t>
            </a:r>
            <a:r>
              <a:rPr lang="en-GB" sz="1600" b="0" dirty="0" smtClean="0">
                <a:solidFill>
                  <a:srgbClr val="000000"/>
                </a:solidFill>
              </a:rPr>
              <a:t>Z</a:t>
            </a:r>
            <a:endParaRPr lang="en-GB" sz="1600" b="0" dirty="0">
              <a:solidFill>
                <a:srgbClr val="000000"/>
              </a:solidFill>
            </a:endParaRPr>
          </a:p>
          <a:p>
            <a:r>
              <a:rPr lang="en-GB" sz="1600" b="0" dirty="0" smtClean="0">
                <a:solidFill>
                  <a:srgbClr val="FF0000"/>
                </a:solidFill>
              </a:rPr>
              <a:t>	 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LHCb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Measurement of the D</a:t>
            </a:r>
            <a:r>
              <a:rPr lang="en-US" sz="1600" baseline="30000" dirty="0" smtClean="0">
                <a:solidFill>
                  <a:srgbClr val="000000"/>
                </a:solidFill>
              </a:rPr>
              <a:t>o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lifetime</a:t>
            </a:r>
          </a:p>
          <a:p>
            <a:endParaRPr lang="en-GB" sz="1600" dirty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More exercises added, nowadays </a:t>
            </a:r>
            <a:endParaRPr lang="en-GB" sz="1600" dirty="0">
              <a:solidFill>
                <a:srgbClr val="000000"/>
              </a:solidFill>
            </a:endParaRPr>
          </a:p>
          <a:p>
            <a:endParaRPr lang="en-GB" sz="1600" b="0" dirty="0">
              <a:solidFill>
                <a:srgbClr val="000000"/>
              </a:solidFill>
            </a:endParaRPr>
          </a:p>
          <a:p>
            <a:r>
              <a:rPr lang="en-US" sz="1600" b="0" dirty="0">
                <a:solidFill>
                  <a:srgbClr val="000000"/>
                </a:solidFill>
              </a:rPr>
              <a:t>C</a:t>
            </a:r>
            <a:r>
              <a:rPr lang="en-GB" sz="1600" b="0" dirty="0" err="1">
                <a:solidFill>
                  <a:srgbClr val="000000"/>
                </a:solidFill>
              </a:rPr>
              <a:t>entral</a:t>
            </a:r>
            <a:r>
              <a:rPr lang="en-GB" sz="1600" b="0" dirty="0">
                <a:solidFill>
                  <a:srgbClr val="000000"/>
                </a:solidFill>
              </a:rPr>
              <a:t> </a:t>
            </a:r>
            <a:r>
              <a:rPr lang="en-GB" sz="1600" b="0" dirty="0" smtClean="0">
                <a:solidFill>
                  <a:srgbClr val="000000"/>
                </a:solidFill>
              </a:rPr>
              <a:t>organisation</a:t>
            </a:r>
          </a:p>
          <a:p>
            <a:r>
              <a:rPr lang="en-GB" sz="1600" b="0" dirty="0" smtClean="0">
                <a:solidFill>
                  <a:srgbClr val="000000"/>
                </a:solidFill>
              </a:rPr>
              <a:t>TU </a:t>
            </a:r>
            <a:r>
              <a:rPr lang="en-GB" sz="1600" b="0" dirty="0">
                <a:solidFill>
                  <a:srgbClr val="000000"/>
                </a:solidFill>
              </a:rPr>
              <a:t>Dresden (</a:t>
            </a:r>
            <a:r>
              <a:rPr lang="en-GB" sz="1600" b="0" dirty="0" err="1">
                <a:solidFill>
                  <a:srgbClr val="000000"/>
                </a:solidFill>
              </a:rPr>
              <a:t>Uta</a:t>
            </a:r>
            <a:r>
              <a:rPr lang="en-GB" sz="1600" b="0" dirty="0">
                <a:solidFill>
                  <a:srgbClr val="000000"/>
                </a:solidFill>
              </a:rPr>
              <a:t> </a:t>
            </a:r>
            <a:r>
              <a:rPr lang="en-GB" sz="1600" b="0" dirty="0" err="1" smtClean="0">
                <a:solidFill>
                  <a:srgbClr val="000000"/>
                </a:solidFill>
              </a:rPr>
              <a:t>Bilow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GB" sz="1600" dirty="0" err="1" smtClean="0">
                <a:solidFill>
                  <a:srgbClr val="000000"/>
                </a:solidFill>
              </a:rPr>
              <a:t>Quarknet</a:t>
            </a:r>
            <a:r>
              <a:rPr lang="en-GB" sz="1600" dirty="0" smtClean="0">
                <a:solidFill>
                  <a:srgbClr val="000000"/>
                </a:solidFill>
              </a:rPr>
              <a:t> (Ken </a:t>
            </a:r>
            <a:r>
              <a:rPr lang="en-GB" sz="1600" dirty="0" err="1" smtClean="0">
                <a:solidFill>
                  <a:srgbClr val="000000"/>
                </a:solidFill>
              </a:rPr>
              <a:t>Cecire</a:t>
            </a:r>
            <a:r>
              <a:rPr lang="en-GB" sz="1600" dirty="0">
                <a:solidFill>
                  <a:srgbClr val="000000"/>
                </a:solidFill>
              </a:rPr>
              <a:t>)</a:t>
            </a:r>
            <a:endParaRPr lang="en-GB" sz="1600" dirty="0" smtClean="0">
              <a:solidFill>
                <a:srgbClr val="000000"/>
              </a:solidFill>
            </a:endParaRPr>
          </a:p>
          <a:p>
            <a:r>
              <a:rPr lang="en-GB" sz="1600" b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199" y="6356350"/>
            <a:ext cx="3159277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x-none" sz="1400" b="0" smtClean="0"/>
              <a:t>Swedish Teachers CERN 31.10.2025</a:t>
            </a:r>
            <a:endParaRPr lang="en-US" sz="1400" b="0" dirty="0"/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6476" y="6356350"/>
            <a:ext cx="2403324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b="0" dirty="0" smtClean="0"/>
              <a:t>Despina Hatzifotiadou</a:t>
            </a:r>
            <a:endParaRPr lang="en-US" sz="1400" b="0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E5C9517-DE07-D841-8AD4-A4927800B32A}" type="slidenum">
              <a:rPr lang="en-US" sz="1400" b="0"/>
              <a:pPr/>
              <a:t>4</a:t>
            </a:fld>
            <a:endParaRPr lang="en-US" sz="1400" b="0"/>
          </a:p>
        </p:txBody>
      </p:sp>
      <p:pic>
        <p:nvPicPr>
          <p:cNvPr id="6" name="Picture 5" descr="Screen Shot 2022-06-07 at 10.06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426" y="3488713"/>
            <a:ext cx="3744835" cy="2358619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3433171" y="4569818"/>
            <a:ext cx="15684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22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llipse 85"/>
          <p:cNvSpPr/>
          <p:nvPr/>
        </p:nvSpPr>
        <p:spPr>
          <a:xfrm>
            <a:off x="7985001" y="186213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7" name="Ellipse 76"/>
          <p:cNvSpPr/>
          <p:nvPr/>
        </p:nvSpPr>
        <p:spPr>
          <a:xfrm>
            <a:off x="110679" y="2760663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8" name="Ellipse 77"/>
          <p:cNvSpPr/>
          <p:nvPr/>
        </p:nvSpPr>
        <p:spPr>
          <a:xfrm>
            <a:off x="107504" y="365601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10679" y="45989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0" name="Ellipse 79"/>
          <p:cNvSpPr/>
          <p:nvPr/>
        </p:nvSpPr>
        <p:spPr>
          <a:xfrm>
            <a:off x="110679" y="5457825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2" name="Ellipse 81"/>
          <p:cNvSpPr/>
          <p:nvPr/>
        </p:nvSpPr>
        <p:spPr>
          <a:xfrm>
            <a:off x="7981826" y="27701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3" name="Ellipse 82"/>
          <p:cNvSpPr/>
          <p:nvPr/>
        </p:nvSpPr>
        <p:spPr>
          <a:xfrm>
            <a:off x="7981826" y="3663950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4" name="Ellipse 83"/>
          <p:cNvSpPr/>
          <p:nvPr/>
        </p:nvSpPr>
        <p:spPr>
          <a:xfrm>
            <a:off x="7985001" y="4567238"/>
            <a:ext cx="804862" cy="7985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994526" y="546576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7" name="Pfeil nach rechts 46"/>
          <p:cNvSpPr/>
          <p:nvPr/>
        </p:nvSpPr>
        <p:spPr>
          <a:xfrm>
            <a:off x="988566" y="188595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3" name="Textfeld 57"/>
          <p:cNvSpPr txBox="1">
            <a:spLocks noChangeArrowheads="1"/>
          </p:cNvSpPr>
          <p:nvPr/>
        </p:nvSpPr>
        <p:spPr bwMode="auto">
          <a:xfrm>
            <a:off x="2963416" y="209232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8185026" y="2078038"/>
            <a:ext cx="600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52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60" name="Pfeil nach rechts 59"/>
          <p:cNvSpPr/>
          <p:nvPr/>
        </p:nvSpPr>
        <p:spPr>
          <a:xfrm>
            <a:off x="988566" y="278130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6" name="Textfeld 60"/>
          <p:cNvSpPr txBox="1">
            <a:spLocks noChangeArrowheads="1"/>
          </p:cNvSpPr>
          <p:nvPr/>
        </p:nvSpPr>
        <p:spPr bwMode="auto">
          <a:xfrm>
            <a:off x="2963416" y="298767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institutes</a:t>
            </a:r>
          </a:p>
        </p:txBody>
      </p:sp>
      <p:sp>
        <p:nvSpPr>
          <p:cNvPr id="62" name="Pfeil nach rechts 61"/>
          <p:cNvSpPr/>
          <p:nvPr/>
        </p:nvSpPr>
        <p:spPr>
          <a:xfrm>
            <a:off x="988566" y="3686175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8" name="Textfeld 62"/>
          <p:cNvSpPr txBox="1">
            <a:spLocks noChangeArrowheads="1"/>
          </p:cNvSpPr>
          <p:nvPr/>
        </p:nvSpPr>
        <p:spPr bwMode="auto">
          <a:xfrm>
            <a:off x="2963416" y="3892550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masterclasses</a:t>
            </a:r>
          </a:p>
        </p:txBody>
      </p:sp>
      <p:sp>
        <p:nvSpPr>
          <p:cNvPr id="64" name="Pfeil nach rechts 63"/>
          <p:cNvSpPr/>
          <p:nvPr/>
        </p:nvSpPr>
        <p:spPr>
          <a:xfrm>
            <a:off x="990154" y="4621213"/>
            <a:ext cx="6894214" cy="752475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0" name="Textfeld 64"/>
          <p:cNvSpPr txBox="1">
            <a:spLocks noChangeArrowheads="1"/>
          </p:cNvSpPr>
          <p:nvPr/>
        </p:nvSpPr>
        <p:spPr bwMode="auto">
          <a:xfrm>
            <a:off x="2965004" y="4787900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students</a:t>
            </a:r>
          </a:p>
        </p:txBody>
      </p:sp>
      <p:sp>
        <p:nvSpPr>
          <p:cNvPr id="66" name="Pfeil nach rechts 65"/>
          <p:cNvSpPr/>
          <p:nvPr/>
        </p:nvSpPr>
        <p:spPr>
          <a:xfrm>
            <a:off x="990154" y="5486400"/>
            <a:ext cx="6894214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2" name="Textfeld 66"/>
          <p:cNvSpPr txBox="1">
            <a:spLocks noChangeArrowheads="1"/>
          </p:cNvSpPr>
          <p:nvPr/>
        </p:nvSpPr>
        <p:spPr bwMode="auto">
          <a:xfrm>
            <a:off x="2965004" y="5692775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video conferences</a:t>
            </a:r>
          </a:p>
        </p:txBody>
      </p:sp>
      <p:sp>
        <p:nvSpPr>
          <p:cNvPr id="68" name="Textfeld 67"/>
          <p:cNvSpPr txBox="1">
            <a:spLocks noChangeArrowheads="1"/>
          </p:cNvSpPr>
          <p:nvPr/>
        </p:nvSpPr>
        <p:spPr bwMode="auto">
          <a:xfrm>
            <a:off x="312291" y="3003550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58</a:t>
            </a:r>
          </a:p>
        </p:txBody>
      </p:sp>
      <p:sp>
        <p:nvSpPr>
          <p:cNvPr id="69" name="Textfeld 68"/>
          <p:cNvSpPr txBox="1">
            <a:spLocks noChangeArrowheads="1"/>
          </p:cNvSpPr>
          <p:nvPr/>
        </p:nvSpPr>
        <p:spPr bwMode="auto">
          <a:xfrm>
            <a:off x="305941" y="3902075"/>
            <a:ext cx="627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72</a:t>
            </a:r>
          </a:p>
        </p:txBody>
      </p:sp>
      <p:sp>
        <p:nvSpPr>
          <p:cNvPr id="70" name="Textfeld 69"/>
          <p:cNvSpPr txBox="1">
            <a:spLocks noChangeArrowheads="1"/>
          </p:cNvSpPr>
          <p:nvPr/>
        </p:nvSpPr>
        <p:spPr bwMode="auto">
          <a:xfrm>
            <a:off x="312291" y="479901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3k</a:t>
            </a:r>
          </a:p>
        </p:txBody>
      </p:sp>
      <p:sp>
        <p:nvSpPr>
          <p:cNvPr id="71" name="Textfeld 70"/>
          <p:cNvSpPr txBox="1">
            <a:spLocks noChangeArrowheads="1"/>
          </p:cNvSpPr>
          <p:nvPr/>
        </p:nvSpPr>
        <p:spPr bwMode="auto">
          <a:xfrm>
            <a:off x="309116" y="5699125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12</a:t>
            </a:r>
          </a:p>
        </p:txBody>
      </p:sp>
      <p:sp>
        <p:nvSpPr>
          <p:cNvPr id="72" name="Textfeld 71"/>
          <p:cNvSpPr txBox="1">
            <a:spLocks noChangeArrowheads="1"/>
          </p:cNvSpPr>
          <p:nvPr/>
        </p:nvSpPr>
        <p:spPr bwMode="auto">
          <a:xfrm>
            <a:off x="8127876" y="300355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225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3" name="Textfeld 72"/>
          <p:cNvSpPr txBox="1">
            <a:spLocks noChangeArrowheads="1"/>
          </p:cNvSpPr>
          <p:nvPr/>
        </p:nvSpPr>
        <p:spPr bwMode="auto">
          <a:xfrm>
            <a:off x="8145338" y="3884613"/>
            <a:ext cx="627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307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5" name="Textfeld 74"/>
          <p:cNvSpPr txBox="1">
            <a:spLocks noChangeArrowheads="1"/>
          </p:cNvSpPr>
          <p:nvPr/>
        </p:nvSpPr>
        <p:spPr bwMode="auto">
          <a:xfrm>
            <a:off x="8188201" y="5707063"/>
            <a:ext cx="627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82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6" name="Ellipse 75"/>
          <p:cNvSpPr/>
          <p:nvPr/>
        </p:nvSpPr>
        <p:spPr>
          <a:xfrm>
            <a:off x="109091" y="1851025"/>
            <a:ext cx="803275" cy="798513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>
            <a:off x="320229" y="210820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18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503548" y="6417332"/>
            <a:ext cx="20574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x-none" altLang="de-DE" smtClean="0"/>
              <a:t>Swedish Teachers CERN 31.10.2025</a:t>
            </a:r>
            <a:endParaRPr lang="de-DE" alt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4294967295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Despina Hatzifotiadou</a:t>
            </a:r>
            <a:endParaRPr lang="de-DE" dirty="0"/>
          </a:p>
        </p:txBody>
      </p:sp>
      <p:sp>
        <p:nvSpPr>
          <p:cNvPr id="65" name="Textfeld 64"/>
          <p:cNvSpPr txBox="1">
            <a:spLocks noChangeArrowheads="1"/>
          </p:cNvSpPr>
          <p:nvPr/>
        </p:nvSpPr>
        <p:spPr bwMode="auto">
          <a:xfrm>
            <a:off x="8136396" y="479287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14k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179511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180986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784789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786264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1385665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1387140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1990943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feld 90"/>
          <p:cNvSpPr txBox="1"/>
          <p:nvPr/>
        </p:nvSpPr>
        <p:spPr>
          <a:xfrm>
            <a:off x="1992418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2598304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feld 92"/>
          <p:cNvSpPr txBox="1"/>
          <p:nvPr/>
        </p:nvSpPr>
        <p:spPr>
          <a:xfrm>
            <a:off x="2599779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2009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3203582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feld 94"/>
          <p:cNvSpPr txBox="1"/>
          <p:nvPr/>
        </p:nvSpPr>
        <p:spPr>
          <a:xfrm>
            <a:off x="3205057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2010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3804458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feld 96"/>
          <p:cNvSpPr txBox="1"/>
          <p:nvPr/>
        </p:nvSpPr>
        <p:spPr>
          <a:xfrm>
            <a:off x="3805933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2011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4409736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feld 98"/>
          <p:cNvSpPr txBox="1"/>
          <p:nvPr/>
        </p:nvSpPr>
        <p:spPr>
          <a:xfrm>
            <a:off x="4411211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2012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0" name="Abgerundetes Rechteck 99"/>
          <p:cNvSpPr/>
          <p:nvPr/>
        </p:nvSpPr>
        <p:spPr>
          <a:xfrm>
            <a:off x="5017429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feld 100"/>
          <p:cNvSpPr txBox="1"/>
          <p:nvPr/>
        </p:nvSpPr>
        <p:spPr>
          <a:xfrm>
            <a:off x="5018904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2013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2" name="Abgerundetes Rechteck 101"/>
          <p:cNvSpPr/>
          <p:nvPr/>
        </p:nvSpPr>
        <p:spPr>
          <a:xfrm>
            <a:off x="5622707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feld 102"/>
          <p:cNvSpPr txBox="1"/>
          <p:nvPr/>
        </p:nvSpPr>
        <p:spPr>
          <a:xfrm>
            <a:off x="5624182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2014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4" name="Abgerundetes Rechteck 103"/>
          <p:cNvSpPr/>
          <p:nvPr/>
        </p:nvSpPr>
        <p:spPr>
          <a:xfrm>
            <a:off x="6223583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feld 104"/>
          <p:cNvSpPr txBox="1"/>
          <p:nvPr/>
        </p:nvSpPr>
        <p:spPr>
          <a:xfrm>
            <a:off x="6225058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6828861" y="1299604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feld 106"/>
          <p:cNvSpPr txBox="1"/>
          <p:nvPr/>
        </p:nvSpPr>
        <p:spPr>
          <a:xfrm>
            <a:off x="6830336" y="1285019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8" name="Abgerundetes Rechteck 107"/>
          <p:cNvSpPr/>
          <p:nvPr/>
        </p:nvSpPr>
        <p:spPr>
          <a:xfrm>
            <a:off x="7434139" y="1299410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feld 108"/>
          <p:cNvSpPr txBox="1"/>
          <p:nvPr/>
        </p:nvSpPr>
        <p:spPr>
          <a:xfrm>
            <a:off x="7435614" y="1284825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8039417" y="1299410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feld 110"/>
          <p:cNvSpPr txBox="1"/>
          <p:nvPr/>
        </p:nvSpPr>
        <p:spPr>
          <a:xfrm>
            <a:off x="8040892" y="1284825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F497D"/>
                </a:solidFill>
              </a:rPr>
              <a:t>2018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67" name="Titel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9925"/>
          </a:xfrm>
        </p:spPr>
        <p:txBody>
          <a:bodyPr>
            <a:normAutofit/>
          </a:bodyPr>
          <a:lstStyle/>
          <a:p>
            <a:pPr eaLnBrk="1" hangingPunct="1">
              <a:spcAft>
                <a:spcPct val="0"/>
              </a:spcAft>
            </a:pPr>
            <a:r>
              <a:rPr lang="de-DE" altLang="de-DE" sz="2800" dirty="0" err="1" smtClean="0">
                <a:solidFill>
                  <a:srgbClr val="0000FF"/>
                </a:solidFill>
              </a:rPr>
              <a:t>Statistics</a:t>
            </a:r>
            <a:r>
              <a:rPr lang="de-DE" altLang="de-DE" sz="2800" dirty="0" smtClean="0">
                <a:solidFill>
                  <a:srgbClr val="0000FF"/>
                </a:solidFill>
              </a:rPr>
              <a:t> International Masterclasses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045A91-0E5D-9C4E-BF76-5DFE33A8854E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25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045A91-0E5D-9C4E-BF76-5DFE33A8854E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Swedish Teachers CERN 31.10.2025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Despina Hatzifotiadou</a:t>
            </a:r>
            <a:endParaRPr lang="de-DE"/>
          </a:p>
        </p:txBody>
      </p:sp>
      <p:pic>
        <p:nvPicPr>
          <p:cNvPr id="7" name="Picture 6" descr="Screen Shot 2024-07-12 at 18.30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" y="894987"/>
            <a:ext cx="8963999" cy="486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91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x-none" smtClean="0"/>
              <a:t>Swedish Teachers CERN 31.10.2025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Despina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0153" y="604762"/>
            <a:ext cx="406597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Video Conference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of the moderators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Welcome of the participating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General questions from the participating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of the results of the measurements by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Merging of results by moderators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Comments, discussion, more questions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Quiz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497" y="1095829"/>
            <a:ext cx="3995936" cy="2247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2963" y="3656870"/>
            <a:ext cx="34176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Often </a:t>
            </a:r>
            <a:r>
              <a:rPr lang="en-US" dirty="0"/>
              <a:t>it is the highlights of the day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7281" y="4883126"/>
            <a:ext cx="6930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General appreciation of the International </a:t>
            </a:r>
            <a:r>
              <a:rPr lang="en-US" dirty="0" err="1" smtClean="0">
                <a:solidFill>
                  <a:srgbClr val="0000FF"/>
                </a:solidFill>
              </a:rPr>
              <a:t>Masterclasses</a:t>
            </a:r>
            <a:r>
              <a:rPr lang="en-US" dirty="0" smtClean="0">
                <a:solidFill>
                  <a:srgbClr val="0000FF"/>
                </a:solidFill>
              </a:rPr>
              <a:t> very </a:t>
            </a:r>
            <a:r>
              <a:rPr lang="en-US" dirty="0">
                <a:solidFill>
                  <a:srgbClr val="0000FF"/>
                </a:solidFill>
              </a:rPr>
              <a:t>positive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New </a:t>
            </a:r>
            <a:r>
              <a:rPr lang="en-US" dirty="0">
                <a:solidFill>
                  <a:srgbClr val="0000FF"/>
                </a:solidFill>
              </a:rPr>
              <a:t>countries </a:t>
            </a:r>
            <a:r>
              <a:rPr lang="en-US" dirty="0" smtClean="0">
                <a:solidFill>
                  <a:srgbClr val="0000FF"/>
                </a:solidFill>
              </a:rPr>
              <a:t>join </a:t>
            </a:r>
            <a:r>
              <a:rPr lang="en-US" dirty="0">
                <a:solidFill>
                  <a:srgbClr val="0000FF"/>
                </a:solidFill>
              </a:rPr>
              <a:t>every year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38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855969" cy="365125"/>
          </a:xfrm>
        </p:spPr>
        <p:txBody>
          <a:bodyPr/>
          <a:lstStyle/>
          <a:p>
            <a:r>
              <a:rPr lang="x-none" smtClean="0">
                <a:solidFill>
                  <a:srgbClr val="000000"/>
                </a:solidFill>
              </a:rPr>
              <a:t>Swedish Teachers CERN 31.10.2025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Despina Hatzifotiadou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C052-058D-2A43-94B6-D85325D1B31D}" type="slidenum">
              <a:rPr lang="en-US" smtClean="0">
                <a:solidFill>
                  <a:srgbClr val="000000"/>
                </a:solidFill>
              </a:rPr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07" y="258166"/>
            <a:ext cx="8766091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Some information</a:t>
            </a:r>
          </a:p>
          <a:p>
            <a:endParaRPr lang="en-US" dirty="0"/>
          </a:p>
          <a:p>
            <a:r>
              <a:rPr lang="en-US" dirty="0" smtClean="0"/>
              <a:t>International </a:t>
            </a:r>
            <a:r>
              <a:rPr lang="en-US" dirty="0" err="1" smtClean="0"/>
              <a:t>Masterclasses</a:t>
            </a:r>
            <a:r>
              <a:rPr lang="en-US" dirty="0" smtClean="0"/>
              <a:t> are typically announced in October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2026  18 </a:t>
            </a:r>
            <a:r>
              <a:rPr lang="en-US" dirty="0" smtClean="0"/>
              <a:t>February – </a:t>
            </a:r>
            <a:r>
              <a:rPr lang="en-US" dirty="0" smtClean="0"/>
              <a:t>1st </a:t>
            </a:r>
            <a:r>
              <a:rPr lang="en-US" dirty="0" smtClean="0"/>
              <a:t>April</a:t>
            </a:r>
          </a:p>
          <a:p>
            <a:endParaRPr lang="en-US" dirty="0"/>
          </a:p>
          <a:p>
            <a:r>
              <a:rPr lang="en-US" dirty="0" smtClean="0"/>
              <a:t>11 February : International day of Women and Girls in Science : special </a:t>
            </a:r>
            <a:r>
              <a:rPr lang="en-US" dirty="0" err="1" smtClean="0"/>
              <a:t>masterclasses</a:t>
            </a:r>
            <a:r>
              <a:rPr lang="en-US" dirty="0" smtClean="0"/>
              <a:t> for girls</a:t>
            </a:r>
          </a:p>
          <a:p>
            <a:endParaRPr lang="en-US" dirty="0"/>
          </a:p>
          <a:p>
            <a:r>
              <a:rPr lang="en-US" dirty="0" smtClean="0"/>
              <a:t>Limiting factors :</a:t>
            </a:r>
          </a:p>
          <a:p>
            <a:r>
              <a:rPr lang="en-US" dirty="0"/>
              <a:t>C</a:t>
            </a:r>
            <a:r>
              <a:rPr lang="en-US" dirty="0" smtClean="0"/>
              <a:t>omputer rooms available at Institutes</a:t>
            </a:r>
          </a:p>
          <a:p>
            <a:r>
              <a:rPr lang="en-US" dirty="0" smtClean="0"/>
              <a:t>Number of institutes per video conference (maximum 5)</a:t>
            </a:r>
          </a:p>
          <a:p>
            <a:endParaRPr lang="en-US" dirty="0"/>
          </a:p>
          <a:p>
            <a:r>
              <a:rPr lang="en-US" dirty="0" smtClean="0"/>
              <a:t>In Sweden : </a:t>
            </a:r>
            <a:r>
              <a:rPr lang="en-US" dirty="0" err="1" smtClean="0"/>
              <a:t>Masterclasses</a:t>
            </a:r>
            <a:r>
              <a:rPr lang="en-US" dirty="0" smtClean="0"/>
              <a:t> in Uppsala – Lund (?) – Stockholm </a:t>
            </a:r>
          </a:p>
          <a:p>
            <a:endParaRPr lang="hu-HU" dirty="0"/>
          </a:p>
          <a:p>
            <a:r>
              <a:rPr lang="hu-HU" dirty="0" smtClean="0"/>
              <a:t>LHC World Wide Data Day launched in 2016</a:t>
            </a:r>
          </a:p>
          <a:p>
            <a:r>
              <a:rPr lang="en-US" dirty="0">
                <a:hlinkClick r:id="rId2"/>
              </a:rPr>
              <a:t>https://quarknet.org/content/world-wide-data-</a:t>
            </a:r>
            <a:r>
              <a:rPr lang="en-US" dirty="0" smtClean="0">
                <a:hlinkClick r:id="rId2"/>
              </a:rPr>
              <a:t>day</a:t>
            </a:r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This year : </a:t>
            </a:r>
            <a:r>
              <a:rPr lang="el-GR" dirty="0" smtClean="0"/>
              <a:t>20</a:t>
            </a:r>
            <a:r>
              <a:rPr lang="en-US" dirty="0" smtClean="0"/>
              <a:t> </a:t>
            </a:r>
            <a:r>
              <a:rPr lang="en-US" dirty="0" smtClean="0"/>
              <a:t>November 202</a:t>
            </a:r>
            <a:r>
              <a:rPr lang="el-GR" dirty="0"/>
              <a:t>4</a:t>
            </a:r>
            <a:endParaRPr lang="en-US" dirty="0" smtClean="0"/>
          </a:p>
          <a:p>
            <a:endParaRPr lang="hu-HU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8944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4291</TotalTime>
  <Words>501</Words>
  <Application>Microsoft Macintosh PowerPoint</Application>
  <PresentationFormat>On-screen Show (4:3)</PresentationFormat>
  <Paragraphs>146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Statistics International Masterclasses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50</cp:revision>
  <dcterms:created xsi:type="dcterms:W3CDTF">2012-06-17T17:29:51Z</dcterms:created>
  <dcterms:modified xsi:type="dcterms:W3CDTF">2025-10-31T07:04:41Z</dcterms:modified>
</cp:coreProperties>
</file>