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1" r:id="rId2"/>
    <p:sldId id="1753" r:id="rId3"/>
    <p:sldId id="1748" r:id="rId4"/>
    <p:sldId id="1758" r:id="rId5"/>
    <p:sldId id="1751" r:id="rId6"/>
    <p:sldId id="1759" r:id="rId7"/>
    <p:sldId id="1760" r:id="rId8"/>
    <p:sldId id="1757" r:id="rId9"/>
    <p:sldId id="1747" r:id="rId10"/>
    <p:sldId id="1761" r:id="rId11"/>
    <p:sldId id="298" r:id="rId12"/>
    <p:sldId id="27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273AA1D-B876-FF45-B416-E248454DCB70}">
          <p14:sldIdLst>
            <p14:sldId id="281"/>
            <p14:sldId id="1753"/>
            <p14:sldId id="1748"/>
            <p14:sldId id="1758"/>
            <p14:sldId id="1751"/>
            <p14:sldId id="1759"/>
            <p14:sldId id="1760"/>
            <p14:sldId id="1757"/>
            <p14:sldId id="1747"/>
            <p14:sldId id="1761"/>
            <p14:sldId id="298"/>
          </p14:sldIdLst>
        </p14:section>
        <p14:section name="Backup" id="{540C6650-0C57-FD47-8A3F-051E1C1D4F81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98"/>
    <a:srgbClr val="FFFFFF"/>
    <a:srgbClr val="FF0000"/>
    <a:srgbClr val="FF00F4"/>
    <a:srgbClr val="00FA00"/>
    <a:srgbClr val="0033A0"/>
    <a:srgbClr val="9F865E"/>
    <a:srgbClr val="191919"/>
    <a:srgbClr val="C6C603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959"/>
    <p:restoredTop sz="94558"/>
  </p:normalViewPr>
  <p:slideViewPr>
    <p:cSldViewPr snapToGrid="0" snapToObjects="1">
      <p:cViewPr varScale="1">
        <p:scale>
          <a:sx n="114" d="100"/>
          <a:sy n="114" d="100"/>
        </p:scale>
        <p:origin x="192" y="2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4" d="100"/>
          <a:sy n="94" d="100"/>
        </p:scale>
        <p:origin x="37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66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773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818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71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35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ED51-E2DD-874B-BC69-5EF74DDDADD4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4527FE2-27EE-7B41-B5FA-805A282C37A8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0BBF865-81D9-BE41-9992-627F2F95EDA8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BBDC8DB-5F3C-334E-AD77-606C660FEA1C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F13B7B2-4601-7C4D-BD3E-63F6690F12BD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F4E524F-86EC-5E4F-A308-14809589C998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EFE5A89-AA28-064B-A5B9-D34D5CDE8A54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74E0E2D-7155-BF47-845A-FFCF0B485C11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716BDDE-4D2A-0549-980C-BF2B9458B188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5E2EE-B18F-4748-BE18-71409288F6D8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004898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fld id="{F77EF07C-ABC5-AE40-A68D-1CAFE18E1959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63B72-C001-9C49-A610-C6EEE707B709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409E6-51E8-774A-B2AE-EE186D4D1429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08E850-70FD-9C0F-2AE1-FE8A324B16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8" name="Picture 7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038D816D-1539-CC17-1E78-03877F5614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730" y="159548"/>
            <a:ext cx="790435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719D-5444-F8E4-203D-BF2E19D0F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ACF2B-79E9-4A24-7B37-C28EB4FA9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99179-CD1D-37C4-4480-1438786BF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C316-0443-A04D-9B33-D4C285FC292E}" type="datetime1">
              <a:rPr lang="de-CH" smtClean="0"/>
              <a:t>07.03.25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47DD0-4E6C-24E0-7FB8-A9F00CF58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BDF Beam Diagnostics Kick-Off | L. Nevay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8FF5E-E74C-09AD-5B6D-0AAA8C17C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1EC6-41F5-489E-BF3C-6A5E192AE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124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1"/>
            <a:ext cx="11376025" cy="7484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3997" y="5543897"/>
            <a:ext cx="11376026" cy="405383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Author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AD5C02B0-F54F-F5BA-A387-8F76A6DB97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51CFC7E9-D8AF-FF9F-A061-A1315D4875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8210" y="101216"/>
            <a:ext cx="1014125" cy="960142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30CF145-E799-DAF8-45C3-44F0557E70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225" y="4437063"/>
            <a:ext cx="3171825" cy="647700"/>
          </a:xfrm>
        </p:spPr>
        <p:txBody>
          <a:bodyPr/>
          <a:lstStyle>
            <a:lvl1pPr>
              <a:defRPr sz="3600">
                <a:solidFill>
                  <a:schemeClr val="bg2">
                    <a:lumMod val="75000"/>
                  </a:schemeClr>
                </a:solidFill>
              </a:defRPr>
            </a:lvl1pPr>
            <a:lvl3pPr marL="324000" indent="0">
              <a:buNone/>
              <a:defRPr/>
            </a:lvl3pPr>
          </a:lstStyle>
          <a:p>
            <a:pPr lvl="0"/>
            <a:r>
              <a:rPr lang="en-CH" dirty="0"/>
              <a:t>Subtitle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2F3421B-E258-3161-4B1F-A2BF838D41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6092825"/>
            <a:ext cx="11376025" cy="431800"/>
          </a:xfrm>
        </p:spPr>
        <p:txBody>
          <a:bodyPr anchor="ctr" anchorCtr="0"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Date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fld id="{8F350DE9-83C7-3F4E-B4B1-FF60A405D7B8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238081"/>
            <a:ext cx="11376024" cy="4962694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="0"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2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B816-4116-864A-BD4C-62DD5B8F8CBA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D56EF-7EEF-424B-B26F-358B63C786AD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DD9D408-F49F-4047-82C1-B59FD1182557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BDF Beam Diagnostics Kick-Off | L. Nevay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C6AEB-C278-A048-8E60-745E6DE49DD9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DA050-1169-3B4E-8B84-AC1B0FA8A54B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90E2BF4-0FD4-7D4A-800D-880A8B6AA3D8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BDF Beam Diagnostics Kick-Off | L. Nevay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0CC18086-2CA1-049A-9CB2-E476A4DADA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/>
          <a:srcRect l="12718" r="10973"/>
          <a:stretch/>
        </p:blipFill>
        <p:spPr>
          <a:xfrm>
            <a:off x="1548484" y="6342480"/>
            <a:ext cx="1068530" cy="443390"/>
          </a:xfrm>
          <a:prstGeom prst="rect">
            <a:avLst/>
          </a:prstGeom>
        </p:spPr>
      </p:pic>
      <p:pic>
        <p:nvPicPr>
          <p:cNvPr id="8" name="Picture 7" descr="Blue letters in a circle&#10;&#10;AI-generated content may be incorrect.">
            <a:extLst>
              <a:ext uri="{FF2B5EF4-FFF2-40B4-BE49-F238E27FC236}">
                <a16:creationId xmlns:a16="http://schemas.microsoft.com/office/drawing/2014/main" id="{513F2E81-8B77-02A5-14AB-D80FABD996AA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950751" y="6383111"/>
            <a:ext cx="457200" cy="3556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6957FC-55C2-60BE-5FF9-72B6AB91B494}"/>
              </a:ext>
            </a:extLst>
          </p:cNvPr>
          <p:cNvCxnSpPr>
            <a:cxnSpLocks/>
          </p:cNvCxnSpPr>
          <p:nvPr userDrawn="1"/>
        </p:nvCxnSpPr>
        <p:spPr>
          <a:xfrm>
            <a:off x="1478217" y="6364599"/>
            <a:ext cx="0" cy="393700"/>
          </a:xfrm>
          <a:prstGeom prst="line">
            <a:avLst/>
          </a:prstGeom>
          <a:ln w="63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3D1E1025-54A7-D67A-2960-124C5B37D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108" y="388923"/>
            <a:ext cx="4191783" cy="13273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A81BAF-F549-1305-610D-0699EE86E8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904240"/>
            <a:ext cx="9144000" cy="2242180"/>
          </a:xfrm>
        </p:spPr>
        <p:txBody>
          <a:bodyPr/>
          <a:lstStyle/>
          <a:p>
            <a:pPr algn="l"/>
            <a:r>
              <a:rPr lang="en-GB" sz="4800" dirty="0">
                <a:solidFill>
                  <a:srgbClr val="00489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Beam Diagnostics for BDF</a:t>
            </a:r>
            <a:endParaRPr lang="en-GB" sz="4800" dirty="0">
              <a:solidFill>
                <a:srgbClr val="004898"/>
              </a:solidFill>
              <a:ea typeface="Helvetica Neue" panose="02000503000000020004" pitchFamily="2" charset="0"/>
              <a:cs typeface="Futura Medium" panose="020B0602020204020303" pitchFamily="34" charset="-79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DA5645-C071-BC16-A9F8-E35FAA4AA0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5018648"/>
            <a:ext cx="9443998" cy="1036712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en-GB" sz="1800" b="1" u="sng" dirty="0">
                <a:solidFill>
                  <a:srgbClr val="00489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L. Nevay,</a:t>
            </a:r>
            <a:r>
              <a:rPr lang="en-GB" sz="1800" b="1" dirty="0">
                <a:solidFill>
                  <a:srgbClr val="00489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-GB" sz="1800" dirty="0">
                <a:solidFill>
                  <a:schemeClr val="tx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F. </a:t>
            </a:r>
            <a:r>
              <a:rPr lang="en-GB" sz="1800" dirty="0" err="1">
                <a:solidFill>
                  <a:schemeClr val="tx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Velotti</a:t>
            </a:r>
            <a:r>
              <a:rPr lang="en-GB" sz="1800" dirty="0">
                <a:solidFill>
                  <a:schemeClr val="tx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</a:t>
            </a:r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M. Fraser, R. Jacobsson, R. Ximenes</a:t>
            </a:r>
          </a:p>
          <a:p>
            <a:pPr algn="l"/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7</a:t>
            </a:r>
            <a:r>
              <a:rPr lang="en-GB" sz="1800" baseline="30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</a:t>
            </a:r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March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0C74FF-A118-7DAE-8CA1-9C8AA599F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DC0542-C07E-4B43-B5C3-EDE8F426C963}"/>
              </a:ext>
            </a:extLst>
          </p:cNvPr>
          <p:cNvSpPr/>
          <p:nvPr/>
        </p:nvSpPr>
        <p:spPr>
          <a:xfrm>
            <a:off x="11568608" y="6383848"/>
            <a:ext cx="360040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46F2A7-41BB-580B-E5AC-C7C858BC3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4584FE-9C50-32F5-31B3-69D3E54FA6C0}"/>
              </a:ext>
            </a:extLst>
          </p:cNvPr>
          <p:cNvSpPr txBox="1"/>
          <p:nvPr/>
        </p:nvSpPr>
        <p:spPr>
          <a:xfrm>
            <a:off x="407368" y="3182778"/>
            <a:ext cx="281186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dirty="0">
                <a:solidFill>
                  <a:srgbClr val="00489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Kick-off Introduction</a:t>
            </a:r>
            <a:endParaRPr lang="en-GB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069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EB5F95-B924-2D1D-3B6D-0F1C5BD90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goal is a design for instrumentation upstream of BDF that satisfies these requirements</a:t>
            </a:r>
          </a:p>
          <a:p>
            <a:r>
              <a:rPr lang="en-GB" dirty="0"/>
              <a:t>This instrumentation should be online by 2031 for beam commissioning</a:t>
            </a:r>
          </a:p>
          <a:p>
            <a:r>
              <a:rPr lang="en-GB" dirty="0"/>
              <a:t>BDF TDR is due in Spring 2026 - all should be specified and valid by then</a:t>
            </a:r>
          </a:p>
          <a:p>
            <a:r>
              <a:rPr lang="en-GB" dirty="0"/>
              <a:t>Need to propose concepts to satisfy these requirements</a:t>
            </a:r>
          </a:p>
          <a:p>
            <a:r>
              <a:rPr lang="en-GB" dirty="0"/>
              <a:t>Will require iteration with beam delivery (sweep) / target  / interlocking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Matthew → will finish document on experimental requirements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099D0F-EACE-B4CA-6EA7-BFAF48B8C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Actions &amp; Timeline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B8E59E-A726-7608-6997-DDD57E923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41815A-18BB-B900-FB03-0CA47FF29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541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0194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1280" r="926"/>
          <a:stretch/>
        </p:blipFill>
        <p:spPr>
          <a:xfrm>
            <a:off x="-16187" y="2007658"/>
            <a:ext cx="12208188" cy="455347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5BC7C8F-9C5C-3D99-30BB-AE4CC12BBCB7}"/>
              </a:ext>
            </a:extLst>
          </p:cNvPr>
          <p:cNvSpPr txBox="1"/>
          <p:nvPr/>
        </p:nvSpPr>
        <p:spPr>
          <a:xfrm>
            <a:off x="4871864" y="1891197"/>
            <a:ext cx="5386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TT83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C3C740-9FE8-CFC4-E91E-A2EAAF0B870F}"/>
              </a:ext>
            </a:extLst>
          </p:cNvPr>
          <p:cNvSpPr txBox="1"/>
          <p:nvPr/>
        </p:nvSpPr>
        <p:spPr>
          <a:xfrm>
            <a:off x="3503712" y="1614198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TCC2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E0BFE9-CC0E-8E2B-F82E-CF28C22BFD6C}"/>
              </a:ext>
            </a:extLst>
          </p:cNvPr>
          <p:cNvSpPr txBox="1"/>
          <p:nvPr/>
        </p:nvSpPr>
        <p:spPr>
          <a:xfrm>
            <a:off x="5663952" y="2281951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TDC8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E1DA21-10BD-23E1-4913-FC2B2627F750}"/>
              </a:ext>
            </a:extLst>
          </p:cNvPr>
          <p:cNvSpPr txBox="1"/>
          <p:nvPr/>
        </p:nvSpPr>
        <p:spPr>
          <a:xfrm>
            <a:off x="6960096" y="2641991"/>
            <a:ext cx="5386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TT85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DE3E282-815D-B747-7948-2C296916B59E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3791744" y="1891197"/>
            <a:ext cx="13333" cy="8948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CFAED17-95B1-9EE1-791D-CBF29B562340}"/>
              </a:ext>
            </a:extLst>
          </p:cNvPr>
          <p:cNvCxnSpPr>
            <a:cxnSpLocks/>
          </p:cNvCxnSpPr>
          <p:nvPr/>
        </p:nvCxnSpPr>
        <p:spPr>
          <a:xfrm flipH="1">
            <a:off x="4871864" y="2168196"/>
            <a:ext cx="252042" cy="14819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10A059F-4EA9-1BE1-E507-40EB2D1B44CE}"/>
              </a:ext>
            </a:extLst>
          </p:cNvPr>
          <p:cNvCxnSpPr>
            <a:cxnSpLocks/>
          </p:cNvCxnSpPr>
          <p:nvPr/>
        </p:nvCxnSpPr>
        <p:spPr>
          <a:xfrm flipH="1">
            <a:off x="5773662" y="2558950"/>
            <a:ext cx="142318" cy="14232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4546F4A-3834-A533-699F-1194BBB70F82}"/>
              </a:ext>
            </a:extLst>
          </p:cNvPr>
          <p:cNvCxnSpPr>
            <a:cxnSpLocks/>
          </p:cNvCxnSpPr>
          <p:nvPr/>
        </p:nvCxnSpPr>
        <p:spPr>
          <a:xfrm flipH="1">
            <a:off x="7104473" y="2935190"/>
            <a:ext cx="142318" cy="14232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BDCC274C-1E34-D261-1338-AD32D37950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E41C65DE-C138-5147-82C9-E88F9C7D02A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EAC0954-D598-03AE-C296-67AB173F8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898"/>
                </a:solidFill>
              </a:rPr>
              <a:t>Tunnel Names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C4F4E82-B206-1FB9-E9CD-3C59F417FF00}"/>
              </a:ext>
            </a:extLst>
          </p:cNvPr>
          <p:cNvCxnSpPr>
            <a:cxnSpLocks/>
          </p:cNvCxnSpPr>
          <p:nvPr/>
        </p:nvCxnSpPr>
        <p:spPr>
          <a:xfrm flipH="1">
            <a:off x="9073950" y="3228181"/>
            <a:ext cx="142318" cy="14232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38C9788-94A3-15C9-6F1B-AD289558E5B0}"/>
              </a:ext>
            </a:extLst>
          </p:cNvPr>
          <p:cNvSpPr txBox="1"/>
          <p:nvPr/>
        </p:nvSpPr>
        <p:spPr>
          <a:xfrm>
            <a:off x="8946963" y="2924723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TCC8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302E310-7122-2699-973B-0240B5A6FECD}"/>
              </a:ext>
            </a:extLst>
          </p:cNvPr>
          <p:cNvCxnSpPr>
            <a:cxnSpLocks/>
          </p:cNvCxnSpPr>
          <p:nvPr/>
        </p:nvCxnSpPr>
        <p:spPr>
          <a:xfrm flipH="1">
            <a:off x="10133309" y="3412674"/>
            <a:ext cx="142318" cy="14232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865AA49-4C70-B5EF-3C2B-C037F1157EA2}"/>
              </a:ext>
            </a:extLst>
          </p:cNvPr>
          <p:cNvSpPr txBox="1"/>
          <p:nvPr/>
        </p:nvSpPr>
        <p:spPr>
          <a:xfrm>
            <a:off x="10006322" y="3109216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ECN3</a:t>
            </a:r>
          </a:p>
        </p:txBody>
      </p:sp>
    </p:spTree>
    <p:extLst>
      <p:ext uri="{BB962C8B-B14F-4D97-AF65-F5344CB8AC3E}">
        <p14:creationId xmlns:p14="http://schemas.microsoft.com/office/powerpoint/2010/main" val="481815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FC0723A-CA1D-162B-5F61-42FD14B16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8081"/>
            <a:ext cx="11376024" cy="4962694"/>
          </a:xfrm>
        </p:spPr>
        <p:txBody>
          <a:bodyPr/>
          <a:lstStyle/>
          <a:p>
            <a:r>
              <a:rPr lang="en-GB" dirty="0"/>
              <a:t>Today we will discuss the beam instrumentation needed before the BDF target / </a:t>
            </a:r>
            <a:r>
              <a:rPr lang="en-GB" dirty="0" err="1"/>
              <a:t>SHiP</a:t>
            </a:r>
            <a:r>
              <a:rPr lang="en-GB" dirty="0"/>
              <a:t> in TCC8 </a:t>
            </a:r>
            <a:r>
              <a:rPr lang="en-GB" b="1" dirty="0">
                <a:solidFill>
                  <a:srgbClr val="004898"/>
                </a:solidFill>
              </a:rPr>
              <a:t>(only)</a:t>
            </a:r>
          </a:p>
          <a:p>
            <a:r>
              <a:rPr lang="en-GB" dirty="0"/>
              <a:t>The only beam here will be the “SFTSHIP” high-intensity beam</a:t>
            </a:r>
          </a:p>
          <a:p>
            <a:r>
              <a:rPr lang="en-GB" dirty="0"/>
              <a:t>Will introduce:</a:t>
            </a:r>
          </a:p>
          <a:p>
            <a:pPr lvl="1"/>
            <a:r>
              <a:rPr lang="en-GB" dirty="0"/>
              <a:t>nominal beam parameters</a:t>
            </a:r>
          </a:p>
          <a:p>
            <a:pPr lvl="1"/>
            <a:r>
              <a:rPr lang="en-GB" dirty="0"/>
              <a:t>measurement requirements</a:t>
            </a:r>
          </a:p>
          <a:p>
            <a:pPr lvl="2"/>
            <a:r>
              <a:rPr lang="en-GB" dirty="0"/>
              <a:t>from the experiment, </a:t>
            </a:r>
            <a:r>
              <a:rPr lang="en-GB" dirty="0" err="1"/>
              <a:t>SHiP</a:t>
            </a:r>
            <a:endParaRPr lang="en-GB" dirty="0"/>
          </a:p>
          <a:p>
            <a:pPr lvl="2"/>
            <a:r>
              <a:rPr lang="en-GB" dirty="0"/>
              <a:t>from the target complex</a:t>
            </a:r>
          </a:p>
          <a:p>
            <a:pPr lvl="2"/>
            <a:r>
              <a:rPr lang="en-GB" dirty="0"/>
              <a:t>from the beamline</a:t>
            </a:r>
          </a:p>
          <a:p>
            <a:pPr lvl="1"/>
            <a:r>
              <a:rPr lang="en-GB" dirty="0"/>
              <a:t>failure scenarios</a:t>
            </a:r>
          </a:p>
          <a:p>
            <a:pPr lvl="1"/>
            <a:r>
              <a:rPr lang="en-GB" dirty="0"/>
              <a:t>background implications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8BEF3B6-DC8C-3265-0F2A-F3CB03EE2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75BACD-B0D5-C639-A7AC-C701FAC4C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19CC9E-D744-F0C2-4513-8A611A28F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622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123DD0-CA68-6E7A-A971-6F80201A0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38081"/>
            <a:ext cx="7243363" cy="4962694"/>
          </a:xfrm>
        </p:spPr>
        <p:txBody>
          <a:bodyPr/>
          <a:lstStyle/>
          <a:p>
            <a:r>
              <a:rPr lang="en-GB" dirty="0"/>
              <a:t>Nominal 4 x 10</a:t>
            </a:r>
            <a:r>
              <a:rPr lang="en-GB" baseline="30000" dirty="0"/>
              <a:t>13</a:t>
            </a:r>
            <a:r>
              <a:rPr lang="en-GB" dirty="0"/>
              <a:t> protons / spill in a 1.2 s spill to BDF/</a:t>
            </a:r>
            <a:r>
              <a:rPr lang="en-GB" dirty="0" err="1"/>
              <a:t>SHiP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7C89EB-B165-5732-A814-BA88AACF1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/>
              <a:t>Beam Delivery</a:t>
            </a:r>
            <a:r>
              <a:rPr lang="en-GB" baseline="0" dirty="0"/>
              <a:t> and Supercycle Composition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9366A6-C12C-8A9C-155E-905F663B9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8043D2-E362-100A-243C-20F790D69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FBBD3DD-E73D-DB40-33AB-75B0F46383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1552577"/>
                  </p:ext>
                </p:extLst>
              </p:nvPr>
            </p:nvGraphicFramePr>
            <p:xfrm>
              <a:off x="7930865" y="1040947"/>
              <a:ext cx="4122527" cy="2670576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3147748">
                      <a:extLst>
                        <a:ext uri="{9D8B030D-6E8A-4147-A177-3AD203B41FA5}">
                          <a16:colId xmlns:a16="http://schemas.microsoft.com/office/drawing/2014/main" val="1893247492"/>
                        </a:ext>
                      </a:extLst>
                    </a:gridCol>
                    <a:gridCol w="974779">
                      <a:extLst>
                        <a:ext uri="{9D8B030D-6E8A-4147-A177-3AD203B41FA5}">
                          <a16:colId xmlns:a16="http://schemas.microsoft.com/office/drawing/2014/main" val="2731721117"/>
                        </a:ext>
                      </a:extLst>
                    </a:gridCol>
                  </a:tblGrid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Nominal Design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510055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Beam type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proton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9425279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Beam momentum [GeV/c]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400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54147665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Beam pulse intensity [</a:t>
                          </a:r>
                          <a14:m>
                            <m:oMath xmlns:m="http://schemas.openxmlformats.org/officeDocument/2006/math"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GB" sz="1400" b="0" dirty="0"/>
                            <a:t>10</a:t>
                          </a:r>
                          <a:r>
                            <a:rPr lang="en-GB" sz="1400" b="0" baseline="30000" dirty="0"/>
                            <a:t>13 </a:t>
                          </a:r>
                          <a:r>
                            <a:rPr lang="en-GB" sz="1400" b="0" dirty="0"/>
                            <a:t>p]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baseline="0" dirty="0"/>
                            <a:t>4.0</a:t>
                          </a:r>
                          <a:endParaRPr lang="en-GB" sz="1400" b="0" baseline="30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28753292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Spill length [s]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400" b="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47610320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Beam pulse power [kW]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400" b="0" dirty="0"/>
                            <a:t>2560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4196527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Average beam power [kW] (7.2 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400" b="0" dirty="0"/>
                            <a:t>356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7432828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POT [</a:t>
                          </a:r>
                          <a14:m>
                            <m:oMath xmlns:m="http://schemas.openxmlformats.org/officeDocument/2006/math"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GB" sz="1400" b="0" dirty="0"/>
                            <a:t>10</a:t>
                          </a:r>
                          <a:r>
                            <a:rPr lang="en-GB" sz="1400" b="0" baseline="30000" dirty="0"/>
                            <a:t>20 </a:t>
                          </a:r>
                          <a:r>
                            <a:rPr lang="en-GB" sz="1400" b="0" dirty="0"/>
                            <a:t>p</a:t>
                          </a:r>
                          <a:r>
                            <a:rPr lang="en-GB" sz="1400" b="0" baseline="0" dirty="0"/>
                            <a:t> over 1</a:t>
                          </a:r>
                          <a:r>
                            <a:rPr lang="en-GB" sz="1400" b="0" dirty="0"/>
                            <a:t>5 years]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400" b="0" dirty="0"/>
                            <a:t>6.0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16188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FBBD3DD-E73D-DB40-33AB-75B0F46383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1552577"/>
                  </p:ext>
                </p:extLst>
              </p:nvPr>
            </p:nvGraphicFramePr>
            <p:xfrm>
              <a:off x="7930865" y="1040947"/>
              <a:ext cx="4122527" cy="2670576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3147748">
                      <a:extLst>
                        <a:ext uri="{9D8B030D-6E8A-4147-A177-3AD203B41FA5}">
                          <a16:colId xmlns:a16="http://schemas.microsoft.com/office/drawing/2014/main" val="1893247492"/>
                        </a:ext>
                      </a:extLst>
                    </a:gridCol>
                    <a:gridCol w="974779">
                      <a:extLst>
                        <a:ext uri="{9D8B030D-6E8A-4147-A177-3AD203B41FA5}">
                          <a16:colId xmlns:a16="http://schemas.microsoft.com/office/drawing/2014/main" val="2731721117"/>
                        </a:ext>
                      </a:extLst>
                    </a:gridCol>
                  </a:tblGrid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Nominal Design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510055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Beam type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proton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9425279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Beam momentum [GeV/c]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400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54147665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t="-311538" r="-31325" b="-41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baseline="0" dirty="0"/>
                            <a:t>4.0</a:t>
                          </a:r>
                          <a:endParaRPr lang="en-GB" sz="1400" b="0" baseline="30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28753292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Spill length [s]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400" b="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47610320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Beam pulse power [kW]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400" b="0" dirty="0"/>
                            <a:t>2560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4196527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Average beam power [kW] (7.2 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400" b="0" dirty="0"/>
                            <a:t>356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7432828"/>
                      </a:ext>
                    </a:extLst>
                  </a:tr>
                  <a:tr h="333822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t="-719231" r="-31325" b="-1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400" b="0" dirty="0"/>
                            <a:t>6.0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161881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" name="Picture 9" descr="A green line graph with text&#10;&#10;Description automatically generated">
            <a:extLst>
              <a:ext uri="{FF2B5EF4-FFF2-40B4-BE49-F238E27FC236}">
                <a16:creationId xmlns:a16="http://schemas.microsoft.com/office/drawing/2014/main" id="{A644578F-9A10-B507-922F-24D5E4B8AC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910" y="2447340"/>
            <a:ext cx="6740118" cy="1917669"/>
          </a:xfrm>
          <a:prstGeom prst="rect">
            <a:avLst/>
          </a:prstGeom>
        </p:spPr>
      </p:pic>
      <p:sp>
        <p:nvSpPr>
          <p:cNvPr id="19" name="TextBox 21">
            <a:extLst>
              <a:ext uri="{FF2B5EF4-FFF2-40B4-BE49-F238E27FC236}">
                <a16:creationId xmlns:a16="http://schemas.microsoft.com/office/drawing/2014/main" id="{B08F7F24-2A4B-B118-8DD1-62E356519D71}"/>
              </a:ext>
            </a:extLst>
          </p:cNvPr>
          <p:cNvSpPr txBox="1"/>
          <p:nvPr/>
        </p:nvSpPr>
        <p:spPr>
          <a:xfrm>
            <a:off x="3933486" y="2067524"/>
            <a:ext cx="1458824" cy="44277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sz="1400" dirty="0">
                <a:solidFill>
                  <a:srgbClr val="008000"/>
                </a:solidFill>
                <a:latin typeface="Arial"/>
                <a:cs typeface="Arial"/>
              </a:rPr>
              <a:t>SFTSHiP</a:t>
            </a:r>
            <a:endParaRPr lang="en-US" sz="1400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20" name="TextBox 8">
            <a:extLst>
              <a:ext uri="{FF2B5EF4-FFF2-40B4-BE49-F238E27FC236}">
                <a16:creationId xmlns:a16="http://schemas.microsoft.com/office/drawing/2014/main" id="{8DB32A27-44ED-768C-2B50-779EBDFAB2D1}"/>
              </a:ext>
            </a:extLst>
          </p:cNvPr>
          <p:cNvSpPr txBox="1"/>
          <p:nvPr/>
        </p:nvSpPr>
        <p:spPr>
          <a:xfrm>
            <a:off x="782866" y="2102774"/>
            <a:ext cx="1692233" cy="44277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sz="1400" dirty="0">
                <a:solidFill>
                  <a:srgbClr val="FF0000"/>
                </a:solidFill>
                <a:latin typeface="Arial"/>
                <a:cs typeface="Arial"/>
              </a:rPr>
              <a:t>SFTPRO </a:t>
            </a:r>
            <a:endParaRPr lang="en-US" sz="14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B7DEA26-993F-A2B9-A02E-8B7675122A93}"/>
              </a:ext>
            </a:extLst>
          </p:cNvPr>
          <p:cNvCxnSpPr>
            <a:cxnSpLocks/>
          </p:cNvCxnSpPr>
          <p:nvPr/>
        </p:nvCxnSpPr>
        <p:spPr>
          <a:xfrm flipV="1">
            <a:off x="6228446" y="2545546"/>
            <a:ext cx="0" cy="2395160"/>
          </a:xfrm>
          <a:prstGeom prst="line">
            <a:avLst/>
          </a:prstGeom>
          <a:ln w="12700">
            <a:solidFill>
              <a:srgbClr val="A8B8D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669EA86-CC58-F172-2893-4CCAE435E3F2}"/>
              </a:ext>
            </a:extLst>
          </p:cNvPr>
          <p:cNvCxnSpPr>
            <a:cxnSpLocks/>
          </p:cNvCxnSpPr>
          <p:nvPr/>
        </p:nvCxnSpPr>
        <p:spPr>
          <a:xfrm flipV="1">
            <a:off x="782866" y="2545546"/>
            <a:ext cx="0" cy="2302099"/>
          </a:xfrm>
          <a:prstGeom prst="line">
            <a:avLst/>
          </a:prstGeom>
          <a:ln w="12700">
            <a:solidFill>
              <a:srgbClr val="A8B8D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0E95E90-4F03-426C-1731-8A11064C440D}"/>
              </a:ext>
            </a:extLst>
          </p:cNvPr>
          <p:cNvCxnSpPr>
            <a:cxnSpLocks/>
          </p:cNvCxnSpPr>
          <p:nvPr/>
        </p:nvCxnSpPr>
        <p:spPr>
          <a:xfrm>
            <a:off x="5439824" y="3003972"/>
            <a:ext cx="783961" cy="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18A15FB-64CA-AC2E-77B2-AFD4D4BFF80E}"/>
              </a:ext>
            </a:extLst>
          </p:cNvPr>
          <p:cNvCxnSpPr>
            <a:cxnSpLocks/>
          </p:cNvCxnSpPr>
          <p:nvPr/>
        </p:nvCxnSpPr>
        <p:spPr>
          <a:xfrm flipV="1">
            <a:off x="5444485" y="2447340"/>
            <a:ext cx="0" cy="2493366"/>
          </a:xfrm>
          <a:prstGeom prst="line">
            <a:avLst/>
          </a:prstGeom>
          <a:ln w="12700">
            <a:solidFill>
              <a:srgbClr val="A8B8D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997A62B-72D3-2640-AFF6-B894F8DA4144}"/>
              </a:ext>
            </a:extLst>
          </p:cNvPr>
          <p:cNvSpPr txBox="1"/>
          <p:nvPr/>
        </p:nvSpPr>
        <p:spPr>
          <a:xfrm>
            <a:off x="5651668" y="2915417"/>
            <a:ext cx="322853" cy="17710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800" dirty="0"/>
              <a:t>7.2 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223E7FA-A759-139B-C6C7-BD90FC16B777}"/>
              </a:ext>
            </a:extLst>
          </p:cNvPr>
          <p:cNvCxnSpPr>
            <a:cxnSpLocks/>
          </p:cNvCxnSpPr>
          <p:nvPr/>
        </p:nvCxnSpPr>
        <p:spPr>
          <a:xfrm>
            <a:off x="804051" y="3005096"/>
            <a:ext cx="1500959" cy="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AE51652-0E35-4E5F-9E08-CD6EFE745FAD}"/>
              </a:ext>
            </a:extLst>
          </p:cNvPr>
          <p:cNvCxnSpPr>
            <a:cxnSpLocks/>
          </p:cNvCxnSpPr>
          <p:nvPr/>
        </p:nvCxnSpPr>
        <p:spPr>
          <a:xfrm flipV="1">
            <a:off x="2303559" y="2545546"/>
            <a:ext cx="0" cy="2302099"/>
          </a:xfrm>
          <a:prstGeom prst="line">
            <a:avLst/>
          </a:prstGeom>
          <a:ln w="12700">
            <a:solidFill>
              <a:srgbClr val="A8B8D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418C8FF-D7B3-F36A-9AF2-F5DB68A732AE}"/>
              </a:ext>
            </a:extLst>
          </p:cNvPr>
          <p:cNvSpPr txBox="1"/>
          <p:nvPr/>
        </p:nvSpPr>
        <p:spPr>
          <a:xfrm>
            <a:off x="1380370" y="2909696"/>
            <a:ext cx="405874" cy="17710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800" dirty="0"/>
              <a:t>15.6 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77FF2A3-5F46-1D41-1032-2F4DA2C14708}"/>
              </a:ext>
            </a:extLst>
          </p:cNvPr>
          <p:cNvSpPr txBox="1"/>
          <p:nvPr/>
        </p:nvSpPr>
        <p:spPr>
          <a:xfrm>
            <a:off x="3661504" y="4919546"/>
            <a:ext cx="166295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to TCC8 / ECN3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455F1E3-8BD3-CDD4-98E2-4B0BA5092C11}"/>
              </a:ext>
            </a:extLst>
          </p:cNvPr>
          <p:cNvSpPr txBox="1"/>
          <p:nvPr/>
        </p:nvSpPr>
        <p:spPr>
          <a:xfrm>
            <a:off x="492867" y="4919546"/>
            <a:ext cx="206473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004898"/>
                </a:solidFill>
              </a:rPr>
              <a:t>to rest of North Area</a:t>
            </a:r>
          </a:p>
        </p:txBody>
      </p:sp>
    </p:spTree>
    <p:extLst>
      <p:ext uri="{BB962C8B-B14F-4D97-AF65-F5344CB8AC3E}">
        <p14:creationId xmlns:p14="http://schemas.microsoft.com/office/powerpoint/2010/main" val="606834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5DE1B42-5749-4319-9DA3-9FB791A86C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4342931"/>
              </p:ext>
            </p:extLst>
          </p:nvPr>
        </p:nvGraphicFramePr>
        <p:xfrm>
          <a:off x="407988" y="1238250"/>
          <a:ext cx="11376025" cy="1483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257183">
                  <a:extLst>
                    <a:ext uri="{9D8B030D-6E8A-4147-A177-3AD203B41FA5}">
                      <a16:colId xmlns:a16="http://schemas.microsoft.com/office/drawing/2014/main" val="461164670"/>
                    </a:ext>
                  </a:extLst>
                </a:gridCol>
                <a:gridCol w="1472665">
                  <a:extLst>
                    <a:ext uri="{9D8B030D-6E8A-4147-A177-3AD203B41FA5}">
                      <a16:colId xmlns:a16="http://schemas.microsoft.com/office/drawing/2014/main" val="2750338634"/>
                    </a:ext>
                  </a:extLst>
                </a:gridCol>
                <a:gridCol w="2030930">
                  <a:extLst>
                    <a:ext uri="{9D8B030D-6E8A-4147-A177-3AD203B41FA5}">
                      <a16:colId xmlns:a16="http://schemas.microsoft.com/office/drawing/2014/main" val="4078415769"/>
                    </a:ext>
                  </a:extLst>
                </a:gridCol>
                <a:gridCol w="1768747">
                  <a:extLst>
                    <a:ext uri="{9D8B030D-6E8A-4147-A177-3AD203B41FA5}">
                      <a16:colId xmlns:a16="http://schemas.microsoft.com/office/drawing/2014/main" val="1727795417"/>
                    </a:ext>
                  </a:extLst>
                </a:gridCol>
                <a:gridCol w="4846500">
                  <a:extLst>
                    <a:ext uri="{9D8B030D-6E8A-4147-A177-3AD203B41FA5}">
                      <a16:colId xmlns:a16="http://schemas.microsoft.com/office/drawing/2014/main" val="39718822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Range</a:t>
                      </a:r>
                    </a:p>
                  </a:txBody>
                  <a:tcPr>
                    <a:solidFill>
                      <a:srgbClr val="0048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Duration</a:t>
                      </a:r>
                    </a:p>
                  </a:txBody>
                  <a:tcPr>
                    <a:solidFill>
                      <a:srgbClr val="0048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Intensity</a:t>
                      </a:r>
                    </a:p>
                  </a:txBody>
                  <a:tcPr>
                    <a:solidFill>
                      <a:srgbClr val="0048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Size</a:t>
                      </a:r>
                    </a:p>
                  </a:txBody>
                  <a:tcPr>
                    <a:solidFill>
                      <a:srgbClr val="0048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Position</a:t>
                      </a:r>
                    </a:p>
                  </a:txBody>
                  <a:tcPr>
                    <a:solidFill>
                      <a:srgbClr val="00489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853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Minimum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1.0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 x 10</a:t>
                      </a:r>
                      <a:r>
                        <a:rPr lang="en-GB" baseline="30000" dirty="0"/>
                        <a:t>11</a:t>
                      </a:r>
                      <a:r>
                        <a:rPr lang="en-GB" dirty="0"/>
                        <a:t> p / spill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highlight>
                            <a:srgbClr val="FFFF00"/>
                          </a:highlight>
                        </a:rPr>
                        <a:t>σ</a:t>
                      </a:r>
                      <a:r>
                        <a:rPr lang="en-GB" dirty="0">
                          <a:highlight>
                            <a:srgbClr val="FFFF00"/>
                          </a:highlight>
                        </a:rPr>
                        <a:t> = 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 mm on axis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297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1.0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4 x 10</a:t>
                      </a:r>
                      <a:r>
                        <a:rPr lang="en-GB" baseline="30000" dirty="0"/>
                        <a:t>13</a:t>
                      </a:r>
                      <a:r>
                        <a:rPr lang="en-GB" dirty="0"/>
                        <a:t> p / spill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σ</a:t>
                      </a:r>
                      <a:r>
                        <a:rPr lang="en-GB" dirty="0"/>
                        <a:t> = 8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 mm circular sweep radius at 4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965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Maximum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9.6s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4.2 x 10</a:t>
                      </a:r>
                      <a:r>
                        <a:rPr lang="en-GB" baseline="30000" dirty="0"/>
                        <a:t>13</a:t>
                      </a:r>
                      <a:r>
                        <a:rPr lang="en-GB" dirty="0"/>
                        <a:t> p / spill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σ</a:t>
                      </a:r>
                      <a:r>
                        <a:rPr lang="en-GB" dirty="0"/>
                        <a:t> = 16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50 mm circular sweep radius at 4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26506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0D462A3E-32C4-6ABA-CF77-47AD3705A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Nominal Beam Parameters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B8E0C3-923B-9229-64AC-E8344F66B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EFF80B-C3E0-E960-CBAA-91C919AF9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AF8EC68-3C83-1B51-749F-D50DCAE3CD0E}"/>
              </a:ext>
            </a:extLst>
          </p:cNvPr>
          <p:cNvSpPr/>
          <p:nvPr/>
        </p:nvSpPr>
        <p:spPr>
          <a:xfrm>
            <a:off x="9799179" y="4025900"/>
            <a:ext cx="1308367" cy="1323607"/>
          </a:xfrm>
          <a:prstGeom prst="ellipse">
            <a:avLst/>
          </a:prstGeom>
          <a:noFill/>
          <a:ln>
            <a:solidFill>
              <a:srgbClr val="C00000"/>
            </a:solidFill>
          </a:ln>
          <a:effectLst>
            <a:glow rad="381000">
              <a:srgbClr val="C00000">
                <a:alpha val="5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33739AB-39D8-E87C-C726-1087C6E0AC4A}"/>
              </a:ext>
            </a:extLst>
          </p:cNvPr>
          <p:cNvCxnSpPr/>
          <p:nvPr/>
        </p:nvCxnSpPr>
        <p:spPr>
          <a:xfrm>
            <a:off x="407988" y="4687703"/>
            <a:ext cx="11671300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1E49D8-EE5A-A7B2-B783-9D781A4FC933}"/>
              </a:ext>
            </a:extLst>
          </p:cNvPr>
          <p:cNvCxnSpPr>
            <a:cxnSpLocks/>
            <a:endCxn id="44" idx="0"/>
          </p:cNvCxnSpPr>
          <p:nvPr/>
        </p:nvCxnSpPr>
        <p:spPr>
          <a:xfrm>
            <a:off x="407988" y="4668941"/>
            <a:ext cx="2344962" cy="0"/>
          </a:xfrm>
          <a:prstGeom prst="line">
            <a:avLst/>
          </a:prstGeom>
          <a:ln w="12700">
            <a:solidFill>
              <a:srgbClr val="C00000"/>
            </a:solidFill>
            <a:headEnd type="none" w="med" len="med"/>
            <a:tailEnd type="none" w="med" len="med"/>
          </a:ln>
          <a:effectLst>
            <a:glow rad="114300">
              <a:srgbClr val="C00000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ircular Arrow 12">
            <a:extLst>
              <a:ext uri="{FF2B5EF4-FFF2-40B4-BE49-F238E27FC236}">
                <a16:creationId xmlns:a16="http://schemas.microsoft.com/office/drawing/2014/main" id="{5679C7F2-7AE3-3609-6215-D27CF8C286BE}"/>
              </a:ext>
            </a:extLst>
          </p:cNvPr>
          <p:cNvSpPr/>
          <p:nvPr/>
        </p:nvSpPr>
        <p:spPr>
          <a:xfrm>
            <a:off x="9394312" y="3553844"/>
            <a:ext cx="2118101" cy="2118101"/>
          </a:xfrm>
          <a:prstGeom prst="circularArrow">
            <a:avLst>
              <a:gd name="adj1" fmla="val 2901"/>
              <a:gd name="adj2" fmla="val 535908"/>
              <a:gd name="adj3" fmla="val 21267571"/>
              <a:gd name="adj4" fmla="val 16228346"/>
              <a:gd name="adj5" fmla="val 435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849CF6D-1764-F82C-CC23-422A5F884FFC}"/>
              </a:ext>
            </a:extLst>
          </p:cNvPr>
          <p:cNvGrpSpPr/>
          <p:nvPr/>
        </p:nvGrpSpPr>
        <p:grpSpPr>
          <a:xfrm>
            <a:off x="791451" y="3726808"/>
            <a:ext cx="1894372" cy="1921790"/>
            <a:chOff x="1015004" y="3769801"/>
            <a:chExt cx="1894372" cy="192179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2996FE9-7C09-20A1-F156-1E06ACDA4EC9}"/>
                </a:ext>
              </a:extLst>
            </p:cNvPr>
            <p:cNvSpPr/>
            <p:nvPr/>
          </p:nvSpPr>
          <p:spPr>
            <a:xfrm>
              <a:off x="2475424" y="3769801"/>
              <a:ext cx="433952" cy="192179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804781F-96E4-7A35-707C-07CFBBDC5E81}"/>
                </a:ext>
              </a:extLst>
            </p:cNvPr>
            <p:cNvSpPr/>
            <p:nvPr/>
          </p:nvSpPr>
          <p:spPr>
            <a:xfrm>
              <a:off x="1015004" y="3769801"/>
              <a:ext cx="433952" cy="192179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BDAC5E8-E208-20B5-E12C-A654AEB6347E}"/>
                </a:ext>
              </a:extLst>
            </p:cNvPr>
            <p:cNvSpPr/>
            <p:nvPr/>
          </p:nvSpPr>
          <p:spPr>
            <a:xfrm>
              <a:off x="1988618" y="3769801"/>
              <a:ext cx="433952" cy="192179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951499F-BCD4-7D69-062C-56BD1430579B}"/>
                </a:ext>
              </a:extLst>
            </p:cNvPr>
            <p:cNvSpPr/>
            <p:nvPr/>
          </p:nvSpPr>
          <p:spPr>
            <a:xfrm>
              <a:off x="1501811" y="3769801"/>
              <a:ext cx="433952" cy="192179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Oval 18">
            <a:extLst>
              <a:ext uri="{FF2B5EF4-FFF2-40B4-BE49-F238E27FC236}">
                <a16:creationId xmlns:a16="http://schemas.microsoft.com/office/drawing/2014/main" id="{B936CABA-C212-1189-CF05-59A162595725}"/>
              </a:ext>
            </a:extLst>
          </p:cNvPr>
          <p:cNvSpPr/>
          <p:nvPr/>
        </p:nvSpPr>
        <p:spPr>
          <a:xfrm>
            <a:off x="10189891" y="3744644"/>
            <a:ext cx="526942" cy="526942"/>
          </a:xfrm>
          <a:prstGeom prst="ellipse">
            <a:avLst/>
          </a:prstGeom>
          <a:gradFill flip="none" rotWithShape="1">
            <a:gsLst>
              <a:gs pos="66000">
                <a:schemeClr val="bg1">
                  <a:alpha val="0"/>
                </a:schemeClr>
              </a:gs>
              <a:gs pos="39000">
                <a:srgbClr val="C0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E237F2-42C9-CC8F-AECD-95D12EBF250D}"/>
              </a:ext>
            </a:extLst>
          </p:cNvPr>
          <p:cNvSpPr txBox="1"/>
          <p:nvPr/>
        </p:nvSpPr>
        <p:spPr>
          <a:xfrm>
            <a:off x="887008" y="3378033"/>
            <a:ext cx="16927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4898"/>
                </a:solidFill>
              </a:rPr>
              <a:t>dilution system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B171899-EC65-7718-2F6D-0CF2D413F33E}"/>
              </a:ext>
            </a:extLst>
          </p:cNvPr>
          <p:cNvCxnSpPr/>
          <p:nvPr/>
        </p:nvCxnSpPr>
        <p:spPr>
          <a:xfrm>
            <a:off x="2692400" y="5994400"/>
            <a:ext cx="7760962" cy="0"/>
          </a:xfrm>
          <a:prstGeom prst="straightConnector1">
            <a:avLst/>
          </a:prstGeom>
          <a:ln w="38100">
            <a:solidFill>
              <a:srgbClr val="004898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EDD44C1-0E79-4B67-DD62-0160440CDE8F}"/>
              </a:ext>
            </a:extLst>
          </p:cNvPr>
          <p:cNvSpPr txBox="1"/>
          <p:nvPr/>
        </p:nvSpPr>
        <p:spPr>
          <a:xfrm>
            <a:off x="5823651" y="5602051"/>
            <a:ext cx="83997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~ 100 m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FE36AAA-6BC9-E0D2-115A-E0783A3A7586}"/>
              </a:ext>
            </a:extLst>
          </p:cNvPr>
          <p:cNvCxnSpPr>
            <a:cxnSpLocks/>
          </p:cNvCxnSpPr>
          <p:nvPr/>
        </p:nvCxnSpPr>
        <p:spPr>
          <a:xfrm>
            <a:off x="10453362" y="3216848"/>
            <a:ext cx="0" cy="2605694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81CFDD5-3A65-1319-4B69-2552640561B5}"/>
              </a:ext>
            </a:extLst>
          </p:cNvPr>
          <p:cNvSpPr txBox="1"/>
          <p:nvPr/>
        </p:nvSpPr>
        <p:spPr>
          <a:xfrm>
            <a:off x="10524210" y="5842810"/>
            <a:ext cx="159017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4898"/>
                </a:solidFill>
              </a:rPr>
              <a:t>BDF front face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7C37F6C-24CA-A180-5447-147ED39CFD5A}"/>
              </a:ext>
            </a:extLst>
          </p:cNvPr>
          <p:cNvCxnSpPr>
            <a:cxnSpLocks/>
          </p:cNvCxnSpPr>
          <p:nvPr/>
        </p:nvCxnSpPr>
        <p:spPr>
          <a:xfrm>
            <a:off x="9152780" y="3401514"/>
            <a:ext cx="1292797" cy="0"/>
          </a:xfrm>
          <a:prstGeom prst="straightConnector1">
            <a:avLst/>
          </a:prstGeom>
          <a:ln w="38100">
            <a:solidFill>
              <a:srgbClr val="004898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2431A72-8E25-3146-D5B3-8A6D2E07DA81}"/>
              </a:ext>
            </a:extLst>
          </p:cNvPr>
          <p:cNvSpPr txBox="1"/>
          <p:nvPr/>
        </p:nvSpPr>
        <p:spPr>
          <a:xfrm>
            <a:off x="8665222" y="2853920"/>
            <a:ext cx="27828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10 m exclusion zone (TBC)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E29FF7A-3982-B261-FC96-4F354B667A56}"/>
              </a:ext>
            </a:extLst>
          </p:cNvPr>
          <p:cNvCxnSpPr>
            <a:cxnSpLocks/>
            <a:endCxn id="7" idx="7"/>
          </p:cNvCxnSpPr>
          <p:nvPr/>
        </p:nvCxnSpPr>
        <p:spPr>
          <a:xfrm flipV="1">
            <a:off x="10445577" y="4219738"/>
            <a:ext cx="470363" cy="467965"/>
          </a:xfrm>
          <a:prstGeom prst="straightConnector1">
            <a:avLst/>
          </a:prstGeom>
          <a:ln w="38100">
            <a:solidFill>
              <a:srgbClr val="004898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EF03B3B-E9F9-C6D4-E815-118BF60C589E}"/>
              </a:ext>
            </a:extLst>
          </p:cNvPr>
          <p:cNvSpPr txBox="1"/>
          <p:nvPr/>
        </p:nvSpPr>
        <p:spPr>
          <a:xfrm>
            <a:off x="11409068" y="5024700"/>
            <a:ext cx="7053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50 mm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C274064-F39C-8EB2-2A7E-9C088E3A0A75}"/>
              </a:ext>
            </a:extLst>
          </p:cNvPr>
          <p:cNvSpPr txBox="1"/>
          <p:nvPr/>
        </p:nvSpPr>
        <p:spPr>
          <a:xfrm>
            <a:off x="887008" y="5863719"/>
            <a:ext cx="17568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4898"/>
                </a:solidFill>
              </a:rPr>
              <a:t>end of beamline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7D74807-F39E-2163-18A6-FF6187B20021}"/>
              </a:ext>
            </a:extLst>
          </p:cNvPr>
          <p:cNvCxnSpPr/>
          <p:nvPr/>
        </p:nvCxnSpPr>
        <p:spPr>
          <a:xfrm flipH="1" flipV="1">
            <a:off x="10716833" y="4453720"/>
            <a:ext cx="602466" cy="70947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2E31A13-0D7F-FD02-7918-74B3DFBE92C9}"/>
              </a:ext>
            </a:extLst>
          </p:cNvPr>
          <p:cNvSpPr txBox="1"/>
          <p:nvPr/>
        </p:nvSpPr>
        <p:spPr>
          <a:xfrm>
            <a:off x="400652" y="2820858"/>
            <a:ext cx="47662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Nominally, the beam will be Gaussian in profile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5F5E85A-F1CB-238F-8361-C883A8E63F28}"/>
              </a:ext>
            </a:extLst>
          </p:cNvPr>
          <p:cNvSpPr txBox="1"/>
          <p:nvPr/>
        </p:nvSpPr>
        <p:spPr>
          <a:xfrm>
            <a:off x="2884037" y="3636453"/>
            <a:ext cx="9826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err="1">
                <a:solidFill>
                  <a:srgbClr val="004898"/>
                </a:solidFill>
              </a:rPr>
              <a:t>σ</a:t>
            </a:r>
            <a:r>
              <a:rPr lang="en-GB" dirty="0">
                <a:solidFill>
                  <a:srgbClr val="004898"/>
                </a:solidFill>
              </a:rPr>
              <a:t> ~ 1 mm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365BB13-883F-378B-A513-4686055AA19A}"/>
              </a:ext>
            </a:extLst>
          </p:cNvPr>
          <p:cNvCxnSpPr>
            <a:cxnSpLocks/>
          </p:cNvCxnSpPr>
          <p:nvPr/>
        </p:nvCxnSpPr>
        <p:spPr>
          <a:xfrm flipH="1">
            <a:off x="2814835" y="3926555"/>
            <a:ext cx="443232" cy="43467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riangle 43">
            <a:extLst>
              <a:ext uri="{FF2B5EF4-FFF2-40B4-BE49-F238E27FC236}">
                <a16:creationId xmlns:a16="http://schemas.microsoft.com/office/drawing/2014/main" id="{DF5BEC0C-7F5A-72CA-49F5-C4C9F80F8162}"/>
              </a:ext>
            </a:extLst>
          </p:cNvPr>
          <p:cNvSpPr/>
          <p:nvPr/>
        </p:nvSpPr>
        <p:spPr>
          <a:xfrm rot="15904180">
            <a:off x="6439340" y="480081"/>
            <a:ext cx="313362" cy="7714686"/>
          </a:xfrm>
          <a:prstGeom prst="triangle">
            <a:avLst/>
          </a:prstGeom>
          <a:solidFill>
            <a:srgbClr val="C00000"/>
          </a:solidFill>
          <a:ln>
            <a:noFill/>
          </a:ln>
          <a:effectLst>
            <a:glow rad="139700">
              <a:srgbClr val="C00000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12D3EB6-A2D5-FACE-639C-A90BCA562020}"/>
              </a:ext>
            </a:extLst>
          </p:cNvPr>
          <p:cNvSpPr txBox="1"/>
          <p:nvPr/>
        </p:nvSpPr>
        <p:spPr>
          <a:xfrm>
            <a:off x="5794635" y="3447881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4898"/>
                </a:solidFill>
              </a:rPr>
              <a:t>TCC8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AE262A7-C7E4-0A00-9172-EF77724794C3}"/>
              </a:ext>
            </a:extLst>
          </p:cNvPr>
          <p:cNvSpPr txBox="1"/>
          <p:nvPr/>
        </p:nvSpPr>
        <p:spPr>
          <a:xfrm>
            <a:off x="9738580" y="749193"/>
            <a:ext cx="204543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  <a:highlight>
                  <a:srgbClr val="FFFF00"/>
                </a:highlight>
              </a:rPr>
              <a:t>   </a:t>
            </a:r>
            <a:r>
              <a:rPr lang="en-GB" dirty="0">
                <a:solidFill>
                  <a:srgbClr val="004898"/>
                </a:solidFill>
              </a:rPr>
              <a:t> = to be confirmed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612F678-266A-7B4E-1EDD-34D43884C9F1}"/>
              </a:ext>
            </a:extLst>
          </p:cNvPr>
          <p:cNvSpPr txBox="1"/>
          <p:nvPr/>
        </p:nvSpPr>
        <p:spPr>
          <a:xfrm>
            <a:off x="8489446" y="5147498"/>
            <a:ext cx="9826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err="1">
                <a:solidFill>
                  <a:srgbClr val="004898"/>
                </a:solidFill>
              </a:rPr>
              <a:t>σ</a:t>
            </a:r>
            <a:r>
              <a:rPr lang="en-GB" dirty="0">
                <a:solidFill>
                  <a:srgbClr val="004898"/>
                </a:solidFill>
              </a:rPr>
              <a:t> ~ 8 mm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8D999A6-B09F-C0B8-7CD2-FD8126881672}"/>
              </a:ext>
            </a:extLst>
          </p:cNvPr>
          <p:cNvCxnSpPr>
            <a:cxnSpLocks/>
          </p:cNvCxnSpPr>
          <p:nvPr/>
        </p:nvCxnSpPr>
        <p:spPr>
          <a:xfrm flipV="1">
            <a:off x="9013952" y="4350707"/>
            <a:ext cx="559719" cy="72644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5CE4115E-8C27-C291-BF00-C70D62D3B972}"/>
              </a:ext>
            </a:extLst>
          </p:cNvPr>
          <p:cNvSpPr txBox="1"/>
          <p:nvPr/>
        </p:nvSpPr>
        <p:spPr>
          <a:xfrm>
            <a:off x="11195364" y="3635694"/>
            <a:ext cx="36388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rgbClr val="004898"/>
                </a:solidFill>
              </a:rPr>
              <a:t>4Hz</a:t>
            </a:r>
          </a:p>
        </p:txBody>
      </p:sp>
    </p:spTree>
    <p:extLst>
      <p:ext uri="{BB962C8B-B14F-4D97-AF65-F5344CB8AC3E}">
        <p14:creationId xmlns:p14="http://schemas.microsoft.com/office/powerpoint/2010/main" val="1400005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9EAD74-D1A2-2AE6-7BBE-C9C07685E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single full-intensity shot with </a:t>
            </a:r>
            <a:r>
              <a:rPr lang="en-GB" dirty="0" err="1"/>
              <a:t>σ</a:t>
            </a:r>
            <a:r>
              <a:rPr lang="en-GB" dirty="0"/>
              <a:t> = 8 mm with no sweeping will break the target</a:t>
            </a:r>
          </a:p>
          <a:p>
            <a:pPr lvl="1"/>
            <a:r>
              <a:rPr lang="en-GB" dirty="0"/>
              <a:t>we must ensure the sweeping is going correctly during the spill</a:t>
            </a:r>
          </a:p>
          <a:p>
            <a:pPr lvl="1"/>
            <a:r>
              <a:rPr lang="en-GB" dirty="0"/>
              <a:t>the maximum intensity without sweeping is 2 x 10</a:t>
            </a:r>
            <a:r>
              <a:rPr lang="en-GB" baseline="30000" dirty="0"/>
              <a:t>12</a:t>
            </a:r>
            <a:r>
              <a:rPr lang="en-GB" dirty="0"/>
              <a:t> protons in 1s</a:t>
            </a:r>
          </a:p>
          <a:p>
            <a:r>
              <a:rPr lang="en-GB" dirty="0"/>
              <a:t>The current of most transfer line magnets will be monitored</a:t>
            </a:r>
          </a:p>
          <a:p>
            <a:pPr lvl="1"/>
            <a:r>
              <a:rPr lang="en-GB" dirty="0"/>
              <a:t>this includes the ramp across the spill to compensate for the shift in momentum</a:t>
            </a:r>
          </a:p>
          <a:p>
            <a:r>
              <a:rPr lang="en-GB" dirty="0"/>
              <a:t>We would like an independent method of verifying beam sweep</a:t>
            </a:r>
          </a:p>
          <a:p>
            <a:pPr lvl="1"/>
            <a:r>
              <a:rPr lang="en-GB" dirty="0"/>
              <a:t>e.g. independent field probe in dilution magnets or simple beam loss related trigger (using BLM system)</a:t>
            </a:r>
          </a:p>
          <a:p>
            <a:r>
              <a:rPr lang="en-GB" dirty="0"/>
              <a:t>Such a method must provide a quick interlock e.g. &lt;&lt; 50 </a:t>
            </a:r>
            <a:r>
              <a:rPr lang="en-GB" dirty="0" err="1"/>
              <a:t>ms</a:t>
            </a:r>
            <a:r>
              <a:rPr lang="en-GB" dirty="0"/>
              <a:t> response</a:t>
            </a:r>
          </a:p>
          <a:p>
            <a:pPr lvl="1"/>
            <a:r>
              <a:rPr lang="en-GB" dirty="0"/>
              <a:t>therefore, we want to avoid high-level software-based solutions for this</a:t>
            </a:r>
          </a:p>
          <a:p>
            <a:r>
              <a:rPr lang="en-GB" dirty="0"/>
              <a:t>Must be reliable (for availability) on a long time-scale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8EBAD4-7A58-C73A-F22E-501D870D9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Interlocking Considerations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8F55D6-3D71-0EA3-BAC7-70B57E01F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CA266D-5B4D-D651-08FA-9F2684FC4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611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52295A-675B-1472-1676-00DB0154A8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 should </a:t>
            </a:r>
            <a:r>
              <a:rPr lang="en-GB" b="1" dirty="0">
                <a:solidFill>
                  <a:srgbClr val="004898"/>
                </a:solidFill>
              </a:rPr>
              <a:t>minimise the material </a:t>
            </a:r>
            <a:r>
              <a:rPr lang="en-GB" dirty="0"/>
              <a:t>in the beam if possible</a:t>
            </a:r>
          </a:p>
          <a:p>
            <a:r>
              <a:rPr lang="en-GB" dirty="0"/>
              <a:t>Any material in the beam will ultimately create a very small fraction of losses that will create a very low fraction of muons</a:t>
            </a:r>
          </a:p>
          <a:p>
            <a:r>
              <a:rPr lang="en-GB" dirty="0"/>
              <a:t>We are </a:t>
            </a:r>
            <a:r>
              <a:rPr lang="en-GB" b="1" dirty="0">
                <a:solidFill>
                  <a:srgbClr val="004898"/>
                </a:solidFill>
              </a:rPr>
              <a:t>about to study </a:t>
            </a:r>
            <a:r>
              <a:rPr lang="en-GB" dirty="0"/>
              <a:t>how muons off-axis will be guided by the </a:t>
            </a:r>
            <a:r>
              <a:rPr lang="en-GB" dirty="0" err="1"/>
              <a:t>SHiP</a:t>
            </a:r>
            <a:r>
              <a:rPr lang="en-GB" dirty="0"/>
              <a:t> muon shield</a:t>
            </a:r>
          </a:p>
          <a:p>
            <a:pPr lvl="1"/>
            <a:r>
              <a:rPr lang="en-GB" dirty="0"/>
              <a:t>i.e. does the shield ‘capture’ back muons off axis into the experiment</a:t>
            </a:r>
          </a:p>
          <a:p>
            <a:r>
              <a:rPr lang="en-GB" dirty="0"/>
              <a:t>Nominally, muons very close to the axis should be ok…</a:t>
            </a:r>
          </a:p>
          <a:p>
            <a:r>
              <a:rPr lang="en-GB" dirty="0"/>
              <a:t>So, being relatively close to the target is preferable than being at the exit of the dilution system (if possible)</a:t>
            </a:r>
          </a:p>
          <a:p>
            <a:r>
              <a:rPr lang="en-GB" dirty="0"/>
              <a:t>Once we have the studies from the muon shield we can say if any locations are bad or if there is no problem at all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4AFD8B-A256-8F29-1163-3EC5D63B1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 Background Considerations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A5E1D8-3BAB-DB11-FBCF-0F112C9F9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76517A-09A4-37F2-6E4F-0D56EDB3C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644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31FB0E-1D1B-A571-33F9-96792A1C6C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Muon passes through BDF (&gt;20m concrete / iron → over 30 GeV)</a:t>
            </a:r>
          </a:p>
          <a:p>
            <a:r>
              <a:rPr lang="en-GB" dirty="0"/>
              <a:t>Perhaps captured by muon shield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25E31CC-AAD1-1C8F-53A7-D80EE48E5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Possible Background Route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A7CB1B-F1C9-B236-0A61-812A570E0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DA5826-885C-34C8-C850-F40DE3EFE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A diagram of a diagram&#10;&#10;AI-generated content may be incorrect.">
            <a:extLst>
              <a:ext uri="{FF2B5EF4-FFF2-40B4-BE49-F238E27FC236}">
                <a16:creationId xmlns:a16="http://schemas.microsoft.com/office/drawing/2014/main" id="{9700FE6A-F3FE-AB2C-00FC-298317F60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393" y="2317558"/>
            <a:ext cx="9193213" cy="3520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4C3691-A456-C664-0A22-7BA876DB4EBC}"/>
              </a:ext>
            </a:extLst>
          </p:cNvPr>
          <p:cNvSpPr txBox="1"/>
          <p:nvPr/>
        </p:nvSpPr>
        <p:spPr>
          <a:xfrm>
            <a:off x="10219038" y="1915297"/>
            <a:ext cx="139781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R. Jacobsson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C2AA08E-016E-D165-B151-D96C63D26D0F}"/>
              </a:ext>
            </a:extLst>
          </p:cNvPr>
          <p:cNvCxnSpPr>
            <a:cxnSpLocks/>
          </p:cNvCxnSpPr>
          <p:nvPr/>
        </p:nvCxnSpPr>
        <p:spPr>
          <a:xfrm>
            <a:off x="1186248" y="4065740"/>
            <a:ext cx="402830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B48C78D-5299-B78A-9983-7D00FB3BBB66}"/>
              </a:ext>
            </a:extLst>
          </p:cNvPr>
          <p:cNvCxnSpPr>
            <a:cxnSpLocks/>
          </p:cNvCxnSpPr>
          <p:nvPr/>
        </p:nvCxnSpPr>
        <p:spPr>
          <a:xfrm>
            <a:off x="5214551" y="4065740"/>
            <a:ext cx="2862649" cy="35797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266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D9A7779B-7AC6-F726-E4C7-06076CE934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100549"/>
              </p:ext>
            </p:extLst>
          </p:nvPr>
        </p:nvGraphicFramePr>
        <p:xfrm>
          <a:off x="407988" y="1592263"/>
          <a:ext cx="11376024" cy="25958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652846">
                  <a:extLst>
                    <a:ext uri="{9D8B030D-6E8A-4147-A177-3AD203B41FA5}">
                      <a16:colId xmlns:a16="http://schemas.microsoft.com/office/drawing/2014/main" val="2690325713"/>
                    </a:ext>
                  </a:extLst>
                </a:gridCol>
                <a:gridCol w="3035166">
                  <a:extLst>
                    <a:ext uri="{9D8B030D-6E8A-4147-A177-3AD203B41FA5}">
                      <a16:colId xmlns:a16="http://schemas.microsoft.com/office/drawing/2014/main" val="991836528"/>
                    </a:ext>
                  </a:extLst>
                </a:gridCol>
                <a:gridCol w="2844006">
                  <a:extLst>
                    <a:ext uri="{9D8B030D-6E8A-4147-A177-3AD203B41FA5}">
                      <a16:colId xmlns:a16="http://schemas.microsoft.com/office/drawing/2014/main" val="1189681461"/>
                    </a:ext>
                  </a:extLst>
                </a:gridCol>
                <a:gridCol w="2844006">
                  <a:extLst>
                    <a:ext uri="{9D8B030D-6E8A-4147-A177-3AD203B41FA5}">
                      <a16:colId xmlns:a16="http://schemas.microsoft.com/office/drawing/2014/main" val="40049423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48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From </a:t>
                      </a:r>
                      <a:r>
                        <a:rPr lang="en-GB" dirty="0" err="1"/>
                        <a:t>SHiP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48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From the Target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48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From the Beamline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489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157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Intensity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&lt; 3% error (abs.) each spill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&lt; 5% error each spill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532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when?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after spill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after spill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after spill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93990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 Size / Profile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&lt; 20% error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ighlight>
                            <a:srgbClr val="FFFF00"/>
                          </a:highlight>
                        </a:rPr>
                        <a:t>&lt; 10% error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ighlight>
                            <a:srgbClr val="FFFF00"/>
                          </a:highlight>
                        </a:rPr>
                        <a:t>&lt; 10% error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851962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when?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after spill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after spill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after spill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6654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 Position / Sweep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ighlight>
                            <a:srgbClr val="FFFF00"/>
                          </a:highlight>
                        </a:rPr>
                        <a:t>points during sweep?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ighlight>
                            <a:srgbClr val="FFFF00"/>
                          </a:highlight>
                        </a:rPr>
                        <a:t>&lt; 5 mm error radial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ighlight>
                            <a:srgbClr val="FFFF00"/>
                          </a:highlight>
                        </a:rPr>
                        <a:t>&lt; 5 mm error radial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2370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when?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after spill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each 50 </a:t>
                      </a:r>
                      <a:r>
                        <a:rPr lang="en-GB" sz="1600" dirty="0" err="1"/>
                        <a:t>ms</a:t>
                      </a:r>
                      <a:r>
                        <a:rPr lang="en-GB" sz="1600" dirty="0"/>
                        <a:t> (max.)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each 50 </a:t>
                      </a:r>
                      <a:r>
                        <a:rPr lang="en-GB" sz="1600" dirty="0" err="1"/>
                        <a:t>ms</a:t>
                      </a:r>
                      <a:r>
                        <a:rPr lang="en-GB" sz="1600" dirty="0"/>
                        <a:t> (max.)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4211689"/>
                  </a:ext>
                </a:extLst>
              </a:tr>
            </a:tbl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014683E9-2FD3-2D78-37A4-1C8967BFC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Requirements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BBDD5F3-5106-DDA9-751A-9BE5FB652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46D58B5-1636-3CE9-DDC9-B463B900E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584441-E3A3-EFE0-6698-CC935BB38A7C}"/>
              </a:ext>
            </a:extLst>
          </p:cNvPr>
          <p:cNvSpPr txBox="1"/>
          <p:nvPr/>
        </p:nvSpPr>
        <p:spPr>
          <a:xfrm>
            <a:off x="9738580" y="5703756"/>
            <a:ext cx="204543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  <a:highlight>
                  <a:srgbClr val="FFFF00"/>
                </a:highlight>
              </a:rPr>
              <a:t>   </a:t>
            </a:r>
            <a:r>
              <a:rPr lang="en-GB" dirty="0">
                <a:solidFill>
                  <a:srgbClr val="004898"/>
                </a:solidFill>
              </a:rPr>
              <a:t> = to be confirmed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96DC692-1C5F-130A-30C9-D0E144E258B1}"/>
              </a:ext>
            </a:extLst>
          </p:cNvPr>
          <p:cNvSpPr/>
          <p:nvPr/>
        </p:nvSpPr>
        <p:spPr>
          <a:xfrm rot="20252123">
            <a:off x="3108524" y="903438"/>
            <a:ext cx="6411816" cy="37163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800" dirty="0">
                <a:solidFill>
                  <a:srgbClr val="004898">
                    <a:alpha val="10714"/>
                  </a:srgbClr>
                </a:solidFill>
              </a:rPr>
              <a:t>preliminary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2A79D1-A4B5-159D-BA70-4F2FA1EE6460}"/>
              </a:ext>
            </a:extLst>
          </p:cNvPr>
          <p:cNvSpPr txBox="1"/>
          <p:nvPr/>
        </p:nvSpPr>
        <p:spPr>
          <a:xfrm>
            <a:off x="407988" y="5265737"/>
            <a:ext cx="322748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u="sng" dirty="0">
                <a:solidFill>
                  <a:srgbClr val="004898"/>
                </a:solidFill>
              </a:rPr>
              <a:t>Preliminary</a:t>
            </a:r>
            <a:r>
              <a:rPr lang="en-GB" dirty="0">
                <a:solidFill>
                  <a:srgbClr val="004898"/>
                </a:solidFill>
              </a:rPr>
              <a:t> - let’s discuss here</a:t>
            </a:r>
          </a:p>
        </p:txBody>
      </p:sp>
    </p:spTree>
    <p:extLst>
      <p:ext uri="{BB962C8B-B14F-4D97-AF65-F5344CB8AC3E}">
        <p14:creationId xmlns:p14="http://schemas.microsoft.com/office/powerpoint/2010/main" val="2766349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E82AE0-A782-D323-0748-A3B2B0F4CC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8081"/>
            <a:ext cx="6468800" cy="4962694"/>
          </a:xfrm>
        </p:spPr>
        <p:txBody>
          <a:bodyPr/>
          <a:lstStyle/>
          <a:p>
            <a:r>
              <a:rPr lang="en-GB" dirty="0"/>
              <a:t>Magnets along the beamline can fail</a:t>
            </a:r>
          </a:p>
          <a:p>
            <a:pPr lvl="1"/>
            <a:r>
              <a:rPr lang="en-GB" dirty="0"/>
              <a:t>change in beam position and size as the field drops</a:t>
            </a:r>
          </a:p>
          <a:p>
            <a:r>
              <a:rPr lang="en-GB" dirty="0"/>
              <a:t>Beam loss monitors will be placed on each quadrupole to cut the beam quickly if losses high</a:t>
            </a:r>
          </a:p>
          <a:p>
            <a:r>
              <a:rPr lang="en-GB" dirty="0"/>
              <a:t>A crucial failure mode will be that of the dilution system magnets and power supplies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025909-AAB5-D83D-4B35-67E7A8410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Nominal and Accident Scenarios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498B82-1203-94A1-D2FE-658E49DBC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BDF Beam Diagnostics Kick-Off | L. Nevay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73EEF4-34B7-37E9-94DB-0966BD9BF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 descr="A diagram of a number of different colored squares&#10;&#10;AI-generated content may be incorrect.">
            <a:extLst>
              <a:ext uri="{FF2B5EF4-FFF2-40B4-BE49-F238E27FC236}">
                <a16:creationId xmlns:a16="http://schemas.microsoft.com/office/drawing/2014/main" id="{A687BC49-72CE-215E-1361-47EA3F094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336" y="4184181"/>
            <a:ext cx="3894995" cy="20165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800457-F868-C2D7-48B4-EC31A03D04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8331" y="859954"/>
            <a:ext cx="4281743" cy="513809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C2B4D8-492F-B4ED-06AC-920BCB5157B2}"/>
              </a:ext>
            </a:extLst>
          </p:cNvPr>
          <p:cNvSpPr txBox="1"/>
          <p:nvPr/>
        </p:nvSpPr>
        <p:spPr>
          <a:xfrm>
            <a:off x="407988" y="3850538"/>
            <a:ext cx="198772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1 magnet per plane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798E1C-9BED-3865-E632-A99D598FD71E}"/>
              </a:ext>
            </a:extLst>
          </p:cNvPr>
          <p:cNvSpPr txBox="1"/>
          <p:nvPr/>
        </p:nvSpPr>
        <p:spPr>
          <a:xfrm>
            <a:off x="2769833" y="3879457"/>
            <a:ext cx="21031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2 magnets per plane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75CAAF-A49A-8801-49D7-B2B0A6E9EB97}"/>
              </a:ext>
            </a:extLst>
          </p:cNvPr>
          <p:cNvSpPr txBox="1"/>
          <p:nvPr/>
        </p:nvSpPr>
        <p:spPr>
          <a:xfrm>
            <a:off x="5336088" y="3879457"/>
            <a:ext cx="213858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Patterns on target vary depending on the magnet and exact time of failure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D91D4A-7A5F-4321-0CFE-F2D2D9E64886}"/>
              </a:ext>
            </a:extLst>
          </p:cNvPr>
          <p:cNvSpPr txBox="1"/>
          <p:nvPr/>
        </p:nvSpPr>
        <p:spPr>
          <a:xfrm>
            <a:off x="5336087" y="5204420"/>
            <a:ext cx="213858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A failure </a:t>
            </a:r>
            <a:r>
              <a:rPr lang="en-GB" b="1" dirty="0">
                <a:solidFill>
                  <a:srgbClr val="004898"/>
                </a:solidFill>
              </a:rPr>
              <a:t>may not </a:t>
            </a:r>
            <a:r>
              <a:rPr lang="en-GB" dirty="0">
                <a:solidFill>
                  <a:srgbClr val="004898"/>
                </a:solidFill>
              </a:rPr>
              <a:t>result in the beam ‘falling’ to the axis</a:t>
            </a:r>
          </a:p>
        </p:txBody>
      </p:sp>
    </p:spTree>
    <p:extLst>
      <p:ext uri="{BB962C8B-B14F-4D97-AF65-F5344CB8AC3E}">
        <p14:creationId xmlns:p14="http://schemas.microsoft.com/office/powerpoint/2010/main" val="3603275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381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dirty="0" smtClean="0">
            <a:solidFill>
              <a:srgbClr val="00489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9B8EB7A2-D107-4644-9BE2-B6C63AF6A1DA}" vid="{C8890B19-18F6-9144-82C2-3740631ADB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15895</TotalTime>
  <Words>948</Words>
  <Application>Microsoft Macintosh PowerPoint</Application>
  <PresentationFormat>Widescreen</PresentationFormat>
  <Paragraphs>177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 Math</vt:lpstr>
      <vt:lpstr>Helvetica Neue</vt:lpstr>
      <vt:lpstr>Office Theme</vt:lpstr>
      <vt:lpstr>Beam Diagnostics for BDF</vt:lpstr>
      <vt:lpstr>Introduction</vt:lpstr>
      <vt:lpstr>Beam Delivery and Supercycle Composition</vt:lpstr>
      <vt:lpstr>Nominal Beam Parameters</vt:lpstr>
      <vt:lpstr>Interlocking Considerations</vt:lpstr>
      <vt:lpstr>Experiment Background Considerations</vt:lpstr>
      <vt:lpstr>Possible Background Route</vt:lpstr>
      <vt:lpstr>Measurement Requirements</vt:lpstr>
      <vt:lpstr>Nominal and Accident Scenarios</vt:lpstr>
      <vt:lpstr>Actions &amp; Timeline</vt:lpstr>
      <vt:lpstr>PowerPoint Presentation</vt:lpstr>
      <vt:lpstr>Tunnel Names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Area Commissioning</dc:title>
  <dc:creator>Laurence James Nevay</dc:creator>
  <cp:lastModifiedBy>Laurence James Nevay</cp:lastModifiedBy>
  <cp:revision>264</cp:revision>
  <cp:lastPrinted>2020-01-30T13:49:18Z</cp:lastPrinted>
  <dcterms:created xsi:type="dcterms:W3CDTF">2024-04-09T08:14:36Z</dcterms:created>
  <dcterms:modified xsi:type="dcterms:W3CDTF">2025-03-07T09:59:40Z</dcterms:modified>
</cp:coreProperties>
</file>