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27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BAFF"/>
    <a:srgbClr val="76D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618"/>
    <p:restoredTop sz="94626"/>
  </p:normalViewPr>
  <p:slideViewPr>
    <p:cSldViewPr snapToGrid="0">
      <p:cViewPr varScale="1">
        <p:scale>
          <a:sx n="121" d="100"/>
          <a:sy n="121" d="100"/>
        </p:scale>
        <p:origin x="11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GB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EE5766-4A40-EF48-8E68-A20AD019A685}" type="datetimeFigureOut">
              <a:rPr lang="hu-GB" smtClean="0"/>
              <a:t>3/10/25</a:t>
            </a:fld>
            <a:endParaRPr lang="hu-GB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GB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hu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GB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81A33-80A5-3F4B-940C-2C5739FEC75D}" type="slidenum">
              <a:rPr lang="hu-GB" smtClean="0"/>
              <a:t>‹#›</a:t>
            </a:fld>
            <a:endParaRPr lang="hu-GB"/>
          </a:p>
        </p:txBody>
      </p:sp>
    </p:spTree>
    <p:extLst>
      <p:ext uri="{BB962C8B-B14F-4D97-AF65-F5344CB8AC3E}">
        <p14:creationId xmlns:p14="http://schemas.microsoft.com/office/powerpoint/2010/main" val="4222171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31A6-E8D6-4D4E-9292-A62399047DD8}" type="datetimeFigureOut">
              <a:rPr lang="hu-GB" smtClean="0"/>
              <a:t>3/10/25</a:t>
            </a:fld>
            <a:endParaRPr lang="hu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96C9-E5F8-3B4C-9882-BAA0A72EA166}" type="slidenum">
              <a:rPr lang="hu-GB" smtClean="0"/>
              <a:t>‹#›</a:t>
            </a:fld>
            <a:endParaRPr lang="hu-GB"/>
          </a:p>
        </p:txBody>
      </p:sp>
    </p:spTree>
    <p:extLst>
      <p:ext uri="{BB962C8B-B14F-4D97-AF65-F5344CB8AC3E}">
        <p14:creationId xmlns:p14="http://schemas.microsoft.com/office/powerpoint/2010/main" val="3519216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31A6-E8D6-4D4E-9292-A62399047DD8}" type="datetimeFigureOut">
              <a:rPr lang="hu-GB" smtClean="0"/>
              <a:t>3/10/25</a:t>
            </a:fld>
            <a:endParaRPr lang="hu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96C9-E5F8-3B4C-9882-BAA0A72EA166}" type="slidenum">
              <a:rPr lang="hu-GB" smtClean="0"/>
              <a:t>‹#›</a:t>
            </a:fld>
            <a:endParaRPr lang="hu-GB"/>
          </a:p>
        </p:txBody>
      </p:sp>
    </p:spTree>
    <p:extLst>
      <p:ext uri="{BB962C8B-B14F-4D97-AF65-F5344CB8AC3E}">
        <p14:creationId xmlns:p14="http://schemas.microsoft.com/office/powerpoint/2010/main" val="3658459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31A6-E8D6-4D4E-9292-A62399047DD8}" type="datetimeFigureOut">
              <a:rPr lang="hu-GB" smtClean="0"/>
              <a:t>3/10/25</a:t>
            </a:fld>
            <a:endParaRPr lang="hu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96C9-E5F8-3B4C-9882-BAA0A72EA166}" type="slidenum">
              <a:rPr lang="hu-GB" smtClean="0"/>
              <a:t>‹#›</a:t>
            </a:fld>
            <a:endParaRPr lang="hu-GB"/>
          </a:p>
        </p:txBody>
      </p:sp>
    </p:spTree>
    <p:extLst>
      <p:ext uri="{BB962C8B-B14F-4D97-AF65-F5344CB8AC3E}">
        <p14:creationId xmlns:p14="http://schemas.microsoft.com/office/powerpoint/2010/main" val="2574002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31A6-E8D6-4D4E-9292-A62399047DD8}" type="datetimeFigureOut">
              <a:rPr lang="hu-GB" smtClean="0"/>
              <a:t>3/10/25</a:t>
            </a:fld>
            <a:endParaRPr lang="hu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96C9-E5F8-3B4C-9882-BAA0A72EA166}" type="slidenum">
              <a:rPr lang="hu-GB" smtClean="0"/>
              <a:t>‹#›</a:t>
            </a:fld>
            <a:endParaRPr lang="hu-GB"/>
          </a:p>
        </p:txBody>
      </p:sp>
    </p:spTree>
    <p:extLst>
      <p:ext uri="{BB962C8B-B14F-4D97-AF65-F5344CB8AC3E}">
        <p14:creationId xmlns:p14="http://schemas.microsoft.com/office/powerpoint/2010/main" val="150336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31A6-E8D6-4D4E-9292-A62399047DD8}" type="datetimeFigureOut">
              <a:rPr lang="hu-GB" smtClean="0"/>
              <a:t>3/10/25</a:t>
            </a:fld>
            <a:endParaRPr lang="hu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96C9-E5F8-3B4C-9882-BAA0A72EA166}" type="slidenum">
              <a:rPr lang="hu-GB" smtClean="0"/>
              <a:t>‹#›</a:t>
            </a:fld>
            <a:endParaRPr lang="hu-GB"/>
          </a:p>
        </p:txBody>
      </p:sp>
    </p:spTree>
    <p:extLst>
      <p:ext uri="{BB962C8B-B14F-4D97-AF65-F5344CB8AC3E}">
        <p14:creationId xmlns:p14="http://schemas.microsoft.com/office/powerpoint/2010/main" val="2210603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31A6-E8D6-4D4E-9292-A62399047DD8}" type="datetimeFigureOut">
              <a:rPr lang="hu-GB" smtClean="0"/>
              <a:t>3/10/25</a:t>
            </a:fld>
            <a:endParaRPr lang="hu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96C9-E5F8-3B4C-9882-BAA0A72EA166}" type="slidenum">
              <a:rPr lang="hu-GB" smtClean="0"/>
              <a:t>‹#›</a:t>
            </a:fld>
            <a:endParaRPr lang="hu-GB"/>
          </a:p>
        </p:txBody>
      </p:sp>
    </p:spTree>
    <p:extLst>
      <p:ext uri="{BB962C8B-B14F-4D97-AF65-F5344CB8AC3E}">
        <p14:creationId xmlns:p14="http://schemas.microsoft.com/office/powerpoint/2010/main" val="2429954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31A6-E8D6-4D4E-9292-A62399047DD8}" type="datetimeFigureOut">
              <a:rPr lang="hu-GB" smtClean="0"/>
              <a:t>3/10/25</a:t>
            </a:fld>
            <a:endParaRPr lang="hu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96C9-E5F8-3B4C-9882-BAA0A72EA166}" type="slidenum">
              <a:rPr lang="hu-GB" smtClean="0"/>
              <a:t>‹#›</a:t>
            </a:fld>
            <a:endParaRPr lang="hu-GB"/>
          </a:p>
        </p:txBody>
      </p:sp>
    </p:spTree>
    <p:extLst>
      <p:ext uri="{BB962C8B-B14F-4D97-AF65-F5344CB8AC3E}">
        <p14:creationId xmlns:p14="http://schemas.microsoft.com/office/powerpoint/2010/main" val="2395259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31A6-E8D6-4D4E-9292-A62399047DD8}" type="datetimeFigureOut">
              <a:rPr lang="hu-GB" smtClean="0"/>
              <a:t>3/10/25</a:t>
            </a:fld>
            <a:endParaRPr lang="hu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96C9-E5F8-3B4C-9882-BAA0A72EA166}" type="slidenum">
              <a:rPr lang="hu-GB" smtClean="0"/>
              <a:t>‹#›</a:t>
            </a:fld>
            <a:endParaRPr lang="hu-GB"/>
          </a:p>
        </p:txBody>
      </p:sp>
    </p:spTree>
    <p:extLst>
      <p:ext uri="{BB962C8B-B14F-4D97-AF65-F5344CB8AC3E}">
        <p14:creationId xmlns:p14="http://schemas.microsoft.com/office/powerpoint/2010/main" val="2549135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31A6-E8D6-4D4E-9292-A62399047DD8}" type="datetimeFigureOut">
              <a:rPr lang="hu-GB" smtClean="0"/>
              <a:t>3/10/25</a:t>
            </a:fld>
            <a:endParaRPr lang="hu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96C9-E5F8-3B4C-9882-BAA0A72EA166}" type="slidenum">
              <a:rPr lang="hu-GB" smtClean="0"/>
              <a:t>‹#›</a:t>
            </a:fld>
            <a:endParaRPr lang="hu-GB"/>
          </a:p>
        </p:txBody>
      </p:sp>
    </p:spTree>
    <p:extLst>
      <p:ext uri="{BB962C8B-B14F-4D97-AF65-F5344CB8AC3E}">
        <p14:creationId xmlns:p14="http://schemas.microsoft.com/office/powerpoint/2010/main" val="3722740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31A6-E8D6-4D4E-9292-A62399047DD8}" type="datetimeFigureOut">
              <a:rPr lang="hu-GB" smtClean="0"/>
              <a:t>3/10/25</a:t>
            </a:fld>
            <a:endParaRPr lang="hu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96C9-E5F8-3B4C-9882-BAA0A72EA166}" type="slidenum">
              <a:rPr lang="hu-GB" smtClean="0"/>
              <a:t>‹#›</a:t>
            </a:fld>
            <a:endParaRPr lang="hu-GB"/>
          </a:p>
        </p:txBody>
      </p:sp>
    </p:spTree>
    <p:extLst>
      <p:ext uri="{BB962C8B-B14F-4D97-AF65-F5344CB8AC3E}">
        <p14:creationId xmlns:p14="http://schemas.microsoft.com/office/powerpoint/2010/main" val="1288570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31A6-E8D6-4D4E-9292-A62399047DD8}" type="datetimeFigureOut">
              <a:rPr lang="hu-GB" smtClean="0"/>
              <a:t>3/10/25</a:t>
            </a:fld>
            <a:endParaRPr lang="hu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C96C9-E5F8-3B4C-9882-BAA0A72EA166}" type="slidenum">
              <a:rPr lang="hu-GB" smtClean="0"/>
              <a:t>‹#›</a:t>
            </a:fld>
            <a:endParaRPr lang="hu-GB"/>
          </a:p>
        </p:txBody>
      </p:sp>
    </p:spTree>
    <p:extLst>
      <p:ext uri="{BB962C8B-B14F-4D97-AF65-F5344CB8AC3E}">
        <p14:creationId xmlns:p14="http://schemas.microsoft.com/office/powerpoint/2010/main" val="2719486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7131A6-E8D6-4D4E-9292-A62399047DD8}" type="datetimeFigureOut">
              <a:rPr lang="hu-GB" smtClean="0"/>
              <a:t>3/10/25</a:t>
            </a:fld>
            <a:endParaRPr lang="hu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2C96C9-E5F8-3B4C-9882-BAA0A72EA166}" type="slidenum">
              <a:rPr lang="hu-GB" smtClean="0"/>
              <a:t>‹#›</a:t>
            </a:fld>
            <a:endParaRPr lang="hu-GB"/>
          </a:p>
        </p:txBody>
      </p:sp>
    </p:spTree>
    <p:extLst>
      <p:ext uri="{BB962C8B-B14F-4D97-AF65-F5344CB8AC3E}">
        <p14:creationId xmlns:p14="http://schemas.microsoft.com/office/powerpoint/2010/main" val="3127365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pik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CE7BD13-F8A9-C743-8902-CF3BE33AB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2365548"/>
          </a:xfrm>
        </p:spPr>
        <p:txBody>
          <a:bodyPr>
            <a:noAutofit/>
          </a:bodyPr>
          <a:lstStyle/>
          <a:p>
            <a:pPr algn="ctr"/>
            <a:r>
              <a:rPr lang="hu-HU" sz="4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Széchenyi István </a:t>
            </a:r>
            <a:r>
              <a:rPr lang="hu-HU" sz="40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Mechanical</a:t>
            </a:r>
            <a:r>
              <a:rPr lang="hu-HU" sz="4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sz="40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Technical</a:t>
            </a:r>
            <a:r>
              <a:rPr lang="hu-HU" sz="4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sz="40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School</a:t>
            </a:r>
            <a:br>
              <a:rPr lang="hu-HU" sz="4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</a:br>
            <a:r>
              <a:rPr lang="hu-HU" sz="4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Székesfehérvár</a:t>
            </a:r>
            <a:br>
              <a:rPr lang="hu-HU" sz="4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</a:br>
            <a:r>
              <a:rPr lang="hu-HU" sz="4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HUNGARY</a:t>
            </a:r>
            <a:endParaRPr lang="hu-GB" sz="4000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B14B61A2-C0C3-FA3F-13E2-9411BA2E35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870254">
            <a:off x="4590129" y="2480064"/>
            <a:ext cx="4053830" cy="2366062"/>
          </a:xfrm>
          <a:prstGeom prst="rect">
            <a:avLst/>
          </a:prstGeom>
        </p:spPr>
      </p:pic>
      <p:pic>
        <p:nvPicPr>
          <p:cNvPr id="4" name="Tartalom helye 3">
            <a:extLst>
              <a:ext uri="{FF2B5EF4-FFF2-40B4-BE49-F238E27FC236}">
                <a16:creationId xmlns:a16="http://schemas.microsoft.com/office/drawing/2014/main" id="{35357A73-5449-9082-E164-EE08A043FE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22234" r="1348"/>
          <a:stretch/>
        </p:blipFill>
        <p:spPr>
          <a:xfrm rot="1160071">
            <a:off x="254728" y="1997307"/>
            <a:ext cx="3065853" cy="2061012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CB294BB0-F6FB-6C06-A510-CE5F02B172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2707" y="4698160"/>
            <a:ext cx="3256767" cy="198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87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18C82DC-D3F8-2B14-EBCB-1251F4D91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973" y="365126"/>
            <a:ext cx="8267377" cy="1325563"/>
          </a:xfrm>
        </p:spPr>
        <p:txBody>
          <a:bodyPr>
            <a:normAutofit/>
          </a:bodyPr>
          <a:lstStyle/>
          <a:p>
            <a:r>
              <a:rPr lang="hu-GB" sz="4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Classes </a:t>
            </a:r>
            <a:r>
              <a:rPr lang="hu-HU" sz="4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(size:32-36 </a:t>
            </a:r>
            <a:r>
              <a:rPr lang="hu-HU" sz="40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students</a:t>
            </a:r>
            <a:r>
              <a:rPr lang="hu-HU" sz="4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)</a:t>
            </a:r>
            <a:endParaRPr lang="hu-GB" sz="4000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95CCECD-654C-17BF-2819-ED8EA5D38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419" y="1504950"/>
            <a:ext cx="8319931" cy="481287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sz="3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4. IT and </a:t>
            </a:r>
            <a:r>
              <a:rPr lang="hu-HU" sz="30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telecommunication</a:t>
            </a:r>
            <a:r>
              <a:rPr lang="hu-HU" sz="3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(2 </a:t>
            </a:r>
            <a:r>
              <a:rPr lang="hu-HU" sz="30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classes</a:t>
            </a:r>
            <a:r>
              <a:rPr lang="hu-HU" sz="3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)</a:t>
            </a:r>
          </a:p>
          <a:p>
            <a:pPr marL="0" indent="0">
              <a:buNone/>
            </a:pP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     3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possible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fields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from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year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11:</a:t>
            </a:r>
          </a:p>
          <a:p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Software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developer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and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tester</a:t>
            </a:r>
            <a:endParaRPr lang="hu-HU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 lvl="1"/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Programming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, software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installation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, testing and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maintenance</a:t>
            </a:r>
            <a:endParaRPr lang="hu-HU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 lvl="1"/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Developing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desktop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applications</a:t>
            </a:r>
            <a:endParaRPr lang="hu-HU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r>
              <a:rPr lang="hu-HU" dirty="0">
                <a:solidFill>
                  <a:schemeClr val="bg1"/>
                </a:solidFill>
                <a:effectLst/>
                <a:latin typeface="AkayaKanadaka" panose="02010502080401010103" pitchFamily="2" charset="0"/>
                <a:cs typeface="AkayaKanadaka" panose="02010502080401010103" pitchFamily="2" charset="0"/>
              </a:rPr>
              <a:t>IT </a:t>
            </a:r>
            <a:r>
              <a:rPr lang="hu-HU" dirty="0" err="1">
                <a:solidFill>
                  <a:schemeClr val="bg1"/>
                </a:solidFill>
                <a:effectLst/>
                <a:latin typeface="AkayaKanadaka" panose="02010502080401010103" pitchFamily="2" charset="0"/>
                <a:cs typeface="AkayaKanadaka" panose="02010502080401010103" pitchFamily="2" charset="0"/>
              </a:rPr>
              <a:t>systems</a:t>
            </a:r>
            <a:r>
              <a:rPr lang="hu-HU" dirty="0">
                <a:solidFill>
                  <a:schemeClr val="bg1"/>
                </a:solidFill>
                <a:effectLst/>
                <a:latin typeface="AkayaKanadaka" panose="02010502080401010103" pitchFamily="2" charset="0"/>
                <a:cs typeface="AkayaKanadaka" panose="02010502080401010103" pitchFamily="2" charset="0"/>
              </a:rPr>
              <a:t> - and </a:t>
            </a:r>
            <a:r>
              <a:rPr lang="hu-HU" dirty="0" err="1">
                <a:solidFill>
                  <a:schemeClr val="bg1"/>
                </a:solidFill>
                <a:effectLst/>
                <a:latin typeface="AkayaKanadaka" panose="02010502080401010103" pitchFamily="2" charset="0"/>
                <a:cs typeface="AkayaKanadaka" panose="02010502080401010103" pitchFamily="2" charset="0"/>
              </a:rPr>
              <a:t>application</a:t>
            </a:r>
            <a:r>
              <a:rPr lang="hu-HU" dirty="0">
                <a:solidFill>
                  <a:schemeClr val="bg1"/>
                </a:solidFill>
                <a:effectLst/>
                <a:latin typeface="AkayaKanadaka" panose="02010502080401010103" pitchFamily="2" charset="0"/>
                <a:cs typeface="AkayaKanadaka" panose="02010502080401010103" pitchFamily="2" charset="0"/>
              </a:rPr>
              <a:t> - operator </a:t>
            </a:r>
            <a:r>
              <a:rPr lang="hu-HU" dirty="0" err="1">
                <a:solidFill>
                  <a:schemeClr val="bg1"/>
                </a:solidFill>
                <a:effectLst/>
                <a:latin typeface="AkayaKanadaka" panose="02010502080401010103" pitchFamily="2" charset="0"/>
                <a:cs typeface="AkayaKanadaka" panose="02010502080401010103" pitchFamily="2" charset="0"/>
              </a:rPr>
              <a:t>technician</a:t>
            </a:r>
            <a:endParaRPr lang="hu-HU" dirty="0">
              <a:solidFill>
                <a:schemeClr val="bg1"/>
              </a:solidFill>
              <a:effectLst/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 lvl="1"/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Network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planning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,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installation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and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maintenance</a:t>
            </a:r>
            <a:endParaRPr lang="hu-HU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 lvl="1"/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Hardware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maintenance</a:t>
            </a:r>
            <a:endParaRPr lang="hu-HU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T</a:t>
            </a:r>
            <a:r>
              <a:rPr lang="hu-HU" dirty="0" err="1">
                <a:solidFill>
                  <a:schemeClr val="bg1"/>
                </a:solidFill>
                <a:effectLst/>
                <a:latin typeface="AkayaKanadaka" panose="02010502080401010103" pitchFamily="2" charset="0"/>
                <a:cs typeface="AkayaKanadaka" panose="02010502080401010103" pitchFamily="2" charset="0"/>
              </a:rPr>
              <a:t>elecommunications</a:t>
            </a:r>
            <a:r>
              <a:rPr lang="hu-HU" dirty="0">
                <a:solidFill>
                  <a:schemeClr val="bg1"/>
                </a:solidFill>
                <a:effectLst/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effectLst/>
                <a:latin typeface="AkayaKanadaka" panose="02010502080401010103" pitchFamily="2" charset="0"/>
                <a:cs typeface="AkayaKanadaka" panose="02010502080401010103" pitchFamily="2" charset="0"/>
              </a:rPr>
              <a:t>technician</a:t>
            </a:r>
            <a:endParaRPr lang="hu-HU" dirty="0">
              <a:solidFill>
                <a:schemeClr val="bg1"/>
              </a:solidFill>
              <a:effectLst/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 lvl="1"/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Broadcasting</a:t>
            </a:r>
            <a:endParaRPr lang="hu-HU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endParaRPr lang="hu-GB" dirty="0"/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5DA5E2D7-6197-2F3D-61CF-C5DBB92AF05E}"/>
              </a:ext>
            </a:extLst>
          </p:cNvPr>
          <p:cNvSpPr/>
          <p:nvPr/>
        </p:nvSpPr>
        <p:spPr>
          <a:xfrm rot="20191596">
            <a:off x="5438955" y="5258683"/>
            <a:ext cx="1642194" cy="1133189"/>
          </a:xfrm>
          <a:custGeom>
            <a:avLst/>
            <a:gdLst/>
            <a:ahLst/>
            <a:cxnLst/>
            <a:rect l="l" t="t" r="r" b="b"/>
            <a:pathLst>
              <a:path w="4887815" h="2748023">
                <a:moveTo>
                  <a:pt x="0" y="0"/>
                </a:moveTo>
                <a:lnTo>
                  <a:pt x="4887815" y="0"/>
                </a:lnTo>
                <a:lnTo>
                  <a:pt x="4887815" y="2748022"/>
                </a:lnTo>
                <a:lnTo>
                  <a:pt x="0" y="274802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hu-GB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1F2C4A14-25A1-D3CA-F0CB-6B9C98725D0C}"/>
              </a:ext>
            </a:extLst>
          </p:cNvPr>
          <p:cNvSpPr/>
          <p:nvPr/>
        </p:nvSpPr>
        <p:spPr>
          <a:xfrm rot="-208397">
            <a:off x="7207425" y="2748271"/>
            <a:ext cx="1788186" cy="1248020"/>
          </a:xfrm>
          <a:custGeom>
            <a:avLst/>
            <a:gdLst/>
            <a:ahLst/>
            <a:cxnLst/>
            <a:rect l="l" t="t" r="r" b="b"/>
            <a:pathLst>
              <a:path w="3933339" h="3301406">
                <a:moveTo>
                  <a:pt x="0" y="0"/>
                </a:moveTo>
                <a:lnTo>
                  <a:pt x="3933339" y="0"/>
                </a:lnTo>
                <a:lnTo>
                  <a:pt x="3933339" y="3301406"/>
                </a:lnTo>
                <a:lnTo>
                  <a:pt x="0" y="330140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hu-GB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15F4168E-25B5-DC12-E9CE-89F1BC177625}"/>
              </a:ext>
            </a:extLst>
          </p:cNvPr>
          <p:cNvSpPr/>
          <p:nvPr/>
        </p:nvSpPr>
        <p:spPr>
          <a:xfrm rot="2257264">
            <a:off x="6453791" y="753329"/>
            <a:ext cx="2031635" cy="1326802"/>
          </a:xfrm>
          <a:custGeom>
            <a:avLst/>
            <a:gdLst/>
            <a:ahLst/>
            <a:cxnLst/>
            <a:rect l="l" t="t" r="r" b="b"/>
            <a:pathLst>
              <a:path w="4074282" h="2290638">
                <a:moveTo>
                  <a:pt x="0" y="0"/>
                </a:moveTo>
                <a:lnTo>
                  <a:pt x="4074282" y="0"/>
                </a:lnTo>
                <a:lnTo>
                  <a:pt x="4074282" y="2290638"/>
                </a:lnTo>
                <a:lnTo>
                  <a:pt x="0" y="229063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hu-GB"/>
          </a:p>
        </p:txBody>
      </p:sp>
    </p:spTree>
    <p:extLst>
      <p:ext uri="{BB962C8B-B14F-4D97-AF65-F5344CB8AC3E}">
        <p14:creationId xmlns:p14="http://schemas.microsoft.com/office/powerpoint/2010/main" val="238110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54B9576-320A-9487-F703-F0293CF1F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59239"/>
          </a:xfrm>
        </p:spPr>
        <p:txBody>
          <a:bodyPr>
            <a:normAutofit/>
          </a:bodyPr>
          <a:lstStyle/>
          <a:p>
            <a:r>
              <a:rPr lang="hu-GB" sz="44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Classes </a:t>
            </a:r>
            <a:r>
              <a:rPr lang="hu-HU" sz="44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(</a:t>
            </a:r>
            <a:r>
              <a:rPr lang="hu-HU" sz="44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size</a:t>
            </a:r>
            <a:r>
              <a:rPr lang="hu-HU" sz="44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: 36-40 </a:t>
            </a:r>
            <a:r>
              <a:rPr lang="hu-HU" sz="44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students</a:t>
            </a:r>
            <a:r>
              <a:rPr lang="hu-HU" sz="44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)</a:t>
            </a:r>
            <a:endParaRPr lang="hu-GB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8437214-A169-45F0-E352-F93ACADE4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956" y="1348353"/>
            <a:ext cx="8322590" cy="482861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hu-HU" sz="32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5. </a:t>
            </a:r>
            <a:r>
              <a:rPr lang="hu-HU" sz="32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Bilingual</a:t>
            </a:r>
            <a:r>
              <a:rPr lang="hu-HU" sz="32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IT and </a:t>
            </a:r>
            <a:r>
              <a:rPr lang="hu-HU" sz="32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telecommunication</a:t>
            </a:r>
            <a:r>
              <a:rPr lang="hu-HU" sz="32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(1 </a:t>
            </a:r>
            <a:r>
              <a:rPr lang="hu-HU" sz="32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class</a:t>
            </a:r>
            <a:r>
              <a:rPr lang="hu-HU" sz="32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)</a:t>
            </a:r>
          </a:p>
          <a:p>
            <a:pPr marL="0" indent="0">
              <a:buNone/>
            </a:pP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	1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possible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field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from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year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11: </a:t>
            </a:r>
          </a:p>
          <a:p>
            <a:pPr marL="0" indent="0">
              <a:buNone/>
            </a:pPr>
            <a:r>
              <a:rPr lang="hu-HU" sz="3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Software </a:t>
            </a:r>
            <a:r>
              <a:rPr lang="hu-HU" sz="30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developer</a:t>
            </a:r>
            <a:r>
              <a:rPr lang="hu-HU" sz="3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and </a:t>
            </a:r>
            <a:r>
              <a:rPr lang="hu-HU" sz="30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tester</a:t>
            </a:r>
            <a:endParaRPr lang="hu-HU" sz="3000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 lvl="1"/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1+5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years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of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education</a:t>
            </a:r>
            <a:endParaRPr lang="hu-HU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 lvl="1"/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First-year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subjects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: Digital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culture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,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Mathematics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,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Physical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Education and English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language</a:t>
            </a:r>
            <a:endParaRPr lang="hu-HU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 lvl="1"/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Students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have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18 English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lessons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a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week</a:t>
            </a:r>
            <a:endParaRPr lang="hu-HU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 lvl="1"/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They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can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choose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a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second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foreign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language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from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the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second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year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(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German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,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Russian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or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Spanish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)</a:t>
            </a:r>
          </a:p>
          <a:p>
            <a:pPr lvl="1"/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History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, IT,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Technical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Chemistry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PE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lessons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are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held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in English</a:t>
            </a:r>
            <a:endParaRPr lang="hu-HU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 lvl="1"/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They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receive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a C1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Language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certificate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when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they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</a:p>
          <a:p>
            <a:pPr marL="457200" lvl="1" indent="0">
              <a:buNone/>
            </a:pP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 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finish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school</a:t>
            </a:r>
            <a:endParaRPr lang="hu-GB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96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6588012-1FBF-666F-D6F7-6B021A7F8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hu-GB" sz="48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School life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28E1841-4D76-570A-04E2-E9D7416A7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33500"/>
            <a:ext cx="7886700" cy="4843463"/>
          </a:xfrm>
        </p:spPr>
        <p:txBody>
          <a:bodyPr>
            <a:normAutofit/>
          </a:bodyPr>
          <a:lstStyle/>
          <a:p>
            <a:r>
              <a:rPr lang="hu-GB" sz="36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Freshmen’s day</a:t>
            </a:r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5D61B758-62ED-9D6B-AA2A-E419F8C41EA1}"/>
              </a:ext>
            </a:extLst>
          </p:cNvPr>
          <p:cNvSpPr/>
          <p:nvPr/>
        </p:nvSpPr>
        <p:spPr>
          <a:xfrm rot="21237694">
            <a:off x="237618" y="2258493"/>
            <a:ext cx="3608919" cy="2229929"/>
          </a:xfrm>
          <a:custGeom>
            <a:avLst/>
            <a:gdLst/>
            <a:ahLst/>
            <a:cxnLst/>
            <a:rect l="l" t="t" r="r" b="b"/>
            <a:pathLst>
              <a:path w="7659776" h="4372772">
                <a:moveTo>
                  <a:pt x="0" y="0"/>
                </a:moveTo>
                <a:lnTo>
                  <a:pt x="7659775" y="0"/>
                </a:lnTo>
                <a:lnTo>
                  <a:pt x="7659775" y="4372772"/>
                </a:lnTo>
                <a:lnTo>
                  <a:pt x="0" y="437277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65" r="-665"/>
            </a:stretch>
          </a:blipFill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3129F00C-78CE-DB34-BF1A-26DC93E8AA4A}"/>
              </a:ext>
            </a:extLst>
          </p:cNvPr>
          <p:cNvSpPr/>
          <p:nvPr/>
        </p:nvSpPr>
        <p:spPr>
          <a:xfrm>
            <a:off x="3164250" y="4216582"/>
            <a:ext cx="4380359" cy="2534999"/>
          </a:xfrm>
          <a:custGeom>
            <a:avLst/>
            <a:gdLst/>
            <a:ahLst/>
            <a:cxnLst/>
            <a:rect l="l" t="t" r="r" b="b"/>
            <a:pathLst>
              <a:path w="7659776" h="4372772">
                <a:moveTo>
                  <a:pt x="0" y="0"/>
                </a:moveTo>
                <a:lnTo>
                  <a:pt x="7659776" y="0"/>
                </a:lnTo>
                <a:lnTo>
                  <a:pt x="7659776" y="4372772"/>
                </a:lnTo>
                <a:lnTo>
                  <a:pt x="0" y="43727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65" r="-665"/>
            </a:stretch>
          </a:blipFill>
        </p:spPr>
        <p:txBody>
          <a:bodyPr/>
          <a:lstStyle/>
          <a:p>
            <a:endParaRPr lang="hu-GB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2517BF4C-8CA7-0A29-7C10-418868124E14}"/>
              </a:ext>
            </a:extLst>
          </p:cNvPr>
          <p:cNvSpPr/>
          <p:nvPr/>
        </p:nvSpPr>
        <p:spPr>
          <a:xfrm rot="514989">
            <a:off x="4620959" y="1287522"/>
            <a:ext cx="3901703" cy="2555321"/>
          </a:xfrm>
          <a:custGeom>
            <a:avLst/>
            <a:gdLst/>
            <a:ahLst/>
            <a:cxnLst/>
            <a:rect l="l" t="t" r="r" b="b"/>
            <a:pathLst>
              <a:path w="7706660" h="4399179">
                <a:moveTo>
                  <a:pt x="0" y="0"/>
                </a:moveTo>
                <a:lnTo>
                  <a:pt x="7706660" y="0"/>
                </a:lnTo>
                <a:lnTo>
                  <a:pt x="7706660" y="4399180"/>
                </a:lnTo>
                <a:lnTo>
                  <a:pt x="0" y="43991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98" r="-698"/>
            </a:stretch>
          </a:blipFill>
        </p:spPr>
        <p:txBody>
          <a:bodyPr/>
          <a:lstStyle/>
          <a:p>
            <a:endParaRPr lang="hu-GB"/>
          </a:p>
        </p:txBody>
      </p:sp>
    </p:spTree>
    <p:extLst>
      <p:ext uri="{BB962C8B-B14F-4D97-AF65-F5344CB8AC3E}">
        <p14:creationId xmlns:p14="http://schemas.microsoft.com/office/powerpoint/2010/main" val="155644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6588012-1FBF-666F-D6F7-6B021A7F8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hu-GB" sz="48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School life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28E1841-4D76-570A-04E2-E9D7416A7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33500"/>
            <a:ext cx="7886700" cy="4843463"/>
          </a:xfrm>
        </p:spPr>
        <p:txBody>
          <a:bodyPr>
            <a:normAutofit/>
          </a:bodyPr>
          <a:lstStyle/>
          <a:p>
            <a:r>
              <a:rPr lang="hu-GB" sz="36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Student government’s day</a:t>
            </a:r>
          </a:p>
          <a:p>
            <a:endParaRPr lang="hu-GB" sz="3600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2C89E82E-2DC6-EBDC-4804-C898FE51CE37}"/>
              </a:ext>
            </a:extLst>
          </p:cNvPr>
          <p:cNvSpPr/>
          <p:nvPr/>
        </p:nvSpPr>
        <p:spPr>
          <a:xfrm rot="1139662">
            <a:off x="639827" y="2485987"/>
            <a:ext cx="4048886" cy="2199417"/>
          </a:xfrm>
          <a:custGeom>
            <a:avLst/>
            <a:gdLst/>
            <a:ahLst/>
            <a:cxnLst/>
            <a:rect l="l" t="t" r="r" b="b"/>
            <a:pathLst>
              <a:path w="8303315" h="4728955">
                <a:moveTo>
                  <a:pt x="0" y="0"/>
                </a:moveTo>
                <a:lnTo>
                  <a:pt x="8303315" y="0"/>
                </a:lnTo>
                <a:lnTo>
                  <a:pt x="8303315" y="4728955"/>
                </a:lnTo>
                <a:lnTo>
                  <a:pt x="0" y="472895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24" r="-624"/>
            </a:stretch>
          </a:blipFill>
        </p:spPr>
        <p:txBody>
          <a:bodyPr/>
          <a:lstStyle/>
          <a:p>
            <a:endParaRPr lang="hu-GB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55C81AA7-D9F6-4365-388D-4E1601A88D9D}"/>
              </a:ext>
            </a:extLst>
          </p:cNvPr>
          <p:cNvSpPr/>
          <p:nvPr/>
        </p:nvSpPr>
        <p:spPr>
          <a:xfrm>
            <a:off x="2664270" y="4195584"/>
            <a:ext cx="3893156" cy="2439797"/>
          </a:xfrm>
          <a:custGeom>
            <a:avLst/>
            <a:gdLst/>
            <a:ahLst/>
            <a:cxnLst/>
            <a:rect l="l" t="t" r="r" b="b"/>
            <a:pathLst>
              <a:path w="8303316" h="4728956">
                <a:moveTo>
                  <a:pt x="0" y="0"/>
                </a:moveTo>
                <a:lnTo>
                  <a:pt x="8303316" y="0"/>
                </a:lnTo>
                <a:lnTo>
                  <a:pt x="8303316" y="4728956"/>
                </a:lnTo>
                <a:lnTo>
                  <a:pt x="0" y="47289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624" r="-624"/>
            </a:stretch>
          </a:blipFill>
        </p:spPr>
        <p:txBody>
          <a:bodyPr/>
          <a:lstStyle/>
          <a:p>
            <a:endParaRPr lang="hu-GB"/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9D45A916-3A69-A572-87D3-9294688CC49B}"/>
              </a:ext>
            </a:extLst>
          </p:cNvPr>
          <p:cNvSpPr/>
          <p:nvPr/>
        </p:nvSpPr>
        <p:spPr>
          <a:xfrm rot="20546646">
            <a:off x="4892369" y="1687123"/>
            <a:ext cx="3739067" cy="2502358"/>
          </a:xfrm>
          <a:custGeom>
            <a:avLst/>
            <a:gdLst/>
            <a:ahLst/>
            <a:cxnLst/>
            <a:rect l="l" t="t" r="r" b="b"/>
            <a:pathLst>
              <a:path w="8303316" h="4728956">
                <a:moveTo>
                  <a:pt x="0" y="0"/>
                </a:moveTo>
                <a:lnTo>
                  <a:pt x="8303316" y="0"/>
                </a:lnTo>
                <a:lnTo>
                  <a:pt x="8303316" y="4728956"/>
                </a:lnTo>
                <a:lnTo>
                  <a:pt x="0" y="47289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624" r="-624"/>
            </a:stretch>
          </a:blipFill>
        </p:spPr>
        <p:txBody>
          <a:bodyPr/>
          <a:lstStyle/>
          <a:p>
            <a:endParaRPr lang="hu-GB"/>
          </a:p>
        </p:txBody>
      </p:sp>
    </p:spTree>
    <p:extLst>
      <p:ext uri="{BB962C8B-B14F-4D97-AF65-F5344CB8AC3E}">
        <p14:creationId xmlns:p14="http://schemas.microsoft.com/office/powerpoint/2010/main" val="1134573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6588012-1FBF-666F-D6F7-6B021A7F8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hu-GB" sz="48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School life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28E1841-4D76-570A-04E2-E9D7416A7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33500"/>
            <a:ext cx="7886700" cy="4843463"/>
          </a:xfrm>
        </p:spPr>
        <p:txBody>
          <a:bodyPr>
            <a:normAutofit/>
          </a:bodyPr>
          <a:lstStyle/>
          <a:p>
            <a:r>
              <a:rPr lang="hu-GB" sz="36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Széchenyi competition</a:t>
            </a:r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9631914F-3628-EF79-A586-A9DBE1323980}"/>
              </a:ext>
            </a:extLst>
          </p:cNvPr>
          <p:cNvSpPr/>
          <p:nvPr/>
        </p:nvSpPr>
        <p:spPr>
          <a:xfrm rot="20231147">
            <a:off x="428547" y="2369704"/>
            <a:ext cx="4121022" cy="3066143"/>
          </a:xfrm>
          <a:custGeom>
            <a:avLst/>
            <a:gdLst/>
            <a:ahLst/>
            <a:cxnLst/>
            <a:rect l="l" t="t" r="r" b="b"/>
            <a:pathLst>
              <a:path w="7835840" h="5579010">
                <a:moveTo>
                  <a:pt x="0" y="0"/>
                </a:moveTo>
                <a:lnTo>
                  <a:pt x="7835840" y="0"/>
                </a:lnTo>
                <a:lnTo>
                  <a:pt x="7835840" y="5579010"/>
                </a:lnTo>
                <a:lnTo>
                  <a:pt x="0" y="557901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44" r="-344"/>
            </a:stretch>
          </a:blipFill>
        </p:spPr>
        <p:txBody>
          <a:bodyPr/>
          <a:lstStyle/>
          <a:p>
            <a:endParaRPr lang="hu-GB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3728D5CD-A05A-2AE9-9C82-A34C066BB45E}"/>
              </a:ext>
            </a:extLst>
          </p:cNvPr>
          <p:cNvSpPr/>
          <p:nvPr/>
        </p:nvSpPr>
        <p:spPr>
          <a:xfrm>
            <a:off x="2344589" y="3768487"/>
            <a:ext cx="4159585" cy="2856962"/>
          </a:xfrm>
          <a:custGeom>
            <a:avLst/>
            <a:gdLst/>
            <a:ahLst/>
            <a:cxnLst/>
            <a:rect l="l" t="t" r="r" b="b"/>
            <a:pathLst>
              <a:path w="7835840" h="5579010">
                <a:moveTo>
                  <a:pt x="0" y="0"/>
                </a:moveTo>
                <a:lnTo>
                  <a:pt x="7835839" y="0"/>
                </a:lnTo>
                <a:lnTo>
                  <a:pt x="7835839" y="5579010"/>
                </a:lnTo>
                <a:lnTo>
                  <a:pt x="0" y="55790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44" r="-344"/>
            </a:stretch>
          </a:blipFill>
        </p:spPr>
        <p:txBody>
          <a:bodyPr/>
          <a:lstStyle/>
          <a:p>
            <a:endParaRPr lang="hu-GB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7BEE5C28-9FF6-E83C-2E9E-D68E1B1BC1F3}"/>
              </a:ext>
            </a:extLst>
          </p:cNvPr>
          <p:cNvSpPr/>
          <p:nvPr/>
        </p:nvSpPr>
        <p:spPr>
          <a:xfrm rot="1325972">
            <a:off x="4768874" y="2035451"/>
            <a:ext cx="3470601" cy="2787099"/>
          </a:xfrm>
          <a:custGeom>
            <a:avLst/>
            <a:gdLst/>
            <a:ahLst/>
            <a:cxnLst/>
            <a:rect l="l" t="t" r="r" b="b"/>
            <a:pathLst>
              <a:path w="7835840" h="5579010">
                <a:moveTo>
                  <a:pt x="0" y="0"/>
                </a:moveTo>
                <a:lnTo>
                  <a:pt x="7835839" y="0"/>
                </a:lnTo>
                <a:lnTo>
                  <a:pt x="7835839" y="5579010"/>
                </a:lnTo>
                <a:lnTo>
                  <a:pt x="0" y="55790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44" r="-344"/>
            </a:stretch>
          </a:blipFill>
        </p:spPr>
        <p:txBody>
          <a:bodyPr/>
          <a:lstStyle/>
          <a:p>
            <a:endParaRPr lang="hu-GB"/>
          </a:p>
        </p:txBody>
      </p:sp>
    </p:spTree>
    <p:extLst>
      <p:ext uri="{BB962C8B-B14F-4D97-AF65-F5344CB8AC3E}">
        <p14:creationId xmlns:p14="http://schemas.microsoft.com/office/powerpoint/2010/main" val="3332488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6588012-1FBF-666F-D6F7-6B021A7F8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hu-GB" sz="48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School life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28E1841-4D76-570A-04E2-E9D7416A7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33500"/>
            <a:ext cx="7886700" cy="4843463"/>
          </a:xfrm>
        </p:spPr>
        <p:txBody>
          <a:bodyPr>
            <a:normAutofit/>
          </a:bodyPr>
          <a:lstStyle/>
          <a:p>
            <a:r>
              <a:rPr lang="hu-GB" sz="36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Dual partners’ Roadshow</a:t>
            </a:r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31B24A36-D442-70BF-AB60-923475BB7D02}"/>
              </a:ext>
            </a:extLst>
          </p:cNvPr>
          <p:cNvSpPr/>
          <p:nvPr/>
        </p:nvSpPr>
        <p:spPr>
          <a:xfrm rot="1063531">
            <a:off x="398878" y="2298353"/>
            <a:ext cx="3739121" cy="3270944"/>
          </a:xfrm>
          <a:custGeom>
            <a:avLst/>
            <a:gdLst/>
            <a:ahLst/>
            <a:cxnLst/>
            <a:rect l="l" t="t" r="r" b="b"/>
            <a:pathLst>
              <a:path w="6628572" h="5004766">
                <a:moveTo>
                  <a:pt x="0" y="0"/>
                </a:moveTo>
                <a:lnTo>
                  <a:pt x="6628572" y="0"/>
                </a:lnTo>
                <a:lnTo>
                  <a:pt x="6628572" y="5004766"/>
                </a:lnTo>
                <a:lnTo>
                  <a:pt x="0" y="500476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319" r="-319"/>
            </a:stretch>
          </a:blipFill>
        </p:spPr>
        <p:txBody>
          <a:bodyPr/>
          <a:lstStyle/>
          <a:p>
            <a:endParaRPr lang="hu-GB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494D0256-6F85-7583-9625-EE5FC53FD6CF}"/>
              </a:ext>
            </a:extLst>
          </p:cNvPr>
          <p:cNvSpPr/>
          <p:nvPr/>
        </p:nvSpPr>
        <p:spPr>
          <a:xfrm>
            <a:off x="3171826" y="3664180"/>
            <a:ext cx="2800350" cy="3063874"/>
          </a:xfrm>
          <a:custGeom>
            <a:avLst/>
            <a:gdLst/>
            <a:ahLst/>
            <a:cxnLst/>
            <a:rect l="l" t="t" r="r" b="b"/>
            <a:pathLst>
              <a:path w="4433267" h="5866572">
                <a:moveTo>
                  <a:pt x="0" y="0"/>
                </a:moveTo>
                <a:lnTo>
                  <a:pt x="4433266" y="0"/>
                </a:lnTo>
                <a:lnTo>
                  <a:pt x="4433266" y="5866572"/>
                </a:lnTo>
                <a:lnTo>
                  <a:pt x="0" y="58665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378" b="-378"/>
            </a:stretch>
          </a:blipFill>
        </p:spPr>
        <p:txBody>
          <a:bodyPr/>
          <a:lstStyle/>
          <a:p>
            <a:endParaRPr lang="hu-GB"/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26804D2B-BDC2-1D96-3256-3C4060802643}"/>
              </a:ext>
            </a:extLst>
          </p:cNvPr>
          <p:cNvSpPr/>
          <p:nvPr/>
        </p:nvSpPr>
        <p:spPr>
          <a:xfrm rot="20102585">
            <a:off x="5271433" y="2069903"/>
            <a:ext cx="3500832" cy="2504581"/>
          </a:xfrm>
          <a:custGeom>
            <a:avLst/>
            <a:gdLst/>
            <a:ahLst/>
            <a:cxnLst/>
            <a:rect l="l" t="t" r="r" b="b"/>
            <a:pathLst>
              <a:path w="6628572" h="5004766">
                <a:moveTo>
                  <a:pt x="0" y="0"/>
                </a:moveTo>
                <a:lnTo>
                  <a:pt x="6628572" y="0"/>
                </a:lnTo>
                <a:lnTo>
                  <a:pt x="6628572" y="5004767"/>
                </a:lnTo>
                <a:lnTo>
                  <a:pt x="0" y="500476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19" r="-319"/>
            </a:stretch>
          </a:blipFill>
        </p:spPr>
        <p:txBody>
          <a:bodyPr/>
          <a:lstStyle/>
          <a:p>
            <a:endParaRPr lang="hu-GB"/>
          </a:p>
        </p:txBody>
      </p:sp>
    </p:spTree>
    <p:extLst>
      <p:ext uri="{BB962C8B-B14F-4D97-AF65-F5344CB8AC3E}">
        <p14:creationId xmlns:p14="http://schemas.microsoft.com/office/powerpoint/2010/main" val="2898536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58C60FA-98FB-10E6-361B-7354BF37F3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u-GB" sz="54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Thank you for your attention!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7E6F891F-D113-2248-3748-85024EA173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6250" y="3602037"/>
            <a:ext cx="8362950" cy="2387599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Sources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:</a:t>
            </a: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School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website: https://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szek-szechenyi.www.intezmeny.edir.hu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/</a:t>
            </a: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  <a:hlinkClick r:id="rId2"/>
              </a:rPr>
              <a:t>www.freepik.com</a:t>
            </a:r>
            <a:endParaRPr lang="hu-HU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Google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maps</a:t>
            </a:r>
            <a:endParaRPr lang="hu-HU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endParaRPr lang="hu-GB" dirty="0"/>
          </a:p>
        </p:txBody>
      </p:sp>
    </p:spTree>
    <p:extLst>
      <p:ext uri="{BB962C8B-B14F-4D97-AF65-F5344CB8AC3E}">
        <p14:creationId xmlns:p14="http://schemas.microsoft.com/office/powerpoint/2010/main" val="4077037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B036CED-730A-C1C6-0061-13C85E2AE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GB" sz="48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Table of contents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8338847-921B-D64B-B252-3F21514270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400534" cy="3673301"/>
          </a:xfrm>
        </p:spPr>
        <p:txBody>
          <a:bodyPr>
            <a:normAutofit/>
          </a:bodyPr>
          <a:lstStyle/>
          <a:p>
            <a:pPr lvl="2">
              <a:buClr>
                <a:schemeClr val="bg1"/>
              </a:buClr>
            </a:pPr>
            <a:r>
              <a:rPr lang="hu-HU" sz="42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H</a:t>
            </a:r>
            <a:r>
              <a:rPr lang="hu-GB" sz="42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istory </a:t>
            </a:r>
          </a:p>
          <a:p>
            <a:pPr lvl="2">
              <a:buClr>
                <a:schemeClr val="bg1"/>
              </a:buClr>
            </a:pPr>
            <a:r>
              <a:rPr lang="hu-HU" sz="42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A</a:t>
            </a:r>
            <a:r>
              <a:rPr lang="hu-GB" sz="42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bout the school</a:t>
            </a:r>
          </a:p>
          <a:p>
            <a:pPr lvl="2">
              <a:buClr>
                <a:schemeClr val="bg1"/>
              </a:buClr>
            </a:pPr>
            <a:r>
              <a:rPr lang="hu-GB" sz="42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Education</a:t>
            </a:r>
          </a:p>
          <a:p>
            <a:pPr lvl="2">
              <a:buClr>
                <a:schemeClr val="bg1"/>
              </a:buClr>
            </a:pPr>
            <a:r>
              <a:rPr lang="hu-HU" sz="42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C</a:t>
            </a:r>
            <a:r>
              <a:rPr lang="hu-GB" sz="42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lasses</a:t>
            </a:r>
          </a:p>
          <a:p>
            <a:pPr lvl="2">
              <a:buClr>
                <a:schemeClr val="bg1"/>
              </a:buClr>
            </a:pPr>
            <a:r>
              <a:rPr lang="hu-HU" sz="42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</a:t>
            </a:r>
            <a:r>
              <a:rPr lang="hu-GB" sz="42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chool life</a:t>
            </a:r>
          </a:p>
        </p:txBody>
      </p:sp>
    </p:spTree>
    <p:extLst>
      <p:ext uri="{BB962C8B-B14F-4D97-AF65-F5344CB8AC3E}">
        <p14:creationId xmlns:p14="http://schemas.microsoft.com/office/powerpoint/2010/main" val="3271458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C39A79D-8DDE-C283-EE4C-D9B0D3F58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87685"/>
          </a:xfrm>
        </p:spPr>
        <p:txBody>
          <a:bodyPr>
            <a:normAutofit fontScale="90000"/>
          </a:bodyPr>
          <a:lstStyle/>
          <a:p>
            <a:br>
              <a:rPr lang="hu-GB" sz="48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</a:br>
            <a:r>
              <a:rPr lang="hu-GB" sz="53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History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1A005EE-546B-674E-2720-4B3DC1304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28600" lvl="8">
              <a:spcBef>
                <a:spcPts val="1000"/>
              </a:spcBef>
            </a:pP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The </a:t>
            </a:r>
            <a:r>
              <a:rPr lang="hu-HU" sz="32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first</a:t>
            </a: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sz="32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school</a:t>
            </a: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sz="32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year</a:t>
            </a: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sz="32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started</a:t>
            </a: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in 1939</a:t>
            </a:r>
          </a:p>
          <a:p>
            <a:pPr marL="228600" lvl="8">
              <a:spcBef>
                <a:spcPts val="1000"/>
              </a:spcBef>
            </a:pP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The main building </a:t>
            </a:r>
            <a:r>
              <a:rPr lang="hu-HU" sz="32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was</a:t>
            </a: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sz="32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damaged</a:t>
            </a: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in World </a:t>
            </a:r>
            <a:r>
              <a:rPr lang="hu-HU" sz="32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War</a:t>
            </a: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II</a:t>
            </a:r>
          </a:p>
          <a:p>
            <a:pPr marL="228600" lvl="8">
              <a:spcBef>
                <a:spcPts val="1000"/>
              </a:spcBef>
            </a:pP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1945-1947: </a:t>
            </a:r>
            <a:r>
              <a:rPr lang="hu-HU" sz="32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functioned</a:t>
            </a: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sz="32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as</a:t>
            </a: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a </a:t>
            </a:r>
            <a:r>
              <a:rPr lang="hu-HU" sz="32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hospital</a:t>
            </a:r>
            <a:endParaRPr lang="hu-HU" sz="320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 marL="228600" lvl="8">
              <a:spcBef>
                <a:spcPts val="1000"/>
              </a:spcBef>
            </a:pPr>
            <a:r>
              <a:rPr lang="hu-HU" sz="32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Lots</a:t>
            </a: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of </a:t>
            </a:r>
            <a:r>
              <a:rPr lang="hu-HU" sz="32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name</a:t>
            </a: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sz="32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changes</a:t>
            </a: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, </a:t>
            </a:r>
            <a:r>
              <a:rPr lang="hu-HU" sz="32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named</a:t>
            </a: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sz="32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after</a:t>
            </a: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Széchenyi István </a:t>
            </a:r>
            <a:r>
              <a:rPr lang="hu-HU" sz="32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since</a:t>
            </a: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1990</a:t>
            </a:r>
          </a:p>
          <a:p>
            <a:pPr marL="228600" lvl="8">
              <a:spcBef>
                <a:spcPts val="1000"/>
              </a:spcBef>
            </a:pP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2023: 18th </a:t>
            </a:r>
            <a:r>
              <a:rPr lang="hu-HU" sz="32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place</a:t>
            </a: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in </a:t>
            </a:r>
            <a:r>
              <a:rPr lang="hu-HU" sz="32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the</a:t>
            </a: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top 100 </a:t>
            </a:r>
            <a:r>
              <a:rPr lang="hu-HU" sz="32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best</a:t>
            </a: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</a:p>
          <a:p>
            <a:pPr marL="0" lvl="8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 </a:t>
            </a:r>
            <a:r>
              <a:rPr lang="hu-HU" sz="32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vocational-technical</a:t>
            </a: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sz="32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schools</a:t>
            </a:r>
            <a:r>
              <a:rPr lang="hu-HU" sz="32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in Hungary</a:t>
            </a:r>
            <a:endParaRPr lang="hu-GB" sz="320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378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C39A79D-8DDE-C283-EE4C-D9B0D3F58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24638"/>
          </a:xfrm>
        </p:spPr>
        <p:txBody>
          <a:bodyPr>
            <a:normAutofit fontScale="90000"/>
          </a:bodyPr>
          <a:lstStyle/>
          <a:p>
            <a:br>
              <a:rPr lang="hu-HU" sz="53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</a:br>
            <a:r>
              <a:rPr lang="hu-HU" sz="53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About</a:t>
            </a:r>
            <a:r>
              <a:rPr lang="hu-HU" sz="53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sz="53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the</a:t>
            </a:r>
            <a:r>
              <a:rPr lang="hu-HU" sz="53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sz="53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school</a:t>
            </a:r>
            <a:br>
              <a:rPr lang="hu-HU" sz="48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</a:br>
            <a:endParaRPr lang="hu-GB" sz="480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1A005EE-546B-674E-2720-4B3DC13043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89973"/>
            <a:ext cx="7886700" cy="4986990"/>
          </a:xfrm>
        </p:spPr>
        <p:txBody>
          <a:bodyPr>
            <a:noAutofit/>
          </a:bodyPr>
          <a:lstStyle/>
          <a:p>
            <a:pPr marL="789841" lvl="1" indent="-394921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US" sz="28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Number of teachers: 100</a:t>
            </a:r>
          </a:p>
          <a:p>
            <a:pPr marL="789841" lvl="1" indent="-394921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US" sz="28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Number of students: 1100</a:t>
            </a:r>
          </a:p>
          <a:p>
            <a:pPr marL="0" lvl="1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sz="28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Buildings</a:t>
            </a:r>
          </a:p>
          <a:p>
            <a:pPr marL="789841" lvl="1" indent="-394921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US" sz="28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Main building (I)</a:t>
            </a:r>
          </a:p>
          <a:p>
            <a:pPr marL="789841" lvl="1" indent="-394921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US" sz="28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Gymasium</a:t>
            </a:r>
            <a:r>
              <a:rPr lang="en-US" sz="28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(Sports Hall)</a:t>
            </a:r>
          </a:p>
          <a:p>
            <a:pPr marL="789841" lvl="1" indent="-394921">
              <a:lnSpc>
                <a:spcPct val="100000"/>
              </a:lnSpc>
              <a:spcBef>
                <a:spcPct val="0"/>
              </a:spcBef>
              <a:buFont typeface="Arial"/>
              <a:buChar char="•"/>
            </a:pPr>
            <a:r>
              <a:rPr lang="en-US" sz="28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Workshop (M1)</a:t>
            </a:r>
          </a:p>
          <a:p>
            <a:pPr marL="228600" lvl="8">
              <a:spcBef>
                <a:spcPts val="1000"/>
              </a:spcBef>
            </a:pPr>
            <a:endParaRPr lang="hu-GB" sz="320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FCBA92A0-527A-5F8C-A297-D39E61A349D4}"/>
              </a:ext>
            </a:extLst>
          </p:cNvPr>
          <p:cNvSpPr/>
          <p:nvPr/>
        </p:nvSpPr>
        <p:spPr>
          <a:xfrm rot="20679474">
            <a:off x="167807" y="3935191"/>
            <a:ext cx="2754872" cy="2444947"/>
          </a:xfrm>
          <a:custGeom>
            <a:avLst/>
            <a:gdLst/>
            <a:ahLst/>
            <a:cxnLst/>
            <a:rect l="l" t="t" r="r" b="b"/>
            <a:pathLst>
              <a:path w="5009189" h="3836033">
                <a:moveTo>
                  <a:pt x="0" y="0"/>
                </a:moveTo>
                <a:lnTo>
                  <a:pt x="5009189" y="0"/>
                </a:lnTo>
                <a:lnTo>
                  <a:pt x="5009189" y="3836033"/>
                </a:lnTo>
                <a:lnTo>
                  <a:pt x="0" y="383603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Freeform 4">
            <a:extLst>
              <a:ext uri="{FF2B5EF4-FFF2-40B4-BE49-F238E27FC236}">
                <a16:creationId xmlns:a16="http://schemas.microsoft.com/office/drawing/2014/main" id="{17BB9496-064C-90D8-5D6E-143DED97CC33}"/>
              </a:ext>
            </a:extLst>
          </p:cNvPr>
          <p:cNvSpPr/>
          <p:nvPr/>
        </p:nvSpPr>
        <p:spPr>
          <a:xfrm>
            <a:off x="2229632" y="3742856"/>
            <a:ext cx="2768253" cy="2958162"/>
          </a:xfrm>
          <a:custGeom>
            <a:avLst/>
            <a:gdLst/>
            <a:ahLst/>
            <a:cxnLst/>
            <a:rect l="l" t="t" r="r" b="b"/>
            <a:pathLst>
              <a:path w="5089056" h="3916113">
                <a:moveTo>
                  <a:pt x="0" y="0"/>
                </a:moveTo>
                <a:lnTo>
                  <a:pt x="5089055" y="0"/>
                </a:lnTo>
                <a:lnTo>
                  <a:pt x="5089055" y="3916114"/>
                </a:lnTo>
                <a:lnTo>
                  <a:pt x="0" y="391611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hu-GB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B2707CE4-BD10-9862-307F-DEA9DB7A09F2}"/>
              </a:ext>
            </a:extLst>
          </p:cNvPr>
          <p:cNvSpPr/>
          <p:nvPr/>
        </p:nvSpPr>
        <p:spPr>
          <a:xfrm rot="2175962">
            <a:off x="4323217" y="2989091"/>
            <a:ext cx="3529281" cy="3283715"/>
          </a:xfrm>
          <a:custGeom>
            <a:avLst/>
            <a:gdLst/>
            <a:ahLst/>
            <a:cxnLst/>
            <a:rect l="l" t="t" r="r" b="b"/>
            <a:pathLst>
              <a:path w="6475929" h="5487719">
                <a:moveTo>
                  <a:pt x="0" y="0"/>
                </a:moveTo>
                <a:lnTo>
                  <a:pt x="6475929" y="0"/>
                </a:lnTo>
                <a:lnTo>
                  <a:pt x="6475929" y="5487719"/>
                </a:lnTo>
                <a:lnTo>
                  <a:pt x="0" y="548771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hu-GB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E0E463EB-18E6-4C2B-E389-ABBF0880A795}"/>
              </a:ext>
            </a:extLst>
          </p:cNvPr>
          <p:cNvSpPr/>
          <p:nvPr/>
        </p:nvSpPr>
        <p:spPr>
          <a:xfrm rot="294375">
            <a:off x="5324058" y="1237305"/>
            <a:ext cx="3564293" cy="2663080"/>
          </a:xfrm>
          <a:custGeom>
            <a:avLst/>
            <a:gdLst/>
            <a:ahLst/>
            <a:cxnLst/>
            <a:rect l="l" t="t" r="r" b="b"/>
            <a:pathLst>
              <a:path w="7746248" h="4920790">
                <a:moveTo>
                  <a:pt x="0" y="0"/>
                </a:moveTo>
                <a:lnTo>
                  <a:pt x="7746247" y="0"/>
                </a:lnTo>
                <a:lnTo>
                  <a:pt x="7746247" y="4920789"/>
                </a:lnTo>
                <a:lnTo>
                  <a:pt x="0" y="492078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3068" t="-36305"/>
            </a:stretch>
          </a:blipFill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1139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D8D93B8-9B19-F497-CC8E-F70F85C25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25792"/>
          </a:xfrm>
        </p:spPr>
        <p:txBody>
          <a:bodyPr>
            <a:normAutofit fontScale="90000"/>
          </a:bodyPr>
          <a:lstStyle/>
          <a:p>
            <a:br>
              <a:rPr lang="hu-HU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</a:br>
            <a:r>
              <a:rPr lang="hu-HU" sz="53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Education</a:t>
            </a:r>
            <a:br>
              <a:rPr lang="hu-HU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</a:br>
            <a:endParaRPr lang="hu-GB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1AC46CF-EE29-858A-94CD-19F69DFE95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53987"/>
            <a:ext cx="7886700" cy="4522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40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Vocations</a:t>
            </a:r>
            <a:r>
              <a:rPr lang="hu-HU" sz="4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/</a:t>
            </a:r>
            <a:r>
              <a:rPr lang="hu-HU" sz="40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Specializations</a:t>
            </a:r>
            <a:r>
              <a:rPr lang="hu-HU" sz="4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:</a:t>
            </a:r>
            <a:endParaRPr lang="hu-HU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 lvl="1">
              <a:lnSpc>
                <a:spcPct val="100000"/>
              </a:lnSpc>
            </a:pPr>
            <a:r>
              <a:rPr lang="hu-HU" sz="32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Mechanical</a:t>
            </a:r>
            <a:r>
              <a:rPr lang="hu-HU" sz="32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sz="32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engineering</a:t>
            </a:r>
            <a:endParaRPr lang="hu-HU" sz="3200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 lvl="1">
              <a:lnSpc>
                <a:spcPct val="100000"/>
              </a:lnSpc>
            </a:pPr>
            <a:r>
              <a:rPr lang="hu-HU" sz="32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Specialised</a:t>
            </a:r>
            <a:r>
              <a:rPr lang="hu-HU" sz="32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sz="32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machine</a:t>
            </a:r>
            <a:r>
              <a:rPr lang="hu-HU" sz="32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and </a:t>
            </a:r>
            <a:r>
              <a:rPr lang="hu-HU" sz="32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vehicle</a:t>
            </a:r>
            <a:r>
              <a:rPr lang="hu-HU" sz="32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sz="32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manufacturing</a:t>
            </a:r>
            <a:endParaRPr lang="hu-HU" sz="3200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 lvl="1">
              <a:lnSpc>
                <a:spcPct val="100000"/>
              </a:lnSpc>
            </a:pPr>
            <a:r>
              <a:rPr lang="hu-HU" sz="32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Electronics and electro-technology</a:t>
            </a:r>
          </a:p>
          <a:p>
            <a:pPr lvl="1">
              <a:lnSpc>
                <a:spcPct val="100000"/>
              </a:lnSpc>
            </a:pPr>
            <a:r>
              <a:rPr lang="hu-HU" sz="32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IT and </a:t>
            </a:r>
            <a:r>
              <a:rPr lang="hu-HU" sz="32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Telecommunication</a:t>
            </a:r>
            <a:endParaRPr lang="hu-HU" sz="3200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 lvl="1">
              <a:lnSpc>
                <a:spcPct val="100000"/>
              </a:lnSpc>
            </a:pPr>
            <a:r>
              <a:rPr lang="hu-HU" sz="32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Bilingual</a:t>
            </a:r>
            <a:r>
              <a:rPr lang="hu-HU" sz="32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IT and </a:t>
            </a:r>
            <a:r>
              <a:rPr lang="hu-HU" sz="32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Telecommunication</a:t>
            </a:r>
            <a:endParaRPr lang="hu-HU" sz="3200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endParaRPr lang="hu-GB" dirty="0">
              <a:latin typeface="AkayaKanadaka" panose="02010502080401010103" pitchFamily="2" charset="0"/>
              <a:cs typeface="AkayaKanadaka" panose="020105020804010101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803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B6909A8-1A77-04A6-A862-9F00C2BEA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45109"/>
          </a:xfrm>
        </p:spPr>
        <p:txBody>
          <a:bodyPr>
            <a:normAutofit fontScale="90000"/>
          </a:bodyPr>
          <a:lstStyle/>
          <a:p>
            <a:br>
              <a:rPr lang="hu-HU" sz="48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</a:br>
            <a:r>
              <a:rPr lang="hu-HU" sz="53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Education</a:t>
            </a:r>
            <a:br>
              <a:rPr lang="hu-HU" sz="48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</a:br>
            <a:endParaRPr lang="hu-GB" sz="480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7F919AA-5675-656A-EBB6-B9786CE15E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365" y="981636"/>
            <a:ext cx="8700247" cy="5195328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hu-HU" sz="36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5 </a:t>
            </a:r>
            <a:r>
              <a:rPr lang="hu-HU" sz="36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years</a:t>
            </a:r>
            <a:r>
              <a:rPr lang="hu-HU" sz="36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(</a:t>
            </a:r>
            <a:r>
              <a:rPr lang="hu-HU" sz="36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from</a:t>
            </a:r>
            <a:r>
              <a:rPr lang="hu-HU" sz="36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sz="36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grade</a:t>
            </a:r>
            <a:r>
              <a:rPr lang="hu-HU" sz="36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9 </a:t>
            </a:r>
            <a:r>
              <a:rPr lang="hu-HU" sz="360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to</a:t>
            </a:r>
            <a:r>
              <a:rPr lang="hu-HU" sz="36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13)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hu-GB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</p:txBody>
      </p:sp>
      <p:sp>
        <p:nvSpPr>
          <p:cNvPr id="10" name="Jobbra mutató nyíl 9">
            <a:extLst>
              <a:ext uri="{FF2B5EF4-FFF2-40B4-BE49-F238E27FC236}">
                <a16:creationId xmlns:a16="http://schemas.microsoft.com/office/drawing/2014/main" id="{2E0E5354-1545-0EE6-4AD2-6D462628A27E}"/>
              </a:ext>
            </a:extLst>
          </p:cNvPr>
          <p:cNvSpPr/>
          <p:nvPr/>
        </p:nvSpPr>
        <p:spPr>
          <a:xfrm>
            <a:off x="1715441" y="2230220"/>
            <a:ext cx="978408" cy="484632"/>
          </a:xfrm>
          <a:prstGeom prst="righ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GB"/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F7339C02-E562-1FE5-E52F-4AB227F54900}"/>
              </a:ext>
            </a:extLst>
          </p:cNvPr>
          <p:cNvSpPr txBox="1"/>
          <p:nvPr/>
        </p:nvSpPr>
        <p:spPr>
          <a:xfrm>
            <a:off x="210312" y="1826690"/>
            <a:ext cx="1396612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914400"/>
            <a:r>
              <a:rPr lang="en-US" sz="24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2 years of basic vocational </a:t>
            </a:r>
          </a:p>
          <a:p>
            <a:pPr defTabSz="914400"/>
            <a:r>
              <a:rPr lang="en-US" sz="24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education</a:t>
            </a:r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2EADD2B4-51A7-DDA0-C0EB-E9663E339BCB}"/>
              </a:ext>
            </a:extLst>
          </p:cNvPr>
          <p:cNvSpPr txBox="1"/>
          <p:nvPr/>
        </p:nvSpPr>
        <p:spPr>
          <a:xfrm>
            <a:off x="2920700" y="1900443"/>
            <a:ext cx="1842113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4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Sectoral </a:t>
            </a:r>
          </a:p>
          <a:p>
            <a:pPr algn="ctr">
              <a:spcBef>
                <a:spcPct val="0"/>
              </a:spcBef>
            </a:pPr>
            <a:r>
              <a:rPr lang="en-US" sz="24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preliminary</a:t>
            </a:r>
          </a:p>
          <a:p>
            <a:pPr algn="ctr">
              <a:spcBef>
                <a:spcPct val="0"/>
              </a:spcBef>
            </a:pPr>
            <a:r>
              <a:rPr lang="en-US" sz="24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exam</a:t>
            </a:r>
          </a:p>
        </p:txBody>
      </p:sp>
      <p:sp>
        <p:nvSpPr>
          <p:cNvPr id="15" name="Jobbra mutató nyíl 14">
            <a:extLst>
              <a:ext uri="{FF2B5EF4-FFF2-40B4-BE49-F238E27FC236}">
                <a16:creationId xmlns:a16="http://schemas.microsoft.com/office/drawing/2014/main" id="{8675CBCE-7B5C-3B05-65B9-E78423FC8C16}"/>
              </a:ext>
            </a:extLst>
          </p:cNvPr>
          <p:cNvSpPr/>
          <p:nvPr/>
        </p:nvSpPr>
        <p:spPr>
          <a:xfrm>
            <a:off x="5098181" y="2230220"/>
            <a:ext cx="978408" cy="484632"/>
          </a:xfrm>
          <a:prstGeom prst="righ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GB"/>
          </a:p>
        </p:txBody>
      </p:sp>
      <p:sp>
        <p:nvSpPr>
          <p:cNvPr id="16" name="TextBox 12">
            <a:extLst>
              <a:ext uri="{FF2B5EF4-FFF2-40B4-BE49-F238E27FC236}">
                <a16:creationId xmlns:a16="http://schemas.microsoft.com/office/drawing/2014/main" id="{A2AB0F1B-2DB4-AFAB-25FA-2A88A527B663}"/>
              </a:ext>
            </a:extLst>
          </p:cNvPr>
          <p:cNvSpPr txBox="1"/>
          <p:nvPr/>
        </p:nvSpPr>
        <p:spPr>
          <a:xfrm>
            <a:off x="6411957" y="1865039"/>
            <a:ext cx="2339789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4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3 years of specific </a:t>
            </a:r>
          </a:p>
          <a:p>
            <a:pPr algn="ctr">
              <a:spcBef>
                <a:spcPct val="0"/>
              </a:spcBef>
            </a:pPr>
            <a:r>
              <a:rPr lang="en-US" sz="24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vocational education</a:t>
            </a:r>
          </a:p>
        </p:txBody>
      </p:sp>
      <p:sp>
        <p:nvSpPr>
          <p:cNvPr id="17" name="Jobbra mutató nyíl 16">
            <a:extLst>
              <a:ext uri="{FF2B5EF4-FFF2-40B4-BE49-F238E27FC236}">
                <a16:creationId xmlns:a16="http://schemas.microsoft.com/office/drawing/2014/main" id="{2C91F228-DA3F-6970-098E-F8469A77C5A3}"/>
              </a:ext>
            </a:extLst>
          </p:cNvPr>
          <p:cNvSpPr/>
          <p:nvPr/>
        </p:nvSpPr>
        <p:spPr>
          <a:xfrm>
            <a:off x="442071" y="4001243"/>
            <a:ext cx="978408" cy="484632"/>
          </a:xfrm>
          <a:prstGeom prst="righ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GB"/>
          </a:p>
        </p:txBody>
      </p:sp>
      <p:sp>
        <p:nvSpPr>
          <p:cNvPr id="18" name="TextBox 14">
            <a:extLst>
              <a:ext uri="{FF2B5EF4-FFF2-40B4-BE49-F238E27FC236}">
                <a16:creationId xmlns:a16="http://schemas.microsoft.com/office/drawing/2014/main" id="{57C77EF3-6AE7-CD5B-7102-9F83AC5F5823}"/>
              </a:ext>
            </a:extLst>
          </p:cNvPr>
          <p:cNvSpPr txBox="1"/>
          <p:nvPr/>
        </p:nvSpPr>
        <p:spPr>
          <a:xfrm>
            <a:off x="2050608" y="3646414"/>
            <a:ext cx="5343592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Grade 12: 3 school leaving exams (Hungarian Language and Literature, History, Mathematics)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Grade 13: 2 school leaving exams (Vocational subject and Foreign Language</a:t>
            </a:r>
          </a:p>
        </p:txBody>
      </p:sp>
      <p:sp>
        <p:nvSpPr>
          <p:cNvPr id="20" name="TextBox 14">
            <a:extLst>
              <a:ext uri="{FF2B5EF4-FFF2-40B4-BE49-F238E27FC236}">
                <a16:creationId xmlns:a16="http://schemas.microsoft.com/office/drawing/2014/main" id="{48769F97-B2E8-709C-FD3F-0ED229F92A90}"/>
              </a:ext>
            </a:extLst>
          </p:cNvPr>
          <p:cNvSpPr txBox="1"/>
          <p:nvPr/>
        </p:nvSpPr>
        <p:spPr>
          <a:xfrm>
            <a:off x="442071" y="5514083"/>
            <a:ext cx="6952129" cy="9848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1" algn="ctr"/>
            <a:r>
              <a:rPr lang="en-US" sz="3200" b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Students receive a high school diploma and a vocational certificate</a:t>
            </a:r>
          </a:p>
        </p:txBody>
      </p:sp>
    </p:spTree>
    <p:extLst>
      <p:ext uri="{BB962C8B-B14F-4D97-AF65-F5344CB8AC3E}">
        <p14:creationId xmlns:p14="http://schemas.microsoft.com/office/powerpoint/2010/main" val="3760475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4" grpId="0"/>
      <p:bldP spid="15" grpId="0" animBg="1"/>
      <p:bldP spid="16" grpId="0"/>
      <p:bldP spid="17" grpId="0" animBg="1"/>
      <p:bldP spid="1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D011087-083D-7AE1-6E76-095A0C454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12737"/>
          </a:xfrm>
        </p:spPr>
        <p:txBody>
          <a:bodyPr>
            <a:normAutofit/>
          </a:bodyPr>
          <a:lstStyle/>
          <a:p>
            <a:r>
              <a:rPr lang="hu-GB" sz="480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Dual education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A0382E2-0F6D-6A55-7BBF-CD3A6FC2FD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77863"/>
            <a:ext cx="7886700" cy="52985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hu-HU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from</a:t>
            </a:r>
            <a:r>
              <a:rPr lang="hu-HU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grade</a:t>
            </a:r>
            <a:r>
              <a:rPr lang="hu-HU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11 </a:t>
            </a:r>
            <a:r>
              <a:rPr lang="hu-HU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students</a:t>
            </a:r>
            <a:r>
              <a:rPr lang="hu-HU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can</a:t>
            </a:r>
            <a:r>
              <a:rPr lang="hu-HU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take</a:t>
            </a:r>
            <a:r>
              <a:rPr lang="hu-HU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part in </a:t>
            </a:r>
            <a:r>
              <a:rPr lang="hu-HU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dual</a:t>
            </a:r>
            <a:r>
              <a:rPr lang="hu-HU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education</a:t>
            </a:r>
            <a:endParaRPr lang="hu-HU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hu-HU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learning</a:t>
            </a:r>
            <a:r>
              <a:rPr lang="hu-HU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vocational</a:t>
            </a:r>
            <a:r>
              <a:rPr lang="hu-HU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subjects</a:t>
            </a:r>
            <a:r>
              <a:rPr lang="hu-HU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at</a:t>
            </a:r>
            <a:r>
              <a:rPr lang="hu-HU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partner </a:t>
            </a:r>
            <a:r>
              <a:rPr lang="hu-HU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companies</a:t>
            </a:r>
            <a:endParaRPr lang="hu-HU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hu-HU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work</a:t>
            </a:r>
            <a:r>
              <a:rPr lang="hu-HU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contract</a:t>
            </a:r>
            <a:r>
              <a:rPr lang="hu-HU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with</a:t>
            </a:r>
            <a:r>
              <a:rPr lang="hu-HU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salary</a:t>
            </a:r>
            <a:r>
              <a:rPr lang="hu-HU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or</a:t>
            </a:r>
            <a:r>
              <a:rPr lang="hu-HU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scholarship</a:t>
            </a:r>
            <a:endParaRPr lang="hu-HU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hu-HU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u-HU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O</a:t>
            </a:r>
            <a:r>
              <a:rPr lang="hu-GB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ur partners:</a:t>
            </a: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B75C6600-E8C6-C0AD-AC7C-C73BBC05C6E0}"/>
              </a:ext>
            </a:extLst>
          </p:cNvPr>
          <p:cNvSpPr/>
          <p:nvPr/>
        </p:nvSpPr>
        <p:spPr>
          <a:xfrm>
            <a:off x="726510" y="4121063"/>
            <a:ext cx="6626268" cy="2555310"/>
          </a:xfrm>
          <a:custGeom>
            <a:avLst/>
            <a:gdLst/>
            <a:ahLst/>
            <a:cxnLst/>
            <a:rect l="l" t="t" r="r" b="b"/>
            <a:pathLst>
              <a:path w="13301916" h="4926792">
                <a:moveTo>
                  <a:pt x="0" y="0"/>
                </a:moveTo>
                <a:lnTo>
                  <a:pt x="13301916" y="0"/>
                </a:lnTo>
                <a:lnTo>
                  <a:pt x="13301916" y="4926791"/>
                </a:lnTo>
                <a:lnTo>
                  <a:pt x="0" y="492679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286" b="-11485"/>
            </a:stretch>
          </a:blipFill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780033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D5B5992-793F-72CA-0CBE-195827266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8404"/>
            <a:ext cx="7886700" cy="1163936"/>
          </a:xfrm>
        </p:spPr>
        <p:txBody>
          <a:bodyPr>
            <a:normAutofit/>
          </a:bodyPr>
          <a:lstStyle/>
          <a:p>
            <a:r>
              <a:rPr lang="hu-GB" sz="48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Classes </a:t>
            </a:r>
            <a:r>
              <a:rPr lang="hu-HU" sz="48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(size:32-36 </a:t>
            </a:r>
            <a:r>
              <a:rPr lang="hu-HU" sz="48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students</a:t>
            </a:r>
            <a:r>
              <a:rPr lang="hu-HU" sz="48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)</a:t>
            </a:r>
            <a:endParaRPr lang="hu-GB" sz="4800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D3AD3AD-E7B5-BB9C-AF31-BD51E0AEBD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322" y="1803266"/>
            <a:ext cx="827735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3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1. </a:t>
            </a:r>
            <a:r>
              <a:rPr lang="hu-HU" sz="30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Mechanical</a:t>
            </a:r>
            <a:r>
              <a:rPr lang="hu-HU" sz="3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sz="30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engineering</a:t>
            </a:r>
            <a:r>
              <a:rPr lang="hu-HU" sz="3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(1 </a:t>
            </a:r>
            <a:r>
              <a:rPr lang="hu-HU" sz="30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class</a:t>
            </a:r>
            <a:r>
              <a:rPr lang="hu-HU" sz="3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)</a:t>
            </a:r>
          </a:p>
          <a:p>
            <a:pPr lvl="1"/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CAD-CAM</a:t>
            </a:r>
          </a:p>
          <a:p>
            <a:pPr lvl="1"/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CNC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manufacturing</a:t>
            </a:r>
            <a:endParaRPr lang="hu-HU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 marL="0" indent="0">
              <a:buNone/>
            </a:pPr>
            <a:endParaRPr lang="hu-HU" sz="2800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 marL="0" indent="0">
              <a:buNone/>
            </a:pPr>
            <a:r>
              <a:rPr lang="hu-HU" sz="3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2. </a:t>
            </a:r>
            <a:r>
              <a:rPr lang="hu-HU" sz="30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Specialised</a:t>
            </a:r>
            <a:r>
              <a:rPr lang="hu-HU" sz="3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sz="30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machine</a:t>
            </a:r>
            <a:r>
              <a:rPr lang="hu-HU" sz="3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and </a:t>
            </a:r>
            <a:r>
              <a:rPr lang="hu-HU" sz="30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vehicle</a:t>
            </a:r>
            <a:r>
              <a:rPr lang="hu-HU" sz="30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sz="30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manufacturing</a:t>
            </a:r>
            <a:endParaRPr lang="hu-HU" sz="3000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pPr marL="0" indent="0">
              <a:buNone/>
            </a:pPr>
            <a:r>
              <a:rPr lang="hu-HU" sz="32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(1 </a:t>
            </a:r>
            <a:r>
              <a:rPr lang="hu-HU" sz="32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class</a:t>
            </a:r>
            <a:r>
              <a:rPr lang="hu-HU" sz="32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)- 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building,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operating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</a:p>
          <a:p>
            <a:pPr marL="0" indent="0">
              <a:buNone/>
            </a:pP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and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maintaining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</a:p>
          <a:p>
            <a:pPr marL="0" indent="0">
              <a:buNone/>
            </a:pP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mechatronic</a:t>
            </a:r>
            <a:r>
              <a:rPr lang="hu-HU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</a:t>
            </a:r>
            <a:r>
              <a:rPr lang="hu-HU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equipment</a:t>
            </a:r>
            <a:endParaRPr lang="hu-HU" dirty="0">
              <a:solidFill>
                <a:schemeClr val="bg1"/>
              </a:solidFill>
              <a:latin typeface="AkayaKanadaka" panose="02010502080401010103" pitchFamily="2" charset="0"/>
              <a:cs typeface="AkayaKanadaka" panose="02010502080401010103" pitchFamily="2" charset="0"/>
            </a:endParaRPr>
          </a:p>
          <a:p>
            <a:endParaRPr lang="hu-GB" dirty="0"/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1FCC7C74-3370-0D78-E682-DAC8B15D909B}"/>
              </a:ext>
            </a:extLst>
          </p:cNvPr>
          <p:cNvSpPr/>
          <p:nvPr/>
        </p:nvSpPr>
        <p:spPr>
          <a:xfrm>
            <a:off x="6039109" y="1633966"/>
            <a:ext cx="2671568" cy="1861643"/>
          </a:xfrm>
          <a:custGeom>
            <a:avLst/>
            <a:gdLst/>
            <a:ahLst/>
            <a:cxnLst/>
            <a:rect l="l" t="t" r="r" b="b"/>
            <a:pathLst>
              <a:path w="5560034" h="3639627">
                <a:moveTo>
                  <a:pt x="0" y="0"/>
                </a:moveTo>
                <a:lnTo>
                  <a:pt x="5560034" y="0"/>
                </a:lnTo>
                <a:lnTo>
                  <a:pt x="5560034" y="3639627"/>
                </a:lnTo>
                <a:lnTo>
                  <a:pt x="0" y="363962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hu-GB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D4B8D222-FE72-1507-6DDF-D2A1F9A2FCB7}"/>
              </a:ext>
            </a:extLst>
          </p:cNvPr>
          <p:cNvSpPr/>
          <p:nvPr/>
        </p:nvSpPr>
        <p:spPr>
          <a:xfrm rot="-658242">
            <a:off x="4411223" y="5107696"/>
            <a:ext cx="2523695" cy="1501450"/>
          </a:xfrm>
          <a:custGeom>
            <a:avLst/>
            <a:gdLst/>
            <a:ahLst/>
            <a:cxnLst/>
            <a:rect l="l" t="t" r="r" b="b"/>
            <a:pathLst>
              <a:path w="4692893" h="2820750">
                <a:moveTo>
                  <a:pt x="0" y="0"/>
                </a:moveTo>
                <a:lnTo>
                  <a:pt x="4692892" y="0"/>
                </a:lnTo>
                <a:lnTo>
                  <a:pt x="4692892" y="2820750"/>
                </a:lnTo>
                <a:lnTo>
                  <a:pt x="0" y="282075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1569" r="-21569"/>
            </a:stretch>
          </a:blipFill>
        </p:spPr>
        <p:txBody>
          <a:bodyPr/>
          <a:lstStyle/>
          <a:p>
            <a:endParaRPr lang="hu-GB"/>
          </a:p>
        </p:txBody>
      </p:sp>
    </p:spTree>
    <p:extLst>
      <p:ext uri="{BB962C8B-B14F-4D97-AF65-F5344CB8AC3E}">
        <p14:creationId xmlns:p14="http://schemas.microsoft.com/office/powerpoint/2010/main" val="120971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700DB55-9CA4-06A2-CCF1-DD7BA6234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61" y="365126"/>
            <a:ext cx="8158889" cy="1091715"/>
          </a:xfrm>
        </p:spPr>
        <p:txBody>
          <a:bodyPr/>
          <a:lstStyle/>
          <a:p>
            <a:r>
              <a:rPr lang="hu-GB" sz="44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Classes </a:t>
            </a:r>
            <a:r>
              <a:rPr lang="hu-HU" sz="44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(size:32-36 </a:t>
            </a:r>
            <a:r>
              <a:rPr lang="hu-HU" sz="4400" dirty="0" err="1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students</a:t>
            </a:r>
            <a:r>
              <a:rPr lang="hu-HU" sz="44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)</a:t>
            </a:r>
            <a:endParaRPr lang="hu-GB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43185FD-5957-B3AA-5CCD-1B8D95CF3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461" y="1825625"/>
            <a:ext cx="8158889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hu-HU" sz="5100" dirty="0">
                <a:solidFill>
                  <a:schemeClr val="bg1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3. Electronics and electro-technology</a:t>
            </a:r>
            <a:r>
              <a:rPr lang="en-US" sz="5100" dirty="0">
                <a:solidFill>
                  <a:srgbClr val="FFFFFF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(1 class)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4800" dirty="0">
                <a:solidFill>
                  <a:srgbClr val="FFFFFF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     2 possible fields from year 11: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4800" dirty="0">
                <a:solidFill>
                  <a:srgbClr val="FFFFFF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- Electronics technician - operating, configuring and maintaining equipment</a:t>
            </a:r>
          </a:p>
          <a:p>
            <a:pPr marL="0" lvl="4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4800" dirty="0">
                <a:solidFill>
                  <a:srgbClr val="FFFFFF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- Industrial IT technician//Automation technician</a:t>
            </a:r>
          </a:p>
          <a:p>
            <a:pPr marL="0" lvl="4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4800" dirty="0">
                <a:solidFill>
                  <a:srgbClr val="FFFFFF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IT-related parts of robotics and automation</a:t>
            </a:r>
          </a:p>
          <a:p>
            <a:pPr marL="0" lvl="4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4800" dirty="0">
                <a:solidFill>
                  <a:srgbClr val="FFFFFF"/>
                </a:solidFill>
                <a:latin typeface="AkayaKanadaka" panose="02010502080401010103" pitchFamily="2" charset="0"/>
                <a:cs typeface="AkayaKanadaka" panose="02010502080401010103" pitchFamily="2" charset="0"/>
              </a:rPr>
              <a:t>PLC systems</a:t>
            </a:r>
          </a:p>
          <a:p>
            <a:endParaRPr lang="hu-GB" dirty="0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01C24AD4-765D-0765-02E3-3589A4C31E3C}"/>
              </a:ext>
            </a:extLst>
          </p:cNvPr>
          <p:cNvSpPr/>
          <p:nvPr/>
        </p:nvSpPr>
        <p:spPr>
          <a:xfrm rot="735264">
            <a:off x="2365010" y="5168066"/>
            <a:ext cx="2092572" cy="1302760"/>
          </a:xfrm>
          <a:custGeom>
            <a:avLst/>
            <a:gdLst/>
            <a:ahLst/>
            <a:cxnLst/>
            <a:rect l="l" t="t" r="r" b="b"/>
            <a:pathLst>
              <a:path w="5752250" h="3838854">
                <a:moveTo>
                  <a:pt x="0" y="0"/>
                </a:moveTo>
                <a:lnTo>
                  <a:pt x="5752249" y="0"/>
                </a:lnTo>
                <a:lnTo>
                  <a:pt x="5752249" y="3838854"/>
                </a:lnTo>
                <a:lnTo>
                  <a:pt x="0" y="38388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" b="-1"/>
            </a:stretch>
          </a:blipFill>
        </p:spPr>
        <p:txBody>
          <a:bodyPr/>
          <a:lstStyle/>
          <a:p>
            <a:endParaRPr lang="hu-GB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3EACDB6B-E73A-6567-ADCD-57D8D65AEC60}"/>
              </a:ext>
            </a:extLst>
          </p:cNvPr>
          <p:cNvSpPr/>
          <p:nvPr/>
        </p:nvSpPr>
        <p:spPr>
          <a:xfrm rot="-1113155">
            <a:off x="5031219" y="5072614"/>
            <a:ext cx="2173788" cy="1293229"/>
          </a:xfrm>
          <a:custGeom>
            <a:avLst/>
            <a:gdLst/>
            <a:ahLst/>
            <a:cxnLst/>
            <a:rect l="l" t="t" r="r" b="b"/>
            <a:pathLst>
              <a:path w="6090432" h="4060289">
                <a:moveTo>
                  <a:pt x="0" y="0"/>
                </a:moveTo>
                <a:lnTo>
                  <a:pt x="6090432" y="0"/>
                </a:lnTo>
                <a:lnTo>
                  <a:pt x="6090432" y="4060289"/>
                </a:lnTo>
                <a:lnTo>
                  <a:pt x="0" y="406028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hu-GB"/>
          </a:p>
        </p:txBody>
      </p:sp>
    </p:spTree>
    <p:extLst>
      <p:ext uri="{BB962C8B-B14F-4D97-AF65-F5344CB8AC3E}">
        <p14:creationId xmlns:p14="http://schemas.microsoft.com/office/powerpoint/2010/main" val="580644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-téma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1208</TotalTime>
  <Words>509</Words>
  <Application>Microsoft Macintosh PowerPoint</Application>
  <PresentationFormat>On-screen Show (4:3)</PresentationFormat>
  <Paragraphs>97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AkayaKanadaka</vt:lpstr>
      <vt:lpstr>Aptos</vt:lpstr>
      <vt:lpstr>Aptos Display</vt:lpstr>
      <vt:lpstr>Arial</vt:lpstr>
      <vt:lpstr>Office-téma</vt:lpstr>
      <vt:lpstr>Széchenyi István Mechanical Technical School Székesfehérvár HUNGARY</vt:lpstr>
      <vt:lpstr>Table of contents</vt:lpstr>
      <vt:lpstr> History</vt:lpstr>
      <vt:lpstr> About the school </vt:lpstr>
      <vt:lpstr> Education </vt:lpstr>
      <vt:lpstr> Education </vt:lpstr>
      <vt:lpstr>Dual education</vt:lpstr>
      <vt:lpstr>Classes (size:32-36 students)</vt:lpstr>
      <vt:lpstr>Classes (size:32-36 students)</vt:lpstr>
      <vt:lpstr>Classes (size:32-36 students)</vt:lpstr>
      <vt:lpstr>Classes (size: 36-40 students)</vt:lpstr>
      <vt:lpstr>School life</vt:lpstr>
      <vt:lpstr>School life</vt:lpstr>
      <vt:lpstr>School life</vt:lpstr>
      <vt:lpstr>School life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Végh-Rupert Éva</dc:creator>
  <cp:lastModifiedBy>Petra De Barbaro</cp:lastModifiedBy>
  <cp:revision>24</cp:revision>
  <dcterms:created xsi:type="dcterms:W3CDTF">2024-06-17T07:35:43Z</dcterms:created>
  <dcterms:modified xsi:type="dcterms:W3CDTF">2025-03-10T14:39:19Z</dcterms:modified>
</cp:coreProperties>
</file>