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532" r:id="rId3"/>
    <p:sldId id="2530" r:id="rId4"/>
    <p:sldId id="2520" r:id="rId5"/>
    <p:sldId id="2533" r:id="rId6"/>
    <p:sldId id="2531" r:id="rId7"/>
    <p:sldId id="2534" r:id="rId8"/>
    <p:sldId id="2535" r:id="rId9"/>
    <p:sldId id="2512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AB4"/>
    <a:srgbClr val="0066CC"/>
    <a:srgbClr val="0099FF"/>
    <a:srgbClr val="FF33CC"/>
    <a:srgbClr val="FF99FF"/>
    <a:srgbClr val="0033A0"/>
    <a:srgbClr val="339933"/>
    <a:srgbClr val="008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86"/>
  </p:normalViewPr>
  <p:slideViewPr>
    <p:cSldViewPr snapToGrid="0" snapToObjects="1">
      <p:cViewPr varScale="1">
        <p:scale>
          <a:sx n="128" d="100"/>
          <a:sy n="128" d="100"/>
        </p:scale>
        <p:origin x="354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73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\\eosproject-smb\eos\project\w\wp33-5m-long-block-coil\6_Infrastructure\FRESCAII_Experienc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329406"/>
            <a:ext cx="11784013" cy="914400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LMF Infrastructure for HFM WP3.3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4718650"/>
            <a:ext cx="11376026" cy="334698"/>
          </a:xfrm>
          <a:solidFill>
            <a:schemeClr val="tx1"/>
          </a:solidFill>
        </p:spPr>
        <p:txBody>
          <a:bodyPr/>
          <a:lstStyle/>
          <a:p>
            <a:r>
              <a:rPr lang="en-US" dirty="0">
                <a:highlight>
                  <a:srgbClr val="0033A0"/>
                </a:highlight>
                <a:latin typeface="Arial (Body)"/>
              </a:rPr>
              <a:t>TE-MSC-LMF</a:t>
            </a:r>
            <a:endParaRPr lang="en-US" dirty="0"/>
          </a:p>
          <a:p>
            <a:endParaRPr lang="en-US" dirty="0">
              <a:highlight>
                <a:srgbClr val="0033A0"/>
              </a:highlight>
              <a:latin typeface="Arial (Body)"/>
            </a:endParaRPr>
          </a:p>
          <a:p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Starting February </a:t>
            </a:r>
            <a:r>
              <a:rPr lang="en-US" sz="2000" dirty="0"/>
              <a:t>2025</a:t>
            </a:r>
          </a:p>
          <a:p>
            <a:endParaRPr lang="en-US" dirty="0">
              <a:highlight>
                <a:srgbClr val="0033A0"/>
              </a:highlight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385850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E02326-B2A3-CDE9-5DB7-A330C6270F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27D77A-9A09-837C-DA46-0BCA69B68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33A0"/>
                </a:solidFill>
                <a:effectLst/>
                <a:latin typeface="Arial" panose="020B0604020202020204" pitchFamily="34" charset="0"/>
              </a:rPr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0CDF9-35D2-8A33-D30F-A430A1497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8819-105E-0944-CC8C-F4226F8C213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A. Chmielińska | Update on the SigMon Analysis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7213F-AF3E-81EF-D601-4A7EE524F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CF91B84-2527-9D70-3EE7-4E6F6BB8B33C}"/>
              </a:ext>
            </a:extLst>
          </p:cNvPr>
          <p:cNvSpPr txBox="1">
            <a:spLocks/>
          </p:cNvSpPr>
          <p:nvPr/>
        </p:nvSpPr>
        <p:spPr>
          <a:xfrm>
            <a:off x="464657" y="1124744"/>
            <a:ext cx="1058596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en-US" b="0" i="1" dirty="0">
                <a:solidFill>
                  <a:srgbClr val="000000"/>
                </a:solidFill>
                <a:latin typeface="Arial (Body)"/>
              </a:rPr>
              <a:t>The logic for the needed infrastructure follows our MQXF case (bladder and key, with the particularities of a block coil):</a:t>
            </a:r>
          </a:p>
          <a:p>
            <a:pPr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US" altLang="en-US" sz="1100" dirty="0">
              <a:solidFill>
                <a:srgbClr val="000000"/>
              </a:solidFill>
              <a:latin typeface="Arial (Body)"/>
            </a:endParaRPr>
          </a:p>
          <a:p>
            <a:pPr marL="457200" indent="-45720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Coil manufacturing infrastructure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Winding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Reaction heat treatment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Impregnation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dirty="0">
              <a:solidFill>
                <a:srgbClr val="000000"/>
              </a:solidFill>
              <a:latin typeface="Arial (Body)"/>
            </a:endParaRPr>
          </a:p>
          <a:p>
            <a:pPr marL="457200" indent="-45720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Magnet assembly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000000"/>
                </a:solidFill>
                <a:latin typeface="Arial (Body)"/>
              </a:rPr>
              <a:t>Coilpack</a:t>
            </a: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 preparation</a:t>
            </a:r>
          </a:p>
          <a:p>
            <a:pPr marL="1105200" lvl="2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For short models we machine the rails. To be discussed!</a:t>
            </a:r>
            <a:endParaRPr lang="en-GB" altLang="en-US" dirty="0">
              <a:solidFill>
                <a:srgbClr val="000000"/>
              </a:solidFill>
              <a:latin typeface="Arial (Body)"/>
            </a:endParaRP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Structure assembly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000000"/>
                </a:solidFill>
                <a:latin typeface="Arial (Body)"/>
              </a:rPr>
              <a:t>Coilpack</a:t>
            </a: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 insertion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Magnet centering &amp; loading (incl. axial)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dirty="0">
              <a:solidFill>
                <a:srgbClr val="000000"/>
              </a:solidFill>
              <a:latin typeface="Arial (Body)"/>
            </a:endParaRP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dirty="0">
              <a:solidFill>
                <a:srgbClr val="000000"/>
              </a:solidFill>
              <a:latin typeface="Arial (Body)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GB" sz="1200" b="0" i="1" dirty="0">
              <a:solidFill>
                <a:srgbClr val="000000"/>
              </a:solidFill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589465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9DFA2-3AE8-CD89-19D9-5390693CD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35005B-2A48-564B-7D96-3A2F72A99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27655"/>
            <a:ext cx="11267390" cy="4608512"/>
          </a:xfrm>
        </p:spPr>
        <p:txBody>
          <a:bodyPr/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Meeting 1 (03/03/2025) – Coil winding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en-GB" dirty="0">
              <a:solidFill>
                <a:srgbClr val="000000"/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5C1555-F6F9-BE0B-A17A-2E9ACE7E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33A0"/>
                </a:solidFill>
              </a:rPr>
              <a:t>Outline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CF3EF-4C59-F9F6-7C95-0A7177E88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49399-8C0F-6329-66E3-CCAB3C79636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A. Chmielińska | Update on the SigMon Analysis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CD6C9-81F5-D850-BDC8-B840E4BB6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4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09A94A-227B-39FA-108A-CE1EE128D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33A0"/>
                </a:solidFill>
                <a:effectLst/>
                <a:latin typeface="Arial" panose="020B0604020202020204" pitchFamily="34" charset="0"/>
              </a:rPr>
              <a:t>Meeting 1 – Coil winding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EAF97-957F-30FA-D081-FE223246F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93C62-EBCB-A5B2-16B1-F64AC32D80A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A. Chmielińska | Update on the SigMon Analysis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C9F29-2D15-0A9C-46D1-A696AC722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FC5FE7D-CA40-8EA2-3C98-A66659A58541}"/>
              </a:ext>
            </a:extLst>
          </p:cNvPr>
          <p:cNvSpPr txBox="1">
            <a:spLocks/>
          </p:cNvSpPr>
          <p:nvPr/>
        </p:nvSpPr>
        <p:spPr>
          <a:xfrm>
            <a:off x="566978" y="1267058"/>
            <a:ext cx="1058596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First is to check the status of the blue winding machine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Is it operational?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If not, what’s the main issue?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Who to work on this: Jerome &amp; Seb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dirty="0">
              <a:solidFill>
                <a:srgbClr val="000000"/>
              </a:solidFill>
              <a:latin typeface="Arial (Body)"/>
            </a:endParaRPr>
          </a:p>
          <a:p>
            <a:pPr marL="457200" indent="-45720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Second, it would be interesting to think on what we need for an easy winding  test 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FRESCAII pictures can be found in </a:t>
            </a:r>
            <a:r>
              <a:rPr lang="en-GB" altLang="en-US" sz="1100" dirty="0">
                <a:solidFill>
                  <a:srgbClr val="000000"/>
                </a:solidFill>
                <a:latin typeface="Arial (Body)"/>
                <a:hlinkClick r:id="rId2" action="ppaction://hlinkfile"/>
              </a:rPr>
              <a:t>\\eosproject-smb\eos\project\w\wp33-5m-long-block-coil\6_Infrastructure\FRESCAII_Experience</a:t>
            </a:r>
            <a:endParaRPr lang="en-GB" altLang="en-US" dirty="0">
              <a:solidFill>
                <a:srgbClr val="000000"/>
              </a:solidFill>
              <a:latin typeface="Arial (Body)"/>
            </a:endParaRP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The test should start giving us more information on what we need (as an intervention in the winding machine)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dirty="0">
              <a:solidFill>
                <a:srgbClr val="000000"/>
              </a:solidFill>
              <a:latin typeface="Arial (Body)"/>
            </a:endParaRPr>
          </a:p>
          <a:p>
            <a:pPr marL="457200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We’re advancing with the design of the winding/reaction/impregnation tooling for BOND (927). Very important to follow and later modify to our needs.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dirty="0">
              <a:solidFill>
                <a:srgbClr val="000000"/>
              </a:solidFill>
              <a:latin typeface="Arial (Body)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GB" sz="1200" b="0" i="1" dirty="0">
              <a:solidFill>
                <a:srgbClr val="000000"/>
              </a:solidFill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74760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AFE1B-80D9-49B7-4A03-688204AA2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D13B46-CB44-02BE-165C-EC56E199B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33A0"/>
                </a:solidFill>
                <a:effectLst/>
                <a:latin typeface="Arial" panose="020B0604020202020204" pitchFamily="34" charset="0"/>
              </a:rPr>
              <a:t>Meeting 1 – Coil winding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C498C-B90E-183A-5B80-9A9F55AA1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4A6A1-DAB4-DFB5-D0B9-23DF7CE1F3F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A. Chmielińska | Update on the SigMon Analysis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78C1B-FEBF-DE3A-7AB7-E12A2DBF4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DB90F70-12BD-58D4-3E91-66B1BD6372D8}"/>
              </a:ext>
            </a:extLst>
          </p:cNvPr>
          <p:cNvSpPr txBox="1">
            <a:spLocks/>
          </p:cNvSpPr>
          <p:nvPr/>
        </p:nvSpPr>
        <p:spPr>
          <a:xfrm>
            <a:off x="521582" y="1461611"/>
            <a:ext cx="1058596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GB" sz="1200" b="0" i="1" dirty="0">
              <a:solidFill>
                <a:srgbClr val="000000"/>
              </a:solidFill>
              <a:latin typeface="Arial (Body)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D4FBBA-2238-5316-6A1E-1E6575FFF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45" y="1032275"/>
            <a:ext cx="10219877" cy="503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42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792E7-EA2A-ABEB-9603-145F1085D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1ABEC5-4E6B-2B97-E91B-15140CBF2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33A0"/>
                </a:solidFill>
                <a:effectLst/>
                <a:latin typeface="Arial" panose="020B0604020202020204" pitchFamily="34" charset="0"/>
              </a:rPr>
              <a:t>Meeting 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981E5-A9CD-B4D6-FDF2-A030571F9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B2642-2002-3A97-1FAA-6FDA8F5607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A. Chmielińska | Update on the SigMon Analysis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DE006-BBFA-59DD-B2D8-DAB04D42F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2E6733A-061E-849B-49F1-794D47CB6A61}"/>
              </a:ext>
            </a:extLst>
          </p:cNvPr>
          <p:cNvSpPr txBox="1">
            <a:spLocks/>
          </p:cNvSpPr>
          <p:nvPr/>
        </p:nvSpPr>
        <p:spPr>
          <a:xfrm>
            <a:off x="412776" y="1124744"/>
            <a:ext cx="1058596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Andres and Hans are going to Hannover for a technical exposition with some of our providers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We should all think if there is something interesting from which we could profit</a:t>
            </a:r>
          </a:p>
          <a:p>
            <a:pPr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GB" sz="1200" b="0" i="1" dirty="0">
              <a:solidFill>
                <a:srgbClr val="000000"/>
              </a:solidFill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3939643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EBF0F-0DFB-7538-A517-65D7019DF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6C67B2-74D4-9F0C-E077-C9C5BA3B6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33A0"/>
                </a:solidFill>
                <a:effectLst/>
                <a:latin typeface="Arial" panose="020B0604020202020204" pitchFamily="34" charset="0"/>
              </a:rPr>
              <a:t>Action items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A79EC-83F6-B03B-EF2D-18B5CFB86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8D5F5-FF5A-56EF-322F-FAB021FB6CF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A. Chmielińska | Update on the SigMon Analysis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A502-14F1-3212-7292-EDB75AD39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6F0A5A0-658C-40F0-130F-91EEF8E20E74}"/>
              </a:ext>
            </a:extLst>
          </p:cNvPr>
          <p:cNvSpPr txBox="1">
            <a:spLocks/>
          </p:cNvSpPr>
          <p:nvPr/>
        </p:nvSpPr>
        <p:spPr>
          <a:xfrm>
            <a:off x="412776" y="1124744"/>
            <a:ext cx="1058596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Jerome &amp; Seb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Check the winding machine and see if we can operate it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Consider blocking the rotation axis used for cos(theta) coils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dirty="0">
              <a:solidFill>
                <a:srgbClr val="000000"/>
              </a:solidFill>
              <a:latin typeface="Arial (Body)"/>
            </a:endParaRPr>
          </a:p>
          <a:p>
            <a:pPr marL="457200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Jose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Provide the winding tension used for BOND </a:t>
            </a:r>
            <a:r>
              <a:rPr lang="en-US" altLang="en-US" dirty="0">
                <a:solidFill>
                  <a:srgbClr val="FF0000"/>
                </a:solidFill>
                <a:latin typeface="Arial (Body)"/>
              </a:rPr>
              <a:t>– 25 kg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dirty="0">
              <a:solidFill>
                <a:srgbClr val="000000"/>
              </a:solidFill>
              <a:latin typeface="Arial (Body)"/>
            </a:endParaRPr>
          </a:p>
          <a:p>
            <a:pPr marL="457200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N. Lusa and Benjamin Pellet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Benjamin has already designed a quick 3D for winding test in the blue machine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Parts will be printed in the 3D printing machine at B.180</a:t>
            </a:r>
          </a:p>
          <a:p>
            <a:pPr marL="781200" lvl="1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dirty="0">
              <a:solidFill>
                <a:srgbClr val="000000"/>
              </a:solidFill>
              <a:latin typeface="Arial (Body)"/>
            </a:endParaRPr>
          </a:p>
          <a:p>
            <a:pPr marL="457200" indent="-457200" algn="just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 (Body)"/>
              </a:rPr>
              <a:t>All – Quick discussion next week to check where we are</a:t>
            </a:r>
          </a:p>
          <a:p>
            <a:pPr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endParaRPr lang="en-GB" sz="1200" b="0" i="1" dirty="0">
              <a:solidFill>
                <a:srgbClr val="000000"/>
              </a:solidFill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947287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AB239-5537-E326-B12D-F5D20D728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67BD78-FE69-2433-071F-F92F5861E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33A0"/>
                </a:solidFill>
                <a:effectLst/>
                <a:latin typeface="Arial" panose="020B0604020202020204" pitchFamily="34" charset="0"/>
              </a:rPr>
              <a:t>Action items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6D3D7-2708-0AFB-B35F-5AC6D0C8F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19th,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DC17F-7C49-B4F8-482A-98AA5CA1C34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A. Chmielińska | Update on the SigMon Analysis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3B945-E1DD-03FA-8024-3396A87AF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FB2E2B-4451-698F-3AF0-EC69BA855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335" y="1185671"/>
            <a:ext cx="3377179" cy="1506456"/>
          </a:xfrm>
          <a:prstGeom prst="rect">
            <a:avLst/>
          </a:prstGeom>
        </p:spPr>
      </p:pic>
      <p:pic>
        <p:nvPicPr>
          <p:cNvPr id="8" name="Picture 7" descr="A train with different colors&#10;&#10;AI-generated content may be incorrect.">
            <a:extLst>
              <a:ext uri="{FF2B5EF4-FFF2-40B4-BE49-F238E27FC236}">
                <a16:creationId xmlns:a16="http://schemas.microsoft.com/office/drawing/2014/main" id="{19277553-75DA-0A04-B3A6-210D60761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3136390"/>
            <a:ext cx="5400362" cy="2843712"/>
          </a:xfrm>
          <a:prstGeom prst="rect">
            <a:avLst/>
          </a:prstGeom>
        </p:spPr>
      </p:pic>
      <p:pic>
        <p:nvPicPr>
          <p:cNvPr id="10" name="Picture 9" descr="A colorful object with a pen&#10;&#10;AI-generated content may be incorrect.">
            <a:extLst>
              <a:ext uri="{FF2B5EF4-FFF2-40B4-BE49-F238E27FC236}">
                <a16:creationId xmlns:a16="http://schemas.microsoft.com/office/drawing/2014/main" id="{F9E587C6-CE8C-488A-4E0F-8D8CCF3FE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550" y="3104421"/>
            <a:ext cx="5415817" cy="306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721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131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Wiesner_IntensityRampUpProposal_Vers0_1</Template>
  <TotalTime>40020</TotalTime>
  <Words>428</Words>
  <Application>Microsoft Office PowerPoint</Application>
  <PresentationFormat>Widescreen</PresentationFormat>
  <Paragraphs>74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(Body)</vt:lpstr>
      <vt:lpstr>Calibri</vt:lpstr>
      <vt:lpstr>Wingdings</vt:lpstr>
      <vt:lpstr>Office Theme</vt:lpstr>
      <vt:lpstr>LMF Infrastructure for HFM WP3.3 </vt:lpstr>
      <vt:lpstr>Introduction</vt:lpstr>
      <vt:lpstr>Outline </vt:lpstr>
      <vt:lpstr>Meeting 1 – Coil winding</vt:lpstr>
      <vt:lpstr>Meeting 1 – Coil winding</vt:lpstr>
      <vt:lpstr>Meeting 1</vt:lpstr>
      <vt:lpstr>Action items</vt:lpstr>
      <vt:lpstr>Action items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Intensity Ramp-Up</dc:title>
  <dc:creator>Christoph Wiesner</dc:creator>
  <cp:lastModifiedBy>Jose Ferradas Troitino</cp:lastModifiedBy>
  <cp:revision>734</cp:revision>
  <cp:lastPrinted>2024-09-09T12:03:23Z</cp:lastPrinted>
  <dcterms:created xsi:type="dcterms:W3CDTF">2021-10-27T14:55:52Z</dcterms:created>
  <dcterms:modified xsi:type="dcterms:W3CDTF">2025-03-03T13:16:46Z</dcterms:modified>
</cp:coreProperties>
</file>