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5"/>
  </p:notesMasterIdLst>
  <p:sldIdLst>
    <p:sldId id="256" r:id="rId5"/>
    <p:sldId id="259" r:id="rId6"/>
    <p:sldId id="260" r:id="rId7"/>
    <p:sldId id="261" r:id="rId8"/>
    <p:sldId id="263" r:id="rId9"/>
    <p:sldId id="262" r:id="rId10"/>
    <p:sldId id="264" r:id="rId11"/>
    <p:sldId id="258" r:id="rId12"/>
    <p:sldId id="257"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6600"/>
    <a:srgbClr val="0066FF"/>
    <a:srgbClr val="FFFF00"/>
    <a:srgbClr val="D44302"/>
    <a:srgbClr val="FFFF66"/>
    <a:srgbClr val="0099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3711" autoAdjust="0"/>
  </p:normalViewPr>
  <p:slideViewPr>
    <p:cSldViewPr>
      <p:cViewPr varScale="1">
        <p:scale>
          <a:sx n="120" d="100"/>
          <a:sy n="120" d="100"/>
        </p:scale>
        <p:origin x="1344"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65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A54468-EDA5-4FB8-81D5-17D5806A8E6E}" type="datetimeFigureOut">
              <a:rPr lang="en-US" smtClean="0"/>
              <a:t>3/22/2025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2046DD-2078-4648-9C10-00B25A0FA9E5}" type="slidenum">
              <a:rPr lang="en-US" smtClean="0"/>
              <a:t>‹#›</a:t>
            </a:fld>
            <a:endParaRPr lang="en-US"/>
          </a:p>
        </p:txBody>
      </p:sp>
    </p:spTree>
    <p:extLst>
      <p:ext uri="{BB962C8B-B14F-4D97-AF65-F5344CB8AC3E}">
        <p14:creationId xmlns:p14="http://schemas.microsoft.com/office/powerpoint/2010/main" val="2951881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2046DD-2078-4648-9C10-00B25A0FA9E5}" type="slidenum">
              <a:rPr lang="en-US" smtClean="0"/>
              <a:t>1</a:t>
            </a:fld>
            <a:endParaRPr lang="en-US"/>
          </a:p>
        </p:txBody>
      </p:sp>
    </p:spTree>
    <p:extLst>
      <p:ext uri="{BB962C8B-B14F-4D97-AF65-F5344CB8AC3E}">
        <p14:creationId xmlns:p14="http://schemas.microsoft.com/office/powerpoint/2010/main" val="2512404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2046DD-2078-4648-9C10-00B25A0FA9E5}" type="slidenum">
              <a:rPr lang="en-US" smtClean="0"/>
              <a:t>5</a:t>
            </a:fld>
            <a:endParaRPr lang="en-US"/>
          </a:p>
        </p:txBody>
      </p:sp>
    </p:spTree>
    <p:extLst>
      <p:ext uri="{BB962C8B-B14F-4D97-AF65-F5344CB8AC3E}">
        <p14:creationId xmlns:p14="http://schemas.microsoft.com/office/powerpoint/2010/main" val="3081792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5BF302E-A2AC-4D3F-B6EC-8E91AF03529E}" type="datetime1">
              <a:rPr lang="en-GB" smtClean="0"/>
              <a:t>22/03/2025</a:t>
            </a:fld>
            <a:endParaRPr lang="en-GB"/>
          </a:p>
        </p:txBody>
      </p:sp>
      <p:sp>
        <p:nvSpPr>
          <p:cNvPr id="5" name="Footer Placeholder 4"/>
          <p:cNvSpPr>
            <a:spLocks noGrp="1"/>
          </p:cNvSpPr>
          <p:nvPr>
            <p:ph type="ftr" sz="quarter" idx="11"/>
          </p:nvPr>
        </p:nvSpPr>
        <p:spPr>
          <a:xfrm>
            <a:off x="1979712" y="6597352"/>
            <a:ext cx="5184576" cy="260648"/>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5D14656A-0054-4FBA-B165-6DB1F8D024C4}" type="slidenum">
              <a:rPr lang="en-GB" smtClean="0"/>
              <a:t>‹#›</a:t>
            </a:fld>
            <a:endParaRPr lang="en-GB"/>
          </a:p>
        </p:txBody>
      </p:sp>
    </p:spTree>
    <p:extLst>
      <p:ext uri="{BB962C8B-B14F-4D97-AF65-F5344CB8AC3E}">
        <p14:creationId xmlns:p14="http://schemas.microsoft.com/office/powerpoint/2010/main" val="1981741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A91DB22-E990-4B7B-9BA6-9538375AAB73}" type="datetime1">
              <a:rPr lang="en-GB" smtClean="0"/>
              <a:t>22/03/2025</a:t>
            </a:fld>
            <a:endParaRPr lang="en-GB"/>
          </a:p>
        </p:txBody>
      </p:sp>
      <p:sp>
        <p:nvSpPr>
          <p:cNvPr id="5" name="Footer Placeholder 4"/>
          <p:cNvSpPr>
            <a:spLocks noGrp="1"/>
          </p:cNvSpPr>
          <p:nvPr>
            <p:ph type="ftr" sz="quarter" idx="11"/>
          </p:nvPr>
        </p:nvSpPr>
        <p:spPr>
          <a:xfrm>
            <a:off x="1979712" y="6597352"/>
            <a:ext cx="5184576" cy="260648"/>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5D14656A-0054-4FBA-B165-6DB1F8D024C4}" type="slidenum">
              <a:rPr lang="en-GB" smtClean="0"/>
              <a:t>‹#›</a:t>
            </a:fld>
            <a:endParaRPr lang="en-GB"/>
          </a:p>
        </p:txBody>
      </p:sp>
    </p:spTree>
    <p:extLst>
      <p:ext uri="{BB962C8B-B14F-4D97-AF65-F5344CB8AC3E}">
        <p14:creationId xmlns:p14="http://schemas.microsoft.com/office/powerpoint/2010/main" val="418648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EC404CC-787C-4B06-B0A7-BCBB7B2E23D3}" type="datetime1">
              <a:rPr lang="en-GB" smtClean="0"/>
              <a:t>22/03/2025</a:t>
            </a:fld>
            <a:endParaRPr lang="en-GB"/>
          </a:p>
        </p:txBody>
      </p:sp>
      <p:sp>
        <p:nvSpPr>
          <p:cNvPr id="5" name="Footer Placeholder 4"/>
          <p:cNvSpPr>
            <a:spLocks noGrp="1"/>
          </p:cNvSpPr>
          <p:nvPr>
            <p:ph type="ftr" sz="quarter" idx="11"/>
          </p:nvPr>
        </p:nvSpPr>
        <p:spPr>
          <a:xfrm>
            <a:off x="1979712" y="6597352"/>
            <a:ext cx="5184576" cy="260648"/>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5D14656A-0054-4FBA-B165-6DB1F8D024C4}" type="slidenum">
              <a:rPr lang="en-GB" smtClean="0"/>
              <a:t>‹#›</a:t>
            </a:fld>
            <a:endParaRPr lang="en-GB"/>
          </a:p>
        </p:txBody>
      </p:sp>
    </p:spTree>
    <p:extLst>
      <p:ext uri="{BB962C8B-B14F-4D97-AF65-F5344CB8AC3E}">
        <p14:creationId xmlns:p14="http://schemas.microsoft.com/office/powerpoint/2010/main" val="818429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23C170D-FEDC-444B-9DC1-95A08BCC63C4}" type="datetime1">
              <a:rPr lang="en-GB" smtClean="0"/>
              <a:t>22/03/2025</a:t>
            </a:fld>
            <a:endParaRPr lang="en-GB"/>
          </a:p>
        </p:txBody>
      </p:sp>
      <p:sp>
        <p:nvSpPr>
          <p:cNvPr id="5" name="Footer Placeholder 4"/>
          <p:cNvSpPr>
            <a:spLocks noGrp="1"/>
          </p:cNvSpPr>
          <p:nvPr>
            <p:ph type="ftr" sz="quarter" idx="11"/>
          </p:nvPr>
        </p:nvSpPr>
        <p:spPr>
          <a:xfrm>
            <a:off x="1979712" y="6597352"/>
            <a:ext cx="5184576" cy="260648"/>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5D14656A-0054-4FBA-B165-6DB1F8D024C4}" type="slidenum">
              <a:rPr lang="en-GB" smtClean="0"/>
              <a:t>‹#›</a:t>
            </a:fld>
            <a:endParaRPr lang="en-GB"/>
          </a:p>
        </p:txBody>
      </p:sp>
    </p:spTree>
    <p:extLst>
      <p:ext uri="{BB962C8B-B14F-4D97-AF65-F5344CB8AC3E}">
        <p14:creationId xmlns:p14="http://schemas.microsoft.com/office/powerpoint/2010/main" val="2342182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72B4A65-6183-4F4D-9E8B-D24FB9C4D605}" type="datetime1">
              <a:rPr lang="en-GB" smtClean="0"/>
              <a:t>22/03/2025</a:t>
            </a:fld>
            <a:endParaRPr lang="en-GB"/>
          </a:p>
        </p:txBody>
      </p:sp>
      <p:sp>
        <p:nvSpPr>
          <p:cNvPr id="5" name="Footer Placeholder 4"/>
          <p:cNvSpPr>
            <a:spLocks noGrp="1"/>
          </p:cNvSpPr>
          <p:nvPr>
            <p:ph type="ftr" sz="quarter" idx="11"/>
          </p:nvPr>
        </p:nvSpPr>
        <p:spPr>
          <a:xfrm>
            <a:off x="1979712" y="6597352"/>
            <a:ext cx="5184576" cy="260648"/>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5D14656A-0054-4FBA-B165-6DB1F8D024C4}" type="slidenum">
              <a:rPr lang="en-GB" smtClean="0"/>
              <a:t>‹#›</a:t>
            </a:fld>
            <a:endParaRPr lang="en-GB"/>
          </a:p>
        </p:txBody>
      </p:sp>
    </p:spTree>
    <p:extLst>
      <p:ext uri="{BB962C8B-B14F-4D97-AF65-F5344CB8AC3E}">
        <p14:creationId xmlns:p14="http://schemas.microsoft.com/office/powerpoint/2010/main" val="2310993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2787F675-9C38-415E-9DEE-FFC0EF2F8291}" type="datetime1">
              <a:rPr lang="en-GB" smtClean="0"/>
              <a:t>22/03/2025</a:t>
            </a:fld>
            <a:endParaRPr lang="en-GB"/>
          </a:p>
        </p:txBody>
      </p:sp>
      <p:sp>
        <p:nvSpPr>
          <p:cNvPr id="6" name="Footer Placeholder 5"/>
          <p:cNvSpPr>
            <a:spLocks noGrp="1"/>
          </p:cNvSpPr>
          <p:nvPr>
            <p:ph type="ftr" sz="quarter" idx="11"/>
          </p:nvPr>
        </p:nvSpPr>
        <p:spPr>
          <a:xfrm>
            <a:off x="1979712" y="6597352"/>
            <a:ext cx="5184576" cy="260648"/>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5D14656A-0054-4FBA-B165-6DB1F8D024C4}" type="slidenum">
              <a:rPr lang="en-GB" smtClean="0"/>
              <a:t>‹#›</a:t>
            </a:fld>
            <a:endParaRPr lang="en-GB"/>
          </a:p>
        </p:txBody>
      </p:sp>
    </p:spTree>
    <p:extLst>
      <p:ext uri="{BB962C8B-B14F-4D97-AF65-F5344CB8AC3E}">
        <p14:creationId xmlns:p14="http://schemas.microsoft.com/office/powerpoint/2010/main" val="3187694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630D3E6-EFF4-4D94-8775-9643F7683B07}" type="datetime1">
              <a:rPr lang="en-GB" smtClean="0"/>
              <a:t>22/03/2025</a:t>
            </a:fld>
            <a:endParaRPr lang="en-GB"/>
          </a:p>
        </p:txBody>
      </p:sp>
      <p:sp>
        <p:nvSpPr>
          <p:cNvPr id="8" name="Footer Placeholder 7"/>
          <p:cNvSpPr>
            <a:spLocks noGrp="1"/>
          </p:cNvSpPr>
          <p:nvPr>
            <p:ph type="ftr" sz="quarter" idx="11"/>
          </p:nvPr>
        </p:nvSpPr>
        <p:spPr>
          <a:xfrm>
            <a:off x="1979712" y="6597352"/>
            <a:ext cx="5184576" cy="260648"/>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5D14656A-0054-4FBA-B165-6DB1F8D024C4}" type="slidenum">
              <a:rPr lang="en-GB" smtClean="0"/>
              <a:t>‹#›</a:t>
            </a:fld>
            <a:endParaRPr lang="en-GB"/>
          </a:p>
        </p:txBody>
      </p:sp>
    </p:spTree>
    <p:extLst>
      <p:ext uri="{BB962C8B-B14F-4D97-AF65-F5344CB8AC3E}">
        <p14:creationId xmlns:p14="http://schemas.microsoft.com/office/powerpoint/2010/main" val="500664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C1E12C25-3760-4C7E-A0A4-34A771693958}" type="datetime1">
              <a:rPr lang="en-GB" smtClean="0"/>
              <a:t>22/03/2025</a:t>
            </a:fld>
            <a:endParaRPr lang="en-GB"/>
          </a:p>
        </p:txBody>
      </p:sp>
      <p:sp>
        <p:nvSpPr>
          <p:cNvPr id="4" name="Footer Placeholder 3"/>
          <p:cNvSpPr>
            <a:spLocks noGrp="1"/>
          </p:cNvSpPr>
          <p:nvPr>
            <p:ph type="ftr" sz="quarter" idx="11"/>
          </p:nvPr>
        </p:nvSpPr>
        <p:spPr>
          <a:xfrm>
            <a:off x="1979712" y="6597352"/>
            <a:ext cx="5184576" cy="260648"/>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5D14656A-0054-4FBA-B165-6DB1F8D024C4}" type="slidenum">
              <a:rPr lang="en-GB" smtClean="0"/>
              <a:t>‹#›</a:t>
            </a:fld>
            <a:endParaRPr lang="en-GB"/>
          </a:p>
        </p:txBody>
      </p:sp>
    </p:spTree>
    <p:extLst>
      <p:ext uri="{BB962C8B-B14F-4D97-AF65-F5344CB8AC3E}">
        <p14:creationId xmlns:p14="http://schemas.microsoft.com/office/powerpoint/2010/main" val="2052546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B9C903A2-3CED-4DE8-8C80-5C9B280B08EE}" type="datetime1">
              <a:rPr lang="en-GB" smtClean="0"/>
              <a:t>22/03/2025</a:t>
            </a:fld>
            <a:endParaRPr lang="en-GB"/>
          </a:p>
        </p:txBody>
      </p:sp>
      <p:sp>
        <p:nvSpPr>
          <p:cNvPr id="3" name="Footer Placeholder 2"/>
          <p:cNvSpPr>
            <a:spLocks noGrp="1"/>
          </p:cNvSpPr>
          <p:nvPr>
            <p:ph type="ftr" sz="quarter" idx="11"/>
          </p:nvPr>
        </p:nvSpPr>
        <p:spPr>
          <a:xfrm>
            <a:off x="1979712" y="6597352"/>
            <a:ext cx="5184576" cy="260648"/>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5D14656A-0054-4FBA-B165-6DB1F8D024C4}" type="slidenum">
              <a:rPr lang="en-GB" smtClean="0"/>
              <a:t>‹#›</a:t>
            </a:fld>
            <a:endParaRPr lang="en-GB"/>
          </a:p>
        </p:txBody>
      </p:sp>
    </p:spTree>
    <p:extLst>
      <p:ext uri="{BB962C8B-B14F-4D97-AF65-F5344CB8AC3E}">
        <p14:creationId xmlns:p14="http://schemas.microsoft.com/office/powerpoint/2010/main" val="1137607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CAEA698-531C-4BD9-8FBE-505973B93586}" type="datetime1">
              <a:rPr lang="en-GB" smtClean="0"/>
              <a:t>22/03/2025</a:t>
            </a:fld>
            <a:endParaRPr lang="en-GB"/>
          </a:p>
        </p:txBody>
      </p:sp>
      <p:sp>
        <p:nvSpPr>
          <p:cNvPr id="6" name="Footer Placeholder 5"/>
          <p:cNvSpPr>
            <a:spLocks noGrp="1"/>
          </p:cNvSpPr>
          <p:nvPr>
            <p:ph type="ftr" sz="quarter" idx="11"/>
          </p:nvPr>
        </p:nvSpPr>
        <p:spPr>
          <a:xfrm>
            <a:off x="1979712" y="6597352"/>
            <a:ext cx="5184576" cy="260648"/>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5D14656A-0054-4FBA-B165-6DB1F8D024C4}" type="slidenum">
              <a:rPr lang="en-GB" smtClean="0"/>
              <a:t>‹#›</a:t>
            </a:fld>
            <a:endParaRPr lang="en-GB"/>
          </a:p>
        </p:txBody>
      </p:sp>
    </p:spTree>
    <p:extLst>
      <p:ext uri="{BB962C8B-B14F-4D97-AF65-F5344CB8AC3E}">
        <p14:creationId xmlns:p14="http://schemas.microsoft.com/office/powerpoint/2010/main" val="3678656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E88FB06-2A64-4A37-A83A-81F4035676EF}" type="datetime1">
              <a:rPr lang="en-GB" smtClean="0"/>
              <a:t>22/03/2025</a:t>
            </a:fld>
            <a:endParaRPr lang="en-GB"/>
          </a:p>
        </p:txBody>
      </p:sp>
      <p:sp>
        <p:nvSpPr>
          <p:cNvPr id="6" name="Footer Placeholder 5"/>
          <p:cNvSpPr>
            <a:spLocks noGrp="1"/>
          </p:cNvSpPr>
          <p:nvPr>
            <p:ph type="ftr" sz="quarter" idx="11"/>
          </p:nvPr>
        </p:nvSpPr>
        <p:spPr>
          <a:xfrm>
            <a:off x="1979712" y="6597352"/>
            <a:ext cx="5184576" cy="260648"/>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5D14656A-0054-4FBA-B165-6DB1F8D024C4}" type="slidenum">
              <a:rPr lang="en-GB" smtClean="0"/>
              <a:t>‹#›</a:t>
            </a:fld>
            <a:endParaRPr lang="en-GB"/>
          </a:p>
        </p:txBody>
      </p:sp>
    </p:spTree>
    <p:extLst>
      <p:ext uri="{BB962C8B-B14F-4D97-AF65-F5344CB8AC3E}">
        <p14:creationId xmlns:p14="http://schemas.microsoft.com/office/powerpoint/2010/main" val="2681050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5576" y="11266"/>
            <a:ext cx="7638823" cy="753438"/>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980728"/>
            <a:ext cx="8229600" cy="554461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16416" y="6597352"/>
            <a:ext cx="804470" cy="260648"/>
          </a:xfrm>
          <a:prstGeom prst="rect">
            <a:avLst/>
          </a:prstGeom>
        </p:spPr>
        <p:txBody>
          <a:bodyPr vert="horz" lIns="91440" tIns="45720" rIns="91440" bIns="45720" rtlCol="0" anchor="ctr"/>
          <a:lstStyle>
            <a:lvl1pPr algn="r">
              <a:defRPr sz="1200" baseline="0">
                <a:solidFill>
                  <a:schemeClr val="bg1">
                    <a:lumMod val="65000"/>
                  </a:schemeClr>
                </a:solidFill>
              </a:defRPr>
            </a:lvl1pPr>
          </a:lstStyle>
          <a:p>
            <a:fld id="{5D14656A-0054-4FBA-B165-6DB1F8D024C4}" type="slidenum">
              <a:rPr lang="en-GB" smtClean="0"/>
              <a:pPr/>
              <a:t>‹#›</a:t>
            </a:fld>
            <a:endParaRPr lang="en-GB" dirty="0"/>
          </a:p>
        </p:txBody>
      </p:sp>
      <p:pic>
        <p:nvPicPr>
          <p:cNvPr id="8" name="Picture 7" descr="LogoOutline.ai"/>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974" y="24122"/>
            <a:ext cx="749602" cy="749602"/>
          </a:xfrm>
          <a:prstGeom prst="rect">
            <a:avLst/>
          </a:prstGeom>
        </p:spPr>
      </p:pic>
    </p:spTree>
    <p:extLst>
      <p:ext uri="{BB962C8B-B14F-4D97-AF65-F5344CB8AC3E}">
        <p14:creationId xmlns:p14="http://schemas.microsoft.com/office/powerpoint/2010/main" val="12150793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000" kern="1200">
          <a:solidFill>
            <a:schemeClr val="tx1"/>
          </a:solidFill>
          <a:latin typeface="Trebuchet MS" panose="020B060302020202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35D090E6-85D4-2BC3-B1C8-E179A339023F}"/>
              </a:ext>
            </a:extLst>
          </p:cNvPr>
          <p:cNvPicPr>
            <a:picLocks noChangeAspect="1"/>
          </p:cNvPicPr>
          <p:nvPr/>
        </p:nvPicPr>
        <p:blipFill>
          <a:blip r:embed="rId3">
            <a:lum/>
            <a:alphaModFix/>
          </a:blip>
          <a:srcRect/>
          <a:stretch>
            <a:fillRect/>
          </a:stretch>
        </p:blipFill>
        <p:spPr>
          <a:xfrm>
            <a:off x="1122949" y="716420"/>
            <a:ext cx="6898101" cy="4007894"/>
          </a:xfrm>
          <a:prstGeom prst="rect">
            <a:avLst/>
          </a:prstGeom>
          <a:noFill/>
          <a:ln>
            <a:noFill/>
          </a:ln>
        </p:spPr>
      </p:pic>
      <p:sp>
        <p:nvSpPr>
          <p:cNvPr id="3" name="Subtitle 2"/>
          <p:cNvSpPr>
            <a:spLocks noGrp="1"/>
          </p:cNvSpPr>
          <p:nvPr>
            <p:ph type="subTitle" idx="1"/>
          </p:nvPr>
        </p:nvSpPr>
        <p:spPr>
          <a:xfrm>
            <a:off x="0" y="6475784"/>
            <a:ext cx="9144000" cy="337592"/>
          </a:xfrm>
        </p:spPr>
        <p:txBody>
          <a:bodyPr>
            <a:normAutofit fontScale="55000" lnSpcReduction="20000"/>
          </a:bodyPr>
          <a:lstStyle/>
          <a:p>
            <a:r>
              <a:rPr lang="el-GR" b="1" dirty="0">
                <a:solidFill>
                  <a:schemeClr val="accent1">
                    <a:lumMod val="75000"/>
                  </a:schemeClr>
                </a:solidFill>
                <a:latin typeface="Times New Roman" panose="02020603050405020304" pitchFamily="18" charset="0"/>
                <a:cs typeface="Times New Roman" panose="02020603050405020304" pitchFamily="18" charset="0"/>
              </a:rPr>
              <a:t>Δρ. Χρυσόστομος </a:t>
            </a:r>
            <a:r>
              <a:rPr lang="el-GR" b="1" dirty="0" err="1">
                <a:solidFill>
                  <a:schemeClr val="accent1">
                    <a:lumMod val="75000"/>
                  </a:schemeClr>
                </a:solidFill>
                <a:latin typeface="Times New Roman" panose="02020603050405020304" pitchFamily="18" charset="0"/>
                <a:cs typeface="Times New Roman" panose="02020603050405020304" pitchFamily="18" charset="0"/>
              </a:rPr>
              <a:t>Βαλδεράνης</a:t>
            </a:r>
            <a:r>
              <a:rPr lang="el-GR" b="1" dirty="0">
                <a:solidFill>
                  <a:schemeClr val="accent1">
                    <a:lumMod val="75000"/>
                  </a:schemeClr>
                </a:solidFill>
                <a:latin typeface="Times New Roman" panose="02020603050405020304" pitchFamily="18" charset="0"/>
                <a:cs typeface="Times New Roman" panose="02020603050405020304" pitchFamily="18" charset="0"/>
              </a:rPr>
              <a:t>   </a:t>
            </a:r>
            <a:r>
              <a:rPr lang="en-US" b="1" dirty="0">
                <a:solidFill>
                  <a:schemeClr val="accent1">
                    <a:lumMod val="75000"/>
                  </a:schemeClr>
                </a:solidFill>
                <a:latin typeface="Times New Roman" panose="02020603050405020304" pitchFamily="18" charset="0"/>
                <a:cs typeface="Times New Roman" panose="02020603050405020304" pitchFamily="18" charset="0"/>
              </a:rPr>
              <a:t>   </a:t>
            </a:r>
            <a:r>
              <a:rPr lang="el-GR" b="1" dirty="0">
                <a:solidFill>
                  <a:schemeClr val="accent1">
                    <a:lumMod val="75000"/>
                  </a:schemeClr>
                </a:solidFill>
                <a:latin typeface="Times New Roman" panose="02020603050405020304" pitchFamily="18" charset="0"/>
                <a:cs typeface="Times New Roman" panose="02020603050405020304" pitchFamily="18" charset="0"/>
              </a:rPr>
              <a:t> Δρ. Ραχήλ Μαρία Αβραμίδου </a:t>
            </a:r>
            <a:r>
              <a:rPr lang="en-US" b="1" dirty="0">
                <a:solidFill>
                  <a:schemeClr val="accent1">
                    <a:lumMod val="75000"/>
                  </a:schemeClr>
                </a:solidFill>
                <a:latin typeface="Times New Roman" panose="02020603050405020304" pitchFamily="18" charset="0"/>
                <a:cs typeface="Times New Roman" panose="02020603050405020304" pitchFamily="18" charset="0"/>
              </a:rPr>
              <a:t>    </a:t>
            </a:r>
            <a:r>
              <a:rPr lang="el-GR" b="1" dirty="0">
                <a:solidFill>
                  <a:schemeClr val="accent1">
                    <a:lumMod val="75000"/>
                  </a:schemeClr>
                </a:solidFill>
                <a:latin typeface="Times New Roman" panose="02020603050405020304" pitchFamily="18" charset="0"/>
                <a:cs typeface="Times New Roman" panose="02020603050405020304" pitchFamily="18" charset="0"/>
              </a:rPr>
              <a:t>Δημήτρης </a:t>
            </a:r>
            <a:r>
              <a:rPr lang="el-GR" b="1" dirty="0" err="1">
                <a:solidFill>
                  <a:schemeClr val="accent1">
                    <a:lumMod val="75000"/>
                  </a:schemeClr>
                </a:solidFill>
                <a:latin typeface="Times New Roman" panose="02020603050405020304" pitchFamily="18" charset="0"/>
                <a:cs typeface="Times New Roman" panose="02020603050405020304" pitchFamily="18" charset="0"/>
              </a:rPr>
              <a:t>Δαμιανόγλου</a:t>
            </a:r>
            <a:endParaRPr lang="en-GB"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7" name="Title 1"/>
          <p:cNvSpPr>
            <a:spLocks noGrp="1"/>
          </p:cNvSpPr>
          <p:nvPr>
            <p:ph type="ctrTitle"/>
          </p:nvPr>
        </p:nvSpPr>
        <p:spPr>
          <a:xfrm>
            <a:off x="1944861" y="0"/>
            <a:ext cx="6048672" cy="1006029"/>
          </a:xfrm>
          <a:solidFill>
            <a:schemeClr val="bg1">
              <a:alpha val="60000"/>
            </a:schemeClr>
          </a:solidFill>
        </p:spPr>
        <p:txBody>
          <a:bodyPr>
            <a:normAutofit fontScale="90000"/>
          </a:bodyPr>
          <a:lstStyle/>
          <a:p>
            <a:br>
              <a:rPr lang="el-GR" b="1" dirty="0">
                <a:solidFill>
                  <a:srgbClr val="FFC000"/>
                </a:solidFill>
                <a:effectLst>
                  <a:outerShdw blurRad="50800" dist="38100" dir="10800000" algn="r" rotWithShape="0">
                    <a:prstClr val="black">
                      <a:alpha val="40000"/>
                    </a:prstClr>
                  </a:outerShdw>
                </a:effectLst>
              </a:rPr>
            </a:br>
            <a:br>
              <a:rPr lang="el-GR" b="1" dirty="0">
                <a:solidFill>
                  <a:srgbClr val="FFC000"/>
                </a:solidFill>
                <a:effectLst>
                  <a:outerShdw blurRad="50800" dist="38100" dir="10800000" algn="r" rotWithShape="0">
                    <a:prstClr val="black">
                      <a:alpha val="40000"/>
                    </a:prstClr>
                  </a:outerShdw>
                </a:effectLst>
              </a:rPr>
            </a:br>
            <a:r>
              <a:rPr lang="el-GR" b="1" dirty="0">
                <a:solidFill>
                  <a:schemeClr val="accent1">
                    <a:lumMod val="75000"/>
                  </a:schemeClr>
                </a:solidFill>
                <a:effectLst>
                  <a:outerShdw blurRad="50800" dist="38100" dir="10800000" algn="r" rotWithShape="0">
                    <a:prstClr val="black">
                      <a:alpha val="40000"/>
                    </a:prstClr>
                  </a:outerShdw>
                </a:effectLst>
                <a:latin typeface="Times New Roman" panose="02020603050405020304" pitchFamily="18" charset="0"/>
                <a:cs typeface="Times New Roman" panose="02020603050405020304" pitchFamily="18" charset="0"/>
              </a:rPr>
              <a:t>Καλώς ήρθατε στο </a:t>
            </a:r>
            <a:r>
              <a:rPr lang="en-US" b="1" dirty="0">
                <a:solidFill>
                  <a:schemeClr val="accent1">
                    <a:lumMod val="75000"/>
                  </a:schemeClr>
                </a:solidFill>
                <a:effectLst>
                  <a:outerShdw blurRad="50800" dist="38100" dir="10800000" algn="r" rotWithShape="0">
                    <a:prstClr val="black">
                      <a:alpha val="40000"/>
                    </a:prstClr>
                  </a:outerShdw>
                </a:effectLst>
                <a:latin typeface="Times New Roman" panose="02020603050405020304" pitchFamily="18" charset="0"/>
                <a:cs typeface="Times New Roman" panose="02020603050405020304" pitchFamily="18" charset="0"/>
              </a:rPr>
              <a:t>CERN</a:t>
            </a:r>
            <a:r>
              <a:rPr lang="el-GR" b="1" dirty="0">
                <a:solidFill>
                  <a:schemeClr val="accent1">
                    <a:lumMod val="75000"/>
                  </a:schemeClr>
                </a:solidFill>
                <a:effectLst>
                  <a:outerShdw blurRad="50800" dist="38100" dir="10800000" algn="r" rotWithShape="0">
                    <a:prstClr val="black">
                      <a:alpha val="40000"/>
                    </a:prstClr>
                  </a:outerShdw>
                </a:effectLst>
                <a:latin typeface="Times New Roman" panose="02020603050405020304" pitchFamily="18" charset="0"/>
                <a:cs typeface="Times New Roman" panose="02020603050405020304" pitchFamily="18" charset="0"/>
              </a:rPr>
              <a:t>!</a:t>
            </a:r>
            <a:br>
              <a:rPr lang="el-GR" b="1" dirty="0">
                <a:solidFill>
                  <a:srgbClr val="FFC000"/>
                </a:solidFill>
                <a:effectLst>
                  <a:outerShdw blurRad="50800" dist="38100" dir="10800000" algn="r" rotWithShape="0">
                    <a:prstClr val="black">
                      <a:alpha val="40000"/>
                    </a:prstClr>
                  </a:outerShdw>
                </a:effectLst>
                <a:latin typeface="Times New Roman" panose="02020603050405020304" pitchFamily="18" charset="0"/>
                <a:cs typeface="Times New Roman" panose="02020603050405020304" pitchFamily="18" charset="0"/>
              </a:rPr>
            </a:br>
            <a:br>
              <a:rPr lang="el-GR" b="1" dirty="0">
                <a:solidFill>
                  <a:srgbClr val="FFC000"/>
                </a:solidFill>
                <a:effectLst>
                  <a:outerShdw blurRad="50800" dist="38100" dir="10800000" algn="r" rotWithShape="0">
                    <a:prstClr val="black">
                      <a:alpha val="40000"/>
                    </a:prstClr>
                  </a:outerShdw>
                </a:effectLst>
              </a:rPr>
            </a:br>
            <a:endParaRPr lang="en-GB" b="1" dirty="0">
              <a:solidFill>
                <a:srgbClr val="FFC000"/>
              </a:solidFill>
              <a:effectLst>
                <a:outerShdw blurRad="50800" dist="38100" dir="10800000" algn="r" rotWithShape="0">
                  <a:prstClr val="black">
                    <a:alpha val="40000"/>
                  </a:prstClr>
                </a:outerShdw>
              </a:effectLst>
            </a:endParaRPr>
          </a:p>
        </p:txBody>
      </p:sp>
      <p:pic>
        <p:nvPicPr>
          <p:cNvPr id="11" name="Picture 10" descr="A person working on a machine&#10;&#10;Description automatically generated">
            <a:extLst>
              <a:ext uri="{FF2B5EF4-FFF2-40B4-BE49-F238E27FC236}">
                <a16:creationId xmlns:a16="http://schemas.microsoft.com/office/drawing/2014/main" id="{D6BE6AED-5036-5550-73E4-12D5723DC3D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394" y="4435422"/>
            <a:ext cx="3131840" cy="1879105"/>
          </a:xfrm>
          <a:prstGeom prst="rect">
            <a:avLst/>
          </a:prstGeom>
        </p:spPr>
      </p:pic>
      <p:pic>
        <p:nvPicPr>
          <p:cNvPr id="19" name="Picture 18" descr="A person wearing a helmet&#10;&#10;Description automatically generated">
            <a:extLst>
              <a:ext uri="{FF2B5EF4-FFF2-40B4-BE49-F238E27FC236}">
                <a16:creationId xmlns:a16="http://schemas.microsoft.com/office/drawing/2014/main" id="{74DE36B8-F590-437F-9423-1CBD7AF5B9F4}"/>
              </a:ext>
            </a:extLst>
          </p:cNvPr>
          <p:cNvPicPr>
            <a:picLocks noChangeAspect="1"/>
          </p:cNvPicPr>
          <p:nvPr/>
        </p:nvPicPr>
        <p:blipFill>
          <a:blip r:embed="rId5" cstate="print">
            <a:extLst>
              <a:ext uri="{28A0092B-C50C-407E-A947-70E740481C1C}">
                <a14:useLocalDpi xmlns:a14="http://schemas.microsoft.com/office/drawing/2010/main" val="0"/>
              </a:ext>
            </a:extLst>
          </a:blip>
          <a:srcRect l="17470" r="22654"/>
          <a:stretch/>
        </p:blipFill>
        <p:spPr>
          <a:xfrm rot="5400000">
            <a:off x="6686376" y="4192537"/>
            <a:ext cx="1917562" cy="2401898"/>
          </a:xfrm>
          <a:prstGeom prst="rect">
            <a:avLst/>
          </a:prstGeom>
        </p:spPr>
      </p:pic>
      <p:pic>
        <p:nvPicPr>
          <p:cNvPr id="22" name="Picture 21" descr="A person wearing a helmet and standing in front of a machine&#10;&#10;Description automatically generated">
            <a:extLst>
              <a:ext uri="{FF2B5EF4-FFF2-40B4-BE49-F238E27FC236}">
                <a16:creationId xmlns:a16="http://schemas.microsoft.com/office/drawing/2014/main" id="{9A2B18F4-3F3B-7093-6F57-B5EDF1DCBD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47864" y="4434705"/>
            <a:ext cx="2808312" cy="1917503"/>
          </a:xfrm>
          <a:prstGeom prst="rect">
            <a:avLst/>
          </a:prstGeom>
        </p:spPr>
      </p:pic>
    </p:spTree>
    <p:extLst>
      <p:ext uri="{BB962C8B-B14F-4D97-AF65-F5344CB8AC3E}">
        <p14:creationId xmlns:p14="http://schemas.microsoft.com/office/powerpoint/2010/main" val="25756456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C5906-FF50-F332-BEFE-73E8EEF6B7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F28436-09E5-00F8-6066-99A9770D9141}"/>
              </a:ext>
            </a:extLst>
          </p:cNvPr>
          <p:cNvSpPr>
            <a:spLocks noGrp="1"/>
          </p:cNvSpPr>
          <p:nvPr>
            <p:ph type="title"/>
          </p:nvPr>
        </p:nvSpPr>
        <p:spPr>
          <a:xfrm>
            <a:off x="752588" y="139755"/>
            <a:ext cx="7638823" cy="753438"/>
          </a:xfrm>
        </p:spPr>
        <p:txBody>
          <a:bodyPr>
            <a:normAutofit/>
          </a:bodyPr>
          <a:lstStyle/>
          <a:p>
            <a:r>
              <a:rPr lang="en-US" dirty="0"/>
              <a:t>Summary</a:t>
            </a:r>
          </a:p>
        </p:txBody>
      </p:sp>
      <p:sp>
        <p:nvSpPr>
          <p:cNvPr id="4" name="Slide Number Placeholder 3">
            <a:extLst>
              <a:ext uri="{FF2B5EF4-FFF2-40B4-BE49-F238E27FC236}">
                <a16:creationId xmlns:a16="http://schemas.microsoft.com/office/drawing/2014/main" id="{BBE78D13-4EC3-5FE5-8B5A-EDF14605D00A}"/>
              </a:ext>
            </a:extLst>
          </p:cNvPr>
          <p:cNvSpPr>
            <a:spLocks noGrp="1"/>
          </p:cNvSpPr>
          <p:nvPr>
            <p:ph type="sldNum" sz="quarter" idx="12"/>
          </p:nvPr>
        </p:nvSpPr>
        <p:spPr/>
        <p:txBody>
          <a:bodyPr/>
          <a:lstStyle/>
          <a:p>
            <a:fld id="{5D14656A-0054-4FBA-B165-6DB1F8D024C4}" type="slidenum">
              <a:rPr lang="en-GB" smtClean="0"/>
              <a:t>10</a:t>
            </a:fld>
            <a:endParaRPr lang="en-GB"/>
          </a:p>
        </p:txBody>
      </p:sp>
      <p:sp>
        <p:nvSpPr>
          <p:cNvPr id="7" name="TextBox 6">
            <a:extLst>
              <a:ext uri="{FF2B5EF4-FFF2-40B4-BE49-F238E27FC236}">
                <a16:creationId xmlns:a16="http://schemas.microsoft.com/office/drawing/2014/main" id="{F7CC186D-F981-CCE7-043C-6703C8E64F07}"/>
              </a:ext>
            </a:extLst>
          </p:cNvPr>
          <p:cNvSpPr txBox="1"/>
          <p:nvPr/>
        </p:nvSpPr>
        <p:spPr>
          <a:xfrm>
            <a:off x="431538" y="1412776"/>
            <a:ext cx="8460941" cy="5539978"/>
          </a:xfrm>
          <a:prstGeom prst="rect">
            <a:avLst/>
          </a:prstGeom>
          <a:noFill/>
        </p:spPr>
        <p:txBody>
          <a:bodyPr wrap="square" rtlCol="0">
            <a:spAutoFit/>
          </a:bodyPr>
          <a:lstStyle/>
          <a:p>
            <a:pPr marL="285750" indent="-285750">
              <a:buFont typeface="Arial" panose="020B0604020202020204" pitchFamily="34" charset="0"/>
              <a:buChar char="•"/>
            </a:pPr>
            <a:r>
              <a:rPr lang="en-US" sz="2400" b="1" i="1" dirty="0">
                <a:solidFill>
                  <a:srgbClr val="002060"/>
                </a:solidFill>
              </a:rPr>
              <a:t>Teachers found it very valuable experience, asked for the VV to be repeated every year.</a:t>
            </a:r>
          </a:p>
          <a:p>
            <a:pPr marL="285750" indent="-285750">
              <a:buFont typeface="Arial" panose="020B0604020202020204" pitchFamily="34" charset="0"/>
              <a:buChar char="•"/>
            </a:pPr>
            <a:endParaRPr lang="en-US" sz="2400" b="1" i="1" dirty="0">
              <a:solidFill>
                <a:srgbClr val="002060"/>
              </a:solidFill>
            </a:endParaRPr>
          </a:p>
          <a:p>
            <a:pPr marL="285750" indent="-285750">
              <a:buFont typeface="Arial" panose="020B0604020202020204" pitchFamily="34" charset="0"/>
              <a:buChar char="•"/>
            </a:pPr>
            <a:r>
              <a:rPr lang="en-US" sz="2400" b="1" i="1" dirty="0">
                <a:solidFill>
                  <a:srgbClr val="002060"/>
                </a:solidFill>
              </a:rPr>
              <a:t>Some teachers asked the VV to become part of their teaching program.</a:t>
            </a:r>
          </a:p>
          <a:p>
            <a:pPr marL="285750" indent="-285750">
              <a:buFont typeface="Arial" panose="020B0604020202020204" pitchFamily="34" charset="0"/>
              <a:buChar char="•"/>
            </a:pPr>
            <a:endParaRPr lang="en-US" sz="2400" b="1" i="1" dirty="0">
              <a:solidFill>
                <a:srgbClr val="002060"/>
              </a:solidFill>
            </a:endParaRPr>
          </a:p>
          <a:p>
            <a:pPr marL="285750" indent="-285750">
              <a:buFont typeface="Arial" panose="020B0604020202020204" pitchFamily="34" charset="0"/>
              <a:buChar char="•"/>
            </a:pPr>
            <a:r>
              <a:rPr lang="en-US" sz="2400" b="1" i="1" dirty="0">
                <a:solidFill>
                  <a:srgbClr val="002060"/>
                </a:solidFill>
              </a:rPr>
              <a:t>Very successful also for younger ages (kindergartens and primary schools), far beyond our expectations. </a:t>
            </a:r>
          </a:p>
          <a:p>
            <a:pPr marL="285750" indent="-285750">
              <a:buFont typeface="Arial" panose="020B0604020202020204" pitchFamily="34" charset="0"/>
              <a:buChar char="•"/>
            </a:pPr>
            <a:endParaRPr lang="en-US" sz="2400" b="1" i="1" dirty="0">
              <a:solidFill>
                <a:srgbClr val="002060"/>
              </a:solidFill>
            </a:endParaRPr>
          </a:p>
          <a:p>
            <a:pPr marL="285750" indent="-285750">
              <a:buFont typeface="Arial" panose="020B0604020202020204" pitchFamily="34" charset="0"/>
              <a:buChar char="•"/>
            </a:pPr>
            <a:r>
              <a:rPr lang="en-US" sz="2400" b="1" i="1" dirty="0">
                <a:solidFill>
                  <a:srgbClr val="002060"/>
                </a:solidFill>
              </a:rPr>
              <a:t>The VV touched students of all ages, even the youngest ones.</a:t>
            </a:r>
          </a:p>
          <a:p>
            <a:pPr marL="285750" indent="-285750">
              <a:buFont typeface="Arial" panose="020B0604020202020204" pitchFamily="34" charset="0"/>
              <a:buChar char="•"/>
            </a:pPr>
            <a:endParaRPr lang="en-US" sz="2400" b="1" i="1" dirty="0">
              <a:solidFill>
                <a:srgbClr val="002060"/>
              </a:solidFill>
            </a:endParaRPr>
          </a:p>
          <a:p>
            <a:pPr marL="285750" indent="-285750">
              <a:buFont typeface="Arial" panose="020B0604020202020204" pitchFamily="34" charset="0"/>
              <a:buChar char="•"/>
            </a:pPr>
            <a:r>
              <a:rPr lang="en-US" sz="2400" b="1" i="1" dirty="0">
                <a:solidFill>
                  <a:srgbClr val="002060"/>
                </a:solidFill>
              </a:rPr>
              <a:t>Many requests for more </a:t>
            </a:r>
            <a:r>
              <a:rPr lang="en-US" sz="2400" b="1" i="1">
                <a:solidFill>
                  <a:srgbClr val="002060"/>
                </a:solidFill>
              </a:rPr>
              <a:t>similar initiatives.</a:t>
            </a:r>
            <a:endParaRPr lang="en-US" sz="2400" b="1" i="1" dirty="0">
              <a:solidFill>
                <a:srgbClr val="002060"/>
              </a:solidFill>
            </a:endParaRPr>
          </a:p>
          <a:p>
            <a:pPr marL="285750" indent="-285750">
              <a:buFont typeface="Arial" panose="020B0604020202020204" pitchFamily="34" charset="0"/>
              <a:buChar char="•"/>
            </a:pPr>
            <a:endParaRPr lang="en-US" sz="2400" b="1" i="1" dirty="0">
              <a:solidFill>
                <a:srgbClr val="002060"/>
              </a:solidFill>
            </a:endParaRPr>
          </a:p>
          <a:p>
            <a:pPr marL="285750" indent="-285750">
              <a:buFont typeface="Arial" panose="020B0604020202020204" pitchFamily="34" charset="0"/>
              <a:buChar char="•"/>
            </a:pPr>
            <a:endParaRPr lang="en-US" sz="2400" b="1" i="1" dirty="0">
              <a:solidFill>
                <a:srgbClr val="002060"/>
              </a:solidFill>
            </a:endParaRPr>
          </a:p>
          <a:p>
            <a:endParaRPr lang="en-US" dirty="0"/>
          </a:p>
        </p:txBody>
      </p:sp>
    </p:spTree>
    <p:extLst>
      <p:ext uri="{BB962C8B-B14F-4D97-AF65-F5344CB8AC3E}">
        <p14:creationId xmlns:p14="http://schemas.microsoft.com/office/powerpoint/2010/main" val="4244127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3C6ED1D-FB58-A764-D8A7-E24A75138766}"/>
              </a:ext>
            </a:extLst>
          </p:cNvPr>
          <p:cNvSpPr>
            <a:spLocks noGrp="1"/>
          </p:cNvSpPr>
          <p:nvPr>
            <p:ph type="title"/>
          </p:nvPr>
        </p:nvSpPr>
        <p:spPr>
          <a:xfrm>
            <a:off x="25929" y="0"/>
            <a:ext cx="7638823" cy="753438"/>
          </a:xfrm>
        </p:spPr>
        <p:txBody>
          <a:bodyPr/>
          <a:lstStyle/>
          <a:p>
            <a:r>
              <a:rPr lang="en-US" dirty="0">
                <a:solidFill>
                  <a:srgbClr val="003399"/>
                </a:solidFill>
              </a:rPr>
              <a:t>ATLAS Virtual Visits</a:t>
            </a:r>
          </a:p>
        </p:txBody>
      </p:sp>
      <p:sp>
        <p:nvSpPr>
          <p:cNvPr id="4" name="Slide Number Placeholder 3">
            <a:extLst>
              <a:ext uri="{FF2B5EF4-FFF2-40B4-BE49-F238E27FC236}">
                <a16:creationId xmlns:a16="http://schemas.microsoft.com/office/drawing/2014/main" id="{83D05D58-222F-3130-286C-1FF5B36F433E}"/>
              </a:ext>
            </a:extLst>
          </p:cNvPr>
          <p:cNvSpPr>
            <a:spLocks noGrp="1"/>
          </p:cNvSpPr>
          <p:nvPr>
            <p:ph type="sldNum" sz="quarter" idx="12"/>
          </p:nvPr>
        </p:nvSpPr>
        <p:spPr>
          <a:xfrm>
            <a:off x="8316416" y="6597352"/>
            <a:ext cx="804470" cy="260648"/>
          </a:xfrm>
        </p:spPr>
        <p:txBody>
          <a:bodyPr anchor="ctr">
            <a:normAutofit/>
          </a:bodyPr>
          <a:lstStyle/>
          <a:p>
            <a:pPr>
              <a:lnSpc>
                <a:spcPct val="90000"/>
              </a:lnSpc>
              <a:spcAft>
                <a:spcPts val="600"/>
              </a:spcAft>
            </a:pPr>
            <a:fld id="{5D14656A-0054-4FBA-B165-6DB1F8D024C4}" type="slidenum">
              <a:rPr lang="en-GB" smtClean="0"/>
              <a:pPr>
                <a:lnSpc>
                  <a:spcPct val="90000"/>
                </a:lnSpc>
                <a:spcAft>
                  <a:spcPts val="600"/>
                </a:spcAft>
              </a:pPr>
              <a:t>2</a:t>
            </a:fld>
            <a:endParaRPr lang="en-GB"/>
          </a:p>
        </p:txBody>
      </p:sp>
      <p:sp>
        <p:nvSpPr>
          <p:cNvPr id="7" name="Content Placeholder 6">
            <a:extLst>
              <a:ext uri="{FF2B5EF4-FFF2-40B4-BE49-F238E27FC236}">
                <a16:creationId xmlns:a16="http://schemas.microsoft.com/office/drawing/2014/main" id="{48295368-16D5-99FA-C6B6-5357EE79AA00}"/>
              </a:ext>
            </a:extLst>
          </p:cNvPr>
          <p:cNvSpPr>
            <a:spLocks noGrp="1"/>
          </p:cNvSpPr>
          <p:nvPr>
            <p:ph sz="half" idx="2"/>
          </p:nvPr>
        </p:nvSpPr>
        <p:spPr>
          <a:xfrm>
            <a:off x="108522" y="1506875"/>
            <a:ext cx="9012363" cy="5256584"/>
          </a:xfrm>
        </p:spPr>
        <p:txBody>
          <a:bodyPr>
            <a:normAutofit lnSpcReduction="10000"/>
          </a:bodyPr>
          <a:lstStyle/>
          <a:p>
            <a:r>
              <a:rPr lang="en-US" dirty="0">
                <a:solidFill>
                  <a:srgbClr val="006600"/>
                </a:solidFill>
              </a:rPr>
              <a:t>EYETS 2023-2024: 15 VV (November 2023 - February 2024).</a:t>
            </a:r>
          </a:p>
          <a:p>
            <a:pPr marL="0" indent="0">
              <a:buNone/>
            </a:pPr>
            <a:r>
              <a:rPr lang="en-US" dirty="0">
                <a:solidFill>
                  <a:srgbClr val="006600"/>
                </a:solidFill>
              </a:rPr>
              <a:t>430 Greek schools and 13000 participants. </a:t>
            </a:r>
          </a:p>
          <a:p>
            <a:pPr marL="0" indent="0">
              <a:buNone/>
            </a:pPr>
            <a:endParaRPr lang="en-US" dirty="0">
              <a:solidFill>
                <a:srgbClr val="006600"/>
              </a:solidFill>
            </a:endParaRPr>
          </a:p>
          <a:p>
            <a:r>
              <a:rPr lang="en-US" dirty="0">
                <a:solidFill>
                  <a:srgbClr val="003399"/>
                </a:solidFill>
              </a:rPr>
              <a:t>EYETS 2024-2025: 17 VV (January 2025 - March 2025). </a:t>
            </a:r>
          </a:p>
          <a:p>
            <a:pPr marL="0" indent="0">
              <a:buNone/>
            </a:pPr>
            <a:r>
              <a:rPr lang="en-US" dirty="0">
                <a:solidFill>
                  <a:srgbClr val="003399"/>
                </a:solidFill>
              </a:rPr>
              <a:t>640 schools with 25000 participants from Schools all over Greece, Cyprus, 1 school from Germany (Bielefeld) and 1 school from Congo (Kinshasa). </a:t>
            </a:r>
          </a:p>
          <a:p>
            <a:pPr marL="0" indent="0">
              <a:buNone/>
            </a:pPr>
            <a:endParaRPr lang="en-US" sz="1000" dirty="0">
              <a:solidFill>
                <a:srgbClr val="003399"/>
              </a:solidFill>
            </a:endParaRPr>
          </a:p>
          <a:p>
            <a:r>
              <a:rPr lang="en-US" dirty="0">
                <a:solidFill>
                  <a:srgbClr val="006600"/>
                </a:solidFill>
              </a:rPr>
              <a:t>Many requests from kindergartens, primary schools and school of special education, asking for equal opportunities: Diversity, Inclusion and Equity principles respected.</a:t>
            </a:r>
          </a:p>
          <a:p>
            <a:endParaRPr lang="en-US" sz="1000" dirty="0">
              <a:solidFill>
                <a:srgbClr val="006600"/>
              </a:solidFill>
            </a:endParaRPr>
          </a:p>
          <a:p>
            <a:r>
              <a:rPr lang="en-US" dirty="0">
                <a:solidFill>
                  <a:srgbClr val="003399"/>
                </a:solidFill>
              </a:rPr>
              <a:t>Many requests from Schools of Second Chance in Detention Centers.</a:t>
            </a:r>
          </a:p>
          <a:p>
            <a:pPr marL="0" indent="0">
              <a:buNone/>
            </a:pPr>
            <a:endParaRPr lang="en-US" sz="1000" dirty="0">
              <a:solidFill>
                <a:srgbClr val="003399"/>
              </a:solidFill>
            </a:endParaRPr>
          </a:p>
          <a:p>
            <a:endParaRPr lang="en-US" dirty="0">
              <a:solidFill>
                <a:srgbClr val="006600"/>
              </a:solidFill>
            </a:endParaRPr>
          </a:p>
          <a:p>
            <a:endParaRPr lang="en-US" dirty="0"/>
          </a:p>
        </p:txBody>
      </p:sp>
      <p:pic>
        <p:nvPicPr>
          <p:cNvPr id="8" name="Picture 7">
            <a:extLst>
              <a:ext uri="{FF2B5EF4-FFF2-40B4-BE49-F238E27FC236}">
                <a16:creationId xmlns:a16="http://schemas.microsoft.com/office/drawing/2014/main" id="{9EB04EB1-6FE1-032C-BCC1-5A854CC3C2BD}"/>
              </a:ext>
            </a:extLst>
          </p:cNvPr>
          <p:cNvPicPr>
            <a:picLocks noChangeAspect="1"/>
          </p:cNvPicPr>
          <p:nvPr/>
        </p:nvPicPr>
        <p:blipFill>
          <a:blip r:embed="rId2"/>
          <a:stretch>
            <a:fillRect/>
          </a:stretch>
        </p:blipFill>
        <p:spPr>
          <a:xfrm>
            <a:off x="6407486" y="23735"/>
            <a:ext cx="2514531" cy="1459405"/>
          </a:xfrm>
          <a:prstGeom prst="rect">
            <a:avLst/>
          </a:prstGeom>
        </p:spPr>
      </p:pic>
    </p:spTree>
    <p:extLst>
      <p:ext uri="{BB962C8B-B14F-4D97-AF65-F5344CB8AC3E}">
        <p14:creationId xmlns:p14="http://schemas.microsoft.com/office/powerpoint/2010/main" val="2052692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040109C-6958-53D3-AE81-6A429C3A6B9F}"/>
              </a:ext>
            </a:extLst>
          </p:cNvPr>
          <p:cNvPicPr>
            <a:picLocks noChangeAspect="1"/>
          </p:cNvPicPr>
          <p:nvPr/>
        </p:nvPicPr>
        <p:blipFill>
          <a:blip r:embed="rId2"/>
          <a:stretch>
            <a:fillRect/>
          </a:stretch>
        </p:blipFill>
        <p:spPr>
          <a:xfrm>
            <a:off x="7092280" y="-1412"/>
            <a:ext cx="2028606" cy="1177380"/>
          </a:xfrm>
          <a:prstGeom prst="rect">
            <a:avLst/>
          </a:prstGeom>
        </p:spPr>
      </p:pic>
      <p:sp>
        <p:nvSpPr>
          <p:cNvPr id="7" name="Slide Number Placeholder 6">
            <a:extLst>
              <a:ext uri="{FF2B5EF4-FFF2-40B4-BE49-F238E27FC236}">
                <a16:creationId xmlns:a16="http://schemas.microsoft.com/office/drawing/2014/main" id="{BEC161F0-587A-99A1-B1AB-716FAB799672}"/>
              </a:ext>
            </a:extLst>
          </p:cNvPr>
          <p:cNvSpPr>
            <a:spLocks noGrp="1"/>
          </p:cNvSpPr>
          <p:nvPr>
            <p:ph type="sldNum" sz="quarter" idx="12"/>
          </p:nvPr>
        </p:nvSpPr>
        <p:spPr/>
        <p:txBody>
          <a:bodyPr/>
          <a:lstStyle/>
          <a:p>
            <a:fld id="{5D14656A-0054-4FBA-B165-6DB1F8D024C4}" type="slidenum">
              <a:rPr lang="en-GB" smtClean="0"/>
              <a:t>3</a:t>
            </a:fld>
            <a:endParaRPr lang="en-GB"/>
          </a:p>
        </p:txBody>
      </p:sp>
      <p:sp>
        <p:nvSpPr>
          <p:cNvPr id="15" name="Title 1">
            <a:extLst>
              <a:ext uri="{FF2B5EF4-FFF2-40B4-BE49-F238E27FC236}">
                <a16:creationId xmlns:a16="http://schemas.microsoft.com/office/drawing/2014/main" id="{26FE9A3C-5AE9-981F-22A1-42345A51B964}"/>
              </a:ext>
            </a:extLst>
          </p:cNvPr>
          <p:cNvSpPr>
            <a:spLocks noGrp="1"/>
          </p:cNvSpPr>
          <p:nvPr>
            <p:ph type="title"/>
          </p:nvPr>
        </p:nvSpPr>
        <p:spPr>
          <a:xfrm>
            <a:off x="755650" y="11113"/>
            <a:ext cx="7639050" cy="754062"/>
          </a:xfrm>
        </p:spPr>
        <p:txBody>
          <a:bodyPr/>
          <a:lstStyle/>
          <a:p>
            <a:r>
              <a:rPr lang="en-US" dirty="0">
                <a:solidFill>
                  <a:srgbClr val="003399"/>
                </a:solidFill>
              </a:rPr>
              <a:t>ATLAS Virtual Visits</a:t>
            </a:r>
          </a:p>
        </p:txBody>
      </p:sp>
      <p:pic>
        <p:nvPicPr>
          <p:cNvPr id="5" name="Picture 4" descr="A group of children in a classroom&#10;&#10;AI-generated content may be incorrect.">
            <a:extLst>
              <a:ext uri="{FF2B5EF4-FFF2-40B4-BE49-F238E27FC236}">
                <a16:creationId xmlns:a16="http://schemas.microsoft.com/office/drawing/2014/main" id="{3F71EDFE-8B54-7214-940B-C79D5F6D52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700808"/>
            <a:ext cx="2880320" cy="3814478"/>
          </a:xfrm>
          <a:prstGeom prst="rect">
            <a:avLst/>
          </a:prstGeom>
        </p:spPr>
      </p:pic>
      <p:pic>
        <p:nvPicPr>
          <p:cNvPr id="8" name="Picture 7" descr="A group of people in a classroom&#10;&#10;AI-generated content may be incorrect.">
            <a:extLst>
              <a:ext uri="{FF2B5EF4-FFF2-40B4-BE49-F238E27FC236}">
                <a16:creationId xmlns:a16="http://schemas.microsoft.com/office/drawing/2014/main" id="{1B1427FA-8A08-EFDA-F433-8D86C94DF7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4516" y="1881187"/>
            <a:ext cx="4105275" cy="3095625"/>
          </a:xfrm>
          <a:prstGeom prst="rect">
            <a:avLst/>
          </a:prstGeom>
        </p:spPr>
      </p:pic>
      <p:sp>
        <p:nvSpPr>
          <p:cNvPr id="11" name="TextBox 10">
            <a:extLst>
              <a:ext uri="{FF2B5EF4-FFF2-40B4-BE49-F238E27FC236}">
                <a16:creationId xmlns:a16="http://schemas.microsoft.com/office/drawing/2014/main" id="{E7353F76-7BDC-B0AA-E1C8-EAE3918D023F}"/>
              </a:ext>
            </a:extLst>
          </p:cNvPr>
          <p:cNvSpPr txBox="1"/>
          <p:nvPr/>
        </p:nvSpPr>
        <p:spPr>
          <a:xfrm>
            <a:off x="467544" y="5758840"/>
            <a:ext cx="4752528" cy="461665"/>
          </a:xfrm>
          <a:prstGeom prst="rect">
            <a:avLst/>
          </a:prstGeom>
          <a:noFill/>
        </p:spPr>
        <p:txBody>
          <a:bodyPr wrap="square" rtlCol="0">
            <a:spAutoFit/>
          </a:bodyPr>
          <a:lstStyle/>
          <a:p>
            <a:r>
              <a:rPr lang="en-US" sz="2400" b="1" dirty="0">
                <a:solidFill>
                  <a:srgbClr val="003399"/>
                </a:solidFill>
              </a:rPr>
              <a:t>“ATLAS a playground for Scientists”</a:t>
            </a:r>
          </a:p>
        </p:txBody>
      </p:sp>
      <p:pic>
        <p:nvPicPr>
          <p:cNvPr id="10" name="Picture 9" descr="A graph with numbers and a line&#10;&#10;AI-generated content may be incorrect.">
            <a:extLst>
              <a:ext uri="{FF2B5EF4-FFF2-40B4-BE49-F238E27FC236}">
                <a16:creationId xmlns:a16="http://schemas.microsoft.com/office/drawing/2014/main" id="{C16ED5DC-97C8-B5F3-ACEE-95D5DB25900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12" y="1045718"/>
            <a:ext cx="9144000" cy="5681958"/>
          </a:xfrm>
          <a:prstGeom prst="rect">
            <a:avLst/>
          </a:prstGeom>
        </p:spPr>
      </p:pic>
    </p:spTree>
    <p:extLst>
      <p:ext uri="{BB962C8B-B14F-4D97-AF65-F5344CB8AC3E}">
        <p14:creationId xmlns:p14="http://schemas.microsoft.com/office/powerpoint/2010/main" val="1591136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33F65-D449-E53C-4EA3-7BE2B06C3864}"/>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84978FC3-0B7A-9947-7E26-D8E105B93721}"/>
              </a:ext>
            </a:extLst>
          </p:cNvPr>
          <p:cNvPicPr>
            <a:picLocks noChangeAspect="1"/>
          </p:cNvPicPr>
          <p:nvPr/>
        </p:nvPicPr>
        <p:blipFill>
          <a:blip r:embed="rId2"/>
          <a:stretch>
            <a:fillRect/>
          </a:stretch>
        </p:blipFill>
        <p:spPr>
          <a:xfrm>
            <a:off x="7092280" y="-1412"/>
            <a:ext cx="2028606" cy="1177380"/>
          </a:xfrm>
          <a:prstGeom prst="rect">
            <a:avLst/>
          </a:prstGeom>
        </p:spPr>
      </p:pic>
      <p:sp>
        <p:nvSpPr>
          <p:cNvPr id="7" name="Slide Number Placeholder 6">
            <a:extLst>
              <a:ext uri="{FF2B5EF4-FFF2-40B4-BE49-F238E27FC236}">
                <a16:creationId xmlns:a16="http://schemas.microsoft.com/office/drawing/2014/main" id="{018E4C0E-7BC5-72A4-0907-05CF946382A1}"/>
              </a:ext>
            </a:extLst>
          </p:cNvPr>
          <p:cNvSpPr>
            <a:spLocks noGrp="1"/>
          </p:cNvSpPr>
          <p:nvPr>
            <p:ph type="sldNum" sz="quarter" idx="12"/>
          </p:nvPr>
        </p:nvSpPr>
        <p:spPr/>
        <p:txBody>
          <a:bodyPr/>
          <a:lstStyle/>
          <a:p>
            <a:fld id="{5D14656A-0054-4FBA-B165-6DB1F8D024C4}" type="slidenum">
              <a:rPr lang="en-GB" smtClean="0"/>
              <a:t>4</a:t>
            </a:fld>
            <a:endParaRPr lang="en-GB"/>
          </a:p>
        </p:txBody>
      </p:sp>
      <p:sp>
        <p:nvSpPr>
          <p:cNvPr id="15" name="Title 1">
            <a:extLst>
              <a:ext uri="{FF2B5EF4-FFF2-40B4-BE49-F238E27FC236}">
                <a16:creationId xmlns:a16="http://schemas.microsoft.com/office/drawing/2014/main" id="{BF6571A3-B001-B4C4-45B2-561205870FCE}"/>
              </a:ext>
            </a:extLst>
          </p:cNvPr>
          <p:cNvSpPr>
            <a:spLocks noGrp="1"/>
          </p:cNvSpPr>
          <p:nvPr>
            <p:ph type="title"/>
          </p:nvPr>
        </p:nvSpPr>
        <p:spPr>
          <a:xfrm>
            <a:off x="755650" y="11113"/>
            <a:ext cx="7639050" cy="754062"/>
          </a:xfrm>
        </p:spPr>
        <p:txBody>
          <a:bodyPr/>
          <a:lstStyle/>
          <a:p>
            <a:r>
              <a:rPr lang="en-US" dirty="0">
                <a:solidFill>
                  <a:srgbClr val="003399"/>
                </a:solidFill>
              </a:rPr>
              <a:t>Motivation</a:t>
            </a:r>
          </a:p>
        </p:txBody>
      </p:sp>
      <p:sp>
        <p:nvSpPr>
          <p:cNvPr id="3" name="TextBox 2">
            <a:extLst>
              <a:ext uri="{FF2B5EF4-FFF2-40B4-BE49-F238E27FC236}">
                <a16:creationId xmlns:a16="http://schemas.microsoft.com/office/drawing/2014/main" id="{B5CC1E76-DEE6-D1E0-B953-D9065BAFE597}"/>
              </a:ext>
            </a:extLst>
          </p:cNvPr>
          <p:cNvSpPr txBox="1"/>
          <p:nvPr/>
        </p:nvSpPr>
        <p:spPr>
          <a:xfrm>
            <a:off x="46228" y="946802"/>
            <a:ext cx="9097772" cy="5601533"/>
          </a:xfrm>
          <a:prstGeom prst="rect">
            <a:avLst/>
          </a:prstGeom>
          <a:noFill/>
        </p:spPr>
        <p:txBody>
          <a:bodyPr wrap="square" rtlCol="0">
            <a:spAutoFit/>
          </a:bodyPr>
          <a:lstStyle/>
          <a:p>
            <a:r>
              <a:rPr lang="en-GB" b="1" i="1" dirty="0">
                <a:solidFill>
                  <a:srgbClr val="002060"/>
                </a:solidFill>
              </a:rPr>
              <a:t>“On the occasion of the educational visit of our school's kindergarten teachers to CERN, a project with related activities was implemented. Our preschoolers were excited and constantly asked us if they could visit CERN themselves!! It is an excellent opportunity to tour, even virtually!!” Greek-British Kindergarten, Athens.</a:t>
            </a:r>
          </a:p>
          <a:p>
            <a:endParaRPr lang="en-GB" sz="800" b="1" i="1" dirty="0">
              <a:solidFill>
                <a:srgbClr val="006600"/>
              </a:solidFill>
            </a:endParaRPr>
          </a:p>
          <a:p>
            <a:r>
              <a:rPr lang="en-GB" b="1" i="1" dirty="0">
                <a:solidFill>
                  <a:srgbClr val="006600"/>
                </a:solidFill>
              </a:rPr>
              <a:t>“Our small primary school in </a:t>
            </a:r>
            <a:r>
              <a:rPr lang="en-GB" b="1" i="1" dirty="0" err="1">
                <a:solidFill>
                  <a:srgbClr val="006600"/>
                </a:solidFill>
              </a:rPr>
              <a:t>Myrtia</a:t>
            </a:r>
            <a:r>
              <a:rPr lang="en-GB" b="1" i="1" dirty="0">
                <a:solidFill>
                  <a:srgbClr val="006600"/>
                </a:solidFill>
              </a:rPr>
              <a:t>, Heraklion, is excited to apply for a virtual visit to the ATLAS experiment at CERN. As a school committed to fostering curiosity and scientific thinking, we believe this experience will inspire our students and introduce them to the fascinating world of particle physics. Given our rural location, opportunities for direct engagement with cutting-edge research are limited, making this virtual visit an invaluable educational experience. We would be grateful for the chance to connect with CERN scientists, learn about the mysteries of the universe, and encourage our students to dream big in science.” Primary School of </a:t>
            </a:r>
            <a:r>
              <a:rPr lang="en-GB" b="1" i="1" dirty="0" err="1">
                <a:solidFill>
                  <a:srgbClr val="006600"/>
                </a:solidFill>
              </a:rPr>
              <a:t>Myrtia</a:t>
            </a:r>
            <a:r>
              <a:rPr lang="en-GB" b="1" i="1" dirty="0">
                <a:solidFill>
                  <a:srgbClr val="006600"/>
                </a:solidFill>
              </a:rPr>
              <a:t>, Heraklion, Crete.</a:t>
            </a:r>
          </a:p>
          <a:p>
            <a:endParaRPr lang="en-GB" sz="800" b="1" i="1" dirty="0">
              <a:solidFill>
                <a:srgbClr val="002060"/>
              </a:solidFill>
            </a:endParaRPr>
          </a:p>
          <a:p>
            <a:r>
              <a:rPr lang="en-GB" b="1" i="1" dirty="0">
                <a:solidFill>
                  <a:srgbClr val="002060"/>
                </a:solidFill>
              </a:rPr>
              <a:t>“Our kindergarten is thrilled to participate in the virtual tour of the ATLAS experiment at CERN's LHC! As part of our learning journey, we explore topics like space, astronauts, and the mysteries of the universe! This experience will give our young students a unique glimpse into the world of science, helping them develop curiosity and excitement about how scientists study the tiniest building blocks of the universe. Through this visit, we hope to inspire their imagination and introduce them to the wonders of discovery and exploration! Thank you all for this opportunity! : )”</a:t>
            </a:r>
            <a:r>
              <a:rPr lang="en-US" b="1" i="1" dirty="0">
                <a:solidFill>
                  <a:srgbClr val="002060"/>
                </a:solidFill>
              </a:rPr>
              <a:t> 2nd Kindergarten, </a:t>
            </a:r>
            <a:r>
              <a:rPr lang="en-US" b="1" i="1" dirty="0" err="1">
                <a:solidFill>
                  <a:srgbClr val="002060"/>
                </a:solidFill>
              </a:rPr>
              <a:t>Megalopoli</a:t>
            </a:r>
            <a:r>
              <a:rPr lang="en-US" b="1" i="1" dirty="0">
                <a:solidFill>
                  <a:srgbClr val="002060"/>
                </a:solidFill>
              </a:rPr>
              <a:t> </a:t>
            </a:r>
            <a:r>
              <a:rPr lang="en-US" b="1" i="1" dirty="0" err="1">
                <a:solidFill>
                  <a:srgbClr val="002060"/>
                </a:solidFill>
              </a:rPr>
              <a:t>Arkadias</a:t>
            </a:r>
            <a:r>
              <a:rPr lang="en-US" b="1" i="1" dirty="0">
                <a:solidFill>
                  <a:srgbClr val="002060"/>
                </a:solidFill>
              </a:rPr>
              <a:t>. </a:t>
            </a:r>
          </a:p>
        </p:txBody>
      </p:sp>
    </p:spTree>
    <p:extLst>
      <p:ext uri="{BB962C8B-B14F-4D97-AF65-F5344CB8AC3E}">
        <p14:creationId xmlns:p14="http://schemas.microsoft.com/office/powerpoint/2010/main" val="1035675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CBBB2-2914-4735-0AE0-CAFEAA8F8B8B}"/>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DE106193-C0E8-87F2-9796-CDD889EC353F}"/>
              </a:ext>
            </a:extLst>
          </p:cNvPr>
          <p:cNvPicPr>
            <a:picLocks noChangeAspect="1"/>
          </p:cNvPicPr>
          <p:nvPr/>
        </p:nvPicPr>
        <p:blipFill>
          <a:blip r:embed="rId3"/>
          <a:srcRect t="9913"/>
          <a:stretch/>
        </p:blipFill>
        <p:spPr>
          <a:xfrm>
            <a:off x="7092280" y="11113"/>
            <a:ext cx="2028606" cy="1060668"/>
          </a:xfrm>
          <a:prstGeom prst="rect">
            <a:avLst/>
          </a:prstGeom>
        </p:spPr>
      </p:pic>
      <p:sp>
        <p:nvSpPr>
          <p:cNvPr id="7" name="Slide Number Placeholder 6">
            <a:extLst>
              <a:ext uri="{FF2B5EF4-FFF2-40B4-BE49-F238E27FC236}">
                <a16:creationId xmlns:a16="http://schemas.microsoft.com/office/drawing/2014/main" id="{4ED5D81D-17F6-1817-EFFB-60C6E9EFAADF}"/>
              </a:ext>
            </a:extLst>
          </p:cNvPr>
          <p:cNvSpPr>
            <a:spLocks noGrp="1"/>
          </p:cNvSpPr>
          <p:nvPr>
            <p:ph type="sldNum" sz="quarter" idx="12"/>
          </p:nvPr>
        </p:nvSpPr>
        <p:spPr/>
        <p:txBody>
          <a:bodyPr/>
          <a:lstStyle/>
          <a:p>
            <a:fld id="{5D14656A-0054-4FBA-B165-6DB1F8D024C4}" type="slidenum">
              <a:rPr lang="en-GB" smtClean="0"/>
              <a:t>5</a:t>
            </a:fld>
            <a:endParaRPr lang="en-GB"/>
          </a:p>
        </p:txBody>
      </p:sp>
      <p:sp>
        <p:nvSpPr>
          <p:cNvPr id="15" name="Title 1">
            <a:extLst>
              <a:ext uri="{FF2B5EF4-FFF2-40B4-BE49-F238E27FC236}">
                <a16:creationId xmlns:a16="http://schemas.microsoft.com/office/drawing/2014/main" id="{A7880DA3-08A1-BEA1-8443-9252FFDFB23C}"/>
              </a:ext>
            </a:extLst>
          </p:cNvPr>
          <p:cNvSpPr>
            <a:spLocks noGrp="1"/>
          </p:cNvSpPr>
          <p:nvPr>
            <p:ph type="title"/>
          </p:nvPr>
        </p:nvSpPr>
        <p:spPr>
          <a:xfrm>
            <a:off x="755650" y="11113"/>
            <a:ext cx="7639050" cy="754062"/>
          </a:xfrm>
        </p:spPr>
        <p:txBody>
          <a:bodyPr/>
          <a:lstStyle/>
          <a:p>
            <a:r>
              <a:rPr lang="en-US" dirty="0">
                <a:solidFill>
                  <a:srgbClr val="003399"/>
                </a:solidFill>
              </a:rPr>
              <a:t>Motivation</a:t>
            </a:r>
          </a:p>
        </p:txBody>
      </p:sp>
      <p:sp>
        <p:nvSpPr>
          <p:cNvPr id="3" name="TextBox 2">
            <a:extLst>
              <a:ext uri="{FF2B5EF4-FFF2-40B4-BE49-F238E27FC236}">
                <a16:creationId xmlns:a16="http://schemas.microsoft.com/office/drawing/2014/main" id="{6B78DDB1-7A86-59CE-C4C5-68DBE57FD3B7}"/>
              </a:ext>
            </a:extLst>
          </p:cNvPr>
          <p:cNvSpPr txBox="1"/>
          <p:nvPr/>
        </p:nvSpPr>
        <p:spPr>
          <a:xfrm>
            <a:off x="46228" y="1080159"/>
            <a:ext cx="9097772" cy="5586145"/>
          </a:xfrm>
          <a:prstGeom prst="rect">
            <a:avLst/>
          </a:prstGeom>
          <a:noFill/>
        </p:spPr>
        <p:txBody>
          <a:bodyPr wrap="square" rtlCol="0">
            <a:spAutoFit/>
          </a:bodyPr>
          <a:lstStyle/>
          <a:p>
            <a:r>
              <a:rPr lang="en-GB" b="1" i="1" dirty="0">
                <a:solidFill>
                  <a:srgbClr val="006600"/>
                </a:solidFill>
              </a:rPr>
              <a:t>“It will be a once in a lifetime opportunity for our students to visit the faculties of CERN virtually.” </a:t>
            </a:r>
            <a:r>
              <a:rPr lang="en-GB" b="1" i="1" dirty="0" err="1">
                <a:solidFill>
                  <a:srgbClr val="006600"/>
                </a:solidFill>
              </a:rPr>
              <a:t>Arsakeio</a:t>
            </a:r>
            <a:r>
              <a:rPr lang="en-GB" b="1" i="1" dirty="0">
                <a:solidFill>
                  <a:srgbClr val="006600"/>
                </a:solidFill>
              </a:rPr>
              <a:t> Lyceum of Thessaloniki.</a:t>
            </a:r>
          </a:p>
          <a:p>
            <a:endParaRPr lang="en-GB" sz="800" b="1" i="1" dirty="0">
              <a:solidFill>
                <a:srgbClr val="002060"/>
              </a:solidFill>
            </a:endParaRPr>
          </a:p>
          <a:p>
            <a:r>
              <a:rPr lang="en-GB" b="1" i="1" dirty="0">
                <a:solidFill>
                  <a:srgbClr val="002060"/>
                </a:solidFill>
              </a:rPr>
              <a:t> “</a:t>
            </a:r>
            <a:r>
              <a:rPr lang="en-GB" b="1" i="1" dirty="0" err="1">
                <a:solidFill>
                  <a:srgbClr val="002060"/>
                </a:solidFill>
              </a:rPr>
              <a:t>Rizomata</a:t>
            </a:r>
            <a:r>
              <a:rPr lang="en-GB" b="1" i="1" dirty="0">
                <a:solidFill>
                  <a:srgbClr val="002060"/>
                </a:solidFill>
              </a:rPr>
              <a:t> is a village up in the mountains and the students don't have many opportunities to experience such visit. some of the students don't even have travelled away from their village or the nearest town </a:t>
            </a:r>
            <a:r>
              <a:rPr lang="en-GB" b="1" i="1" dirty="0" err="1">
                <a:solidFill>
                  <a:srgbClr val="002060"/>
                </a:solidFill>
              </a:rPr>
              <a:t>Veria</a:t>
            </a:r>
            <a:r>
              <a:rPr lang="en-GB" b="1" i="1" dirty="0">
                <a:solidFill>
                  <a:srgbClr val="002060"/>
                </a:solidFill>
              </a:rPr>
              <a:t>.” High School of </a:t>
            </a:r>
            <a:r>
              <a:rPr lang="en-GB" b="1" i="1" dirty="0" err="1">
                <a:solidFill>
                  <a:srgbClr val="002060"/>
                </a:solidFill>
              </a:rPr>
              <a:t>Rizomata</a:t>
            </a:r>
            <a:r>
              <a:rPr lang="en-GB" b="1" i="1" dirty="0">
                <a:solidFill>
                  <a:srgbClr val="002060"/>
                </a:solidFill>
              </a:rPr>
              <a:t>.</a:t>
            </a:r>
          </a:p>
          <a:p>
            <a:endParaRPr lang="en-GB" sz="800" b="1" i="1" dirty="0">
              <a:solidFill>
                <a:srgbClr val="002060"/>
              </a:solidFill>
            </a:endParaRPr>
          </a:p>
          <a:p>
            <a:r>
              <a:rPr lang="en-GB" b="1" i="1" dirty="0">
                <a:solidFill>
                  <a:srgbClr val="006600"/>
                </a:solidFill>
              </a:rPr>
              <a:t>“General Lyceum of </a:t>
            </a:r>
            <a:r>
              <a:rPr lang="en-GB" b="1" i="1" dirty="0" err="1">
                <a:solidFill>
                  <a:srgbClr val="006600"/>
                </a:solidFill>
              </a:rPr>
              <a:t>Soufli</a:t>
            </a:r>
            <a:r>
              <a:rPr lang="en-GB" b="1" i="1" dirty="0">
                <a:solidFill>
                  <a:srgbClr val="006600"/>
                </a:solidFill>
              </a:rPr>
              <a:t> is a school near the boarder, our students don't have the opportunity to visit a university or a research </a:t>
            </a:r>
            <a:r>
              <a:rPr lang="en-GB" b="1" i="1" dirty="0" err="1">
                <a:solidFill>
                  <a:srgbClr val="006600"/>
                </a:solidFill>
              </a:rPr>
              <a:t>center</a:t>
            </a:r>
            <a:r>
              <a:rPr lang="en-GB" b="1" i="1" dirty="0">
                <a:solidFill>
                  <a:srgbClr val="006600"/>
                </a:solidFill>
              </a:rPr>
              <a:t> very often. Visiting CERN will be such an experience for them and will improve their relation with physics science.” GEL, </a:t>
            </a:r>
            <a:r>
              <a:rPr lang="en-GB" b="1" i="1" dirty="0" err="1">
                <a:solidFill>
                  <a:srgbClr val="006600"/>
                </a:solidFill>
              </a:rPr>
              <a:t>Soufli</a:t>
            </a:r>
            <a:r>
              <a:rPr lang="en-GB" b="1" i="1" dirty="0">
                <a:solidFill>
                  <a:srgbClr val="006600"/>
                </a:solidFill>
              </a:rPr>
              <a:t>, </a:t>
            </a:r>
            <a:r>
              <a:rPr lang="en-GB" b="1" i="1" dirty="0" err="1">
                <a:solidFill>
                  <a:srgbClr val="006600"/>
                </a:solidFill>
              </a:rPr>
              <a:t>Evros</a:t>
            </a:r>
            <a:r>
              <a:rPr lang="en-GB" b="1" i="1" dirty="0">
                <a:solidFill>
                  <a:srgbClr val="006600"/>
                </a:solidFill>
              </a:rPr>
              <a:t>.</a:t>
            </a:r>
          </a:p>
          <a:p>
            <a:endParaRPr lang="en-GB" sz="800" b="1" i="1" dirty="0">
              <a:solidFill>
                <a:srgbClr val="006600"/>
              </a:solidFill>
            </a:endParaRPr>
          </a:p>
          <a:p>
            <a:endParaRPr lang="en-GB" sz="100" b="1" i="1" dirty="0">
              <a:solidFill>
                <a:srgbClr val="002060"/>
              </a:solidFill>
            </a:endParaRPr>
          </a:p>
          <a:p>
            <a:r>
              <a:rPr lang="en-GB" b="1" i="1" dirty="0">
                <a:solidFill>
                  <a:srgbClr val="002060"/>
                </a:solidFill>
              </a:rPr>
              <a:t>“It is a great chance for students of a quite difficult island to approach such as Ikaria, to virtually visit the modern facilities of CERN by using technology, and to verify in practice the value and the application of the experimental and scientific method in practice like ATLAS project. “ High School </a:t>
            </a:r>
            <a:r>
              <a:rPr lang="en-GB" b="1" i="1" dirty="0" err="1">
                <a:solidFill>
                  <a:srgbClr val="002060"/>
                </a:solidFill>
              </a:rPr>
              <a:t>Evdilou</a:t>
            </a:r>
            <a:r>
              <a:rPr lang="en-GB" b="1" i="1" dirty="0">
                <a:solidFill>
                  <a:srgbClr val="002060"/>
                </a:solidFill>
              </a:rPr>
              <a:t>, Ikaria.</a:t>
            </a:r>
          </a:p>
          <a:p>
            <a:endParaRPr lang="en-US" sz="800" b="1" i="1" dirty="0">
              <a:solidFill>
                <a:srgbClr val="006600"/>
              </a:solidFill>
            </a:endParaRPr>
          </a:p>
          <a:p>
            <a:r>
              <a:rPr lang="en-GB" b="1" i="1" dirty="0">
                <a:solidFill>
                  <a:srgbClr val="006600"/>
                </a:solidFill>
              </a:rPr>
              <a:t>“It would be a great opportunity  for students of a small, rural high- school to visit CERN, which they otherwise couldn't, mostly due to financial reasons.</a:t>
            </a:r>
          </a:p>
          <a:p>
            <a:r>
              <a:rPr lang="en-GB" b="1" i="1" dirty="0">
                <a:solidFill>
                  <a:srgbClr val="006600"/>
                </a:solidFill>
              </a:rPr>
              <a:t>It also offers them a glimpse into a world that they would rarely -if at all- access on their own, even though they are constantly on the internet.</a:t>
            </a:r>
          </a:p>
          <a:p>
            <a:r>
              <a:rPr lang="en-GB" b="1" i="1" dirty="0">
                <a:solidFill>
                  <a:srgbClr val="006600"/>
                </a:solidFill>
              </a:rPr>
              <a:t>A glimpse at ATLAS will be a scientific eyeopener for both students and faculty that will attend the guided tour”. High School, </a:t>
            </a:r>
            <a:r>
              <a:rPr lang="en-GB" b="1" i="1" dirty="0" err="1">
                <a:solidFill>
                  <a:srgbClr val="006600"/>
                </a:solidFill>
              </a:rPr>
              <a:t>Zitsa</a:t>
            </a:r>
            <a:r>
              <a:rPr lang="en-GB" b="1" i="1" dirty="0">
                <a:solidFill>
                  <a:srgbClr val="006600"/>
                </a:solidFill>
              </a:rPr>
              <a:t>, Ioannina.</a:t>
            </a:r>
          </a:p>
        </p:txBody>
      </p:sp>
    </p:spTree>
    <p:extLst>
      <p:ext uri="{BB962C8B-B14F-4D97-AF65-F5344CB8AC3E}">
        <p14:creationId xmlns:p14="http://schemas.microsoft.com/office/powerpoint/2010/main" val="2501425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516618-31F1-E895-64F1-41598671DFFB}"/>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DEC98275-2BEE-1822-368E-3F8A6B8591D8}"/>
              </a:ext>
            </a:extLst>
          </p:cNvPr>
          <p:cNvPicPr>
            <a:picLocks noChangeAspect="1"/>
          </p:cNvPicPr>
          <p:nvPr/>
        </p:nvPicPr>
        <p:blipFill>
          <a:blip r:embed="rId2"/>
          <a:stretch>
            <a:fillRect/>
          </a:stretch>
        </p:blipFill>
        <p:spPr>
          <a:xfrm>
            <a:off x="7092280" y="-1412"/>
            <a:ext cx="2028606" cy="1177380"/>
          </a:xfrm>
          <a:prstGeom prst="rect">
            <a:avLst/>
          </a:prstGeom>
        </p:spPr>
      </p:pic>
      <p:sp>
        <p:nvSpPr>
          <p:cNvPr id="7" name="Slide Number Placeholder 6">
            <a:extLst>
              <a:ext uri="{FF2B5EF4-FFF2-40B4-BE49-F238E27FC236}">
                <a16:creationId xmlns:a16="http://schemas.microsoft.com/office/drawing/2014/main" id="{F52555B8-2C00-DA07-40FC-B4D891703299}"/>
              </a:ext>
            </a:extLst>
          </p:cNvPr>
          <p:cNvSpPr>
            <a:spLocks noGrp="1"/>
          </p:cNvSpPr>
          <p:nvPr>
            <p:ph type="sldNum" sz="quarter" idx="12"/>
          </p:nvPr>
        </p:nvSpPr>
        <p:spPr/>
        <p:txBody>
          <a:bodyPr/>
          <a:lstStyle/>
          <a:p>
            <a:fld id="{5D14656A-0054-4FBA-B165-6DB1F8D024C4}" type="slidenum">
              <a:rPr lang="en-GB" smtClean="0"/>
              <a:t>6</a:t>
            </a:fld>
            <a:endParaRPr lang="en-GB"/>
          </a:p>
        </p:txBody>
      </p:sp>
      <p:sp>
        <p:nvSpPr>
          <p:cNvPr id="15" name="Title 1">
            <a:extLst>
              <a:ext uri="{FF2B5EF4-FFF2-40B4-BE49-F238E27FC236}">
                <a16:creationId xmlns:a16="http://schemas.microsoft.com/office/drawing/2014/main" id="{3C9A2336-B93A-CBDC-401B-6AB0FED6E403}"/>
              </a:ext>
            </a:extLst>
          </p:cNvPr>
          <p:cNvSpPr>
            <a:spLocks noGrp="1"/>
          </p:cNvSpPr>
          <p:nvPr>
            <p:ph type="title"/>
          </p:nvPr>
        </p:nvSpPr>
        <p:spPr>
          <a:xfrm>
            <a:off x="755650" y="11113"/>
            <a:ext cx="7639050" cy="754062"/>
          </a:xfrm>
        </p:spPr>
        <p:txBody>
          <a:bodyPr/>
          <a:lstStyle/>
          <a:p>
            <a:r>
              <a:rPr lang="en-US" dirty="0">
                <a:solidFill>
                  <a:srgbClr val="003399"/>
                </a:solidFill>
              </a:rPr>
              <a:t>Comments</a:t>
            </a:r>
          </a:p>
        </p:txBody>
      </p:sp>
      <p:sp>
        <p:nvSpPr>
          <p:cNvPr id="3" name="TextBox 2">
            <a:extLst>
              <a:ext uri="{FF2B5EF4-FFF2-40B4-BE49-F238E27FC236}">
                <a16:creationId xmlns:a16="http://schemas.microsoft.com/office/drawing/2014/main" id="{972693B1-9D86-2442-5EEC-55971747529E}"/>
              </a:ext>
            </a:extLst>
          </p:cNvPr>
          <p:cNvSpPr txBox="1"/>
          <p:nvPr/>
        </p:nvSpPr>
        <p:spPr>
          <a:xfrm>
            <a:off x="216957" y="1052736"/>
            <a:ext cx="8869366" cy="6001643"/>
          </a:xfrm>
          <a:prstGeom prst="rect">
            <a:avLst/>
          </a:prstGeom>
          <a:noFill/>
        </p:spPr>
        <p:txBody>
          <a:bodyPr wrap="square" rtlCol="0">
            <a:spAutoFit/>
          </a:bodyPr>
          <a:lstStyle/>
          <a:p>
            <a:r>
              <a:rPr lang="en-GB" b="1" i="1" dirty="0">
                <a:solidFill>
                  <a:srgbClr val="002060"/>
                </a:solidFill>
              </a:rPr>
              <a:t>“</a:t>
            </a:r>
            <a:r>
              <a:rPr lang="en-GB" b="1" i="1" u="sng" dirty="0">
                <a:solidFill>
                  <a:srgbClr val="002060"/>
                </a:solidFill>
              </a:rPr>
              <a:t>EXCELLENT PRESENTATION </a:t>
            </a:r>
            <a:r>
              <a:rPr lang="en-GB" b="1" i="1" dirty="0">
                <a:solidFill>
                  <a:srgbClr val="002060"/>
                </a:solidFill>
              </a:rPr>
              <a:t>AND TOUR!!! THE CHILDREN WERE EXCITED!!!”, GEL, </a:t>
            </a:r>
            <a:r>
              <a:rPr lang="en-GB" b="1" i="1" dirty="0" err="1">
                <a:solidFill>
                  <a:srgbClr val="002060"/>
                </a:solidFill>
              </a:rPr>
              <a:t>Schimatari</a:t>
            </a:r>
            <a:r>
              <a:rPr lang="en-GB" b="1" i="1" dirty="0">
                <a:solidFill>
                  <a:srgbClr val="002060"/>
                </a:solidFill>
              </a:rPr>
              <a:t>, </a:t>
            </a:r>
            <a:r>
              <a:rPr lang="en-GB" b="1" i="1" dirty="0" err="1">
                <a:solidFill>
                  <a:srgbClr val="002060"/>
                </a:solidFill>
              </a:rPr>
              <a:t>Viotia</a:t>
            </a:r>
            <a:r>
              <a:rPr lang="en-GB" b="1" i="1" dirty="0">
                <a:solidFill>
                  <a:srgbClr val="002060"/>
                </a:solidFill>
              </a:rPr>
              <a:t>.</a:t>
            </a:r>
          </a:p>
          <a:p>
            <a:endParaRPr lang="en-GB" sz="800" b="1" i="1" dirty="0">
              <a:solidFill>
                <a:srgbClr val="002060"/>
              </a:solidFill>
            </a:endParaRPr>
          </a:p>
          <a:p>
            <a:r>
              <a:rPr lang="en-GB" b="1" i="1" dirty="0">
                <a:solidFill>
                  <a:srgbClr val="006600"/>
                </a:solidFill>
              </a:rPr>
              <a:t>"</a:t>
            </a:r>
            <a:r>
              <a:rPr lang="en-GB" b="1" i="1" u="sng" dirty="0">
                <a:solidFill>
                  <a:srgbClr val="006600"/>
                </a:solidFill>
              </a:rPr>
              <a:t>Excellent presentation</a:t>
            </a:r>
            <a:r>
              <a:rPr lang="en-GB" b="1" i="1" dirty="0">
                <a:solidFill>
                  <a:srgbClr val="006600"/>
                </a:solidFill>
              </a:rPr>
              <a:t>, understandable, </a:t>
            </a:r>
            <a:r>
              <a:rPr lang="en-GB" b="1" i="1" u="sng" dirty="0">
                <a:solidFill>
                  <a:srgbClr val="006600"/>
                </a:solidFill>
              </a:rPr>
              <a:t>impressive</a:t>
            </a:r>
            <a:r>
              <a:rPr lang="en-GB" b="1" i="1" dirty="0">
                <a:solidFill>
                  <a:srgbClr val="006600"/>
                </a:solidFill>
              </a:rPr>
              <a:t> in the depths of the atlas detector. Thank you!“ 4th GEL </a:t>
            </a:r>
            <a:r>
              <a:rPr lang="en-GB" b="1" i="1" dirty="0" err="1">
                <a:solidFill>
                  <a:srgbClr val="006600"/>
                </a:solidFill>
              </a:rPr>
              <a:t>Aigaleo</a:t>
            </a:r>
            <a:r>
              <a:rPr lang="en-GB" b="1" i="1" dirty="0">
                <a:solidFill>
                  <a:srgbClr val="006600"/>
                </a:solidFill>
              </a:rPr>
              <a:t>.</a:t>
            </a:r>
          </a:p>
          <a:p>
            <a:endParaRPr lang="en-GB" sz="800" b="1" i="1" dirty="0">
              <a:solidFill>
                <a:srgbClr val="002060"/>
              </a:solidFill>
            </a:endParaRPr>
          </a:p>
          <a:p>
            <a:r>
              <a:rPr lang="en-GB" b="1" i="1" dirty="0">
                <a:solidFill>
                  <a:srgbClr val="002060"/>
                </a:solidFill>
              </a:rPr>
              <a:t>“The </a:t>
            </a:r>
            <a:r>
              <a:rPr lang="en-GB" b="1" i="1" u="sng" dirty="0">
                <a:solidFill>
                  <a:srgbClr val="002060"/>
                </a:solidFill>
              </a:rPr>
              <a:t>presentation was very nice and interesting</a:t>
            </a:r>
            <a:r>
              <a:rPr lang="en-GB" b="1" i="1" dirty="0">
                <a:solidFill>
                  <a:srgbClr val="002060"/>
                </a:solidFill>
              </a:rPr>
              <a:t>. It was very understandable and contained a lot of important information that we will need in the future. We would definitely like to attend such a presentation again.” 9</a:t>
            </a:r>
            <a:r>
              <a:rPr lang="en-GB" b="1" i="1" baseline="30000" dirty="0">
                <a:solidFill>
                  <a:srgbClr val="002060"/>
                </a:solidFill>
              </a:rPr>
              <a:t>th</a:t>
            </a:r>
            <a:r>
              <a:rPr lang="en-GB" b="1" i="1" dirty="0">
                <a:solidFill>
                  <a:srgbClr val="002060"/>
                </a:solidFill>
              </a:rPr>
              <a:t> High School of </a:t>
            </a:r>
            <a:r>
              <a:rPr lang="en-GB" b="1" i="1" dirty="0" err="1">
                <a:solidFill>
                  <a:srgbClr val="002060"/>
                </a:solidFill>
              </a:rPr>
              <a:t>Kalamaria</a:t>
            </a:r>
            <a:r>
              <a:rPr lang="en-GB" b="1" i="1" dirty="0">
                <a:solidFill>
                  <a:srgbClr val="002060"/>
                </a:solidFill>
              </a:rPr>
              <a:t>, Thessaloniki.</a:t>
            </a:r>
          </a:p>
          <a:p>
            <a:endParaRPr lang="en-GB" sz="800" b="1" i="1" dirty="0">
              <a:solidFill>
                <a:srgbClr val="006600"/>
              </a:solidFill>
            </a:endParaRPr>
          </a:p>
          <a:p>
            <a:r>
              <a:rPr lang="en-GB" b="1" i="1" dirty="0">
                <a:solidFill>
                  <a:srgbClr val="006600"/>
                </a:solidFill>
              </a:rPr>
              <a:t>“</a:t>
            </a:r>
            <a:r>
              <a:rPr lang="en-GB" b="1" i="1" u="sng" dirty="0">
                <a:solidFill>
                  <a:srgbClr val="006600"/>
                </a:solidFill>
              </a:rPr>
              <a:t>Amazing Experience</a:t>
            </a:r>
            <a:r>
              <a:rPr lang="en-GB" b="1" i="1" dirty="0">
                <a:solidFill>
                  <a:srgbClr val="006600"/>
                </a:solidFill>
              </a:rPr>
              <a:t>. Bravo to everyone. Incredible what is happening at CERN. These were the comments of the students and I think that is what counts. Thank you for the unforgettable experience. Amazing sound and image. Bravo to all of you. Do it again next year.” 3rd High School of Ioannina.</a:t>
            </a:r>
            <a:endParaRPr lang="en-US" b="1" i="1" dirty="0">
              <a:solidFill>
                <a:srgbClr val="006600"/>
              </a:solidFill>
            </a:endParaRPr>
          </a:p>
          <a:p>
            <a:endParaRPr lang="en-GB" sz="800" b="1" i="1" dirty="0">
              <a:solidFill>
                <a:srgbClr val="006600"/>
              </a:solidFill>
            </a:endParaRPr>
          </a:p>
          <a:p>
            <a:r>
              <a:rPr lang="en-GB" b="1" i="1" dirty="0">
                <a:solidFill>
                  <a:srgbClr val="002060"/>
                </a:solidFill>
              </a:rPr>
              <a:t>“Watching the ATLAS experiment offered our students a </a:t>
            </a:r>
            <a:r>
              <a:rPr lang="en-GB" b="1" i="1" u="sng" dirty="0">
                <a:solidFill>
                  <a:srgbClr val="002060"/>
                </a:solidFill>
              </a:rPr>
              <a:t>unique opportunity </a:t>
            </a:r>
            <a:r>
              <a:rPr lang="en-GB" b="1" i="1" dirty="0">
                <a:solidFill>
                  <a:srgbClr val="002060"/>
                </a:solidFill>
              </a:rPr>
              <a:t>to understand how fundamental research in particle physics shapes our understanding of the universe. The presentation was extremely structured and </a:t>
            </a:r>
            <a:r>
              <a:rPr lang="en-GB" b="1" i="1" u="sng" dirty="0">
                <a:solidFill>
                  <a:srgbClr val="002060"/>
                </a:solidFill>
              </a:rPr>
              <a:t>tailored to the needs </a:t>
            </a:r>
            <a:r>
              <a:rPr lang="en-GB" b="1" i="1" dirty="0">
                <a:solidFill>
                  <a:srgbClr val="002060"/>
                </a:solidFill>
              </a:rPr>
              <a:t>of the student audience, making complex concepts more accessible and understandable. Our participation in this process was not only an educational experience, but also </a:t>
            </a:r>
            <a:r>
              <a:rPr lang="en-GB" b="1" i="1" u="sng" dirty="0">
                <a:solidFill>
                  <a:srgbClr val="002060"/>
                </a:solidFill>
              </a:rPr>
              <a:t>a source of inspiration </a:t>
            </a:r>
            <a:r>
              <a:rPr lang="en-GB" b="1" i="1" dirty="0">
                <a:solidFill>
                  <a:srgbClr val="002060"/>
                </a:solidFill>
              </a:rPr>
              <a:t>for our students, encouraging them to seek more information about high-energy physics and the world of scientific research. We warmly thank the CERN team for this </a:t>
            </a:r>
            <a:r>
              <a:rPr lang="en-GB" b="1" i="1" u="sng" dirty="0">
                <a:solidFill>
                  <a:srgbClr val="002060"/>
                </a:solidFill>
              </a:rPr>
              <a:t>invaluable experience</a:t>
            </a:r>
            <a:r>
              <a:rPr lang="en-GB" b="1" i="1" dirty="0">
                <a:solidFill>
                  <a:srgbClr val="002060"/>
                </a:solidFill>
              </a:rPr>
              <a:t>!” GEL </a:t>
            </a:r>
            <a:r>
              <a:rPr lang="en-GB" b="1" i="1" dirty="0" err="1">
                <a:solidFill>
                  <a:srgbClr val="002060"/>
                </a:solidFill>
              </a:rPr>
              <a:t>Pelopiou</a:t>
            </a:r>
            <a:r>
              <a:rPr lang="en-GB" b="1" i="1" dirty="0">
                <a:solidFill>
                  <a:srgbClr val="002060"/>
                </a:solidFill>
              </a:rPr>
              <a:t>, Ancient Olympia.</a:t>
            </a:r>
          </a:p>
        </p:txBody>
      </p:sp>
    </p:spTree>
    <p:extLst>
      <p:ext uri="{BB962C8B-B14F-4D97-AF65-F5344CB8AC3E}">
        <p14:creationId xmlns:p14="http://schemas.microsoft.com/office/powerpoint/2010/main" val="2996669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38FCB1-2698-C98C-8987-4807C11F2F4B}"/>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55F0A9DB-8E78-13D1-D750-A2A152D99B7D}"/>
              </a:ext>
            </a:extLst>
          </p:cNvPr>
          <p:cNvPicPr>
            <a:picLocks noChangeAspect="1"/>
          </p:cNvPicPr>
          <p:nvPr/>
        </p:nvPicPr>
        <p:blipFill>
          <a:blip r:embed="rId2"/>
          <a:stretch>
            <a:fillRect/>
          </a:stretch>
        </p:blipFill>
        <p:spPr>
          <a:xfrm>
            <a:off x="7092280" y="-1412"/>
            <a:ext cx="2028606" cy="1177380"/>
          </a:xfrm>
          <a:prstGeom prst="rect">
            <a:avLst/>
          </a:prstGeom>
        </p:spPr>
      </p:pic>
      <p:sp>
        <p:nvSpPr>
          <p:cNvPr id="7" name="Slide Number Placeholder 6">
            <a:extLst>
              <a:ext uri="{FF2B5EF4-FFF2-40B4-BE49-F238E27FC236}">
                <a16:creationId xmlns:a16="http://schemas.microsoft.com/office/drawing/2014/main" id="{2ABD3087-9098-D9CF-E31E-F6EFFC6A6545}"/>
              </a:ext>
            </a:extLst>
          </p:cNvPr>
          <p:cNvSpPr>
            <a:spLocks noGrp="1"/>
          </p:cNvSpPr>
          <p:nvPr>
            <p:ph type="sldNum" sz="quarter" idx="12"/>
          </p:nvPr>
        </p:nvSpPr>
        <p:spPr/>
        <p:txBody>
          <a:bodyPr/>
          <a:lstStyle/>
          <a:p>
            <a:fld id="{5D14656A-0054-4FBA-B165-6DB1F8D024C4}" type="slidenum">
              <a:rPr lang="en-GB" smtClean="0"/>
              <a:t>7</a:t>
            </a:fld>
            <a:endParaRPr lang="en-GB"/>
          </a:p>
        </p:txBody>
      </p:sp>
      <p:sp>
        <p:nvSpPr>
          <p:cNvPr id="15" name="Title 1">
            <a:extLst>
              <a:ext uri="{FF2B5EF4-FFF2-40B4-BE49-F238E27FC236}">
                <a16:creationId xmlns:a16="http://schemas.microsoft.com/office/drawing/2014/main" id="{7F152517-8D4D-8952-74B2-EEC42D2DD6FB}"/>
              </a:ext>
            </a:extLst>
          </p:cNvPr>
          <p:cNvSpPr>
            <a:spLocks noGrp="1"/>
          </p:cNvSpPr>
          <p:nvPr>
            <p:ph type="title"/>
          </p:nvPr>
        </p:nvSpPr>
        <p:spPr>
          <a:xfrm>
            <a:off x="755650" y="11113"/>
            <a:ext cx="7639050" cy="754062"/>
          </a:xfrm>
        </p:spPr>
        <p:txBody>
          <a:bodyPr/>
          <a:lstStyle/>
          <a:p>
            <a:r>
              <a:rPr lang="en-US" dirty="0">
                <a:solidFill>
                  <a:srgbClr val="003399"/>
                </a:solidFill>
              </a:rPr>
              <a:t>Comments</a:t>
            </a:r>
          </a:p>
        </p:txBody>
      </p:sp>
      <p:sp>
        <p:nvSpPr>
          <p:cNvPr id="3" name="TextBox 2">
            <a:extLst>
              <a:ext uri="{FF2B5EF4-FFF2-40B4-BE49-F238E27FC236}">
                <a16:creationId xmlns:a16="http://schemas.microsoft.com/office/drawing/2014/main" id="{CAF75865-32DB-329D-068E-C0563FD3BEDC}"/>
              </a:ext>
            </a:extLst>
          </p:cNvPr>
          <p:cNvSpPr txBox="1"/>
          <p:nvPr/>
        </p:nvSpPr>
        <p:spPr>
          <a:xfrm>
            <a:off x="23114" y="822256"/>
            <a:ext cx="9165571" cy="6186309"/>
          </a:xfrm>
          <a:prstGeom prst="rect">
            <a:avLst/>
          </a:prstGeom>
          <a:noFill/>
        </p:spPr>
        <p:txBody>
          <a:bodyPr wrap="square" rtlCol="0">
            <a:spAutoFit/>
          </a:bodyPr>
          <a:lstStyle/>
          <a:p>
            <a:r>
              <a:rPr lang="en-GB" b="1" i="1" dirty="0">
                <a:solidFill>
                  <a:srgbClr val="002060"/>
                </a:solidFill>
              </a:rPr>
              <a:t>“It was an </a:t>
            </a:r>
            <a:r>
              <a:rPr lang="en-GB" b="1" i="1" u="sng" dirty="0">
                <a:solidFill>
                  <a:srgbClr val="002060"/>
                </a:solidFill>
              </a:rPr>
              <a:t>experience! Better than in person</a:t>
            </a:r>
            <a:r>
              <a:rPr lang="en-GB" b="1" i="1" dirty="0">
                <a:solidFill>
                  <a:srgbClr val="002060"/>
                </a:solidFill>
              </a:rPr>
              <a:t>.” </a:t>
            </a:r>
            <a:r>
              <a:rPr lang="en-GB" b="1" dirty="0">
                <a:solidFill>
                  <a:srgbClr val="002060"/>
                </a:solidFill>
              </a:rPr>
              <a:t>1st GEL of </a:t>
            </a:r>
            <a:r>
              <a:rPr lang="en-GB" b="1" dirty="0" err="1">
                <a:solidFill>
                  <a:srgbClr val="002060"/>
                </a:solidFill>
              </a:rPr>
              <a:t>Nafplio</a:t>
            </a:r>
            <a:r>
              <a:rPr lang="en-GB" b="1" dirty="0">
                <a:solidFill>
                  <a:srgbClr val="002060"/>
                </a:solidFill>
              </a:rPr>
              <a:t> Argolida.</a:t>
            </a:r>
          </a:p>
          <a:p>
            <a:endParaRPr lang="en-GB" sz="900" b="1" i="1" dirty="0">
              <a:solidFill>
                <a:srgbClr val="006600"/>
              </a:solidFill>
            </a:endParaRPr>
          </a:p>
          <a:p>
            <a:r>
              <a:rPr lang="en-GB" b="1" i="1" u="sng" dirty="0">
                <a:solidFill>
                  <a:srgbClr val="006600"/>
                </a:solidFill>
              </a:rPr>
              <a:t>Excellent tour. Very understandable and informative</a:t>
            </a:r>
            <a:r>
              <a:rPr lang="en-GB" b="1" i="1" dirty="0">
                <a:solidFill>
                  <a:srgbClr val="006600"/>
                </a:solidFill>
              </a:rPr>
              <a:t> for children. Thank you very much.” </a:t>
            </a:r>
            <a:r>
              <a:rPr lang="en-GB" b="1" dirty="0">
                <a:solidFill>
                  <a:srgbClr val="006600"/>
                </a:solidFill>
              </a:rPr>
              <a:t>1</a:t>
            </a:r>
            <a:r>
              <a:rPr lang="en-GB" b="1" baseline="30000" dirty="0">
                <a:solidFill>
                  <a:srgbClr val="006600"/>
                </a:solidFill>
              </a:rPr>
              <a:t>st</a:t>
            </a:r>
            <a:r>
              <a:rPr lang="en-GB" b="1" dirty="0">
                <a:solidFill>
                  <a:srgbClr val="006600"/>
                </a:solidFill>
              </a:rPr>
              <a:t> High School of </a:t>
            </a:r>
            <a:r>
              <a:rPr lang="en-GB" b="1" dirty="0" err="1">
                <a:solidFill>
                  <a:srgbClr val="006600"/>
                </a:solidFill>
              </a:rPr>
              <a:t>Pylaia</a:t>
            </a:r>
            <a:r>
              <a:rPr lang="en-GB" b="1" dirty="0">
                <a:solidFill>
                  <a:srgbClr val="006600"/>
                </a:solidFill>
              </a:rPr>
              <a:t>, Thessaloniki.</a:t>
            </a:r>
          </a:p>
          <a:p>
            <a:endParaRPr lang="en-GB" sz="800" b="1" dirty="0">
              <a:solidFill>
                <a:srgbClr val="006600"/>
              </a:solidFill>
            </a:endParaRPr>
          </a:p>
          <a:p>
            <a:r>
              <a:rPr lang="en-GB" b="1" i="1" dirty="0">
                <a:solidFill>
                  <a:srgbClr val="002060"/>
                </a:solidFill>
              </a:rPr>
              <a:t>“</a:t>
            </a:r>
            <a:r>
              <a:rPr lang="en-GB" b="1" i="1" u="sng" dirty="0">
                <a:solidFill>
                  <a:srgbClr val="002060"/>
                </a:solidFill>
              </a:rPr>
              <a:t>Amazing experience</a:t>
            </a:r>
            <a:r>
              <a:rPr lang="en-GB" b="1" i="1" dirty="0">
                <a:solidFill>
                  <a:srgbClr val="002060"/>
                </a:solidFill>
              </a:rPr>
              <a:t>. Our students were thrilled. Very </a:t>
            </a:r>
            <a:r>
              <a:rPr lang="en-GB" b="1" i="1" u="sng" dirty="0">
                <a:solidFill>
                  <a:srgbClr val="002060"/>
                </a:solidFill>
              </a:rPr>
              <a:t>well organized and structured presentation</a:t>
            </a:r>
            <a:r>
              <a:rPr lang="en-GB" b="1" i="1" dirty="0">
                <a:solidFill>
                  <a:srgbClr val="002060"/>
                </a:solidFill>
              </a:rPr>
              <a:t>-tour. Congratulations!!! You managed to keep our </a:t>
            </a:r>
            <a:r>
              <a:rPr lang="en-GB" b="1" i="1" u="sng" dirty="0">
                <a:solidFill>
                  <a:srgbClr val="002060"/>
                </a:solidFill>
              </a:rPr>
              <a:t>interest undiminished </a:t>
            </a:r>
            <a:r>
              <a:rPr lang="en-GB" b="1" i="1" dirty="0">
                <a:solidFill>
                  <a:srgbClr val="002060"/>
                </a:solidFill>
              </a:rPr>
              <a:t>until the end. It was a very beautiful journey into the world of CERN.... Thank you very much for the opportunity you gave us!!!” </a:t>
            </a:r>
            <a:r>
              <a:rPr lang="en-GB" b="1" dirty="0">
                <a:solidFill>
                  <a:srgbClr val="002060"/>
                </a:solidFill>
              </a:rPr>
              <a:t>Greek School, </a:t>
            </a:r>
            <a:r>
              <a:rPr lang="en-US" b="1" dirty="0">
                <a:solidFill>
                  <a:srgbClr val="002060"/>
                </a:solidFill>
              </a:rPr>
              <a:t>Kinshasa, Congo.</a:t>
            </a:r>
          </a:p>
          <a:p>
            <a:endParaRPr lang="en-US" sz="900" b="1" i="1" dirty="0">
              <a:solidFill>
                <a:srgbClr val="002060"/>
              </a:solidFill>
            </a:endParaRPr>
          </a:p>
          <a:p>
            <a:r>
              <a:rPr lang="en-GB" b="1" i="1" dirty="0">
                <a:solidFill>
                  <a:srgbClr val="006600"/>
                </a:solidFill>
              </a:rPr>
              <a:t>"The </a:t>
            </a:r>
            <a:r>
              <a:rPr lang="en-GB" b="1" i="1" u="sng" dirty="0">
                <a:solidFill>
                  <a:srgbClr val="006600"/>
                </a:solidFill>
              </a:rPr>
              <a:t>presentation was excellent</a:t>
            </a:r>
            <a:r>
              <a:rPr lang="en-GB" b="1" i="1" dirty="0">
                <a:solidFill>
                  <a:srgbClr val="006600"/>
                </a:solidFill>
              </a:rPr>
              <a:t>! Our </a:t>
            </a:r>
            <a:r>
              <a:rPr lang="en-GB" b="1" i="1" u="sng" dirty="0">
                <a:solidFill>
                  <a:srgbClr val="006600"/>
                </a:solidFill>
              </a:rPr>
              <a:t>students were thrilled </a:t>
            </a:r>
            <a:r>
              <a:rPr lang="en-GB" b="1" i="1" dirty="0">
                <a:solidFill>
                  <a:srgbClr val="006600"/>
                </a:solidFill>
              </a:rPr>
              <a:t>with the information in the projection, the tour of CERN and the training it provides in its facilities. The day before the presentation, we watched the video you had sent us. Our only remark is that we found it a little difficult because it was in English. Thank you very much! Good luck with your work!"</a:t>
            </a:r>
          </a:p>
          <a:p>
            <a:r>
              <a:rPr lang="en-GB" b="1" dirty="0">
                <a:solidFill>
                  <a:srgbClr val="006600"/>
                </a:solidFill>
              </a:rPr>
              <a:t>2</a:t>
            </a:r>
            <a:r>
              <a:rPr lang="en-GB" b="1" baseline="30000" dirty="0">
                <a:solidFill>
                  <a:srgbClr val="006600"/>
                </a:solidFill>
              </a:rPr>
              <a:t>nd</a:t>
            </a:r>
            <a:r>
              <a:rPr lang="en-GB" b="1" dirty="0">
                <a:solidFill>
                  <a:srgbClr val="006600"/>
                </a:solidFill>
              </a:rPr>
              <a:t> High School of </a:t>
            </a:r>
            <a:r>
              <a:rPr lang="en-GB" b="1" dirty="0" err="1">
                <a:solidFill>
                  <a:srgbClr val="006600"/>
                </a:solidFill>
              </a:rPr>
              <a:t>Chaidari</a:t>
            </a:r>
            <a:r>
              <a:rPr lang="en-GB" b="1" dirty="0">
                <a:solidFill>
                  <a:srgbClr val="006600"/>
                </a:solidFill>
              </a:rPr>
              <a:t>, Athens.</a:t>
            </a:r>
          </a:p>
          <a:p>
            <a:endParaRPr lang="en-GB" sz="900" b="1" i="1" dirty="0">
              <a:solidFill>
                <a:srgbClr val="006600"/>
              </a:solidFill>
            </a:endParaRPr>
          </a:p>
          <a:p>
            <a:endParaRPr lang="en-GB" sz="900" b="1" i="1" dirty="0">
              <a:solidFill>
                <a:srgbClr val="006600"/>
              </a:solidFill>
            </a:endParaRPr>
          </a:p>
          <a:p>
            <a:r>
              <a:rPr lang="en-GB" b="1" i="1" dirty="0">
                <a:solidFill>
                  <a:srgbClr val="002060"/>
                </a:solidFill>
              </a:rPr>
              <a:t>‘We would like to thank you very much for the </a:t>
            </a:r>
            <a:r>
              <a:rPr lang="en-GB" b="1" i="1" u="sng" dirty="0">
                <a:solidFill>
                  <a:srgbClr val="002060"/>
                </a:solidFill>
              </a:rPr>
              <a:t>excellent online tour </a:t>
            </a:r>
            <a:r>
              <a:rPr lang="en-GB" b="1" i="1" dirty="0">
                <a:solidFill>
                  <a:srgbClr val="002060"/>
                </a:solidFill>
              </a:rPr>
              <a:t>you provided to our school of the ATLAS experiment. This </a:t>
            </a:r>
            <a:r>
              <a:rPr lang="en-GB" b="1" i="1" u="sng" dirty="0">
                <a:solidFill>
                  <a:srgbClr val="002060"/>
                </a:solidFill>
              </a:rPr>
              <a:t>experience was unique and impressive </a:t>
            </a:r>
            <a:r>
              <a:rPr lang="en-GB" b="1" i="1" dirty="0">
                <a:solidFill>
                  <a:srgbClr val="002060"/>
                </a:solidFill>
              </a:rPr>
              <a:t>for all of us, as we were given the opportunity to get in touch with the fascinating world of particle physics and cutting-edge technology. Your presentation was very </a:t>
            </a:r>
            <a:r>
              <a:rPr lang="en-GB" b="1" i="1" u="sng" dirty="0">
                <a:solidFill>
                  <a:srgbClr val="002060"/>
                </a:solidFill>
              </a:rPr>
              <a:t>informative and inspiring</a:t>
            </a:r>
            <a:r>
              <a:rPr lang="en-GB" b="1" i="1" dirty="0">
                <a:solidFill>
                  <a:srgbClr val="002060"/>
                </a:solidFill>
              </a:rPr>
              <a:t>, and your </a:t>
            </a:r>
            <a:r>
              <a:rPr lang="en-GB" b="1" i="1" u="sng" dirty="0">
                <a:solidFill>
                  <a:srgbClr val="002060"/>
                </a:solidFill>
              </a:rPr>
              <a:t>willingness to answer our questions made the experience even more interesting</a:t>
            </a:r>
            <a:r>
              <a:rPr lang="en-GB" b="1" i="1" dirty="0">
                <a:solidFill>
                  <a:srgbClr val="002060"/>
                </a:solidFill>
              </a:rPr>
              <a:t>. We hope to have the opportunity to collaborate again in the future and continue to learn from your great work.” </a:t>
            </a:r>
            <a:r>
              <a:rPr lang="en-GB" b="1" dirty="0">
                <a:solidFill>
                  <a:srgbClr val="002060"/>
                </a:solidFill>
              </a:rPr>
              <a:t>High School of Thera, Santorini.</a:t>
            </a:r>
          </a:p>
        </p:txBody>
      </p:sp>
    </p:spTree>
    <p:extLst>
      <p:ext uri="{BB962C8B-B14F-4D97-AF65-F5344CB8AC3E}">
        <p14:creationId xmlns:p14="http://schemas.microsoft.com/office/powerpoint/2010/main" val="298129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01677E-EB48-42D8-9E59-D365EC00D6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8E4451-826C-DA30-C978-595AF4AE10BE}"/>
              </a:ext>
            </a:extLst>
          </p:cNvPr>
          <p:cNvSpPr>
            <a:spLocks noGrp="1"/>
          </p:cNvSpPr>
          <p:nvPr>
            <p:ph type="title"/>
          </p:nvPr>
        </p:nvSpPr>
        <p:spPr>
          <a:xfrm>
            <a:off x="755576" y="11265"/>
            <a:ext cx="7704856" cy="1066983"/>
          </a:xfrm>
        </p:spPr>
        <p:txBody>
          <a:bodyPr>
            <a:normAutofit fontScale="90000"/>
          </a:bodyPr>
          <a:lstStyle/>
          <a:p>
            <a:r>
              <a:rPr lang="en-US" dirty="0"/>
              <a:t>Schools of Second Chance in Detention Centers-Motivation</a:t>
            </a:r>
          </a:p>
        </p:txBody>
      </p:sp>
      <p:sp>
        <p:nvSpPr>
          <p:cNvPr id="4" name="Slide Number Placeholder 3">
            <a:extLst>
              <a:ext uri="{FF2B5EF4-FFF2-40B4-BE49-F238E27FC236}">
                <a16:creationId xmlns:a16="http://schemas.microsoft.com/office/drawing/2014/main" id="{FD18A157-D53F-26D7-3EB9-8127C96411DC}"/>
              </a:ext>
            </a:extLst>
          </p:cNvPr>
          <p:cNvSpPr>
            <a:spLocks noGrp="1"/>
          </p:cNvSpPr>
          <p:nvPr>
            <p:ph type="sldNum" sz="quarter" idx="12"/>
          </p:nvPr>
        </p:nvSpPr>
        <p:spPr/>
        <p:txBody>
          <a:bodyPr/>
          <a:lstStyle/>
          <a:p>
            <a:fld id="{5D14656A-0054-4FBA-B165-6DB1F8D024C4}" type="slidenum">
              <a:rPr lang="en-GB" smtClean="0"/>
              <a:t>8</a:t>
            </a:fld>
            <a:endParaRPr lang="en-GB"/>
          </a:p>
        </p:txBody>
      </p:sp>
      <p:pic>
        <p:nvPicPr>
          <p:cNvPr id="10" name="Picture 9" descr="A drawing of a circular object&#10;&#10;Description automatically generated">
            <a:extLst>
              <a:ext uri="{FF2B5EF4-FFF2-40B4-BE49-F238E27FC236}">
                <a16:creationId xmlns:a16="http://schemas.microsoft.com/office/drawing/2014/main" id="{4BDFF468-8930-A913-C100-BC8E362293E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55" y="1078249"/>
            <a:ext cx="4202008" cy="5373216"/>
          </a:xfrm>
          <a:prstGeom prst="rect">
            <a:avLst/>
          </a:prstGeom>
        </p:spPr>
      </p:pic>
      <p:sp>
        <p:nvSpPr>
          <p:cNvPr id="11" name="TextBox 10">
            <a:extLst>
              <a:ext uri="{FF2B5EF4-FFF2-40B4-BE49-F238E27FC236}">
                <a16:creationId xmlns:a16="http://schemas.microsoft.com/office/drawing/2014/main" id="{A61877E0-9D5E-38BC-D0FF-E4D2354F761A}"/>
              </a:ext>
            </a:extLst>
          </p:cNvPr>
          <p:cNvSpPr txBox="1"/>
          <p:nvPr/>
        </p:nvSpPr>
        <p:spPr>
          <a:xfrm>
            <a:off x="4424001" y="1628800"/>
            <a:ext cx="4640863" cy="923330"/>
          </a:xfrm>
          <a:prstGeom prst="rect">
            <a:avLst/>
          </a:prstGeom>
          <a:noFill/>
        </p:spPr>
        <p:txBody>
          <a:bodyPr wrap="square" rtlCol="0">
            <a:spAutoFit/>
          </a:bodyPr>
          <a:lstStyle/>
          <a:p>
            <a:r>
              <a:rPr lang="en-GB" b="1" i="1" dirty="0">
                <a:solidFill>
                  <a:srgbClr val="002060"/>
                </a:solidFill>
              </a:rPr>
              <a:t>“</a:t>
            </a:r>
            <a:r>
              <a:rPr lang="en-GB" b="1" i="1" u="sng" dirty="0">
                <a:solidFill>
                  <a:srgbClr val="002060"/>
                </a:solidFill>
              </a:rPr>
              <a:t>Extremely interesting and rare opportunity </a:t>
            </a:r>
            <a:r>
              <a:rPr lang="en-GB" b="1" i="1" dirty="0">
                <a:solidFill>
                  <a:srgbClr val="002060"/>
                </a:solidFill>
              </a:rPr>
              <a:t>for our imprisoned students to learn about </a:t>
            </a:r>
            <a:r>
              <a:rPr lang="en-GB" b="1" i="1" dirty="0" err="1">
                <a:solidFill>
                  <a:srgbClr val="002060"/>
                </a:solidFill>
              </a:rPr>
              <a:t>cern</a:t>
            </a:r>
            <a:r>
              <a:rPr lang="en-GB" b="1" i="1" dirty="0">
                <a:solidFill>
                  <a:srgbClr val="002060"/>
                </a:solidFill>
              </a:rPr>
              <a:t> and science” (SSC of </a:t>
            </a:r>
            <a:r>
              <a:rPr lang="en-GB" b="1" i="1" dirty="0" err="1">
                <a:solidFill>
                  <a:srgbClr val="002060"/>
                </a:solidFill>
              </a:rPr>
              <a:t>Nigrita</a:t>
            </a:r>
            <a:r>
              <a:rPr lang="en-GB" b="1" i="1" dirty="0">
                <a:solidFill>
                  <a:srgbClr val="002060"/>
                </a:solidFill>
              </a:rPr>
              <a:t>)</a:t>
            </a:r>
            <a:endParaRPr lang="en-US" b="1" i="1" dirty="0">
              <a:solidFill>
                <a:srgbClr val="002060"/>
              </a:solidFill>
            </a:endParaRPr>
          </a:p>
        </p:txBody>
      </p:sp>
      <p:sp>
        <p:nvSpPr>
          <p:cNvPr id="12" name="TextBox 11">
            <a:extLst>
              <a:ext uri="{FF2B5EF4-FFF2-40B4-BE49-F238E27FC236}">
                <a16:creationId xmlns:a16="http://schemas.microsoft.com/office/drawing/2014/main" id="{95C36EC7-7C42-11C7-9E8F-8A8E34A07678}"/>
              </a:ext>
            </a:extLst>
          </p:cNvPr>
          <p:cNvSpPr txBox="1"/>
          <p:nvPr/>
        </p:nvSpPr>
        <p:spPr>
          <a:xfrm>
            <a:off x="4424001" y="3358480"/>
            <a:ext cx="4732325" cy="2308324"/>
          </a:xfrm>
          <a:prstGeom prst="rect">
            <a:avLst/>
          </a:prstGeom>
          <a:noFill/>
        </p:spPr>
        <p:txBody>
          <a:bodyPr wrap="square" rtlCol="0">
            <a:spAutoFit/>
          </a:bodyPr>
          <a:lstStyle/>
          <a:p>
            <a:r>
              <a:rPr lang="en-GB" b="1" i="1" dirty="0">
                <a:solidFill>
                  <a:srgbClr val="006600"/>
                </a:solidFill>
              </a:rPr>
              <a:t>“To inform our students that there is a partnership of the international community for a common scientific purpose.</a:t>
            </a:r>
          </a:p>
          <a:p>
            <a:r>
              <a:rPr lang="en-GB" b="1" i="1" dirty="0">
                <a:solidFill>
                  <a:srgbClr val="006600"/>
                </a:solidFill>
              </a:rPr>
              <a:t>To make them realize that there are things outside their microcosm.</a:t>
            </a:r>
          </a:p>
          <a:p>
            <a:r>
              <a:rPr lang="en-GB" b="1" i="1" dirty="0">
                <a:solidFill>
                  <a:srgbClr val="006600"/>
                </a:solidFill>
              </a:rPr>
              <a:t>To give </a:t>
            </a:r>
            <a:r>
              <a:rPr lang="en-GB" b="1" i="1" u="sng" dirty="0">
                <a:solidFill>
                  <a:srgbClr val="006600"/>
                </a:solidFill>
              </a:rPr>
              <a:t>them a window into the world </a:t>
            </a:r>
            <a:r>
              <a:rPr lang="en-GB" b="1" i="1" dirty="0">
                <a:solidFill>
                  <a:srgbClr val="006600"/>
                </a:solidFill>
              </a:rPr>
              <a:t>as incarceration takes a toll on them” (5th Primary School, SSC of </a:t>
            </a:r>
            <a:r>
              <a:rPr lang="en-GB" b="1" i="1" dirty="0" err="1">
                <a:solidFill>
                  <a:srgbClr val="006600"/>
                </a:solidFill>
              </a:rPr>
              <a:t>Amfissa</a:t>
            </a:r>
            <a:r>
              <a:rPr lang="en-GB" b="1" i="1" dirty="0">
                <a:solidFill>
                  <a:srgbClr val="006600"/>
                </a:solidFill>
              </a:rPr>
              <a:t>).</a:t>
            </a:r>
            <a:endParaRPr lang="en-US" b="1" i="1" dirty="0">
              <a:solidFill>
                <a:srgbClr val="006600"/>
              </a:solidFill>
            </a:endParaRPr>
          </a:p>
        </p:txBody>
      </p:sp>
      <p:sp>
        <p:nvSpPr>
          <p:cNvPr id="7" name="Content Placeholder 4">
            <a:extLst>
              <a:ext uri="{FF2B5EF4-FFF2-40B4-BE49-F238E27FC236}">
                <a16:creationId xmlns:a16="http://schemas.microsoft.com/office/drawing/2014/main" id="{9496D791-95A5-B3AC-A41A-FAB35A10BA4D}"/>
              </a:ext>
            </a:extLst>
          </p:cNvPr>
          <p:cNvSpPr>
            <a:spLocks noGrp="1"/>
          </p:cNvSpPr>
          <p:nvPr>
            <p:ph idx="1"/>
          </p:nvPr>
        </p:nvSpPr>
        <p:spPr>
          <a:xfrm>
            <a:off x="167521" y="6089565"/>
            <a:ext cx="4376745" cy="504056"/>
          </a:xfrm>
        </p:spPr>
        <p:txBody>
          <a:bodyPr>
            <a:normAutofit fontScale="85000" lnSpcReduction="10000"/>
          </a:bodyPr>
          <a:lstStyle/>
          <a:p>
            <a:pPr marL="0" indent="0">
              <a:buNone/>
            </a:pPr>
            <a:r>
              <a:rPr lang="en-US" dirty="0">
                <a:solidFill>
                  <a:srgbClr val="003399"/>
                </a:solidFill>
              </a:rPr>
              <a:t>8</a:t>
            </a:r>
            <a:r>
              <a:rPr lang="en-US" baseline="30000" dirty="0">
                <a:solidFill>
                  <a:srgbClr val="003399"/>
                </a:solidFill>
              </a:rPr>
              <a:t>th</a:t>
            </a:r>
            <a:r>
              <a:rPr lang="en-US" dirty="0">
                <a:solidFill>
                  <a:srgbClr val="003399"/>
                </a:solidFill>
              </a:rPr>
              <a:t> Primary School of Kos</a:t>
            </a:r>
          </a:p>
        </p:txBody>
      </p:sp>
    </p:spTree>
    <p:extLst>
      <p:ext uri="{BB962C8B-B14F-4D97-AF65-F5344CB8AC3E}">
        <p14:creationId xmlns:p14="http://schemas.microsoft.com/office/powerpoint/2010/main" val="2643536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FE8B9-F01C-66EE-22E1-5D705C9B71C1}"/>
              </a:ext>
            </a:extLst>
          </p:cNvPr>
          <p:cNvSpPr>
            <a:spLocks noGrp="1"/>
          </p:cNvSpPr>
          <p:nvPr>
            <p:ph type="title"/>
          </p:nvPr>
        </p:nvSpPr>
        <p:spPr>
          <a:xfrm>
            <a:off x="752588" y="139755"/>
            <a:ext cx="7638823" cy="753438"/>
          </a:xfrm>
        </p:spPr>
        <p:txBody>
          <a:bodyPr>
            <a:normAutofit fontScale="90000"/>
          </a:bodyPr>
          <a:lstStyle/>
          <a:p>
            <a:r>
              <a:rPr lang="en-US" dirty="0"/>
              <a:t>Schools of Second Chance in Detention Centers- Comments</a:t>
            </a:r>
          </a:p>
        </p:txBody>
      </p:sp>
      <p:pic>
        <p:nvPicPr>
          <p:cNvPr id="6" name="Content Placeholder 5" descr="A drawing of a diagram&#10;&#10;Description automatically generated">
            <a:extLst>
              <a:ext uri="{FF2B5EF4-FFF2-40B4-BE49-F238E27FC236}">
                <a16:creationId xmlns:a16="http://schemas.microsoft.com/office/drawing/2014/main" id="{DE493CF1-64A3-6153-5E9A-23C5866D29AC}"/>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5456" y="1261614"/>
            <a:ext cx="4904515" cy="3304371"/>
          </a:xfrm>
        </p:spPr>
      </p:pic>
      <p:sp>
        <p:nvSpPr>
          <p:cNvPr id="4" name="Slide Number Placeholder 3">
            <a:extLst>
              <a:ext uri="{FF2B5EF4-FFF2-40B4-BE49-F238E27FC236}">
                <a16:creationId xmlns:a16="http://schemas.microsoft.com/office/drawing/2014/main" id="{6320E23A-72C6-8FF4-D21D-A138DE6D517E}"/>
              </a:ext>
            </a:extLst>
          </p:cNvPr>
          <p:cNvSpPr>
            <a:spLocks noGrp="1"/>
          </p:cNvSpPr>
          <p:nvPr>
            <p:ph type="sldNum" sz="quarter" idx="12"/>
          </p:nvPr>
        </p:nvSpPr>
        <p:spPr/>
        <p:txBody>
          <a:bodyPr/>
          <a:lstStyle/>
          <a:p>
            <a:fld id="{5D14656A-0054-4FBA-B165-6DB1F8D024C4}" type="slidenum">
              <a:rPr lang="en-GB" smtClean="0"/>
              <a:t>9</a:t>
            </a:fld>
            <a:endParaRPr lang="en-GB"/>
          </a:p>
        </p:txBody>
      </p:sp>
      <p:sp>
        <p:nvSpPr>
          <p:cNvPr id="11" name="TextBox 10">
            <a:extLst>
              <a:ext uri="{FF2B5EF4-FFF2-40B4-BE49-F238E27FC236}">
                <a16:creationId xmlns:a16="http://schemas.microsoft.com/office/drawing/2014/main" id="{3287C7AB-96C2-6497-AB7E-396DA12C677F}"/>
              </a:ext>
            </a:extLst>
          </p:cNvPr>
          <p:cNvSpPr txBox="1"/>
          <p:nvPr/>
        </p:nvSpPr>
        <p:spPr>
          <a:xfrm>
            <a:off x="5199971" y="1482638"/>
            <a:ext cx="4003303" cy="2862322"/>
          </a:xfrm>
          <a:prstGeom prst="rect">
            <a:avLst/>
          </a:prstGeom>
          <a:noFill/>
        </p:spPr>
        <p:txBody>
          <a:bodyPr wrap="square" rtlCol="0">
            <a:spAutoFit/>
          </a:bodyPr>
          <a:lstStyle/>
          <a:p>
            <a:r>
              <a:rPr lang="en-US" b="1" i="1" dirty="0">
                <a:solidFill>
                  <a:srgbClr val="002060"/>
                </a:solidFill>
              </a:rPr>
              <a:t>“</a:t>
            </a:r>
            <a:r>
              <a:rPr lang="en-GB" b="1" i="1" dirty="0">
                <a:solidFill>
                  <a:srgbClr val="002060"/>
                </a:solidFill>
              </a:rPr>
              <a:t>The trainees responded with </a:t>
            </a:r>
            <a:r>
              <a:rPr lang="en-GB" b="1" i="1" u="sng" dirty="0">
                <a:solidFill>
                  <a:srgbClr val="002060"/>
                </a:solidFill>
              </a:rPr>
              <a:t>great interest </a:t>
            </a:r>
            <a:r>
              <a:rPr lang="en-GB" b="1" i="1" dirty="0">
                <a:solidFill>
                  <a:srgbClr val="002060"/>
                </a:solidFill>
              </a:rPr>
              <a:t>to the virtual tour and </a:t>
            </a:r>
            <a:r>
              <a:rPr lang="en-GB" b="1" i="1" u="sng" dirty="0">
                <a:solidFill>
                  <a:srgbClr val="002060"/>
                </a:solidFill>
              </a:rPr>
              <a:t>wished for a renewal of the meeting</a:t>
            </a:r>
            <a:r>
              <a:rPr lang="en-GB" b="1" i="1" dirty="0">
                <a:solidFill>
                  <a:srgbClr val="002060"/>
                </a:solidFill>
              </a:rPr>
              <a:t>. The tour was appropriate in terms of duration, </a:t>
            </a:r>
            <a:r>
              <a:rPr lang="en-GB" b="1" i="1" u="sng" dirty="0">
                <a:solidFill>
                  <a:srgbClr val="002060"/>
                </a:solidFill>
              </a:rPr>
              <a:t>understandable and with a popular language</a:t>
            </a:r>
            <a:r>
              <a:rPr lang="en-GB" b="1" i="1" dirty="0">
                <a:solidFill>
                  <a:srgbClr val="002060"/>
                </a:solidFill>
              </a:rPr>
              <a:t>. The trainees showed even </a:t>
            </a:r>
            <a:r>
              <a:rPr lang="en-GB" b="1" i="1" u="sng" dirty="0">
                <a:solidFill>
                  <a:srgbClr val="002060"/>
                </a:solidFill>
              </a:rPr>
              <a:t>greater interest in the question and answer section</a:t>
            </a:r>
            <a:r>
              <a:rPr lang="en-GB" b="1" i="1" dirty="0">
                <a:solidFill>
                  <a:srgbClr val="002060"/>
                </a:solidFill>
              </a:rPr>
              <a:t>. Could we think of a way where there would be more interaction?” 2nd SSC of </a:t>
            </a:r>
            <a:r>
              <a:rPr lang="en-GB" b="1" i="1" dirty="0" err="1">
                <a:solidFill>
                  <a:srgbClr val="002060"/>
                </a:solidFill>
              </a:rPr>
              <a:t>Korydallos</a:t>
            </a:r>
            <a:endParaRPr lang="en-US" b="1" i="1" dirty="0">
              <a:solidFill>
                <a:srgbClr val="002060"/>
              </a:solidFill>
            </a:endParaRPr>
          </a:p>
        </p:txBody>
      </p:sp>
      <p:sp>
        <p:nvSpPr>
          <p:cNvPr id="12" name="TextBox 11">
            <a:extLst>
              <a:ext uri="{FF2B5EF4-FFF2-40B4-BE49-F238E27FC236}">
                <a16:creationId xmlns:a16="http://schemas.microsoft.com/office/drawing/2014/main" id="{479E1DC3-24FE-18F2-0233-1F61E0AA9277}"/>
              </a:ext>
            </a:extLst>
          </p:cNvPr>
          <p:cNvSpPr txBox="1"/>
          <p:nvPr/>
        </p:nvSpPr>
        <p:spPr>
          <a:xfrm>
            <a:off x="-1" y="4934406"/>
            <a:ext cx="9120887" cy="1477328"/>
          </a:xfrm>
          <a:prstGeom prst="rect">
            <a:avLst/>
          </a:prstGeom>
          <a:noFill/>
        </p:spPr>
        <p:txBody>
          <a:bodyPr wrap="square" rtlCol="0">
            <a:spAutoFit/>
          </a:bodyPr>
          <a:lstStyle/>
          <a:p>
            <a:r>
              <a:rPr lang="en-GB" b="1" i="1" dirty="0">
                <a:solidFill>
                  <a:srgbClr val="006600"/>
                </a:solidFill>
              </a:rPr>
              <a:t>"The tour was interesting and the presentation understandable. We enjoyed it very much and the speakers were excellent. It was</a:t>
            </a:r>
            <a:r>
              <a:rPr lang="en-GB" b="1" i="1" u="sng" dirty="0">
                <a:solidFill>
                  <a:srgbClr val="006600"/>
                </a:solidFill>
              </a:rPr>
              <a:t> impressive what we saw and what we learned in just one hour</a:t>
            </a:r>
            <a:r>
              <a:rPr lang="en-GB" b="1" i="1" dirty="0">
                <a:solidFill>
                  <a:srgbClr val="006600"/>
                </a:solidFill>
              </a:rPr>
              <a:t>. Thank you for answering all the questions. It would be interesting if it is possible to meet again and see an experiment live sometime.” (</a:t>
            </a:r>
            <a:r>
              <a:rPr lang="en-US" b="1" dirty="0">
                <a:solidFill>
                  <a:srgbClr val="006600"/>
                </a:solidFill>
              </a:rPr>
              <a:t>8</a:t>
            </a:r>
            <a:r>
              <a:rPr lang="en-US" b="1" baseline="30000" dirty="0">
                <a:solidFill>
                  <a:srgbClr val="006600"/>
                </a:solidFill>
              </a:rPr>
              <a:t>th</a:t>
            </a:r>
            <a:r>
              <a:rPr lang="en-US" b="1" dirty="0">
                <a:solidFill>
                  <a:srgbClr val="006600"/>
                </a:solidFill>
              </a:rPr>
              <a:t> Primary School of Kos).</a:t>
            </a:r>
          </a:p>
          <a:p>
            <a:endParaRPr lang="en-US" b="1" i="1" dirty="0">
              <a:solidFill>
                <a:srgbClr val="C00000"/>
              </a:solidFill>
            </a:endParaRPr>
          </a:p>
        </p:txBody>
      </p:sp>
      <p:sp>
        <p:nvSpPr>
          <p:cNvPr id="13" name="Content Placeholder 4">
            <a:extLst>
              <a:ext uri="{FF2B5EF4-FFF2-40B4-BE49-F238E27FC236}">
                <a16:creationId xmlns:a16="http://schemas.microsoft.com/office/drawing/2014/main" id="{4979102C-A9AC-7EF4-F39F-74448F3D055A}"/>
              </a:ext>
            </a:extLst>
          </p:cNvPr>
          <p:cNvSpPr txBox="1">
            <a:spLocks/>
          </p:cNvSpPr>
          <p:nvPr/>
        </p:nvSpPr>
        <p:spPr>
          <a:xfrm>
            <a:off x="631650" y="4244732"/>
            <a:ext cx="4376745" cy="504056"/>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2"/>
                </a:solidFill>
                <a:latin typeface="Trebuchet MS" panose="020B0603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Trebuchet MS" panose="020B0603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Trebuchet MS" panose="020B0603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Trebuchet MS" panose="020B0603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Trebuchet MS" panose="020B0603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dirty="0">
                <a:solidFill>
                  <a:srgbClr val="003399"/>
                </a:solidFill>
              </a:rPr>
              <a:t>8</a:t>
            </a:r>
            <a:r>
              <a:rPr lang="en-US" baseline="30000" dirty="0">
                <a:solidFill>
                  <a:srgbClr val="003399"/>
                </a:solidFill>
              </a:rPr>
              <a:t>th</a:t>
            </a:r>
            <a:r>
              <a:rPr lang="en-US" dirty="0">
                <a:solidFill>
                  <a:srgbClr val="003399"/>
                </a:solidFill>
              </a:rPr>
              <a:t> Primary School of Kos</a:t>
            </a:r>
          </a:p>
        </p:txBody>
      </p:sp>
    </p:spTree>
    <p:extLst>
      <p:ext uri="{BB962C8B-B14F-4D97-AF65-F5344CB8AC3E}">
        <p14:creationId xmlns:p14="http://schemas.microsoft.com/office/powerpoint/2010/main" val="22137651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FF91E0E8C047943A8195D13CD93AAB2" ma:contentTypeVersion="0" ma:contentTypeDescription="Create a new document." ma:contentTypeScope="" ma:versionID="6e0be241e9b80071e7f9221d3846485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5896BD-2C94-4BE4-9AA8-ABE12FE5199C}">
  <ds:schemaRefs>
    <ds:schemaRef ds:uri="http://schemas.microsoft.com/sharepoint/v3/contenttype/forms"/>
  </ds:schemaRefs>
</ds:datastoreItem>
</file>

<file path=customXml/itemProps2.xml><?xml version="1.0" encoding="utf-8"?>
<ds:datastoreItem xmlns:ds="http://schemas.openxmlformats.org/officeDocument/2006/customXml" ds:itemID="{B8528B63-A110-4719-8634-B887B46166EC}">
  <ds:schemaRefs>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86FB65D0-6AFC-4312-9A2F-890906185A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77243</TotalTime>
  <Words>1546</Words>
  <Application>Microsoft Office PowerPoint</Application>
  <PresentationFormat>On-screen Show (4:3)</PresentationFormat>
  <Paragraphs>88</Paragraphs>
  <Slides>10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Times New Roman</vt:lpstr>
      <vt:lpstr>Trebuchet MS</vt:lpstr>
      <vt:lpstr>Office Theme</vt:lpstr>
      <vt:lpstr>  Καλώς ήρθατε στο CERN!  </vt:lpstr>
      <vt:lpstr>ATLAS Virtual Visits</vt:lpstr>
      <vt:lpstr>ATLAS Virtual Visits</vt:lpstr>
      <vt:lpstr>Motivation</vt:lpstr>
      <vt:lpstr>Motivation</vt:lpstr>
      <vt:lpstr>Comments</vt:lpstr>
      <vt:lpstr>Comments</vt:lpstr>
      <vt:lpstr>Schools of Second Chance in Detention Centers-Motivation</vt:lpstr>
      <vt:lpstr>Schools of Second Chance in Detention Centers- Comments</vt:lpstr>
      <vt:lpstr>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Avramidou  Rachel</dc:creator>
  <cp:lastModifiedBy>Rachel Avramidou</cp:lastModifiedBy>
  <cp:revision>181</cp:revision>
  <dcterms:created xsi:type="dcterms:W3CDTF">2014-07-31T09:08:53Z</dcterms:created>
  <dcterms:modified xsi:type="dcterms:W3CDTF">2025-03-25T13:29:36Z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0x0101004FF91E0E8C047943A8195D13CD93AAB2</vt:lpwstr>
  </property>
</Properties>
</file>