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1677" r:id="rId3"/>
    <p:sldId id="1714" r:id="rId4"/>
    <p:sldId id="1715" r:id="rId5"/>
    <p:sldId id="1716" r:id="rId6"/>
    <p:sldId id="1713" r:id="rId7"/>
    <p:sldId id="1712" r:id="rId8"/>
    <p:sldId id="1717" r:id="rId9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6616011-9738-0579-ADF7-3CEE4CE8EEA3}">
  <a:tblStyle styleId="{66616011-9738-0579-ADF7-3CEE4CE8EEA3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6"/>
    <p:restoredTop sz="94712"/>
  </p:normalViewPr>
  <p:slideViewPr>
    <p:cSldViewPr>
      <p:cViewPr>
        <p:scale>
          <a:sx n="178" d="100"/>
          <a:sy n="178" d="100"/>
        </p:scale>
        <p:origin x="144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E057A-F099-0D41-AE85-F54F796B1A65}" type="datetimeFigureOut">
              <a:rPr lang="en-RU" smtClean="0"/>
              <a:t>3/6/25</a:t>
            </a:fld>
            <a:endParaRPr lang="en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8E264-38AF-264B-B2B5-3DDA52C70CF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52608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2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77357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38A31-025F-7161-E8CB-B83632BC3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218E17-B8D3-03DF-4357-6EE771F98F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5CA7E8-4BD3-161A-96DF-ACA483EAC2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5D197-0009-58AA-2A6E-D4F9C42076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3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199453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BBB57-A0D4-F271-331F-CE16FAC4B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66044E-6241-DA29-7D53-09E4A1D18F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34EEF2-121F-D99A-4D0C-60E2020F6D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AF0884-85BE-C752-834C-57DB867827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4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245731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7B6E16-B028-B0B0-6FBA-7F412ABB6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69B6D3-8207-842D-EC88-60ED0AD0F0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028589-D1E1-56FD-D7DE-67FE43DA65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1A724-2736-2B8C-F881-970C9565C1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5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903366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6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925941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2A76B-4C44-ACD4-716C-0C95BDFBC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22DDCF-B00E-722B-5427-B8C7972E43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DFFC39-0E52-C494-ABF8-61BFEC5422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4ED75-698A-E68C-52E8-6789748203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8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9671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69AC1C6-AA32-3204-C296-69B47CBF89C5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33273C7-1CFC-EB07-A7E0-881A3661F4F1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93CB79D-6DFE-1231-4617-1E6E262C6759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1F39E7E-EC18-D0E5-D4D6-AE79EEE8E336}" type="datetime2">
              <a:rPr lang="en-GB"/>
              <a:t>Thursday 6 March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98EAB7E-0549-F647-6F75-FF0B1DE8867C}" type="datetime2">
              <a:rPr lang="en-GB"/>
              <a:t>Thursday 6 March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66CAA3B-95CC-96BB-8A49-5A38BB34751A}" type="datetime2">
              <a:rPr lang="en-GB"/>
              <a:t>Thursday 6 March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8759617-48D6-3E56-D072-A37C7A2194A1}" type="datetime2">
              <a:rPr lang="en-GB"/>
              <a:t>Thursday 6 March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FB34D92-1362-5037-83B3-3E87B1152ECD}" type="datetime2">
              <a:rPr lang="en-GB"/>
              <a:t>Thursday 6 March 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EE870D-3367-C6D2-11FB-3D73921CB948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E11637-9896-0925-C5D8-95BC06460504}" type="datetime2">
              <a:rPr lang="en-GB"/>
              <a:t>Thursday 6 March 2025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6EB6E4-105A-1D8D-1E57-B20D796F466E}" type="datetime2">
              <a:rPr lang="en-GB"/>
              <a:t>Thursday 6 March 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1A11260-2925-AAA9-A480-DAC76A323C4C}" type="datetime2">
              <a:rPr lang="en-GB"/>
              <a:t>Thursday 6 March 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DE8217-A306-51DA-AD9F-6C0839D6B7C7}" type="datetime2">
              <a:rPr lang="en-GB"/>
              <a:t>Thursday 6 March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CBF4D5-68FF-78DD-0A19-E4438BA74BC4}" type="datetime2">
              <a:rPr lang="en-GB"/>
              <a:t>Thursday 6 March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B5E4EC-1B6C-3A73-7318-F99323FD79A7}" type="datetime2">
              <a:rPr lang="en-GB"/>
              <a:t>Thursday 6 March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CFDB0E-CC66-D3BA-4B45-3265C1E88342}" type="datetime2">
              <a:rPr lang="en-GB"/>
              <a:t>Thursday 6 March 2025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C8156-90D0-76DB-7EDA-952B2450F0FF}" type="datetime2">
              <a:rPr lang="en-GB"/>
              <a:t>Thursday 6 March 2025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24E3017-3131-729D-4055-B7C1BFBE1F21}" type="datetime2">
              <a:rPr lang="en-GB"/>
              <a:t>Thursday 6 March 2025</a:t>
            </a:fld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A8CD83-9D01-CDEA-CC6C-6864898B8CE0}" type="datetime2">
              <a:rPr lang="en-GB"/>
              <a:t>Thursday 6 March 2025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R. Ramjiawan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MADX / BDSIM benchmarking</a:t>
            </a:r>
            <a:endParaRPr b="0" dirty="0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 bwMode="auto">
          <a:xfrm>
            <a:off x="407986" y="4622200"/>
            <a:ext cx="11084077" cy="803786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Aleksandr Gorn, Francesco Maria </a:t>
            </a:r>
            <a:r>
              <a:rPr lang="en-GB" sz="22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Velotti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, Matthew Alexander Fraser </a:t>
            </a:r>
            <a:r>
              <a:rPr lang="en-GB" sz="22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(</a:t>
            </a:r>
            <a:r>
              <a:rPr lang="en-GB"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SY-ABT-BTP)</a:t>
            </a:r>
          </a:p>
          <a:p>
            <a:pPr>
              <a:spcBef>
                <a:spcPts val="600"/>
              </a:spcBef>
              <a:defRPr/>
            </a:pP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Laurie </a:t>
            </a:r>
            <a:r>
              <a:rPr lang="en-GB" sz="22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Nevay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, Fabian Metzger </a:t>
            </a:r>
            <a:r>
              <a:rPr lang="en-GB" sz="22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(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BE-EA-LE</a:t>
            </a:r>
            <a:r>
              <a:rPr lang="en-GB"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)</a:t>
            </a:r>
            <a:endParaRPr lang="en-GB" sz="2200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  <a:p>
            <a:pPr>
              <a:spcBef>
                <a:spcPts val="600"/>
              </a:spcBef>
              <a:defRPr/>
            </a:pPr>
            <a:fld id="{C8438CDF-D073-574A-866A-9669A2B14BF6}" type="datetime1">
              <a:rPr lang="ru-RU" sz="1800" smtClean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06.03.2025</a:t>
            </a:fld>
            <a:endParaRPr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DFF95043-3327-C9CE-BAD1-99BCF49F4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3200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Calculation of optics parameters from a particle distribution</a:t>
            </a:r>
            <a:endParaRPr lang="en-RU" sz="3200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93B3279C-A1A6-69DC-3BBD-8323B83345C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06.03.2025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76A6857-8A82-45DA-A344-20858234C129}"/>
                  </a:ext>
                </a:extLst>
              </p:cNvPr>
              <p:cNvSpPr txBox="1"/>
              <p:nvPr/>
            </p:nvSpPr>
            <p:spPr bwMode="auto">
              <a:xfrm>
                <a:off x="335360" y="3212976"/>
                <a:ext cx="1571199" cy="15018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const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76A6857-8A82-45DA-A344-20858234C1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360" y="3212976"/>
                <a:ext cx="1571199" cy="1501821"/>
              </a:xfrm>
              <a:prstGeom prst="rect">
                <a:avLst/>
              </a:prstGeom>
              <a:blipFill>
                <a:blip r:embed="rId3"/>
                <a:stretch>
                  <a:fillRect l="-5600"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4E69B07-7188-4870-E446-13807146BA75}"/>
                  </a:ext>
                </a:extLst>
              </p:cNvPr>
              <p:cNvSpPr txBox="1"/>
              <p:nvPr/>
            </p:nvSpPr>
            <p:spPr bwMode="auto">
              <a:xfrm>
                <a:off x="479376" y="1028036"/>
                <a:ext cx="4157998" cy="14700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 =∫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cov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 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&gt;)(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 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&gt;)&gt; 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cov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4E69B07-7188-4870-E446-13807146B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376" y="1028036"/>
                <a:ext cx="4157998" cy="1470018"/>
              </a:xfrm>
              <a:prstGeom prst="rect">
                <a:avLst/>
              </a:prstGeom>
              <a:blipFill>
                <a:blip r:embed="rId4"/>
                <a:stretch>
                  <a:fillRect l="-1824" r="-608" b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6D2CC4-37D6-DD3A-B511-518DDB035D3A}"/>
                  </a:ext>
                </a:extLst>
              </p:cNvPr>
              <p:cNvSpPr txBox="1"/>
              <p:nvPr/>
            </p:nvSpPr>
            <p:spPr bwMode="auto">
              <a:xfrm>
                <a:off x="5157864" y="1124744"/>
                <a:ext cx="5795984" cy="44270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cov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̃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cov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 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cov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𝑅𝑀𝑆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cov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cov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̃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cov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̃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cov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6D2CC4-37D6-DD3A-B511-518DDB035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57864" y="1124744"/>
                <a:ext cx="5795984" cy="44270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9FB2AC-6DFB-8420-CB5D-397D5E353341}"/>
                  </a:ext>
                </a:extLst>
              </p:cNvPr>
              <p:cNvSpPr txBox="1"/>
              <p:nvPr/>
            </p:nvSpPr>
            <p:spPr bwMode="auto">
              <a:xfrm>
                <a:off x="7888679" y="934838"/>
                <a:ext cx="3396899" cy="11315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cov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d>
                      </m:num>
                      <m:den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b="0" dirty="0"/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cov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̃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=0 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cov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d>
                      </m:num>
                      <m:den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cov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̃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)=0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9FB2AC-6DFB-8420-CB5D-397D5E3533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88679" y="934838"/>
                <a:ext cx="3396899" cy="113159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400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DEAA55C-BD9A-CB4C-FB63-34542D435A2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8CE31671-C0CE-0208-83E2-BB9928C36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55961499-E43F-B66E-29AF-396B54E2B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58F97812-E293-DEDE-6295-13268B990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Benchmarking with BDSIM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F526D8E8-EC5C-A729-9EE8-5237226CD9C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06.03.2025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F7C8F7-B65D-21B3-1124-B79C3CBEC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035" y="1254669"/>
            <a:ext cx="5600977" cy="43414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C4B5497-103C-2144-EFA3-7E79979CE685}"/>
                  </a:ext>
                </a:extLst>
              </p:cNvPr>
              <p:cNvSpPr txBox="1"/>
              <p:nvPr/>
            </p:nvSpPr>
            <p:spPr bwMode="auto">
              <a:xfrm>
                <a:off x="551384" y="1254669"/>
                <a:ext cx="4089581" cy="13610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Beam used for benchmarking: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=±1.5⋅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Spiral step – 20 mm</a:t>
                </a:r>
                <a:endParaRPr lang="ru-RU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Number of macroparticles - 115260</a:t>
                </a:r>
                <a:endParaRPr lang="ru-RU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C4B5497-103C-2144-EFA3-7E79979CE6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1254669"/>
                <a:ext cx="4089581" cy="1361014"/>
              </a:xfrm>
              <a:prstGeom prst="rect">
                <a:avLst/>
              </a:prstGeom>
              <a:blipFill>
                <a:blip r:embed="rId4"/>
                <a:stretch>
                  <a:fillRect l="-1238" t="-1852" r="-310" b="-64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5C099EC-F8D5-555B-2A94-98A178C2E828}"/>
                  </a:ext>
                </a:extLst>
              </p:cNvPr>
              <p:cNvSpPr txBox="1"/>
              <p:nvPr/>
            </p:nvSpPr>
            <p:spPr bwMode="auto">
              <a:xfrm>
                <a:off x="551385" y="2996952"/>
                <a:ext cx="5600978" cy="14773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Observations: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Agreement is achievable only for large enough number of particles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100k macroparticles)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Emittance grows along the beam line (mostly in the vertical plane)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5C099EC-F8D5-555B-2A94-98A178C2E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5" y="2996952"/>
                <a:ext cx="5600978" cy="1477328"/>
              </a:xfrm>
              <a:prstGeom prst="rect">
                <a:avLst/>
              </a:prstGeom>
              <a:blipFill>
                <a:blip r:embed="rId5"/>
                <a:stretch>
                  <a:fillRect l="-905" t="-2564" b="-598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6649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1DF32C1-6586-81C0-2ADE-0E264CFA632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85D78490-6EFF-131A-44FC-3089A827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3F4BB881-90CC-08B8-4795-DA0B54D26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7CCB0B6B-36D1-5C03-81CF-991086065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Benchmarking with BDSIM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CBCD099E-E10E-4FD7-C1D5-5093A97C75E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06.03.2025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29C844-01B5-F2AD-9EA4-28718B4A2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3582929"/>
            <a:ext cx="4826049" cy="27516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BE9FB5-FA64-45B9-3CD2-D096DCBF0A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072" y="782559"/>
            <a:ext cx="4826049" cy="27379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5BFF04-C0A8-7454-C79D-021559592F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0285" y="949443"/>
            <a:ext cx="3988470" cy="29691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8A19A47-0361-0A04-3EAA-FB9EEBF23E62}"/>
                  </a:ext>
                </a:extLst>
              </p:cNvPr>
              <p:cNvSpPr txBox="1"/>
              <p:nvPr/>
            </p:nvSpPr>
            <p:spPr bwMode="auto">
              <a:xfrm>
                <a:off x="732086" y="3954828"/>
                <a:ext cx="5267257" cy="2624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Dispersion is identical in BDSIM, MADX </a:t>
                </a:r>
                <a:r>
                  <a:rPr lang="en-US" sz="1600" dirty="0" err="1"/>
                  <a:t>twiss</a:t>
                </a:r>
                <a:r>
                  <a:rPr lang="en-US" sz="1600" dirty="0"/>
                  <a:t> and calculations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Beta-functions are different due to different emittances in calculations and BDSIM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Beam size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𝛽𝜀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sz="1600" dirty="0"/>
                  <a:t> is the same everywhere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8A19A47-0361-0A04-3EAA-FB9EEBF23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2086" y="3954828"/>
                <a:ext cx="5267257" cy="2624758"/>
              </a:xfrm>
              <a:prstGeom prst="rect">
                <a:avLst/>
              </a:prstGeom>
              <a:blipFill>
                <a:blip r:embed="rId6"/>
                <a:stretch>
                  <a:fillRect l="-481" t="-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4128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665D46D-497C-B82E-79C4-4346095CEFC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FAC7EDB2-1620-91C8-B82F-827A8CC1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0A888B02-4F95-2042-4CB8-144272F51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5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26CBCFC3-7734-C578-57E8-2965106E1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Benchmarking with BDSIM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8AFFF285-3D27-FB73-C67B-7C41B8721B9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06.03.2025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71E4E65-F9D9-7F60-9D8E-B94007313C6A}"/>
              </a:ext>
            </a:extLst>
          </p:cNvPr>
          <p:cNvGrpSpPr/>
          <p:nvPr/>
        </p:nvGrpSpPr>
        <p:grpSpPr>
          <a:xfrm>
            <a:off x="6085657" y="938197"/>
            <a:ext cx="4980072" cy="3354899"/>
            <a:chOff x="7129456" y="3212976"/>
            <a:chExt cx="4527338" cy="304990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FBC2CB9-EDA1-D1B2-C9AA-54C52B11B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50000"/>
            <a:stretch/>
          </p:blipFill>
          <p:spPr>
            <a:xfrm>
              <a:off x="7129456" y="3429000"/>
              <a:ext cx="4527338" cy="283388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CF7A3F-B982-0AD2-4577-5F1DB50350B1}"/>
                </a:ext>
              </a:extLst>
            </p:cNvPr>
            <p:cNvSpPr txBox="1"/>
            <p:nvPr/>
          </p:nvSpPr>
          <p:spPr bwMode="auto">
            <a:xfrm>
              <a:off x="8445091" y="3212976"/>
              <a:ext cx="18453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Before the correction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16C8E5-AA88-5044-EFE0-CEC05ED0893B}"/>
                </a:ext>
              </a:extLst>
            </p:cNvPr>
            <p:cNvSpPr txBox="1"/>
            <p:nvPr/>
          </p:nvSpPr>
          <p:spPr bwMode="auto">
            <a:xfrm>
              <a:off x="8519631" y="4640794"/>
              <a:ext cx="16962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After the correction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57E47DD-BDE2-C8E9-8534-D8DBC771B4F3}"/>
                  </a:ext>
                </a:extLst>
              </p:cNvPr>
              <p:cNvSpPr txBox="1"/>
              <p:nvPr/>
            </p:nvSpPr>
            <p:spPr bwMode="auto">
              <a:xfrm>
                <a:off x="10603483" y="1264375"/>
                <a:ext cx="1803639" cy="7035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57E47DD-BDE2-C8E9-8534-D8DBC771B4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603483" y="1264375"/>
                <a:ext cx="1803639" cy="7035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69C0CCE4-FE63-2623-9836-788C634F89FE}"/>
              </a:ext>
            </a:extLst>
          </p:cNvPr>
          <p:cNvSpPr txBox="1"/>
          <p:nvPr/>
        </p:nvSpPr>
        <p:spPr bwMode="auto">
          <a:xfrm>
            <a:off x="10238179" y="960958"/>
            <a:ext cx="22216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Dispersion correction: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242ADEE-23F7-6C49-C142-1A8EDFE862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0748"/>
          <a:stretch/>
        </p:blipFill>
        <p:spPr bwMode="auto">
          <a:xfrm>
            <a:off x="412974" y="1083038"/>
            <a:ext cx="4980072" cy="307064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E5373C9-8C15-FBE8-C6BC-EAEA88FEC432}"/>
              </a:ext>
            </a:extLst>
          </p:cNvPr>
          <p:cNvSpPr txBox="1"/>
          <p:nvPr/>
        </p:nvSpPr>
        <p:spPr bwMode="auto">
          <a:xfrm>
            <a:off x="8155965" y="730296"/>
            <a:ext cx="691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At T4: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4C0613-300C-1BB5-884F-4AA58736FD70}"/>
              </a:ext>
            </a:extLst>
          </p:cNvPr>
          <p:cNvSpPr txBox="1"/>
          <p:nvPr/>
        </p:nvSpPr>
        <p:spPr bwMode="auto">
          <a:xfrm>
            <a:off x="839416" y="4293096"/>
            <a:ext cx="4248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Dashed gray lines are the quads. Emittance starts to grow in TT24 immediately after the first quadrupole.</a:t>
            </a:r>
          </a:p>
          <a:p>
            <a:endParaRPr lang="en-US" sz="1600" dirty="0"/>
          </a:p>
          <a:p>
            <a:r>
              <a:rPr lang="en-US" sz="1600" dirty="0"/>
              <a:t>Beta and alpha functions are different in MADX </a:t>
            </a:r>
            <a:r>
              <a:rPr lang="en-US" sz="1600" dirty="0" err="1"/>
              <a:t>twiss</a:t>
            </a:r>
            <a:r>
              <a:rPr lang="en-US" sz="1600" dirty="0"/>
              <a:t> and tracking because of this growth.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5308DE-A91E-EE32-1BE7-E29E9D8FF235}"/>
              </a:ext>
            </a:extLst>
          </p:cNvPr>
          <p:cNvSpPr txBox="1"/>
          <p:nvPr/>
        </p:nvSpPr>
        <p:spPr bwMode="auto">
          <a:xfrm>
            <a:off x="6451457" y="4259994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Color stands for the momentum. Lower momentum particles are focused more comparing to high momentum ones, which is purely chromatic aberration.</a:t>
            </a:r>
          </a:p>
        </p:txBody>
      </p:sp>
    </p:spTree>
    <p:extLst>
      <p:ext uri="{BB962C8B-B14F-4D97-AF65-F5344CB8AC3E}">
        <p14:creationId xmlns:p14="http://schemas.microsoft.com/office/powerpoint/2010/main" val="2063551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6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DFF95043-3327-C9CE-BAD1-99BCF49F4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RU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Summary</a:t>
            </a: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93B3279C-A1A6-69DC-3BBD-8323B83345C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06.03.2025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C13E31-FF19-B30F-CFF1-55D9D17A77EC}"/>
              </a:ext>
            </a:extLst>
          </p:cNvPr>
          <p:cNvSpPr txBox="1"/>
          <p:nvPr/>
        </p:nvSpPr>
        <p:spPr bwMode="auto">
          <a:xfrm>
            <a:off x="652843" y="1196752"/>
            <a:ext cx="111311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should be careful with emittance definition and calculation in our codes since the results may differ significantly depending on our approach.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Dispersion calculation from the beam distribution gives the correct answer for large enough number of macroparticles in the beam (&gt; 100k)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Twiss functions depend on the way you calculate the emittance, but the beam size will be correct due to correct dispersion.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Emittance growth in caused by chromatic aberration at strongly powered quads.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679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 bwMode="auto">
          <a:xfrm>
            <a:off x="2253773" y="3360420"/>
            <a:ext cx="7684453" cy="793244"/>
          </a:xfrm>
        </p:spPr>
        <p:txBody>
          <a:bodyPr/>
          <a:lstStyle/>
          <a:p>
            <a:pPr>
              <a:defRPr/>
            </a:pPr>
            <a:r>
              <a:rPr lang="en-GB" b="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Thanks for your attention!</a:t>
            </a:r>
            <a:endParaRPr b="0" dirty="0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799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B9994B4-58CA-E2D6-EB27-382A03286FB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F870F7C1-6AE8-CA3D-E0D5-A8B9A7262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6F59A9CC-5908-77BB-26D7-3A7A53853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8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D1ABE2A-5779-A6A2-CEAC-C665E5F16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RU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Summary</a:t>
            </a: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E4B01D2C-05FA-3F14-A462-511CAA31325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06.03.2025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310FDA-F915-50A3-DA3D-08FE6369A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488" y="2348880"/>
            <a:ext cx="3465916" cy="24468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966520-5AE1-1D6C-E9E8-A513BFE21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5139" y="2348880"/>
            <a:ext cx="3465916" cy="24468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77FA92-8F8A-61C7-5DB4-38A5ABD374C1}"/>
              </a:ext>
            </a:extLst>
          </p:cNvPr>
          <p:cNvSpPr txBox="1"/>
          <p:nvPr/>
        </p:nvSpPr>
        <p:spPr bwMode="auto">
          <a:xfrm>
            <a:off x="6450937" y="2006148"/>
            <a:ext cx="4757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Normalized phase space V plane T4 CENTER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03AF74-F1E5-C508-4BA4-3ED0C7731F28}"/>
              </a:ext>
            </a:extLst>
          </p:cNvPr>
          <p:cNvSpPr txBox="1"/>
          <p:nvPr/>
        </p:nvSpPr>
        <p:spPr bwMode="auto">
          <a:xfrm>
            <a:off x="1199274" y="2006148"/>
            <a:ext cx="4757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Normalized phase space V </a:t>
            </a:r>
            <a:r>
              <a:rPr lang="en-US" sz="1600"/>
              <a:t>plane BEGTT24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04196220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4768</TotalTime>
  <Words>439</Words>
  <Application>Microsoft Macintosh PowerPoint</Application>
  <DocSecurity>0</DocSecurity>
  <PresentationFormat>Widescreen</PresentationFormat>
  <Paragraphs>85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Arial</vt:lpstr>
      <vt:lpstr>Cambria Math</vt:lpstr>
      <vt:lpstr>Helvetica Neue</vt:lpstr>
      <vt:lpstr>Helvetica Neue Light</vt:lpstr>
      <vt:lpstr>Helvetica Neue Medium</vt:lpstr>
      <vt:lpstr>CERN</vt:lpstr>
      <vt:lpstr>MADX / BDSIM benchmarking</vt:lpstr>
      <vt:lpstr>Calculation of optics parameters from a particle distribution</vt:lpstr>
      <vt:lpstr>Benchmarking with BDSIM</vt:lpstr>
      <vt:lpstr>Benchmarking with BDSIM</vt:lpstr>
      <vt:lpstr>Benchmarking with BDSIM</vt:lpstr>
      <vt:lpstr>Summary</vt:lpstr>
      <vt:lpstr>Thanks for your attention!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cp:lastModifiedBy>Aleksandr Gorn</cp:lastModifiedBy>
  <cp:revision>41</cp:revision>
  <dcterms:created xsi:type="dcterms:W3CDTF">2021-11-15T09:32:25Z</dcterms:created>
  <dcterms:modified xsi:type="dcterms:W3CDTF">2025-03-06T15:27:00Z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