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2" r:id="rId2"/>
    <p:sldId id="451" r:id="rId3"/>
    <p:sldId id="445" r:id="rId4"/>
    <p:sldId id="435" r:id="rId5"/>
    <p:sldId id="436" r:id="rId6"/>
    <p:sldId id="443" r:id="rId7"/>
    <p:sldId id="460" r:id="rId8"/>
    <p:sldId id="461" r:id="rId9"/>
    <p:sldId id="454" r:id="rId10"/>
    <p:sldId id="450" r:id="rId11"/>
    <p:sldId id="440" r:id="rId12"/>
    <p:sldId id="420" r:id="rId13"/>
    <p:sldId id="457" r:id="rId14"/>
    <p:sldId id="431" r:id="rId15"/>
    <p:sldId id="432" r:id="rId16"/>
    <p:sldId id="433" r:id="rId17"/>
    <p:sldId id="453" r:id="rId18"/>
    <p:sldId id="452" r:id="rId19"/>
    <p:sldId id="458" r:id="rId20"/>
    <p:sldId id="459" r:id="rId21"/>
    <p:sldId id="45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126" autoAdjust="0"/>
    <p:restoredTop sz="94654" autoAdjust="0"/>
  </p:normalViewPr>
  <p:slideViewPr>
    <p:cSldViewPr>
      <p:cViewPr varScale="1">
        <p:scale>
          <a:sx n="48" d="100"/>
          <a:sy n="48" d="100"/>
        </p:scale>
        <p:origin x="-7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66986-3EAF-43D0-B009-6945D5288E17}" type="datetimeFigureOut">
              <a:rPr lang="en-US" smtClean="0"/>
              <a:pPr/>
              <a:t>9/1/2011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77DB1-D16F-4F43-B182-854BB4A1B81E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8546-7AC5-46E9-927F-045826FB854A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building.web.cern.ch/map/coordinate/22/meyrin/1978.4990/536.5664/522/350/400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3162" y="1916832"/>
            <a:ext cx="4429802" cy="40318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GB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CERN Workshop upgrade</a:t>
            </a:r>
          </a:p>
          <a:p>
            <a:pPr algn="ctr">
              <a:defRPr/>
            </a:pPr>
            <a:endParaRPr lang="en-GB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en-GB" sz="2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Rui</a:t>
            </a: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De Oliveira</a:t>
            </a:r>
          </a:p>
          <a:p>
            <a:pPr algn="ctr">
              <a:defRPr/>
            </a:pPr>
            <a:endParaRPr lang="en-GB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KOBE</a:t>
            </a:r>
          </a:p>
          <a:p>
            <a:pPr algn="ctr">
              <a:defRPr/>
            </a:pPr>
            <a:endParaRPr lang="en-GB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r>
              <a:rPr lang="en-GB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WG6</a:t>
            </a:r>
          </a:p>
          <a:p>
            <a:pPr algn="ctr">
              <a:defRPr/>
            </a:pPr>
            <a:endParaRPr lang="en-GB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en-GB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defRPr/>
            </a:pPr>
            <a:endParaRPr lang="en-GB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pic>
        <p:nvPicPr>
          <p:cNvPr id="6" name="Picture 7" descr="C:\Users\danilo\Documents\Conferences\biodola09\Ba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0"/>
            <a:ext cx="9172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5" name="Picture 4" descr="DSCN26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772816"/>
            <a:ext cx="4417296" cy="3312972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64088" y="2132856"/>
            <a:ext cx="352839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LDI  is fully operational since</a:t>
            </a:r>
          </a:p>
          <a:p>
            <a:pPr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       since 3 months</a:t>
            </a:r>
          </a:p>
          <a:p>
            <a:pPr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Single side GEM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Special readouts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Repetitive work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High alignment accuracy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MHSP (large size?)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COBRA and THCOBRA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7664" y="404664"/>
            <a:ext cx="66929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investment for MPGD production</a:t>
            </a:r>
          </a:p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LDI (laser direct imaging) replacing films or masks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39552" y="1700808"/>
            <a:ext cx="83529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2">
              <a:defRPr/>
            </a:pPr>
            <a:endParaRPr lang="en-US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Equipment upgrade 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New building</a:t>
            </a:r>
          </a:p>
          <a:p>
            <a:pPr lvl="1">
              <a:buFontTx/>
              <a:buChar char="•"/>
              <a:defRPr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Micromegas</a:t>
            </a:r>
            <a:r>
              <a:rPr lang="en-US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in industry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35696" y="62068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Building 107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6473027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85800" y="1142984"/>
            <a:ext cx="8458200" cy="5029200"/>
            <a:chOff x="304800" y="1066800"/>
            <a:chExt cx="8458200" cy="5029200"/>
          </a:xfrm>
        </p:grpSpPr>
        <p:pic>
          <p:nvPicPr>
            <p:cNvPr id="3" name="Picture 2" descr="CERN Map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b="36232"/>
            <a:stretch>
              <a:fillRect/>
            </a:stretch>
          </p:blipFill>
          <p:spPr bwMode="auto">
            <a:xfrm>
              <a:off x="304800" y="1066800"/>
              <a:ext cx="7486650" cy="5029200"/>
            </a:xfrm>
            <a:prstGeom prst="rect">
              <a:avLst/>
            </a:prstGeom>
            <a:noFill/>
          </p:spPr>
        </p:pic>
        <p:cxnSp>
          <p:nvCxnSpPr>
            <p:cNvPr id="4" name="Straight Arrow Connector 3"/>
            <p:cNvCxnSpPr>
              <a:stCxn id="5" idx="1"/>
            </p:cNvCxnSpPr>
            <p:nvPr/>
          </p:nvCxnSpPr>
          <p:spPr>
            <a:xfrm rot="10800000">
              <a:off x="3505200" y="5867400"/>
              <a:ext cx="1447800" cy="381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4953000" y="5715000"/>
              <a:ext cx="2971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new location</a:t>
              </a:r>
              <a:endParaRPr lang="fr-FR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rot="10800000">
              <a:off x="5486400" y="4419600"/>
              <a:ext cx="685800" cy="152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6096000" y="4419600"/>
              <a:ext cx="2667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Water treatment plant</a:t>
              </a:r>
              <a:endParaRPr lang="fr-FR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04800" y="6096000"/>
              <a:ext cx="7467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16200000" flipV="1">
              <a:off x="3086100" y="3009900"/>
              <a:ext cx="3200400" cy="1600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410200" y="5257800"/>
              <a:ext cx="19812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Present location</a:t>
              </a:r>
              <a:endParaRPr lang="fr-FR" dirty="0"/>
            </a:p>
          </p:txBody>
        </p:sp>
      </p:grpSp>
      <p:sp>
        <p:nvSpPr>
          <p:cNvPr id="1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715404" y="6572272"/>
            <a:ext cx="428596" cy="285728"/>
          </a:xfrm>
        </p:spPr>
        <p:txBody>
          <a:bodyPr/>
          <a:lstStyle/>
          <a:p>
            <a:fld id="{3E387D2C-DB38-4FB7-9A66-B0DCA35114DB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Building 107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060848"/>
            <a:ext cx="6984776" cy="381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Building 107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6840760" cy="525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0" y="1340768"/>
            <a:ext cx="84249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2"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 Consultant company designing the building have been selected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 design is completed</a:t>
            </a:r>
          </a:p>
          <a:p>
            <a:pPr lvl="2"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 market survey for construction should be launch soon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 final design will be done with the consultant and constructor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 construction should start beginning of 2012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 construction should end October 2013</a:t>
            </a: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40 square meter room reserved for MPGD assembly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All the machines for large size detectors production are in the layout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Area 900 m2 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 1400m2  with optimized layout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Most of the baths will be replaced by compact machines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Rooms are reserved for new processes (laser and plasma)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lvl="3"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347864" y="692696"/>
            <a:ext cx="24065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building 107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39552" y="1700808"/>
            <a:ext cx="83529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2">
              <a:defRPr/>
            </a:pPr>
            <a:endParaRPr lang="en-US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Equipment upgrade 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New building</a:t>
            </a:r>
          </a:p>
          <a:p>
            <a:pPr lvl="1">
              <a:buFontTx/>
              <a:buChar char="•"/>
              <a:defRPr/>
            </a:pP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Micromegas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in industry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35696" y="62068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67744" y="332656"/>
            <a:ext cx="48126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company </a:t>
            </a:r>
            <a:r>
              <a:rPr lang="en-US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Eltos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(IT)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-180528" y="548680"/>
            <a:ext cx="932452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2"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July the 4</a:t>
            </a:r>
            <a:r>
              <a:rPr lang="en-US" sz="20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2000" b="1" dirty="0" smtClean="0">
                <a:solidFill>
                  <a:schemeClr val="tx2"/>
                </a:solidFill>
              </a:rPr>
              <a:t> we have got a meeting with the CEO of ELTOS at CERN</a:t>
            </a:r>
          </a:p>
          <a:p>
            <a:pPr lvl="2"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Why </a:t>
            </a:r>
            <a:r>
              <a:rPr lang="en-US" sz="2000" b="1" dirty="0" err="1" smtClean="0">
                <a:solidFill>
                  <a:schemeClr val="tx2"/>
                </a:solidFill>
              </a:rPr>
              <a:t>Micromegas</a:t>
            </a:r>
            <a:r>
              <a:rPr lang="en-US" sz="2000" b="1" dirty="0" smtClean="0">
                <a:solidFill>
                  <a:schemeClr val="tx2"/>
                </a:solidFill>
              </a:rPr>
              <a:t> with </a:t>
            </a:r>
            <a:r>
              <a:rPr lang="en-US" sz="2000" b="1" dirty="0" err="1" smtClean="0">
                <a:solidFill>
                  <a:schemeClr val="tx2"/>
                </a:solidFill>
              </a:rPr>
              <a:t>Eltos</a:t>
            </a:r>
            <a:r>
              <a:rPr lang="en-US" sz="2000" b="1" dirty="0" smtClean="0">
                <a:solidFill>
                  <a:schemeClr val="tx2"/>
                </a:solidFill>
              </a:rPr>
              <a:t>?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 This company has won a CERN market survey for the production of PCBs out of 80 European companies.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They have already made components for MPGD detectors ( THGEMs).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They are really interested by this project.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They have the knowledge to stretch the meshes.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They do not reject the idea to build large detectors.</a:t>
            </a:r>
          </a:p>
          <a:p>
            <a:pPr lvl="3">
              <a:buFontTx/>
              <a:buChar char="•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Decisions taken in collaboration with RD51 leaders during this meeting: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send the files to build a 10 x 10 std Bulk  (done)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build the read-out PCB (in progress)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3/ bulk this PCB with CERN help (visit to be scheduled for September 2011)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4/ stop point for radiation test at CERN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5/ technology transfer of resistive strips (November 2011)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6/ production of a protected device (December 2011)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Micromegas</a:t>
            </a:r>
            <a:r>
              <a:rPr lang="fr-FR" dirty="0" smtClean="0"/>
              <a:t>/</a:t>
            </a:r>
            <a:br>
              <a:rPr lang="fr-FR" dirty="0" smtClean="0"/>
            </a:br>
            <a:r>
              <a:rPr lang="fr-FR" dirty="0" smtClean="0"/>
              <a:t>TRIANGLE LABS</a:t>
            </a:r>
            <a:endParaRPr lang="fr-FR" dirty="0"/>
          </a:p>
        </p:txBody>
      </p:sp>
      <p:pic>
        <p:nvPicPr>
          <p:cNvPr id="5" name="Espace réservé du contenu 4" descr="Photo1 0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43570" y="4572008"/>
            <a:ext cx="2143140" cy="1605531"/>
          </a:xfrm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09/06/2009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4" name="Image 3" descr="Photo1 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4572008"/>
            <a:ext cx="2214578" cy="1660934"/>
          </a:xfrm>
          <a:prstGeom prst="rect">
            <a:avLst/>
          </a:prstGeom>
        </p:spPr>
      </p:pic>
      <p:pic>
        <p:nvPicPr>
          <p:cNvPr id="6" name="Image 5" descr="logoblu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85728"/>
            <a:ext cx="1571636" cy="924492"/>
          </a:xfrm>
          <a:prstGeom prst="rect">
            <a:avLst/>
          </a:prstGeom>
        </p:spPr>
      </p:pic>
      <p:pic>
        <p:nvPicPr>
          <p:cNvPr id="8" name="Picture 7" descr="image5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214290"/>
            <a:ext cx="1362075" cy="7143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472" y="1928802"/>
            <a:ext cx="770576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Visited 3/06/2009 in Nevada with Brookhaven lab Atlas Team</a:t>
            </a:r>
          </a:p>
          <a:p>
            <a:r>
              <a:rPr lang="en-US" dirty="0" smtClean="0"/>
              <a:t>-Their equipment is compatible with the production of 2m x 1m Bulk </a:t>
            </a:r>
          </a:p>
          <a:p>
            <a:r>
              <a:rPr lang="en-US" dirty="0" smtClean="0"/>
              <a:t>-They are going to increase their PCB capability up to 1.4 m x 2m (new laminator)</a:t>
            </a:r>
          </a:p>
          <a:p>
            <a:r>
              <a:rPr lang="en-US" dirty="0" smtClean="0"/>
              <a:t>-Print and etch and also Plated through holes </a:t>
            </a:r>
          </a:p>
          <a:p>
            <a:r>
              <a:rPr lang="en-US" dirty="0" smtClean="0"/>
              <a:t>-12 persons</a:t>
            </a:r>
          </a:p>
          <a:p>
            <a:pPr>
              <a:buFontTx/>
              <a:buChar char="-"/>
            </a:pPr>
            <a:r>
              <a:rPr lang="en-US" dirty="0" smtClean="0"/>
              <a:t>AOI for read out ?</a:t>
            </a:r>
          </a:p>
          <a:p>
            <a:pPr>
              <a:buFontTx/>
              <a:buChar char="-"/>
            </a:pPr>
            <a:r>
              <a:rPr lang="en-US" dirty="0" smtClean="0"/>
              <a:t>Project followed by </a:t>
            </a:r>
            <a:r>
              <a:rPr lang="en-US" dirty="0" err="1" smtClean="0"/>
              <a:t>Vienetos</a:t>
            </a:r>
            <a:r>
              <a:rPr lang="en-US" dirty="0" smtClean="0"/>
              <a:t> </a:t>
            </a:r>
            <a:r>
              <a:rPr lang="en-US" dirty="0" err="1" smtClean="0"/>
              <a:t>Polychronacos</a:t>
            </a:r>
            <a:r>
              <a:rPr lang="en-US" dirty="0" smtClean="0"/>
              <a:t> (BNL).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72132" y="4143380"/>
            <a:ext cx="216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meter laminator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71538" y="4143380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 x 1m milling machine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39552" y="1700808"/>
            <a:ext cx="83529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2">
              <a:defRPr/>
            </a:pPr>
            <a:endParaRPr lang="en-US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Equipment upgrade 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New building</a:t>
            </a:r>
          </a:p>
          <a:p>
            <a:pPr lvl="1">
              <a:buFontTx/>
              <a:buChar char="•"/>
              <a:defRPr/>
            </a:pPr>
            <a:endParaRPr lang="en-US" sz="20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Micromegas</a:t>
            </a:r>
            <a:r>
              <a:rPr lang="en-US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in industry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35696" y="620688"/>
            <a:ext cx="2535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CIREA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09/06/2009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Picture 4" descr="car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786190"/>
            <a:ext cx="3214710" cy="249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403648" y="1268760"/>
            <a:ext cx="5707653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First contact for large size large volume </a:t>
            </a:r>
            <a:r>
              <a:rPr lang="en-US" dirty="0" smtClean="0"/>
              <a:t>productions in2008</a:t>
            </a:r>
            <a:endParaRPr lang="en-US" dirty="0"/>
          </a:p>
          <a:p>
            <a:endParaRPr lang="en-US" dirty="0"/>
          </a:p>
          <a:p>
            <a:r>
              <a:rPr lang="en-US" dirty="0"/>
              <a:t>CIRE Group</a:t>
            </a:r>
          </a:p>
          <a:p>
            <a:r>
              <a:rPr lang="en-US" dirty="0"/>
              <a:t>8 companies in France</a:t>
            </a:r>
          </a:p>
          <a:p>
            <a:r>
              <a:rPr lang="en-US" dirty="0"/>
              <a:t>Possibility to make large </a:t>
            </a:r>
            <a:r>
              <a:rPr lang="en-US" dirty="0" smtClean="0"/>
              <a:t> boards up to 2mx 0.6m</a:t>
            </a:r>
            <a:endParaRPr lang="en-US" dirty="0"/>
          </a:p>
          <a:p>
            <a:r>
              <a:rPr lang="en-US" dirty="0"/>
              <a:t>They have already produced some small </a:t>
            </a:r>
            <a:r>
              <a:rPr lang="en-US" dirty="0" smtClean="0"/>
              <a:t>BULKS</a:t>
            </a:r>
          </a:p>
          <a:p>
            <a:r>
              <a:rPr lang="en-US" dirty="0" smtClean="0"/>
              <a:t>Project followed by SACLAY</a:t>
            </a:r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47864" y="1412776"/>
            <a:ext cx="29523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0" y="2349500"/>
            <a:ext cx="9144000" cy="345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 anchor="ctr"/>
          <a:lstStyle/>
          <a:p>
            <a:endParaRPr lang="en-GB"/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-180528" y="908720"/>
            <a:ext cx="9144000" cy="132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2" tIns="45680" rIns="91352" bIns="45680">
            <a:spAutoFit/>
          </a:bodyPr>
          <a:lstStyle/>
          <a:p>
            <a:pPr marL="342572" indent="-342572" algn="ctr">
              <a:buFontTx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itchFamily="34" charset="0"/>
              </a:rPr>
              <a:t> Last year, agreement was reached with CERN management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to purchase the subset of machines necessary to carry out R&amp;D on large size GEM </a:t>
            </a:r>
          </a:p>
          <a:p>
            <a:pPr marL="342572" indent="-342572" algn="ctr"/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(2m x 0.5 m)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&amp; Micromegas 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(2m x 1m)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and the associated large size</a:t>
            </a:r>
          </a:p>
          <a:p>
            <a:pPr marL="342572" indent="-342572" algn="ctr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 read-out boards in the current CERN TE/MPE/ME facility. </a:t>
            </a:r>
          </a:p>
        </p:txBody>
      </p:sp>
      <p:sp>
        <p:nvSpPr>
          <p:cNvPr id="90120" name="Espace réservé du contenu 2"/>
          <p:cNvSpPr>
            <a:spLocks/>
          </p:cNvSpPr>
          <p:nvPr/>
        </p:nvSpPr>
        <p:spPr bwMode="auto">
          <a:xfrm>
            <a:off x="0" y="2420888"/>
            <a:ext cx="9396536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2" tIns="45680" rIns="91352" bIns="45680"/>
          <a:lstStyle/>
          <a:p>
            <a:pPr marL="547164" indent="-410766">
              <a:spcBef>
                <a:spcPct val="20000"/>
              </a:spcBef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GEM	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  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market        call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order         received          ready</a:t>
            </a:r>
            <a:endParaRPr lang="en-GB" sz="1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47164" indent="-410766">
              <a:spcBef>
                <a:spcPct val="20000"/>
              </a:spcBef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survey         tender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GB" sz="16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	 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continuous polyimide etcher		x	</a:t>
            </a:r>
            <a:r>
              <a:rPr lang="en-GB" sz="1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	11/2011</a:t>
            </a:r>
            <a:endParaRPr lang="en-GB" sz="1600" b="1" dirty="0">
              <a:solidFill>
                <a:srgbClr val="00B0F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Cu 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electro-etch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line 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endParaRPr lang="en-GB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stripping line			x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            </a:t>
            </a:r>
          </a:p>
          <a:p>
            <a:pPr marL="547164" indent="-410766">
              <a:spcBef>
                <a:spcPct val="20000"/>
              </a:spcBef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Micromegas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laminator 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Cu etcher		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	01/2012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UV exposure unit		x	</a:t>
            </a:r>
            <a:r>
              <a:rPr lang="en-GB" sz="1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sz="16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	09/2011</a:t>
            </a:r>
            <a:endParaRPr lang="en-GB" sz="1600" b="1" dirty="0">
              <a:solidFill>
                <a:srgbClr val="00B0F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resist developer	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	01/2012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resist stripper		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01/2012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large oven			x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  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dryer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endParaRPr lang="en-GB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</a:pPr>
            <a:endParaRPr lang="fr-FR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188640"/>
            <a:ext cx="5839498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WG6: TE/MPE/EM Workshop upgrade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10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Rui</a:t>
            </a:r>
            <a:r>
              <a:rPr lang="en-GB" dirty="0" smtClean="0"/>
              <a:t> De Oliveira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51520" y="2276872"/>
            <a:ext cx="7469609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On top of introducing new machines we have to: </a:t>
            </a:r>
          </a:p>
          <a:p>
            <a:pPr lvl="2">
              <a:defRPr/>
            </a:pPr>
            <a:r>
              <a:rPr lang="en-US" b="1" dirty="0" smtClean="0">
                <a:solidFill>
                  <a:schemeClr val="tx2"/>
                </a:solidFill>
              </a:rPr>
              <a:t>-redefine all the process parameter related to the new equipments</a:t>
            </a:r>
          </a:p>
          <a:p>
            <a:pPr lvl="2">
              <a:defRPr/>
            </a:pPr>
            <a:r>
              <a:rPr lang="en-US" b="1" dirty="0" smtClean="0">
                <a:solidFill>
                  <a:schemeClr val="tx2"/>
                </a:solidFill>
              </a:rPr>
              <a:t>-Build some prototypes of the # detectors</a:t>
            </a:r>
          </a:p>
          <a:p>
            <a:pPr lvl="2"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-Hire a technical engineer for 2 years (AIDA Funds) (in progress)</a:t>
            </a:r>
            <a:endParaRPr lang="en-US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Rui</a:t>
            </a:r>
            <a:r>
              <a:rPr lang="en-GB" dirty="0" smtClean="0"/>
              <a:t> De Oliveira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SCN18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194975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SC004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564904"/>
            <a:ext cx="2016224" cy="1512168"/>
          </a:xfrm>
          <a:prstGeom prst="rect">
            <a:avLst/>
          </a:prstGeom>
        </p:spPr>
      </p:pic>
      <p:pic>
        <p:nvPicPr>
          <p:cNvPr id="8" name="Picture 7" descr="DSCN18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437112"/>
            <a:ext cx="2038380" cy="165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267744" y="764704"/>
            <a:ext cx="4074833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UV exposure unit 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</a:rPr>
              <a:t>  moving from 2m x 0.6m </a:t>
            </a: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 2.2m x 1.4m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30 years old equipment replacement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</a:t>
            </a: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TECHNIGRAPH (DE)  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</a:t>
            </a:r>
            <a:endParaRPr lang="en-US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339752" y="2564904"/>
            <a:ext cx="2965042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GEM alcohol resist stripping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1m x 0.6m  2.2m x 0.6m   </a:t>
            </a: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GEM electro etch 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1m x 0.6m 2.2m x 0.6m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10 baths compacted</a:t>
            </a:r>
          </a:p>
          <a:p>
            <a:pPr>
              <a:defRPr/>
            </a:pP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  LECOULTRE (CH)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9752" y="4488120"/>
            <a:ext cx="3005631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GEM polyimide etch 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moving from 1m x 0.6m  ?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10 30 GEM/day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roll to roll compatible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no tooling needed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</a:t>
            </a: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WISE (IT)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 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467544" y="6381328"/>
            <a:ext cx="2133600" cy="365125"/>
          </a:xfrm>
        </p:spPr>
        <p:txBody>
          <a:bodyPr/>
          <a:lstStyle/>
          <a:p>
            <a:r>
              <a:rPr lang="en-US" smtClean="0"/>
              <a:t>9/1/2011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203848" y="6381328"/>
            <a:ext cx="2895600" cy="365125"/>
          </a:xfrm>
        </p:spPr>
        <p:txBody>
          <a:bodyPr/>
          <a:lstStyle/>
          <a:p>
            <a:r>
              <a:rPr lang="en-GB" dirty="0" err="1" smtClean="0"/>
              <a:t>Rui</a:t>
            </a:r>
            <a:r>
              <a:rPr lang="en-GB" dirty="0" smtClean="0"/>
              <a:t> De Oliveira</a:t>
            </a:r>
            <a:endParaRPr lang="en-GB" dirty="0"/>
          </a:p>
        </p:txBody>
      </p:sp>
      <p:pic>
        <p:nvPicPr>
          <p:cNvPr id="12" name="Picture 11" descr="DSCN2704.JPG"/>
          <p:cNvPicPr>
            <a:picLocks noChangeAspect="1"/>
          </p:cNvPicPr>
          <p:nvPr/>
        </p:nvPicPr>
        <p:blipFill>
          <a:blip r:embed="rId5" cstate="print"/>
          <a:srcRect l="4097" r="16387"/>
          <a:stretch>
            <a:fillRect/>
          </a:stretch>
        </p:blipFill>
        <p:spPr>
          <a:xfrm>
            <a:off x="7164288" y="2426497"/>
            <a:ext cx="1597290" cy="1506559"/>
          </a:xfrm>
          <a:prstGeom prst="rect">
            <a:avLst/>
          </a:prstGeom>
        </p:spPr>
      </p:pic>
      <p:pic>
        <p:nvPicPr>
          <p:cNvPr id="15" name="Picture 14" descr="DSCN27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4365104"/>
            <a:ext cx="2208245" cy="1656184"/>
          </a:xfrm>
          <a:prstGeom prst="rect">
            <a:avLst/>
          </a:prstGeom>
        </p:spPr>
      </p:pic>
      <p:pic>
        <p:nvPicPr>
          <p:cNvPr id="19" name="Picture 18" descr="DSCN27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200000">
            <a:off x="5016050" y="4569126"/>
            <a:ext cx="1632181" cy="1224136"/>
          </a:xfrm>
          <a:prstGeom prst="rect">
            <a:avLst/>
          </a:prstGeom>
        </p:spPr>
      </p:pic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763688" y="116632"/>
            <a:ext cx="53980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investment for GEM production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88224" y="692696"/>
            <a:ext cx="223224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 yet Installed</a:t>
            </a:r>
          </a:p>
          <a:p>
            <a:pPr algn="ctr"/>
            <a:r>
              <a:rPr lang="en-US" dirty="0" smtClean="0"/>
              <a:t>Already delivered</a:t>
            </a:r>
            <a:endParaRPr lang="en-US" dirty="0"/>
          </a:p>
        </p:txBody>
      </p:sp>
      <p:pic>
        <p:nvPicPr>
          <p:cNvPr id="22" name="Picture 21" descr="DSCN2781.JPG"/>
          <p:cNvPicPr>
            <a:picLocks noChangeAspect="1"/>
          </p:cNvPicPr>
          <p:nvPr/>
        </p:nvPicPr>
        <p:blipFill>
          <a:blip r:embed="rId8" cstate="print"/>
          <a:srcRect l="1465" t="3906" r="17578"/>
          <a:stretch>
            <a:fillRect/>
          </a:stretch>
        </p:blipFill>
        <p:spPr>
          <a:xfrm>
            <a:off x="5220072" y="2436698"/>
            <a:ext cx="1728192" cy="15384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5" name="Picture 4" descr="DSCN27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692696"/>
            <a:ext cx="2112235" cy="1584176"/>
          </a:xfrm>
          <a:prstGeom prst="rect">
            <a:avLst/>
          </a:prstGeom>
        </p:spPr>
      </p:pic>
      <p:pic>
        <p:nvPicPr>
          <p:cNvPr id="6" name="Picture 5" descr="DSC004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836712"/>
            <a:ext cx="1368152" cy="1824202"/>
          </a:xfrm>
          <a:prstGeom prst="rect">
            <a:avLst/>
          </a:prstGeom>
        </p:spPr>
      </p:pic>
      <p:pic>
        <p:nvPicPr>
          <p:cNvPr id="7" name="Picture 10" descr="DSCN18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852936"/>
            <a:ext cx="147886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DSCN26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6612227" y="2684918"/>
            <a:ext cx="2112236" cy="1584177"/>
          </a:xfrm>
          <a:prstGeom prst="rect">
            <a:avLst/>
          </a:prstGeom>
        </p:spPr>
      </p:pic>
      <p:pic>
        <p:nvPicPr>
          <p:cNvPr id="10" name="Picture 9" descr="DSC004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7" y="4869160"/>
            <a:ext cx="1824203" cy="1368152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267744" y="4797152"/>
            <a:ext cx="417646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Resist developer</a:t>
            </a:r>
            <a:endParaRPr lang="en-US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Resist stripper </a:t>
            </a: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Copper etcher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</a:rPr>
              <a:t>                        0.6m width </a:t>
            </a: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 1.2m</a:t>
            </a:r>
          </a:p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WISE (IT)</a:t>
            </a:r>
            <a:endParaRPr lang="en-US" b="1" dirty="0" smtClean="0">
              <a:solidFill>
                <a:srgbClr val="00B050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195736" y="2996952"/>
            <a:ext cx="345479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b="1" dirty="0" smtClean="0">
                <a:solidFill>
                  <a:schemeClr val="tx2"/>
                </a:solidFill>
                <a:sym typeface="Wingdings" pitchFamily="2" charset="2"/>
              </a:rPr>
              <a:t>Ovens  (cure the </a:t>
            </a:r>
            <a:r>
              <a:rPr lang="en-US" sz="1600" b="1" dirty="0" err="1" smtClean="0">
                <a:solidFill>
                  <a:schemeClr val="tx2"/>
                </a:solidFill>
                <a:sym typeface="Wingdings" pitchFamily="2" charset="2"/>
              </a:rPr>
              <a:t>coverlay</a:t>
            </a:r>
            <a:r>
              <a:rPr lang="en-US" sz="1600" b="1" dirty="0" smtClean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2"/>
                </a:solidFill>
                <a:sym typeface="Wingdings" pitchFamily="2" charset="2"/>
              </a:rPr>
              <a:t>                  1.5m x 0.6m  2.2m x 1.4m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B050"/>
                </a:solidFill>
                <a:sym typeface="Wingdings" pitchFamily="2" charset="2"/>
              </a:rPr>
              <a:t> JLS (UK)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123728" y="1052736"/>
            <a:ext cx="2911631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b="1" dirty="0" smtClean="0">
                <a:solidFill>
                  <a:schemeClr val="tx2"/>
                </a:solidFill>
                <a:sym typeface="Wingdings" pitchFamily="2" charset="2"/>
              </a:rPr>
              <a:t>Laminator (resist and </a:t>
            </a:r>
            <a:r>
              <a:rPr lang="en-US" sz="1600" b="1" dirty="0" err="1" smtClean="0">
                <a:solidFill>
                  <a:schemeClr val="tx2"/>
                </a:solidFill>
                <a:sym typeface="Wingdings" pitchFamily="2" charset="2"/>
              </a:rPr>
              <a:t>coverlay</a:t>
            </a:r>
            <a:r>
              <a:rPr lang="en-US" sz="1600" b="1" dirty="0" smtClean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>
              <a:defRPr/>
            </a:pPr>
            <a:r>
              <a:rPr lang="en-US" sz="1600" b="1" dirty="0" smtClean="0">
                <a:solidFill>
                  <a:schemeClr val="tx2"/>
                </a:solidFill>
                <a:sym typeface="Wingdings" pitchFamily="2" charset="2"/>
              </a:rPr>
              <a:t>                    0.6m width  1.4m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00B050"/>
                </a:solidFill>
                <a:sym typeface="Wingdings" pitchFamily="2" charset="2"/>
              </a:rPr>
              <a:t> WESTERN MAGNUM (US)</a:t>
            </a:r>
            <a:endParaRPr lang="en-US" sz="2000" b="1" dirty="0" smtClean="0">
              <a:solidFill>
                <a:srgbClr val="00B050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16216" y="4725144"/>
            <a:ext cx="223224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 yet delivered</a:t>
            </a:r>
          </a:p>
          <a:p>
            <a:pPr algn="ctr"/>
            <a:r>
              <a:rPr lang="en-US" dirty="0" smtClean="0"/>
              <a:t>ordered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19672" y="0"/>
            <a:ext cx="6347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investment for </a:t>
            </a:r>
            <a:r>
              <a:rPr lang="en-US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Picture 4" descr="DSCN26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476672"/>
            <a:ext cx="4849344" cy="3637008"/>
          </a:xfrm>
          <a:prstGeom prst="rect">
            <a:avLst/>
          </a:prstGeom>
        </p:spPr>
      </p:pic>
      <p:pic>
        <p:nvPicPr>
          <p:cNvPr id="6" name="Picture 5" descr="DSCN18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212700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47664" y="4509120"/>
            <a:ext cx="588847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i="1" u="sng" dirty="0" smtClean="0">
                <a:solidFill>
                  <a:schemeClr val="tx2"/>
                </a:solidFill>
              </a:rPr>
              <a:t>UV exposure unit 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Room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is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prepared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Electricity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is ready</a:t>
            </a:r>
            <a:endParaRPr lang="en-US" sz="2000" b="1" dirty="0" smtClean="0">
              <a:solidFill>
                <a:srgbClr val="00B050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Air renewal is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OK</a:t>
            </a:r>
            <a:endParaRPr lang="en-US" sz="2000" b="1" dirty="0" smtClean="0">
              <a:solidFill>
                <a:srgbClr val="00B050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Move the machine to it’s final place to be done soon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4/13/2011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" name="Picture 4" descr="DSCN26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2664296" cy="1998222"/>
          </a:xfrm>
          <a:prstGeom prst="rect">
            <a:avLst/>
          </a:prstGeom>
        </p:spPr>
      </p:pic>
      <p:pic>
        <p:nvPicPr>
          <p:cNvPr id="6" name="Picture 5" descr="DSCN26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60648"/>
            <a:ext cx="2688299" cy="2016224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528" y="3212976"/>
            <a:ext cx="464947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i="1" u="sng" dirty="0" smtClean="0">
                <a:solidFill>
                  <a:schemeClr val="tx2"/>
                </a:solidFill>
                <a:sym typeface="Wingdings" pitchFamily="2" charset="2"/>
              </a:rPr>
              <a:t>GEM polyimide </a:t>
            </a:r>
            <a:r>
              <a:rPr lang="en-US" sz="2000" b="1" i="1" u="sng" dirty="0" smtClean="0">
                <a:solidFill>
                  <a:schemeClr val="tx2"/>
                </a:solidFill>
                <a:sym typeface="Wingdings" pitchFamily="2" charset="2"/>
              </a:rPr>
              <a:t>etching machine</a:t>
            </a: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Machine assembly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is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done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Power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connection OK</a:t>
            </a:r>
            <a:endParaRPr lang="en-US" sz="2000" b="1" dirty="0" smtClean="0">
              <a:solidFill>
                <a:srgbClr val="00B050"/>
              </a:solidFill>
              <a:sym typeface="Wingdings" pitchFamily="2" charset="2"/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Air exhaust  missing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Chemical connection  missing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  <a:sym typeface="Wingdings" pitchFamily="2" charset="2"/>
            </a:endParaRP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pic>
        <p:nvPicPr>
          <p:cNvPr id="10" name="Picture 14" descr="DSCN27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789040"/>
            <a:ext cx="3096344" cy="232225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9/1/2011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Rui De Oliveira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195736" y="332656"/>
            <a:ext cx="4210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Resistive deposition equipment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1520" y="1484784"/>
            <a:ext cx="583264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This process was not existing when we ask for the subset of machines</a:t>
            </a:r>
          </a:p>
          <a:p>
            <a:pPr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Different techniques are envisaged:</a:t>
            </a:r>
          </a:p>
          <a:p>
            <a:pPr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Paste filling + polishing (no size limitation)</a:t>
            </a:r>
          </a:p>
          <a:p>
            <a:pPr lvl="1"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Screen printing (80cm x80cm)</a:t>
            </a:r>
          </a:p>
          <a:p>
            <a:pPr lvl="1"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Spray deposition (no equipment at CERN)</a:t>
            </a:r>
          </a:p>
          <a:p>
            <a:pPr lvl="1">
              <a:buFontTx/>
              <a:buChar char="•"/>
              <a:defRPr/>
            </a:pPr>
            <a:endParaRPr lang="en-US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b="1" dirty="0" smtClean="0">
                <a:solidFill>
                  <a:schemeClr val="tx2"/>
                </a:solidFill>
              </a:rPr>
              <a:t>In the coming month we are going to study the best solution for mass production. </a:t>
            </a: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grpSp>
        <p:nvGrpSpPr>
          <p:cNvPr id="7" name="Group 109"/>
          <p:cNvGrpSpPr/>
          <p:nvPr/>
        </p:nvGrpSpPr>
        <p:grpSpPr>
          <a:xfrm>
            <a:off x="6444208" y="1412776"/>
            <a:ext cx="2339752" cy="4176464"/>
            <a:chOff x="467544" y="972195"/>
            <a:chExt cx="4857784" cy="5172301"/>
          </a:xfrm>
        </p:grpSpPr>
        <p:sp>
          <p:nvSpPr>
            <p:cNvPr id="8" name="Rectangle 36"/>
            <p:cNvSpPr>
              <a:spLocks noChangeArrowheads="1"/>
            </p:cNvSpPr>
            <p:nvPr/>
          </p:nvSpPr>
          <p:spPr bwMode="auto">
            <a:xfrm>
              <a:off x="467544" y="1052736"/>
              <a:ext cx="4857784" cy="483248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853017" y="972195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1771106" y="972195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2640875" y="972195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3462323" y="972195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4332091" y="972195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467544" y="2035248"/>
              <a:ext cx="4857784" cy="2416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36"/>
            <p:cNvSpPr>
              <a:spLocks noChangeArrowheads="1"/>
            </p:cNvSpPr>
            <p:nvPr/>
          </p:nvSpPr>
          <p:spPr bwMode="auto">
            <a:xfrm>
              <a:off x="467544" y="2276872"/>
              <a:ext cx="4857784" cy="483248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853017" y="2196330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>
              <a:off x="1771106" y="2196330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>
              <a:off x="2640875" y="2196330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3462323" y="2196330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4"/>
            <p:cNvSpPr>
              <a:spLocks noChangeArrowheads="1"/>
            </p:cNvSpPr>
            <p:nvPr/>
          </p:nvSpPr>
          <p:spPr bwMode="auto">
            <a:xfrm>
              <a:off x="4332091" y="2196330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27584" y="400506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763688" y="400506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627784" y="400506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491880" y="400506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355976" y="400506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4"/>
            <p:cNvSpPr>
              <a:spLocks noChangeArrowheads="1"/>
            </p:cNvSpPr>
            <p:nvPr/>
          </p:nvSpPr>
          <p:spPr bwMode="auto">
            <a:xfrm>
              <a:off x="467544" y="1988840"/>
              <a:ext cx="4824536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467544" y="3187376"/>
              <a:ext cx="4857784" cy="2416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Rectangle 36"/>
            <p:cNvSpPr>
              <a:spLocks noChangeArrowheads="1"/>
            </p:cNvSpPr>
            <p:nvPr/>
          </p:nvSpPr>
          <p:spPr bwMode="auto">
            <a:xfrm>
              <a:off x="467544" y="3429000"/>
              <a:ext cx="4857784" cy="483248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29" name="Rectangle 4"/>
            <p:cNvSpPr>
              <a:spLocks noChangeArrowheads="1"/>
            </p:cNvSpPr>
            <p:nvPr/>
          </p:nvSpPr>
          <p:spPr bwMode="auto">
            <a:xfrm>
              <a:off x="853017" y="334845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Rectangle 4"/>
            <p:cNvSpPr>
              <a:spLocks noChangeArrowheads="1"/>
            </p:cNvSpPr>
            <p:nvPr/>
          </p:nvSpPr>
          <p:spPr bwMode="auto">
            <a:xfrm>
              <a:off x="1771106" y="334845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Rectangle 4"/>
            <p:cNvSpPr>
              <a:spLocks noChangeArrowheads="1"/>
            </p:cNvSpPr>
            <p:nvPr/>
          </p:nvSpPr>
          <p:spPr bwMode="auto">
            <a:xfrm>
              <a:off x="2640875" y="334845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Rectangle 4"/>
            <p:cNvSpPr>
              <a:spLocks noChangeArrowheads="1"/>
            </p:cNvSpPr>
            <p:nvPr/>
          </p:nvSpPr>
          <p:spPr bwMode="auto">
            <a:xfrm>
              <a:off x="3462323" y="334845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Rectangle 4"/>
            <p:cNvSpPr>
              <a:spLocks noChangeArrowheads="1"/>
            </p:cNvSpPr>
            <p:nvPr/>
          </p:nvSpPr>
          <p:spPr bwMode="auto">
            <a:xfrm>
              <a:off x="4355976" y="3356992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Rectangle 4"/>
            <p:cNvSpPr>
              <a:spLocks noChangeArrowheads="1"/>
            </p:cNvSpPr>
            <p:nvPr/>
          </p:nvSpPr>
          <p:spPr bwMode="auto">
            <a:xfrm>
              <a:off x="467544" y="3140968"/>
              <a:ext cx="360040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4"/>
            <p:cNvSpPr>
              <a:spLocks noChangeArrowheads="1"/>
            </p:cNvSpPr>
            <p:nvPr/>
          </p:nvSpPr>
          <p:spPr bwMode="auto">
            <a:xfrm>
              <a:off x="1475656" y="314096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Rectangle 4"/>
            <p:cNvSpPr>
              <a:spLocks noChangeArrowheads="1"/>
            </p:cNvSpPr>
            <p:nvPr/>
          </p:nvSpPr>
          <p:spPr bwMode="auto">
            <a:xfrm>
              <a:off x="2339752" y="314096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Rectangle 4"/>
            <p:cNvSpPr>
              <a:spLocks noChangeArrowheads="1"/>
            </p:cNvSpPr>
            <p:nvPr/>
          </p:nvSpPr>
          <p:spPr bwMode="auto">
            <a:xfrm>
              <a:off x="3203848" y="314096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Rectangle 4"/>
            <p:cNvSpPr>
              <a:spLocks noChangeArrowheads="1"/>
            </p:cNvSpPr>
            <p:nvPr/>
          </p:nvSpPr>
          <p:spPr bwMode="auto">
            <a:xfrm>
              <a:off x="4067944" y="314096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Rectangle 4"/>
            <p:cNvSpPr>
              <a:spLocks noChangeArrowheads="1"/>
            </p:cNvSpPr>
            <p:nvPr/>
          </p:nvSpPr>
          <p:spPr bwMode="auto">
            <a:xfrm>
              <a:off x="4932040" y="3140968"/>
              <a:ext cx="360040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27584" y="508518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63688" y="508518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627784" y="508518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491880" y="508518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355976" y="5085184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6"/>
            <p:cNvSpPr>
              <a:spLocks noChangeArrowheads="1"/>
            </p:cNvSpPr>
            <p:nvPr/>
          </p:nvSpPr>
          <p:spPr bwMode="auto">
            <a:xfrm>
              <a:off x="467544" y="4267496"/>
              <a:ext cx="4857784" cy="2416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Rectangle 36"/>
            <p:cNvSpPr>
              <a:spLocks noChangeArrowheads="1"/>
            </p:cNvSpPr>
            <p:nvPr/>
          </p:nvSpPr>
          <p:spPr bwMode="auto">
            <a:xfrm>
              <a:off x="467544" y="4509120"/>
              <a:ext cx="4857784" cy="48324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/>
                <a:t>PCB</a:t>
              </a:r>
            </a:p>
          </p:txBody>
        </p:sp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853017" y="442857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Rectangle 4"/>
            <p:cNvSpPr>
              <a:spLocks noChangeArrowheads="1"/>
            </p:cNvSpPr>
            <p:nvPr/>
          </p:nvSpPr>
          <p:spPr bwMode="auto">
            <a:xfrm>
              <a:off x="1771106" y="442857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9" name="Rectangle 4"/>
            <p:cNvSpPr>
              <a:spLocks noChangeArrowheads="1"/>
            </p:cNvSpPr>
            <p:nvPr/>
          </p:nvSpPr>
          <p:spPr bwMode="auto">
            <a:xfrm>
              <a:off x="2640875" y="442857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Rectangle 4"/>
            <p:cNvSpPr>
              <a:spLocks noChangeArrowheads="1"/>
            </p:cNvSpPr>
            <p:nvPr/>
          </p:nvSpPr>
          <p:spPr bwMode="auto">
            <a:xfrm>
              <a:off x="3462323" y="4428578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Rectangle 4"/>
            <p:cNvSpPr>
              <a:spLocks noChangeArrowheads="1"/>
            </p:cNvSpPr>
            <p:nvPr/>
          </p:nvSpPr>
          <p:spPr bwMode="auto">
            <a:xfrm>
              <a:off x="4355976" y="4437112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Rectangle 4"/>
            <p:cNvSpPr>
              <a:spLocks noChangeArrowheads="1"/>
            </p:cNvSpPr>
            <p:nvPr/>
          </p:nvSpPr>
          <p:spPr bwMode="auto">
            <a:xfrm>
              <a:off x="467544" y="4221088"/>
              <a:ext cx="360040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Rectangle 4"/>
            <p:cNvSpPr>
              <a:spLocks noChangeArrowheads="1"/>
            </p:cNvSpPr>
            <p:nvPr/>
          </p:nvSpPr>
          <p:spPr bwMode="auto">
            <a:xfrm>
              <a:off x="1475656" y="422108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2339752" y="422108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4"/>
            <p:cNvSpPr>
              <a:spLocks noChangeArrowheads="1"/>
            </p:cNvSpPr>
            <p:nvPr/>
          </p:nvSpPr>
          <p:spPr bwMode="auto">
            <a:xfrm>
              <a:off x="3203848" y="422108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4067944" y="4221088"/>
              <a:ext cx="288032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>
              <a:off x="4932040" y="4221088"/>
              <a:ext cx="360040" cy="720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827584" y="4221088"/>
              <a:ext cx="651854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1763688" y="4221088"/>
              <a:ext cx="579846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2627784" y="4221088"/>
              <a:ext cx="579846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Rectangle 4"/>
            <p:cNvSpPr>
              <a:spLocks noChangeArrowheads="1"/>
            </p:cNvSpPr>
            <p:nvPr/>
          </p:nvSpPr>
          <p:spPr bwMode="auto">
            <a:xfrm>
              <a:off x="3491880" y="4221088"/>
              <a:ext cx="579846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Rectangle 4"/>
            <p:cNvSpPr>
              <a:spLocks noChangeArrowheads="1"/>
            </p:cNvSpPr>
            <p:nvPr/>
          </p:nvSpPr>
          <p:spPr bwMode="auto">
            <a:xfrm>
              <a:off x="4355976" y="4221088"/>
              <a:ext cx="576064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Rectangle 6"/>
            <p:cNvSpPr>
              <a:spLocks noChangeArrowheads="1"/>
            </p:cNvSpPr>
            <p:nvPr/>
          </p:nvSpPr>
          <p:spPr bwMode="auto">
            <a:xfrm>
              <a:off x="467544" y="5419624"/>
              <a:ext cx="4857784" cy="2416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" name="Rectangle 36"/>
            <p:cNvSpPr>
              <a:spLocks noChangeArrowheads="1"/>
            </p:cNvSpPr>
            <p:nvPr/>
          </p:nvSpPr>
          <p:spPr bwMode="auto">
            <a:xfrm>
              <a:off x="467544" y="5661248"/>
              <a:ext cx="4857784" cy="483248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dirty="0"/>
                <a:t>PCB</a:t>
              </a:r>
            </a:p>
          </p:txBody>
        </p:sp>
        <p:sp>
          <p:nvSpPr>
            <p:cNvPr id="65" name="Rectangle 4"/>
            <p:cNvSpPr>
              <a:spLocks noChangeArrowheads="1"/>
            </p:cNvSpPr>
            <p:nvPr/>
          </p:nvSpPr>
          <p:spPr bwMode="auto">
            <a:xfrm>
              <a:off x="853017" y="5580706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Rectangle 4"/>
            <p:cNvSpPr>
              <a:spLocks noChangeArrowheads="1"/>
            </p:cNvSpPr>
            <p:nvPr/>
          </p:nvSpPr>
          <p:spPr bwMode="auto">
            <a:xfrm>
              <a:off x="1771106" y="5580706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Rectangle 4"/>
            <p:cNvSpPr>
              <a:spLocks noChangeArrowheads="1"/>
            </p:cNvSpPr>
            <p:nvPr/>
          </p:nvSpPr>
          <p:spPr bwMode="auto">
            <a:xfrm>
              <a:off x="2640875" y="5580706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Rectangle 4"/>
            <p:cNvSpPr>
              <a:spLocks noChangeArrowheads="1"/>
            </p:cNvSpPr>
            <p:nvPr/>
          </p:nvSpPr>
          <p:spPr bwMode="auto">
            <a:xfrm>
              <a:off x="3462323" y="5580706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Rectangle 4"/>
            <p:cNvSpPr>
              <a:spLocks noChangeArrowheads="1"/>
            </p:cNvSpPr>
            <p:nvPr/>
          </p:nvSpPr>
          <p:spPr bwMode="auto">
            <a:xfrm>
              <a:off x="4355976" y="5589240"/>
              <a:ext cx="579846" cy="75508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" name="Rectangle 4"/>
            <p:cNvSpPr>
              <a:spLocks noChangeArrowheads="1"/>
            </p:cNvSpPr>
            <p:nvPr/>
          </p:nvSpPr>
          <p:spPr bwMode="auto">
            <a:xfrm>
              <a:off x="827584" y="5373216"/>
              <a:ext cx="651854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" name="Rectangle 4"/>
            <p:cNvSpPr>
              <a:spLocks noChangeArrowheads="1"/>
            </p:cNvSpPr>
            <p:nvPr/>
          </p:nvSpPr>
          <p:spPr bwMode="auto">
            <a:xfrm>
              <a:off x="1763688" y="5373216"/>
              <a:ext cx="579846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" name="Rectangle 4"/>
            <p:cNvSpPr>
              <a:spLocks noChangeArrowheads="1"/>
            </p:cNvSpPr>
            <p:nvPr/>
          </p:nvSpPr>
          <p:spPr bwMode="auto">
            <a:xfrm>
              <a:off x="2627784" y="5373216"/>
              <a:ext cx="579846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Rectangle 4"/>
            <p:cNvSpPr>
              <a:spLocks noChangeArrowheads="1"/>
            </p:cNvSpPr>
            <p:nvPr/>
          </p:nvSpPr>
          <p:spPr bwMode="auto">
            <a:xfrm>
              <a:off x="3491880" y="5373216"/>
              <a:ext cx="579846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4" name="Rectangle 4"/>
            <p:cNvSpPr>
              <a:spLocks noChangeArrowheads="1"/>
            </p:cNvSpPr>
            <p:nvPr/>
          </p:nvSpPr>
          <p:spPr bwMode="auto">
            <a:xfrm>
              <a:off x="4355976" y="5373216"/>
              <a:ext cx="576064" cy="720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2263</TotalTime>
  <Words>929</Words>
  <Application>Microsoft Office PowerPoint</Application>
  <PresentationFormat>Affichage à l'écran (4:3)</PresentationFormat>
  <Paragraphs>252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Office Theme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New Building 107</vt:lpstr>
      <vt:lpstr>Diapositive 13</vt:lpstr>
      <vt:lpstr>New Building 107</vt:lpstr>
      <vt:lpstr>New Building 107</vt:lpstr>
      <vt:lpstr>Diapositive 16</vt:lpstr>
      <vt:lpstr>Diapositive 17</vt:lpstr>
      <vt:lpstr>Diapositive 18</vt:lpstr>
      <vt:lpstr>Micromegas/ TRIANGLE LABS</vt:lpstr>
      <vt:lpstr>CIREA </vt:lpstr>
      <vt:lpstr>Diapositive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leszek</dc:creator>
  <cp:lastModifiedBy>mon pc</cp:lastModifiedBy>
  <cp:revision>172</cp:revision>
  <dcterms:created xsi:type="dcterms:W3CDTF">2009-10-18T09:52:16Z</dcterms:created>
  <dcterms:modified xsi:type="dcterms:W3CDTF">2011-09-01T13:16:56Z</dcterms:modified>
</cp:coreProperties>
</file>