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43" r:id="rId3"/>
    <p:sldId id="344" r:id="rId4"/>
    <p:sldId id="306" r:id="rId5"/>
    <p:sldId id="265" r:id="rId6"/>
    <p:sldId id="346" r:id="rId7"/>
    <p:sldId id="347" r:id="rId8"/>
    <p:sldId id="318" r:id="rId9"/>
    <p:sldId id="319" r:id="rId10"/>
    <p:sldId id="325" r:id="rId11"/>
    <p:sldId id="302" r:id="rId12"/>
    <p:sldId id="303" r:id="rId13"/>
    <p:sldId id="296" r:id="rId14"/>
    <p:sldId id="275" r:id="rId15"/>
    <p:sldId id="324" r:id="rId16"/>
    <p:sldId id="290" r:id="rId17"/>
    <p:sldId id="299" r:id="rId18"/>
    <p:sldId id="349" r:id="rId19"/>
    <p:sldId id="295" r:id="rId20"/>
    <p:sldId id="351" r:id="rId21"/>
    <p:sldId id="352" r:id="rId22"/>
    <p:sldId id="354" r:id="rId23"/>
    <p:sldId id="355" r:id="rId24"/>
    <p:sldId id="350" r:id="rId25"/>
    <p:sldId id="33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6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31233-1AC0-184F-B137-76A6CA137A7F}" type="datetimeFigureOut">
              <a:rPr lang="en-US" smtClean="0"/>
              <a:pPr/>
              <a:t>9/2/11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143A-4E4E-A34E-A9C8-D71BC5E79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6E0D5-A246-7145-8F16-21FDFB50649E}" type="datetimeFigureOut">
              <a:rPr lang="en-US" smtClean="0"/>
              <a:pPr/>
              <a:t>9/2/11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F4BB1-1896-144A-98C9-FAA3B44FF6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Kobe, September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RD51 - V. Polychronakos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D0181-2C00-574E-86DF-F55D74559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259" y="2130425"/>
            <a:ext cx="8676637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Front End IC for the ATLAS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Upgrade, A Status Report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260" y="3886200"/>
            <a:ext cx="843754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V</a:t>
            </a:r>
            <a:r>
              <a:rPr lang="en-US" dirty="0" smtClean="0"/>
              <a:t>. Polychronakos, BNL</a:t>
            </a:r>
            <a:endParaRPr lang="en-US" dirty="0" smtClean="0"/>
          </a:p>
          <a:p>
            <a:r>
              <a:rPr lang="en-US" dirty="0" smtClean="0"/>
              <a:t>Kobe, September</a:t>
            </a:r>
            <a:r>
              <a:rPr lang="en-US" dirty="0" smtClean="0"/>
              <a:t>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2957008" y="1949061"/>
            <a:ext cx="6003715" cy="3938954"/>
            <a:chOff x="0" y="2910426"/>
            <a:chExt cx="6003715" cy="3938954"/>
          </a:xfrm>
        </p:grpSpPr>
        <p:pic>
          <p:nvPicPr>
            <p:cNvPr id="2051" name="Picture 3" descr="C:\Documents and Settings\degeronimo.BNL\Desktop\ENC1.png"/>
            <p:cNvPicPr>
              <a:picLocks noChangeAspect="1" noChangeArrowheads="1"/>
            </p:cNvPicPr>
            <p:nvPr/>
          </p:nvPicPr>
          <p:blipFill>
            <a:blip r:embed="rId2" cstate="print"/>
            <a:srcRect l="1500" t="10105" b="2756"/>
            <a:stretch>
              <a:fillRect/>
            </a:stretch>
          </p:blipFill>
          <p:spPr bwMode="auto">
            <a:xfrm>
              <a:off x="431540" y="3102957"/>
              <a:ext cx="5572175" cy="3469377"/>
            </a:xfrm>
            <a:prstGeom prst="rect">
              <a:avLst/>
            </a:prstGeom>
            <a:noFill/>
          </p:spPr>
        </p:pic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603115" y="3753036"/>
              <a:ext cx="134075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err="1" smtClean="0">
                  <a:latin typeface="Calibri" pitchFamily="34" charset="0"/>
                </a:rPr>
                <a:t>Q</a:t>
              </a:r>
              <a:r>
                <a:rPr lang="en-US" sz="1600" i="0" baseline="-25000" dirty="0" err="1" smtClean="0">
                  <a:latin typeface="Calibri" pitchFamily="34" charset="0"/>
                </a:rPr>
                <a:t>max</a:t>
              </a:r>
              <a:r>
                <a:rPr lang="en-US" sz="1600" i="0" dirty="0" smtClean="0">
                  <a:latin typeface="Calibri" pitchFamily="34" charset="0"/>
                </a:rPr>
                <a:t> =  330 </a:t>
              </a:r>
              <a:r>
                <a:rPr lang="en-US" sz="1600" i="0" dirty="0" err="1" smtClean="0">
                  <a:latin typeface="Calibri" pitchFamily="34" charset="0"/>
                </a:rPr>
                <a:t>fC</a:t>
              </a:r>
              <a:endParaRPr lang="en-US" sz="1600" i="0" dirty="0">
                <a:latin typeface="Calibri" pitchFamily="34" charset="0"/>
              </a:endParaRPr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 rot="10800000">
              <a:off x="0" y="4290867"/>
              <a:ext cx="430887" cy="877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l"/>
              <a:r>
                <a:rPr lang="en-US" sz="1600" i="0" dirty="0">
                  <a:latin typeface="Arial" charset="0"/>
                </a:rPr>
                <a:t>ENC </a:t>
              </a:r>
              <a:r>
                <a:rPr lang="en-US" sz="1600" i="0" dirty="0" smtClean="0">
                  <a:latin typeface="Arial" charset="0"/>
                </a:rPr>
                <a:t>(e</a:t>
              </a:r>
              <a:r>
                <a:rPr lang="en-US" sz="1600" i="0" baseline="30000" dirty="0" smtClean="0">
                  <a:latin typeface="Arial" charset="0"/>
                </a:rPr>
                <a:t>-</a:t>
              </a:r>
              <a:r>
                <a:rPr lang="en-US" sz="1600" i="0" dirty="0">
                  <a:latin typeface="Arial" charset="0"/>
                </a:rPr>
                <a:t>)</a:t>
              </a:r>
            </a:p>
          </p:txBody>
        </p:sp>
        <p:sp>
          <p:nvSpPr>
            <p:cNvPr id="24" name="Text Box 17"/>
            <p:cNvSpPr txBox="1">
              <a:spLocks noChangeArrowheads="1"/>
            </p:cNvSpPr>
            <p:nvPr/>
          </p:nvSpPr>
          <p:spPr bwMode="auto">
            <a:xfrm>
              <a:off x="2639808" y="6510826"/>
              <a:ext cx="91563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err="1" smtClean="0">
                  <a:latin typeface="Arial" charset="0"/>
                </a:rPr>
                <a:t>C</a:t>
              </a:r>
              <a:r>
                <a:rPr lang="en-US" sz="1600" i="0" baseline="-25000" dirty="0" err="1" smtClean="0">
                  <a:latin typeface="Arial" charset="0"/>
                </a:rPr>
                <a:t>IN</a:t>
              </a:r>
              <a:r>
                <a:rPr lang="en-US" sz="1600" i="0" dirty="0" smtClean="0">
                  <a:latin typeface="Arial" charset="0"/>
                </a:rPr>
                <a:t> [pF]</a:t>
              </a:r>
              <a:endParaRPr lang="en-US" sz="1600" i="0" dirty="0">
                <a:latin typeface="Arial" charset="0"/>
              </a:endParaRPr>
            </a:p>
          </p:txBody>
        </p:sp>
        <p:sp>
          <p:nvSpPr>
            <p:cNvPr id="25" name="TextBox 10"/>
            <p:cNvSpPr txBox="1">
              <a:spLocks noChangeArrowheads="1"/>
            </p:cNvSpPr>
            <p:nvPr/>
          </p:nvSpPr>
          <p:spPr bwMode="auto">
            <a:xfrm>
              <a:off x="4535996" y="5178678"/>
              <a:ext cx="78258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err="1" smtClean="0">
                  <a:latin typeface="Calibri" pitchFamily="34" charset="0"/>
                </a:rPr>
                <a:t>200ns</a:t>
              </a:r>
              <a:r>
                <a:rPr lang="en-US" sz="1600" i="0" dirty="0" smtClean="0">
                  <a:latin typeface="Calibri" pitchFamily="34" charset="0"/>
                </a:rPr>
                <a:t>  </a:t>
              </a:r>
              <a:endParaRPr lang="en-US" sz="1600" i="0" dirty="0">
                <a:latin typeface="Calibri" pitchFamily="34" charset="0"/>
              </a:endParaRPr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2160230" y="2910426"/>
              <a:ext cx="200728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smtClean="0">
                  <a:latin typeface="Arial" charset="0"/>
                </a:rPr>
                <a:t>Charge Resolution</a:t>
              </a:r>
              <a:endParaRPr lang="en-US" sz="1600" i="0" dirty="0">
                <a:latin typeface="Arial" charset="0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251520" y="3356992"/>
              <a:ext cx="248145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45720" bIns="0">
              <a:spAutoFit/>
            </a:bodyPr>
            <a:lstStyle/>
            <a:p>
              <a:pPr algn="l"/>
              <a:r>
                <a:rPr lang="en-US" sz="1600" i="0" dirty="0" err="1" smtClean="0">
                  <a:latin typeface="Calibri" pitchFamily="34" charset="0"/>
                </a:rPr>
                <a:t>5k</a:t>
              </a:r>
              <a:endParaRPr lang="en-US" sz="1600" i="0" dirty="0">
                <a:latin typeface="Calibri" pitchFamily="34" charset="0"/>
              </a:endParaRPr>
            </a:p>
          </p:txBody>
        </p:sp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>
              <a:off x="5211627" y="6495147"/>
              <a:ext cx="31258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600" i="0" dirty="0" smtClean="0">
                  <a:latin typeface="Calibri" pitchFamily="34" charset="0"/>
                </a:rPr>
                <a:t>200</a:t>
              </a:r>
              <a:endParaRPr lang="en-US" sz="1600" i="0" dirty="0">
                <a:latin typeface="Calibri" pitchFamily="34" charset="0"/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478331" y="6495147"/>
              <a:ext cx="10419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en-US" sz="1600" i="0" dirty="0" smtClean="0">
                  <a:latin typeface="Calibri" pitchFamily="34" charset="0"/>
                </a:rPr>
                <a:t>0</a:t>
              </a:r>
              <a:endParaRPr lang="en-US" sz="1600" i="0" dirty="0">
                <a:latin typeface="Calibri" pitchFamily="34" charset="0"/>
              </a:endParaRP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359532" y="6309320"/>
              <a:ext cx="10419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600" i="0" dirty="0" smtClean="0">
                  <a:latin typeface="Calibri" pitchFamily="34" charset="0"/>
                </a:rPr>
                <a:t>0</a:t>
              </a:r>
              <a:endParaRPr lang="en-US" sz="1600" i="0" dirty="0">
                <a:latin typeface="Calibri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>
              <a:off x="525506" y="3501008"/>
              <a:ext cx="2640169" cy="0"/>
            </a:xfrm>
            <a:prstGeom prst="line">
              <a:avLst/>
            </a:prstGeom>
            <a:solidFill>
              <a:schemeClr val="tx1"/>
            </a:solidFill>
            <a:ln w="1905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10"/>
            <p:cNvSpPr txBox="1">
              <a:spLocks noChangeArrowheads="1"/>
            </p:cNvSpPr>
            <p:nvPr/>
          </p:nvSpPr>
          <p:spPr bwMode="auto">
            <a:xfrm>
              <a:off x="2146546" y="4278578"/>
              <a:ext cx="152535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err="1" smtClean="0">
                  <a:latin typeface="Calibri" pitchFamily="34" charset="0"/>
                </a:rPr>
                <a:t>peaktime</a:t>
              </a:r>
              <a:r>
                <a:rPr lang="en-US" sz="1600" i="0" dirty="0" smtClean="0">
                  <a:latin typeface="Calibri" pitchFamily="34" charset="0"/>
                </a:rPr>
                <a:t> </a:t>
              </a:r>
              <a:r>
                <a:rPr lang="en-US" sz="1600" i="0" dirty="0" err="1" smtClean="0">
                  <a:latin typeface="Calibri" pitchFamily="34" charset="0"/>
                </a:rPr>
                <a:t>25ns</a:t>
              </a:r>
              <a:r>
                <a:rPr lang="en-US" sz="1600" i="0" dirty="0" smtClean="0">
                  <a:latin typeface="Calibri" pitchFamily="34" charset="0"/>
                </a:rPr>
                <a:t>  </a:t>
              </a:r>
              <a:endParaRPr lang="en-US" sz="1600" i="0" dirty="0">
                <a:latin typeface="Calibri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rot="5400000">
              <a:off x="4951922" y="6037410"/>
              <a:ext cx="824333" cy="0"/>
            </a:xfrm>
            <a:prstGeom prst="line">
              <a:avLst/>
            </a:prstGeom>
            <a:solidFill>
              <a:schemeClr val="tx1"/>
            </a:solidFill>
            <a:ln w="1905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TextBox 10"/>
            <p:cNvSpPr txBox="1">
              <a:spLocks noChangeArrowheads="1"/>
            </p:cNvSpPr>
            <p:nvPr/>
          </p:nvSpPr>
          <p:spPr bwMode="auto">
            <a:xfrm>
              <a:off x="3533569" y="4617132"/>
              <a:ext cx="67839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err="1" smtClean="0">
                  <a:latin typeface="Calibri" pitchFamily="34" charset="0"/>
                </a:rPr>
                <a:t>50ns</a:t>
              </a:r>
              <a:r>
                <a:rPr lang="en-US" sz="1600" i="0" dirty="0" smtClean="0">
                  <a:latin typeface="Calibri" pitchFamily="34" charset="0"/>
                </a:rPr>
                <a:t>  </a:t>
              </a:r>
              <a:endParaRPr lang="en-US" sz="1600" i="0" dirty="0">
                <a:latin typeface="Calibri" pitchFamily="34" charset="0"/>
              </a:endParaRPr>
            </a:p>
          </p:txBody>
        </p:sp>
        <p:sp>
          <p:nvSpPr>
            <p:cNvPr id="37" name="TextBox 10"/>
            <p:cNvSpPr txBox="1">
              <a:spLocks noChangeArrowheads="1"/>
            </p:cNvSpPr>
            <p:nvPr/>
          </p:nvSpPr>
          <p:spPr bwMode="auto">
            <a:xfrm>
              <a:off x="4103948" y="4890646"/>
              <a:ext cx="78258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err="1" smtClean="0">
                  <a:latin typeface="Calibri" pitchFamily="34" charset="0"/>
                </a:rPr>
                <a:t>100ns</a:t>
              </a:r>
              <a:r>
                <a:rPr lang="en-US" sz="1600" i="0" dirty="0" smtClean="0">
                  <a:latin typeface="Calibri" pitchFamily="34" charset="0"/>
                </a:rPr>
                <a:t>  </a:t>
              </a:r>
              <a:endParaRPr lang="en-US" sz="1600" i="0" dirty="0">
                <a:latin typeface="Calibri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12243" y="2990429"/>
            <a:ext cx="3060339" cy="2412268"/>
            <a:chOff x="-72515" y="3933056"/>
            <a:chExt cx="3060339" cy="2412268"/>
          </a:xfrm>
        </p:grpSpPr>
        <p:pic>
          <p:nvPicPr>
            <p:cNvPr id="2052" name="Picture 4" descr="C:\Documents and Settings\degeronimo.BNL\Desktop\pulse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2988" y="4101300"/>
              <a:ext cx="2555776" cy="1990725"/>
            </a:xfrm>
            <a:prstGeom prst="rect">
              <a:avLst/>
            </a:prstGeom>
            <a:noFill/>
          </p:spPr>
        </p:pic>
        <p:sp>
          <p:nvSpPr>
            <p:cNvPr id="38" name="TextBox 11"/>
            <p:cNvSpPr txBox="1">
              <a:spLocks noChangeArrowheads="1"/>
            </p:cNvSpPr>
            <p:nvPr/>
          </p:nvSpPr>
          <p:spPr bwMode="auto">
            <a:xfrm>
              <a:off x="164704" y="4149080"/>
              <a:ext cx="230832" cy="215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i="0" dirty="0" smtClean="0">
                  <a:latin typeface="Calibri" pitchFamily="34" charset="0"/>
                </a:rPr>
                <a:t>1.2</a:t>
              </a:r>
            </a:p>
          </p:txBody>
        </p:sp>
        <p:sp>
          <p:nvSpPr>
            <p:cNvPr id="40" name="Text Box 17"/>
            <p:cNvSpPr txBox="1">
              <a:spLocks noChangeArrowheads="1"/>
            </p:cNvSpPr>
            <p:nvPr/>
          </p:nvSpPr>
          <p:spPr bwMode="auto">
            <a:xfrm>
              <a:off x="1151620" y="6037547"/>
              <a:ext cx="9300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 i="0" dirty="0" smtClean="0">
                  <a:latin typeface="Arial" charset="0"/>
                </a:rPr>
                <a:t>time [ns]</a:t>
              </a:r>
              <a:endParaRPr lang="en-US" sz="1400" i="0" dirty="0">
                <a:latin typeface="Arial" charset="0"/>
              </a:endParaRPr>
            </a:p>
          </p:txBody>
        </p:sp>
        <p:sp>
          <p:nvSpPr>
            <p:cNvPr id="41" name="TextBox 11"/>
            <p:cNvSpPr txBox="1">
              <a:spLocks noChangeArrowheads="1"/>
            </p:cNvSpPr>
            <p:nvPr/>
          </p:nvSpPr>
          <p:spPr bwMode="auto">
            <a:xfrm>
              <a:off x="359532" y="5985284"/>
              <a:ext cx="104196" cy="215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en-US" sz="1400" i="0" dirty="0" smtClean="0">
                  <a:latin typeface="Calibri" pitchFamily="34" charset="0"/>
                </a:rPr>
                <a:t>0</a:t>
              </a:r>
              <a:endParaRPr lang="en-US" sz="1400" i="0" dirty="0">
                <a:latin typeface="Calibri" pitchFamily="34" charset="0"/>
              </a:endParaRPr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 rot="10800000">
              <a:off x="-72515" y="4437112"/>
              <a:ext cx="400110" cy="125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l"/>
              <a:r>
                <a:rPr lang="en-US" sz="1400" i="0" dirty="0" smtClean="0">
                  <a:latin typeface="Arial" charset="0"/>
                </a:rPr>
                <a:t>Amplitude [V]</a:t>
              </a:r>
              <a:endParaRPr lang="en-US" sz="1400" i="0" dirty="0">
                <a:latin typeface="Arial" charset="0"/>
              </a:endParaRPr>
            </a:p>
          </p:txBody>
        </p:sp>
        <p:sp>
          <p:nvSpPr>
            <p:cNvPr id="43" name="TextBox 11"/>
            <p:cNvSpPr txBox="1">
              <a:spLocks noChangeArrowheads="1"/>
            </p:cNvSpPr>
            <p:nvPr/>
          </p:nvSpPr>
          <p:spPr bwMode="auto">
            <a:xfrm>
              <a:off x="251520" y="5877272"/>
              <a:ext cx="104196" cy="215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en-US" sz="1400" i="0" dirty="0" smtClean="0">
                  <a:latin typeface="Calibri" pitchFamily="34" charset="0"/>
                </a:rPr>
                <a:t>0</a:t>
              </a:r>
              <a:endParaRPr lang="en-US" sz="1400" i="0" dirty="0">
                <a:latin typeface="Calibri" pitchFamily="34" charset="0"/>
              </a:endParaRPr>
            </a:p>
          </p:txBody>
        </p:sp>
        <p:sp>
          <p:nvSpPr>
            <p:cNvPr id="44" name="TextBox 11"/>
            <p:cNvSpPr txBox="1">
              <a:spLocks noChangeArrowheads="1"/>
            </p:cNvSpPr>
            <p:nvPr/>
          </p:nvSpPr>
          <p:spPr bwMode="auto">
            <a:xfrm>
              <a:off x="2663788" y="5985284"/>
              <a:ext cx="324036" cy="215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en-US" sz="1400" i="0" dirty="0" smtClean="0">
                  <a:latin typeface="Calibri" pitchFamily="34" charset="0"/>
                </a:rPr>
                <a:t>150</a:t>
              </a:r>
              <a:endParaRPr lang="en-US" sz="1400" i="0" dirty="0">
                <a:latin typeface="Calibri" pitchFamily="34" charset="0"/>
              </a:endParaRPr>
            </a:p>
          </p:txBody>
        </p:sp>
        <p:sp>
          <p:nvSpPr>
            <p:cNvPr id="47" name="Text Box 15"/>
            <p:cNvSpPr txBox="1">
              <a:spLocks noChangeArrowheads="1"/>
            </p:cNvSpPr>
            <p:nvPr/>
          </p:nvSpPr>
          <p:spPr bwMode="auto">
            <a:xfrm>
              <a:off x="827584" y="3933056"/>
              <a:ext cx="1566454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 i="0" dirty="0" smtClean="0">
                  <a:latin typeface="Arial" charset="0"/>
                </a:rPr>
                <a:t>Pulse Response</a:t>
              </a:r>
              <a:endParaRPr lang="en-US" sz="1400" i="0" dirty="0">
                <a:latin typeface="Arial" charset="0"/>
              </a:endParaRPr>
            </a:p>
          </p:txBody>
        </p:sp>
        <p:sp>
          <p:nvSpPr>
            <p:cNvPr id="48" name="TextBox 10"/>
            <p:cNvSpPr txBox="1">
              <a:spLocks noChangeArrowheads="1"/>
            </p:cNvSpPr>
            <p:nvPr/>
          </p:nvSpPr>
          <p:spPr bwMode="auto">
            <a:xfrm>
              <a:off x="1537294" y="4257092"/>
              <a:ext cx="116249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600" i="0" dirty="0" smtClean="0">
                  <a:latin typeface="Calibri" pitchFamily="34" charset="0"/>
                </a:rPr>
                <a:t>Q</a:t>
              </a:r>
              <a:r>
                <a:rPr lang="en-US" sz="1600" i="0" baseline="-25000" dirty="0" smtClean="0">
                  <a:latin typeface="Calibri" pitchFamily="34" charset="0"/>
                </a:rPr>
                <a:t>in</a:t>
              </a:r>
              <a:r>
                <a:rPr lang="en-US" sz="1600" i="0" dirty="0" smtClean="0">
                  <a:latin typeface="Calibri" pitchFamily="34" charset="0"/>
                </a:rPr>
                <a:t> = 300 </a:t>
              </a:r>
              <a:r>
                <a:rPr lang="en-US" sz="1600" i="0" dirty="0" err="1" smtClean="0">
                  <a:latin typeface="Calibri" pitchFamily="34" charset="0"/>
                </a:rPr>
                <a:t>fC</a:t>
              </a:r>
              <a:endParaRPr lang="en-US" sz="1600" i="0" dirty="0">
                <a:latin typeface="Calibri" pitchFamily="34" charset="0"/>
              </a:endParaRPr>
            </a:p>
          </p:txBody>
        </p:sp>
      </p:grp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12243" y="1969385"/>
            <a:ext cx="31195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i="0" dirty="0" smtClean="0">
                <a:solidFill>
                  <a:srgbClr val="B40000"/>
                </a:solidFill>
                <a:latin typeface="Arial" charset="0"/>
              </a:rPr>
              <a:t>Analog section:</a:t>
            </a:r>
          </a:p>
          <a:p>
            <a:pPr algn="l"/>
            <a:r>
              <a:rPr lang="en-US" sz="1600" i="0" dirty="0" smtClean="0">
                <a:solidFill>
                  <a:srgbClr val="B40000"/>
                </a:solidFill>
                <a:latin typeface="Arial" charset="0"/>
              </a:rPr>
              <a:t>transistor-level simulations</a:t>
            </a:r>
          </a:p>
          <a:p>
            <a:pPr algn="l"/>
            <a:r>
              <a:rPr lang="en-US" sz="1600" i="0" dirty="0" smtClean="0">
                <a:solidFill>
                  <a:srgbClr val="B40000"/>
                </a:solidFill>
              </a:rPr>
              <a:t>power ≈ 4 </a:t>
            </a:r>
            <a:r>
              <a:rPr lang="en-US" sz="1600" i="0" dirty="0" err="1" smtClean="0">
                <a:solidFill>
                  <a:srgbClr val="B40000"/>
                </a:solidFill>
              </a:rPr>
              <a:t>mW</a:t>
            </a:r>
            <a:endParaRPr lang="en-US" sz="1600" i="0" dirty="0">
              <a:solidFill>
                <a:srgbClr val="B40000"/>
              </a:solidFill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83607" y="643763"/>
            <a:ext cx="440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Helvetica"/>
              </a:rPr>
              <a:t>VMM1 IC SPICE Simulation performance</a:t>
            </a:r>
            <a:endParaRPr lang="en-US" dirty="0">
              <a:solidFill>
                <a:srgbClr val="FF0000"/>
              </a:solidFill>
              <a:latin typeface="Helvetica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41865"/>
            <a:ext cx="9144000" cy="6370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BUT, How about Trigger?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Need to process in Parallel at 40 MHz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pPr>
              <a:buClr>
                <a:srgbClr val="FF0000"/>
              </a:buClr>
              <a:buFont typeface="Wingdings" charset="2"/>
              <a:buChar char="q"/>
            </a:pPr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How can we take advantage of the 0.5 mm strip pitch?</a:t>
            </a: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Assume that we use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ONLY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one hit (the strip with the first arriving signal above a set threshold) from each 64-channel chip at each bunch crossing </a:t>
            </a:r>
          </a:p>
          <a:p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This way:</a:t>
            </a:r>
          </a:p>
          <a:p>
            <a:pPr>
              <a:buClr>
                <a:srgbClr val="FF00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We have a trigger system with granularity of 3.2 cm (64 channels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x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0.5 mm) BUT </a:t>
            </a:r>
          </a:p>
          <a:p>
            <a:pPr>
              <a:buClr>
                <a:srgbClr val="FF00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With spatial resolution  ~ 0.5 mm</a:t>
            </a:r>
          </a:p>
          <a:p>
            <a:pPr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We now have to deal with ~30,000 channels and not 2 million</a:t>
            </a:r>
          </a:p>
          <a:p>
            <a:pPr>
              <a:buClr>
                <a:srgbClr val="FF0000"/>
              </a:buClr>
              <a:buFont typeface="Wingdings" charset="2"/>
              <a:buChar char="q"/>
            </a:pPr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pPr>
              <a:buClr>
                <a:srgbClr val="FF0000"/>
              </a:buClr>
              <a:buFont typeface="Wingdings" charset="2"/>
              <a:buChar char="q"/>
            </a:pPr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endParaRPr lang="en-US" sz="2400" dirty="0" smtClean="0">
              <a:solidFill>
                <a:srgbClr val="0000FF"/>
              </a:solidFill>
              <a:sym typeface="Wingdings"/>
            </a:endParaRPr>
          </a:p>
          <a:p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52860"/>
            <a:ext cx="8686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  <a:sym typeface="Wingdings"/>
              </a:rPr>
              <a:t>But are we paying a price for this? i.e. efficiency loss?</a:t>
            </a:r>
          </a:p>
          <a:p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Consider worst case at </a:t>
            </a:r>
            <a:r>
              <a:rPr lang="en-US" sz="2000" dirty="0" err="1" smtClean="0">
                <a:solidFill>
                  <a:srgbClr val="0000FF"/>
                </a:solidFill>
                <a:latin typeface="Symbol"/>
                <a:sym typeface="Wingdings"/>
              </a:rPr>
              <a:t>h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= 2.4:</a:t>
            </a: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Rate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r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= 10 kHz/cm</a:t>
            </a:r>
            <a:r>
              <a:rPr lang="en-US" sz="2000" baseline="40000" dirty="0" smtClean="0">
                <a:solidFill>
                  <a:srgbClr val="0000FF"/>
                </a:solidFill>
                <a:sym typeface="Wingdings"/>
              </a:rPr>
              <a:t>2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, strip length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l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= 50 cm, strip width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w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= 0.5 mm</a:t>
            </a:r>
          </a:p>
          <a:p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Occupancy/BC =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rlwt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= 6.25x10</a:t>
            </a:r>
            <a:r>
              <a:rPr lang="en-US" sz="2000" baseline="38000" dirty="0" smtClean="0">
                <a:solidFill>
                  <a:srgbClr val="0000FF"/>
                </a:solidFill>
                <a:sym typeface="Wingdings"/>
              </a:rPr>
              <a:t>-4</a:t>
            </a:r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 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73000" y="3949999"/>
          <a:ext cx="8486722" cy="2324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71"/>
                <a:gridCol w="2043599"/>
                <a:gridCol w="2385779"/>
                <a:gridCol w="2777473"/>
              </a:tblGrid>
              <a:tr h="44206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Probability per Front End IC [%]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Probability per Chip</a:t>
                      </a:r>
                    </a:p>
                    <a:p>
                      <a:pPr algn="ctr"/>
                      <a:r>
                        <a:rPr lang="en-US" dirty="0" smtClean="0"/>
                        <a:t>per Bunch Crossing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Probability per Chip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per 3 Bunch Crossings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Probability per </a:t>
                      </a:r>
                      <a:r>
                        <a:rPr lang="en-US" baseline="0" dirty="0" smtClean="0"/>
                        <a:t> Chip</a:t>
                      </a:r>
                    </a:p>
                    <a:p>
                      <a:pPr algn="ctr"/>
                      <a:r>
                        <a:rPr lang="en-US" baseline="0" dirty="0" smtClean="0"/>
                        <a:t>per 5 Bunch Crossings</a:t>
                      </a:r>
                      <a:endParaRPr lang="en-US" dirty="0"/>
                    </a:p>
                  </a:txBody>
                  <a:tcPr/>
                </a:tc>
              </a:tr>
              <a:tr h="3777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Hits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77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81.9</a:t>
                      </a:r>
                      <a:endParaRPr lang="en-US" dirty="0"/>
                    </a:p>
                  </a:txBody>
                  <a:tcPr/>
                </a:tc>
              </a:tr>
              <a:tr h="3777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16.5</a:t>
                      </a:r>
                      <a:endParaRPr lang="en-US" dirty="0"/>
                    </a:p>
                  </a:txBody>
                  <a:tcPr/>
                </a:tc>
              </a:tr>
              <a:tr h="3777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&gt;=2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6753" y="251216"/>
            <a:ext cx="415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Trigger/DAQ Block Diagram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Picture 4" descr="block_diagra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700" y="990600"/>
            <a:ext cx="9131300" cy="5867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731" y="2777625"/>
            <a:ext cx="3216647" cy="136507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GBTx</a:t>
            </a:r>
            <a:r>
              <a:rPr lang="en-US" dirty="0" smtClean="0">
                <a:solidFill>
                  <a:srgbClr val="0000FF"/>
                </a:solidFill>
              </a:rPr>
              <a:t> Gigabit </a:t>
            </a:r>
            <a:r>
              <a:rPr lang="en-US" dirty="0" err="1" smtClean="0">
                <a:solidFill>
                  <a:srgbClr val="0000FF"/>
                </a:solidFill>
              </a:rPr>
              <a:t>Tranceiver</a:t>
            </a:r>
            <a:endParaRPr lang="en-US" dirty="0" smtClean="0">
              <a:solidFill>
                <a:srgbClr val="0000FF"/>
              </a:solidFill>
            </a:endParaRP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Chipset being developed at CERN, will combine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Data, TTC, DCS on a single fiber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Diagram</a:t>
            </a:r>
            <a:endParaRPr lang="en-US" dirty="0"/>
          </a:p>
        </p:txBody>
      </p:sp>
      <p:pic>
        <p:nvPicPr>
          <p:cNvPr id="4" name="Content Placeholder 3" descr="timing_diagram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1761" b="-1761"/>
          <a:stretch>
            <a:fillRect/>
          </a:stretch>
        </p:blipFill>
        <p:spPr>
          <a:xfrm>
            <a:off x="874356" y="1206184"/>
            <a:ext cx="7331172" cy="4528942"/>
          </a:xfrm>
        </p:spPr>
      </p:pic>
      <p:sp>
        <p:nvSpPr>
          <p:cNvPr id="5" name="TextBox 4"/>
          <p:cNvSpPr txBox="1"/>
          <p:nvPr/>
        </p:nvSpPr>
        <p:spPr>
          <a:xfrm>
            <a:off x="55819" y="5764134"/>
            <a:ext cx="9174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40 MHz BC clock convenient for LHC but any clock can be used to related hit with trigger accept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865462" y="3846853"/>
            <a:ext cx="377654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2987" y="3847250"/>
            <a:ext cx="377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95866" y="5522813"/>
            <a:ext cx="5570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3561659" y="5522813"/>
            <a:ext cx="48585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00036" y="5370092"/>
            <a:ext cx="1681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Fine Time to next BC</a:t>
            </a:r>
            <a:endParaRPr lang="en-US" sz="1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Picture 2" descr="DAQ_Block_Diagra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52079" y="0"/>
            <a:ext cx="655628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100995"/>
            <a:ext cx="25907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On-Detector Card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6 bit prompt strip address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5 bit IC address per plane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Up to 4 hits per plane transferred in 2 BC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A Custom Digital IC the likely implementation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57" y="297770"/>
            <a:ext cx="7945414" cy="656023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0514" y="474530"/>
            <a:ext cx="128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pic>
        <p:nvPicPr>
          <p:cNvPr id="4" name="Picture 3" descr="CAM_concep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257324"/>
            <a:ext cx="9144000" cy="634335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84" y="209285"/>
            <a:ext cx="8589113" cy="601347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Time Required (BC)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49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Muon</a:t>
            </a:r>
            <a:r>
              <a:rPr lang="en-US" sz="2400" dirty="0" smtClean="0">
                <a:solidFill>
                  <a:srgbClr val="0000FF"/>
                </a:solidFill>
              </a:rPr>
              <a:t> TOF										               1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Detector Response (drift time)						  1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Front End Response (peaking time)				      2 -- 3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Front End to </a:t>
            </a:r>
            <a:r>
              <a:rPr lang="en-US" sz="2400" dirty="0" err="1" smtClean="0">
                <a:solidFill>
                  <a:srgbClr val="0000FF"/>
                </a:solidFill>
              </a:rPr>
              <a:t>GBTx</a:t>
            </a:r>
            <a:r>
              <a:rPr lang="en-US" sz="2400" dirty="0" smtClean="0">
                <a:solidFill>
                  <a:srgbClr val="0000FF"/>
                </a:solidFill>
              </a:rPr>
              <a:t>    	   					    		         2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To USA15 (80 </a:t>
            </a:r>
            <a:r>
              <a:rPr lang="en-US" sz="2400" dirty="0" err="1" smtClean="0">
                <a:solidFill>
                  <a:srgbClr val="0000FF"/>
                </a:solidFill>
              </a:rPr>
              <a:t>m</a:t>
            </a:r>
            <a:r>
              <a:rPr lang="en-US" sz="2400" dirty="0" smtClean="0">
                <a:solidFill>
                  <a:srgbClr val="0000FF"/>
                </a:solidFill>
              </a:rPr>
              <a:t> fiber)								        15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GBTx</a:t>
            </a:r>
            <a:r>
              <a:rPr lang="en-US" sz="2400" dirty="0" smtClean="0">
                <a:solidFill>
                  <a:srgbClr val="0000FF"/>
                </a:solidFill>
              </a:rPr>
              <a:t> FPGA to CAM (up to 5 addresses per BCID) 	1 – 2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CAM Read (160 MHz clock)					       	2 – 3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To Sector Logic										1 – 5*</a:t>
            </a:r>
          </a:p>
          <a:p>
            <a:pPr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Total											           25 – 32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113058"/>
            <a:ext cx="5334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*  Assumes that existing sector logic clocked @ 40 MHz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図 9" descr="0803017_03-A4-at-144-dpi.jpg"/>
          <p:cNvPicPr>
            <a:picLocks noChangeAspect="1"/>
          </p:cNvPicPr>
          <p:nvPr/>
        </p:nvPicPr>
        <p:blipFill>
          <a:blip r:embed="rId2"/>
          <a:srcRect b="5342"/>
          <a:stretch>
            <a:fillRect/>
          </a:stretch>
        </p:blipFill>
        <p:spPr bwMode="auto">
          <a:xfrm>
            <a:off x="0" y="366713"/>
            <a:ext cx="9144000" cy="64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日付プレースホルダ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Kobe, September 2011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RD51 - V. Polychronakos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AFEC50-CD75-5A48-9CFF-DDCA70424289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19463" name="テキスト ボックス 6"/>
          <p:cNvSpPr txBox="1">
            <a:spLocks noChangeArrowheads="1"/>
          </p:cNvSpPr>
          <p:nvPr/>
        </p:nvSpPr>
        <p:spPr bwMode="auto">
          <a:xfrm>
            <a:off x="24595" y="760413"/>
            <a:ext cx="2264525" cy="92333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/>
              <a:t>Drift </a:t>
            </a:r>
            <a:r>
              <a:rPr lang="en-US" altLang="ja-JP" dirty="0" smtClean="0"/>
              <a:t>tubes (</a:t>
            </a:r>
            <a:r>
              <a:rPr lang="en-US" altLang="ja-JP" dirty="0"/>
              <a:t>3cm </a:t>
            </a:r>
            <a:r>
              <a:rPr lang="en-US" altLang="ja-JP" dirty="0" err="1"/>
              <a:t>Φ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Precision </a:t>
            </a:r>
            <a:r>
              <a:rPr lang="en-US" altLang="ja-JP" dirty="0" err="1" smtClean="0"/>
              <a:t>Measmnt</a:t>
            </a:r>
            <a:endParaRPr lang="en-US" altLang="ja-JP" dirty="0" smtClean="0"/>
          </a:p>
          <a:p>
            <a:r>
              <a:rPr lang="en-US" altLang="ja-JP" dirty="0" smtClean="0"/>
              <a:t>In both Barrel, </a:t>
            </a:r>
            <a:r>
              <a:rPr lang="en-US" altLang="ja-JP" dirty="0" err="1" smtClean="0"/>
              <a:t>Endcap</a:t>
            </a:r>
            <a:endParaRPr lang="ja-JP" altLang="en-US" dirty="0"/>
          </a:p>
        </p:txBody>
      </p:sp>
      <p:sp>
        <p:nvSpPr>
          <p:cNvPr id="19464" name="テキスト ボックス 7"/>
          <p:cNvSpPr txBox="1">
            <a:spLocks noChangeArrowheads="1"/>
          </p:cNvSpPr>
          <p:nvPr/>
        </p:nvSpPr>
        <p:spPr bwMode="auto">
          <a:xfrm>
            <a:off x="3035868" y="6172200"/>
            <a:ext cx="3381717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/>
              <a:t>Thin gap </a:t>
            </a:r>
            <a:r>
              <a:rPr lang="en-US" altLang="ja-JP" dirty="0" smtClean="0"/>
              <a:t>chambers 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 Trigger</a:t>
            </a:r>
            <a:endParaRPr lang="ja-JP" altLang="en-US" dirty="0"/>
          </a:p>
        </p:txBody>
      </p:sp>
      <p:sp>
        <p:nvSpPr>
          <p:cNvPr id="19465" name="テキスト ボックス 8"/>
          <p:cNvSpPr txBox="1">
            <a:spLocks noChangeArrowheads="1"/>
          </p:cNvSpPr>
          <p:nvPr/>
        </p:nvSpPr>
        <p:spPr bwMode="auto">
          <a:xfrm>
            <a:off x="4730545" y="1031014"/>
            <a:ext cx="1864613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 smtClean="0"/>
              <a:t>RPC Barrel Trigger  </a:t>
            </a:r>
            <a:endParaRPr lang="ja-JP" altLang="en-US" dirty="0"/>
          </a:p>
        </p:txBody>
      </p:sp>
      <p:sp>
        <p:nvSpPr>
          <p:cNvPr id="19466" name="テキスト ボックス 9"/>
          <p:cNvSpPr txBox="1">
            <a:spLocks noChangeArrowheads="1"/>
          </p:cNvSpPr>
          <p:nvPr/>
        </p:nvSpPr>
        <p:spPr bwMode="auto">
          <a:xfrm>
            <a:off x="6719030" y="5122229"/>
            <a:ext cx="2423673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 smtClean="0"/>
              <a:t>CSC Forward Inner layer</a:t>
            </a:r>
          </a:p>
          <a:p>
            <a:r>
              <a:rPr lang="en-US" altLang="ja-JP" dirty="0" smtClean="0"/>
              <a:t>Precision Measurement</a:t>
            </a:r>
            <a:endParaRPr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115487"/>
            <a:ext cx="54601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ATLAS  </a:t>
            </a:r>
            <a:r>
              <a:rPr lang="en-US" sz="3200" dirty="0" err="1" smtClean="0">
                <a:solidFill>
                  <a:srgbClr val="FF0000"/>
                </a:solidFill>
              </a:rPr>
              <a:t>Muon</a:t>
            </a:r>
            <a:r>
              <a:rPr lang="en-US" sz="3200" dirty="0" smtClean="0">
                <a:solidFill>
                  <a:srgbClr val="FF0000"/>
                </a:solidFill>
              </a:rPr>
              <a:t> Spectrometer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39" y="634888"/>
            <a:ext cx="8680450" cy="58191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791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First Version of the front End IC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4720" y="600137"/>
            <a:ext cx="2668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No ADC, no Buffers and no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Redundant Logic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015" y="616228"/>
            <a:ext cx="5911259" cy="5853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9350" y="27911"/>
            <a:ext cx="49724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Layout of the Prototype ASIC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5655" y="1953946"/>
            <a:ext cx="46602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IBM 132 nm, 1.2</a:t>
            </a:r>
          </a:p>
          <a:p>
            <a:pPr>
              <a:buFont typeface="Arial"/>
              <a:buChar char="•"/>
            </a:pPr>
            <a:r>
              <a:rPr lang="en-US" dirty="0" smtClean="0"/>
              <a:t>Packaging  QFN176</a:t>
            </a:r>
          </a:p>
          <a:p>
            <a:pPr>
              <a:buFont typeface="Arial"/>
              <a:buChar char="•"/>
            </a:pPr>
            <a:r>
              <a:rPr lang="en-US" dirty="0" smtClean="0"/>
              <a:t>Combines </a:t>
            </a:r>
            <a:r>
              <a:rPr lang="en-US" dirty="0" err="1" smtClean="0"/>
              <a:t>Mmegas</a:t>
            </a:r>
            <a:r>
              <a:rPr lang="en-US" dirty="0" smtClean="0"/>
              <a:t> and TGC Trigger Functions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Saving in Prototype costs (~120 </a:t>
            </a:r>
            <a:r>
              <a:rPr lang="en-US" dirty="0" err="1" smtClean="0"/>
              <a:t>k</a:t>
            </a:r>
            <a:r>
              <a:rPr lang="en-US" dirty="0" smtClean="0"/>
              <a:t>$ for 40 chips)</a:t>
            </a:r>
          </a:p>
          <a:p>
            <a:pPr>
              <a:buFont typeface="Arial"/>
              <a:buChar char="•"/>
            </a:pPr>
            <a:r>
              <a:rPr lang="en-US" dirty="0" smtClean="0"/>
              <a:t>Production would be separate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0139"/>
            <a:ext cx="8886894" cy="458002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876"/>
            <a:ext cx="8892282" cy="4377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88057"/>
            <a:ext cx="9693259" cy="213341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1911" y="0"/>
            <a:ext cx="7862089" cy="984250"/>
          </a:xfrm>
        </p:spPr>
        <p:txBody>
          <a:bodyPr/>
          <a:lstStyle/>
          <a:p>
            <a:r>
              <a:rPr lang="en-US" sz="2800" dirty="0" smtClean="0"/>
              <a:t>Further Front  End Card Development for prototype  and future on-detector </a:t>
            </a:r>
            <a:r>
              <a:rPr lang="en-US" sz="2800" dirty="0" err="1" smtClean="0"/>
              <a:t>readout(U.Az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1212" y="3267449"/>
            <a:ext cx="6077208" cy="316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BNL_front_end_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690" y="4552068"/>
            <a:ext cx="1143829" cy="1403097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866526" y="5400938"/>
            <a:ext cx="232643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0000CC"/>
                </a:solidFill>
                <a:latin typeface="Times New Roman" charset="0"/>
              </a:rPr>
              <a:t>C-card (green module)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03552" y="5960052"/>
            <a:ext cx="154993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0000CC"/>
                </a:solidFill>
                <a:latin typeface="Times New Roman" charset="0"/>
              </a:rPr>
              <a:t>Front-end card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664" y="1173376"/>
            <a:ext cx="5046623" cy="267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5099529" y="1181101"/>
            <a:ext cx="3992571" cy="2225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10000"/>
              <a:buFont typeface="Wingdings" charset="2"/>
              <a:buChar char="Ø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Integration of BNL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ASICs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 into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FF"/>
              </a:buClr>
              <a:buSzPct val="60000"/>
              <a:buFont typeface="Wingdings" charset="2"/>
              <a:buChar char="n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ahoma" charset="0"/>
                <a:ea typeface="ＭＳ Ｐゴシック" charset="-128"/>
              </a:rPr>
              <a:t>Development of so-called “C-card” for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charset="2"/>
              <a:buChar char="w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charset="0"/>
                <a:ea typeface="ＭＳ Ｐゴシック" charset="-128"/>
              </a:rPr>
              <a:t>BNL “LEGS TPC” ASIC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charset="2"/>
              <a:buChar char="w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charset="0"/>
                <a:ea typeface="ＭＳ Ｐゴシック" charset="-128"/>
              </a:rPr>
              <a:t>BNL new “MM TPC” ASIC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10000"/>
              <a:buFont typeface="Wingdings" charset="2"/>
              <a:buChar char="Ø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Development of “small format” front-end card for CSC size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Micromegas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10000"/>
              <a:buFont typeface="Wingdings" charset="2"/>
              <a:buChar char="Ø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Development of complete front-end system for CSC size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+mn-ea"/>
                <a:cs typeface="+mn-cs"/>
              </a:rPr>
              <a:t>Micromegas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341" y="4071473"/>
            <a:ext cx="2884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Scalable Readout System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SRS</a:t>
            </a:r>
          </a:p>
          <a:p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Common Readout System developed for use by the RD51 collaboration for beam tests at CERN but not only</a:t>
            </a:r>
            <a:endParaRPr lang="en-US" sz="1800" dirty="0">
              <a:solidFill>
                <a:srgbClr val="0000FF"/>
              </a:solidFill>
              <a:latin typeface="Helvetica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7/6/2011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Upgrade Review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7238"/>
            <a:ext cx="8997114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Summary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0238"/>
            <a:ext cx="9144000" cy="5176112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Design of first prototype </a:t>
            </a:r>
            <a:r>
              <a:rPr lang="en-US" sz="2400" dirty="0" smtClean="0">
                <a:solidFill>
                  <a:srgbClr val="0000FF"/>
                </a:solidFill>
              </a:rPr>
              <a:t>finished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Has all Basic Functionality for both </a:t>
            </a:r>
            <a:r>
              <a:rPr lang="en-US" sz="2400" dirty="0" err="1" smtClean="0">
                <a:solidFill>
                  <a:srgbClr val="0000FF"/>
                </a:solidFill>
              </a:rPr>
              <a:t>mMegas</a:t>
            </a:r>
            <a:r>
              <a:rPr lang="en-US" sz="2400" dirty="0" smtClean="0">
                <a:solidFill>
                  <a:srgbClr val="0000FF"/>
                </a:solidFill>
              </a:rPr>
              <a:t> and TGC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Layout to be done over the next month or two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To be submitted for fabrication with MOSIS in November 2011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Note: the first prototype won't implement the ADCs and the SEU circuitry.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Work on front end boards started, to be tested early next year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A second submission in about one year from now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Preproduction and production to follow, estimate end of 2013 beginning 2014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q"/>
            </a:pPr>
            <a:r>
              <a:rPr lang="en-US" sz="2400" dirty="0" smtClean="0">
                <a:solidFill>
                  <a:srgbClr val="0000FF"/>
                </a:solidFill>
              </a:rPr>
              <a:t>Schedule consistent with the overall Small Wheel schedule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2860"/>
          </a:xfrm>
        </p:spPr>
        <p:txBody>
          <a:bodyPr>
            <a:normAutofit fontScale="90000"/>
          </a:bodyPr>
          <a:lstStyle/>
          <a:p>
            <a:r>
              <a:rPr lang="en-US" sz="3556" dirty="0" smtClean="0">
                <a:solidFill>
                  <a:srgbClr val="FF0000"/>
                </a:solidFill>
              </a:rPr>
              <a:t>The Present “Small Wheels” (9m Diameter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378" y="855225"/>
            <a:ext cx="5673622" cy="4258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78" y="855225"/>
            <a:ext cx="3365500" cy="441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878" y="5512375"/>
            <a:ext cx="9039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Need New Detectors that participate in the Level1 Trigger by providing a vector</a:t>
            </a:r>
          </a:p>
          <a:p>
            <a:pPr>
              <a:buClr>
                <a:srgbClr val="FF0000"/>
              </a:buClr>
            </a:pPr>
            <a:r>
              <a:rPr lang="en-US" sz="2000" dirty="0" smtClean="0">
                <a:solidFill>
                  <a:srgbClr val="0000FF"/>
                </a:solidFill>
              </a:rPr>
              <a:t>    with ~1 </a:t>
            </a:r>
            <a:r>
              <a:rPr lang="en-US" sz="2000" dirty="0" err="1" smtClean="0">
                <a:solidFill>
                  <a:srgbClr val="0000FF"/>
                </a:solidFill>
              </a:rPr>
              <a:t>mrad</a:t>
            </a:r>
            <a:r>
              <a:rPr lang="en-US" sz="2000" dirty="0" smtClean="0">
                <a:solidFill>
                  <a:srgbClr val="0000FF"/>
                </a:solidFill>
              </a:rPr>
              <a:t> resolution</a:t>
            </a:r>
          </a:p>
          <a:p>
            <a:pPr>
              <a:buClr>
                <a:srgbClr val="FF00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Need to handle considerably higher rates at L = 5x10e34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7838"/>
            <a:ext cx="9144000" cy="587757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Three reasons for the New Small Wheels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(in order of increasing importance)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5114"/>
            <a:ext cx="9144000" cy="5431235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SzPct val="82000"/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Complete Original Scope in CSC Area, add more layers. </a:t>
            </a:r>
            <a:r>
              <a:rPr lang="en-US" dirty="0" err="1" smtClean="0">
                <a:solidFill>
                  <a:srgbClr val="0000FF"/>
                </a:solidFill>
              </a:rPr>
              <a:t>Alll</a:t>
            </a:r>
            <a:r>
              <a:rPr lang="en-US" dirty="0" smtClean="0">
                <a:solidFill>
                  <a:srgbClr val="0000FF"/>
                </a:solidFill>
              </a:rPr>
              <a:t> detectors in SW expected to be at their Rate Limit     </a:t>
            </a:r>
          </a:p>
          <a:p>
            <a:pPr lvl="1">
              <a:buClr>
                <a:srgbClr val="FF0000"/>
              </a:buClr>
              <a:buSzPct val="82000"/>
              <a:buFont typeface="Wingdings" charset="2"/>
              <a:buChar char="q"/>
            </a:pPr>
            <a:r>
              <a:rPr lang="en-US" dirty="0" smtClean="0">
                <a:solidFill>
                  <a:srgbClr val="008000"/>
                </a:solidFill>
              </a:rPr>
              <a:t>Very weak, doubt it could convince Reviewers</a:t>
            </a:r>
          </a:p>
          <a:p>
            <a:pPr>
              <a:buClr>
                <a:srgbClr val="FF0000"/>
              </a:buClr>
              <a:buSzPct val="82000"/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Improve Pt resolution to sharpen thresholds</a:t>
            </a:r>
          </a:p>
          <a:p>
            <a:pPr lvl="1">
              <a:buClr>
                <a:srgbClr val="FF0000"/>
              </a:buClr>
              <a:buSzPct val="82000"/>
              <a:buFont typeface="Wingdings" charset="2"/>
              <a:buChar char="q"/>
            </a:pPr>
            <a:r>
              <a:rPr lang="en-US" dirty="0" smtClean="0">
                <a:solidFill>
                  <a:srgbClr val="008000"/>
                </a:solidFill>
              </a:rPr>
              <a:t>Requires 1 </a:t>
            </a:r>
            <a:r>
              <a:rPr lang="en-US" dirty="0" err="1" smtClean="0">
                <a:solidFill>
                  <a:srgbClr val="008000"/>
                </a:solidFill>
              </a:rPr>
              <a:t>mrad</a:t>
            </a:r>
            <a:r>
              <a:rPr lang="en-US" dirty="0" smtClean="0">
                <a:solidFill>
                  <a:srgbClr val="008000"/>
                </a:solidFill>
              </a:rPr>
              <a:t> pointing resolution for a ~20% gain which quickly disappears if resolution  ~1.5-2 </a:t>
            </a:r>
            <a:r>
              <a:rPr lang="en-US" dirty="0" err="1" smtClean="0">
                <a:solidFill>
                  <a:srgbClr val="008000"/>
                </a:solidFill>
              </a:rPr>
              <a:t>mrad</a:t>
            </a:r>
            <a:endParaRPr lang="en-US" dirty="0" smtClean="0">
              <a:solidFill>
                <a:srgbClr val="008000"/>
              </a:solidFill>
            </a:endParaRPr>
          </a:p>
          <a:p>
            <a:pPr>
              <a:buClr>
                <a:srgbClr val="FF0000"/>
              </a:buClr>
              <a:buSzPct val="82000"/>
              <a:buFont typeface="Wingdings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Eliminate Fakes in Pt&gt;20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Triggers</a:t>
            </a:r>
          </a:p>
          <a:p>
            <a:pPr lvl="1">
              <a:buClr>
                <a:srgbClr val="FF0000"/>
              </a:buClr>
              <a:buSzPct val="82000"/>
              <a:buFont typeface="Wingdings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Serious issue, Higher Luminosity Physics MUST use Pt thresholds 20-25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. Currently over 90% of high Pt triggers are fake</a:t>
            </a:r>
            <a:endParaRPr lang="en-US" sz="1514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1514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881" y="0"/>
            <a:ext cx="7334538" cy="10208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Problem with High </a:t>
            </a:r>
            <a:r>
              <a:rPr lang="en-US" dirty="0" err="1" smtClean="0">
                <a:solidFill>
                  <a:srgbClr val="FF0000"/>
                </a:solidFill>
              </a:rPr>
              <a:t>pT</a:t>
            </a:r>
            <a:r>
              <a:rPr lang="en-US" dirty="0" smtClean="0">
                <a:solidFill>
                  <a:srgbClr val="FF0000"/>
                </a:solidFill>
              </a:rPr>
              <a:t> Triggers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trigger_befo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5148"/>
            <a:ext cx="4356123" cy="3018328"/>
          </a:xfrm>
          <a:prstGeom prst="rect">
            <a:avLst/>
          </a:prstGeom>
        </p:spPr>
      </p:pic>
      <p:pic>
        <p:nvPicPr>
          <p:cNvPr id="4" name="Picture 3" descr="trigger_af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671" y="1222630"/>
            <a:ext cx="4265701" cy="29556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64731" y="4486928"/>
            <a:ext cx="41662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                  </a:t>
            </a:r>
            <a:r>
              <a:rPr lang="en-US" sz="1800" dirty="0" err="1" smtClean="0">
                <a:solidFill>
                  <a:srgbClr val="FF0000"/>
                </a:solidFill>
                <a:latin typeface="Helvetica"/>
              </a:rPr>
              <a:t>ProposedTrigger</a:t>
            </a:r>
            <a:endParaRPr lang="en-US" sz="1800" dirty="0" smtClean="0">
              <a:solidFill>
                <a:srgbClr val="FF0000"/>
              </a:solidFill>
              <a:latin typeface="Helvetica"/>
            </a:endParaRP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Provide vector </a:t>
            </a: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A</a:t>
            </a: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 at Small Wheel </a:t>
            </a: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Powerful constraint for real tracks</a:t>
            </a: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With pointing resolution of </a:t>
            </a: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1 </a:t>
            </a:r>
            <a:r>
              <a:rPr lang="en-US" sz="1800" dirty="0" err="1" smtClean="0">
                <a:solidFill>
                  <a:srgbClr val="FF0000"/>
                </a:solidFill>
                <a:latin typeface="Helvetica"/>
              </a:rPr>
              <a:t>mrad</a:t>
            </a: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it will also improve </a:t>
            </a:r>
            <a:r>
              <a:rPr lang="en-US" sz="1800" dirty="0" err="1" smtClean="0">
                <a:solidFill>
                  <a:srgbClr val="0000FF"/>
                </a:solidFill>
                <a:latin typeface="Helvetica"/>
              </a:rPr>
              <a:t>pT</a:t>
            </a: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 resolution</a:t>
            </a: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Currently 96% of High </a:t>
            </a:r>
            <a:r>
              <a:rPr lang="en-US" sz="1800" dirty="0" err="1" smtClean="0">
                <a:solidFill>
                  <a:srgbClr val="FF0000"/>
                </a:solidFill>
                <a:latin typeface="Helvetica"/>
              </a:rPr>
              <a:t>pT</a:t>
            </a: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 triggers have no track associated with them</a:t>
            </a:r>
            <a:endParaRPr lang="en-US" sz="1800" dirty="0">
              <a:solidFill>
                <a:srgbClr val="FF0000"/>
              </a:solidFill>
              <a:latin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461278"/>
            <a:ext cx="41662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          Current </a:t>
            </a:r>
            <a:r>
              <a:rPr lang="en-US" sz="1800" dirty="0" err="1" smtClean="0">
                <a:solidFill>
                  <a:srgbClr val="FF0000"/>
                </a:solidFill>
                <a:latin typeface="Helvetica"/>
              </a:rPr>
              <a:t>Endcap</a:t>
            </a: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 Trigger</a:t>
            </a: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Only a vector </a:t>
            </a:r>
            <a:r>
              <a:rPr lang="en-US" sz="1800" dirty="0" smtClean="0">
                <a:solidFill>
                  <a:srgbClr val="FF0000"/>
                </a:solidFill>
                <a:latin typeface="Helvetica"/>
              </a:rPr>
              <a:t>BC</a:t>
            </a: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 at the Big Wheels is measured</a:t>
            </a: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Momentum defined by implicit assumption that track originated at IP</a:t>
            </a:r>
          </a:p>
          <a:p>
            <a:pPr>
              <a:buClr>
                <a:srgbClr val="FF0000"/>
              </a:buClr>
              <a:buSzPct val="87000"/>
              <a:buFont typeface="Wingdings" charset="2"/>
              <a:buChar char="q"/>
            </a:pPr>
            <a:r>
              <a:rPr lang="en-US" sz="1800" dirty="0" smtClean="0">
                <a:solidFill>
                  <a:srgbClr val="0000FF"/>
                </a:solidFill>
                <a:latin typeface="Helvetica"/>
              </a:rPr>
              <a:t>Random background tracks can easily fake this </a:t>
            </a:r>
            <a:endParaRPr lang="en-US" sz="1800" dirty="0">
              <a:solidFill>
                <a:srgbClr val="0000FF"/>
              </a:solidFill>
              <a:latin typeface="Helvetic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84069" y="321004"/>
            <a:ext cx="53232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 tentative Layout of the New Small Wheels and a sketch of an 8-layer Chamber built of 2 4-layer </a:t>
            </a:r>
            <a:r>
              <a:rPr lang="en-US" sz="2000" dirty="0" err="1" smtClean="0">
                <a:solidFill>
                  <a:srgbClr val="0000FF"/>
                </a:solidFill>
              </a:rPr>
              <a:t>multilayers</a:t>
            </a:r>
            <a:r>
              <a:rPr lang="en-US" sz="2000" dirty="0" smtClean="0">
                <a:solidFill>
                  <a:srgbClr val="0000FF"/>
                </a:solidFill>
              </a:rPr>
              <a:t> separated by an instrumented Al spacer for monitoring in-plane alignment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01"/>
            <a:ext cx="3784069" cy="39572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550" y="3126348"/>
            <a:ext cx="5818809" cy="367876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91077"/>
            <a:ext cx="9144001" cy="45508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58722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 possible segmentation of Large and Small Sectors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0" y="0"/>
            <a:ext cx="6681714" cy="98425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Electronics Challenge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9353"/>
            <a:ext cx="9144000" cy="51339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Small (~0.5 mm FWHM) charge footprint of the </a:t>
            </a:r>
            <a:r>
              <a:rPr lang="en-US" sz="2400" dirty="0" err="1" smtClean="0">
                <a:solidFill>
                  <a:srgbClr val="0000FF"/>
                </a:solidFill>
                <a:latin typeface="Symbol"/>
              </a:rPr>
              <a:t>m</a:t>
            </a:r>
            <a:r>
              <a:rPr lang="en-US" sz="2400" dirty="0" err="1" smtClean="0">
                <a:solidFill>
                  <a:srgbClr val="0000FF"/>
                </a:solidFill>
              </a:rPr>
              <a:t>Megas</a:t>
            </a:r>
            <a:r>
              <a:rPr lang="en-US" sz="2400" dirty="0" smtClean="0">
                <a:solidFill>
                  <a:srgbClr val="0000FF"/>
                </a:solidFill>
              </a:rPr>
              <a:t> Detectors results in excellent position and double track resolution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Results in a very large number of channels (order 10</a:t>
            </a:r>
            <a:r>
              <a:rPr lang="en-US" sz="2400" baseline="36000" dirty="0" smtClean="0">
                <a:solidFill>
                  <a:srgbClr val="0000FF"/>
                </a:solidFill>
              </a:rPr>
              <a:t>6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Two Functions of the Readout:</a:t>
            </a:r>
          </a:p>
          <a:p>
            <a:pPr lvl="1">
              <a:buFont typeface="Courier New"/>
              <a:buChar char="o"/>
            </a:pPr>
            <a:r>
              <a:rPr lang="en-US" sz="1800" dirty="0" smtClean="0">
                <a:solidFill>
                  <a:schemeClr val="accent2"/>
                </a:solidFill>
              </a:rPr>
              <a:t>Provide Precision measurement of charge and time at Trigger Level 1 accept</a:t>
            </a:r>
          </a:p>
          <a:p>
            <a:pPr lvl="1">
              <a:buFont typeface="Courier New"/>
              <a:buChar char="o"/>
            </a:pPr>
            <a:r>
              <a:rPr lang="en-US" sz="1800" dirty="0" smtClean="0">
                <a:solidFill>
                  <a:schemeClr val="accent2"/>
                </a:solidFill>
              </a:rPr>
              <a:t>Provide in real time vector with ~1 </a:t>
            </a:r>
            <a:r>
              <a:rPr lang="en-US" sz="1800" dirty="0" err="1" smtClean="0">
                <a:solidFill>
                  <a:schemeClr val="accent2"/>
                </a:solidFill>
              </a:rPr>
              <a:t>mrad</a:t>
            </a:r>
            <a:r>
              <a:rPr lang="en-US" sz="1800" dirty="0" smtClean="0">
                <a:solidFill>
                  <a:schemeClr val="accent2"/>
                </a:solidFill>
              </a:rPr>
              <a:t> resolution to assist Trigger Level 1</a:t>
            </a:r>
          </a:p>
          <a:p>
            <a:pPr>
              <a:buFont typeface="Courier New"/>
              <a:buChar char="o"/>
            </a:pPr>
            <a:endParaRPr lang="en-US" sz="2200" dirty="0" smtClean="0">
              <a:solidFill>
                <a:schemeClr val="accent2"/>
              </a:solidFill>
            </a:endParaRPr>
          </a:p>
          <a:p>
            <a:pPr>
              <a:buFont typeface="Courier New"/>
              <a:buChar char="o"/>
            </a:pPr>
            <a:r>
              <a:rPr lang="en-US" sz="2200" dirty="0" smtClean="0">
                <a:solidFill>
                  <a:schemeClr val="accent2"/>
                </a:solidFill>
              </a:rPr>
              <a:t>First task relatively easy to accomplish  by highly multiplexed, data driven system</a:t>
            </a:r>
          </a:p>
          <a:p>
            <a:pPr>
              <a:buFont typeface="Courier New"/>
              <a:buChar char="o"/>
            </a:pPr>
            <a:r>
              <a:rPr lang="en-US" sz="2200" dirty="0" smtClean="0">
                <a:solidFill>
                  <a:schemeClr val="accent2"/>
                </a:solidFill>
              </a:rPr>
              <a:t>Custom front end ASIC being under development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111"/>
            <a:ext cx="8229600" cy="46131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Block Diagram of the IC being designed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VMM1-3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4034" r="-4034"/>
          <a:stretch>
            <a:fillRect/>
          </a:stretch>
        </p:blipFill>
        <p:spPr>
          <a:xfrm>
            <a:off x="827206" y="457928"/>
            <a:ext cx="7540823" cy="4658458"/>
          </a:xfrm>
        </p:spPr>
      </p:pic>
      <p:sp>
        <p:nvSpPr>
          <p:cNvPr id="5" name="TextBox 4"/>
          <p:cNvSpPr txBox="1"/>
          <p:nvPr/>
        </p:nvSpPr>
        <p:spPr>
          <a:xfrm>
            <a:off x="213748" y="5620951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35676" y="345422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SRS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0181-2C00-574E-86DF-F55D74559B4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Kobe, September 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RD51 - V. Polychronakos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5522" y="4784677"/>
            <a:ext cx="75252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64 channels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adj. polarity, adj. gain (0.11 to 2 </a:t>
            </a:r>
            <a:r>
              <a:rPr lang="en-US" sz="1400" dirty="0" err="1" smtClean="0">
                <a:solidFill>
                  <a:srgbClr val="0000FF"/>
                </a:solidFill>
                <a:latin typeface="Helvetica"/>
              </a:rPr>
              <a:t>pC</a:t>
            </a: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), adj. peaking time (25-200 ns)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Helvetica"/>
              </a:rPr>
              <a:t>derandomizing</a:t>
            </a: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peak detection (10-bit) and time detection (1.5 ns)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real-time event peak trigger and address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integrated threshold with trimming, sub-threshold neighbor acquisition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integrated pulse generator and calibration circuits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analog monitor, channel mask, temperature sensor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continuous measurement and readout, </a:t>
            </a:r>
            <a:r>
              <a:rPr lang="en-US" sz="1400" dirty="0" err="1" smtClean="0">
                <a:solidFill>
                  <a:srgbClr val="0000FF"/>
                </a:solidFill>
                <a:latin typeface="Helvetica"/>
              </a:rPr>
              <a:t>derandomizing</a:t>
            </a: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FIFO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few </a:t>
            </a:r>
            <a:r>
              <a:rPr lang="en-US" sz="1400" dirty="0" err="1" smtClean="0">
                <a:solidFill>
                  <a:srgbClr val="0000FF"/>
                </a:solidFill>
                <a:latin typeface="Helvetica"/>
              </a:rPr>
              <a:t>mW</a:t>
            </a:r>
            <a:r>
              <a:rPr lang="en-US" sz="1400" dirty="0" smtClean="0">
                <a:solidFill>
                  <a:srgbClr val="0000FF"/>
                </a:solidFill>
                <a:latin typeface="Helvetica"/>
              </a:rPr>
              <a:t> per channel, chip-to-chip (neighbor) communication, LVDS interface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5412" y="493172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Readout at L1 Accept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 Problem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Zero-suppressed, already digitized, much of DAQ already on Front End IC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23917</TotalTime>
  <Words>1532</Words>
  <Application>Microsoft Macintosh PowerPoint</Application>
  <PresentationFormat>On-screen Show (4:3)</PresentationFormat>
  <Paragraphs>259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Front End IC for the ATLAS Muon Upgrade, A Status Report</vt:lpstr>
      <vt:lpstr>Slide 2</vt:lpstr>
      <vt:lpstr>The Present “Small Wheels” (9m Diameter)</vt:lpstr>
      <vt:lpstr>Three reasons for the New Small Wheels (in order of increasing importance)</vt:lpstr>
      <vt:lpstr>The Problem with High pT Triggers</vt:lpstr>
      <vt:lpstr>Slide 6</vt:lpstr>
      <vt:lpstr>Slide 7</vt:lpstr>
      <vt:lpstr>The Electronics Challenge</vt:lpstr>
      <vt:lpstr>Block Diagram of the IC being designed</vt:lpstr>
      <vt:lpstr>Slide 10</vt:lpstr>
      <vt:lpstr>Slide 11</vt:lpstr>
      <vt:lpstr>Slide 12</vt:lpstr>
      <vt:lpstr>Slide 13</vt:lpstr>
      <vt:lpstr>Timing Diagram</vt:lpstr>
      <vt:lpstr>Slide 15</vt:lpstr>
      <vt:lpstr>Slide 16</vt:lpstr>
      <vt:lpstr>Slide 17</vt:lpstr>
      <vt:lpstr>Slide 18</vt:lpstr>
      <vt:lpstr>Time Required (BC)</vt:lpstr>
      <vt:lpstr>Slide 20</vt:lpstr>
      <vt:lpstr>Slide 21</vt:lpstr>
      <vt:lpstr>Slide 22</vt:lpstr>
      <vt:lpstr>Slide 23</vt:lpstr>
      <vt:lpstr>Further Front  End Card Development for prototype  and future on-detector readout(U.Az)</vt:lpstr>
      <vt:lpstr>Summary</vt:lpstr>
    </vt:vector>
  </TitlesOfParts>
  <Company>Brookhaven National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thoughts on the New Small Wheel Trigger Issues</dc:title>
  <dc:creator>Ven Polychronakos</dc:creator>
  <cp:lastModifiedBy>Ven Polychronakos</cp:lastModifiedBy>
  <cp:revision>64</cp:revision>
  <cp:lastPrinted>2011-08-26T20:41:38Z</cp:lastPrinted>
  <dcterms:created xsi:type="dcterms:W3CDTF">2011-09-01T21:46:12Z</dcterms:created>
  <dcterms:modified xsi:type="dcterms:W3CDTF">2011-09-02T00:05:06Z</dcterms:modified>
</cp:coreProperties>
</file>