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9BF"/>
    <a:srgbClr val="EBEBEB"/>
    <a:srgbClr val="F10913"/>
    <a:srgbClr val="68CCB8"/>
    <a:srgbClr val="ED1B24"/>
    <a:srgbClr val="00FFFB"/>
    <a:srgbClr val="6E2466"/>
    <a:srgbClr val="F882D6"/>
    <a:srgbClr val="ABA8F8"/>
    <a:srgbClr val="FF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12" autoAdjust="0"/>
    <p:restoredTop sz="95264" autoAdjust="0"/>
  </p:normalViewPr>
  <p:slideViewPr>
    <p:cSldViewPr snapToGrid="0">
      <p:cViewPr varScale="1">
        <p:scale>
          <a:sx n="135" d="100"/>
          <a:sy n="135" d="100"/>
        </p:scale>
        <p:origin x="84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52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6635" y="1366211"/>
            <a:ext cx="4301815" cy="35501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421" y="465362"/>
            <a:ext cx="8919357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2" name="Bildplatzhalter 7">
            <a:extLst>
              <a:ext uri="{FF2B5EF4-FFF2-40B4-BE49-F238E27FC236}">
                <a16:creationId xmlns:a16="http://schemas.microsoft.com/office/drawing/2014/main" id="{BE93EA50-C781-D1A7-51C2-EB91D7E988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32963" y="1366211"/>
            <a:ext cx="4301815" cy="35501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79560" y="1483744"/>
            <a:ext cx="4023000" cy="316727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2467" y="1228766"/>
            <a:ext cx="3938221" cy="25497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590" y="1483743"/>
            <a:ext cx="4023000" cy="316727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79560" y="4839988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468" y="4707953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ct val="100000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843" y="1347555"/>
            <a:ext cx="4388846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45932" y="1347555"/>
            <a:ext cx="4388846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843" y="470556"/>
            <a:ext cx="8941935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910" y="1279535"/>
            <a:ext cx="8958868" cy="283975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910" y="1593588"/>
            <a:ext cx="8958868" cy="3030162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  <a:lvl2pPr marL="340200" indent="-340200">
              <a:lnSpc>
                <a:spcPct val="100000"/>
              </a:lnSpc>
              <a:defRPr sz="1600"/>
            </a:lvl2pPr>
            <a:lvl3pPr marL="680400" indent="-340200">
              <a:lnSpc>
                <a:spcPct val="100000"/>
              </a:lnSpc>
              <a:defRPr sz="1600"/>
            </a:lvl3pPr>
            <a:lvl4pPr marL="1020600" indent="-340200">
              <a:lnSpc>
                <a:spcPct val="100000"/>
              </a:lnSpc>
              <a:defRPr sz="1600"/>
            </a:lvl4pPr>
            <a:lvl5pPr marL="1360800" indent="-340200">
              <a:lnSpc>
                <a:spcPct val="10000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911" y="476532"/>
            <a:ext cx="8958868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909" y="4730995"/>
            <a:ext cx="895886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776" y="1297014"/>
            <a:ext cx="8925001" cy="31753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23" y="1614546"/>
            <a:ext cx="4191844" cy="300825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2311" y="1644918"/>
            <a:ext cx="4372468" cy="2977881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77" y="469582"/>
            <a:ext cx="8925001" cy="80406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222" y="4696814"/>
            <a:ext cx="8925001" cy="34155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1" y="124338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21" y="1078088"/>
            <a:ext cx="8925558" cy="3941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39302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89" y="424445"/>
            <a:ext cx="898709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89" y="1292955"/>
            <a:ext cx="8987090" cy="3755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0" y="64445"/>
            <a:ext cx="2038500" cy="2208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900" dirty="0">
                <a:solidFill>
                  <a:schemeClr val="bg1"/>
                </a:solidFill>
              </a:rPr>
              <a:t>2025-01-20 (JGU)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B379D6-727D-C32F-D9B0-3072DB10B5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The Economics</a:t>
            </a:r>
            <a:br>
              <a:rPr lang="en-CH" dirty="0"/>
            </a:br>
            <a:r>
              <a:rPr lang="en-CH" dirty="0"/>
              <a:t>of Big Science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157E4F8-BBE8-EFD2-8434-28BCC2CCC7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  <a:p>
            <a:r>
              <a:rPr lang="en-CH" dirty="0"/>
              <a:t>Last update: 16 March 2025</a:t>
            </a:r>
          </a:p>
          <a:p>
            <a:endParaRPr lang="en-CH" dirty="0"/>
          </a:p>
          <a:p>
            <a:r>
              <a:rPr lang="en-CH" dirty="0"/>
              <a:t>INDICO: </a:t>
            </a:r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/category/19634/</a:t>
            </a:r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396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3DE5A-2BFB-6F04-E269-DC74852546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5702362-278D-FE84-9DF0-F48044CD0E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3493" y="1000714"/>
            <a:ext cx="4248195" cy="3088800"/>
          </a:xfrm>
        </p:spPr>
        <p:txBody>
          <a:bodyPr/>
          <a:lstStyle/>
          <a:p>
            <a:r>
              <a:rPr lang="en-CH" dirty="0"/>
              <a:t>Research Reactor: radionuclide management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CC00093-8046-B3F7-1AA4-308BC09700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45932" y="1000714"/>
            <a:ext cx="4388846" cy="804066"/>
          </a:xfrm>
        </p:spPr>
        <p:txBody>
          <a:bodyPr/>
          <a:lstStyle/>
          <a:p>
            <a:r>
              <a:rPr lang="en-CH" dirty="0"/>
              <a:t>Resarch on active real-time database management systems and</a:t>
            </a:r>
            <a:br>
              <a:rPr lang="en-CH" dirty="0"/>
            </a:br>
            <a:r>
              <a:rPr lang="en-CH" dirty="0"/>
              <a:t>distributed shared memory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62E19F-224D-29F5-D5F4-29FB8759E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1991 – 1996: Austrian Research Centre Seibersdorf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F6A842-4A56-5868-4FBF-4E9CEB10B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94" y="1719681"/>
            <a:ext cx="3913963" cy="29532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6695EC-43A6-7E3C-38CB-457F65CFD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000" y="1764380"/>
            <a:ext cx="3218119" cy="21901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C87426-44AC-1182-89CE-5FB18AD62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3550" y="3338721"/>
            <a:ext cx="2271138" cy="175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83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25A82-373C-C3F2-115A-8B58F4F19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7621F-7215-44C7-B927-DAC5A6E965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71FAD8-3265-4EB7-3B66-9E9BFC3DB8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2843" y="961534"/>
            <a:ext cx="4724254" cy="3154616"/>
          </a:xfrm>
        </p:spPr>
        <p:txBody>
          <a:bodyPr/>
          <a:lstStyle/>
          <a:p>
            <a:r>
              <a:rPr lang="en-CH" dirty="0"/>
              <a:t>Development of the on-line data acquisition system, </a:t>
            </a:r>
            <a:r>
              <a:rPr lang="en-CH" b="0" dirty="0"/>
              <a:t>based on a hardware-agnostic, re-configurable and Web enabled executive.</a:t>
            </a:r>
            <a:br>
              <a:rPr lang="en-CH" b="0" dirty="0"/>
            </a:br>
            <a:r>
              <a:rPr lang="en-CH" b="0" dirty="0"/>
              <a:t>In uninterrupted operation since 2006, aving passed 4+ computing and networking technology generations.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D5973B-E74A-8C3D-5C0F-D82E0502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1996 - 2009: CERN, CMS experiment @ LHC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5D24CF-A45E-57FD-0EEA-688B3297C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591" y="1145628"/>
            <a:ext cx="4057187" cy="393948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A4A073E-2A4F-F9AE-2470-F31371310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47" y="2230661"/>
            <a:ext cx="4293153" cy="271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999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68C5C-BAF8-0137-86DE-3E821058F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D4DB7-7BB1-D8ED-99F0-1C9A2714B5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4EA4F5-6DBE-8FC4-3F53-721A05776A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2843" y="1027350"/>
            <a:ext cx="4388846" cy="580733"/>
          </a:xfrm>
        </p:spPr>
        <p:txBody>
          <a:bodyPr/>
          <a:lstStyle/>
          <a:p>
            <a:r>
              <a:rPr lang="en-CH" dirty="0"/>
              <a:t>Re-configurable, light-ion synchrotron for</a:t>
            </a:r>
            <a:r>
              <a:rPr lang="en-CH" b="0" dirty="0"/>
              <a:t> cancer treatment in Austria, designed at CERN.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C598BFC-82C5-62B7-9650-C743A360E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2008 - 2014: CERN, MedAustron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56BDC2-57D7-88E3-B84C-E5B5A0B97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66" y="1608083"/>
            <a:ext cx="5833577" cy="3405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070CEA-3345-39A9-BC49-491E565D45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5110" y="913245"/>
            <a:ext cx="2712854" cy="1998031"/>
          </a:xfrm>
          <a:prstGeom prst="round2SameRect">
            <a:avLst>
              <a:gd name="adj1" fmla="val 0"/>
              <a:gd name="adj2" fmla="val 0"/>
            </a:avLst>
          </a:prstGeom>
          <a:ln>
            <a:solidFill>
              <a:srgbClr val="32AEBB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403A96-661D-37D1-0E02-6A6DA67C1F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5110" y="3013476"/>
            <a:ext cx="2720724" cy="1999958"/>
          </a:xfrm>
          <a:prstGeom prst="round2SameRect">
            <a:avLst>
              <a:gd name="adj1" fmla="val 0"/>
              <a:gd name="adj2" fmla="val 0"/>
            </a:avLst>
          </a:prstGeom>
          <a:ln>
            <a:solidFill>
              <a:srgbClr val="32AEBB"/>
            </a:solidFill>
          </a:ln>
        </p:spPr>
      </p:pic>
    </p:spTree>
    <p:extLst>
      <p:ext uri="{BB962C8B-B14F-4D97-AF65-F5344CB8AC3E}">
        <p14:creationId xmlns:p14="http://schemas.microsoft.com/office/powerpoint/2010/main" val="131308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7">
            <a:extLst>
              <a:ext uri="{FF2B5EF4-FFF2-40B4-BE49-F238E27FC236}">
                <a16:creationId xmlns:a16="http://schemas.microsoft.com/office/drawing/2014/main" id="{9FA2C307-CB87-894F-282D-806995DD45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5941"/>
            <a:ext cx="9144000" cy="48039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6257CB-B0C8-A25A-A469-A0DDA546E0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EFCAC5-1166-D035-8232-B38C8F9A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43" y="470555"/>
            <a:ext cx="8941935" cy="884971"/>
          </a:xfrm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en-CH" dirty="0"/>
              <a:t>2014 – now: CERN, Future Circular Collider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597C0C-B4F6-F4E9-93FF-0BA433B361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9222" y="968875"/>
            <a:ext cx="8925556" cy="386652"/>
          </a:xfrm>
          <a:solidFill>
            <a:schemeClr val="bg1">
              <a:alpha val="0"/>
            </a:schemeClr>
          </a:solidFill>
        </p:spPr>
        <p:txBody>
          <a:bodyPr/>
          <a:lstStyle/>
          <a:p>
            <a:r>
              <a:rPr lang="en-CH" dirty="0"/>
              <a:t>91 km long, circular particle collider infrastructure, 2 phases until the end of the 21st century</a:t>
            </a:r>
          </a:p>
        </p:txBody>
      </p:sp>
    </p:spTree>
    <p:extLst>
      <p:ext uri="{BB962C8B-B14F-4D97-AF65-F5344CB8AC3E}">
        <p14:creationId xmlns:p14="http://schemas.microsoft.com/office/powerpoint/2010/main" val="22452325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75486</TotalTime>
  <Words>150</Words>
  <Application>Microsoft Macintosh PowerPoint</Application>
  <PresentationFormat>On-screen Show (16:9)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Introslides</vt:lpstr>
      <vt:lpstr>Titleslides, Conclusion</vt:lpstr>
      <vt:lpstr>Content Slides - Deep Blue</vt:lpstr>
      <vt:lpstr>The Economics of Big Science</vt:lpstr>
      <vt:lpstr>1991 – 1996: Austrian Research Centre Seibersdorf</vt:lpstr>
      <vt:lpstr>1996 - 2009: CERN, CMS experiment @ LHC</vt:lpstr>
      <vt:lpstr>2008 - 2014: CERN, MedAustron</vt:lpstr>
      <vt:lpstr>2014 – now: CERN, Future Circular Collider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Johannes Gutleber</cp:lastModifiedBy>
  <cp:revision>3780</cp:revision>
  <cp:lastPrinted>2021-10-29T12:07:27Z</cp:lastPrinted>
  <dcterms:created xsi:type="dcterms:W3CDTF">2020-10-27T09:23:42Z</dcterms:created>
  <dcterms:modified xsi:type="dcterms:W3CDTF">2025-03-16T21:18:52Z</dcterms:modified>
</cp:coreProperties>
</file>