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2.xml" ContentType="application/vnd.openxmlformats-officedocument.themeOverr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3.xml" ContentType="application/vnd.openxmlformats-officedocument.themeOverride+xml"/>
  <Override PartName="/ppt/notesSlides/notesSlide6.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4.xml" ContentType="application/vnd.openxmlformats-officedocument.themeOverr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theme/themeOverride5.xml" ContentType="application/vnd.openxmlformats-officedocument.themeOverr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249"/>
  </p:notesMasterIdLst>
  <p:sldIdLst>
    <p:sldId id="256" r:id="rId4"/>
    <p:sldId id="393" r:id="rId5"/>
    <p:sldId id="360" r:id="rId6"/>
    <p:sldId id="869" r:id="rId7"/>
    <p:sldId id="870" r:id="rId8"/>
    <p:sldId id="876" r:id="rId9"/>
    <p:sldId id="871" r:id="rId10"/>
    <p:sldId id="875" r:id="rId11"/>
    <p:sldId id="873" r:id="rId12"/>
    <p:sldId id="874" r:id="rId13"/>
    <p:sldId id="877" r:id="rId14"/>
    <p:sldId id="878" r:id="rId15"/>
    <p:sldId id="881" r:id="rId16"/>
    <p:sldId id="879" r:id="rId17"/>
    <p:sldId id="880" r:id="rId18"/>
    <p:sldId id="882" r:id="rId19"/>
    <p:sldId id="883" r:id="rId20"/>
    <p:sldId id="884" r:id="rId21"/>
    <p:sldId id="885" r:id="rId22"/>
    <p:sldId id="886" r:id="rId23"/>
    <p:sldId id="887" r:id="rId24"/>
    <p:sldId id="888" r:id="rId25"/>
    <p:sldId id="892" r:id="rId26"/>
    <p:sldId id="894" r:id="rId27"/>
    <p:sldId id="896" r:id="rId28"/>
    <p:sldId id="897" r:id="rId29"/>
    <p:sldId id="898" r:id="rId30"/>
    <p:sldId id="902" r:id="rId31"/>
    <p:sldId id="901" r:id="rId32"/>
    <p:sldId id="900" r:id="rId33"/>
    <p:sldId id="903" r:id="rId34"/>
    <p:sldId id="904" r:id="rId35"/>
    <p:sldId id="905" r:id="rId36"/>
    <p:sldId id="906" r:id="rId37"/>
    <p:sldId id="908" r:id="rId38"/>
    <p:sldId id="933" r:id="rId39"/>
    <p:sldId id="939" r:id="rId40"/>
    <p:sldId id="934" r:id="rId41"/>
    <p:sldId id="935" r:id="rId42"/>
    <p:sldId id="936" r:id="rId43"/>
    <p:sldId id="937" r:id="rId44"/>
    <p:sldId id="938" r:id="rId45"/>
    <p:sldId id="940" r:id="rId46"/>
    <p:sldId id="872" r:id="rId47"/>
    <p:sldId id="910" r:id="rId48"/>
    <p:sldId id="915" r:id="rId49"/>
    <p:sldId id="914" r:id="rId50"/>
    <p:sldId id="916" r:id="rId51"/>
    <p:sldId id="917" r:id="rId52"/>
    <p:sldId id="911" r:id="rId53"/>
    <p:sldId id="912" r:id="rId54"/>
    <p:sldId id="913" r:id="rId55"/>
    <p:sldId id="918" r:id="rId56"/>
    <p:sldId id="919" r:id="rId57"/>
    <p:sldId id="920" r:id="rId58"/>
    <p:sldId id="921" r:id="rId59"/>
    <p:sldId id="923" r:id="rId60"/>
    <p:sldId id="925" r:id="rId61"/>
    <p:sldId id="924" r:id="rId62"/>
    <p:sldId id="922" r:id="rId63"/>
    <p:sldId id="907" r:id="rId64"/>
    <p:sldId id="929" r:id="rId65"/>
    <p:sldId id="926" r:id="rId66"/>
    <p:sldId id="928" r:id="rId67"/>
    <p:sldId id="394" r:id="rId68"/>
    <p:sldId id="398" r:id="rId69"/>
    <p:sldId id="1015" r:id="rId70"/>
    <p:sldId id="407" r:id="rId71"/>
    <p:sldId id="1014" r:id="rId72"/>
    <p:sldId id="1016" r:id="rId73"/>
    <p:sldId id="406" r:id="rId74"/>
    <p:sldId id="408" r:id="rId75"/>
    <p:sldId id="414" r:id="rId76"/>
    <p:sldId id="399" r:id="rId77"/>
    <p:sldId id="965" r:id="rId78"/>
    <p:sldId id="403" r:id="rId79"/>
    <p:sldId id="404" r:id="rId80"/>
    <p:sldId id="405" r:id="rId81"/>
    <p:sldId id="409" r:id="rId82"/>
    <p:sldId id="395" r:id="rId83"/>
    <p:sldId id="439" r:id="rId84"/>
    <p:sldId id="858" r:id="rId85"/>
    <p:sldId id="859" r:id="rId86"/>
    <p:sldId id="860" r:id="rId87"/>
    <p:sldId id="861" r:id="rId88"/>
    <p:sldId id="862" r:id="rId89"/>
    <p:sldId id="857" r:id="rId90"/>
    <p:sldId id="866" r:id="rId91"/>
    <p:sldId id="867" r:id="rId92"/>
    <p:sldId id="1042" r:id="rId93"/>
    <p:sldId id="1017" r:id="rId94"/>
    <p:sldId id="1018" r:id="rId95"/>
    <p:sldId id="438" r:id="rId96"/>
    <p:sldId id="437" r:id="rId97"/>
    <p:sldId id="440" r:id="rId98"/>
    <p:sldId id="1019" r:id="rId99"/>
    <p:sldId id="932" r:id="rId100"/>
    <p:sldId id="889" r:id="rId101"/>
    <p:sldId id="966" r:id="rId102"/>
    <p:sldId id="967" r:id="rId103"/>
    <p:sldId id="968" r:id="rId104"/>
    <p:sldId id="890" r:id="rId105"/>
    <p:sldId id="436" r:id="rId106"/>
    <p:sldId id="400" r:id="rId107"/>
    <p:sldId id="401" r:id="rId108"/>
    <p:sldId id="402" r:id="rId109"/>
    <p:sldId id="1020" r:id="rId110"/>
    <p:sldId id="410" r:id="rId111"/>
    <p:sldId id="413" r:id="rId112"/>
    <p:sldId id="411" r:id="rId113"/>
    <p:sldId id="415" r:id="rId114"/>
    <p:sldId id="423" r:id="rId115"/>
    <p:sldId id="426" r:id="rId116"/>
    <p:sldId id="424" r:id="rId117"/>
    <p:sldId id="425" r:id="rId118"/>
    <p:sldId id="417" r:id="rId119"/>
    <p:sldId id="418" r:id="rId120"/>
    <p:sldId id="420" r:id="rId121"/>
    <p:sldId id="421" r:id="rId122"/>
    <p:sldId id="422" r:id="rId123"/>
    <p:sldId id="419" r:id="rId124"/>
    <p:sldId id="396" r:id="rId125"/>
    <p:sldId id="942" r:id="rId126"/>
    <p:sldId id="988" r:id="rId127"/>
    <p:sldId id="963" r:id="rId128"/>
    <p:sldId id="944" r:id="rId129"/>
    <p:sldId id="951" r:id="rId130"/>
    <p:sldId id="954" r:id="rId131"/>
    <p:sldId id="961" r:id="rId132"/>
    <p:sldId id="952" r:id="rId133"/>
    <p:sldId id="962" r:id="rId134"/>
    <p:sldId id="955" r:id="rId135"/>
    <p:sldId id="959" r:id="rId136"/>
    <p:sldId id="956" r:id="rId137"/>
    <p:sldId id="958" r:id="rId138"/>
    <p:sldId id="957" r:id="rId139"/>
    <p:sldId id="953" r:id="rId140"/>
    <p:sldId id="964" r:id="rId141"/>
    <p:sldId id="945" r:id="rId142"/>
    <p:sldId id="973" r:id="rId143"/>
    <p:sldId id="974" r:id="rId144"/>
    <p:sldId id="972" r:id="rId145"/>
    <p:sldId id="969" r:id="rId146"/>
    <p:sldId id="975" r:id="rId147"/>
    <p:sldId id="970" r:id="rId148"/>
    <p:sldId id="971" r:id="rId149"/>
    <p:sldId id="977" r:id="rId150"/>
    <p:sldId id="976" r:id="rId151"/>
    <p:sldId id="978" r:id="rId152"/>
    <p:sldId id="979" r:id="rId153"/>
    <p:sldId id="986" r:id="rId154"/>
    <p:sldId id="947" r:id="rId155"/>
    <p:sldId id="989" r:id="rId156"/>
    <p:sldId id="998" r:id="rId157"/>
    <p:sldId id="999" r:id="rId158"/>
    <p:sldId id="1000" r:id="rId159"/>
    <p:sldId id="1001" r:id="rId160"/>
    <p:sldId id="1002" r:id="rId161"/>
    <p:sldId id="996" r:id="rId162"/>
    <p:sldId id="997" r:id="rId163"/>
    <p:sldId id="993" r:id="rId164"/>
    <p:sldId id="990" r:id="rId165"/>
    <p:sldId id="995" r:id="rId166"/>
    <p:sldId id="991" r:id="rId167"/>
    <p:sldId id="992" r:id="rId168"/>
    <p:sldId id="994" r:id="rId169"/>
    <p:sldId id="1003" r:id="rId170"/>
    <p:sldId id="987" r:id="rId171"/>
    <p:sldId id="946" r:id="rId172"/>
    <p:sldId id="1021" r:id="rId173"/>
    <p:sldId id="1022" r:id="rId174"/>
    <p:sldId id="1023" r:id="rId175"/>
    <p:sldId id="1024" r:id="rId176"/>
    <p:sldId id="1025" r:id="rId177"/>
    <p:sldId id="1026" r:id="rId178"/>
    <p:sldId id="1027" r:id="rId179"/>
    <p:sldId id="1029" r:id="rId180"/>
    <p:sldId id="1030" r:id="rId181"/>
    <p:sldId id="1031" r:id="rId182"/>
    <p:sldId id="1032" r:id="rId183"/>
    <p:sldId id="1033" r:id="rId184"/>
    <p:sldId id="1034" r:id="rId185"/>
    <p:sldId id="1035" r:id="rId186"/>
    <p:sldId id="1036" r:id="rId187"/>
    <p:sldId id="1037" r:id="rId188"/>
    <p:sldId id="1038" r:id="rId189"/>
    <p:sldId id="1039" r:id="rId190"/>
    <p:sldId id="1040" r:id="rId191"/>
    <p:sldId id="1041" r:id="rId192"/>
    <p:sldId id="949" r:id="rId193"/>
    <p:sldId id="948" r:id="rId194"/>
    <p:sldId id="982" r:id="rId195"/>
    <p:sldId id="983" r:id="rId196"/>
    <p:sldId id="984" r:id="rId197"/>
    <p:sldId id="985" r:id="rId198"/>
    <p:sldId id="1043" r:id="rId199"/>
    <p:sldId id="1044" r:id="rId200"/>
    <p:sldId id="1045" r:id="rId201"/>
    <p:sldId id="1046" r:id="rId202"/>
    <p:sldId id="1061" r:id="rId203"/>
    <p:sldId id="1047" r:id="rId204"/>
    <p:sldId id="980" r:id="rId205"/>
    <p:sldId id="1048" r:id="rId206"/>
    <p:sldId id="950" r:id="rId207"/>
    <p:sldId id="1049" r:id="rId208"/>
    <p:sldId id="1050" r:id="rId209"/>
    <p:sldId id="1051" r:id="rId210"/>
    <p:sldId id="943" r:id="rId211"/>
    <p:sldId id="1004" r:id="rId212"/>
    <p:sldId id="941" r:id="rId213"/>
    <p:sldId id="1006" r:id="rId214"/>
    <p:sldId id="1005" r:id="rId215"/>
    <p:sldId id="1009" r:id="rId216"/>
    <p:sldId id="1010" r:id="rId217"/>
    <p:sldId id="1007" r:id="rId218"/>
    <p:sldId id="1012" r:id="rId219"/>
    <p:sldId id="1013" r:id="rId220"/>
    <p:sldId id="1008" r:id="rId221"/>
    <p:sldId id="1011" r:id="rId222"/>
    <p:sldId id="427" r:id="rId223"/>
    <p:sldId id="1028" r:id="rId224"/>
    <p:sldId id="1052" r:id="rId225"/>
    <p:sldId id="1062" r:id="rId226"/>
    <p:sldId id="1054" r:id="rId227"/>
    <p:sldId id="1059" r:id="rId228"/>
    <p:sldId id="1060" r:id="rId229"/>
    <p:sldId id="1063" r:id="rId230"/>
    <p:sldId id="1064" r:id="rId231"/>
    <p:sldId id="1053" r:id="rId232"/>
    <p:sldId id="1055" r:id="rId233"/>
    <p:sldId id="1056" r:id="rId234"/>
    <p:sldId id="1057" r:id="rId235"/>
    <p:sldId id="1058" r:id="rId236"/>
    <p:sldId id="428" r:id="rId237"/>
    <p:sldId id="432" r:id="rId238"/>
    <p:sldId id="1065" r:id="rId239"/>
    <p:sldId id="434" r:id="rId240"/>
    <p:sldId id="435" r:id="rId241"/>
    <p:sldId id="433" r:id="rId242"/>
    <p:sldId id="429" r:id="rId243"/>
    <p:sldId id="864" r:id="rId244"/>
    <p:sldId id="930" r:id="rId245"/>
    <p:sldId id="865" r:id="rId246"/>
    <p:sldId id="412" r:id="rId247"/>
    <p:sldId id="397" r:id="rId248"/>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800"/>
    <a:srgbClr val="6C69BF"/>
    <a:srgbClr val="EBEBEB"/>
    <a:srgbClr val="F10913"/>
    <a:srgbClr val="68CCB8"/>
    <a:srgbClr val="ED1B24"/>
    <a:srgbClr val="00FFFB"/>
    <a:srgbClr val="6E2466"/>
    <a:srgbClr val="F882D6"/>
    <a:srgbClr val="ABA8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1" autoAdjust="0"/>
    <p:restoredTop sz="95420" autoAdjust="0"/>
  </p:normalViewPr>
  <p:slideViewPr>
    <p:cSldViewPr snapToGrid="0">
      <p:cViewPr varScale="1">
        <p:scale>
          <a:sx n="201" d="100"/>
          <a:sy n="201" d="100"/>
        </p:scale>
        <p:origin x="208" y="11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4.xml"/><Relationship Id="rId21" Type="http://schemas.openxmlformats.org/officeDocument/2006/relationships/slide" Target="slides/slide18.xml"/><Relationship Id="rId42" Type="http://schemas.openxmlformats.org/officeDocument/2006/relationships/slide" Target="slides/slide39.xml"/><Relationship Id="rId63" Type="http://schemas.openxmlformats.org/officeDocument/2006/relationships/slide" Target="slides/slide60.xml"/><Relationship Id="rId84" Type="http://schemas.openxmlformats.org/officeDocument/2006/relationships/slide" Target="slides/slide81.xml"/><Relationship Id="rId138" Type="http://schemas.openxmlformats.org/officeDocument/2006/relationships/slide" Target="slides/slide135.xml"/><Relationship Id="rId159" Type="http://schemas.openxmlformats.org/officeDocument/2006/relationships/slide" Target="slides/slide156.xml"/><Relationship Id="rId170" Type="http://schemas.openxmlformats.org/officeDocument/2006/relationships/slide" Target="slides/slide167.xml"/><Relationship Id="rId191" Type="http://schemas.openxmlformats.org/officeDocument/2006/relationships/slide" Target="slides/slide188.xml"/><Relationship Id="rId205" Type="http://schemas.openxmlformats.org/officeDocument/2006/relationships/slide" Target="slides/slide202.xml"/><Relationship Id="rId226" Type="http://schemas.openxmlformats.org/officeDocument/2006/relationships/slide" Target="slides/slide223.xml"/><Relationship Id="rId247" Type="http://schemas.openxmlformats.org/officeDocument/2006/relationships/slide" Target="slides/slide244.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53" Type="http://schemas.openxmlformats.org/officeDocument/2006/relationships/slide" Target="slides/slide50.xml"/><Relationship Id="rId74" Type="http://schemas.openxmlformats.org/officeDocument/2006/relationships/slide" Target="slides/slide71.xml"/><Relationship Id="rId128" Type="http://schemas.openxmlformats.org/officeDocument/2006/relationships/slide" Target="slides/slide125.xml"/><Relationship Id="rId149" Type="http://schemas.openxmlformats.org/officeDocument/2006/relationships/slide" Target="slides/slide146.xml"/><Relationship Id="rId5" Type="http://schemas.openxmlformats.org/officeDocument/2006/relationships/slide" Target="slides/slide2.xml"/><Relationship Id="rId95" Type="http://schemas.openxmlformats.org/officeDocument/2006/relationships/slide" Target="slides/slide92.xml"/><Relationship Id="rId160" Type="http://schemas.openxmlformats.org/officeDocument/2006/relationships/slide" Target="slides/slide157.xml"/><Relationship Id="rId181" Type="http://schemas.openxmlformats.org/officeDocument/2006/relationships/slide" Target="slides/slide178.xml"/><Relationship Id="rId216" Type="http://schemas.openxmlformats.org/officeDocument/2006/relationships/slide" Target="slides/slide213.xml"/><Relationship Id="rId237" Type="http://schemas.openxmlformats.org/officeDocument/2006/relationships/slide" Target="slides/slide234.xml"/><Relationship Id="rId22" Type="http://schemas.openxmlformats.org/officeDocument/2006/relationships/slide" Target="slides/slide19.xml"/><Relationship Id="rId43" Type="http://schemas.openxmlformats.org/officeDocument/2006/relationships/slide" Target="slides/slide40.xml"/><Relationship Id="rId64" Type="http://schemas.openxmlformats.org/officeDocument/2006/relationships/slide" Target="slides/slide61.xml"/><Relationship Id="rId118" Type="http://schemas.openxmlformats.org/officeDocument/2006/relationships/slide" Target="slides/slide115.xml"/><Relationship Id="rId139" Type="http://schemas.openxmlformats.org/officeDocument/2006/relationships/slide" Target="slides/slide136.xml"/><Relationship Id="rId85" Type="http://schemas.openxmlformats.org/officeDocument/2006/relationships/slide" Target="slides/slide82.xml"/><Relationship Id="rId150" Type="http://schemas.openxmlformats.org/officeDocument/2006/relationships/slide" Target="slides/slide147.xml"/><Relationship Id="rId171" Type="http://schemas.openxmlformats.org/officeDocument/2006/relationships/slide" Target="slides/slide168.xml"/><Relationship Id="rId192" Type="http://schemas.openxmlformats.org/officeDocument/2006/relationships/slide" Target="slides/slide189.xml"/><Relationship Id="rId206" Type="http://schemas.openxmlformats.org/officeDocument/2006/relationships/slide" Target="slides/slide203.xml"/><Relationship Id="rId227" Type="http://schemas.openxmlformats.org/officeDocument/2006/relationships/slide" Target="slides/slide224.xml"/><Relationship Id="rId248" Type="http://schemas.openxmlformats.org/officeDocument/2006/relationships/slide" Target="slides/slide245.xml"/><Relationship Id="rId12" Type="http://schemas.openxmlformats.org/officeDocument/2006/relationships/slide" Target="slides/slide9.xml"/><Relationship Id="rId33" Type="http://schemas.openxmlformats.org/officeDocument/2006/relationships/slide" Target="slides/slide30.xml"/><Relationship Id="rId108" Type="http://schemas.openxmlformats.org/officeDocument/2006/relationships/slide" Target="slides/slide105.xml"/><Relationship Id="rId129" Type="http://schemas.openxmlformats.org/officeDocument/2006/relationships/slide" Target="slides/slide126.xml"/><Relationship Id="rId54" Type="http://schemas.openxmlformats.org/officeDocument/2006/relationships/slide" Target="slides/slide51.xml"/><Relationship Id="rId75" Type="http://schemas.openxmlformats.org/officeDocument/2006/relationships/slide" Target="slides/slide72.xml"/><Relationship Id="rId96" Type="http://schemas.openxmlformats.org/officeDocument/2006/relationships/slide" Target="slides/slide93.xml"/><Relationship Id="rId140" Type="http://schemas.openxmlformats.org/officeDocument/2006/relationships/slide" Target="slides/slide137.xml"/><Relationship Id="rId161" Type="http://schemas.openxmlformats.org/officeDocument/2006/relationships/slide" Target="slides/slide158.xml"/><Relationship Id="rId182" Type="http://schemas.openxmlformats.org/officeDocument/2006/relationships/slide" Target="slides/slide179.xml"/><Relationship Id="rId217" Type="http://schemas.openxmlformats.org/officeDocument/2006/relationships/slide" Target="slides/slide214.xml"/><Relationship Id="rId6" Type="http://schemas.openxmlformats.org/officeDocument/2006/relationships/slide" Target="slides/slide3.xml"/><Relationship Id="rId238" Type="http://schemas.openxmlformats.org/officeDocument/2006/relationships/slide" Target="slides/slide235.xml"/><Relationship Id="rId23" Type="http://schemas.openxmlformats.org/officeDocument/2006/relationships/slide" Target="slides/slide20.xml"/><Relationship Id="rId119" Type="http://schemas.openxmlformats.org/officeDocument/2006/relationships/slide" Target="slides/slide116.xml"/><Relationship Id="rId44" Type="http://schemas.openxmlformats.org/officeDocument/2006/relationships/slide" Target="slides/slide41.xml"/><Relationship Id="rId65" Type="http://schemas.openxmlformats.org/officeDocument/2006/relationships/slide" Target="slides/slide62.xml"/><Relationship Id="rId86" Type="http://schemas.openxmlformats.org/officeDocument/2006/relationships/slide" Target="slides/slide83.xml"/><Relationship Id="rId130" Type="http://schemas.openxmlformats.org/officeDocument/2006/relationships/slide" Target="slides/slide127.xml"/><Relationship Id="rId151" Type="http://schemas.openxmlformats.org/officeDocument/2006/relationships/slide" Target="slides/slide148.xml"/><Relationship Id="rId172" Type="http://schemas.openxmlformats.org/officeDocument/2006/relationships/slide" Target="slides/slide169.xml"/><Relationship Id="rId193" Type="http://schemas.openxmlformats.org/officeDocument/2006/relationships/slide" Target="slides/slide190.xml"/><Relationship Id="rId207" Type="http://schemas.openxmlformats.org/officeDocument/2006/relationships/slide" Target="slides/slide204.xml"/><Relationship Id="rId228" Type="http://schemas.openxmlformats.org/officeDocument/2006/relationships/slide" Target="slides/slide225.xml"/><Relationship Id="rId249" Type="http://schemas.openxmlformats.org/officeDocument/2006/relationships/notesMaster" Target="notesMasters/notesMaster1.xml"/><Relationship Id="rId13" Type="http://schemas.openxmlformats.org/officeDocument/2006/relationships/slide" Target="slides/slide10.xml"/><Relationship Id="rId109" Type="http://schemas.openxmlformats.org/officeDocument/2006/relationships/slide" Target="slides/slide106.xml"/><Relationship Id="rId34" Type="http://schemas.openxmlformats.org/officeDocument/2006/relationships/slide" Target="slides/slide31.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20" Type="http://schemas.openxmlformats.org/officeDocument/2006/relationships/slide" Target="slides/slide117.xml"/><Relationship Id="rId141" Type="http://schemas.openxmlformats.org/officeDocument/2006/relationships/slide" Target="slides/slide138.xml"/><Relationship Id="rId7" Type="http://schemas.openxmlformats.org/officeDocument/2006/relationships/slide" Target="slides/slide4.xml"/><Relationship Id="rId162" Type="http://schemas.openxmlformats.org/officeDocument/2006/relationships/slide" Target="slides/slide159.xml"/><Relationship Id="rId183" Type="http://schemas.openxmlformats.org/officeDocument/2006/relationships/slide" Target="slides/slide180.xml"/><Relationship Id="rId218" Type="http://schemas.openxmlformats.org/officeDocument/2006/relationships/slide" Target="slides/slide215.xml"/><Relationship Id="rId239" Type="http://schemas.openxmlformats.org/officeDocument/2006/relationships/slide" Target="slides/slide236.xml"/><Relationship Id="rId250" Type="http://schemas.openxmlformats.org/officeDocument/2006/relationships/presProps" Target="presProps.xml"/><Relationship Id="rId24" Type="http://schemas.openxmlformats.org/officeDocument/2006/relationships/slide" Target="slides/slide21.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31" Type="http://schemas.openxmlformats.org/officeDocument/2006/relationships/slide" Target="slides/slide128.xml"/><Relationship Id="rId152" Type="http://schemas.openxmlformats.org/officeDocument/2006/relationships/slide" Target="slides/slide149.xml"/><Relationship Id="rId173" Type="http://schemas.openxmlformats.org/officeDocument/2006/relationships/slide" Target="slides/slide170.xml"/><Relationship Id="rId194" Type="http://schemas.openxmlformats.org/officeDocument/2006/relationships/slide" Target="slides/slide191.xml"/><Relationship Id="rId208" Type="http://schemas.openxmlformats.org/officeDocument/2006/relationships/slide" Target="slides/slide205.xml"/><Relationship Id="rId229" Type="http://schemas.openxmlformats.org/officeDocument/2006/relationships/slide" Target="slides/slide226.xml"/><Relationship Id="rId240" Type="http://schemas.openxmlformats.org/officeDocument/2006/relationships/slide" Target="slides/slide237.xml"/><Relationship Id="rId14" Type="http://schemas.openxmlformats.org/officeDocument/2006/relationships/slide" Target="slides/slide11.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8" Type="http://schemas.openxmlformats.org/officeDocument/2006/relationships/slide" Target="slides/slide5.xml"/><Relationship Id="rId98" Type="http://schemas.openxmlformats.org/officeDocument/2006/relationships/slide" Target="slides/slide95.xml"/><Relationship Id="rId121" Type="http://schemas.openxmlformats.org/officeDocument/2006/relationships/slide" Target="slides/slide118.xml"/><Relationship Id="rId142" Type="http://schemas.openxmlformats.org/officeDocument/2006/relationships/slide" Target="slides/slide139.xml"/><Relationship Id="rId163" Type="http://schemas.openxmlformats.org/officeDocument/2006/relationships/slide" Target="slides/slide160.xml"/><Relationship Id="rId184" Type="http://schemas.openxmlformats.org/officeDocument/2006/relationships/slide" Target="slides/slide181.xml"/><Relationship Id="rId219" Type="http://schemas.openxmlformats.org/officeDocument/2006/relationships/slide" Target="slides/slide216.xml"/><Relationship Id="rId230" Type="http://schemas.openxmlformats.org/officeDocument/2006/relationships/slide" Target="slides/slide227.xml"/><Relationship Id="rId251" Type="http://schemas.openxmlformats.org/officeDocument/2006/relationships/viewProps" Target="viewProps.xml"/><Relationship Id="rId25" Type="http://schemas.openxmlformats.org/officeDocument/2006/relationships/slide" Target="slides/slide22.xml"/><Relationship Id="rId46" Type="http://schemas.openxmlformats.org/officeDocument/2006/relationships/slide" Target="slides/slide43.xml"/><Relationship Id="rId67" Type="http://schemas.openxmlformats.org/officeDocument/2006/relationships/slide" Target="slides/slide64.xml"/><Relationship Id="rId88" Type="http://schemas.openxmlformats.org/officeDocument/2006/relationships/slide" Target="slides/slide85.xml"/><Relationship Id="rId111" Type="http://schemas.openxmlformats.org/officeDocument/2006/relationships/slide" Target="slides/slide108.xml"/><Relationship Id="rId132" Type="http://schemas.openxmlformats.org/officeDocument/2006/relationships/slide" Target="slides/slide129.xml"/><Relationship Id="rId153" Type="http://schemas.openxmlformats.org/officeDocument/2006/relationships/slide" Target="slides/slide150.xml"/><Relationship Id="rId174" Type="http://schemas.openxmlformats.org/officeDocument/2006/relationships/slide" Target="slides/slide171.xml"/><Relationship Id="rId195" Type="http://schemas.openxmlformats.org/officeDocument/2006/relationships/slide" Target="slides/slide192.xml"/><Relationship Id="rId209" Type="http://schemas.openxmlformats.org/officeDocument/2006/relationships/slide" Target="slides/slide206.xml"/><Relationship Id="rId220" Type="http://schemas.openxmlformats.org/officeDocument/2006/relationships/slide" Target="slides/slide217.xml"/><Relationship Id="rId241" Type="http://schemas.openxmlformats.org/officeDocument/2006/relationships/slide" Target="slides/slide238.xml"/><Relationship Id="rId15" Type="http://schemas.openxmlformats.org/officeDocument/2006/relationships/slide" Target="slides/slide12.xml"/><Relationship Id="rId36" Type="http://schemas.openxmlformats.org/officeDocument/2006/relationships/slide" Target="slides/slide33.xml"/><Relationship Id="rId57" Type="http://schemas.openxmlformats.org/officeDocument/2006/relationships/slide" Target="slides/slide54.xml"/><Relationship Id="rId78" Type="http://schemas.openxmlformats.org/officeDocument/2006/relationships/slide" Target="slides/slide75.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slide" Target="slides/slide119.xml"/><Relationship Id="rId143" Type="http://schemas.openxmlformats.org/officeDocument/2006/relationships/slide" Target="slides/slide140.xml"/><Relationship Id="rId164" Type="http://schemas.openxmlformats.org/officeDocument/2006/relationships/slide" Target="slides/slide161.xml"/><Relationship Id="rId185" Type="http://schemas.openxmlformats.org/officeDocument/2006/relationships/slide" Target="slides/slide182.xml"/><Relationship Id="rId9" Type="http://schemas.openxmlformats.org/officeDocument/2006/relationships/slide" Target="slides/slide6.xml"/><Relationship Id="rId210" Type="http://schemas.openxmlformats.org/officeDocument/2006/relationships/slide" Target="slides/slide207.xml"/><Relationship Id="rId26" Type="http://schemas.openxmlformats.org/officeDocument/2006/relationships/slide" Target="slides/slide23.xml"/><Relationship Id="rId231" Type="http://schemas.openxmlformats.org/officeDocument/2006/relationships/slide" Target="slides/slide228.xml"/><Relationship Id="rId252" Type="http://schemas.openxmlformats.org/officeDocument/2006/relationships/theme" Target="theme/theme1.xml"/><Relationship Id="rId47" Type="http://schemas.openxmlformats.org/officeDocument/2006/relationships/slide" Target="slides/slide44.xml"/><Relationship Id="rId68" Type="http://schemas.openxmlformats.org/officeDocument/2006/relationships/slide" Target="slides/slide65.xml"/><Relationship Id="rId89" Type="http://schemas.openxmlformats.org/officeDocument/2006/relationships/slide" Target="slides/slide86.xml"/><Relationship Id="rId112" Type="http://schemas.openxmlformats.org/officeDocument/2006/relationships/slide" Target="slides/slide109.xml"/><Relationship Id="rId133" Type="http://schemas.openxmlformats.org/officeDocument/2006/relationships/slide" Target="slides/slide130.xml"/><Relationship Id="rId154" Type="http://schemas.openxmlformats.org/officeDocument/2006/relationships/slide" Target="slides/slide151.xml"/><Relationship Id="rId175" Type="http://schemas.openxmlformats.org/officeDocument/2006/relationships/slide" Target="slides/slide172.xml"/><Relationship Id="rId196" Type="http://schemas.openxmlformats.org/officeDocument/2006/relationships/slide" Target="slides/slide193.xml"/><Relationship Id="rId200" Type="http://schemas.openxmlformats.org/officeDocument/2006/relationships/slide" Target="slides/slide197.xml"/><Relationship Id="rId16" Type="http://schemas.openxmlformats.org/officeDocument/2006/relationships/slide" Target="slides/slide13.xml"/><Relationship Id="rId221" Type="http://schemas.openxmlformats.org/officeDocument/2006/relationships/slide" Target="slides/slide218.xml"/><Relationship Id="rId242" Type="http://schemas.openxmlformats.org/officeDocument/2006/relationships/slide" Target="slides/slide239.xml"/><Relationship Id="rId37" Type="http://schemas.openxmlformats.org/officeDocument/2006/relationships/slide" Target="slides/slide34.xml"/><Relationship Id="rId58" Type="http://schemas.openxmlformats.org/officeDocument/2006/relationships/slide" Target="slides/slide55.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slide" Target="slides/slide120.xml"/><Relationship Id="rId144" Type="http://schemas.openxmlformats.org/officeDocument/2006/relationships/slide" Target="slides/slide141.xml"/><Relationship Id="rId90" Type="http://schemas.openxmlformats.org/officeDocument/2006/relationships/slide" Target="slides/slide87.xml"/><Relationship Id="rId165" Type="http://schemas.openxmlformats.org/officeDocument/2006/relationships/slide" Target="slides/slide162.xml"/><Relationship Id="rId186" Type="http://schemas.openxmlformats.org/officeDocument/2006/relationships/slide" Target="slides/slide183.xml"/><Relationship Id="rId211" Type="http://schemas.openxmlformats.org/officeDocument/2006/relationships/slide" Target="slides/slide208.xml"/><Relationship Id="rId232" Type="http://schemas.openxmlformats.org/officeDocument/2006/relationships/slide" Target="slides/slide229.xml"/><Relationship Id="rId253" Type="http://schemas.openxmlformats.org/officeDocument/2006/relationships/tableStyles" Target="tableStyles.xml"/><Relationship Id="rId27" Type="http://schemas.openxmlformats.org/officeDocument/2006/relationships/slide" Target="slides/slide24.xml"/><Relationship Id="rId48" Type="http://schemas.openxmlformats.org/officeDocument/2006/relationships/slide" Target="slides/slide45.xml"/><Relationship Id="rId69" Type="http://schemas.openxmlformats.org/officeDocument/2006/relationships/slide" Target="slides/slide66.xml"/><Relationship Id="rId113" Type="http://schemas.openxmlformats.org/officeDocument/2006/relationships/slide" Target="slides/slide110.xml"/><Relationship Id="rId134" Type="http://schemas.openxmlformats.org/officeDocument/2006/relationships/slide" Target="slides/slide131.xml"/><Relationship Id="rId80" Type="http://schemas.openxmlformats.org/officeDocument/2006/relationships/slide" Target="slides/slide77.xml"/><Relationship Id="rId155" Type="http://schemas.openxmlformats.org/officeDocument/2006/relationships/slide" Target="slides/slide152.xml"/><Relationship Id="rId176" Type="http://schemas.openxmlformats.org/officeDocument/2006/relationships/slide" Target="slides/slide173.xml"/><Relationship Id="rId197" Type="http://schemas.openxmlformats.org/officeDocument/2006/relationships/slide" Target="slides/slide194.xml"/><Relationship Id="rId201" Type="http://schemas.openxmlformats.org/officeDocument/2006/relationships/slide" Target="slides/slide198.xml"/><Relationship Id="rId222" Type="http://schemas.openxmlformats.org/officeDocument/2006/relationships/slide" Target="slides/slide219.xml"/><Relationship Id="rId243" Type="http://schemas.openxmlformats.org/officeDocument/2006/relationships/slide" Target="slides/slide240.xml"/><Relationship Id="rId17" Type="http://schemas.openxmlformats.org/officeDocument/2006/relationships/slide" Target="slides/slide14.xml"/><Relationship Id="rId38" Type="http://schemas.openxmlformats.org/officeDocument/2006/relationships/slide" Target="slides/slide35.xml"/><Relationship Id="rId59" Type="http://schemas.openxmlformats.org/officeDocument/2006/relationships/slide" Target="slides/slide56.xml"/><Relationship Id="rId103" Type="http://schemas.openxmlformats.org/officeDocument/2006/relationships/slide" Target="slides/slide100.xml"/><Relationship Id="rId124" Type="http://schemas.openxmlformats.org/officeDocument/2006/relationships/slide" Target="slides/slide121.xml"/><Relationship Id="rId70" Type="http://schemas.openxmlformats.org/officeDocument/2006/relationships/slide" Target="slides/slide67.xml"/><Relationship Id="rId91" Type="http://schemas.openxmlformats.org/officeDocument/2006/relationships/slide" Target="slides/slide88.xml"/><Relationship Id="rId145" Type="http://schemas.openxmlformats.org/officeDocument/2006/relationships/slide" Target="slides/slide142.xml"/><Relationship Id="rId166" Type="http://schemas.openxmlformats.org/officeDocument/2006/relationships/slide" Target="slides/slide163.xml"/><Relationship Id="rId187" Type="http://schemas.openxmlformats.org/officeDocument/2006/relationships/slide" Target="slides/slide184.xml"/><Relationship Id="rId1" Type="http://schemas.openxmlformats.org/officeDocument/2006/relationships/slideMaster" Target="slideMasters/slideMaster1.xml"/><Relationship Id="rId212" Type="http://schemas.openxmlformats.org/officeDocument/2006/relationships/slide" Target="slides/slide209.xml"/><Relationship Id="rId233" Type="http://schemas.openxmlformats.org/officeDocument/2006/relationships/slide" Target="slides/slide230.xml"/><Relationship Id="rId28" Type="http://schemas.openxmlformats.org/officeDocument/2006/relationships/slide" Target="slides/slide25.xml"/><Relationship Id="rId49" Type="http://schemas.openxmlformats.org/officeDocument/2006/relationships/slide" Target="slides/slide46.xml"/><Relationship Id="rId114" Type="http://schemas.openxmlformats.org/officeDocument/2006/relationships/slide" Target="slides/slide111.xml"/><Relationship Id="rId60" Type="http://schemas.openxmlformats.org/officeDocument/2006/relationships/slide" Target="slides/slide57.xml"/><Relationship Id="rId81" Type="http://schemas.openxmlformats.org/officeDocument/2006/relationships/slide" Target="slides/slide78.xml"/><Relationship Id="rId135" Type="http://schemas.openxmlformats.org/officeDocument/2006/relationships/slide" Target="slides/slide132.xml"/><Relationship Id="rId156" Type="http://schemas.openxmlformats.org/officeDocument/2006/relationships/slide" Target="slides/slide153.xml"/><Relationship Id="rId177" Type="http://schemas.openxmlformats.org/officeDocument/2006/relationships/slide" Target="slides/slide174.xml"/><Relationship Id="rId198" Type="http://schemas.openxmlformats.org/officeDocument/2006/relationships/slide" Target="slides/slide195.xml"/><Relationship Id="rId202" Type="http://schemas.openxmlformats.org/officeDocument/2006/relationships/slide" Target="slides/slide199.xml"/><Relationship Id="rId223" Type="http://schemas.openxmlformats.org/officeDocument/2006/relationships/slide" Target="slides/slide220.xml"/><Relationship Id="rId244" Type="http://schemas.openxmlformats.org/officeDocument/2006/relationships/slide" Target="slides/slide241.xml"/><Relationship Id="rId18" Type="http://schemas.openxmlformats.org/officeDocument/2006/relationships/slide" Target="slides/slide15.xml"/><Relationship Id="rId39" Type="http://schemas.openxmlformats.org/officeDocument/2006/relationships/slide" Target="slides/slide36.xml"/><Relationship Id="rId50" Type="http://schemas.openxmlformats.org/officeDocument/2006/relationships/slide" Target="slides/slide47.xml"/><Relationship Id="rId104" Type="http://schemas.openxmlformats.org/officeDocument/2006/relationships/slide" Target="slides/slide101.xml"/><Relationship Id="rId125" Type="http://schemas.openxmlformats.org/officeDocument/2006/relationships/slide" Target="slides/slide122.xml"/><Relationship Id="rId146" Type="http://schemas.openxmlformats.org/officeDocument/2006/relationships/slide" Target="slides/slide143.xml"/><Relationship Id="rId167" Type="http://schemas.openxmlformats.org/officeDocument/2006/relationships/slide" Target="slides/slide164.xml"/><Relationship Id="rId188" Type="http://schemas.openxmlformats.org/officeDocument/2006/relationships/slide" Target="slides/slide185.xml"/><Relationship Id="rId71" Type="http://schemas.openxmlformats.org/officeDocument/2006/relationships/slide" Target="slides/slide68.xml"/><Relationship Id="rId92" Type="http://schemas.openxmlformats.org/officeDocument/2006/relationships/slide" Target="slides/slide89.xml"/><Relationship Id="rId213" Type="http://schemas.openxmlformats.org/officeDocument/2006/relationships/slide" Target="slides/slide210.xml"/><Relationship Id="rId234" Type="http://schemas.openxmlformats.org/officeDocument/2006/relationships/slide" Target="slides/slide231.xml"/><Relationship Id="rId2" Type="http://schemas.openxmlformats.org/officeDocument/2006/relationships/slideMaster" Target="slideMasters/slideMaster2.xml"/><Relationship Id="rId29" Type="http://schemas.openxmlformats.org/officeDocument/2006/relationships/slide" Target="slides/slide26.xml"/><Relationship Id="rId40" Type="http://schemas.openxmlformats.org/officeDocument/2006/relationships/slide" Target="slides/slide37.xml"/><Relationship Id="rId115" Type="http://schemas.openxmlformats.org/officeDocument/2006/relationships/slide" Target="slides/slide112.xml"/><Relationship Id="rId136" Type="http://schemas.openxmlformats.org/officeDocument/2006/relationships/slide" Target="slides/slide133.xml"/><Relationship Id="rId157" Type="http://schemas.openxmlformats.org/officeDocument/2006/relationships/slide" Target="slides/slide154.xml"/><Relationship Id="rId178" Type="http://schemas.openxmlformats.org/officeDocument/2006/relationships/slide" Target="slides/slide175.xml"/><Relationship Id="rId61" Type="http://schemas.openxmlformats.org/officeDocument/2006/relationships/slide" Target="slides/slide58.xml"/><Relationship Id="rId82" Type="http://schemas.openxmlformats.org/officeDocument/2006/relationships/slide" Target="slides/slide79.xml"/><Relationship Id="rId199" Type="http://schemas.openxmlformats.org/officeDocument/2006/relationships/slide" Target="slides/slide196.xml"/><Relationship Id="rId203" Type="http://schemas.openxmlformats.org/officeDocument/2006/relationships/slide" Target="slides/slide200.xml"/><Relationship Id="rId19" Type="http://schemas.openxmlformats.org/officeDocument/2006/relationships/slide" Target="slides/slide16.xml"/><Relationship Id="rId224" Type="http://schemas.openxmlformats.org/officeDocument/2006/relationships/slide" Target="slides/slide221.xml"/><Relationship Id="rId245" Type="http://schemas.openxmlformats.org/officeDocument/2006/relationships/slide" Target="slides/slide242.xml"/><Relationship Id="rId30" Type="http://schemas.openxmlformats.org/officeDocument/2006/relationships/slide" Target="slides/slide27.xml"/><Relationship Id="rId105" Type="http://schemas.openxmlformats.org/officeDocument/2006/relationships/slide" Target="slides/slide102.xml"/><Relationship Id="rId126" Type="http://schemas.openxmlformats.org/officeDocument/2006/relationships/slide" Target="slides/slide123.xml"/><Relationship Id="rId147" Type="http://schemas.openxmlformats.org/officeDocument/2006/relationships/slide" Target="slides/slide144.xml"/><Relationship Id="rId168" Type="http://schemas.openxmlformats.org/officeDocument/2006/relationships/slide" Target="slides/slide16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slide" Target="slides/slide90.xml"/><Relationship Id="rId189" Type="http://schemas.openxmlformats.org/officeDocument/2006/relationships/slide" Target="slides/slide186.xml"/><Relationship Id="rId3" Type="http://schemas.openxmlformats.org/officeDocument/2006/relationships/slideMaster" Target="slideMasters/slideMaster3.xml"/><Relationship Id="rId214" Type="http://schemas.openxmlformats.org/officeDocument/2006/relationships/slide" Target="slides/slide211.xml"/><Relationship Id="rId235" Type="http://schemas.openxmlformats.org/officeDocument/2006/relationships/slide" Target="slides/slide232.xml"/><Relationship Id="rId116" Type="http://schemas.openxmlformats.org/officeDocument/2006/relationships/slide" Target="slides/slide113.xml"/><Relationship Id="rId137" Type="http://schemas.openxmlformats.org/officeDocument/2006/relationships/slide" Target="slides/slide134.xml"/><Relationship Id="rId158" Type="http://schemas.openxmlformats.org/officeDocument/2006/relationships/slide" Target="slides/slide155.xml"/><Relationship Id="rId20" Type="http://schemas.openxmlformats.org/officeDocument/2006/relationships/slide" Target="slides/slide17.xml"/><Relationship Id="rId41" Type="http://schemas.openxmlformats.org/officeDocument/2006/relationships/slide" Target="slides/slide38.xml"/><Relationship Id="rId62" Type="http://schemas.openxmlformats.org/officeDocument/2006/relationships/slide" Target="slides/slide59.xml"/><Relationship Id="rId83" Type="http://schemas.openxmlformats.org/officeDocument/2006/relationships/slide" Target="slides/slide80.xml"/><Relationship Id="rId179" Type="http://schemas.openxmlformats.org/officeDocument/2006/relationships/slide" Target="slides/slide176.xml"/><Relationship Id="rId190" Type="http://schemas.openxmlformats.org/officeDocument/2006/relationships/slide" Target="slides/slide187.xml"/><Relationship Id="rId204" Type="http://schemas.openxmlformats.org/officeDocument/2006/relationships/slide" Target="slides/slide201.xml"/><Relationship Id="rId225" Type="http://schemas.openxmlformats.org/officeDocument/2006/relationships/slide" Target="slides/slide222.xml"/><Relationship Id="rId246" Type="http://schemas.openxmlformats.org/officeDocument/2006/relationships/slide" Target="slides/slide243.xml"/><Relationship Id="rId106" Type="http://schemas.openxmlformats.org/officeDocument/2006/relationships/slide" Target="slides/slide103.xml"/><Relationship Id="rId127" Type="http://schemas.openxmlformats.org/officeDocument/2006/relationships/slide" Target="slides/slide124.xml"/><Relationship Id="rId10" Type="http://schemas.openxmlformats.org/officeDocument/2006/relationships/slide" Target="slides/slide7.xml"/><Relationship Id="rId31" Type="http://schemas.openxmlformats.org/officeDocument/2006/relationships/slide" Target="slides/slide28.xml"/><Relationship Id="rId52" Type="http://schemas.openxmlformats.org/officeDocument/2006/relationships/slide" Target="slides/slide49.xml"/><Relationship Id="rId73" Type="http://schemas.openxmlformats.org/officeDocument/2006/relationships/slide" Target="slides/slide70.xml"/><Relationship Id="rId94" Type="http://schemas.openxmlformats.org/officeDocument/2006/relationships/slide" Target="slides/slide91.xml"/><Relationship Id="rId148" Type="http://schemas.openxmlformats.org/officeDocument/2006/relationships/slide" Target="slides/slide145.xml"/><Relationship Id="rId169" Type="http://schemas.openxmlformats.org/officeDocument/2006/relationships/slide" Target="slides/slide166.xml"/><Relationship Id="rId4" Type="http://schemas.openxmlformats.org/officeDocument/2006/relationships/slide" Target="slides/slide1.xml"/><Relationship Id="rId180" Type="http://schemas.openxmlformats.org/officeDocument/2006/relationships/slide" Target="slides/slide177.xml"/><Relationship Id="rId215" Type="http://schemas.openxmlformats.org/officeDocument/2006/relationships/slide" Target="slides/slide212.xml"/><Relationship Id="rId236" Type="http://schemas.openxmlformats.org/officeDocument/2006/relationships/slide" Target="slides/slide23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oleObject" Target="https://csilmilanoit.sharepoint.com/sites/FCCupdate/Documenti%20condivisi/General/3_Materiale/1_CBA/FCCIS_SocioEcoAnalysis_March2024_V0100_REV4.xlsx" TargetMode="Externa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https://csilmilanoit.sharepoint.com/sites/FCCupdate/Documenti%20condivisi/General/3_Materiale/1_CBA/FCCIS_SocioEcoAnalysis_March2024_V0100_REV4.xlsx" TargetMode="External"/></Relationships>
</file>

<file path=ppt/charts/_rels/chart13.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package" Target="../embeddings/Microsoft_Excel_Worksheet7.xlsx"/></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package" Target="../embeddings/Microsoft_Excel_Worksheet8.xlsx"/></Relationships>
</file>

<file path=ppt/charts/_rels/chart15.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package" Target="../embeddings/Microsoft_Excel_Worksheet9.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mads\Downloads\detailReport_11.06.2024_18_24_53.xls"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mads\Downloads\chart%20(2).csv"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Users/gutleber/Documents/UNIMI/Lecture_materials/IndustrialSpilloverExample.xlsx" TargetMode="Externa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fr-FR" sz="1400" b="1" dirty="0" err="1"/>
              <a:t>Ready</a:t>
            </a:r>
            <a:r>
              <a:rPr lang="fr-FR" sz="1400" b="1" baseline="0" dirty="0"/>
              <a:t> mix </a:t>
            </a:r>
            <a:r>
              <a:rPr lang="fr-FR" sz="1400" b="1" baseline="0" dirty="0" err="1"/>
              <a:t>concrete</a:t>
            </a:r>
            <a:r>
              <a:rPr lang="fr-FR" sz="1400" b="1" baseline="0" dirty="0"/>
              <a:t> C40/50</a:t>
            </a:r>
            <a:endParaRPr lang="fr-FR" sz="1400" b="1" dirty="0"/>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21337992390580868"/>
          <c:y val="0.12982190125241708"/>
          <c:w val="0.69062646287736873"/>
          <c:h val="0.73233388356029072"/>
        </c:manualLayout>
      </c:layout>
      <c:barChart>
        <c:barDir val="col"/>
        <c:grouping val="clustered"/>
        <c:varyColors val="0"/>
        <c:ser>
          <c:idx val="0"/>
          <c:order val="0"/>
          <c:tx>
            <c:strRef>
              <c:f>chart!$B$5</c:f>
              <c:strCache>
                <c:ptCount val="1"/>
                <c:pt idx="0">
                  <c:v>Generic data</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chart!$B$6:$B$9</c:f>
              <c:numCache>
                <c:formatCode>General</c:formatCode>
                <c:ptCount val="1"/>
                <c:pt idx="0">
                  <c:v>537</c:v>
                </c:pt>
              </c:numCache>
            </c:numRef>
          </c:val>
          <c:extLst>
            <c:ext xmlns:c16="http://schemas.microsoft.com/office/drawing/2014/chart" uri="{C3380CC4-5D6E-409C-BE32-E72D297353CC}">
              <c16:uniqueId val="{00000000-A4F0-D84D-94F1-B47972B74310}"/>
            </c:ext>
          </c:extLst>
        </c:ser>
        <c:ser>
          <c:idx val="1"/>
          <c:order val="1"/>
          <c:tx>
            <c:strRef>
              <c:f>chart!$C$5</c:f>
              <c:strCache>
                <c:ptCount val="1"/>
                <c:pt idx="0">
                  <c:v>Swiss reference</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chart!$C$6:$C$9</c:f>
              <c:numCache>
                <c:formatCode>General</c:formatCode>
                <c:ptCount val="1"/>
                <c:pt idx="0">
                  <c:v>386</c:v>
                </c:pt>
              </c:numCache>
            </c:numRef>
          </c:val>
          <c:extLst>
            <c:ext xmlns:c16="http://schemas.microsoft.com/office/drawing/2014/chart" uri="{C3380CC4-5D6E-409C-BE32-E72D297353CC}">
              <c16:uniqueId val="{00000001-A4F0-D84D-94F1-B47972B74310}"/>
            </c:ext>
          </c:extLst>
        </c:ser>
        <c:ser>
          <c:idx val="2"/>
          <c:order val="2"/>
          <c:tx>
            <c:strRef>
              <c:f>chart!$D$5</c:f>
              <c:strCache>
                <c:ptCount val="1"/>
                <c:pt idx="0">
                  <c:v>Specific suppliers</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chart!$D$6:$D$9</c:f>
              <c:numCache>
                <c:formatCode>General</c:formatCode>
                <c:ptCount val="1"/>
                <c:pt idx="0">
                  <c:v>173</c:v>
                </c:pt>
              </c:numCache>
            </c:numRef>
          </c:val>
          <c:extLst>
            <c:ext xmlns:c16="http://schemas.microsoft.com/office/drawing/2014/chart" uri="{C3380CC4-5D6E-409C-BE32-E72D297353CC}">
              <c16:uniqueId val="{00000002-A4F0-D84D-94F1-B47972B74310}"/>
            </c:ext>
          </c:extLst>
        </c:ser>
        <c:dLbls>
          <c:showLegendKey val="0"/>
          <c:showVal val="0"/>
          <c:showCatName val="0"/>
          <c:showSerName val="0"/>
          <c:showPercent val="0"/>
          <c:showBubbleSize val="0"/>
        </c:dLbls>
        <c:gapWidth val="219"/>
        <c:overlap val="-27"/>
        <c:axId val="935746671"/>
        <c:axId val="935747151"/>
      </c:barChart>
      <c:catAx>
        <c:axId val="935746671"/>
        <c:scaling>
          <c:orientation val="minMax"/>
        </c:scaling>
        <c:delete val="1"/>
        <c:axPos val="b"/>
        <c:majorTickMark val="none"/>
        <c:minorTickMark val="none"/>
        <c:tickLblPos val="nextTo"/>
        <c:crossAx val="935747151"/>
        <c:crosses val="autoZero"/>
        <c:auto val="1"/>
        <c:lblAlgn val="ctr"/>
        <c:lblOffset val="100"/>
        <c:noMultiLvlLbl val="0"/>
      </c:catAx>
      <c:valAx>
        <c:axId val="93574715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fr-FR" sz="1200" dirty="0"/>
                  <a:t>Kg CO2/m3</a:t>
                </a:r>
              </a:p>
            </c:rich>
          </c:tx>
          <c:layout>
            <c:manualLayout>
              <c:xMode val="edge"/>
              <c:yMode val="edge"/>
              <c:x val="8.5233855254441021E-2"/>
              <c:y val="0.39231296302234941"/>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9357466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dirty="0"/>
              <a:t>Individual visitors</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pieChart>
        <c:varyColors val="1"/>
        <c:ser>
          <c:idx val="0"/>
          <c:order val="0"/>
          <c:tx>
            <c:strRef>
              <c:f>Sheet1!$B$1</c:f>
              <c:strCache>
                <c:ptCount val="1"/>
                <c:pt idx="0">
                  <c:v>Number</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64D-0341-8F8C-76D3A6C23559}"/>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C64D-0341-8F8C-76D3A6C23559}"/>
              </c:ext>
            </c:extLst>
          </c:dPt>
          <c:dLbls>
            <c:dLbl>
              <c:idx val="0"/>
              <c:layout>
                <c:manualLayout>
                  <c:x val="0.16368352319860702"/>
                  <c:y val="-0.16728172851245607"/>
                </c:manualLayout>
              </c:layou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64D-0341-8F8C-76D3A6C23559}"/>
                </c:ext>
              </c:extLst>
            </c:dLbl>
            <c:dLbl>
              <c:idx val="1"/>
              <c:layout>
                <c:manualLayout>
                  <c:x val="-8.8651285799939236E-2"/>
                  <c:y val="3.1410667612528649E-2"/>
                </c:manualLayout>
              </c:layou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64D-0341-8F8C-76D3A6C23559}"/>
                </c:ext>
              </c:extLst>
            </c:dLbl>
            <c:numFmt formatCode="General"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CH"/>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RI</c:v>
                </c:pt>
                <c:pt idx="1">
                  <c:v>Region</c:v>
                </c:pt>
              </c:strCache>
            </c:strRef>
          </c:cat>
          <c:val>
            <c:numRef>
              <c:f>Sheet1!$B$2:$B$3</c:f>
              <c:numCache>
                <c:formatCode>General</c:formatCode>
                <c:ptCount val="2"/>
                <c:pt idx="0">
                  <c:v>1164</c:v>
                </c:pt>
                <c:pt idx="1">
                  <c:v>1173</c:v>
                </c:pt>
              </c:numCache>
            </c:numRef>
          </c:val>
          <c:extLst>
            <c:ext xmlns:c16="http://schemas.microsoft.com/office/drawing/2014/chart" uri="{C3380CC4-5D6E-409C-BE32-E72D297353CC}">
              <c16:uniqueId val="{00000004-C64D-0341-8F8C-76D3A6C23559}"/>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CH"/>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ofPieChart>
        <c:ofPieType val="bar"/>
        <c:varyColors val="1"/>
        <c:ser>
          <c:idx val="0"/>
          <c:order val="0"/>
          <c:tx>
            <c:strRef>
              <c:f>'Cultural - onsite new'!$A$612:$A$613</c:f>
              <c:strCache>
                <c:ptCount val="2"/>
                <c:pt idx="0">
                  <c:v>Visitors in group</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A51-6B41-8CD0-BE527C90D44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A51-6B41-8CD0-BE527C90D44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A51-6B41-8CD0-BE527C90D44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A51-6B41-8CD0-BE527C90D44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2A51-6B41-8CD0-BE527C90D441}"/>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2A51-6B41-8CD0-BE527C90D441}"/>
              </c:ext>
            </c:extLst>
          </c:dPt>
          <c:dPt>
            <c:idx val="6"/>
            <c:bubble3D val="0"/>
            <c:spPr>
              <a:solidFill>
                <a:schemeClr val="bg2"/>
              </a:solidFill>
              <a:ln w="19050">
                <a:solidFill>
                  <a:schemeClr val="lt1"/>
                </a:solidFill>
              </a:ln>
              <a:effectLst/>
            </c:spPr>
            <c:extLst>
              <c:ext xmlns:c16="http://schemas.microsoft.com/office/drawing/2014/chart" uri="{C3380CC4-5D6E-409C-BE32-E72D297353CC}">
                <c16:uniqueId val="{0000000D-2A51-6B41-8CD0-BE527C90D441}"/>
              </c:ext>
            </c:extLst>
          </c:dPt>
          <c:dLbls>
            <c:dLbl>
              <c:idx val="2"/>
              <c:layout>
                <c:manualLayout>
                  <c:x val="2.1369867393242158E-2"/>
                  <c:y val="-0.15722929788452317"/>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2A51-6B41-8CD0-BE527C90D441}"/>
                </c:ext>
              </c:extLst>
            </c:dLbl>
            <c:dLbl>
              <c:idx val="3"/>
              <c:layout>
                <c:manualLayout>
                  <c:x val="3.739726793817378E-2"/>
                  <c:y val="-7.861464894226157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2A51-6B41-8CD0-BE527C90D441}"/>
                </c:ext>
              </c:extLst>
            </c:dLbl>
            <c:dLbl>
              <c:idx val="4"/>
              <c:layout>
                <c:manualLayout>
                  <c:x val="4.1485135367746943E-2"/>
                  <c:y val="-1.8460491898794694E-2"/>
                </c:manualLayout>
              </c:layout>
              <c:tx>
                <c:rich>
                  <a:bodyPr/>
                  <a:lstStyle/>
                  <a:p>
                    <a:fld id="{28954C10-F2CA-490A-BA01-2A566C5EB928}" type="CATEGORYNAME">
                      <a:rPr lang="en-US"/>
                      <a:pPr/>
                      <a:t>[CATEGORY NAME]</a:t>
                    </a:fld>
                    <a:r>
                      <a:rPr lang="en-US" baseline="0"/>
                      <a:t> </a:t>
                    </a:r>
                    <a:fld id="{9E20A6AB-BC84-4514-8414-440780B54685}" type="PERCENTAGE">
                      <a:rPr lang="en-US" baseline="0"/>
                      <a:pPr/>
                      <a:t>[PERCENTAGE]</a:t>
                    </a:fld>
                    <a:endParaRPr lang="en-US" baseline="0"/>
                  </a:p>
                </c:rich>
              </c:tx>
              <c:showLegendKey val="0"/>
              <c:showVal val="0"/>
              <c:showCatName val="1"/>
              <c:showSerName val="0"/>
              <c:showPercent val="1"/>
              <c:showBubbleSize val="0"/>
              <c:extLst>
                <c:ext xmlns:c15="http://schemas.microsoft.com/office/drawing/2012/chart" uri="{CE6537A1-D6FC-4f65-9D91-7224C49458BB}">
                  <c15:layout>
                    <c:manualLayout>
                      <c:w val="0.2294463311345086"/>
                      <c:h val="0.11523987858502475"/>
                    </c:manualLayout>
                  </c15:layout>
                  <c15:dlblFieldTable/>
                  <c15:showDataLabelsRange val="0"/>
                </c:ext>
                <c:ext xmlns:c16="http://schemas.microsoft.com/office/drawing/2014/chart" uri="{C3380CC4-5D6E-409C-BE32-E72D297353CC}">
                  <c16:uniqueId val="{00000009-2A51-6B41-8CD0-BE527C90D441}"/>
                </c:ext>
              </c:extLst>
            </c:dLbl>
            <c:dLbl>
              <c:idx val="5"/>
              <c:layout>
                <c:manualLayout>
                  <c:x val="1.6027400544931521E-2"/>
                  <c:y val="7.29993168749570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2A51-6B41-8CD0-BE527C90D441}"/>
                </c:ext>
              </c:extLst>
            </c:dLbl>
            <c:dLbl>
              <c:idx val="6"/>
              <c:layout>
                <c:manualLayout>
                  <c:x val="-0.17287907210779097"/>
                  <c:y val="-7.4038326662591789E-3"/>
                </c:manualLayout>
              </c:layout>
              <c:tx>
                <c:rich>
                  <a:bodyPr/>
                  <a:lstStyle/>
                  <a:p>
                    <a:r>
                      <a:rPr lang="en-US"/>
                      <a:t>Local expenditure</a:t>
                    </a:r>
                    <a:r>
                      <a:rPr lang="en-US" baseline="0"/>
                      <a:t>
</a:t>
                    </a:r>
                    <a:fld id="{EB1C03F9-9784-4542-B9CF-0D992336699C}" type="PERCENTAGE">
                      <a:rPr lang="en-US" baseline="0"/>
                      <a:pPr/>
                      <a:t>[PERCENTAGE]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2A51-6B41-8CD0-BE527C90D44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it-IT"/>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'Cultural - onsite new'!$A$614:$A$619</c:f>
              <c:strCache>
                <c:ptCount val="6"/>
                <c:pt idx="0">
                  <c:v>Travel costs</c:v>
                </c:pt>
                <c:pt idx="1">
                  <c:v>Value of time</c:v>
                </c:pt>
                <c:pt idx="2">
                  <c:v>Accommodation</c:v>
                </c:pt>
                <c:pt idx="3">
                  <c:v>Food and drinks</c:v>
                </c:pt>
                <c:pt idx="4">
                  <c:v>Souvenirs</c:v>
                </c:pt>
                <c:pt idx="5">
                  <c:v>Visits to other sites</c:v>
                </c:pt>
              </c:strCache>
            </c:strRef>
          </c:cat>
          <c:val>
            <c:numRef>
              <c:f>'Cultural - onsite new'!$D$614:$D$619</c:f>
              <c:numCache>
                <c:formatCode>0%</c:formatCode>
                <c:ptCount val="6"/>
                <c:pt idx="0">
                  <c:v>0.23996545776545711</c:v>
                </c:pt>
                <c:pt idx="1">
                  <c:v>0.27003654066787891</c:v>
                </c:pt>
                <c:pt idx="2">
                  <c:v>0.21435139971004336</c:v>
                </c:pt>
                <c:pt idx="3">
                  <c:v>0.14547221492499127</c:v>
                </c:pt>
                <c:pt idx="4">
                  <c:v>8.5787310461925753E-2</c:v>
                </c:pt>
                <c:pt idx="5">
                  <c:v>4.4387076469703642E-2</c:v>
                </c:pt>
              </c:numCache>
            </c:numRef>
          </c:val>
          <c:extLst>
            <c:ext xmlns:c16="http://schemas.microsoft.com/office/drawing/2014/chart" uri="{C3380CC4-5D6E-409C-BE32-E72D297353CC}">
              <c16:uniqueId val="{0000000E-2A51-6B41-8CD0-BE527C90D441}"/>
            </c:ext>
          </c:extLst>
        </c:ser>
        <c:dLbls>
          <c:showLegendKey val="0"/>
          <c:showVal val="0"/>
          <c:showCatName val="0"/>
          <c:showSerName val="0"/>
          <c:showPercent val="0"/>
          <c:showBubbleSize val="0"/>
          <c:showLeaderLines val="1"/>
        </c:dLbls>
        <c:gapWidth val="100"/>
        <c:splitType val="val"/>
        <c:splitPos val="0.23"/>
        <c:secondPieSize val="75"/>
        <c:serLines>
          <c:spPr>
            <a:ln w="9525" cap="flat" cmpd="sng" algn="ctr">
              <a:solidFill>
                <a:schemeClr val="tx1">
                  <a:lumMod val="35000"/>
                  <a:lumOff val="65000"/>
                </a:schemeClr>
              </a:solidFill>
              <a:round/>
            </a:ln>
            <a:effectLst/>
          </c:spPr>
        </c:serLines>
      </c:of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it-IT"/>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sz="1200"/>
              <a:t>Individual visitor</a:t>
            </a:r>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ofPieChart>
        <c:ofPieType val="bar"/>
        <c:varyColors val="1"/>
        <c:ser>
          <c:idx val="0"/>
          <c:order val="0"/>
          <c:tx>
            <c:strRef>
              <c:f>'Cultural - onsite new'!$A$612:$A$613</c:f>
              <c:strCache>
                <c:ptCount val="2"/>
                <c:pt idx="0">
                  <c:v>Visitors in group</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C4A-7243-959C-FA4F2312BF0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C4A-7243-959C-FA4F2312BF0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CC4A-7243-959C-FA4F2312BF01}"/>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CC4A-7243-959C-FA4F2312BF01}"/>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CC4A-7243-959C-FA4F2312BF01}"/>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CC4A-7243-959C-FA4F2312BF01}"/>
              </c:ext>
            </c:extLst>
          </c:dPt>
          <c:dPt>
            <c:idx val="6"/>
            <c:bubble3D val="0"/>
            <c:spPr>
              <a:solidFill>
                <a:schemeClr val="bg2"/>
              </a:solidFill>
              <a:ln w="19050">
                <a:solidFill>
                  <a:schemeClr val="lt1"/>
                </a:solidFill>
              </a:ln>
              <a:effectLst/>
            </c:spPr>
            <c:extLst>
              <c:ext xmlns:c16="http://schemas.microsoft.com/office/drawing/2014/chart" uri="{C3380CC4-5D6E-409C-BE32-E72D297353CC}">
                <c16:uniqueId val="{0000000D-CC4A-7243-959C-FA4F2312BF01}"/>
              </c:ext>
            </c:extLst>
          </c:dPt>
          <c:dLbls>
            <c:dLbl>
              <c:idx val="0"/>
              <c:layout>
                <c:manualLayout>
                  <c:x val="0.11134437366569575"/>
                  <c:y val="-0.18913687207130006"/>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C4A-7243-959C-FA4F2312BF01}"/>
                </c:ext>
              </c:extLst>
            </c:dLbl>
            <c:dLbl>
              <c:idx val="2"/>
              <c:layout>
                <c:manualLayout>
                  <c:x val="6.5317968901240572E-2"/>
                  <c:y val="-0.31830949397173847"/>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C4A-7243-959C-FA4F2312BF01}"/>
                </c:ext>
              </c:extLst>
            </c:dLbl>
            <c:dLbl>
              <c:idx val="3"/>
              <c:layout>
                <c:manualLayout>
                  <c:x val="4.7028937608893186E-2"/>
                  <c:y val="-0.1372023680912666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C4A-7243-959C-FA4F2312BF01}"/>
                </c:ext>
              </c:extLst>
            </c:dLbl>
            <c:dLbl>
              <c:idx val="4"/>
              <c:layout>
                <c:manualLayout>
                  <c:x val="3.9190781340744406E-2"/>
                  <c:y val="-4.9392852512855967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CC4A-7243-959C-FA4F2312BF01}"/>
                </c:ext>
              </c:extLst>
            </c:dLbl>
            <c:dLbl>
              <c:idx val="5"/>
              <c:layout>
                <c:manualLayout>
                  <c:x val="4.3114443916150422E-2"/>
                  <c:y val="8.7809731645132019E-2"/>
                </c:manualLayout>
              </c:layout>
              <c:spPr>
                <a:noFill/>
                <a:ln>
                  <a:noFill/>
                </a:ln>
                <a:effectLst/>
              </c:spPr>
              <c:txPr>
                <a:bodyPr rot="0" spcFirstLastPara="1" vertOverflow="ellipsis" vert="horz" wrap="square" lIns="38100" tIns="19050" rIns="38100" bIns="19050" anchor="ctr" anchorCtr="1">
                  <a:noAutofit/>
                </a:bodyPr>
                <a:lstStyle/>
                <a:p>
                  <a:pPr>
                    <a:defRPr sz="800" b="0" i="0" u="none" strike="noStrike" kern="1200" baseline="0">
                      <a:solidFill>
                        <a:schemeClr val="tx1"/>
                      </a:solidFill>
                      <a:latin typeface="+mn-lt"/>
                      <a:ea typeface="+mn-ea"/>
                      <a:cs typeface="+mn-cs"/>
                    </a:defRPr>
                  </a:pPr>
                  <a:endParaRPr lang="it-IT"/>
                </a:p>
              </c:txPr>
              <c:showLegendKey val="0"/>
              <c:showVal val="1"/>
              <c:showCatName val="1"/>
              <c:showSerName val="0"/>
              <c:showPercent val="0"/>
              <c:showBubbleSize val="0"/>
              <c:extLst>
                <c:ext xmlns:c15="http://schemas.microsoft.com/office/drawing/2012/chart" uri="{CE6537A1-D6FC-4f65-9D91-7224C49458BB}">
                  <c15:layout>
                    <c:manualLayout>
                      <c:w val="0.23881166318559924"/>
                      <c:h val="0.14153796292295059"/>
                    </c:manualLayout>
                  </c15:layout>
                </c:ext>
                <c:ext xmlns:c16="http://schemas.microsoft.com/office/drawing/2014/chart" uri="{C3380CC4-5D6E-409C-BE32-E72D297353CC}">
                  <c16:uniqueId val="{0000000B-CC4A-7243-959C-FA4F2312BF01}"/>
                </c:ext>
              </c:extLst>
            </c:dLbl>
            <c:dLbl>
              <c:idx val="6"/>
              <c:layout>
                <c:manualLayout>
                  <c:x val="-0.16368920713551549"/>
                  <c:y val="3.2615183391753563E-3"/>
                </c:manualLayout>
              </c:layout>
              <c:tx>
                <c:rich>
                  <a:bodyPr/>
                  <a:lstStyle/>
                  <a:p>
                    <a:r>
                      <a:rPr lang="en-US" baseline="0"/>
                      <a:t>Local expenditure, </a:t>
                    </a:r>
                    <a:fld id="{D9A757EE-4EB7-4CE6-942E-9D95AE73A752}" type="VALUE">
                      <a:rPr lang="en-US" baseline="0"/>
                      <a:pPr/>
                      <a:t>[VALUE]</a:t>
                    </a:fld>
                    <a:endParaRPr lang="en-US" baseline="0"/>
                  </a:p>
                </c:rich>
              </c:tx>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CC4A-7243-959C-FA4F2312BF01}"/>
                </c:ext>
              </c:extLst>
            </c:dLbl>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it-IT"/>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'Cultural - onsite new'!$A$614:$A$619</c:f>
              <c:strCache>
                <c:ptCount val="6"/>
                <c:pt idx="0">
                  <c:v>Travel costs</c:v>
                </c:pt>
                <c:pt idx="1">
                  <c:v>Value of time</c:v>
                </c:pt>
                <c:pt idx="2">
                  <c:v>Accommodation</c:v>
                </c:pt>
                <c:pt idx="3">
                  <c:v>Food and drinks</c:v>
                </c:pt>
                <c:pt idx="4">
                  <c:v>Souvenirs</c:v>
                </c:pt>
                <c:pt idx="5">
                  <c:v>Visits to other sites</c:v>
                </c:pt>
              </c:strCache>
            </c:strRef>
          </c:cat>
          <c:val>
            <c:numRef>
              <c:f>'Cultural - onsite new'!$E$614:$E$619</c:f>
              <c:numCache>
                <c:formatCode>0%</c:formatCode>
                <c:ptCount val="6"/>
                <c:pt idx="0">
                  <c:v>0.26321268408343629</c:v>
                </c:pt>
                <c:pt idx="1">
                  <c:v>0.27157804512466543</c:v>
                </c:pt>
                <c:pt idx="2">
                  <c:v>0.29767131856013657</c:v>
                </c:pt>
                <c:pt idx="3">
                  <c:v>6.1762707925661353E-2</c:v>
                </c:pt>
                <c:pt idx="4">
                  <c:v>8.267060526803198E-2</c:v>
                </c:pt>
                <c:pt idx="5">
                  <c:v>6.1762707925661353E-2</c:v>
                </c:pt>
              </c:numCache>
            </c:numRef>
          </c:val>
          <c:extLst>
            <c:ext xmlns:c16="http://schemas.microsoft.com/office/drawing/2014/chart" uri="{C3380CC4-5D6E-409C-BE32-E72D297353CC}">
              <c16:uniqueId val="{0000000E-CC4A-7243-959C-FA4F2312BF01}"/>
            </c:ext>
          </c:extLst>
        </c:ser>
        <c:dLbls>
          <c:showLegendKey val="0"/>
          <c:showVal val="0"/>
          <c:showCatName val="0"/>
          <c:showSerName val="0"/>
          <c:showPercent val="0"/>
          <c:showBubbleSize val="0"/>
          <c:showLeaderLines val="1"/>
        </c:dLbls>
        <c:gapWidth val="100"/>
        <c:splitType val="pos"/>
        <c:splitPos val="4"/>
        <c:secondPieSize val="75"/>
        <c:serLines>
          <c:spPr>
            <a:ln w="9525" cap="flat" cmpd="sng" algn="ctr">
              <a:solidFill>
                <a:schemeClr val="tx1">
                  <a:lumMod val="35000"/>
                  <a:lumOff val="65000"/>
                </a:schemeClr>
              </a:solidFill>
              <a:round/>
            </a:ln>
            <a:effectLst/>
          </c:spPr>
        </c:serLines>
      </c:of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it-IT"/>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[Results.xlsx]Sheet12!PivotTable3</c:name>
    <c:fmtId val="-1"/>
  </c:pivotSource>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a:t>Knowledge of meeting/conference management tools/software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ivotFmts>
      <c:pivotFmt>
        <c:idx val="0"/>
        <c:spPr>
          <a:solidFill>
            <a:schemeClr val="accent1">
              <a:alpha val="85000"/>
            </a:schemeClr>
          </a:solidFill>
          <a:ln w="9525" cap="flat" cmpd="sng" algn="ctr">
            <a:solidFill>
              <a:schemeClr val="lt1">
                <a:alpha val="50000"/>
              </a:schemeClr>
            </a:solidFill>
            <a:round/>
          </a:ln>
          <a:effectLst/>
        </c:spPr>
        <c:marker>
          <c:symbol val="circle"/>
          <c:size val="6"/>
          <c:spPr>
            <a:solidFill>
              <a:schemeClr val="accent1">
                <a:alpha val="85000"/>
              </a:schemeClr>
            </a:solidFill>
            <a:ln>
              <a:no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Sheet12!$B$3</c:f>
              <c:strCache>
                <c:ptCount val="1"/>
                <c:pt idx="0">
                  <c:v>Total</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Sheet12!$A$4:$A$7</c:f>
              <c:strCache>
                <c:ptCount val="3"/>
                <c:pt idx="0">
                  <c:v>Have only a general sense</c:v>
                </c:pt>
                <c:pt idx="1">
                  <c:v>Somewhat knowledgeable</c:v>
                </c:pt>
                <c:pt idx="2">
                  <c:v>Very knowledgeable</c:v>
                </c:pt>
              </c:strCache>
            </c:strRef>
          </c:cat>
          <c:val>
            <c:numRef>
              <c:f>Sheet12!$B$4:$B$7</c:f>
              <c:numCache>
                <c:formatCode>General</c:formatCode>
                <c:ptCount val="3"/>
                <c:pt idx="0">
                  <c:v>371</c:v>
                </c:pt>
                <c:pt idx="1">
                  <c:v>901</c:v>
                </c:pt>
                <c:pt idx="2">
                  <c:v>828</c:v>
                </c:pt>
              </c:numCache>
            </c:numRef>
          </c:val>
          <c:extLst>
            <c:ext xmlns:c16="http://schemas.microsoft.com/office/drawing/2014/chart" uri="{C3380CC4-5D6E-409C-BE32-E72D297353CC}">
              <c16:uniqueId val="{00000000-8A66-A04E-A5D1-96370C524F38}"/>
            </c:ext>
          </c:extLst>
        </c:ser>
        <c:dLbls>
          <c:dLblPos val="inEnd"/>
          <c:showLegendKey val="0"/>
          <c:showVal val="1"/>
          <c:showCatName val="0"/>
          <c:showSerName val="0"/>
          <c:showPercent val="0"/>
          <c:showBubbleSize val="0"/>
        </c:dLbls>
        <c:gapWidth val="65"/>
        <c:axId val="1146208912"/>
        <c:axId val="1146209744"/>
      </c:barChart>
      <c:catAx>
        <c:axId val="1146208912"/>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1146209744"/>
        <c:crosses val="autoZero"/>
        <c:auto val="1"/>
        <c:lblAlgn val="ctr"/>
        <c:lblOffset val="100"/>
        <c:noMultiLvlLbl val="0"/>
      </c:catAx>
      <c:valAx>
        <c:axId val="1146209744"/>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crossAx val="11462089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[Results.xlsx]Sheet2!PivotTable10</c:name>
    <c:fmtId val="-1"/>
  </c:pivotSource>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dirty="0"/>
              <a:t> Use meeting/conference management tools or software in your working life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ivotFmts>
      <c:pivotFmt>
        <c:idx val="0"/>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bar"/>
        <c:grouping val="clustered"/>
        <c:varyColors val="0"/>
        <c:ser>
          <c:idx val="0"/>
          <c:order val="0"/>
          <c:tx>
            <c:strRef>
              <c:f>Sheet2!$B$3</c:f>
              <c:strCache>
                <c:ptCount val="1"/>
                <c:pt idx="0">
                  <c:v>Total</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Sheet2!$A$4:$A$7</c:f>
              <c:strCache>
                <c:ptCount val="4"/>
                <c:pt idx="0">
                  <c:v>Monthly</c:v>
                </c:pt>
                <c:pt idx="1">
                  <c:v>Weekly</c:v>
                </c:pt>
                <c:pt idx="2">
                  <c:v>Daily</c:v>
                </c:pt>
                <c:pt idx="3">
                  <c:v>A few times per year</c:v>
                </c:pt>
              </c:strCache>
            </c:strRef>
          </c:cat>
          <c:val>
            <c:numRef>
              <c:f>Sheet2!$B$4:$B$7</c:f>
              <c:numCache>
                <c:formatCode>General</c:formatCode>
                <c:ptCount val="4"/>
                <c:pt idx="0">
                  <c:v>312</c:v>
                </c:pt>
                <c:pt idx="1">
                  <c:v>768</c:v>
                </c:pt>
                <c:pt idx="2">
                  <c:v>741</c:v>
                </c:pt>
                <c:pt idx="3">
                  <c:v>279</c:v>
                </c:pt>
              </c:numCache>
            </c:numRef>
          </c:val>
          <c:extLst>
            <c:ext xmlns:c16="http://schemas.microsoft.com/office/drawing/2014/chart" uri="{C3380CC4-5D6E-409C-BE32-E72D297353CC}">
              <c16:uniqueId val="{00000000-2024-E541-A509-8ED270BBE31F}"/>
            </c:ext>
          </c:extLst>
        </c:ser>
        <c:dLbls>
          <c:dLblPos val="inEnd"/>
          <c:showLegendKey val="0"/>
          <c:showVal val="1"/>
          <c:showCatName val="0"/>
          <c:showSerName val="0"/>
          <c:showPercent val="0"/>
          <c:showBubbleSize val="0"/>
        </c:dLbls>
        <c:gapWidth val="65"/>
        <c:axId val="1935581536"/>
        <c:axId val="1935581952"/>
      </c:barChart>
      <c:catAx>
        <c:axId val="1935581536"/>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1935581952"/>
        <c:crosses val="autoZero"/>
        <c:auto val="1"/>
        <c:lblAlgn val="ctr"/>
        <c:lblOffset val="100"/>
        <c:noMultiLvlLbl val="0"/>
      </c:catAx>
      <c:valAx>
        <c:axId val="1935581952"/>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1935581536"/>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[Results.xlsx]Sheet9!PivotTable5</c:name>
    <c:fmtId val="-1"/>
  </c:pivotSource>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sz="1800" b="1" dirty="0">
                <a:effectLst/>
              </a:rPr>
              <a:t>What price would you be willing to pay</a:t>
            </a:r>
            <a:br>
              <a:rPr lang="en-US" sz="1800" b="1" dirty="0">
                <a:effectLst/>
              </a:rPr>
            </a:br>
            <a:r>
              <a:rPr lang="en-US" sz="1800" b="1" dirty="0">
                <a:effectLst/>
              </a:rPr>
              <a:t>for Indico to manage </a:t>
            </a:r>
            <a:r>
              <a:rPr lang="en-US" sz="1800" b="1" u="sng" dirty="0">
                <a:effectLst/>
              </a:rPr>
              <a:t>one single event</a:t>
            </a:r>
            <a:r>
              <a:rPr lang="en-US" sz="1800" b="1" dirty="0">
                <a:effectLst/>
              </a:rPr>
              <a:t>?</a:t>
            </a:r>
            <a:endParaRPr lang="en-GB" sz="1800" dirty="0">
              <a:effectLst/>
            </a:endParaRP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GB"/>
        </a:p>
      </c:txPr>
    </c:title>
    <c:autoTitleDeleted val="0"/>
    <c:pivotFmts>
      <c:pivotFmt>
        <c:idx val="0"/>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alpha val="85000"/>
            </a:schemeClr>
          </a:solidFill>
          <a:ln w="9525" cap="flat" cmpd="sng" algn="ctr">
            <a:solidFill>
              <a:schemeClr val="lt1">
                <a:alpha val="50000"/>
              </a:schemeClr>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bar"/>
        <c:grouping val="clustered"/>
        <c:varyColors val="0"/>
        <c:ser>
          <c:idx val="0"/>
          <c:order val="0"/>
          <c:tx>
            <c:strRef>
              <c:f>Sheet9!$B$3</c:f>
              <c:strCache>
                <c:ptCount val="1"/>
                <c:pt idx="0">
                  <c:v>Total</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Sheet9!$A$4:$A$11</c:f>
              <c:strCache>
                <c:ptCount val="8"/>
                <c:pt idx="0">
                  <c:v>I would not be willing to pay anything.</c:v>
                </c:pt>
                <c:pt idx="1">
                  <c:v>&gt; 900 €</c:v>
                </c:pt>
                <c:pt idx="2">
                  <c:v>751 € - 900 €</c:v>
                </c:pt>
                <c:pt idx="3">
                  <c:v>501 € - 750 €</c:v>
                </c:pt>
                <c:pt idx="4">
                  <c:v>251 € - 500 €</c:v>
                </c:pt>
                <c:pt idx="5">
                  <c:v>151 € - 250 €</c:v>
                </c:pt>
                <c:pt idx="6">
                  <c:v>51 €- 150 €</c:v>
                </c:pt>
                <c:pt idx="7">
                  <c:v>1 € - 50 €</c:v>
                </c:pt>
              </c:strCache>
            </c:strRef>
          </c:cat>
          <c:val>
            <c:numRef>
              <c:f>Sheet9!$B$4:$B$11</c:f>
              <c:numCache>
                <c:formatCode>General</c:formatCode>
                <c:ptCount val="8"/>
                <c:pt idx="0">
                  <c:v>297</c:v>
                </c:pt>
                <c:pt idx="1">
                  <c:v>117</c:v>
                </c:pt>
                <c:pt idx="2">
                  <c:v>212</c:v>
                </c:pt>
                <c:pt idx="3">
                  <c:v>408</c:v>
                </c:pt>
                <c:pt idx="4">
                  <c:v>438</c:v>
                </c:pt>
                <c:pt idx="5">
                  <c:v>288</c:v>
                </c:pt>
                <c:pt idx="6">
                  <c:v>208</c:v>
                </c:pt>
                <c:pt idx="7">
                  <c:v>132</c:v>
                </c:pt>
              </c:numCache>
            </c:numRef>
          </c:val>
          <c:extLst>
            <c:ext xmlns:c16="http://schemas.microsoft.com/office/drawing/2014/chart" uri="{C3380CC4-5D6E-409C-BE32-E72D297353CC}">
              <c16:uniqueId val="{00000000-CC8B-EA49-80D0-08F4458C12DB}"/>
            </c:ext>
          </c:extLst>
        </c:ser>
        <c:dLbls>
          <c:dLblPos val="inEnd"/>
          <c:showLegendKey val="0"/>
          <c:showVal val="1"/>
          <c:showCatName val="0"/>
          <c:showSerName val="0"/>
          <c:showPercent val="0"/>
          <c:showBubbleSize val="0"/>
        </c:dLbls>
        <c:gapWidth val="65"/>
        <c:axId val="465181359"/>
        <c:axId val="465185935"/>
      </c:barChart>
      <c:catAx>
        <c:axId val="465181359"/>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n-US"/>
          </a:p>
        </c:txPr>
        <c:crossAx val="465185935"/>
        <c:crosses val="autoZero"/>
        <c:auto val="1"/>
        <c:lblAlgn val="ctr"/>
        <c:lblOffset val="100"/>
        <c:noMultiLvlLbl val="0"/>
      </c:catAx>
      <c:valAx>
        <c:axId val="465185935"/>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crossAx val="465181359"/>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fr-FR" sz="1400" b="1" dirty="0"/>
              <a:t>Steel</a:t>
            </a:r>
            <a:r>
              <a:rPr lang="fr-FR" sz="1400" b="1" baseline="0" dirty="0"/>
              <a:t> </a:t>
            </a:r>
            <a:r>
              <a:rPr lang="fr-FR" sz="1400" b="1" baseline="0" dirty="0" err="1"/>
              <a:t>sheets</a:t>
            </a:r>
            <a:endParaRPr lang="fr-FR" sz="1400" b="1" dirty="0"/>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23120938163291316"/>
          <c:y val="0.12982190125241708"/>
          <c:w val="0.6727970051502643"/>
          <c:h val="0.73233388356029072"/>
        </c:manualLayout>
      </c:layout>
      <c:barChart>
        <c:barDir val="col"/>
        <c:grouping val="clustered"/>
        <c:varyColors val="0"/>
        <c:ser>
          <c:idx val="0"/>
          <c:order val="0"/>
          <c:tx>
            <c:strRef>
              <c:f>chart!$B$5</c:f>
              <c:strCache>
                <c:ptCount val="1"/>
                <c:pt idx="0">
                  <c:v>Generic data</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chart!$B$6:$B$9</c:f>
              <c:numCache>
                <c:formatCode>General</c:formatCode>
                <c:ptCount val="1"/>
                <c:pt idx="0">
                  <c:v>3.91</c:v>
                </c:pt>
              </c:numCache>
            </c:numRef>
          </c:val>
          <c:extLst>
            <c:ext xmlns:c16="http://schemas.microsoft.com/office/drawing/2014/chart" uri="{C3380CC4-5D6E-409C-BE32-E72D297353CC}">
              <c16:uniqueId val="{00000000-9A66-BC45-9474-197F37355AE8}"/>
            </c:ext>
          </c:extLst>
        </c:ser>
        <c:ser>
          <c:idx val="1"/>
          <c:order val="1"/>
          <c:tx>
            <c:strRef>
              <c:f>chart!$C$5</c:f>
              <c:strCache>
                <c:ptCount val="1"/>
                <c:pt idx="0">
                  <c:v>Swiss reference</c:v>
                </c:pt>
              </c:strCache>
            </c:strRef>
          </c:tx>
          <c:spPr>
            <a:solidFill>
              <a:srgbClr val="0070C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chart!$C$6:$C$9</c:f>
              <c:numCache>
                <c:formatCode>General</c:formatCode>
                <c:ptCount val="1"/>
                <c:pt idx="0">
                  <c:v>2.903</c:v>
                </c:pt>
              </c:numCache>
            </c:numRef>
          </c:val>
          <c:extLst>
            <c:ext xmlns:c16="http://schemas.microsoft.com/office/drawing/2014/chart" uri="{C3380CC4-5D6E-409C-BE32-E72D297353CC}">
              <c16:uniqueId val="{00000001-9A66-BC45-9474-197F37355AE8}"/>
            </c:ext>
          </c:extLst>
        </c:ser>
        <c:ser>
          <c:idx val="2"/>
          <c:order val="2"/>
          <c:tx>
            <c:strRef>
              <c:f>chart!$D$5</c:f>
              <c:strCache>
                <c:ptCount val="1"/>
                <c:pt idx="0">
                  <c:v>Specific suppliers</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chart!$D$6:$D$9</c:f>
              <c:numCache>
                <c:formatCode>General</c:formatCode>
                <c:ptCount val="1"/>
                <c:pt idx="0">
                  <c:v>0.87</c:v>
                </c:pt>
              </c:numCache>
            </c:numRef>
          </c:val>
          <c:extLst>
            <c:ext xmlns:c16="http://schemas.microsoft.com/office/drawing/2014/chart" uri="{C3380CC4-5D6E-409C-BE32-E72D297353CC}">
              <c16:uniqueId val="{00000002-9A66-BC45-9474-197F37355AE8}"/>
            </c:ext>
          </c:extLst>
        </c:ser>
        <c:dLbls>
          <c:showLegendKey val="0"/>
          <c:showVal val="0"/>
          <c:showCatName val="0"/>
          <c:showSerName val="0"/>
          <c:showPercent val="0"/>
          <c:showBubbleSize val="0"/>
        </c:dLbls>
        <c:gapWidth val="219"/>
        <c:overlap val="-27"/>
        <c:axId val="935746671"/>
        <c:axId val="935747151"/>
      </c:barChart>
      <c:catAx>
        <c:axId val="935746671"/>
        <c:scaling>
          <c:orientation val="minMax"/>
        </c:scaling>
        <c:delete val="1"/>
        <c:axPos val="b"/>
        <c:majorTickMark val="none"/>
        <c:minorTickMark val="none"/>
        <c:tickLblPos val="nextTo"/>
        <c:crossAx val="935747151"/>
        <c:crosses val="autoZero"/>
        <c:auto val="1"/>
        <c:lblAlgn val="ctr"/>
        <c:lblOffset val="100"/>
        <c:noMultiLvlLbl val="0"/>
      </c:catAx>
      <c:valAx>
        <c:axId val="935747151"/>
        <c:scaling>
          <c:orientation val="minMax"/>
          <c:max val="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fr-FR" sz="1200" dirty="0"/>
                  <a:t>Kg CO2/kg</a:t>
                </a:r>
              </a:p>
            </c:rich>
          </c:tx>
          <c:layout>
            <c:manualLayout>
              <c:xMode val="edge"/>
              <c:yMode val="edge"/>
              <c:x val="0.11474168578692721"/>
              <c:y val="0.40163222301401152"/>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935746671"/>
        <c:crosses val="autoZero"/>
        <c:crossBetween val="between"/>
        <c:majorUnit val="1"/>
        <c:minorUnit val="0.5"/>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4321660906303691"/>
          <c:y val="4.1446208112874777E-2"/>
          <c:w val="0.61643287918440759"/>
          <c:h val="0.67783562433673061"/>
        </c:manualLayout>
      </c:layout>
      <c:barChart>
        <c:barDir val="col"/>
        <c:grouping val="stacked"/>
        <c:varyColors val="0"/>
        <c:ser>
          <c:idx val="0"/>
          <c:order val="0"/>
          <c:tx>
            <c:strRef>
              <c:f>Sheet0!$A$3</c:f>
              <c:strCache>
                <c:ptCount val="1"/>
                <c:pt idx="0">
                  <c:v>A1-A3</c:v>
                </c:pt>
              </c:strCache>
            </c:strRef>
          </c:tx>
          <c:spPr>
            <a:solidFill>
              <a:srgbClr val="0070C0"/>
            </a:solidFill>
            <a:ln>
              <a:noFill/>
            </a:ln>
            <a:effectLst/>
          </c:spPr>
          <c:invertIfNegative val="0"/>
          <c:cat>
            <c:strRef>
              <c:f>Sheet0!$C$1</c:f>
              <c:strCache>
                <c:ptCount val="1"/>
                <c:pt idx="0">
                  <c:v>Global Warming Potential fossil-A2 tCO2e</c:v>
                </c:pt>
              </c:strCache>
            </c:strRef>
          </c:cat>
          <c:val>
            <c:numRef>
              <c:f>Sheet0!$C$3</c:f>
              <c:numCache>
                <c:formatCode>0</c:formatCode>
                <c:ptCount val="1"/>
                <c:pt idx="0">
                  <c:v>898670</c:v>
                </c:pt>
              </c:numCache>
            </c:numRef>
          </c:val>
          <c:extLst>
            <c:ext xmlns:c16="http://schemas.microsoft.com/office/drawing/2014/chart" uri="{C3380CC4-5D6E-409C-BE32-E72D297353CC}">
              <c16:uniqueId val="{00000000-A19F-8D41-A60A-E89670C20B81}"/>
            </c:ext>
          </c:extLst>
        </c:ser>
        <c:ser>
          <c:idx val="1"/>
          <c:order val="1"/>
          <c:tx>
            <c:strRef>
              <c:f>Sheet0!$A$6</c:f>
              <c:strCache>
                <c:ptCount val="1"/>
                <c:pt idx="0">
                  <c:v>A4-full</c:v>
                </c:pt>
              </c:strCache>
            </c:strRef>
          </c:tx>
          <c:spPr>
            <a:solidFill>
              <a:schemeClr val="accent2"/>
            </a:solidFill>
            <a:ln>
              <a:noFill/>
            </a:ln>
            <a:effectLst/>
          </c:spPr>
          <c:invertIfNegative val="0"/>
          <c:cat>
            <c:strRef>
              <c:f>Sheet0!$C$1</c:f>
              <c:strCache>
                <c:ptCount val="1"/>
                <c:pt idx="0">
                  <c:v>Global Warming Potential fossil-A2 tCO2e</c:v>
                </c:pt>
              </c:strCache>
            </c:strRef>
          </c:cat>
          <c:val>
            <c:numRef>
              <c:f>Sheet0!$C$6</c:f>
              <c:numCache>
                <c:formatCode>0</c:formatCode>
                <c:ptCount val="1"/>
                <c:pt idx="0">
                  <c:v>70294.212920000005</c:v>
                </c:pt>
              </c:numCache>
            </c:numRef>
          </c:val>
          <c:extLst>
            <c:ext xmlns:c16="http://schemas.microsoft.com/office/drawing/2014/chart" uri="{C3380CC4-5D6E-409C-BE32-E72D297353CC}">
              <c16:uniqueId val="{00000001-A19F-8D41-A60A-E89670C20B81}"/>
            </c:ext>
          </c:extLst>
        </c:ser>
        <c:ser>
          <c:idx val="2"/>
          <c:order val="2"/>
          <c:tx>
            <c:strRef>
              <c:f>Sheet0!$A$9</c:f>
              <c:strCache>
                <c:ptCount val="1"/>
                <c:pt idx="0">
                  <c:v>A5</c:v>
                </c:pt>
              </c:strCache>
            </c:strRef>
          </c:tx>
          <c:spPr>
            <a:solidFill>
              <a:schemeClr val="accent3"/>
            </a:solidFill>
            <a:ln>
              <a:noFill/>
            </a:ln>
            <a:effectLst/>
          </c:spPr>
          <c:invertIfNegative val="0"/>
          <c:cat>
            <c:strRef>
              <c:f>Sheet0!$C$1</c:f>
              <c:strCache>
                <c:ptCount val="1"/>
                <c:pt idx="0">
                  <c:v>Global Warming Potential fossil-A2 tCO2e</c:v>
                </c:pt>
              </c:strCache>
            </c:strRef>
          </c:cat>
          <c:val>
            <c:numRef>
              <c:f>Sheet0!$C$9</c:f>
              <c:numCache>
                <c:formatCode>0</c:formatCode>
                <c:ptCount val="1"/>
                <c:pt idx="0">
                  <c:v>62485.234969999998</c:v>
                </c:pt>
              </c:numCache>
            </c:numRef>
          </c:val>
          <c:extLst>
            <c:ext xmlns:c16="http://schemas.microsoft.com/office/drawing/2014/chart" uri="{C3380CC4-5D6E-409C-BE32-E72D297353CC}">
              <c16:uniqueId val="{00000002-A19F-8D41-A60A-E89670C20B81}"/>
            </c:ext>
          </c:extLst>
        </c:ser>
        <c:ser>
          <c:idx val="3"/>
          <c:order val="3"/>
          <c:tx>
            <c:strRef>
              <c:f>Sheet0!$A$33</c:f>
              <c:strCache>
                <c:ptCount val="1"/>
                <c:pt idx="0">
                  <c:v>B4-B5</c:v>
                </c:pt>
              </c:strCache>
            </c:strRef>
          </c:tx>
          <c:spPr>
            <a:solidFill>
              <a:schemeClr val="accent4"/>
            </a:solidFill>
            <a:ln>
              <a:noFill/>
            </a:ln>
            <a:effectLst/>
          </c:spPr>
          <c:invertIfNegative val="0"/>
          <c:cat>
            <c:strRef>
              <c:f>Sheet0!$C$1</c:f>
              <c:strCache>
                <c:ptCount val="1"/>
                <c:pt idx="0">
                  <c:v>Global Warming Potential fossil-A2 tCO2e</c:v>
                </c:pt>
              </c:strCache>
            </c:strRef>
          </c:cat>
          <c:val>
            <c:numRef>
              <c:f>Sheet0!$C$33</c:f>
              <c:numCache>
                <c:formatCode>0</c:formatCode>
                <c:ptCount val="1"/>
                <c:pt idx="0">
                  <c:v>1.4090456399999998</c:v>
                </c:pt>
              </c:numCache>
            </c:numRef>
          </c:val>
          <c:extLst>
            <c:ext xmlns:c16="http://schemas.microsoft.com/office/drawing/2014/chart" uri="{C3380CC4-5D6E-409C-BE32-E72D297353CC}">
              <c16:uniqueId val="{00000003-A19F-8D41-A60A-E89670C20B81}"/>
            </c:ext>
          </c:extLst>
        </c:ser>
        <c:ser>
          <c:idx val="4"/>
          <c:order val="4"/>
          <c:tx>
            <c:strRef>
              <c:f>Sheet0!$A$37</c:f>
              <c:strCache>
                <c:ptCount val="1"/>
                <c:pt idx="0">
                  <c:v>B6</c:v>
                </c:pt>
              </c:strCache>
            </c:strRef>
          </c:tx>
          <c:spPr>
            <a:solidFill>
              <a:schemeClr val="accent5"/>
            </a:solidFill>
            <a:ln>
              <a:noFill/>
            </a:ln>
            <a:effectLst/>
          </c:spPr>
          <c:invertIfNegative val="0"/>
          <c:cat>
            <c:strRef>
              <c:f>Sheet0!$C$1</c:f>
              <c:strCache>
                <c:ptCount val="1"/>
                <c:pt idx="0">
                  <c:v>Global Warming Potential fossil-A2 tCO2e</c:v>
                </c:pt>
              </c:strCache>
            </c:strRef>
          </c:cat>
          <c:val>
            <c:numRef>
              <c:f>Sheet0!$C$37</c:f>
              <c:numCache>
                <c:formatCode>0</c:formatCode>
                <c:ptCount val="1"/>
                <c:pt idx="0">
                  <c:v>280.26</c:v>
                </c:pt>
              </c:numCache>
            </c:numRef>
          </c:val>
          <c:extLst>
            <c:ext xmlns:c16="http://schemas.microsoft.com/office/drawing/2014/chart" uri="{C3380CC4-5D6E-409C-BE32-E72D297353CC}">
              <c16:uniqueId val="{00000004-A19F-8D41-A60A-E89670C20B81}"/>
            </c:ext>
          </c:extLst>
        </c:ser>
        <c:ser>
          <c:idx val="5"/>
          <c:order val="5"/>
          <c:tx>
            <c:strRef>
              <c:f>Sheet0!$A$40</c:f>
              <c:strCache>
                <c:ptCount val="1"/>
                <c:pt idx="0">
                  <c:v>C1-C4</c:v>
                </c:pt>
              </c:strCache>
            </c:strRef>
          </c:tx>
          <c:spPr>
            <a:solidFill>
              <a:schemeClr val="accent6"/>
            </a:solidFill>
            <a:ln>
              <a:noFill/>
            </a:ln>
            <a:effectLst/>
          </c:spPr>
          <c:invertIfNegative val="0"/>
          <c:cat>
            <c:strRef>
              <c:f>Sheet0!$C$1</c:f>
              <c:strCache>
                <c:ptCount val="1"/>
                <c:pt idx="0">
                  <c:v>Global Warming Potential fossil-A2 tCO2e</c:v>
                </c:pt>
              </c:strCache>
            </c:strRef>
          </c:cat>
          <c:val>
            <c:numRef>
              <c:f>Sheet0!$C$40</c:f>
              <c:numCache>
                <c:formatCode>0</c:formatCode>
                <c:ptCount val="1"/>
                <c:pt idx="0">
                  <c:v>23251.21171</c:v>
                </c:pt>
              </c:numCache>
            </c:numRef>
          </c:val>
          <c:extLst>
            <c:ext xmlns:c16="http://schemas.microsoft.com/office/drawing/2014/chart" uri="{C3380CC4-5D6E-409C-BE32-E72D297353CC}">
              <c16:uniqueId val="{00000005-A19F-8D41-A60A-E89670C20B81}"/>
            </c:ext>
          </c:extLst>
        </c:ser>
        <c:dLbls>
          <c:showLegendKey val="0"/>
          <c:showVal val="0"/>
          <c:showCatName val="0"/>
          <c:showSerName val="0"/>
          <c:showPercent val="0"/>
          <c:showBubbleSize val="0"/>
        </c:dLbls>
        <c:gapWidth val="150"/>
        <c:overlap val="100"/>
        <c:axId val="779264047"/>
        <c:axId val="779265007"/>
      </c:barChart>
      <c:catAx>
        <c:axId val="7792640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crossAx val="779265007"/>
        <c:crosses val="autoZero"/>
        <c:auto val="1"/>
        <c:lblAlgn val="ctr"/>
        <c:lblOffset val="100"/>
        <c:noMultiLvlLbl val="0"/>
      </c:catAx>
      <c:valAx>
        <c:axId val="779265007"/>
        <c:scaling>
          <c:orientation val="minMax"/>
          <c:max val="11000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fr-FR"/>
                  <a:t>CO2 emissions (tCO2e)</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crossAx val="779264047"/>
        <c:crosses val="autoZero"/>
        <c:crossBetween val="between"/>
      </c:valAx>
      <c:spPr>
        <a:noFill/>
        <a:ln>
          <a:noFill/>
        </a:ln>
        <a:effectLst/>
      </c:spPr>
    </c:plotArea>
    <c:legend>
      <c:legendPos val="r"/>
      <c:legendEntry>
        <c:idx val="5"/>
        <c:txPr>
          <a:bodyPr rot="0" spcFirstLastPara="1" vertOverflow="ellipsis" vert="horz" wrap="square" anchor="ctr" anchorCtr="1"/>
          <a:lstStyle/>
          <a:p>
            <a:pPr>
              <a:defRPr sz="1200" b="1" i="0" u="sng" strike="noStrike" kern="1200" baseline="0">
                <a:solidFill>
                  <a:schemeClr val="tx1">
                    <a:lumMod val="65000"/>
                    <a:lumOff val="35000"/>
                  </a:schemeClr>
                </a:solidFill>
                <a:latin typeface="+mn-lt"/>
                <a:ea typeface="+mn-ea"/>
                <a:cs typeface="+mn-cs"/>
              </a:defRPr>
            </a:pPr>
            <a:endParaRPr lang="fr-FR"/>
          </a:p>
        </c:txPr>
      </c:legendEntry>
      <c:layout>
        <c:manualLayout>
          <c:xMode val="edge"/>
          <c:yMode val="edge"/>
          <c:x val="6.2113857416125969E-2"/>
          <c:y val="0.85822480781365895"/>
          <c:w val="0.90108760786489472"/>
          <c:h val="0.141775192186341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'chart (2)'!$F$2</c:f>
              <c:strCache>
                <c:ptCount val="1"/>
                <c:pt idx="0">
                  <c:v>A1-A3</c:v>
                </c:pt>
              </c:strCache>
            </c:strRef>
          </c:tx>
          <c:spPr>
            <a:solidFill>
              <a:schemeClr val="accent1"/>
            </a:solidFill>
            <a:ln>
              <a:noFill/>
            </a:ln>
            <a:effectLst/>
          </c:spPr>
          <c:invertIfNegative val="0"/>
          <c:dPt>
            <c:idx val="0"/>
            <c:invertIfNegative val="0"/>
            <c:bubble3D val="0"/>
            <c:spPr>
              <a:solidFill>
                <a:srgbClr val="0070C0"/>
              </a:solidFill>
              <a:ln>
                <a:noFill/>
              </a:ln>
              <a:effectLst/>
            </c:spPr>
            <c:extLst>
              <c:ext xmlns:c16="http://schemas.microsoft.com/office/drawing/2014/chart" uri="{C3380CC4-5D6E-409C-BE32-E72D297353CC}">
                <c16:uniqueId val="{00000001-BA82-AA4A-BFB0-C254DF7F4467}"/>
              </c:ext>
            </c:extLst>
          </c:dPt>
          <c:dPt>
            <c:idx val="1"/>
            <c:invertIfNegative val="0"/>
            <c:bubble3D val="0"/>
            <c:spPr>
              <a:solidFill>
                <a:srgbClr val="0070C0"/>
              </a:solidFill>
              <a:ln>
                <a:noFill/>
              </a:ln>
              <a:effectLst/>
            </c:spPr>
            <c:extLst>
              <c:ext xmlns:c16="http://schemas.microsoft.com/office/drawing/2014/chart" uri="{C3380CC4-5D6E-409C-BE32-E72D297353CC}">
                <c16:uniqueId val="{00000003-BA82-AA4A-BFB0-C254DF7F4467}"/>
              </c:ext>
            </c:extLst>
          </c:dPt>
          <c:cat>
            <c:strRef>
              <c:f>'chart (2)'!$G$1:$H$1</c:f>
              <c:strCache>
                <c:ptCount val="2"/>
                <c:pt idx="0">
                  <c:v>Benchmark</c:v>
                </c:pt>
                <c:pt idx="1">
                  <c:v>Optimisation</c:v>
                </c:pt>
              </c:strCache>
            </c:strRef>
          </c:cat>
          <c:val>
            <c:numRef>
              <c:f>'chart (2)'!$G$2:$H$2</c:f>
              <c:numCache>
                <c:formatCode>General</c:formatCode>
                <c:ptCount val="2"/>
                <c:pt idx="0">
                  <c:v>898670.38399999996</c:v>
                </c:pt>
                <c:pt idx="1">
                  <c:v>367374.51866580301</c:v>
                </c:pt>
              </c:numCache>
            </c:numRef>
          </c:val>
          <c:extLst>
            <c:ext xmlns:c16="http://schemas.microsoft.com/office/drawing/2014/chart" uri="{C3380CC4-5D6E-409C-BE32-E72D297353CC}">
              <c16:uniqueId val="{00000004-BA82-AA4A-BFB0-C254DF7F4467}"/>
            </c:ext>
          </c:extLst>
        </c:ser>
        <c:ser>
          <c:idx val="1"/>
          <c:order val="1"/>
          <c:tx>
            <c:strRef>
              <c:f>'chart (2)'!$F$3</c:f>
              <c:strCache>
                <c:ptCount val="1"/>
                <c:pt idx="0">
                  <c:v>A4</c:v>
                </c:pt>
              </c:strCache>
            </c:strRef>
          </c:tx>
          <c:spPr>
            <a:solidFill>
              <a:schemeClr val="accent3"/>
            </a:solidFill>
            <a:ln>
              <a:noFill/>
            </a:ln>
            <a:effectLst/>
          </c:spPr>
          <c:invertIfNegative val="0"/>
          <c:cat>
            <c:strRef>
              <c:f>'chart (2)'!$G$1:$H$1</c:f>
              <c:strCache>
                <c:ptCount val="2"/>
                <c:pt idx="0">
                  <c:v>Benchmark</c:v>
                </c:pt>
                <c:pt idx="1">
                  <c:v>Optimisation</c:v>
                </c:pt>
              </c:strCache>
            </c:strRef>
          </c:cat>
          <c:val>
            <c:numRef>
              <c:f>'chart (2)'!$G$3:$H$3</c:f>
              <c:numCache>
                <c:formatCode>General</c:formatCode>
                <c:ptCount val="2"/>
                <c:pt idx="0">
                  <c:v>70294.213000000003</c:v>
                </c:pt>
                <c:pt idx="1">
                  <c:v>68683.54411717219</c:v>
                </c:pt>
              </c:numCache>
            </c:numRef>
          </c:val>
          <c:extLst>
            <c:ext xmlns:c16="http://schemas.microsoft.com/office/drawing/2014/chart" uri="{C3380CC4-5D6E-409C-BE32-E72D297353CC}">
              <c16:uniqueId val="{00000005-BA82-AA4A-BFB0-C254DF7F4467}"/>
            </c:ext>
          </c:extLst>
        </c:ser>
        <c:ser>
          <c:idx val="2"/>
          <c:order val="2"/>
          <c:tx>
            <c:strRef>
              <c:f>'chart (2)'!$F$4</c:f>
              <c:strCache>
                <c:ptCount val="1"/>
                <c:pt idx="0">
                  <c:v>A5</c:v>
                </c:pt>
              </c:strCache>
            </c:strRef>
          </c:tx>
          <c:spPr>
            <a:solidFill>
              <a:schemeClr val="accent5"/>
            </a:solidFill>
            <a:ln>
              <a:noFill/>
            </a:ln>
            <a:effectLst/>
          </c:spPr>
          <c:invertIfNegative val="0"/>
          <c:cat>
            <c:strRef>
              <c:f>'chart (2)'!$G$1:$H$1</c:f>
              <c:strCache>
                <c:ptCount val="2"/>
                <c:pt idx="0">
                  <c:v>Benchmark</c:v>
                </c:pt>
                <c:pt idx="1">
                  <c:v>Optimisation</c:v>
                </c:pt>
              </c:strCache>
            </c:strRef>
          </c:cat>
          <c:val>
            <c:numRef>
              <c:f>'chart (2)'!$G$4:$H$4</c:f>
              <c:numCache>
                <c:formatCode>General</c:formatCode>
                <c:ptCount val="2"/>
                <c:pt idx="0">
                  <c:v>62485.235000000001</c:v>
                </c:pt>
                <c:pt idx="1">
                  <c:v>44682.152385255205</c:v>
                </c:pt>
              </c:numCache>
            </c:numRef>
          </c:val>
          <c:extLst>
            <c:ext xmlns:c16="http://schemas.microsoft.com/office/drawing/2014/chart" uri="{C3380CC4-5D6E-409C-BE32-E72D297353CC}">
              <c16:uniqueId val="{00000006-BA82-AA4A-BFB0-C254DF7F4467}"/>
            </c:ext>
          </c:extLst>
        </c:ser>
        <c:dLbls>
          <c:showLegendKey val="0"/>
          <c:showVal val="0"/>
          <c:showCatName val="0"/>
          <c:showSerName val="0"/>
          <c:showPercent val="0"/>
          <c:showBubbleSize val="0"/>
        </c:dLbls>
        <c:gapWidth val="150"/>
        <c:overlap val="100"/>
        <c:axId val="779264047"/>
        <c:axId val="779265007"/>
      </c:barChart>
      <c:catAx>
        <c:axId val="7792640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779265007"/>
        <c:crosses val="autoZero"/>
        <c:auto val="1"/>
        <c:lblAlgn val="ctr"/>
        <c:lblOffset val="100"/>
        <c:noMultiLvlLbl val="0"/>
      </c:catAx>
      <c:valAx>
        <c:axId val="779265007"/>
        <c:scaling>
          <c:orientation val="minMax"/>
          <c:max val="100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fr-FR"/>
                  <a:t>CO2 emissions (tCO2e)</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fr-FR"/>
          </a:p>
        </c:txPr>
        <c:crossAx val="779264047"/>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3691628960418536E-2"/>
          <c:y val="0.12210181774674608"/>
          <c:w val="0.91426220950197457"/>
          <c:h val="0.5142541142152296"/>
        </c:manualLayout>
      </c:layout>
      <c:lineChart>
        <c:grouping val="standard"/>
        <c:varyColors val="0"/>
        <c:ser>
          <c:idx val="0"/>
          <c:order val="0"/>
          <c:tx>
            <c:strRef>
              <c:f>Sheet1!$B$1</c:f>
              <c:strCache>
                <c:ptCount val="1"/>
                <c:pt idx="0">
                  <c:v>Subsurface structures</c:v>
                </c:pt>
              </c:strCache>
            </c:strRef>
          </c:tx>
          <c:spPr>
            <a:ln w="28575" cap="rnd">
              <a:solidFill>
                <a:schemeClr val="accent1"/>
              </a:solidFill>
              <a:round/>
            </a:ln>
            <a:effectLst/>
          </c:spPr>
          <c:marker>
            <c:symbol val="none"/>
          </c:marker>
          <c:cat>
            <c:numRef>
              <c:f>Sheet1!$A$2:$A$21</c:f>
              <c:numCache>
                <c:formatCode>General</c:formatCode>
                <c:ptCount val="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numCache>
            </c:numRef>
          </c:cat>
          <c:val>
            <c:numRef>
              <c:f>Sheet1!$B$2:$B$21</c:f>
              <c:numCache>
                <c:formatCode>General</c:formatCode>
                <c:ptCount val="20"/>
                <c:pt idx="0">
                  <c:v>5</c:v>
                </c:pt>
                <c:pt idx="1">
                  <c:v>25</c:v>
                </c:pt>
                <c:pt idx="2">
                  <c:v>50</c:v>
                </c:pt>
                <c:pt idx="3">
                  <c:v>75</c:v>
                </c:pt>
                <c:pt idx="4">
                  <c:v>100</c:v>
                </c:pt>
              </c:numCache>
            </c:numRef>
          </c:val>
          <c:smooth val="0"/>
          <c:extLst>
            <c:ext xmlns:c16="http://schemas.microsoft.com/office/drawing/2014/chart" uri="{C3380CC4-5D6E-409C-BE32-E72D297353CC}">
              <c16:uniqueId val="{00000000-04AD-6440-A8A5-EF47CD4DDA37}"/>
            </c:ext>
          </c:extLst>
        </c:ser>
        <c:ser>
          <c:idx val="1"/>
          <c:order val="1"/>
          <c:tx>
            <c:strRef>
              <c:f>Sheet1!$C$1</c:f>
              <c:strCache>
                <c:ptCount val="1"/>
                <c:pt idx="0">
                  <c:v>Construction related infrastructures</c:v>
                </c:pt>
              </c:strCache>
            </c:strRef>
          </c:tx>
          <c:spPr>
            <a:ln w="28575" cap="rnd">
              <a:solidFill>
                <a:schemeClr val="accent2"/>
              </a:solidFill>
              <a:round/>
            </a:ln>
            <a:effectLst/>
          </c:spPr>
          <c:marker>
            <c:symbol val="none"/>
          </c:marker>
          <c:cat>
            <c:numRef>
              <c:f>Sheet1!$A$2:$A$21</c:f>
              <c:numCache>
                <c:formatCode>General</c:formatCode>
                <c:ptCount val="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numCache>
            </c:numRef>
          </c:cat>
          <c:val>
            <c:numRef>
              <c:f>Sheet1!$C$2:$C$21</c:f>
              <c:numCache>
                <c:formatCode>General</c:formatCode>
                <c:ptCount val="20"/>
                <c:pt idx="0">
                  <c:v>0</c:v>
                </c:pt>
                <c:pt idx="1">
                  <c:v>15</c:v>
                </c:pt>
                <c:pt idx="2">
                  <c:v>45</c:v>
                </c:pt>
                <c:pt idx="3">
                  <c:v>75</c:v>
                </c:pt>
                <c:pt idx="4">
                  <c:v>100</c:v>
                </c:pt>
              </c:numCache>
            </c:numRef>
          </c:val>
          <c:smooth val="0"/>
          <c:extLst>
            <c:ext xmlns:c16="http://schemas.microsoft.com/office/drawing/2014/chart" uri="{C3380CC4-5D6E-409C-BE32-E72D297353CC}">
              <c16:uniqueId val="{00000001-04AD-6440-A8A5-EF47CD4DDA37}"/>
            </c:ext>
          </c:extLst>
        </c:ser>
        <c:ser>
          <c:idx val="2"/>
          <c:order val="2"/>
          <c:tx>
            <c:strRef>
              <c:f>Sheet1!$D$1</c:f>
              <c:strCache>
                <c:ptCount val="1"/>
                <c:pt idx="0">
                  <c:v>Surface sites</c:v>
                </c:pt>
              </c:strCache>
            </c:strRef>
          </c:tx>
          <c:spPr>
            <a:ln w="28575" cap="rnd">
              <a:solidFill>
                <a:schemeClr val="accent3"/>
              </a:solidFill>
              <a:round/>
            </a:ln>
            <a:effectLst/>
          </c:spPr>
          <c:marker>
            <c:symbol val="none"/>
          </c:marker>
          <c:cat>
            <c:numRef>
              <c:f>Sheet1!$A$2:$A$21</c:f>
              <c:numCache>
                <c:formatCode>General</c:formatCode>
                <c:ptCount val="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numCache>
            </c:numRef>
          </c:cat>
          <c:val>
            <c:numRef>
              <c:f>Sheet1!$D$2:$D$21</c:f>
              <c:numCache>
                <c:formatCode>General</c:formatCode>
                <c:ptCount val="20"/>
                <c:pt idx="0">
                  <c:v>0</c:v>
                </c:pt>
                <c:pt idx="1">
                  <c:v>5</c:v>
                </c:pt>
                <c:pt idx="2">
                  <c:v>10</c:v>
                </c:pt>
                <c:pt idx="3">
                  <c:v>20</c:v>
                </c:pt>
                <c:pt idx="4">
                  <c:v>40</c:v>
                </c:pt>
                <c:pt idx="5">
                  <c:v>60</c:v>
                </c:pt>
                <c:pt idx="6">
                  <c:v>80</c:v>
                </c:pt>
                <c:pt idx="7">
                  <c:v>100</c:v>
                </c:pt>
              </c:numCache>
            </c:numRef>
          </c:val>
          <c:smooth val="0"/>
          <c:extLst>
            <c:ext xmlns:c16="http://schemas.microsoft.com/office/drawing/2014/chart" uri="{C3380CC4-5D6E-409C-BE32-E72D297353CC}">
              <c16:uniqueId val="{00000002-04AD-6440-A8A5-EF47CD4DDA37}"/>
            </c:ext>
          </c:extLst>
        </c:ser>
        <c:ser>
          <c:idx val="3"/>
          <c:order val="3"/>
          <c:tx>
            <c:strRef>
              <c:f>Sheet1!$E$1</c:f>
              <c:strCache>
                <c:ptCount val="1"/>
                <c:pt idx="0">
                  <c:v>Accelerator related infrastructures</c:v>
                </c:pt>
              </c:strCache>
            </c:strRef>
          </c:tx>
          <c:spPr>
            <a:ln w="28575" cap="rnd">
              <a:solidFill>
                <a:schemeClr val="accent4"/>
              </a:solidFill>
              <a:round/>
            </a:ln>
            <a:effectLst/>
          </c:spPr>
          <c:marker>
            <c:symbol val="none"/>
          </c:marker>
          <c:cat>
            <c:numRef>
              <c:f>Sheet1!$A$2:$A$21</c:f>
              <c:numCache>
                <c:formatCode>General</c:formatCode>
                <c:ptCount val="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numCache>
            </c:numRef>
          </c:cat>
          <c:val>
            <c:numRef>
              <c:f>Sheet1!$E$2:$E$21</c:f>
              <c:numCache>
                <c:formatCode>General</c:formatCode>
                <c:ptCount val="20"/>
                <c:pt idx="0">
                  <c:v>0</c:v>
                </c:pt>
                <c:pt idx="1">
                  <c:v>5</c:v>
                </c:pt>
                <c:pt idx="2">
                  <c:v>5</c:v>
                </c:pt>
                <c:pt idx="3">
                  <c:v>15</c:v>
                </c:pt>
                <c:pt idx="4">
                  <c:v>15</c:v>
                </c:pt>
                <c:pt idx="5">
                  <c:v>25</c:v>
                </c:pt>
                <c:pt idx="6">
                  <c:v>25</c:v>
                </c:pt>
                <c:pt idx="7">
                  <c:v>50</c:v>
                </c:pt>
                <c:pt idx="8">
                  <c:v>50</c:v>
                </c:pt>
                <c:pt idx="9">
                  <c:v>50</c:v>
                </c:pt>
                <c:pt idx="10">
                  <c:v>75</c:v>
                </c:pt>
                <c:pt idx="11">
                  <c:v>75</c:v>
                </c:pt>
                <c:pt idx="12">
                  <c:v>100</c:v>
                </c:pt>
              </c:numCache>
            </c:numRef>
          </c:val>
          <c:smooth val="0"/>
          <c:extLst>
            <c:ext xmlns:c16="http://schemas.microsoft.com/office/drawing/2014/chart" uri="{C3380CC4-5D6E-409C-BE32-E72D297353CC}">
              <c16:uniqueId val="{00000003-04AD-6440-A8A5-EF47CD4DDA37}"/>
            </c:ext>
          </c:extLst>
        </c:ser>
        <c:ser>
          <c:idx val="4"/>
          <c:order val="4"/>
          <c:tx>
            <c:strRef>
              <c:f>Sheet1!$F$1</c:f>
              <c:strCache>
                <c:ptCount val="1"/>
                <c:pt idx="0">
                  <c:v>Accelerators</c:v>
                </c:pt>
              </c:strCache>
            </c:strRef>
          </c:tx>
          <c:spPr>
            <a:ln w="28575" cap="rnd">
              <a:solidFill>
                <a:schemeClr val="accent5"/>
              </a:solidFill>
              <a:round/>
            </a:ln>
            <a:effectLst/>
          </c:spPr>
          <c:marker>
            <c:symbol val="none"/>
          </c:marker>
          <c:cat>
            <c:numRef>
              <c:f>Sheet1!$A$2:$A$21</c:f>
              <c:numCache>
                <c:formatCode>General</c:formatCode>
                <c:ptCount val="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numCache>
            </c:numRef>
          </c:cat>
          <c:val>
            <c:numRef>
              <c:f>Sheet1!$F$2:$F$21</c:f>
              <c:numCache>
                <c:formatCode>General</c:formatCode>
                <c:ptCount val="20"/>
                <c:pt idx="0">
                  <c:v>10</c:v>
                </c:pt>
                <c:pt idx="1">
                  <c:v>10</c:v>
                </c:pt>
                <c:pt idx="2">
                  <c:v>15</c:v>
                </c:pt>
                <c:pt idx="3">
                  <c:v>15</c:v>
                </c:pt>
                <c:pt idx="4">
                  <c:v>15</c:v>
                </c:pt>
                <c:pt idx="5">
                  <c:v>25</c:v>
                </c:pt>
                <c:pt idx="6">
                  <c:v>25</c:v>
                </c:pt>
                <c:pt idx="7">
                  <c:v>25</c:v>
                </c:pt>
                <c:pt idx="8">
                  <c:v>50</c:v>
                </c:pt>
                <c:pt idx="9">
                  <c:v>50</c:v>
                </c:pt>
                <c:pt idx="10">
                  <c:v>50</c:v>
                </c:pt>
                <c:pt idx="11">
                  <c:v>75</c:v>
                </c:pt>
                <c:pt idx="12">
                  <c:v>75</c:v>
                </c:pt>
                <c:pt idx="13">
                  <c:v>75</c:v>
                </c:pt>
                <c:pt idx="14">
                  <c:v>100</c:v>
                </c:pt>
              </c:numCache>
            </c:numRef>
          </c:val>
          <c:smooth val="0"/>
          <c:extLst>
            <c:ext xmlns:c16="http://schemas.microsoft.com/office/drawing/2014/chart" uri="{C3380CC4-5D6E-409C-BE32-E72D297353CC}">
              <c16:uniqueId val="{00000004-04AD-6440-A8A5-EF47CD4DDA37}"/>
            </c:ext>
          </c:extLst>
        </c:ser>
        <c:ser>
          <c:idx val="5"/>
          <c:order val="5"/>
          <c:tx>
            <c:strRef>
              <c:f>Sheet1!$G$1</c:f>
              <c:strCache>
                <c:ptCount val="1"/>
                <c:pt idx="0">
                  <c:v>Experiments</c:v>
                </c:pt>
              </c:strCache>
            </c:strRef>
          </c:tx>
          <c:spPr>
            <a:ln w="28575" cap="rnd">
              <a:solidFill>
                <a:schemeClr val="accent6"/>
              </a:solidFill>
              <a:round/>
            </a:ln>
            <a:effectLst/>
          </c:spPr>
          <c:marker>
            <c:symbol val="none"/>
          </c:marker>
          <c:cat>
            <c:numRef>
              <c:f>Sheet1!$A$2:$A$21</c:f>
              <c:numCache>
                <c:formatCode>General</c:formatCode>
                <c:ptCount val="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numCache>
            </c:numRef>
          </c:cat>
          <c:val>
            <c:numRef>
              <c:f>Sheet1!$G$2:$G$21</c:f>
              <c:numCache>
                <c:formatCode>General</c:formatCode>
                <c:ptCount val="20"/>
                <c:pt idx="0">
                  <c:v>5</c:v>
                </c:pt>
                <c:pt idx="1">
                  <c:v>5</c:v>
                </c:pt>
                <c:pt idx="2">
                  <c:v>5</c:v>
                </c:pt>
                <c:pt idx="3">
                  <c:v>5</c:v>
                </c:pt>
                <c:pt idx="4">
                  <c:v>5</c:v>
                </c:pt>
                <c:pt idx="5">
                  <c:v>10</c:v>
                </c:pt>
                <c:pt idx="6">
                  <c:v>10</c:v>
                </c:pt>
                <c:pt idx="7">
                  <c:v>15</c:v>
                </c:pt>
                <c:pt idx="8">
                  <c:v>15</c:v>
                </c:pt>
                <c:pt idx="9">
                  <c:v>25</c:v>
                </c:pt>
                <c:pt idx="10">
                  <c:v>25</c:v>
                </c:pt>
                <c:pt idx="11">
                  <c:v>25</c:v>
                </c:pt>
                <c:pt idx="12">
                  <c:v>50</c:v>
                </c:pt>
                <c:pt idx="13">
                  <c:v>50</c:v>
                </c:pt>
                <c:pt idx="14">
                  <c:v>50</c:v>
                </c:pt>
                <c:pt idx="15">
                  <c:v>75</c:v>
                </c:pt>
                <c:pt idx="16">
                  <c:v>75</c:v>
                </c:pt>
                <c:pt idx="17">
                  <c:v>75</c:v>
                </c:pt>
                <c:pt idx="18">
                  <c:v>100</c:v>
                </c:pt>
              </c:numCache>
            </c:numRef>
          </c:val>
          <c:smooth val="0"/>
          <c:extLst>
            <c:ext xmlns:c16="http://schemas.microsoft.com/office/drawing/2014/chart" uri="{C3380CC4-5D6E-409C-BE32-E72D297353CC}">
              <c16:uniqueId val="{00000005-04AD-6440-A8A5-EF47CD4DDA37}"/>
            </c:ext>
          </c:extLst>
        </c:ser>
        <c:ser>
          <c:idx val="6"/>
          <c:order val="6"/>
          <c:tx>
            <c:strRef>
              <c:f>Sheet1!$H$1</c:f>
              <c:strCache>
                <c:ptCount val="1"/>
                <c:pt idx="0">
                  <c:v>Operation related items</c:v>
                </c:pt>
              </c:strCache>
            </c:strRef>
          </c:tx>
          <c:spPr>
            <a:ln w="28575" cap="rnd">
              <a:solidFill>
                <a:schemeClr val="accent1">
                  <a:lumMod val="60000"/>
                </a:schemeClr>
              </a:solidFill>
              <a:round/>
            </a:ln>
            <a:effectLst/>
          </c:spPr>
          <c:marker>
            <c:symbol val="none"/>
          </c:marker>
          <c:cat>
            <c:numRef>
              <c:f>Sheet1!$A$2:$A$21</c:f>
              <c:numCache>
                <c:formatCode>General</c:formatCode>
                <c:ptCount val="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numCache>
            </c:numRef>
          </c:cat>
          <c:val>
            <c:numRef>
              <c:f>Sheet1!$H$2:$H$21</c:f>
              <c:numCache>
                <c:formatCode>General</c:formatCode>
                <c:ptCount val="20"/>
                <c:pt idx="0">
                  <c:v>5</c:v>
                </c:pt>
                <c:pt idx="1">
                  <c:v>5</c:v>
                </c:pt>
                <c:pt idx="2">
                  <c:v>5</c:v>
                </c:pt>
                <c:pt idx="3">
                  <c:v>5</c:v>
                </c:pt>
                <c:pt idx="4">
                  <c:v>5</c:v>
                </c:pt>
                <c:pt idx="5">
                  <c:v>10</c:v>
                </c:pt>
                <c:pt idx="6">
                  <c:v>10</c:v>
                </c:pt>
                <c:pt idx="7">
                  <c:v>25</c:v>
                </c:pt>
                <c:pt idx="8">
                  <c:v>25</c:v>
                </c:pt>
                <c:pt idx="9">
                  <c:v>25</c:v>
                </c:pt>
                <c:pt idx="10">
                  <c:v>25</c:v>
                </c:pt>
                <c:pt idx="11">
                  <c:v>50</c:v>
                </c:pt>
                <c:pt idx="12">
                  <c:v>50</c:v>
                </c:pt>
                <c:pt idx="13">
                  <c:v>50</c:v>
                </c:pt>
                <c:pt idx="14">
                  <c:v>50</c:v>
                </c:pt>
                <c:pt idx="15">
                  <c:v>75</c:v>
                </c:pt>
                <c:pt idx="16">
                  <c:v>75</c:v>
                </c:pt>
                <c:pt idx="17">
                  <c:v>85</c:v>
                </c:pt>
                <c:pt idx="18">
                  <c:v>85</c:v>
                </c:pt>
                <c:pt idx="19">
                  <c:v>100</c:v>
                </c:pt>
              </c:numCache>
            </c:numRef>
          </c:val>
          <c:smooth val="0"/>
          <c:extLst>
            <c:ext xmlns:c16="http://schemas.microsoft.com/office/drawing/2014/chart" uri="{C3380CC4-5D6E-409C-BE32-E72D297353CC}">
              <c16:uniqueId val="{00000006-04AD-6440-A8A5-EF47CD4DDA37}"/>
            </c:ext>
          </c:extLst>
        </c:ser>
        <c:dLbls>
          <c:showLegendKey val="0"/>
          <c:showVal val="0"/>
          <c:showCatName val="0"/>
          <c:showSerName val="0"/>
          <c:showPercent val="0"/>
          <c:showBubbleSize val="0"/>
        </c:dLbls>
        <c:smooth val="0"/>
        <c:axId val="322822864"/>
        <c:axId val="322824576"/>
      </c:lineChart>
      <c:catAx>
        <c:axId val="322822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crossAx val="322824576"/>
        <c:crosses val="autoZero"/>
        <c:auto val="1"/>
        <c:lblAlgn val="ctr"/>
        <c:lblOffset val="100"/>
        <c:noMultiLvlLbl val="0"/>
      </c:catAx>
      <c:valAx>
        <c:axId val="322824576"/>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crossAx val="322822864"/>
        <c:crosses val="autoZero"/>
        <c:crossBetween val="between"/>
      </c:valAx>
      <c:spPr>
        <a:noFill/>
        <a:ln>
          <a:noFill/>
        </a:ln>
        <a:effectLst/>
      </c:spPr>
    </c:plotArea>
    <c:legend>
      <c:legendPos val="b"/>
      <c:layout>
        <c:manualLayout>
          <c:xMode val="edge"/>
          <c:yMode val="edge"/>
          <c:x val="1.9774475815818444E-2"/>
          <c:y val="0.74352636031893893"/>
          <c:w val="0.95844685186494427"/>
          <c:h val="0.229339902404006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pPr>
      <a:endParaRPr lang="en-CH"/>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Retiring</c:v>
                </c:pt>
              </c:strCache>
            </c:strRef>
          </c:tx>
          <c:spPr>
            <a:solidFill>
              <a:schemeClr val="accent1"/>
            </a:solidFill>
            <a:ln>
              <a:noFill/>
            </a:ln>
            <a:effectLst/>
          </c:spPr>
          <c:invertIfNegative val="0"/>
          <c:cat>
            <c:numRef>
              <c:f>Sheet1!$A$2:$A$5</c:f>
              <c:numCache>
                <c:formatCode>General</c:formatCode>
                <c:ptCount val="4"/>
                <c:pt idx="0">
                  <c:v>37</c:v>
                </c:pt>
                <c:pt idx="1">
                  <c:v>38</c:v>
                </c:pt>
                <c:pt idx="2">
                  <c:v>39</c:v>
                </c:pt>
                <c:pt idx="3">
                  <c:v>40</c:v>
                </c:pt>
              </c:numCache>
            </c:numRef>
          </c:cat>
          <c:val>
            <c:numRef>
              <c:f>Sheet1!$B$2:$B$5</c:f>
              <c:numCache>
                <c:formatCode>0%</c:formatCode>
                <c:ptCount val="4"/>
                <c:pt idx="0">
                  <c:v>0.46</c:v>
                </c:pt>
                <c:pt idx="1">
                  <c:v>0.21</c:v>
                </c:pt>
                <c:pt idx="2">
                  <c:v>0.21</c:v>
                </c:pt>
                <c:pt idx="3">
                  <c:v>0.11</c:v>
                </c:pt>
              </c:numCache>
            </c:numRef>
          </c:val>
          <c:extLst>
            <c:ext xmlns:c16="http://schemas.microsoft.com/office/drawing/2014/chart" uri="{C3380CC4-5D6E-409C-BE32-E72D297353CC}">
              <c16:uniqueId val="{00000000-F858-4846-93E7-7BD924B1EBF6}"/>
            </c:ext>
          </c:extLst>
        </c:ser>
        <c:dLbls>
          <c:showLegendKey val="0"/>
          <c:showVal val="0"/>
          <c:showCatName val="0"/>
          <c:showSerName val="0"/>
          <c:showPercent val="0"/>
          <c:showBubbleSize val="0"/>
        </c:dLbls>
        <c:gapWidth val="219"/>
        <c:overlap val="-27"/>
        <c:axId val="602619759"/>
        <c:axId val="602621471"/>
      </c:barChart>
      <c:catAx>
        <c:axId val="6026197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CH"/>
          </a:p>
        </c:txPr>
        <c:crossAx val="602621471"/>
        <c:crosses val="autoZero"/>
        <c:auto val="1"/>
        <c:lblAlgn val="ctr"/>
        <c:lblOffset val="100"/>
        <c:noMultiLvlLbl val="0"/>
      </c:catAx>
      <c:valAx>
        <c:axId val="60262147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CH"/>
          </a:p>
        </c:txPr>
        <c:crossAx val="6026197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pPr>
      <a:endParaRPr lang="en-CH"/>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en-GB">
                <a:solidFill>
                  <a:schemeClr val="tx1"/>
                </a:solidFill>
              </a:rPr>
              <a:t>Contract volume and spillover effects in million</a:t>
            </a:r>
            <a:r>
              <a:rPr lang="en-GB" baseline="0">
                <a:solidFill>
                  <a:schemeClr val="tx1"/>
                </a:solidFill>
              </a:rPr>
              <a:t> Chf</a:t>
            </a:r>
            <a:endParaRPr lang="en-GB">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GB"/>
        </a:p>
      </c:txPr>
    </c:title>
    <c:autoTitleDeleted val="0"/>
    <c:plotArea>
      <c:layout/>
      <c:lineChart>
        <c:grouping val="standard"/>
        <c:varyColors val="0"/>
        <c:ser>
          <c:idx val="1"/>
          <c:order val="0"/>
          <c:tx>
            <c:v>Total contract volume</c:v>
          </c:tx>
          <c:spPr>
            <a:ln w="28575" cap="rnd">
              <a:solidFill>
                <a:schemeClr val="tx1"/>
              </a:solidFill>
              <a:prstDash val="sysDot"/>
              <a:round/>
            </a:ln>
            <a:effectLst/>
          </c:spPr>
          <c:marker>
            <c:symbol val="none"/>
          </c:marker>
          <c:cat>
            <c:numRef>
              <c:f>Sheet1!$C$3:$AH$3</c:f>
              <c:numCache>
                <c:formatCode>General</c:formatCode>
                <c:ptCount val="32"/>
                <c:pt idx="0">
                  <c:v>2025</c:v>
                </c:pt>
                <c:pt idx="1">
                  <c:v>2026</c:v>
                </c:pt>
                <c:pt idx="2">
                  <c:v>2027</c:v>
                </c:pt>
                <c:pt idx="3">
                  <c:v>2028</c:v>
                </c:pt>
                <c:pt idx="4">
                  <c:v>2029</c:v>
                </c:pt>
                <c:pt idx="5">
                  <c:v>2030</c:v>
                </c:pt>
                <c:pt idx="6">
                  <c:v>2031</c:v>
                </c:pt>
                <c:pt idx="7">
                  <c:v>2032</c:v>
                </c:pt>
                <c:pt idx="8">
                  <c:v>2033</c:v>
                </c:pt>
                <c:pt idx="9">
                  <c:v>2034</c:v>
                </c:pt>
                <c:pt idx="10">
                  <c:v>2035</c:v>
                </c:pt>
                <c:pt idx="11">
                  <c:v>2036</c:v>
                </c:pt>
                <c:pt idx="12">
                  <c:v>2037</c:v>
                </c:pt>
                <c:pt idx="13">
                  <c:v>2038</c:v>
                </c:pt>
                <c:pt idx="14">
                  <c:v>2039</c:v>
                </c:pt>
                <c:pt idx="15">
                  <c:v>2040</c:v>
                </c:pt>
                <c:pt idx="16">
                  <c:v>2041</c:v>
                </c:pt>
                <c:pt idx="17">
                  <c:v>2042</c:v>
                </c:pt>
                <c:pt idx="18">
                  <c:v>2043</c:v>
                </c:pt>
                <c:pt idx="19">
                  <c:v>2044</c:v>
                </c:pt>
                <c:pt idx="20">
                  <c:v>2045</c:v>
                </c:pt>
                <c:pt idx="21">
                  <c:v>2046</c:v>
                </c:pt>
                <c:pt idx="22">
                  <c:v>2047</c:v>
                </c:pt>
                <c:pt idx="23">
                  <c:v>2048</c:v>
                </c:pt>
                <c:pt idx="24">
                  <c:v>2049</c:v>
                </c:pt>
                <c:pt idx="25">
                  <c:v>2050</c:v>
                </c:pt>
                <c:pt idx="26">
                  <c:v>2051</c:v>
                </c:pt>
                <c:pt idx="27">
                  <c:v>2052</c:v>
                </c:pt>
                <c:pt idx="28">
                  <c:v>2053</c:v>
                </c:pt>
                <c:pt idx="29">
                  <c:v>2054</c:v>
                </c:pt>
                <c:pt idx="30">
                  <c:v>2055</c:v>
                </c:pt>
                <c:pt idx="31">
                  <c:v>2056</c:v>
                </c:pt>
              </c:numCache>
            </c:numRef>
          </c:cat>
          <c:val>
            <c:numRef>
              <c:f>Sheet1!$C$4:$AH$4</c:f>
              <c:numCache>
                <c:formatCode>General</c:formatCode>
                <c:ptCount val="32"/>
                <c:pt idx="13" formatCode="#,##0.00">
                  <c:v>48.333333333333336</c:v>
                </c:pt>
                <c:pt idx="14" formatCode="#,##0.00">
                  <c:v>96.666666666666671</c:v>
                </c:pt>
                <c:pt idx="15" formatCode="#,##0.00">
                  <c:v>96.666666666666671</c:v>
                </c:pt>
                <c:pt idx="16" formatCode="#,##0.00">
                  <c:v>96.666666666666671</c:v>
                </c:pt>
                <c:pt idx="17" formatCode="#,##0.00">
                  <c:v>96.666666666666671</c:v>
                </c:pt>
                <c:pt idx="18" formatCode="#,##0.00">
                  <c:v>96.666666666666671</c:v>
                </c:pt>
                <c:pt idx="19" formatCode="#,##0.00">
                  <c:v>48.333333333333336</c:v>
                </c:pt>
              </c:numCache>
            </c:numRef>
          </c:val>
          <c:smooth val="0"/>
          <c:extLst>
            <c:ext xmlns:c16="http://schemas.microsoft.com/office/drawing/2014/chart" uri="{C3380CC4-5D6E-409C-BE32-E72D297353CC}">
              <c16:uniqueId val="{00000000-4BDB-FD4D-9652-0505C2C0C1AF}"/>
            </c:ext>
          </c:extLst>
        </c:ser>
        <c:ser>
          <c:idx val="2"/>
          <c:order val="1"/>
          <c:tx>
            <c:v>Contract TIL 5</c:v>
          </c:tx>
          <c:spPr>
            <a:ln w="28575" cap="rnd">
              <a:solidFill>
                <a:schemeClr val="tx1"/>
              </a:solidFill>
              <a:prstDash val="sysDash"/>
              <a:round/>
            </a:ln>
            <a:effectLst/>
          </c:spPr>
          <c:marker>
            <c:symbol val="none"/>
          </c:marker>
          <c:cat>
            <c:numRef>
              <c:f>Sheet1!$C$3:$AH$3</c:f>
              <c:numCache>
                <c:formatCode>General</c:formatCode>
                <c:ptCount val="32"/>
                <c:pt idx="0">
                  <c:v>2025</c:v>
                </c:pt>
                <c:pt idx="1">
                  <c:v>2026</c:v>
                </c:pt>
                <c:pt idx="2">
                  <c:v>2027</c:v>
                </c:pt>
                <c:pt idx="3">
                  <c:v>2028</c:v>
                </c:pt>
                <c:pt idx="4">
                  <c:v>2029</c:v>
                </c:pt>
                <c:pt idx="5">
                  <c:v>2030</c:v>
                </c:pt>
                <c:pt idx="6">
                  <c:v>2031</c:v>
                </c:pt>
                <c:pt idx="7">
                  <c:v>2032</c:v>
                </c:pt>
                <c:pt idx="8">
                  <c:v>2033</c:v>
                </c:pt>
                <c:pt idx="9">
                  <c:v>2034</c:v>
                </c:pt>
                <c:pt idx="10">
                  <c:v>2035</c:v>
                </c:pt>
                <c:pt idx="11">
                  <c:v>2036</c:v>
                </c:pt>
                <c:pt idx="12">
                  <c:v>2037</c:v>
                </c:pt>
                <c:pt idx="13">
                  <c:v>2038</c:v>
                </c:pt>
                <c:pt idx="14">
                  <c:v>2039</c:v>
                </c:pt>
                <c:pt idx="15">
                  <c:v>2040</c:v>
                </c:pt>
                <c:pt idx="16">
                  <c:v>2041</c:v>
                </c:pt>
                <c:pt idx="17">
                  <c:v>2042</c:v>
                </c:pt>
                <c:pt idx="18">
                  <c:v>2043</c:v>
                </c:pt>
                <c:pt idx="19">
                  <c:v>2044</c:v>
                </c:pt>
                <c:pt idx="20">
                  <c:v>2045</c:v>
                </c:pt>
                <c:pt idx="21">
                  <c:v>2046</c:v>
                </c:pt>
                <c:pt idx="22">
                  <c:v>2047</c:v>
                </c:pt>
                <c:pt idx="23">
                  <c:v>2048</c:v>
                </c:pt>
                <c:pt idx="24">
                  <c:v>2049</c:v>
                </c:pt>
                <c:pt idx="25">
                  <c:v>2050</c:v>
                </c:pt>
                <c:pt idx="26">
                  <c:v>2051</c:v>
                </c:pt>
                <c:pt idx="27">
                  <c:v>2052</c:v>
                </c:pt>
                <c:pt idx="28">
                  <c:v>2053</c:v>
                </c:pt>
                <c:pt idx="29">
                  <c:v>2054</c:v>
                </c:pt>
                <c:pt idx="30">
                  <c:v>2055</c:v>
                </c:pt>
                <c:pt idx="31">
                  <c:v>2056</c:v>
                </c:pt>
              </c:numCache>
            </c:numRef>
          </c:cat>
          <c:val>
            <c:numRef>
              <c:f>Sheet1!$C$5:$AH$5</c:f>
              <c:numCache>
                <c:formatCode>General</c:formatCode>
                <c:ptCount val="32"/>
                <c:pt idx="13" formatCode="#,##0.00">
                  <c:v>19.333333333333336</c:v>
                </c:pt>
                <c:pt idx="14" formatCode="#,##0.00">
                  <c:v>38.666666666666671</c:v>
                </c:pt>
                <c:pt idx="15" formatCode="#,##0.00">
                  <c:v>38.666666666666671</c:v>
                </c:pt>
                <c:pt idx="16" formatCode="#,##0.00">
                  <c:v>38.666666666666671</c:v>
                </c:pt>
                <c:pt idx="17" formatCode="#,##0.00">
                  <c:v>38.666666666666671</c:v>
                </c:pt>
                <c:pt idx="18" formatCode="#,##0.00">
                  <c:v>38.666666666666671</c:v>
                </c:pt>
                <c:pt idx="19" formatCode="#,##0.00">
                  <c:v>19.333333333333336</c:v>
                </c:pt>
              </c:numCache>
            </c:numRef>
          </c:val>
          <c:smooth val="0"/>
          <c:extLst>
            <c:ext xmlns:c16="http://schemas.microsoft.com/office/drawing/2014/chart" uri="{C3380CC4-5D6E-409C-BE32-E72D297353CC}">
              <c16:uniqueId val="{00000001-4BDB-FD4D-9652-0505C2C0C1AF}"/>
            </c:ext>
          </c:extLst>
        </c:ser>
        <c:ser>
          <c:idx val="3"/>
          <c:order val="2"/>
          <c:tx>
            <c:v>Contract TIL 4</c:v>
          </c:tx>
          <c:spPr>
            <a:ln w="28575" cap="rnd">
              <a:solidFill>
                <a:schemeClr val="tx1"/>
              </a:solidFill>
              <a:prstDash val="dashDot"/>
              <a:round/>
            </a:ln>
            <a:effectLst/>
          </c:spPr>
          <c:marker>
            <c:symbol val="none"/>
          </c:marker>
          <c:cat>
            <c:numRef>
              <c:f>Sheet1!$C$3:$AH$3</c:f>
              <c:numCache>
                <c:formatCode>General</c:formatCode>
                <c:ptCount val="32"/>
                <c:pt idx="0">
                  <c:v>2025</c:v>
                </c:pt>
                <c:pt idx="1">
                  <c:v>2026</c:v>
                </c:pt>
                <c:pt idx="2">
                  <c:v>2027</c:v>
                </c:pt>
                <c:pt idx="3">
                  <c:v>2028</c:v>
                </c:pt>
                <c:pt idx="4">
                  <c:v>2029</c:v>
                </c:pt>
                <c:pt idx="5">
                  <c:v>2030</c:v>
                </c:pt>
                <c:pt idx="6">
                  <c:v>2031</c:v>
                </c:pt>
                <c:pt idx="7">
                  <c:v>2032</c:v>
                </c:pt>
                <c:pt idx="8">
                  <c:v>2033</c:v>
                </c:pt>
                <c:pt idx="9">
                  <c:v>2034</c:v>
                </c:pt>
                <c:pt idx="10">
                  <c:v>2035</c:v>
                </c:pt>
                <c:pt idx="11">
                  <c:v>2036</c:v>
                </c:pt>
                <c:pt idx="12">
                  <c:v>2037</c:v>
                </c:pt>
                <c:pt idx="13">
                  <c:v>2038</c:v>
                </c:pt>
                <c:pt idx="14">
                  <c:v>2039</c:v>
                </c:pt>
                <c:pt idx="15">
                  <c:v>2040</c:v>
                </c:pt>
                <c:pt idx="16">
                  <c:v>2041</c:v>
                </c:pt>
                <c:pt idx="17">
                  <c:v>2042</c:v>
                </c:pt>
                <c:pt idx="18">
                  <c:v>2043</c:v>
                </c:pt>
                <c:pt idx="19">
                  <c:v>2044</c:v>
                </c:pt>
                <c:pt idx="20">
                  <c:v>2045</c:v>
                </c:pt>
                <c:pt idx="21">
                  <c:v>2046</c:v>
                </c:pt>
                <c:pt idx="22">
                  <c:v>2047</c:v>
                </c:pt>
                <c:pt idx="23">
                  <c:v>2048</c:v>
                </c:pt>
                <c:pt idx="24">
                  <c:v>2049</c:v>
                </c:pt>
                <c:pt idx="25">
                  <c:v>2050</c:v>
                </c:pt>
                <c:pt idx="26">
                  <c:v>2051</c:v>
                </c:pt>
                <c:pt idx="27">
                  <c:v>2052</c:v>
                </c:pt>
                <c:pt idx="28">
                  <c:v>2053</c:v>
                </c:pt>
                <c:pt idx="29">
                  <c:v>2054</c:v>
                </c:pt>
                <c:pt idx="30">
                  <c:v>2055</c:v>
                </c:pt>
                <c:pt idx="31">
                  <c:v>2056</c:v>
                </c:pt>
              </c:numCache>
            </c:numRef>
          </c:cat>
          <c:val>
            <c:numRef>
              <c:f>Sheet1!$C$6:$AH$6</c:f>
              <c:numCache>
                <c:formatCode>General</c:formatCode>
                <c:ptCount val="32"/>
                <c:pt idx="13" formatCode="#,##0.00">
                  <c:v>9.6666666666666679</c:v>
                </c:pt>
                <c:pt idx="14" formatCode="#,##0.00">
                  <c:v>19.333333333333336</c:v>
                </c:pt>
                <c:pt idx="15" formatCode="#,##0.00">
                  <c:v>19.333333333333336</c:v>
                </c:pt>
                <c:pt idx="16" formatCode="#,##0.00">
                  <c:v>19.333333333333336</c:v>
                </c:pt>
                <c:pt idx="17" formatCode="#,##0.00">
                  <c:v>19.333333333333336</c:v>
                </c:pt>
                <c:pt idx="18" formatCode="#,##0.00">
                  <c:v>19.333333333333336</c:v>
                </c:pt>
                <c:pt idx="19" formatCode="#,##0.00">
                  <c:v>9.6666666666666679</c:v>
                </c:pt>
              </c:numCache>
            </c:numRef>
          </c:val>
          <c:smooth val="0"/>
          <c:extLst>
            <c:ext xmlns:c16="http://schemas.microsoft.com/office/drawing/2014/chart" uri="{C3380CC4-5D6E-409C-BE32-E72D297353CC}">
              <c16:uniqueId val="{00000002-4BDB-FD4D-9652-0505C2C0C1AF}"/>
            </c:ext>
          </c:extLst>
        </c:ser>
        <c:ser>
          <c:idx val="4"/>
          <c:order val="3"/>
          <c:tx>
            <c:v>Contract TIL 2</c:v>
          </c:tx>
          <c:spPr>
            <a:ln w="28575" cap="rnd">
              <a:solidFill>
                <a:schemeClr val="tx1"/>
              </a:solidFill>
              <a:round/>
            </a:ln>
            <a:effectLst/>
          </c:spPr>
          <c:marker>
            <c:symbol val="none"/>
          </c:marker>
          <c:cat>
            <c:numRef>
              <c:f>Sheet1!$C$3:$AH$3</c:f>
              <c:numCache>
                <c:formatCode>General</c:formatCode>
                <c:ptCount val="32"/>
                <c:pt idx="0">
                  <c:v>2025</c:v>
                </c:pt>
                <c:pt idx="1">
                  <c:v>2026</c:v>
                </c:pt>
                <c:pt idx="2">
                  <c:v>2027</c:v>
                </c:pt>
                <c:pt idx="3">
                  <c:v>2028</c:v>
                </c:pt>
                <c:pt idx="4">
                  <c:v>2029</c:v>
                </c:pt>
                <c:pt idx="5">
                  <c:v>2030</c:v>
                </c:pt>
                <c:pt idx="6">
                  <c:v>2031</c:v>
                </c:pt>
                <c:pt idx="7">
                  <c:v>2032</c:v>
                </c:pt>
                <c:pt idx="8">
                  <c:v>2033</c:v>
                </c:pt>
                <c:pt idx="9">
                  <c:v>2034</c:v>
                </c:pt>
                <c:pt idx="10">
                  <c:v>2035</c:v>
                </c:pt>
                <c:pt idx="11">
                  <c:v>2036</c:v>
                </c:pt>
                <c:pt idx="12">
                  <c:v>2037</c:v>
                </c:pt>
                <c:pt idx="13">
                  <c:v>2038</c:v>
                </c:pt>
                <c:pt idx="14">
                  <c:v>2039</c:v>
                </c:pt>
                <c:pt idx="15">
                  <c:v>2040</c:v>
                </c:pt>
                <c:pt idx="16">
                  <c:v>2041</c:v>
                </c:pt>
                <c:pt idx="17">
                  <c:v>2042</c:v>
                </c:pt>
                <c:pt idx="18">
                  <c:v>2043</c:v>
                </c:pt>
                <c:pt idx="19">
                  <c:v>2044</c:v>
                </c:pt>
                <c:pt idx="20">
                  <c:v>2045</c:v>
                </c:pt>
                <c:pt idx="21">
                  <c:v>2046</c:v>
                </c:pt>
                <c:pt idx="22">
                  <c:v>2047</c:v>
                </c:pt>
                <c:pt idx="23">
                  <c:v>2048</c:v>
                </c:pt>
                <c:pt idx="24">
                  <c:v>2049</c:v>
                </c:pt>
                <c:pt idx="25">
                  <c:v>2050</c:v>
                </c:pt>
                <c:pt idx="26">
                  <c:v>2051</c:v>
                </c:pt>
                <c:pt idx="27">
                  <c:v>2052</c:v>
                </c:pt>
                <c:pt idx="28">
                  <c:v>2053</c:v>
                </c:pt>
                <c:pt idx="29">
                  <c:v>2054</c:v>
                </c:pt>
                <c:pt idx="30">
                  <c:v>2055</c:v>
                </c:pt>
                <c:pt idx="31">
                  <c:v>2056</c:v>
                </c:pt>
              </c:numCache>
            </c:numRef>
          </c:cat>
          <c:val>
            <c:numRef>
              <c:f>Sheet1!$C$7:$AH$7</c:f>
              <c:numCache>
                <c:formatCode>General</c:formatCode>
                <c:ptCount val="32"/>
                <c:pt idx="13" formatCode="#,##0.00">
                  <c:v>9.6666666666666679</c:v>
                </c:pt>
                <c:pt idx="14" formatCode="#,##0.00">
                  <c:v>19.333333333333336</c:v>
                </c:pt>
                <c:pt idx="15" formatCode="#,##0.00">
                  <c:v>19.333333333333336</c:v>
                </c:pt>
                <c:pt idx="16" formatCode="#,##0.00">
                  <c:v>19.333333333333336</c:v>
                </c:pt>
                <c:pt idx="17" formatCode="#,##0.00">
                  <c:v>19.333333333333336</c:v>
                </c:pt>
                <c:pt idx="18" formatCode="#,##0.00">
                  <c:v>19.333333333333336</c:v>
                </c:pt>
                <c:pt idx="19" formatCode="#,##0.00">
                  <c:v>9.6666666666666679</c:v>
                </c:pt>
              </c:numCache>
            </c:numRef>
          </c:val>
          <c:smooth val="0"/>
          <c:extLst>
            <c:ext xmlns:c16="http://schemas.microsoft.com/office/drawing/2014/chart" uri="{C3380CC4-5D6E-409C-BE32-E72D297353CC}">
              <c16:uniqueId val="{00000003-4BDB-FD4D-9652-0505C2C0C1AF}"/>
            </c:ext>
          </c:extLst>
        </c:ser>
        <c:ser>
          <c:idx val="5"/>
          <c:order val="4"/>
          <c:tx>
            <c:v>Contract TIL 1</c:v>
          </c:tx>
          <c:spPr>
            <a:ln w="28575" cap="rnd">
              <a:solidFill>
                <a:schemeClr val="tx1"/>
              </a:solidFill>
              <a:prstDash val="dash"/>
              <a:round/>
            </a:ln>
            <a:effectLst/>
          </c:spPr>
          <c:marker>
            <c:symbol val="none"/>
          </c:marker>
          <c:dPt>
            <c:idx val="15"/>
            <c:marker>
              <c:symbol val="none"/>
            </c:marker>
            <c:bubble3D val="0"/>
            <c:spPr>
              <a:ln w="28575" cap="rnd">
                <a:solidFill>
                  <a:schemeClr val="tx1"/>
                </a:solidFill>
                <a:prstDash val="dashDot"/>
                <a:round/>
              </a:ln>
              <a:effectLst/>
            </c:spPr>
            <c:extLst>
              <c:ext xmlns:c16="http://schemas.microsoft.com/office/drawing/2014/chart" uri="{C3380CC4-5D6E-409C-BE32-E72D297353CC}">
                <c16:uniqueId val="{00000005-4BDB-FD4D-9652-0505C2C0C1AF}"/>
              </c:ext>
            </c:extLst>
          </c:dPt>
          <c:cat>
            <c:numRef>
              <c:f>Sheet1!$C$3:$AH$3</c:f>
              <c:numCache>
                <c:formatCode>General</c:formatCode>
                <c:ptCount val="32"/>
                <c:pt idx="0">
                  <c:v>2025</c:v>
                </c:pt>
                <c:pt idx="1">
                  <c:v>2026</c:v>
                </c:pt>
                <c:pt idx="2">
                  <c:v>2027</c:v>
                </c:pt>
                <c:pt idx="3">
                  <c:v>2028</c:v>
                </c:pt>
                <c:pt idx="4">
                  <c:v>2029</c:v>
                </c:pt>
                <c:pt idx="5">
                  <c:v>2030</c:v>
                </c:pt>
                <c:pt idx="6">
                  <c:v>2031</c:v>
                </c:pt>
                <c:pt idx="7">
                  <c:v>2032</c:v>
                </c:pt>
                <c:pt idx="8">
                  <c:v>2033</c:v>
                </c:pt>
                <c:pt idx="9">
                  <c:v>2034</c:v>
                </c:pt>
                <c:pt idx="10">
                  <c:v>2035</c:v>
                </c:pt>
                <c:pt idx="11">
                  <c:v>2036</c:v>
                </c:pt>
                <c:pt idx="12">
                  <c:v>2037</c:v>
                </c:pt>
                <c:pt idx="13">
                  <c:v>2038</c:v>
                </c:pt>
                <c:pt idx="14">
                  <c:v>2039</c:v>
                </c:pt>
                <c:pt idx="15">
                  <c:v>2040</c:v>
                </c:pt>
                <c:pt idx="16">
                  <c:v>2041</c:v>
                </c:pt>
                <c:pt idx="17">
                  <c:v>2042</c:v>
                </c:pt>
                <c:pt idx="18">
                  <c:v>2043</c:v>
                </c:pt>
                <c:pt idx="19">
                  <c:v>2044</c:v>
                </c:pt>
                <c:pt idx="20">
                  <c:v>2045</c:v>
                </c:pt>
                <c:pt idx="21">
                  <c:v>2046</c:v>
                </c:pt>
                <c:pt idx="22">
                  <c:v>2047</c:v>
                </c:pt>
                <c:pt idx="23">
                  <c:v>2048</c:v>
                </c:pt>
                <c:pt idx="24">
                  <c:v>2049</c:v>
                </c:pt>
                <c:pt idx="25">
                  <c:v>2050</c:v>
                </c:pt>
                <c:pt idx="26">
                  <c:v>2051</c:v>
                </c:pt>
                <c:pt idx="27">
                  <c:v>2052</c:v>
                </c:pt>
                <c:pt idx="28">
                  <c:v>2053</c:v>
                </c:pt>
                <c:pt idx="29">
                  <c:v>2054</c:v>
                </c:pt>
                <c:pt idx="30">
                  <c:v>2055</c:v>
                </c:pt>
                <c:pt idx="31">
                  <c:v>2056</c:v>
                </c:pt>
              </c:numCache>
            </c:numRef>
          </c:cat>
          <c:val>
            <c:numRef>
              <c:f>Sheet1!$C$8:$AH$8</c:f>
              <c:numCache>
                <c:formatCode>General</c:formatCode>
                <c:ptCount val="32"/>
                <c:pt idx="13" formatCode="#,##0.00">
                  <c:v>9.6666666666666679</c:v>
                </c:pt>
                <c:pt idx="14" formatCode="#,##0.00">
                  <c:v>19.333333333333336</c:v>
                </c:pt>
                <c:pt idx="15" formatCode="#,##0.00">
                  <c:v>19.333333333333336</c:v>
                </c:pt>
                <c:pt idx="16" formatCode="#,##0.00">
                  <c:v>19.333333333333336</c:v>
                </c:pt>
                <c:pt idx="17" formatCode="#,##0.00">
                  <c:v>19.333333333333336</c:v>
                </c:pt>
                <c:pt idx="18" formatCode="#,##0.00">
                  <c:v>19.333333333333336</c:v>
                </c:pt>
                <c:pt idx="19" formatCode="#,##0.00">
                  <c:v>9.6666666666666679</c:v>
                </c:pt>
              </c:numCache>
            </c:numRef>
          </c:val>
          <c:smooth val="0"/>
          <c:extLst>
            <c:ext xmlns:c16="http://schemas.microsoft.com/office/drawing/2014/chart" uri="{C3380CC4-5D6E-409C-BE32-E72D297353CC}">
              <c16:uniqueId val="{00000006-4BDB-FD4D-9652-0505C2C0C1AF}"/>
            </c:ext>
          </c:extLst>
        </c:ser>
        <c:ser>
          <c:idx val="6"/>
          <c:order val="5"/>
          <c:tx>
            <c:v>Spillover TIL 5</c:v>
          </c:tx>
          <c:spPr>
            <a:ln w="28575" cap="rnd">
              <a:solidFill>
                <a:schemeClr val="accent5">
                  <a:lumMod val="20000"/>
                  <a:lumOff val="80000"/>
                </a:schemeClr>
              </a:solidFill>
              <a:round/>
            </a:ln>
            <a:effectLst/>
          </c:spPr>
          <c:marker>
            <c:symbol val="none"/>
          </c:marker>
          <c:cat>
            <c:numRef>
              <c:f>Sheet1!$C$3:$AH$3</c:f>
              <c:numCache>
                <c:formatCode>General</c:formatCode>
                <c:ptCount val="32"/>
                <c:pt idx="0">
                  <c:v>2025</c:v>
                </c:pt>
                <c:pt idx="1">
                  <c:v>2026</c:v>
                </c:pt>
                <c:pt idx="2">
                  <c:v>2027</c:v>
                </c:pt>
                <c:pt idx="3">
                  <c:v>2028</c:v>
                </c:pt>
                <c:pt idx="4">
                  <c:v>2029</c:v>
                </c:pt>
                <c:pt idx="5">
                  <c:v>2030</c:v>
                </c:pt>
                <c:pt idx="6">
                  <c:v>2031</c:v>
                </c:pt>
                <c:pt idx="7">
                  <c:v>2032</c:v>
                </c:pt>
                <c:pt idx="8">
                  <c:v>2033</c:v>
                </c:pt>
                <c:pt idx="9">
                  <c:v>2034</c:v>
                </c:pt>
                <c:pt idx="10">
                  <c:v>2035</c:v>
                </c:pt>
                <c:pt idx="11">
                  <c:v>2036</c:v>
                </c:pt>
                <c:pt idx="12">
                  <c:v>2037</c:v>
                </c:pt>
                <c:pt idx="13">
                  <c:v>2038</c:v>
                </c:pt>
                <c:pt idx="14">
                  <c:v>2039</c:v>
                </c:pt>
                <c:pt idx="15">
                  <c:v>2040</c:v>
                </c:pt>
                <c:pt idx="16">
                  <c:v>2041</c:v>
                </c:pt>
                <c:pt idx="17">
                  <c:v>2042</c:v>
                </c:pt>
                <c:pt idx="18">
                  <c:v>2043</c:v>
                </c:pt>
                <c:pt idx="19">
                  <c:v>2044</c:v>
                </c:pt>
                <c:pt idx="20">
                  <c:v>2045</c:v>
                </c:pt>
                <c:pt idx="21">
                  <c:v>2046</c:v>
                </c:pt>
                <c:pt idx="22">
                  <c:v>2047</c:v>
                </c:pt>
                <c:pt idx="23">
                  <c:v>2048</c:v>
                </c:pt>
                <c:pt idx="24">
                  <c:v>2049</c:v>
                </c:pt>
                <c:pt idx="25">
                  <c:v>2050</c:v>
                </c:pt>
                <c:pt idx="26">
                  <c:v>2051</c:v>
                </c:pt>
                <c:pt idx="27">
                  <c:v>2052</c:v>
                </c:pt>
                <c:pt idx="28">
                  <c:v>2053</c:v>
                </c:pt>
                <c:pt idx="29">
                  <c:v>2054</c:v>
                </c:pt>
                <c:pt idx="30">
                  <c:v>2055</c:v>
                </c:pt>
                <c:pt idx="31">
                  <c:v>2056</c:v>
                </c:pt>
              </c:numCache>
            </c:numRef>
          </c:cat>
          <c:val>
            <c:numRef>
              <c:f>Sheet1!$C$9:$AH$9</c:f>
              <c:numCache>
                <c:formatCode>General</c:formatCode>
                <c:ptCount val="32"/>
                <c:pt idx="17" formatCode="#,##0.00">
                  <c:v>12.778559999999899</c:v>
                </c:pt>
                <c:pt idx="18" formatCode="#,##0.00">
                  <c:v>21.297599999999999</c:v>
                </c:pt>
                <c:pt idx="19" formatCode="#,##0.00">
                  <c:v>36.915839999999903</c:v>
                </c:pt>
                <c:pt idx="20" formatCode="#,##0.00">
                  <c:v>48.274560000000001</c:v>
                </c:pt>
                <c:pt idx="21" formatCode="#,##0.00">
                  <c:v>68.152320000000003</c:v>
                </c:pt>
                <c:pt idx="22" formatCode="#,##0.00">
                  <c:v>72.411839999999998</c:v>
                </c:pt>
                <c:pt idx="23" formatCode="#,##0.00">
                  <c:v>86.610239999999905</c:v>
                </c:pt>
                <c:pt idx="24" formatCode="#,##0.00">
                  <c:v>105.068159999999</c:v>
                </c:pt>
                <c:pt idx="25" formatCode="#,##0.00">
                  <c:v>83.770559999999904</c:v>
                </c:pt>
                <c:pt idx="26" formatCode="#,##0.00">
                  <c:v>75.251519999999999</c:v>
                </c:pt>
                <c:pt idx="27" formatCode="#,##0.00">
                  <c:v>44.015039999999999</c:v>
                </c:pt>
                <c:pt idx="28" formatCode="#,##0.00">
                  <c:v>32.656320000000001</c:v>
                </c:pt>
                <c:pt idx="29" formatCode="#,##0.00">
                  <c:v>8.5190400000000004</c:v>
                </c:pt>
                <c:pt idx="30" formatCode="#,##0.00">
                  <c:v>5.67936</c:v>
                </c:pt>
                <c:pt idx="31" formatCode="#,##0.00">
                  <c:v>8.5190400000000004</c:v>
                </c:pt>
              </c:numCache>
            </c:numRef>
          </c:val>
          <c:smooth val="0"/>
          <c:extLst>
            <c:ext xmlns:c16="http://schemas.microsoft.com/office/drawing/2014/chart" uri="{C3380CC4-5D6E-409C-BE32-E72D297353CC}">
              <c16:uniqueId val="{00000007-4BDB-FD4D-9652-0505C2C0C1AF}"/>
            </c:ext>
          </c:extLst>
        </c:ser>
        <c:ser>
          <c:idx val="7"/>
          <c:order val="6"/>
          <c:tx>
            <c:v>Spillover TIL 4</c:v>
          </c:tx>
          <c:spPr>
            <a:ln w="28575" cap="rnd">
              <a:solidFill>
                <a:schemeClr val="accent5">
                  <a:lumMod val="60000"/>
                  <a:lumOff val="40000"/>
                </a:schemeClr>
              </a:solidFill>
              <a:round/>
            </a:ln>
            <a:effectLst/>
          </c:spPr>
          <c:marker>
            <c:symbol val="none"/>
          </c:marker>
          <c:cat>
            <c:numRef>
              <c:f>Sheet1!$C$3:$AH$3</c:f>
              <c:numCache>
                <c:formatCode>General</c:formatCode>
                <c:ptCount val="32"/>
                <c:pt idx="0">
                  <c:v>2025</c:v>
                </c:pt>
                <c:pt idx="1">
                  <c:v>2026</c:v>
                </c:pt>
                <c:pt idx="2">
                  <c:v>2027</c:v>
                </c:pt>
                <c:pt idx="3">
                  <c:v>2028</c:v>
                </c:pt>
                <c:pt idx="4">
                  <c:v>2029</c:v>
                </c:pt>
                <c:pt idx="5">
                  <c:v>2030</c:v>
                </c:pt>
                <c:pt idx="6">
                  <c:v>2031</c:v>
                </c:pt>
                <c:pt idx="7">
                  <c:v>2032</c:v>
                </c:pt>
                <c:pt idx="8">
                  <c:v>2033</c:v>
                </c:pt>
                <c:pt idx="9">
                  <c:v>2034</c:v>
                </c:pt>
                <c:pt idx="10">
                  <c:v>2035</c:v>
                </c:pt>
                <c:pt idx="11">
                  <c:v>2036</c:v>
                </c:pt>
                <c:pt idx="12">
                  <c:v>2037</c:v>
                </c:pt>
                <c:pt idx="13">
                  <c:v>2038</c:v>
                </c:pt>
                <c:pt idx="14">
                  <c:v>2039</c:v>
                </c:pt>
                <c:pt idx="15">
                  <c:v>2040</c:v>
                </c:pt>
                <c:pt idx="16">
                  <c:v>2041</c:v>
                </c:pt>
                <c:pt idx="17">
                  <c:v>2042</c:v>
                </c:pt>
                <c:pt idx="18">
                  <c:v>2043</c:v>
                </c:pt>
                <c:pt idx="19">
                  <c:v>2044</c:v>
                </c:pt>
                <c:pt idx="20">
                  <c:v>2045</c:v>
                </c:pt>
                <c:pt idx="21">
                  <c:v>2046</c:v>
                </c:pt>
                <c:pt idx="22">
                  <c:v>2047</c:v>
                </c:pt>
                <c:pt idx="23">
                  <c:v>2048</c:v>
                </c:pt>
                <c:pt idx="24">
                  <c:v>2049</c:v>
                </c:pt>
                <c:pt idx="25">
                  <c:v>2050</c:v>
                </c:pt>
                <c:pt idx="26">
                  <c:v>2051</c:v>
                </c:pt>
                <c:pt idx="27">
                  <c:v>2052</c:v>
                </c:pt>
                <c:pt idx="28">
                  <c:v>2053</c:v>
                </c:pt>
                <c:pt idx="29">
                  <c:v>2054</c:v>
                </c:pt>
                <c:pt idx="30">
                  <c:v>2055</c:v>
                </c:pt>
                <c:pt idx="31">
                  <c:v>2056</c:v>
                </c:pt>
              </c:numCache>
            </c:numRef>
          </c:cat>
          <c:val>
            <c:numRef>
              <c:f>Sheet1!$C$10:$AH$10</c:f>
              <c:numCache>
                <c:formatCode>General</c:formatCode>
                <c:ptCount val="32"/>
                <c:pt idx="16" formatCode="#,##0.00">
                  <c:v>4.07</c:v>
                </c:pt>
                <c:pt idx="17" formatCode="#,##0.00">
                  <c:v>6.79</c:v>
                </c:pt>
                <c:pt idx="18" formatCode="#,##0.00">
                  <c:v>11.77</c:v>
                </c:pt>
                <c:pt idx="19" formatCode="#,##0.00">
                  <c:v>15.39</c:v>
                </c:pt>
                <c:pt idx="20" formatCode="#,##0.00">
                  <c:v>21.73</c:v>
                </c:pt>
                <c:pt idx="21" formatCode="#,##0.00">
                  <c:v>23.09</c:v>
                </c:pt>
                <c:pt idx="22" formatCode="#,##0.00">
                  <c:v>27.62</c:v>
                </c:pt>
                <c:pt idx="23" formatCode="#,##0.00">
                  <c:v>33.5</c:v>
                </c:pt>
                <c:pt idx="24" formatCode="#,##0.00">
                  <c:v>26.71</c:v>
                </c:pt>
                <c:pt idx="25" formatCode="#,##0.00">
                  <c:v>23.99</c:v>
                </c:pt>
                <c:pt idx="26" formatCode="#,##0.00">
                  <c:v>14.03</c:v>
                </c:pt>
                <c:pt idx="27" formatCode="#,##0.00">
                  <c:v>10.41</c:v>
                </c:pt>
                <c:pt idx="28" formatCode="#,##0.00">
                  <c:v>2.72</c:v>
                </c:pt>
                <c:pt idx="29" formatCode="#,##0.00">
                  <c:v>1.81</c:v>
                </c:pt>
                <c:pt idx="30" formatCode="#,##0.00">
                  <c:v>2.72</c:v>
                </c:pt>
              </c:numCache>
            </c:numRef>
          </c:val>
          <c:smooth val="0"/>
          <c:extLst>
            <c:ext xmlns:c16="http://schemas.microsoft.com/office/drawing/2014/chart" uri="{C3380CC4-5D6E-409C-BE32-E72D297353CC}">
              <c16:uniqueId val="{00000008-4BDB-FD4D-9652-0505C2C0C1AF}"/>
            </c:ext>
          </c:extLst>
        </c:ser>
        <c:ser>
          <c:idx val="8"/>
          <c:order val="7"/>
          <c:tx>
            <c:v>Spillover TIL 2</c:v>
          </c:tx>
          <c:spPr>
            <a:ln w="28575" cap="rnd">
              <a:solidFill>
                <a:schemeClr val="accent5">
                  <a:lumMod val="75000"/>
                </a:schemeClr>
              </a:solidFill>
              <a:round/>
            </a:ln>
            <a:effectLst/>
          </c:spPr>
          <c:marker>
            <c:symbol val="none"/>
          </c:marker>
          <c:cat>
            <c:numRef>
              <c:f>Sheet1!$C$3:$AH$3</c:f>
              <c:numCache>
                <c:formatCode>General</c:formatCode>
                <c:ptCount val="32"/>
                <c:pt idx="0">
                  <c:v>2025</c:v>
                </c:pt>
                <c:pt idx="1">
                  <c:v>2026</c:v>
                </c:pt>
                <c:pt idx="2">
                  <c:v>2027</c:v>
                </c:pt>
                <c:pt idx="3">
                  <c:v>2028</c:v>
                </c:pt>
                <c:pt idx="4">
                  <c:v>2029</c:v>
                </c:pt>
                <c:pt idx="5">
                  <c:v>2030</c:v>
                </c:pt>
                <c:pt idx="6">
                  <c:v>2031</c:v>
                </c:pt>
                <c:pt idx="7">
                  <c:v>2032</c:v>
                </c:pt>
                <c:pt idx="8">
                  <c:v>2033</c:v>
                </c:pt>
                <c:pt idx="9">
                  <c:v>2034</c:v>
                </c:pt>
                <c:pt idx="10">
                  <c:v>2035</c:v>
                </c:pt>
                <c:pt idx="11">
                  <c:v>2036</c:v>
                </c:pt>
                <c:pt idx="12">
                  <c:v>2037</c:v>
                </c:pt>
                <c:pt idx="13">
                  <c:v>2038</c:v>
                </c:pt>
                <c:pt idx="14">
                  <c:v>2039</c:v>
                </c:pt>
                <c:pt idx="15">
                  <c:v>2040</c:v>
                </c:pt>
                <c:pt idx="16">
                  <c:v>2041</c:v>
                </c:pt>
                <c:pt idx="17">
                  <c:v>2042</c:v>
                </c:pt>
                <c:pt idx="18">
                  <c:v>2043</c:v>
                </c:pt>
                <c:pt idx="19">
                  <c:v>2044</c:v>
                </c:pt>
                <c:pt idx="20">
                  <c:v>2045</c:v>
                </c:pt>
                <c:pt idx="21">
                  <c:v>2046</c:v>
                </c:pt>
                <c:pt idx="22">
                  <c:v>2047</c:v>
                </c:pt>
                <c:pt idx="23">
                  <c:v>2048</c:v>
                </c:pt>
                <c:pt idx="24">
                  <c:v>2049</c:v>
                </c:pt>
                <c:pt idx="25">
                  <c:v>2050</c:v>
                </c:pt>
                <c:pt idx="26">
                  <c:v>2051</c:v>
                </c:pt>
                <c:pt idx="27">
                  <c:v>2052</c:v>
                </c:pt>
                <c:pt idx="28">
                  <c:v>2053</c:v>
                </c:pt>
                <c:pt idx="29">
                  <c:v>2054</c:v>
                </c:pt>
                <c:pt idx="30">
                  <c:v>2055</c:v>
                </c:pt>
                <c:pt idx="31">
                  <c:v>2056</c:v>
                </c:pt>
              </c:numCache>
            </c:numRef>
          </c:cat>
          <c:val>
            <c:numRef>
              <c:f>Sheet1!$C$11:$AH$11</c:f>
              <c:numCache>
                <c:formatCode>General</c:formatCode>
                <c:ptCount val="32"/>
                <c:pt idx="15" formatCode="#,##0.00">
                  <c:v>2.09</c:v>
                </c:pt>
                <c:pt idx="16" formatCode="#,##0.00">
                  <c:v>3.48</c:v>
                </c:pt>
                <c:pt idx="17" formatCode="#,##0.00">
                  <c:v>6.03</c:v>
                </c:pt>
                <c:pt idx="18" formatCode="#,##0.00">
                  <c:v>7.89</c:v>
                </c:pt>
                <c:pt idx="19" formatCode="#,##0.00">
                  <c:v>11.14</c:v>
                </c:pt>
                <c:pt idx="20" formatCode="#,##0.00">
                  <c:v>11.83</c:v>
                </c:pt>
                <c:pt idx="21" formatCode="#,##0.00">
                  <c:v>14.15</c:v>
                </c:pt>
                <c:pt idx="22" formatCode="#,##0.00">
                  <c:v>17.170000000000002</c:v>
                </c:pt>
                <c:pt idx="23" formatCode="#,##0.00">
                  <c:v>13.69</c:v>
                </c:pt>
                <c:pt idx="24" formatCode="#,##0.00">
                  <c:v>12.3</c:v>
                </c:pt>
                <c:pt idx="25" formatCode="#,##0.00">
                  <c:v>7.19</c:v>
                </c:pt>
                <c:pt idx="26" formatCode="#,##0.00">
                  <c:v>5.34</c:v>
                </c:pt>
                <c:pt idx="27" formatCode="#,##0.00">
                  <c:v>1.39</c:v>
                </c:pt>
                <c:pt idx="28" formatCode="#,##0.00">
                  <c:v>0.93</c:v>
                </c:pt>
                <c:pt idx="29" formatCode="#,##0.00">
                  <c:v>1.39</c:v>
                </c:pt>
              </c:numCache>
            </c:numRef>
          </c:val>
          <c:smooth val="0"/>
          <c:extLst>
            <c:ext xmlns:c16="http://schemas.microsoft.com/office/drawing/2014/chart" uri="{C3380CC4-5D6E-409C-BE32-E72D297353CC}">
              <c16:uniqueId val="{00000009-4BDB-FD4D-9652-0505C2C0C1AF}"/>
            </c:ext>
          </c:extLst>
        </c:ser>
        <c:ser>
          <c:idx val="9"/>
          <c:order val="8"/>
          <c:tx>
            <c:v>Undiscounted benefit</c:v>
          </c:tx>
          <c:spPr>
            <a:ln w="28575" cap="rnd">
              <a:solidFill>
                <a:schemeClr val="accent4"/>
              </a:solidFill>
              <a:prstDash val="sysDash"/>
              <a:round/>
            </a:ln>
            <a:effectLst/>
          </c:spPr>
          <c:marker>
            <c:symbol val="none"/>
          </c:marker>
          <c:cat>
            <c:numRef>
              <c:f>Sheet1!$C$3:$AH$3</c:f>
              <c:numCache>
                <c:formatCode>General</c:formatCode>
                <c:ptCount val="32"/>
                <c:pt idx="0">
                  <c:v>2025</c:v>
                </c:pt>
                <c:pt idx="1">
                  <c:v>2026</c:v>
                </c:pt>
                <c:pt idx="2">
                  <c:v>2027</c:v>
                </c:pt>
                <c:pt idx="3">
                  <c:v>2028</c:v>
                </c:pt>
                <c:pt idx="4">
                  <c:v>2029</c:v>
                </c:pt>
                <c:pt idx="5">
                  <c:v>2030</c:v>
                </c:pt>
                <c:pt idx="6">
                  <c:v>2031</c:v>
                </c:pt>
                <c:pt idx="7">
                  <c:v>2032</c:v>
                </c:pt>
                <c:pt idx="8">
                  <c:v>2033</c:v>
                </c:pt>
                <c:pt idx="9">
                  <c:v>2034</c:v>
                </c:pt>
                <c:pt idx="10">
                  <c:v>2035</c:v>
                </c:pt>
                <c:pt idx="11">
                  <c:v>2036</c:v>
                </c:pt>
                <c:pt idx="12">
                  <c:v>2037</c:v>
                </c:pt>
                <c:pt idx="13">
                  <c:v>2038</c:v>
                </c:pt>
                <c:pt idx="14">
                  <c:v>2039</c:v>
                </c:pt>
                <c:pt idx="15">
                  <c:v>2040</c:v>
                </c:pt>
                <c:pt idx="16">
                  <c:v>2041</c:v>
                </c:pt>
                <c:pt idx="17">
                  <c:v>2042</c:v>
                </c:pt>
                <c:pt idx="18">
                  <c:v>2043</c:v>
                </c:pt>
                <c:pt idx="19">
                  <c:v>2044</c:v>
                </c:pt>
                <c:pt idx="20">
                  <c:v>2045</c:v>
                </c:pt>
                <c:pt idx="21">
                  <c:v>2046</c:v>
                </c:pt>
                <c:pt idx="22">
                  <c:v>2047</c:v>
                </c:pt>
                <c:pt idx="23">
                  <c:v>2048</c:v>
                </c:pt>
                <c:pt idx="24">
                  <c:v>2049</c:v>
                </c:pt>
                <c:pt idx="25">
                  <c:v>2050</c:v>
                </c:pt>
                <c:pt idx="26">
                  <c:v>2051</c:v>
                </c:pt>
                <c:pt idx="27">
                  <c:v>2052</c:v>
                </c:pt>
                <c:pt idx="28">
                  <c:v>2053</c:v>
                </c:pt>
                <c:pt idx="29">
                  <c:v>2054</c:v>
                </c:pt>
                <c:pt idx="30">
                  <c:v>2055</c:v>
                </c:pt>
                <c:pt idx="31">
                  <c:v>2056</c:v>
                </c:pt>
              </c:numCache>
            </c:numRef>
          </c:cat>
          <c:val>
            <c:numRef>
              <c:f>Sheet1!$C$12:$AH$12</c:f>
              <c:numCache>
                <c:formatCode>#,##0.00</c:formatCode>
                <c:ptCount val="3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2.09</c:v>
                </c:pt>
                <c:pt idx="16">
                  <c:v>7.5500000000000007</c:v>
                </c:pt>
                <c:pt idx="17">
                  <c:v>25.5985599999999</c:v>
                </c:pt>
                <c:pt idx="18">
                  <c:v>40.957599999999999</c:v>
                </c:pt>
                <c:pt idx="19">
                  <c:v>63.445839999999905</c:v>
                </c:pt>
                <c:pt idx="20">
                  <c:v>81.834559999999996</c:v>
                </c:pt>
                <c:pt idx="21">
                  <c:v>105.39232000000001</c:v>
                </c:pt>
                <c:pt idx="22">
                  <c:v>117.20184</c:v>
                </c:pt>
                <c:pt idx="23">
                  <c:v>133.80023999999992</c:v>
                </c:pt>
                <c:pt idx="24">
                  <c:v>144.078159999999</c:v>
                </c:pt>
                <c:pt idx="25">
                  <c:v>114.9505599999999</c:v>
                </c:pt>
                <c:pt idx="26">
                  <c:v>94.621520000000004</c:v>
                </c:pt>
                <c:pt idx="27">
                  <c:v>55.815039999999996</c:v>
                </c:pt>
                <c:pt idx="28">
                  <c:v>36.306319999999999</c:v>
                </c:pt>
                <c:pt idx="29">
                  <c:v>11.719040000000001</c:v>
                </c:pt>
                <c:pt idx="30">
                  <c:v>8.3993599999999997</c:v>
                </c:pt>
                <c:pt idx="31">
                  <c:v>8.5190400000000004</c:v>
                </c:pt>
              </c:numCache>
            </c:numRef>
          </c:val>
          <c:smooth val="0"/>
          <c:extLst>
            <c:ext xmlns:c16="http://schemas.microsoft.com/office/drawing/2014/chart" uri="{C3380CC4-5D6E-409C-BE32-E72D297353CC}">
              <c16:uniqueId val="{0000000A-4BDB-FD4D-9652-0505C2C0C1AF}"/>
            </c:ext>
          </c:extLst>
        </c:ser>
        <c:ser>
          <c:idx val="0"/>
          <c:order val="9"/>
          <c:tx>
            <c:v>Discounted benefit</c:v>
          </c:tx>
          <c:spPr>
            <a:ln w="38100" cap="rnd">
              <a:solidFill>
                <a:srgbClr val="FF0000"/>
              </a:solidFill>
              <a:prstDash val="sysDash"/>
              <a:round/>
            </a:ln>
            <a:effectLst/>
          </c:spPr>
          <c:marker>
            <c:symbol val="none"/>
          </c:marker>
          <c:val>
            <c:numRef>
              <c:f>Sheet1!$C$15:$AH$15</c:f>
              <c:numCache>
                <c:formatCode>#,##0.00</c:formatCode>
                <c:ptCount val="3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1.3811777268771452</c:v>
                </c:pt>
                <c:pt idx="16">
                  <c:v>4.8535232801754002</c:v>
                </c:pt>
                <c:pt idx="17">
                  <c:v>16.007834527142819</c:v>
                </c:pt>
                <c:pt idx="18">
                  <c:v>24.914859154350481</c:v>
                </c:pt>
                <c:pt idx="19">
                  <c:v>37.543432205981354</c:v>
                </c:pt>
                <c:pt idx="20">
                  <c:v>47.105808098422031</c:v>
                </c:pt>
                <c:pt idx="21">
                  <c:v>59.013796791066632</c:v>
                </c:pt>
                <c:pt idx="22">
                  <c:v>63.838975300344231</c:v>
                </c:pt>
                <c:pt idx="23">
                  <c:v>70.894942608151638</c:v>
                </c:pt>
                <c:pt idx="24">
                  <c:v>74.261446046599957</c:v>
                </c:pt>
                <c:pt idx="25">
                  <c:v>57.634592234010746</c:v>
                </c:pt>
                <c:pt idx="26">
                  <c:v>46.14970604965719</c:v>
                </c:pt>
                <c:pt idx="27">
                  <c:v>26.481168486512374</c:v>
                </c:pt>
                <c:pt idx="28">
                  <c:v>16.756180141230644</c:v>
                </c:pt>
                <c:pt idx="29">
                  <c:v>5.2612835904120452</c:v>
                </c:pt>
                <c:pt idx="30">
                  <c:v>3.6681978832527404</c:v>
                </c:pt>
                <c:pt idx="31">
                  <c:v>3.6191293302893288</c:v>
                </c:pt>
              </c:numCache>
            </c:numRef>
          </c:val>
          <c:smooth val="0"/>
          <c:extLst>
            <c:ext xmlns:c16="http://schemas.microsoft.com/office/drawing/2014/chart" uri="{C3380CC4-5D6E-409C-BE32-E72D297353CC}">
              <c16:uniqueId val="{0000000B-4BDB-FD4D-9652-0505C2C0C1AF}"/>
            </c:ext>
          </c:extLst>
        </c:ser>
        <c:dLbls>
          <c:showLegendKey val="0"/>
          <c:showVal val="0"/>
          <c:showCatName val="0"/>
          <c:showSerName val="0"/>
          <c:showPercent val="0"/>
          <c:showBubbleSize val="0"/>
        </c:dLbls>
        <c:smooth val="0"/>
        <c:axId val="665577184"/>
        <c:axId val="2044939408"/>
      </c:lineChart>
      <c:catAx>
        <c:axId val="665577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CH"/>
          </a:p>
        </c:txPr>
        <c:crossAx val="2044939408"/>
        <c:crosses val="autoZero"/>
        <c:auto val="1"/>
        <c:lblAlgn val="ctr"/>
        <c:lblOffset val="100"/>
        <c:noMultiLvlLbl val="0"/>
      </c:catAx>
      <c:valAx>
        <c:axId val="20449394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CH"/>
          </a:p>
        </c:txPr>
        <c:crossAx val="6655771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a:t>All visitors</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pieChart>
        <c:varyColors val="1"/>
        <c:ser>
          <c:idx val="0"/>
          <c:order val="0"/>
          <c:tx>
            <c:strRef>
              <c:f>Sheet1!$B$1</c:f>
              <c:strCache>
                <c:ptCount val="1"/>
                <c:pt idx="0">
                  <c:v>Number</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3B00-0E4B-BE55-585CE1895CCF}"/>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1-3B00-0E4B-BE55-585CE1895CCF}"/>
              </c:ext>
            </c:extLst>
          </c:dPt>
          <c:dLbls>
            <c:dLbl>
              <c:idx val="0"/>
              <c:layout>
                <c:manualLayout>
                  <c:x val="9.6058750771432051E-4"/>
                  <c:y val="-0.19922982283464566"/>
                </c:manualLayout>
              </c:layou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3B00-0E4B-BE55-585CE1895CCF}"/>
                </c:ext>
              </c:extLst>
            </c:dLbl>
            <c:dLbl>
              <c:idx val="1"/>
              <c:layout>
                <c:manualLayout>
                  <c:x val="1.5658286487477503E-2"/>
                  <c:y val="-0.15388779527559052"/>
                </c:manualLayout>
              </c:layou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B00-0E4B-BE55-585CE1895CCF}"/>
                </c:ext>
              </c:extLst>
            </c:dLbl>
            <c:numFmt formatCode="General"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CH"/>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RI</c:v>
                </c:pt>
                <c:pt idx="1">
                  <c:v>Region</c:v>
                </c:pt>
              </c:strCache>
            </c:strRef>
          </c:cat>
          <c:val>
            <c:numRef>
              <c:f>Sheet1!$B$2:$B$3</c:f>
              <c:numCache>
                <c:formatCode>General</c:formatCode>
                <c:ptCount val="2"/>
                <c:pt idx="0">
                  <c:v>1704</c:v>
                </c:pt>
                <c:pt idx="1">
                  <c:v>1382</c:v>
                </c:pt>
              </c:numCache>
            </c:numRef>
          </c:val>
          <c:extLst>
            <c:ext xmlns:c16="http://schemas.microsoft.com/office/drawing/2014/chart" uri="{C3380CC4-5D6E-409C-BE32-E72D297353CC}">
              <c16:uniqueId val="{00000000-3B00-0E4B-BE55-585CE1895CC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CH"/>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dirty="0"/>
              <a:t>Group visitors</a:t>
            </a:r>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pieChart>
        <c:varyColors val="1"/>
        <c:ser>
          <c:idx val="0"/>
          <c:order val="0"/>
          <c:tx>
            <c:strRef>
              <c:f>Sheet1!$B$1</c:f>
              <c:strCache>
                <c:ptCount val="1"/>
                <c:pt idx="0">
                  <c:v>Number</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3B00-0E4B-BE55-585CE1895CCF}"/>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1-3B00-0E4B-BE55-585CE1895CCF}"/>
              </c:ext>
            </c:extLst>
          </c:dPt>
          <c:dLbls>
            <c:dLbl>
              <c:idx val="0"/>
              <c:layout>
                <c:manualLayout>
                  <c:x val="0.16368352319860702"/>
                  <c:y val="-0.16728172851245607"/>
                </c:manualLayout>
              </c:layou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2-3B00-0E4B-BE55-585CE1895CCF}"/>
                </c:ext>
              </c:extLst>
            </c:dLbl>
            <c:dLbl>
              <c:idx val="1"/>
              <c:layout>
                <c:manualLayout>
                  <c:x val="-8.8651285799939236E-2"/>
                  <c:y val="3.1410667612528649E-2"/>
                </c:manualLayout>
              </c:layout>
              <c:showLegendKey val="0"/>
              <c:showVal val="1"/>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3B00-0E4B-BE55-585CE1895CCF}"/>
                </c:ext>
              </c:extLst>
            </c:dLbl>
            <c:numFmt formatCode="General" sourceLinked="0"/>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CH"/>
              </a:p>
            </c:txPr>
            <c:showLegendKey val="0"/>
            <c:showVal val="1"/>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RI</c:v>
                </c:pt>
                <c:pt idx="1">
                  <c:v>Region</c:v>
                </c:pt>
              </c:strCache>
            </c:strRef>
          </c:cat>
          <c:val>
            <c:numRef>
              <c:f>Sheet1!$B$2:$B$3</c:f>
              <c:numCache>
                <c:formatCode>General</c:formatCode>
                <c:ptCount val="2"/>
                <c:pt idx="0">
                  <c:v>540</c:v>
                </c:pt>
                <c:pt idx="1">
                  <c:v>209</c:v>
                </c:pt>
              </c:numCache>
            </c:numRef>
          </c:val>
          <c:extLst>
            <c:ext xmlns:c16="http://schemas.microsoft.com/office/drawing/2014/chart" uri="{C3380CC4-5D6E-409C-BE32-E72D297353CC}">
              <c16:uniqueId val="{00000000-3B00-0E4B-BE55-585CE1895CC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40"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4.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15.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01.04.25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D7EBA44-2749-4505-B776-1307762B45EE}" type="slidenum">
              <a:rPr lang="de-AT" smtClean="0"/>
              <a:t>27</a:t>
            </a:fld>
            <a:endParaRPr lang="de-AT"/>
          </a:p>
        </p:txBody>
      </p:sp>
    </p:spTree>
    <p:extLst>
      <p:ext uri="{BB962C8B-B14F-4D97-AF65-F5344CB8AC3E}">
        <p14:creationId xmlns:p14="http://schemas.microsoft.com/office/powerpoint/2010/main" val="1775376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D7EBA44-2749-4505-B776-1307762B45EE}" type="slidenum">
              <a:rPr lang="de-AT" smtClean="0"/>
              <a:t>33</a:t>
            </a:fld>
            <a:endParaRPr lang="de-AT"/>
          </a:p>
        </p:txBody>
      </p:sp>
    </p:spTree>
    <p:extLst>
      <p:ext uri="{BB962C8B-B14F-4D97-AF65-F5344CB8AC3E}">
        <p14:creationId xmlns:p14="http://schemas.microsoft.com/office/powerpoint/2010/main" val="2514076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1EA284-5EE2-D937-4204-FFC1E0D439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D7AE03-0F63-4C21-A81C-446D640A2A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DCC2C3-C0E1-AB26-84B7-86B07B8A92C2}"/>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1B79D43B-AB13-E1CF-E912-0C8700F155C8}"/>
              </a:ext>
            </a:extLst>
          </p:cNvPr>
          <p:cNvSpPr>
            <a:spLocks noGrp="1"/>
          </p:cNvSpPr>
          <p:nvPr>
            <p:ph type="sldNum" sz="quarter" idx="5"/>
          </p:nvPr>
        </p:nvSpPr>
        <p:spPr/>
        <p:txBody>
          <a:bodyPr/>
          <a:lstStyle/>
          <a:p>
            <a:fld id="{CD7EBA44-2749-4505-B776-1307762B45EE}" type="slidenum">
              <a:rPr lang="de-AT" smtClean="0"/>
              <a:t>34</a:t>
            </a:fld>
            <a:endParaRPr lang="de-AT"/>
          </a:p>
        </p:txBody>
      </p:sp>
    </p:spTree>
    <p:extLst>
      <p:ext uri="{BB962C8B-B14F-4D97-AF65-F5344CB8AC3E}">
        <p14:creationId xmlns:p14="http://schemas.microsoft.com/office/powerpoint/2010/main" val="3741111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D7EBA44-2749-4505-B776-1307762B45EE}" type="slidenum">
              <a:rPr lang="de-AT" smtClean="0"/>
              <a:t>147</a:t>
            </a:fld>
            <a:endParaRPr lang="de-AT"/>
          </a:p>
        </p:txBody>
      </p:sp>
    </p:spTree>
    <p:extLst>
      <p:ext uri="{BB962C8B-B14F-4D97-AF65-F5344CB8AC3E}">
        <p14:creationId xmlns:p14="http://schemas.microsoft.com/office/powerpoint/2010/main" val="3862206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D7EBA44-2749-4505-B776-1307762B45EE}" type="slidenum">
              <a:rPr lang="de-AT" smtClean="0"/>
              <a:t>148</a:t>
            </a:fld>
            <a:endParaRPr lang="de-AT"/>
          </a:p>
        </p:txBody>
      </p:sp>
    </p:spTree>
    <p:extLst>
      <p:ext uri="{BB962C8B-B14F-4D97-AF65-F5344CB8AC3E}">
        <p14:creationId xmlns:p14="http://schemas.microsoft.com/office/powerpoint/2010/main" val="2139356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CD7EBA44-2749-4505-B776-1307762B45EE}" type="slidenum">
              <a:rPr lang="de-AT" smtClean="0"/>
              <a:t>167</a:t>
            </a:fld>
            <a:endParaRPr lang="de-AT"/>
          </a:p>
        </p:txBody>
      </p:sp>
    </p:spTree>
    <p:extLst>
      <p:ext uri="{BB962C8B-B14F-4D97-AF65-F5344CB8AC3E}">
        <p14:creationId xmlns:p14="http://schemas.microsoft.com/office/powerpoint/2010/main" val="2822205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09776" y="1297014"/>
            <a:ext cx="8925001" cy="317532"/>
          </a:xfrm>
        </p:spPr>
        <p:txBody>
          <a:bodyPr>
            <a:noAutofit/>
          </a:bodyPr>
          <a:lstStyle>
            <a:lvl1pPr>
              <a:lnSpc>
                <a:spcPct val="100000"/>
              </a:lnSpc>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09223" y="1614546"/>
            <a:ext cx="4191844" cy="3008254"/>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defRPr/>
            </a:lvl3pPr>
            <a:lvl4pPr>
              <a:lnSpc>
                <a:spcPct val="100000"/>
              </a:lnSpc>
              <a:spcAft>
                <a:spcPts val="600"/>
              </a:spcAft>
              <a:defRPr/>
            </a:lvl4pPr>
            <a:lvl5pPr>
              <a:lnSpc>
                <a:spcPct val="100000"/>
              </a:lnSpc>
              <a:spcAft>
                <a:spcPts val="600"/>
              </a:spcAft>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62311" y="1644918"/>
            <a:ext cx="4372468" cy="2977881"/>
          </a:xfrm>
        </p:spPr>
        <p:txBody>
          <a:bodyPr/>
          <a:lstStyle>
            <a:lvl1pPr>
              <a:lnSpc>
                <a:spcPct val="100000"/>
              </a:lnSpc>
              <a:spcAft>
                <a:spcPts val="600"/>
              </a:spcAft>
              <a:defRPr/>
            </a:lvl1pPr>
            <a:lvl2pPr>
              <a:lnSpc>
                <a:spcPct val="100000"/>
              </a:lnSpc>
              <a:spcAft>
                <a:spcPts val="600"/>
              </a:spcAft>
              <a:defRPr/>
            </a:lvl2pPr>
            <a:lvl3pPr>
              <a:lnSpc>
                <a:spcPct val="100000"/>
              </a:lnSpc>
              <a:spcAft>
                <a:spcPts val="600"/>
              </a:spcAft>
              <a:defRPr/>
            </a:lvl3pPr>
            <a:lvl4pPr>
              <a:lnSpc>
                <a:spcPct val="100000"/>
              </a:lnSpc>
              <a:spcAft>
                <a:spcPts val="600"/>
              </a:spcAft>
              <a:defRPr/>
            </a:lvl4pPr>
            <a:lvl5pPr>
              <a:lnSpc>
                <a:spcPct val="100000"/>
              </a:lnSpc>
              <a:spcAft>
                <a:spcPts val="600"/>
              </a:spcAft>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09777" y="469582"/>
            <a:ext cx="8925001" cy="804066"/>
          </a:xfrm>
          <a:prstGeom prst="rect">
            <a:avLst/>
          </a:prstGeom>
        </p:spPr>
        <p:txBody>
          <a:bodyPr/>
          <a:lstStyle>
            <a:lvl1pPr>
              <a:lnSpc>
                <a:spcPct val="100000"/>
              </a:lnSpc>
              <a:defRPr/>
            </a:lvl1p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09222" y="4696814"/>
            <a:ext cx="8925001" cy="341550"/>
          </a:xfrm>
        </p:spPr>
        <p:txBody>
          <a:bodyPr>
            <a:noAutofit/>
          </a:bodyPr>
          <a:lstStyle>
            <a:lvl1pPr>
              <a:lnSpc>
                <a:spcPct val="100000"/>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52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6635" y="1366211"/>
            <a:ext cx="4301815" cy="3550100"/>
          </a:xfrm>
        </p:spPr>
        <p:txBody>
          <a:bodyPr/>
          <a:lstStyle/>
          <a:p>
            <a:r>
              <a:rPr lang="en-US" noProof="0" dirty="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5421" y="465362"/>
            <a:ext cx="8919357" cy="804066"/>
          </a:xfrm>
          <a:prstGeom prst="rect">
            <a:avLst/>
          </a:prstGeom>
        </p:spPr>
        <p:txBody>
          <a:bodyPr/>
          <a:lstStyle/>
          <a:p>
            <a:r>
              <a:rPr lang="de-DE" dirty="0"/>
              <a:t>Add Title</a:t>
            </a:r>
            <a:endParaRPr lang="de-AT" dirty="0"/>
          </a:p>
        </p:txBody>
      </p:sp>
      <p:sp>
        <p:nvSpPr>
          <p:cNvPr id="2" name="Bildplatzhalter 7">
            <a:extLst>
              <a:ext uri="{FF2B5EF4-FFF2-40B4-BE49-F238E27FC236}">
                <a16:creationId xmlns:a16="http://schemas.microsoft.com/office/drawing/2014/main" id="{BE93EA50-C781-D1A7-51C2-EB91D7E988DE}"/>
              </a:ext>
            </a:extLst>
          </p:cNvPr>
          <p:cNvSpPr>
            <a:spLocks noGrp="1"/>
          </p:cNvSpPr>
          <p:nvPr>
            <p:ph type="pic" sz="quarter" idx="13" hasCustomPrompt="1"/>
          </p:nvPr>
        </p:nvSpPr>
        <p:spPr>
          <a:xfrm>
            <a:off x="4732963" y="1366211"/>
            <a:ext cx="4301815" cy="3550100"/>
          </a:xfrm>
        </p:spPr>
        <p:txBody>
          <a:bodyPr/>
          <a:lstStyle/>
          <a:p>
            <a:r>
              <a:rPr lang="en-US" noProof="0" dirty="0"/>
              <a:t>Add Image</a:t>
            </a:r>
          </a:p>
        </p:txBody>
      </p:sp>
    </p:spTree>
    <p:extLst>
      <p:ext uri="{BB962C8B-B14F-4D97-AF65-F5344CB8AC3E}">
        <p14:creationId xmlns:p14="http://schemas.microsoft.com/office/powerpoint/2010/main" val="34223207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979560" y="1483744"/>
            <a:ext cx="4023000" cy="3167278"/>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32467" y="1228766"/>
            <a:ext cx="3938221" cy="25497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32590" y="1483743"/>
            <a:ext cx="4023000" cy="3167277"/>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979560" y="4839988"/>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32468" y="4707953"/>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ct val="100000"/>
              </a:lnSpc>
              <a:defRPr sz="1000" b="1">
                <a:solidFill>
                  <a:schemeClr val="bg1"/>
                </a:solidFill>
              </a:defRPr>
            </a:lvl1pPr>
            <a:lvl2pPr marL="0" indent="0">
              <a:lnSpc>
                <a:spcPct val="100000"/>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739462851"/>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2" cstate="hqprint">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1"/>
                </a:solidFill>
              </a:defRPr>
            </a:lvl1pPr>
          </a:lstStyle>
          <a:p>
            <a:fld id="{88A1DFE4-5FC5-43BD-BB7E-75EAD82B965F}" type="slidenum">
              <a:rPr lang="en-US" smtClean="0"/>
              <a:pPr/>
              <a:t>‹#›</a:t>
            </a:fld>
            <a:endParaRPr lang="en-US" dirty="0"/>
          </a:p>
        </p:txBody>
      </p:sp>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805034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92843" y="1347555"/>
            <a:ext cx="4388846" cy="3088800"/>
          </a:xfrm>
        </p:spPr>
        <p:txBody>
          <a:bodyPr/>
          <a:lstStyle>
            <a:lvl1pPr>
              <a:spcBef>
                <a:spcPts val="0"/>
              </a:spcBef>
              <a:spcAft>
                <a:spcPts val="600"/>
              </a:spcAft>
              <a:defRPr sz="1400" b="1"/>
            </a:lvl1pPr>
            <a:lvl2pPr marL="472500" indent="0">
              <a:spcBef>
                <a:spcPts val="0"/>
              </a:spcBef>
              <a:spcAft>
                <a:spcPts val="600"/>
              </a:spcAft>
              <a:buNone/>
              <a:tabLst>
                <a:tab pos="3955500" algn="r"/>
              </a:tabLst>
              <a:defRPr/>
            </a:lvl2pPr>
            <a:lvl3pPr marL="1120500" indent="0">
              <a:spcBef>
                <a:spcPts val="0"/>
              </a:spcBef>
              <a:spcAft>
                <a:spcPts val="600"/>
              </a:spcAft>
              <a:buFont typeface="Arial" panose="020B0604020202020204" pitchFamily="34" charset="0"/>
              <a:buNone/>
              <a:tabLst>
                <a:tab pos="3955500" algn="r"/>
              </a:tabLst>
              <a:defRPr/>
            </a:lvl3pPr>
            <a:lvl4pPr marL="1120500" indent="0">
              <a:spcBef>
                <a:spcPts val="0"/>
              </a:spcBef>
              <a:spcAft>
                <a:spcPts val="600"/>
              </a:spcAft>
              <a:buFont typeface="Arial" panose="020B0604020202020204" pitchFamily="34" charset="0"/>
              <a:buNone/>
              <a:tabLst>
                <a:tab pos="3955500" algn="r"/>
              </a:tabLst>
              <a:defRPr/>
            </a:lvl4pPr>
            <a:lvl5pPr marL="1120500" indent="0">
              <a:spcBef>
                <a:spcPts val="0"/>
              </a:spcBef>
              <a:spcAft>
                <a:spcPts val="600"/>
              </a:spcAft>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45932" y="1347555"/>
            <a:ext cx="4388846" cy="3088800"/>
          </a:xfrm>
        </p:spPr>
        <p:txBody>
          <a:bodyPr/>
          <a:lstStyle>
            <a:lvl1pPr>
              <a:spcBef>
                <a:spcPts val="0"/>
              </a:spcBef>
              <a:spcAft>
                <a:spcPts val="600"/>
              </a:spcAft>
              <a:defRPr sz="1400" b="1"/>
            </a:lvl1pPr>
            <a:lvl2pPr marL="472500" indent="0">
              <a:spcBef>
                <a:spcPts val="0"/>
              </a:spcBef>
              <a:spcAft>
                <a:spcPts val="600"/>
              </a:spcAft>
              <a:buNone/>
              <a:tabLst>
                <a:tab pos="3955500" algn="r"/>
              </a:tabLst>
              <a:defRPr/>
            </a:lvl2pPr>
            <a:lvl3pPr marL="1120500" indent="0">
              <a:spcBef>
                <a:spcPts val="0"/>
              </a:spcBef>
              <a:spcAft>
                <a:spcPts val="600"/>
              </a:spcAft>
              <a:buFont typeface="Arial" panose="020B0604020202020204" pitchFamily="34" charset="0"/>
              <a:buNone/>
              <a:tabLst>
                <a:tab pos="3955500" algn="r"/>
              </a:tabLst>
              <a:defRPr/>
            </a:lvl3pPr>
            <a:lvl4pPr marL="1120500" indent="0">
              <a:spcBef>
                <a:spcPts val="0"/>
              </a:spcBef>
              <a:spcAft>
                <a:spcPts val="600"/>
              </a:spcAft>
              <a:buFont typeface="Arial" panose="020B0604020202020204" pitchFamily="34" charset="0"/>
              <a:buNone/>
              <a:tabLst>
                <a:tab pos="3955500" algn="r"/>
              </a:tabLst>
              <a:defRPr/>
            </a:lvl4pPr>
            <a:lvl5pPr marL="1120500" indent="0">
              <a:spcBef>
                <a:spcPts val="0"/>
              </a:spcBef>
              <a:spcAft>
                <a:spcPts val="600"/>
              </a:spcAft>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92843" y="470556"/>
            <a:ext cx="8941935"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75910" y="1279535"/>
            <a:ext cx="8958868" cy="283975"/>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75910" y="1593588"/>
            <a:ext cx="8958868" cy="3030162"/>
          </a:xfrm>
        </p:spPr>
        <p:txBody>
          <a:bodyPr/>
          <a:lstStyle>
            <a:lvl1pPr>
              <a:lnSpc>
                <a:spcPct val="100000"/>
              </a:lnSpc>
              <a:defRPr sz="1600"/>
            </a:lvl1pPr>
            <a:lvl2pPr marL="340200" indent="-340200">
              <a:lnSpc>
                <a:spcPct val="100000"/>
              </a:lnSpc>
              <a:defRPr sz="1600"/>
            </a:lvl2pPr>
            <a:lvl3pPr marL="680400" indent="-340200">
              <a:lnSpc>
                <a:spcPct val="100000"/>
              </a:lnSpc>
              <a:defRPr sz="1600"/>
            </a:lvl3pPr>
            <a:lvl4pPr marL="1020600" indent="-340200">
              <a:lnSpc>
                <a:spcPct val="100000"/>
              </a:lnSpc>
              <a:defRPr sz="1600"/>
            </a:lvl4pPr>
            <a:lvl5pPr marL="1360800" indent="-340200">
              <a:lnSpc>
                <a:spcPct val="10000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75911" y="476532"/>
            <a:ext cx="8958868"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75909" y="4730995"/>
            <a:ext cx="8958867"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3.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ct val="100000"/>
        </a:lnSpc>
        <a:spcBef>
          <a:spcPct val="0"/>
        </a:spcBef>
        <a:buNone/>
        <a:defRPr sz="2800" kern="1200">
          <a:solidFill>
            <a:schemeClr val="tx1"/>
          </a:solidFill>
          <a:latin typeface="+mj-lt"/>
          <a:ea typeface="+mj-ea"/>
          <a:cs typeface="+mj-cs"/>
        </a:defRPr>
      </a:lvl1pPr>
    </p:titleStyle>
    <p:bodyStyle>
      <a:lvl1pPr marL="0" indent="0" algn="l" defTabSz="685800" rtl="0" eaLnBrk="1" latinLnBrk="0" hangingPunct="1">
        <a:lnSpc>
          <a:spcPct val="100000"/>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ct val="100000"/>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ct val="100000"/>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ct val="100000"/>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ct val="100000"/>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09221" y="124338"/>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09221" y="1078088"/>
            <a:ext cx="8925558" cy="3941073"/>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39302"/>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 id="2147483669" r:id="rId5"/>
  </p:sldLayoutIdLst>
  <p:hf hdr="0" ftr="0" dt="0"/>
  <p:txStyles>
    <p:titleStyle>
      <a:lvl1pPr algn="l" defTabSz="685800" rtl="0" eaLnBrk="1" latinLnBrk="0" hangingPunct="1">
        <a:lnSpc>
          <a:spcPct val="100000"/>
        </a:lnSpc>
        <a:spcBef>
          <a:spcPct val="0"/>
        </a:spcBef>
        <a:buNone/>
        <a:defRPr sz="2800" kern="1200">
          <a:solidFill>
            <a:schemeClr val="tx1"/>
          </a:solidFill>
          <a:latin typeface="+mj-lt"/>
          <a:ea typeface="+mj-ea"/>
          <a:cs typeface="+mj-cs"/>
        </a:defRPr>
      </a:lvl1pPr>
    </p:titleStyle>
    <p:bodyStyle>
      <a:lvl1pPr marL="0" indent="0" algn="l" defTabSz="685800" rtl="0" eaLnBrk="1" latinLnBrk="0" hangingPunct="1">
        <a:lnSpc>
          <a:spcPct val="100000"/>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ct val="100000"/>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ct val="100000"/>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ct val="100000"/>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ct val="100000"/>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7689" y="424445"/>
            <a:ext cx="898709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7689" y="1292955"/>
            <a:ext cx="8987090" cy="3755579"/>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sp>
        <p:nvSpPr>
          <p:cNvPr id="7" name="Textfeld 1">
            <a:extLst>
              <a:ext uri="{FF2B5EF4-FFF2-40B4-BE49-F238E27FC236}">
                <a16:creationId xmlns:a16="http://schemas.microsoft.com/office/drawing/2014/main" id="{89A29F69-B16F-064F-BB1D-1244600631A6}"/>
              </a:ext>
            </a:extLst>
          </p:cNvPr>
          <p:cNvSpPr txBox="1"/>
          <p:nvPr userDrawn="1"/>
        </p:nvSpPr>
        <p:spPr>
          <a:xfrm>
            <a:off x="0" y="64445"/>
            <a:ext cx="2038500" cy="220878"/>
          </a:xfrm>
          <a:prstGeom prst="rect">
            <a:avLst/>
          </a:prstGeom>
          <a:noFill/>
        </p:spPr>
        <p:txBody>
          <a:bodyPr wrap="square" rtlCol="0">
            <a:noAutofit/>
          </a:bodyPr>
          <a:lstStyle/>
          <a:p>
            <a:pPr algn="l">
              <a:lnSpc>
                <a:spcPct val="100000"/>
              </a:lnSpc>
            </a:pPr>
            <a:r>
              <a:rPr lang="en-US" sz="900" dirty="0">
                <a:solidFill>
                  <a:schemeClr val="bg1"/>
                </a:solidFill>
              </a:rPr>
              <a:t>2025-04-07 (JGU)</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70" r:id="rId12"/>
  </p:sldLayoutIdLst>
  <p:hf hdr="0" ftr="0" dt="0"/>
  <p:txStyles>
    <p:titleStyle>
      <a:lvl1pPr algn="l" defTabSz="685800" rtl="0" eaLnBrk="1" latinLnBrk="0" hangingPunct="1">
        <a:lnSpc>
          <a:spcPct val="100000"/>
        </a:lnSpc>
        <a:spcBef>
          <a:spcPct val="0"/>
        </a:spcBef>
        <a:buNone/>
        <a:defRPr sz="2800" kern="1200">
          <a:solidFill>
            <a:schemeClr val="tx1"/>
          </a:solidFill>
          <a:latin typeface="+mj-lt"/>
          <a:ea typeface="+mj-ea"/>
          <a:cs typeface="+mj-cs"/>
        </a:defRPr>
      </a:lvl1pPr>
    </p:titleStyle>
    <p:bodyStyle>
      <a:lvl1pPr marL="0" indent="0" algn="l" defTabSz="685800" rtl="0" eaLnBrk="1" latinLnBrk="0" hangingPunct="1">
        <a:lnSpc>
          <a:spcPct val="100000"/>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ct val="100000"/>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ct val="100000"/>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ct val="100000"/>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ct val="100000"/>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9.xml"/></Relationships>
</file>

<file path=ppt/slides/_rels/slide10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9.xml"/><Relationship Id="rId4" Type="http://schemas.openxmlformats.org/officeDocument/2006/relationships/image" Target="../media/image52.png"/></Relationships>
</file>

<file path=ppt/slides/_rels/slide10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s://archive.org/details/socialappraisalo0000pear_a9v9" TargetMode="External"/><Relationship Id="rId1" Type="http://schemas.openxmlformats.org/officeDocument/2006/relationships/slideLayout" Target="../slideLayouts/slideLayout9.xml"/><Relationship Id="rId4" Type="http://schemas.openxmlformats.org/officeDocument/2006/relationships/image" Target="../media/image56.png"/></Relationships>
</file>

<file path=ppt/slides/_rels/slide10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9.xml"/></Relationships>
</file>

<file path=ppt/slides/_rels/slide10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9.xml"/></Relationships>
</file>

<file path=ppt/slides/_rels/slide108.xml.rels><?xml version="1.0" encoding="UTF-8" standalone="yes"?>
<Relationships xmlns="http://schemas.openxmlformats.org/package/2006/relationships"><Relationship Id="rId3" Type="http://schemas.openxmlformats.org/officeDocument/2006/relationships/image" Target="../media/image61.svg"/><Relationship Id="rId2" Type="http://schemas.openxmlformats.org/officeDocument/2006/relationships/image" Target="../media/image60.png"/><Relationship Id="rId1" Type="http://schemas.openxmlformats.org/officeDocument/2006/relationships/slideLayout" Target="../slideLayouts/slideLayout9.xml"/><Relationship Id="rId4" Type="http://schemas.openxmlformats.org/officeDocument/2006/relationships/image" Target="../media/image62.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2" Type="http://schemas.openxmlformats.org/officeDocument/2006/relationships/hyperlink" Target="https://commission.europa.eu/law/law-making-process/planning-and-proposing-law/better-regulation/better-regulation-guidelines-and-toolbox_en" TargetMode="External"/><Relationship Id="rId1" Type="http://schemas.openxmlformats.org/officeDocument/2006/relationships/slideLayout" Target="../slideLayouts/slideLayout9.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9.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1.xml.rels><?xml version="1.0" encoding="UTF-8" standalone="yes"?>
<Relationships xmlns="http://schemas.openxmlformats.org/package/2006/relationships"><Relationship Id="rId2" Type="http://schemas.openxmlformats.org/officeDocument/2006/relationships/hyperlink" Target="https://www.eib.org/attachments/lucalli/eib_project_carbon_footprint_methodologies_2023_en.pdf" TargetMode="External"/><Relationship Id="rId1" Type="http://schemas.openxmlformats.org/officeDocument/2006/relationships/slideLayout" Target="../slideLayouts/slideLayout9.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repository.oceanbestpractices.org/bitstream/handle/11329/2304/ESFRI_WG_Monitoring_Report.pdf?sequence=1&amp;isAllowed=y" TargetMode="External"/><Relationship Id="rId2" Type="http://schemas.openxmlformats.org/officeDocument/2006/relationships/hyperlink" Target="https://www.esfri.eu/sites/default/files/05_ESFRI_WORKSHOP_19-20NOV2018_J.SUSINI_ESRF.pdf" TargetMode="External"/><Relationship Id="rId1" Type="http://schemas.openxmlformats.org/officeDocument/2006/relationships/slideLayout" Target="../slideLayouts/slideLayout7.xml"/><Relationship Id="rId4" Type="http://schemas.openxmlformats.org/officeDocument/2006/relationships/hyperlink" Target="https://www.sciencedirect.com/science/article/pii/S0168900220302990" TargetMode="Externa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9.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3" Type="http://schemas.openxmlformats.org/officeDocument/2006/relationships/hyperlink" Target="https://pages.stern.nyu.edu/~adamodar/New_Home_Page/datafile/psdata.html" TargetMode="External"/><Relationship Id="rId2" Type="http://schemas.openxmlformats.org/officeDocument/2006/relationships/image" Target="../media/image660.png"/><Relationship Id="rId1" Type="http://schemas.openxmlformats.org/officeDocument/2006/relationships/slideLayout" Target="../slideLayouts/slideLayout9.xml"/><Relationship Id="rId4" Type="http://schemas.openxmlformats.org/officeDocument/2006/relationships/hyperlink" Target="https://pages.stern.nyu.edu/~adamodar/New_Home_Page/data.html" TargetMode="Externa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png"/><Relationship Id="rId1" Type="http://schemas.openxmlformats.org/officeDocument/2006/relationships/slideLayout" Target="../slideLayouts/slideLayout7.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15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 Id="rId4" Type="http://schemas.openxmlformats.org/officeDocument/2006/relationships/image" Target="../media/image83.png"/></Relationships>
</file>

<file path=ppt/slides/_rels/slide15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4" Type="http://schemas.openxmlformats.org/officeDocument/2006/relationships/image" Target="../media/image86.png"/></Relationships>
</file>

<file path=ppt/slides/_rels/slide15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7.xml"/><Relationship Id="rId4" Type="http://schemas.openxmlformats.org/officeDocument/2006/relationships/chart" Target="../charts/chart10.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2" Type="http://schemas.openxmlformats.org/officeDocument/2006/relationships/image" Target="../media/image89.emf"/><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2" Type="http://schemas.openxmlformats.org/officeDocument/2006/relationships/image" Target="../media/image91.emf"/><Relationship Id="rId1" Type="http://schemas.openxmlformats.org/officeDocument/2006/relationships/slideLayout" Target="../slideLayouts/slideLayout9.xml"/></Relationships>
</file>

<file path=ppt/slides/_rels/slide166.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9.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9.xml"/><Relationship Id="rId4" Type="http://schemas.openxmlformats.org/officeDocument/2006/relationships/image" Target="../media/image95.emf"/></Relationships>
</file>

<file path=ppt/slides/_rels/slide17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9.xml"/><Relationship Id="rId5" Type="http://schemas.openxmlformats.org/officeDocument/2006/relationships/image" Target="../media/image99.png"/><Relationship Id="rId4" Type="http://schemas.openxmlformats.org/officeDocument/2006/relationships/image" Target="../media/image98.png"/></Relationships>
</file>

<file path=ppt/slides/_rels/slide17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9.xml"/><Relationship Id="rId4" Type="http://schemas.openxmlformats.org/officeDocument/2006/relationships/image" Target="../media/image102.png"/></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18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9.xml"/></Relationships>
</file>

<file path=ppt/slides/_rels/slide18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9.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3.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9.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5.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9.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3" Type="http://schemas.openxmlformats.org/officeDocument/2006/relationships/hyperlink" Target="https://arxiv.org/abs/2411.10278" TargetMode="External"/><Relationship Id="rId2" Type="http://schemas.openxmlformats.org/officeDocument/2006/relationships/hyperlink" Target="https://doi.org/10.5281/zenodo.14141946" TargetMode="External"/><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2" Type="http://schemas.openxmlformats.org/officeDocument/2006/relationships/image" Target="../media/image105.emf"/><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2" Type="http://schemas.openxmlformats.org/officeDocument/2006/relationships/image" Target="../media/image106.emf"/><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9.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200.xml.rels><?xml version="1.0" encoding="UTF-8" standalone="yes"?>
<Relationships xmlns="http://schemas.openxmlformats.org/package/2006/relationships"><Relationship Id="rId2" Type="http://schemas.openxmlformats.org/officeDocument/2006/relationships/image" Target="../media/image108.emf"/><Relationship Id="rId1" Type="http://schemas.openxmlformats.org/officeDocument/2006/relationships/slideLayout" Target="../slideLayouts/slideLayout9.xml"/></Relationships>
</file>

<file path=ppt/slides/_rels/slide201.xml.rels><?xml version="1.0" encoding="UTF-8" standalone="yes"?>
<Relationships xmlns="http://schemas.openxmlformats.org/package/2006/relationships"><Relationship Id="rId2" Type="http://schemas.openxmlformats.org/officeDocument/2006/relationships/image" Target="../media/image109.emf"/><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3.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9.xml"/></Relationships>
</file>

<file path=ppt/slides/_rels/slide214.xml.rels><?xml version="1.0" encoding="UTF-8" standalone="yes"?>
<Relationships xmlns="http://schemas.openxmlformats.org/package/2006/relationships"><Relationship Id="rId2" Type="http://schemas.openxmlformats.org/officeDocument/2006/relationships/hyperlink" Target="https://data.worldbank.org/indicator/NY.GDP.DEFL.KD.ZG?locations=FR" TargetMode="External"/><Relationship Id="rId1" Type="http://schemas.openxmlformats.org/officeDocument/2006/relationships/slideLayout" Target="../slideLayouts/slideLayout9.xml"/></Relationships>
</file>

<file path=ppt/slides/_rels/slide215.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17.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8.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22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2.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7.xml"/><Relationship Id="rId5" Type="http://schemas.openxmlformats.org/officeDocument/2006/relationships/image" Target="../media/image118.png"/><Relationship Id="rId4" Type="http://schemas.openxmlformats.org/officeDocument/2006/relationships/image" Target="../media/image117.png"/></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40.xml.rels><?xml version="1.0" encoding="UTF-8" standalone="yes"?>
<Relationships xmlns="http://schemas.openxmlformats.org/package/2006/relationships"><Relationship Id="rId2" Type="http://schemas.openxmlformats.org/officeDocument/2006/relationships/image" Target="../media/image119.emf"/><Relationship Id="rId1" Type="http://schemas.openxmlformats.org/officeDocument/2006/relationships/slideLayout" Target="../slideLayouts/slideLayout7.xml"/></Relationships>
</file>

<file path=ppt/slides/_rels/slide241.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image" Target="../media/image120.emf"/><Relationship Id="rId1" Type="http://schemas.openxmlformats.org/officeDocument/2006/relationships/slideLayout" Target="../slideLayouts/slideLayout7.xml"/><Relationship Id="rId4" Type="http://schemas.openxmlformats.org/officeDocument/2006/relationships/image" Target="../media/image122.jpeg"/></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hyperlink" Target="https://iopscience.iop.org/article/10.1088/1755-1315/588/4/042051/pdf"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9.xml"/><Relationship Id="rId6" Type="http://schemas.microsoft.com/office/2007/relationships/hdphoto" Target="../media/hdphoto2.wdp"/><Relationship Id="rId5" Type="http://schemas.openxmlformats.org/officeDocument/2006/relationships/image" Target="../media/image24.png"/><Relationship Id="rId4" Type="http://schemas.microsoft.com/office/2007/relationships/hdphoto" Target="../media/hdphoto1.wdp"/></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9.xml"/></Relationships>
</file>

<file path=ppt/slides/_rels/slide7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9.xml"/></Relationships>
</file>

<file path=ppt/slides/_rels/slide76.xml.rels><?xml version="1.0" encoding="UTF-8" standalone="yes"?>
<Relationships xmlns="http://schemas.openxmlformats.org/package/2006/relationships"><Relationship Id="rId2" Type="http://schemas.openxmlformats.org/officeDocument/2006/relationships/hyperlink" Target="mailto:https://doi.org/10.2307/2224098" TargetMode="External"/><Relationship Id="rId1" Type="http://schemas.openxmlformats.org/officeDocument/2006/relationships/slideLayout" Target="../slideLayouts/slideLayout9.xml"/></Relationships>
</file>

<file path=ppt/slides/_rels/slide77.xml.rels><?xml version="1.0" encoding="UTF-8" standalone="yes"?>
<Relationships xmlns="http://schemas.openxmlformats.org/package/2006/relationships"><Relationship Id="rId2" Type="http://schemas.openxmlformats.org/officeDocument/2006/relationships/image" Target="../media/image340.png"/><Relationship Id="rId1" Type="http://schemas.openxmlformats.org/officeDocument/2006/relationships/slideLayout" Target="../slideLayouts/slideLayout9.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hyperlink" Target="https://www.iasplus.com/en/publications/public-sector/ipsas-in-your-pocket-july-2024" TargetMode="External"/><Relationship Id="rId2" Type="http://schemas.openxmlformats.org/officeDocument/2006/relationships/hyperlink" Target="https://www.ipsasb.org/publications/2024-handbook-international-public-sector-accounting-pronouncements" TargetMode="External"/><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jpeg"/></Relationships>
</file>

<file path=ppt/slides/_rels/slide9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EB379D6-727D-C32F-D9B0-3072DB10B5B8}"/>
              </a:ext>
            </a:extLst>
          </p:cNvPr>
          <p:cNvSpPr>
            <a:spLocks noGrp="1"/>
          </p:cNvSpPr>
          <p:nvPr>
            <p:ph type="ctrTitle"/>
          </p:nvPr>
        </p:nvSpPr>
        <p:spPr/>
        <p:txBody>
          <a:bodyPr/>
          <a:lstStyle/>
          <a:p>
            <a:r>
              <a:rPr lang="en-CH" dirty="0"/>
              <a:t>The Economics of</a:t>
            </a:r>
            <a:br>
              <a:rPr lang="en-CH" dirty="0"/>
            </a:br>
            <a:r>
              <a:rPr lang="en-CH" dirty="0"/>
              <a:t>Big Science</a:t>
            </a:r>
          </a:p>
        </p:txBody>
      </p:sp>
      <p:sp>
        <p:nvSpPr>
          <p:cNvPr id="4" name="Subtitle 3">
            <a:extLst>
              <a:ext uri="{FF2B5EF4-FFF2-40B4-BE49-F238E27FC236}">
                <a16:creationId xmlns:a16="http://schemas.microsoft.com/office/drawing/2014/main" id="{6157E4F8-BBE8-EFD2-8434-28BCC2CCC7CE}"/>
              </a:ext>
            </a:extLst>
          </p:cNvPr>
          <p:cNvSpPr>
            <a:spLocks noGrp="1"/>
          </p:cNvSpPr>
          <p:nvPr>
            <p:ph type="subTitle" idx="1"/>
          </p:nvPr>
        </p:nvSpPr>
        <p:spPr/>
        <p:txBody>
          <a:bodyPr/>
          <a:lstStyle/>
          <a:p>
            <a:r>
              <a:rPr lang="en-CH" dirty="0"/>
              <a:t>Part 2</a:t>
            </a:r>
          </a:p>
          <a:p>
            <a:endParaRPr lang="en-CH" dirty="0"/>
          </a:p>
          <a:p>
            <a:r>
              <a:rPr lang="en-CH" dirty="0"/>
              <a:t>INDICO: </a:t>
            </a:r>
            <a:r>
              <a:rPr lang="en-GB" dirty="0"/>
              <a:t>https://</a:t>
            </a:r>
            <a:r>
              <a:rPr lang="en-GB" dirty="0" err="1"/>
              <a:t>indico.cern.ch</a:t>
            </a:r>
            <a:r>
              <a:rPr lang="en-GB" dirty="0"/>
              <a:t>/category/19634/</a:t>
            </a:r>
            <a:r>
              <a:rPr lang="en-CH" dirty="0"/>
              <a:t> </a:t>
            </a:r>
          </a:p>
          <a:p>
            <a:endParaRPr lang="en-CH" dirty="0"/>
          </a:p>
        </p:txBody>
      </p:sp>
    </p:spTree>
    <p:extLst>
      <p:ext uri="{BB962C8B-B14F-4D97-AF65-F5344CB8AC3E}">
        <p14:creationId xmlns:p14="http://schemas.microsoft.com/office/powerpoint/2010/main" val="3223967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6F10E5-EB77-B1E6-7078-C2585C0D9DD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55E914D-97AD-546B-0051-4EBE30FD49C4}"/>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5" name="Title 4">
            <a:extLst>
              <a:ext uri="{FF2B5EF4-FFF2-40B4-BE49-F238E27FC236}">
                <a16:creationId xmlns:a16="http://schemas.microsoft.com/office/drawing/2014/main" id="{C1781644-7635-FFA1-4BC3-BF6CD82AE606}"/>
              </a:ext>
            </a:extLst>
          </p:cNvPr>
          <p:cNvSpPr>
            <a:spLocks noGrp="1"/>
          </p:cNvSpPr>
          <p:nvPr>
            <p:ph type="title"/>
          </p:nvPr>
        </p:nvSpPr>
        <p:spPr>
          <a:xfrm>
            <a:off x="92843" y="470556"/>
            <a:ext cx="8941935" cy="551420"/>
          </a:xfrm>
        </p:spPr>
        <p:txBody>
          <a:bodyPr/>
          <a:lstStyle/>
          <a:p>
            <a:r>
              <a:rPr lang="en-CH" dirty="0"/>
              <a:t>R</a:t>
            </a:r>
            <a:r>
              <a:rPr lang="en-GB" dirty="0"/>
              <a:t>e</a:t>
            </a:r>
            <a:r>
              <a:rPr lang="en-CH" dirty="0"/>
              <a:t>lation between costs and impacts</a:t>
            </a:r>
          </a:p>
        </p:txBody>
      </p:sp>
      <p:sp>
        <p:nvSpPr>
          <p:cNvPr id="51" name="TextBox 50">
            <a:extLst>
              <a:ext uri="{FF2B5EF4-FFF2-40B4-BE49-F238E27FC236}">
                <a16:creationId xmlns:a16="http://schemas.microsoft.com/office/drawing/2014/main" id="{2C64EB13-C3BE-DCD3-CBBB-3C6128411ED6}"/>
              </a:ext>
            </a:extLst>
          </p:cNvPr>
          <p:cNvSpPr txBox="1"/>
          <p:nvPr/>
        </p:nvSpPr>
        <p:spPr>
          <a:xfrm>
            <a:off x="253572" y="1696177"/>
            <a:ext cx="8569342" cy="2862322"/>
          </a:xfrm>
          <a:prstGeom prst="rect">
            <a:avLst/>
          </a:prstGeom>
          <a:solidFill>
            <a:schemeClr val="accent2"/>
          </a:solidFill>
          <a:ln>
            <a:solidFill>
              <a:schemeClr val="accent2">
                <a:lumMod val="50000"/>
              </a:schemeClr>
            </a:solidFill>
          </a:ln>
        </p:spPr>
        <p:txBody>
          <a:bodyPr wrap="square" rtlCol="0">
            <a:spAutoFit/>
          </a:bodyPr>
          <a:lstStyle/>
          <a:p>
            <a:pPr algn="l"/>
            <a:r>
              <a:rPr lang="en-US" sz="1800" dirty="0"/>
              <a:t>The earlier in the project you are, the more lever you have on potential impacts, the lower the costs to keep impacts low. </a:t>
            </a:r>
          </a:p>
          <a:p>
            <a:pPr algn="l"/>
            <a:r>
              <a:rPr lang="en-US" sz="1800" dirty="0"/>
              <a:t>Costs of impacts increase exponentially with the lifecycle phases.</a:t>
            </a:r>
          </a:p>
          <a:p>
            <a:pPr algn="l"/>
            <a:endParaRPr lang="en-US" sz="1800" dirty="0"/>
          </a:p>
          <a:p>
            <a:pPr algn="l"/>
            <a:r>
              <a:rPr lang="en-US" sz="1800" b="1" u="sng" dirty="0"/>
              <a:t>Recommendation:</a:t>
            </a:r>
          </a:p>
          <a:p>
            <a:pPr algn="l"/>
            <a:r>
              <a:rPr lang="en-US" sz="1800" dirty="0"/>
              <a:t>Integrate lifecycle thinking in all your daily work and integrate</a:t>
            </a:r>
          </a:p>
          <a:p>
            <a:pPr marL="342900" indent="-342900" algn="l">
              <a:buFont typeface="Arial" panose="020B0604020202020204" pitchFamily="34" charset="0"/>
              <a:buChar char="•"/>
            </a:pPr>
            <a:r>
              <a:rPr lang="en-US" sz="1800" dirty="0"/>
              <a:t>financial/economic aspects</a:t>
            </a:r>
          </a:p>
          <a:p>
            <a:pPr marL="342900" indent="-342900" algn="l">
              <a:buFont typeface="Arial" panose="020B0604020202020204" pitchFamily="34" charset="0"/>
              <a:buChar char="•"/>
            </a:pPr>
            <a:r>
              <a:rPr lang="en-US" sz="1800" dirty="0"/>
              <a:t>Societal aspects</a:t>
            </a:r>
          </a:p>
          <a:p>
            <a:pPr marL="342900" indent="-342900" algn="l">
              <a:buFont typeface="Arial" panose="020B0604020202020204" pitchFamily="34" charset="0"/>
              <a:buChar char="•"/>
            </a:pPr>
            <a:r>
              <a:rPr lang="en-US" sz="1800" dirty="0"/>
              <a:t>Ecological/biosphere aspects</a:t>
            </a:r>
          </a:p>
          <a:p>
            <a:pPr algn="l"/>
            <a:r>
              <a:rPr lang="en-US" sz="1800" dirty="0"/>
              <a:t>as early as possible where your degrees of freedom are still high.</a:t>
            </a:r>
            <a:endParaRPr lang="en-CH" sz="1800" dirty="0"/>
          </a:p>
        </p:txBody>
      </p:sp>
    </p:spTree>
    <p:extLst>
      <p:ext uri="{BB962C8B-B14F-4D97-AF65-F5344CB8AC3E}">
        <p14:creationId xmlns:p14="http://schemas.microsoft.com/office/powerpoint/2010/main" val="27791124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D890FE-5145-1459-A1E3-2E4681A2EDB9}"/>
              </a:ext>
            </a:extLst>
          </p:cNvPr>
          <p:cNvSpPr>
            <a:spLocks noGrp="1"/>
          </p:cNvSpPr>
          <p:nvPr>
            <p:ph type="sldNum" sz="quarter" idx="10"/>
          </p:nvPr>
        </p:nvSpPr>
        <p:spPr/>
        <p:txBody>
          <a:bodyPr/>
          <a:lstStyle/>
          <a:p>
            <a:fld id="{88A1DFE4-5FC5-43BD-BB7E-75EAD82B965F}" type="slidenum">
              <a:rPr lang="en-US" noProof="0" smtClean="0"/>
              <a:pPr/>
              <a:t>100</a:t>
            </a:fld>
            <a:endParaRPr lang="en-US" noProof="0" dirty="0"/>
          </a:p>
        </p:txBody>
      </p:sp>
      <p:sp>
        <p:nvSpPr>
          <p:cNvPr id="5" name="Title 4">
            <a:extLst>
              <a:ext uri="{FF2B5EF4-FFF2-40B4-BE49-F238E27FC236}">
                <a16:creationId xmlns:a16="http://schemas.microsoft.com/office/drawing/2014/main" id="{380A85C9-E426-B2AD-CD34-B3FC8C449F3F}"/>
              </a:ext>
            </a:extLst>
          </p:cNvPr>
          <p:cNvSpPr>
            <a:spLocks noGrp="1"/>
          </p:cNvSpPr>
          <p:nvPr>
            <p:ph type="title"/>
          </p:nvPr>
        </p:nvSpPr>
        <p:spPr>
          <a:xfrm>
            <a:off x="75911" y="326523"/>
            <a:ext cx="8958868" cy="552042"/>
          </a:xfrm>
        </p:spPr>
        <p:txBody>
          <a:bodyPr/>
          <a:lstStyle/>
          <a:p>
            <a:r>
              <a:rPr lang="en-CH" dirty="0"/>
              <a:t>The importance of residual asset value for RIs</a:t>
            </a:r>
          </a:p>
        </p:txBody>
      </p:sp>
      <p:sp>
        <p:nvSpPr>
          <p:cNvPr id="7" name="TextBox 6">
            <a:extLst>
              <a:ext uri="{FF2B5EF4-FFF2-40B4-BE49-F238E27FC236}">
                <a16:creationId xmlns:a16="http://schemas.microsoft.com/office/drawing/2014/main" id="{E614A567-779B-C3F0-F09B-7834934BBCFB}"/>
              </a:ext>
            </a:extLst>
          </p:cNvPr>
          <p:cNvSpPr txBox="1"/>
          <p:nvPr/>
        </p:nvSpPr>
        <p:spPr>
          <a:xfrm>
            <a:off x="109221" y="762187"/>
            <a:ext cx="8636079" cy="600164"/>
          </a:xfrm>
          <a:prstGeom prst="rect">
            <a:avLst/>
          </a:prstGeom>
          <a:noFill/>
        </p:spPr>
        <p:txBody>
          <a:bodyPr wrap="square" rtlCol="0">
            <a:spAutoFit/>
          </a:bodyPr>
          <a:lstStyle/>
          <a:p>
            <a:pPr defTabSz="914280"/>
            <a:r>
              <a:rPr lang="en-GB" sz="1100" dirty="0">
                <a:solidFill>
                  <a:srgbClr val="0F124A"/>
                </a:solidFill>
                <a:latin typeface="Arial"/>
              </a:rPr>
              <a:t>https://</a:t>
            </a:r>
            <a:r>
              <a:rPr lang="en-GB" sz="1100" dirty="0" err="1">
                <a:solidFill>
                  <a:srgbClr val="0F124A"/>
                </a:solidFill>
                <a:latin typeface="Arial"/>
              </a:rPr>
              <a:t>www.researchgate.net</a:t>
            </a:r>
            <a:r>
              <a:rPr lang="en-GB" sz="1100" dirty="0">
                <a:solidFill>
                  <a:srgbClr val="0F124A"/>
                </a:solidFill>
                <a:latin typeface="Arial"/>
              </a:rPr>
              <a:t>/publication/227462871_DETERMINATION_OF_RESIDUAL_VALUE_</a:t>
            </a:r>
            <a:br>
              <a:rPr lang="en-GB" sz="1100" dirty="0">
                <a:solidFill>
                  <a:srgbClr val="0F124A"/>
                </a:solidFill>
                <a:latin typeface="Arial"/>
              </a:rPr>
            </a:br>
            <a:r>
              <a:rPr lang="en-GB" sz="1100" dirty="0">
                <a:solidFill>
                  <a:srgbClr val="0F124A"/>
                </a:solidFill>
                <a:latin typeface="Arial"/>
              </a:rPr>
              <a:t>WITHIN_THE_COST_BENEFIT_ANALYSIS_FOR_THE_PROJECTS_FINANCED_BY_THE_</a:t>
            </a:r>
            <a:br>
              <a:rPr lang="en-GB" sz="1100" dirty="0">
                <a:solidFill>
                  <a:srgbClr val="0F124A"/>
                </a:solidFill>
                <a:latin typeface="Arial"/>
              </a:rPr>
            </a:br>
            <a:r>
              <a:rPr lang="en-GB" sz="1100" dirty="0">
                <a:solidFill>
                  <a:srgbClr val="0F124A"/>
                </a:solidFill>
                <a:latin typeface="Arial"/>
              </a:rPr>
              <a:t>EUROPEAN_UNION</a:t>
            </a:r>
            <a:endParaRPr lang="en-CH" sz="1100" dirty="0">
              <a:solidFill>
                <a:srgbClr val="0F124A"/>
              </a:solidFill>
              <a:latin typeface="Arial"/>
            </a:endParaRPr>
          </a:p>
        </p:txBody>
      </p:sp>
      <p:pic>
        <p:nvPicPr>
          <p:cNvPr id="8" name="Picture 7" descr="A close-up of a document&#10;&#10;Description automatically generated">
            <a:extLst>
              <a:ext uri="{FF2B5EF4-FFF2-40B4-BE49-F238E27FC236}">
                <a16:creationId xmlns:a16="http://schemas.microsoft.com/office/drawing/2014/main" id="{226B6BF0-9DC5-5398-8C3C-EB625E1F27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072" y="1362351"/>
            <a:ext cx="7413856" cy="3637389"/>
          </a:xfrm>
          <a:prstGeom prst="rect">
            <a:avLst/>
          </a:prstGeom>
        </p:spPr>
      </p:pic>
      <p:sp>
        <p:nvSpPr>
          <p:cNvPr id="3" name="Rectangle 2">
            <a:extLst>
              <a:ext uri="{FF2B5EF4-FFF2-40B4-BE49-F238E27FC236}">
                <a16:creationId xmlns:a16="http://schemas.microsoft.com/office/drawing/2014/main" id="{C63498D1-7E3B-A9EB-1E79-5D1FA1086C30}"/>
              </a:ext>
            </a:extLst>
          </p:cNvPr>
          <p:cNvSpPr/>
          <p:nvPr/>
        </p:nvSpPr>
        <p:spPr>
          <a:xfrm>
            <a:off x="951978" y="1609595"/>
            <a:ext cx="1703540" cy="236542"/>
          </a:xfrm>
          <a:prstGeom prst="rect">
            <a:avLst/>
          </a:prstGeom>
          <a:no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Rectangle 3">
            <a:extLst>
              <a:ext uri="{FF2B5EF4-FFF2-40B4-BE49-F238E27FC236}">
                <a16:creationId xmlns:a16="http://schemas.microsoft.com/office/drawing/2014/main" id="{E275FEAA-315E-55D4-A86D-09C7C33D1B9B}"/>
              </a:ext>
            </a:extLst>
          </p:cNvPr>
          <p:cNvSpPr/>
          <p:nvPr/>
        </p:nvSpPr>
        <p:spPr>
          <a:xfrm>
            <a:off x="951978" y="2839394"/>
            <a:ext cx="7265096" cy="236542"/>
          </a:xfrm>
          <a:prstGeom prst="rect">
            <a:avLst/>
          </a:prstGeom>
          <a:no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Rectangle 5">
            <a:extLst>
              <a:ext uri="{FF2B5EF4-FFF2-40B4-BE49-F238E27FC236}">
                <a16:creationId xmlns:a16="http://schemas.microsoft.com/office/drawing/2014/main" id="{82575E3C-66AF-CC62-B77C-CEF35070A70E}"/>
              </a:ext>
            </a:extLst>
          </p:cNvPr>
          <p:cNvSpPr/>
          <p:nvPr/>
        </p:nvSpPr>
        <p:spPr>
          <a:xfrm>
            <a:off x="951978" y="3086638"/>
            <a:ext cx="1590806" cy="236542"/>
          </a:xfrm>
          <a:prstGeom prst="rect">
            <a:avLst/>
          </a:prstGeom>
          <a:no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ectangle 8">
            <a:extLst>
              <a:ext uri="{FF2B5EF4-FFF2-40B4-BE49-F238E27FC236}">
                <a16:creationId xmlns:a16="http://schemas.microsoft.com/office/drawing/2014/main" id="{7A751D4B-1F84-8D95-0AAF-7840E826C210}"/>
              </a:ext>
            </a:extLst>
          </p:cNvPr>
          <p:cNvSpPr/>
          <p:nvPr/>
        </p:nvSpPr>
        <p:spPr>
          <a:xfrm>
            <a:off x="5442558" y="3679092"/>
            <a:ext cx="1158658" cy="236542"/>
          </a:xfrm>
          <a:prstGeom prst="rect">
            <a:avLst/>
          </a:prstGeom>
          <a:no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ectangle 9">
            <a:extLst>
              <a:ext uri="{FF2B5EF4-FFF2-40B4-BE49-F238E27FC236}">
                <a16:creationId xmlns:a16="http://schemas.microsoft.com/office/drawing/2014/main" id="{3F795B54-8670-A634-C47C-6E1C2959FA7C}"/>
              </a:ext>
            </a:extLst>
          </p:cNvPr>
          <p:cNvSpPr/>
          <p:nvPr/>
        </p:nvSpPr>
        <p:spPr>
          <a:xfrm>
            <a:off x="4486404" y="4102874"/>
            <a:ext cx="3730669" cy="236542"/>
          </a:xfrm>
          <a:prstGeom prst="rect">
            <a:avLst/>
          </a:prstGeom>
          <a:no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Rectangle 10">
            <a:extLst>
              <a:ext uri="{FF2B5EF4-FFF2-40B4-BE49-F238E27FC236}">
                <a16:creationId xmlns:a16="http://schemas.microsoft.com/office/drawing/2014/main" id="{20667BBD-8A61-A567-BD99-ADC796B22E33}"/>
              </a:ext>
            </a:extLst>
          </p:cNvPr>
          <p:cNvSpPr/>
          <p:nvPr/>
        </p:nvSpPr>
        <p:spPr>
          <a:xfrm>
            <a:off x="951978" y="4316437"/>
            <a:ext cx="1766170" cy="236542"/>
          </a:xfrm>
          <a:prstGeom prst="rect">
            <a:avLst/>
          </a:prstGeom>
          <a:no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426572687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graph&#10;&#10;Description automatically generated">
            <a:extLst>
              <a:ext uri="{FF2B5EF4-FFF2-40B4-BE49-F238E27FC236}">
                <a16:creationId xmlns:a16="http://schemas.microsoft.com/office/drawing/2014/main" id="{4803CC8F-89E3-5088-3223-AE73514D9B6F}"/>
              </a:ext>
            </a:extLst>
          </p:cNvPr>
          <p:cNvPicPr>
            <a:picLocks noChangeAspect="1"/>
          </p:cNvPicPr>
          <p:nvPr/>
        </p:nvPicPr>
        <p:blipFill>
          <a:blip r:embed="rId2">
            <a:extLst>
              <a:ext uri="{28A0092B-C50C-407E-A947-70E740481C1C}">
                <a14:useLocalDpi xmlns:a14="http://schemas.microsoft.com/office/drawing/2010/main" val="0"/>
              </a:ext>
            </a:extLst>
          </a:blip>
          <a:srcRect l="497" t="2161" r="2089" b="2705"/>
          <a:stretch/>
        </p:blipFill>
        <p:spPr>
          <a:xfrm>
            <a:off x="3801944" y="2295340"/>
            <a:ext cx="5342056" cy="2853975"/>
          </a:xfrm>
          <a:prstGeom prst="rect">
            <a:avLst/>
          </a:prstGeom>
        </p:spPr>
      </p:pic>
      <p:pic>
        <p:nvPicPr>
          <p:cNvPr id="10" name="Picture 9" descr="A text on a white background&#10;&#10;Description automatically generated">
            <a:extLst>
              <a:ext uri="{FF2B5EF4-FFF2-40B4-BE49-F238E27FC236}">
                <a16:creationId xmlns:a16="http://schemas.microsoft.com/office/drawing/2014/main" id="{4DDDB0A8-B043-4106-6CD3-99A5615017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272" y="1569441"/>
            <a:ext cx="5176499" cy="725900"/>
          </a:xfrm>
          <a:prstGeom prst="rect">
            <a:avLst/>
          </a:prstGeom>
        </p:spPr>
      </p:pic>
      <p:sp>
        <p:nvSpPr>
          <p:cNvPr id="2" name="Slide Number Placeholder 1">
            <a:extLst>
              <a:ext uri="{FF2B5EF4-FFF2-40B4-BE49-F238E27FC236}">
                <a16:creationId xmlns:a16="http://schemas.microsoft.com/office/drawing/2014/main" id="{543EF118-0A6C-9457-B371-976E8059AA76}"/>
              </a:ext>
            </a:extLst>
          </p:cNvPr>
          <p:cNvSpPr>
            <a:spLocks noGrp="1"/>
          </p:cNvSpPr>
          <p:nvPr>
            <p:ph type="sldNum" sz="quarter" idx="10"/>
          </p:nvPr>
        </p:nvSpPr>
        <p:spPr/>
        <p:txBody>
          <a:bodyPr/>
          <a:lstStyle/>
          <a:p>
            <a:fld id="{88A1DFE4-5FC5-43BD-BB7E-75EAD82B965F}" type="slidenum">
              <a:rPr lang="en-US" noProof="0" smtClean="0"/>
              <a:pPr/>
              <a:t>101</a:t>
            </a:fld>
            <a:endParaRPr lang="en-US" noProof="0" dirty="0"/>
          </a:p>
        </p:txBody>
      </p:sp>
      <p:sp>
        <p:nvSpPr>
          <p:cNvPr id="5" name="Title 4">
            <a:extLst>
              <a:ext uri="{FF2B5EF4-FFF2-40B4-BE49-F238E27FC236}">
                <a16:creationId xmlns:a16="http://schemas.microsoft.com/office/drawing/2014/main" id="{9C4FF267-EC9A-77AE-E6C8-D414E78CD2AB}"/>
              </a:ext>
            </a:extLst>
          </p:cNvPr>
          <p:cNvSpPr>
            <a:spLocks noGrp="1"/>
          </p:cNvSpPr>
          <p:nvPr>
            <p:ph type="title"/>
          </p:nvPr>
        </p:nvSpPr>
        <p:spPr/>
        <p:txBody>
          <a:bodyPr/>
          <a:lstStyle/>
          <a:p>
            <a:r>
              <a:rPr lang="en-CH" dirty="0"/>
              <a:t>Example on how to present residual asset value</a:t>
            </a:r>
          </a:p>
        </p:txBody>
      </p:sp>
      <p:pic>
        <p:nvPicPr>
          <p:cNvPr id="9" name="Picture 8">
            <a:extLst>
              <a:ext uri="{FF2B5EF4-FFF2-40B4-BE49-F238E27FC236}">
                <a16:creationId xmlns:a16="http://schemas.microsoft.com/office/drawing/2014/main" id="{7C353745-83E5-3AD3-0061-8B3DC8A213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272" y="952061"/>
            <a:ext cx="5176499" cy="617380"/>
          </a:xfrm>
          <a:prstGeom prst="rect">
            <a:avLst/>
          </a:prstGeom>
        </p:spPr>
      </p:pic>
      <p:sp>
        <p:nvSpPr>
          <p:cNvPr id="11" name="TextBox 10">
            <a:extLst>
              <a:ext uri="{FF2B5EF4-FFF2-40B4-BE49-F238E27FC236}">
                <a16:creationId xmlns:a16="http://schemas.microsoft.com/office/drawing/2014/main" id="{15CFC9E2-DDA0-238E-812F-558A465B4A87}"/>
              </a:ext>
            </a:extLst>
          </p:cNvPr>
          <p:cNvSpPr txBox="1"/>
          <p:nvPr/>
        </p:nvSpPr>
        <p:spPr>
          <a:xfrm>
            <a:off x="6253520" y="2237150"/>
            <a:ext cx="2781259" cy="246221"/>
          </a:xfrm>
          <a:prstGeom prst="rect">
            <a:avLst/>
          </a:prstGeom>
          <a:noFill/>
        </p:spPr>
        <p:txBody>
          <a:bodyPr wrap="square" rtlCol="0">
            <a:spAutoFit/>
          </a:bodyPr>
          <a:lstStyle/>
          <a:p>
            <a:pPr algn="r"/>
            <a:r>
              <a:rPr lang="en-CH" sz="1000" dirty="0"/>
              <a:t>From the EC guide to CBA, p. 45</a:t>
            </a:r>
          </a:p>
        </p:txBody>
      </p:sp>
      <p:sp>
        <p:nvSpPr>
          <p:cNvPr id="6" name="Rectangle 5">
            <a:extLst>
              <a:ext uri="{FF2B5EF4-FFF2-40B4-BE49-F238E27FC236}">
                <a16:creationId xmlns:a16="http://schemas.microsoft.com/office/drawing/2014/main" id="{74F0525E-10BD-3AC5-A4E4-B25A5426BAED}"/>
              </a:ext>
            </a:extLst>
          </p:cNvPr>
          <p:cNvSpPr/>
          <p:nvPr/>
        </p:nvSpPr>
        <p:spPr>
          <a:xfrm>
            <a:off x="7644149" y="4430425"/>
            <a:ext cx="1274383" cy="429673"/>
          </a:xfrm>
          <a:prstGeom prst="rect">
            <a:avLst/>
          </a:prstGeom>
          <a:no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Rectangle 6">
            <a:extLst>
              <a:ext uri="{FF2B5EF4-FFF2-40B4-BE49-F238E27FC236}">
                <a16:creationId xmlns:a16="http://schemas.microsoft.com/office/drawing/2014/main" id="{42E54013-912E-1D50-9024-5232E12CD67A}"/>
              </a:ext>
            </a:extLst>
          </p:cNvPr>
          <p:cNvSpPr/>
          <p:nvPr/>
        </p:nvSpPr>
        <p:spPr>
          <a:xfrm>
            <a:off x="8580329" y="4002838"/>
            <a:ext cx="515655" cy="362483"/>
          </a:xfrm>
          <a:prstGeom prst="rect">
            <a:avLst/>
          </a:prstGeom>
          <a:noFill/>
          <a:ln w="285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38174741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6A8442-542C-1FBC-C71C-6C66C6657FA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A9A4E4-079C-7A86-4914-EB111833D67D}"/>
              </a:ext>
            </a:extLst>
          </p:cNvPr>
          <p:cNvSpPr>
            <a:spLocks noGrp="1"/>
          </p:cNvSpPr>
          <p:nvPr>
            <p:ph type="sldNum" sz="quarter" idx="10"/>
          </p:nvPr>
        </p:nvSpPr>
        <p:spPr/>
        <p:txBody>
          <a:bodyPr/>
          <a:lstStyle/>
          <a:p>
            <a:fld id="{88A1DFE4-5FC5-43BD-BB7E-75EAD82B965F}" type="slidenum">
              <a:rPr lang="en-US" noProof="0" smtClean="0"/>
              <a:pPr/>
              <a:t>102</a:t>
            </a:fld>
            <a:endParaRPr lang="en-US" noProof="0" dirty="0"/>
          </a:p>
        </p:txBody>
      </p:sp>
      <p:sp>
        <p:nvSpPr>
          <p:cNvPr id="5" name="Text Placeholder 4">
            <a:extLst>
              <a:ext uri="{FF2B5EF4-FFF2-40B4-BE49-F238E27FC236}">
                <a16:creationId xmlns:a16="http://schemas.microsoft.com/office/drawing/2014/main" id="{01817031-3232-0602-654A-C1D9A38E9B6B}"/>
              </a:ext>
            </a:extLst>
          </p:cNvPr>
          <p:cNvSpPr>
            <a:spLocks noGrp="1"/>
          </p:cNvSpPr>
          <p:nvPr>
            <p:ph type="body" sz="quarter" idx="12"/>
          </p:nvPr>
        </p:nvSpPr>
        <p:spPr>
          <a:xfrm>
            <a:off x="92843" y="971775"/>
            <a:ext cx="4388846" cy="3088800"/>
          </a:xfrm>
        </p:spPr>
        <p:txBody>
          <a:bodyPr/>
          <a:lstStyle/>
          <a:p>
            <a:r>
              <a:rPr lang="en-CH" dirty="0"/>
              <a:t>Case 1: Second collider will be built after first one</a:t>
            </a:r>
          </a:p>
          <a:p>
            <a:pPr marL="342900" indent="-342900">
              <a:buFont typeface="+mj-lt"/>
              <a:buAutoNum type="arabicPeriod"/>
            </a:pPr>
            <a:r>
              <a:rPr lang="en-CH" b="0" dirty="0"/>
              <a:t>The residual value of the civil structures is the discounted value of the construction costs in the year in which the new collider is foreseen to be installed.</a:t>
            </a:r>
          </a:p>
          <a:p>
            <a:pPr marL="342900" indent="-342900">
              <a:buFont typeface="+mj-lt"/>
              <a:buAutoNum type="arabicPeriod"/>
            </a:pPr>
            <a:r>
              <a:rPr lang="en-CH" b="0" dirty="0"/>
              <a:t>The residual value of the accelerators and detectors is estimated based on today’s scrap metal market value and then discounted to the year of decommissioning.</a:t>
            </a:r>
          </a:p>
          <a:p>
            <a:endParaRPr lang="en-CH" dirty="0"/>
          </a:p>
        </p:txBody>
      </p:sp>
      <p:sp>
        <p:nvSpPr>
          <p:cNvPr id="8" name="Text Placeholder 7">
            <a:extLst>
              <a:ext uri="{FF2B5EF4-FFF2-40B4-BE49-F238E27FC236}">
                <a16:creationId xmlns:a16="http://schemas.microsoft.com/office/drawing/2014/main" id="{18C85725-E636-2091-FA0A-CFEA19F9273B}"/>
              </a:ext>
            </a:extLst>
          </p:cNvPr>
          <p:cNvSpPr>
            <a:spLocks noGrp="1"/>
          </p:cNvSpPr>
          <p:nvPr>
            <p:ph type="body" sz="quarter" idx="13"/>
          </p:nvPr>
        </p:nvSpPr>
        <p:spPr>
          <a:xfrm>
            <a:off x="4645932" y="971775"/>
            <a:ext cx="4388846" cy="3088800"/>
          </a:xfrm>
        </p:spPr>
        <p:txBody>
          <a:bodyPr/>
          <a:lstStyle/>
          <a:p>
            <a:r>
              <a:rPr lang="en-CH" dirty="0"/>
              <a:t>Case 2: Only the first collider is built</a:t>
            </a:r>
          </a:p>
          <a:p>
            <a:pPr marL="342900" indent="-342900">
              <a:buFont typeface="+mj-lt"/>
              <a:buAutoNum type="arabicPeriod"/>
            </a:pPr>
            <a:r>
              <a:rPr lang="en-CH" b="0" dirty="0"/>
              <a:t>The residual value of the civil structures is zero.</a:t>
            </a:r>
          </a:p>
          <a:p>
            <a:pPr marL="342900" indent="-342900">
              <a:buFont typeface="+mj-lt"/>
              <a:buAutoNum type="arabicPeriod"/>
            </a:pPr>
            <a:r>
              <a:rPr lang="en-CH" b="0" dirty="0"/>
              <a:t>The residual value of the accelerators and detectors is estimated based on today’s scrap metal market value and then discounted to the year of decommissioning.</a:t>
            </a:r>
          </a:p>
        </p:txBody>
      </p:sp>
      <p:sp>
        <p:nvSpPr>
          <p:cNvPr id="6" name="Title 5">
            <a:extLst>
              <a:ext uri="{FF2B5EF4-FFF2-40B4-BE49-F238E27FC236}">
                <a16:creationId xmlns:a16="http://schemas.microsoft.com/office/drawing/2014/main" id="{C4102FD3-3DC3-9F1D-CFD8-128D5123CA07}"/>
              </a:ext>
            </a:extLst>
          </p:cNvPr>
          <p:cNvSpPr>
            <a:spLocks noGrp="1"/>
          </p:cNvSpPr>
          <p:nvPr>
            <p:ph type="title"/>
          </p:nvPr>
        </p:nvSpPr>
        <p:spPr/>
        <p:txBody>
          <a:bodyPr/>
          <a:lstStyle/>
          <a:p>
            <a:r>
              <a:rPr lang="en-CH" dirty="0"/>
              <a:t>Example: residual value of FCC-ee</a:t>
            </a:r>
          </a:p>
        </p:txBody>
      </p:sp>
      <p:pic>
        <p:nvPicPr>
          <p:cNvPr id="4" name="Picture 3" descr="A screenshot of a computer&#10;&#10;AI-generated content may be incorrect.">
            <a:extLst>
              <a:ext uri="{FF2B5EF4-FFF2-40B4-BE49-F238E27FC236}">
                <a16:creationId xmlns:a16="http://schemas.microsoft.com/office/drawing/2014/main" id="{9C196BD5-B43A-E3A4-F986-284D379E83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2017" y="3497955"/>
            <a:ext cx="5348614" cy="1063839"/>
          </a:xfrm>
          <a:prstGeom prst="rect">
            <a:avLst/>
          </a:prstGeom>
        </p:spPr>
      </p:pic>
      <p:pic>
        <p:nvPicPr>
          <p:cNvPr id="9" name="Picture 8">
            <a:extLst>
              <a:ext uri="{FF2B5EF4-FFF2-40B4-BE49-F238E27FC236}">
                <a16:creationId xmlns:a16="http://schemas.microsoft.com/office/drawing/2014/main" id="{FC2ED5D6-F9D2-BB80-FA5E-6171FE635B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4530" y="4594957"/>
            <a:ext cx="5348614" cy="245574"/>
          </a:xfrm>
          <a:prstGeom prst="rect">
            <a:avLst/>
          </a:prstGeom>
        </p:spPr>
      </p:pic>
      <p:sp>
        <p:nvSpPr>
          <p:cNvPr id="10" name="TextBox 9">
            <a:extLst>
              <a:ext uri="{FF2B5EF4-FFF2-40B4-BE49-F238E27FC236}">
                <a16:creationId xmlns:a16="http://schemas.microsoft.com/office/drawing/2014/main" id="{8768400E-B30A-0B00-A116-949C6B19534D}"/>
              </a:ext>
            </a:extLst>
          </p:cNvPr>
          <p:cNvSpPr txBox="1"/>
          <p:nvPr/>
        </p:nvSpPr>
        <p:spPr>
          <a:xfrm>
            <a:off x="7084874" y="4171725"/>
            <a:ext cx="1252266" cy="276999"/>
          </a:xfrm>
          <a:prstGeom prst="rect">
            <a:avLst/>
          </a:prstGeom>
          <a:noFill/>
        </p:spPr>
        <p:txBody>
          <a:bodyPr wrap="none" rtlCol="0">
            <a:spAutoFit/>
          </a:bodyPr>
          <a:lstStyle/>
          <a:p>
            <a:pPr algn="l"/>
            <a:r>
              <a:rPr lang="en-CH" sz="1200" b="1" dirty="0"/>
              <a:t>24% of CAPEX</a:t>
            </a:r>
          </a:p>
        </p:txBody>
      </p:sp>
      <p:cxnSp>
        <p:nvCxnSpPr>
          <p:cNvPr id="12" name="Elbow Connector 11">
            <a:extLst>
              <a:ext uri="{FF2B5EF4-FFF2-40B4-BE49-F238E27FC236}">
                <a16:creationId xmlns:a16="http://schemas.microsoft.com/office/drawing/2014/main" id="{D1C941E2-BE6D-A4B4-D8BE-58F5F9CDB236}"/>
              </a:ext>
            </a:extLst>
          </p:cNvPr>
          <p:cNvCxnSpPr>
            <a:stCxn id="9" idx="3"/>
            <a:endCxn id="10" idx="2"/>
          </p:cNvCxnSpPr>
          <p:nvPr/>
        </p:nvCxnSpPr>
        <p:spPr>
          <a:xfrm flipV="1">
            <a:off x="6913144" y="4448724"/>
            <a:ext cx="797863" cy="2690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Elbow Connector 12">
            <a:extLst>
              <a:ext uri="{FF2B5EF4-FFF2-40B4-BE49-F238E27FC236}">
                <a16:creationId xmlns:a16="http://schemas.microsoft.com/office/drawing/2014/main" id="{2432CEBE-9981-771E-7E89-116141F65704}"/>
              </a:ext>
            </a:extLst>
          </p:cNvPr>
          <p:cNvCxnSpPr>
            <a:cxnSpLocks/>
            <a:stCxn id="10" idx="0"/>
            <a:endCxn id="4" idx="3"/>
          </p:cNvCxnSpPr>
          <p:nvPr/>
        </p:nvCxnSpPr>
        <p:spPr>
          <a:xfrm rot="16200000" flipV="1">
            <a:off x="7244894" y="3705612"/>
            <a:ext cx="141850" cy="79037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065870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699824-EB3B-1549-831D-E7AFEF1B34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9F2630-A0AD-3C24-58AD-C59DA2067A7B}"/>
              </a:ext>
            </a:extLst>
          </p:cNvPr>
          <p:cNvSpPr>
            <a:spLocks noGrp="1"/>
          </p:cNvSpPr>
          <p:nvPr>
            <p:ph type="ctrTitle"/>
          </p:nvPr>
        </p:nvSpPr>
        <p:spPr/>
        <p:txBody>
          <a:bodyPr/>
          <a:lstStyle/>
          <a:p>
            <a:r>
              <a:rPr lang="en-CH" dirty="0"/>
              <a:t>Cost Benefit Analysis</a:t>
            </a:r>
            <a:br>
              <a:rPr lang="en-CH" dirty="0"/>
            </a:br>
            <a:r>
              <a:rPr lang="en-CH" dirty="0"/>
              <a:t>Techniques</a:t>
            </a:r>
            <a:br>
              <a:rPr lang="en-CH" dirty="0"/>
            </a:br>
            <a:r>
              <a:rPr lang="en-CH" dirty="0"/>
              <a:t>for socio-economic assessment</a:t>
            </a:r>
          </a:p>
        </p:txBody>
      </p:sp>
      <p:sp>
        <p:nvSpPr>
          <p:cNvPr id="4" name="Slide Number Placeholder 3">
            <a:extLst>
              <a:ext uri="{FF2B5EF4-FFF2-40B4-BE49-F238E27FC236}">
                <a16:creationId xmlns:a16="http://schemas.microsoft.com/office/drawing/2014/main" id="{34172B83-8BA7-BEA9-4F2E-A4C5A8428B12}"/>
              </a:ext>
            </a:extLst>
          </p:cNvPr>
          <p:cNvSpPr>
            <a:spLocks noGrp="1"/>
          </p:cNvSpPr>
          <p:nvPr>
            <p:ph type="sldNum" sz="quarter" idx="12"/>
          </p:nvPr>
        </p:nvSpPr>
        <p:spPr/>
        <p:txBody>
          <a:bodyPr/>
          <a:lstStyle/>
          <a:p>
            <a:fld id="{88A1DFE4-5FC5-43BD-BB7E-75EAD82B965F}" type="slidenum">
              <a:rPr lang="en-US" noProof="0" smtClean="0"/>
              <a:pPr/>
              <a:t>103</a:t>
            </a:fld>
            <a:endParaRPr lang="en-US" noProof="0" dirty="0"/>
          </a:p>
        </p:txBody>
      </p:sp>
    </p:spTree>
    <p:extLst>
      <p:ext uri="{BB962C8B-B14F-4D97-AF65-F5344CB8AC3E}">
        <p14:creationId xmlns:p14="http://schemas.microsoft.com/office/powerpoint/2010/main" val="295088683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978543-DAD3-A29D-7439-824A845DCE8F}"/>
              </a:ext>
            </a:extLst>
          </p:cNvPr>
          <p:cNvSpPr>
            <a:spLocks noGrp="1"/>
          </p:cNvSpPr>
          <p:nvPr>
            <p:ph type="sldNum" sz="quarter" idx="10"/>
          </p:nvPr>
        </p:nvSpPr>
        <p:spPr/>
        <p:txBody>
          <a:bodyPr/>
          <a:lstStyle/>
          <a:p>
            <a:fld id="{88A1DFE4-5FC5-43BD-BB7E-75EAD82B965F}" type="slidenum">
              <a:rPr lang="en-US" noProof="0" smtClean="0"/>
              <a:pPr/>
              <a:t>104</a:t>
            </a:fld>
            <a:endParaRPr lang="en-US" noProof="0" dirty="0"/>
          </a:p>
        </p:txBody>
      </p:sp>
      <p:sp>
        <p:nvSpPr>
          <p:cNvPr id="6" name="Text Placeholder 5">
            <a:extLst>
              <a:ext uri="{FF2B5EF4-FFF2-40B4-BE49-F238E27FC236}">
                <a16:creationId xmlns:a16="http://schemas.microsoft.com/office/drawing/2014/main" id="{D159C97E-3DE8-98BE-AEA7-2B1BEF9316B0}"/>
              </a:ext>
            </a:extLst>
          </p:cNvPr>
          <p:cNvSpPr>
            <a:spLocks noGrp="1"/>
          </p:cNvSpPr>
          <p:nvPr>
            <p:ph type="body" sz="quarter" idx="11"/>
          </p:nvPr>
        </p:nvSpPr>
        <p:spPr>
          <a:xfrm>
            <a:off x="109221" y="1050245"/>
            <a:ext cx="8958868" cy="283975"/>
          </a:xfrm>
        </p:spPr>
        <p:txBody>
          <a:bodyPr/>
          <a:lstStyle/>
          <a:p>
            <a:r>
              <a:rPr lang="en-CH" dirty="0"/>
              <a:t>Gives an indication if at the end of the observation period the project can be</a:t>
            </a:r>
            <a:br>
              <a:rPr lang="en-CH" dirty="0"/>
            </a:br>
            <a:r>
              <a:rPr lang="en-CH" dirty="0"/>
              <a:t>sustainable or not from a socio-economic perspective.</a:t>
            </a:r>
          </a:p>
          <a:p>
            <a:r>
              <a:rPr lang="en-CH" dirty="0"/>
              <a:t>Note: It does not inform about the financial sustainability.</a:t>
            </a:r>
          </a:p>
        </p:txBody>
      </p:sp>
      <p:sp>
        <p:nvSpPr>
          <p:cNvPr id="7" name="Text Placeholder 6">
            <a:extLst>
              <a:ext uri="{FF2B5EF4-FFF2-40B4-BE49-F238E27FC236}">
                <a16:creationId xmlns:a16="http://schemas.microsoft.com/office/drawing/2014/main" id="{17F4F75A-2B20-B6E6-E257-F17A49AFCC14}"/>
              </a:ext>
            </a:extLst>
          </p:cNvPr>
          <p:cNvSpPr>
            <a:spLocks noGrp="1"/>
          </p:cNvSpPr>
          <p:nvPr>
            <p:ph type="body" sz="quarter" idx="12"/>
          </p:nvPr>
        </p:nvSpPr>
        <p:spPr>
          <a:xfrm>
            <a:off x="109220" y="1907933"/>
            <a:ext cx="8925557" cy="2056115"/>
          </a:xfrm>
          <a:solidFill>
            <a:schemeClr val="accent2">
              <a:lumMod val="20000"/>
              <a:lumOff val="80000"/>
            </a:schemeClr>
          </a:solidFill>
          <a:ln>
            <a:solidFill>
              <a:schemeClr val="accent2">
                <a:lumMod val="50000"/>
              </a:schemeClr>
            </a:solidFill>
          </a:ln>
        </p:spPr>
        <p:txBody>
          <a:bodyPr/>
          <a:lstStyle/>
          <a:p>
            <a:pPr>
              <a:spcAft>
                <a:spcPts val="600"/>
              </a:spcAft>
            </a:pPr>
            <a:r>
              <a:rPr lang="en-CH" b="1" dirty="0"/>
              <a:t>NPV is the discounted sum of all future benefits less</a:t>
            </a:r>
            <a:br>
              <a:rPr lang="en-CH" b="1" dirty="0"/>
            </a:br>
            <a:r>
              <a:rPr lang="en-CH" b="1" dirty="0"/>
              <a:t>the discounted sum of all future costs</a:t>
            </a:r>
            <a:br>
              <a:rPr lang="en-CH" b="1" dirty="0"/>
            </a:br>
            <a:r>
              <a:rPr lang="en-CH" b="1" dirty="0"/>
              <a:t>over the entire appraisal period.</a:t>
            </a:r>
          </a:p>
          <a:p>
            <a:pPr>
              <a:spcAft>
                <a:spcPts val="600"/>
              </a:spcAft>
            </a:pPr>
            <a:r>
              <a:rPr lang="en-CH" dirty="0"/>
              <a:t>To estimate the NPV, realistic estimates are required of the benefit and costs streams over the appraisal period.</a:t>
            </a:r>
          </a:p>
          <a:p>
            <a:pPr>
              <a:spcAft>
                <a:spcPts val="600"/>
              </a:spcAft>
            </a:pPr>
            <a:r>
              <a:rPr lang="en-CH" dirty="0"/>
              <a:t>Typically 30 years are a practical time limit for project appraisal.</a:t>
            </a:r>
          </a:p>
          <a:p>
            <a:pPr>
              <a:spcAft>
                <a:spcPts val="600"/>
              </a:spcAft>
            </a:pPr>
            <a:r>
              <a:rPr lang="en-CH" dirty="0"/>
              <a:t>Knowledge of the times at which various elements come into play are needed.</a:t>
            </a:r>
          </a:p>
        </p:txBody>
      </p:sp>
      <p:sp>
        <p:nvSpPr>
          <p:cNvPr id="5" name="Title 4">
            <a:extLst>
              <a:ext uri="{FF2B5EF4-FFF2-40B4-BE49-F238E27FC236}">
                <a16:creationId xmlns:a16="http://schemas.microsoft.com/office/drawing/2014/main" id="{CC7CE9B7-8B7C-5AC0-A543-3D32E8A4FC37}"/>
              </a:ext>
            </a:extLst>
          </p:cNvPr>
          <p:cNvSpPr>
            <a:spLocks noGrp="1"/>
          </p:cNvSpPr>
          <p:nvPr>
            <p:ph type="title"/>
          </p:nvPr>
        </p:nvSpPr>
        <p:spPr/>
        <p:txBody>
          <a:bodyPr/>
          <a:lstStyle/>
          <a:p>
            <a:r>
              <a:rPr lang="en-CH" dirty="0"/>
              <a:t>Net Present Value (NPV)</a:t>
            </a:r>
          </a:p>
        </p:txBody>
      </p:sp>
    </p:spTree>
    <p:extLst>
      <p:ext uri="{BB962C8B-B14F-4D97-AF65-F5344CB8AC3E}">
        <p14:creationId xmlns:p14="http://schemas.microsoft.com/office/powerpoint/2010/main" val="344216949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A08EFB-81BA-C02F-D186-45014A99729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A79482F-2244-213C-65B4-832BA3FC962F}"/>
              </a:ext>
            </a:extLst>
          </p:cNvPr>
          <p:cNvSpPr>
            <a:spLocks noGrp="1"/>
          </p:cNvSpPr>
          <p:nvPr>
            <p:ph type="sldNum" sz="quarter" idx="10"/>
          </p:nvPr>
        </p:nvSpPr>
        <p:spPr/>
        <p:txBody>
          <a:bodyPr/>
          <a:lstStyle/>
          <a:p>
            <a:fld id="{88A1DFE4-5FC5-43BD-BB7E-75EAD82B965F}" type="slidenum">
              <a:rPr lang="en-US" noProof="0" smtClean="0"/>
              <a:pPr/>
              <a:t>105</a:t>
            </a:fld>
            <a:endParaRPr lang="en-US" noProof="0" dirty="0"/>
          </a:p>
        </p:txBody>
      </p:sp>
      <p:sp>
        <p:nvSpPr>
          <p:cNvPr id="7" name="Text Placeholder 6">
            <a:extLst>
              <a:ext uri="{FF2B5EF4-FFF2-40B4-BE49-F238E27FC236}">
                <a16:creationId xmlns:a16="http://schemas.microsoft.com/office/drawing/2014/main" id="{AE1876E5-98F9-EB09-6D1C-44005C5CAA1D}"/>
              </a:ext>
            </a:extLst>
          </p:cNvPr>
          <p:cNvSpPr>
            <a:spLocks noGrp="1"/>
          </p:cNvSpPr>
          <p:nvPr>
            <p:ph type="body" sz="quarter" idx="12"/>
          </p:nvPr>
        </p:nvSpPr>
        <p:spPr>
          <a:xfrm>
            <a:off x="75910" y="1280598"/>
            <a:ext cx="8958868" cy="3343152"/>
          </a:xfrm>
        </p:spPr>
        <p:txBody>
          <a:bodyPr/>
          <a:lstStyle/>
          <a:p>
            <a:pPr>
              <a:spcAft>
                <a:spcPts val="600"/>
              </a:spcAft>
            </a:pPr>
            <a:r>
              <a:rPr lang="en-CH" dirty="0"/>
              <a:t>BCR is the ratio of the discounted sum of all future benefits and costs.</a:t>
            </a:r>
          </a:p>
          <a:p>
            <a:pPr>
              <a:spcAft>
                <a:spcPts val="600"/>
              </a:spcAft>
            </a:pPr>
            <a:endParaRPr lang="en-CH" dirty="0"/>
          </a:p>
          <a:p>
            <a:pPr>
              <a:spcAft>
                <a:spcPts val="600"/>
              </a:spcAft>
            </a:pPr>
            <a:endParaRPr lang="en-CH" dirty="0"/>
          </a:p>
          <a:p>
            <a:pPr>
              <a:spcAft>
                <a:spcPts val="600"/>
              </a:spcAft>
            </a:pPr>
            <a:endParaRPr lang="en-CH" dirty="0"/>
          </a:p>
          <a:p>
            <a:pPr>
              <a:spcAft>
                <a:spcPts val="600"/>
              </a:spcAft>
            </a:pPr>
            <a:br>
              <a:rPr lang="en-CH" dirty="0"/>
            </a:br>
            <a:endParaRPr lang="en-CH" dirty="0"/>
          </a:p>
          <a:p>
            <a:pPr>
              <a:spcAft>
                <a:spcPts val="600"/>
              </a:spcAft>
            </a:pPr>
            <a:r>
              <a:rPr lang="en-CH" dirty="0"/>
              <a:t>The </a:t>
            </a:r>
            <a:r>
              <a:rPr lang="en-CH" b="1" dirty="0"/>
              <a:t>BCR is a value for money measure</a:t>
            </a:r>
            <a:r>
              <a:rPr lang="en-CH" dirty="0"/>
              <a:t>,</a:t>
            </a:r>
          </a:p>
          <a:p>
            <a:pPr>
              <a:spcAft>
                <a:spcPts val="600"/>
              </a:spcAft>
            </a:pPr>
            <a:r>
              <a:rPr lang="en-CH" dirty="0"/>
              <a:t>indicating how much net benefit would be obtained in return for each unit of investment cost.</a:t>
            </a:r>
          </a:p>
          <a:p>
            <a:pPr>
              <a:spcAft>
                <a:spcPts val="600"/>
              </a:spcAft>
            </a:pPr>
            <a:r>
              <a:rPr lang="en-CH" dirty="0"/>
              <a:t>Pearce and Nash (1981) provide examples:</a:t>
            </a:r>
          </a:p>
          <a:p>
            <a:pPr>
              <a:spcAft>
                <a:spcPts val="600"/>
              </a:spcAft>
            </a:pPr>
            <a:r>
              <a:rPr lang="en-GB" dirty="0"/>
              <a:t>Pearce, D. W., &amp; Nash, C. A. (1981). The social appraisal of projects: A text in cost-benefit analysis. Macmillan Education UK</a:t>
            </a:r>
            <a:r>
              <a:rPr lang="en-CH" dirty="0"/>
              <a:t>., </a:t>
            </a:r>
            <a:r>
              <a:rPr lang="en-GB" dirty="0">
                <a:hlinkClick r:id="rId2"/>
              </a:rPr>
              <a:t>https://archive.org/details/socialappraisalo0000pear_a9v9</a:t>
            </a:r>
            <a:r>
              <a:rPr lang="en-GB" dirty="0"/>
              <a:t> (Account needed)</a:t>
            </a:r>
            <a:endParaRPr lang="en-CH" dirty="0"/>
          </a:p>
          <a:p>
            <a:pPr>
              <a:spcAft>
                <a:spcPts val="600"/>
              </a:spcAft>
            </a:pPr>
            <a:endParaRPr lang="en-CH" dirty="0"/>
          </a:p>
        </p:txBody>
      </p:sp>
      <p:sp>
        <p:nvSpPr>
          <p:cNvPr id="5" name="Title 4">
            <a:extLst>
              <a:ext uri="{FF2B5EF4-FFF2-40B4-BE49-F238E27FC236}">
                <a16:creationId xmlns:a16="http://schemas.microsoft.com/office/drawing/2014/main" id="{ED2858EE-2F8C-29A5-5BD6-9EB1752035A2}"/>
              </a:ext>
            </a:extLst>
          </p:cNvPr>
          <p:cNvSpPr>
            <a:spLocks noGrp="1"/>
          </p:cNvSpPr>
          <p:nvPr>
            <p:ph type="title"/>
          </p:nvPr>
        </p:nvSpPr>
        <p:spPr/>
        <p:txBody>
          <a:bodyPr/>
          <a:lstStyle/>
          <a:p>
            <a:r>
              <a:rPr lang="en-CH" dirty="0"/>
              <a:t>Benefit / Cost Ratio (BCR)</a:t>
            </a:r>
          </a:p>
        </p:txBody>
      </p:sp>
      <p:pic>
        <p:nvPicPr>
          <p:cNvPr id="3" name="Picture 2" descr="A black text with a line between it&#10;&#10;AI-generated content may be incorrect.">
            <a:extLst>
              <a:ext uri="{FF2B5EF4-FFF2-40B4-BE49-F238E27FC236}">
                <a16:creationId xmlns:a16="http://schemas.microsoft.com/office/drawing/2014/main" id="{AF7BDED8-447E-5820-FE46-F85579F26D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68" y="1791190"/>
            <a:ext cx="3507559" cy="1038777"/>
          </a:xfrm>
          <a:prstGeom prst="rect">
            <a:avLst/>
          </a:prstGeom>
        </p:spPr>
      </p:pic>
      <p:pic>
        <p:nvPicPr>
          <p:cNvPr id="8" name="Picture 7" descr="A white background with black text&#10;&#10;AI-generated content may be incorrect.">
            <a:extLst>
              <a:ext uri="{FF2B5EF4-FFF2-40B4-BE49-F238E27FC236}">
                <a16:creationId xmlns:a16="http://schemas.microsoft.com/office/drawing/2014/main" id="{BD0FB644-CCD4-FB93-E899-801626A2CC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0749" y="1791190"/>
            <a:ext cx="5293251" cy="1038778"/>
          </a:xfrm>
          <a:prstGeom prst="rect">
            <a:avLst/>
          </a:prstGeom>
        </p:spPr>
      </p:pic>
    </p:spTree>
    <p:extLst>
      <p:ext uri="{BB962C8B-B14F-4D97-AF65-F5344CB8AC3E}">
        <p14:creationId xmlns:p14="http://schemas.microsoft.com/office/powerpoint/2010/main" val="27745350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58489-F2A4-FE68-6E21-16E9597C8BC3}"/>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095C056-65F9-476E-730B-7C492D44CEE1}"/>
              </a:ext>
            </a:extLst>
          </p:cNvPr>
          <p:cNvSpPr>
            <a:spLocks noGrp="1"/>
          </p:cNvSpPr>
          <p:nvPr>
            <p:ph type="sldNum" sz="quarter" idx="10"/>
          </p:nvPr>
        </p:nvSpPr>
        <p:spPr/>
        <p:txBody>
          <a:bodyPr/>
          <a:lstStyle/>
          <a:p>
            <a:fld id="{88A1DFE4-5FC5-43BD-BB7E-75EAD82B965F}" type="slidenum">
              <a:rPr lang="en-US" noProof="0" smtClean="0"/>
              <a:pPr/>
              <a:t>106</a:t>
            </a:fld>
            <a:endParaRPr lang="en-US" noProof="0" dirty="0"/>
          </a:p>
        </p:txBody>
      </p:sp>
      <p:sp>
        <p:nvSpPr>
          <p:cNvPr id="7" name="Text Placeholder 6">
            <a:extLst>
              <a:ext uri="{FF2B5EF4-FFF2-40B4-BE49-F238E27FC236}">
                <a16:creationId xmlns:a16="http://schemas.microsoft.com/office/drawing/2014/main" id="{898D0D40-295E-0677-E391-136C6435B9D3}"/>
              </a:ext>
            </a:extLst>
          </p:cNvPr>
          <p:cNvSpPr>
            <a:spLocks noGrp="1"/>
          </p:cNvSpPr>
          <p:nvPr>
            <p:ph type="body" sz="quarter" idx="12"/>
          </p:nvPr>
        </p:nvSpPr>
        <p:spPr>
          <a:xfrm>
            <a:off x="75909" y="881194"/>
            <a:ext cx="8742413" cy="4071250"/>
          </a:xfrm>
        </p:spPr>
        <p:txBody>
          <a:bodyPr/>
          <a:lstStyle/>
          <a:p>
            <a:pPr>
              <a:spcAft>
                <a:spcPts val="600"/>
              </a:spcAft>
            </a:pPr>
            <a:r>
              <a:rPr lang="en-CH" b="1" dirty="0"/>
              <a:t>IRR reports the average rate of return on</a:t>
            </a:r>
            <a:br>
              <a:rPr lang="en-CH" b="1" dirty="0"/>
            </a:br>
            <a:r>
              <a:rPr lang="en-CH" b="1" dirty="0"/>
              <a:t>investment costs over the appraisal period.</a:t>
            </a:r>
          </a:p>
          <a:p>
            <a:pPr>
              <a:spcAft>
                <a:spcPts val="600"/>
              </a:spcAft>
            </a:pPr>
            <a:r>
              <a:rPr lang="en-CH" dirty="0"/>
              <a:t>It can be compared with the test to see</a:t>
            </a:r>
            <a:br>
              <a:rPr lang="en-CH" dirty="0"/>
            </a:br>
            <a:r>
              <a:rPr lang="en-CH" b="1" dirty="0"/>
              <a:t>which SDR would lead to a BCR break even</a:t>
            </a:r>
            <a:r>
              <a:rPr lang="en-CH" dirty="0"/>
              <a:t>,</a:t>
            </a:r>
            <a:br>
              <a:rPr lang="en-CH" dirty="0"/>
            </a:br>
            <a:r>
              <a:rPr lang="en-CH" dirty="0"/>
              <a:t>i.e. the </a:t>
            </a:r>
            <a:r>
              <a:rPr lang="en-CH" b="1" dirty="0"/>
              <a:t>SDR that leads to a zero NPV</a:t>
            </a:r>
            <a:br>
              <a:rPr lang="en-CH" b="1" dirty="0"/>
            </a:br>
            <a:r>
              <a:rPr lang="en-CH" dirty="0"/>
              <a:t>at the end of the appraisal period.</a:t>
            </a:r>
          </a:p>
          <a:p>
            <a:pPr>
              <a:spcAft>
                <a:spcPts val="600"/>
              </a:spcAft>
            </a:pPr>
            <a:r>
              <a:rPr lang="en-GB" dirty="0"/>
              <a:t>The IRR is then the discount rate that would bring</a:t>
            </a:r>
            <a:br>
              <a:rPr lang="en-GB" dirty="0"/>
            </a:br>
            <a:r>
              <a:rPr lang="en-GB" dirty="0"/>
              <a:t>the net present value (NPV) of the entire project</a:t>
            </a:r>
            <a:br>
              <a:rPr lang="en-GB" dirty="0"/>
            </a:br>
            <a:r>
              <a:rPr lang="en-GB" dirty="0"/>
              <a:t>over the observation period to a zero value. </a:t>
            </a:r>
          </a:p>
          <a:p>
            <a:pPr>
              <a:spcAft>
                <a:spcPts val="600"/>
              </a:spcAft>
            </a:pPr>
            <a:r>
              <a:rPr lang="en-CH" b="1" dirty="0"/>
              <a:t>If the IRR is higher than the assumed SDR</a:t>
            </a:r>
            <a:r>
              <a:rPr lang="en-CH" dirty="0"/>
              <a:t>, </a:t>
            </a:r>
            <a:r>
              <a:rPr lang="en-CH" b="1" dirty="0"/>
              <a:t>it means</a:t>
            </a:r>
            <a:br>
              <a:rPr lang="en-CH" b="1" dirty="0"/>
            </a:br>
            <a:r>
              <a:rPr lang="en-CH" b="1" dirty="0"/>
              <a:t>that the cost of the project is lower than the social cost</a:t>
            </a:r>
            <a:br>
              <a:rPr lang="en-CH" b="1" dirty="0"/>
            </a:br>
            <a:r>
              <a:rPr lang="en-CH" b="1" dirty="0"/>
              <a:t>or the cost to obtain the funds.</a:t>
            </a:r>
          </a:p>
          <a:p>
            <a:pPr>
              <a:spcAft>
                <a:spcPts val="600"/>
              </a:spcAft>
            </a:pPr>
            <a:r>
              <a:rPr lang="en-GB" dirty="0"/>
              <a:t>Generally, an </a:t>
            </a:r>
            <a:r>
              <a:rPr lang="en-GB" b="1" dirty="0">
                <a:solidFill>
                  <a:schemeClr val="accent5"/>
                </a:solidFill>
              </a:rPr>
              <a:t>investment can be considered sustainable from a socio-economic perspective if the BCR is positive and if the IRR is greater than the cost of obtaining the required capital. </a:t>
            </a:r>
            <a:r>
              <a:rPr lang="en-GB" b="1" u="sng" dirty="0">
                <a:solidFill>
                  <a:schemeClr val="accent5"/>
                </a:solidFill>
              </a:rPr>
              <a:t>NOTE: decisions cannot be based on this alone!</a:t>
            </a:r>
            <a:endParaRPr lang="en-CH" b="1" u="sng" dirty="0">
              <a:solidFill>
                <a:schemeClr val="accent5"/>
              </a:solidFill>
            </a:endParaRPr>
          </a:p>
          <a:p>
            <a:pPr>
              <a:spcAft>
                <a:spcPts val="600"/>
              </a:spcAft>
            </a:pPr>
            <a:endParaRPr lang="en-CH" dirty="0"/>
          </a:p>
        </p:txBody>
      </p:sp>
      <p:sp>
        <p:nvSpPr>
          <p:cNvPr id="5" name="Title 4">
            <a:extLst>
              <a:ext uri="{FF2B5EF4-FFF2-40B4-BE49-F238E27FC236}">
                <a16:creationId xmlns:a16="http://schemas.microsoft.com/office/drawing/2014/main" id="{1199027E-AEF6-D401-F9E3-6D66F6CD6D20}"/>
              </a:ext>
            </a:extLst>
          </p:cNvPr>
          <p:cNvSpPr>
            <a:spLocks noGrp="1"/>
          </p:cNvSpPr>
          <p:nvPr>
            <p:ph type="title"/>
          </p:nvPr>
        </p:nvSpPr>
        <p:spPr>
          <a:xfrm>
            <a:off x="75911" y="412011"/>
            <a:ext cx="8958868" cy="469183"/>
          </a:xfrm>
        </p:spPr>
        <p:txBody>
          <a:bodyPr/>
          <a:lstStyle/>
          <a:p>
            <a:r>
              <a:rPr lang="en-CH" dirty="0"/>
              <a:t>Internal Rate of Return (IRR)</a:t>
            </a:r>
          </a:p>
        </p:txBody>
      </p:sp>
      <p:pic>
        <p:nvPicPr>
          <p:cNvPr id="3" name="Picture 2" descr="A math equations on a white background&#10;&#10;AI-generated content may be incorrect.">
            <a:extLst>
              <a:ext uri="{FF2B5EF4-FFF2-40B4-BE49-F238E27FC236}">
                <a16:creationId xmlns:a16="http://schemas.microsoft.com/office/drawing/2014/main" id="{D2A881EB-D65D-387B-402C-ABF3FCC260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8233" y="734219"/>
            <a:ext cx="4066546" cy="2486497"/>
          </a:xfrm>
          <a:prstGeom prst="rect">
            <a:avLst/>
          </a:prstGeom>
          <a:ln>
            <a:solidFill>
              <a:schemeClr val="tx1"/>
            </a:solidFill>
          </a:ln>
        </p:spPr>
      </p:pic>
    </p:spTree>
    <p:extLst>
      <p:ext uri="{BB962C8B-B14F-4D97-AF65-F5344CB8AC3E}">
        <p14:creationId xmlns:p14="http://schemas.microsoft.com/office/powerpoint/2010/main" val="3837880026"/>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DACFAA-42D8-7499-1DF2-2ACB28FB5725}"/>
              </a:ext>
            </a:extLst>
          </p:cNvPr>
          <p:cNvSpPr>
            <a:spLocks noGrp="1"/>
          </p:cNvSpPr>
          <p:nvPr>
            <p:ph type="sldNum" sz="quarter" idx="10"/>
          </p:nvPr>
        </p:nvSpPr>
        <p:spPr/>
        <p:txBody>
          <a:bodyPr/>
          <a:lstStyle/>
          <a:p>
            <a:fld id="{88A1DFE4-5FC5-43BD-BB7E-75EAD82B965F}" type="slidenum">
              <a:rPr lang="en-US" noProof="0" smtClean="0"/>
              <a:pPr/>
              <a:t>107</a:t>
            </a:fld>
            <a:endParaRPr lang="en-US" noProof="0" dirty="0"/>
          </a:p>
        </p:txBody>
      </p:sp>
      <p:sp>
        <p:nvSpPr>
          <p:cNvPr id="5" name="Title 4">
            <a:extLst>
              <a:ext uri="{FF2B5EF4-FFF2-40B4-BE49-F238E27FC236}">
                <a16:creationId xmlns:a16="http://schemas.microsoft.com/office/drawing/2014/main" id="{B6615D1B-700A-65AD-87B1-66416ADB57A1}"/>
              </a:ext>
            </a:extLst>
          </p:cNvPr>
          <p:cNvSpPr>
            <a:spLocks noGrp="1"/>
          </p:cNvSpPr>
          <p:nvPr>
            <p:ph type="title"/>
          </p:nvPr>
        </p:nvSpPr>
        <p:spPr>
          <a:xfrm>
            <a:off x="75911" y="476532"/>
            <a:ext cx="8958868" cy="504613"/>
          </a:xfrm>
        </p:spPr>
        <p:txBody>
          <a:bodyPr/>
          <a:lstStyle/>
          <a:p>
            <a:r>
              <a:rPr lang="en-CH" dirty="0"/>
              <a:t>Project sustainability criteria</a:t>
            </a:r>
          </a:p>
        </p:txBody>
      </p:sp>
      <p:pic>
        <p:nvPicPr>
          <p:cNvPr id="8" name="Picture 7">
            <a:extLst>
              <a:ext uri="{FF2B5EF4-FFF2-40B4-BE49-F238E27FC236}">
                <a16:creationId xmlns:a16="http://schemas.microsoft.com/office/drawing/2014/main" id="{1881CE0F-9640-4BF3-9CF5-B3CD142E5848}"/>
              </a:ext>
            </a:extLst>
          </p:cNvPr>
          <p:cNvPicPr>
            <a:picLocks noChangeAspect="1"/>
          </p:cNvPicPr>
          <p:nvPr/>
        </p:nvPicPr>
        <p:blipFill>
          <a:blip r:embed="rId2"/>
          <a:stretch>
            <a:fillRect/>
          </a:stretch>
        </p:blipFill>
        <p:spPr>
          <a:xfrm>
            <a:off x="4939969" y="1575170"/>
            <a:ext cx="3691628" cy="2453650"/>
          </a:xfrm>
          <a:prstGeom prst="rect">
            <a:avLst/>
          </a:prstGeom>
        </p:spPr>
      </p:pic>
      <p:pic>
        <p:nvPicPr>
          <p:cNvPr id="10" name="Picture 9">
            <a:extLst>
              <a:ext uri="{FF2B5EF4-FFF2-40B4-BE49-F238E27FC236}">
                <a16:creationId xmlns:a16="http://schemas.microsoft.com/office/drawing/2014/main" id="{21752BD6-691E-525E-98A5-1E8009078F57}"/>
              </a:ext>
            </a:extLst>
          </p:cNvPr>
          <p:cNvPicPr>
            <a:picLocks noChangeAspect="1"/>
          </p:cNvPicPr>
          <p:nvPr/>
        </p:nvPicPr>
        <p:blipFill>
          <a:blip r:embed="rId3"/>
          <a:stretch>
            <a:fillRect/>
          </a:stretch>
        </p:blipFill>
        <p:spPr>
          <a:xfrm>
            <a:off x="75910" y="1074680"/>
            <a:ext cx="4496089" cy="3846654"/>
          </a:xfrm>
          <a:prstGeom prst="rect">
            <a:avLst/>
          </a:prstGeom>
        </p:spPr>
      </p:pic>
    </p:spTree>
    <p:extLst>
      <p:ext uri="{BB962C8B-B14F-4D97-AF65-F5344CB8AC3E}">
        <p14:creationId xmlns:p14="http://schemas.microsoft.com/office/powerpoint/2010/main" val="372650254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05757E-D80D-38B0-BC11-2048F826D225}"/>
              </a:ext>
            </a:extLst>
          </p:cNvPr>
          <p:cNvSpPr>
            <a:spLocks noGrp="1"/>
          </p:cNvSpPr>
          <p:nvPr>
            <p:ph type="sldNum" sz="quarter" idx="10"/>
          </p:nvPr>
        </p:nvSpPr>
        <p:spPr/>
        <p:txBody>
          <a:bodyPr/>
          <a:lstStyle/>
          <a:p>
            <a:fld id="{88A1DFE4-5FC5-43BD-BB7E-75EAD82B965F}" type="slidenum">
              <a:rPr lang="en-US" noProof="0" smtClean="0"/>
              <a:pPr/>
              <a:t>108</a:t>
            </a:fld>
            <a:endParaRPr lang="en-US" noProof="0" dirty="0"/>
          </a:p>
        </p:txBody>
      </p:sp>
      <p:sp>
        <p:nvSpPr>
          <p:cNvPr id="5" name="Title 4">
            <a:extLst>
              <a:ext uri="{FF2B5EF4-FFF2-40B4-BE49-F238E27FC236}">
                <a16:creationId xmlns:a16="http://schemas.microsoft.com/office/drawing/2014/main" id="{0E7FA756-FDBF-B4A0-BD3B-88AD87CA1B1E}"/>
              </a:ext>
            </a:extLst>
          </p:cNvPr>
          <p:cNvSpPr>
            <a:spLocks noGrp="1"/>
          </p:cNvSpPr>
          <p:nvPr>
            <p:ph type="title"/>
          </p:nvPr>
        </p:nvSpPr>
        <p:spPr/>
        <p:txBody>
          <a:bodyPr/>
          <a:lstStyle/>
          <a:p>
            <a:r>
              <a:rPr lang="en-CH" dirty="0"/>
              <a:t>Determining the NPV</a:t>
            </a:r>
          </a:p>
        </p:txBody>
      </p:sp>
      <p:grpSp>
        <p:nvGrpSpPr>
          <p:cNvPr id="7" name="Group 6">
            <a:extLst>
              <a:ext uri="{FF2B5EF4-FFF2-40B4-BE49-F238E27FC236}">
                <a16:creationId xmlns:a16="http://schemas.microsoft.com/office/drawing/2014/main" id="{929E5B8A-112E-1A5D-C94F-4BE9FBC3ACCC}"/>
              </a:ext>
            </a:extLst>
          </p:cNvPr>
          <p:cNvGrpSpPr/>
          <p:nvPr/>
        </p:nvGrpSpPr>
        <p:grpSpPr>
          <a:xfrm>
            <a:off x="356685" y="1092210"/>
            <a:ext cx="8388615" cy="1650989"/>
            <a:chOff x="910837" y="3572248"/>
            <a:chExt cx="6990217" cy="1375766"/>
          </a:xfrm>
        </p:grpSpPr>
        <p:sp>
          <p:nvSpPr>
            <p:cNvPr id="8" name="Rounded Rectangle 7">
              <a:extLst>
                <a:ext uri="{FF2B5EF4-FFF2-40B4-BE49-F238E27FC236}">
                  <a16:creationId xmlns:a16="http://schemas.microsoft.com/office/drawing/2014/main" id="{5911E3AD-A4E1-9244-DCAD-A15D97FE46BA}"/>
                </a:ext>
              </a:extLst>
            </p:cNvPr>
            <p:cNvSpPr/>
            <p:nvPr/>
          </p:nvSpPr>
          <p:spPr>
            <a:xfrm>
              <a:off x="910837" y="3669448"/>
              <a:ext cx="720000" cy="720000"/>
            </a:xfrm>
            <a:prstGeom prst="round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b="1" dirty="0">
                  <a:solidFill>
                    <a:schemeClr val="tx1"/>
                  </a:solidFill>
                  <a:latin typeface="Arial Narrow" panose="020B0604020202020204" pitchFamily="34" charset="0"/>
                  <a:cs typeface="Arial Narrow" panose="020B0604020202020204" pitchFamily="34" charset="0"/>
                </a:rPr>
                <a:t>Net</a:t>
              </a:r>
            </a:p>
            <a:p>
              <a:pPr algn="ctr"/>
              <a:r>
                <a:rPr lang="en-CH" sz="1400" b="1" dirty="0">
                  <a:solidFill>
                    <a:schemeClr val="tx1"/>
                  </a:solidFill>
                  <a:latin typeface="Arial Narrow" panose="020B0604020202020204" pitchFamily="34" charset="0"/>
                  <a:cs typeface="Arial Narrow" panose="020B0604020202020204" pitchFamily="34" charset="0"/>
                </a:rPr>
                <a:t>Present</a:t>
              </a:r>
            </a:p>
            <a:p>
              <a:pPr algn="ctr"/>
              <a:r>
                <a:rPr lang="en-CH" sz="1400" b="1" dirty="0">
                  <a:solidFill>
                    <a:schemeClr val="tx1"/>
                  </a:solidFill>
                  <a:latin typeface="Arial Narrow" panose="020B0604020202020204" pitchFamily="34" charset="0"/>
                  <a:cs typeface="Arial Narrow" panose="020B0604020202020204" pitchFamily="34" charset="0"/>
                </a:rPr>
                <a:t>Value</a:t>
              </a:r>
            </a:p>
          </p:txBody>
        </p:sp>
        <p:grpSp>
          <p:nvGrpSpPr>
            <p:cNvPr id="9" name="Group 8">
              <a:extLst>
                <a:ext uri="{FF2B5EF4-FFF2-40B4-BE49-F238E27FC236}">
                  <a16:creationId xmlns:a16="http://schemas.microsoft.com/office/drawing/2014/main" id="{047BBAB6-B6EE-EF3C-06EE-DDAC2FF43C45}"/>
                </a:ext>
              </a:extLst>
            </p:cNvPr>
            <p:cNvGrpSpPr/>
            <p:nvPr/>
          </p:nvGrpSpPr>
          <p:grpSpPr>
            <a:xfrm>
              <a:off x="5004048" y="3572248"/>
              <a:ext cx="2897006" cy="914400"/>
              <a:chOff x="1120194" y="585810"/>
              <a:chExt cx="2897006" cy="914400"/>
            </a:xfrm>
          </p:grpSpPr>
          <p:sp>
            <p:nvSpPr>
              <p:cNvPr id="23" name="Rounded Rectangle 22">
                <a:extLst>
                  <a:ext uri="{FF2B5EF4-FFF2-40B4-BE49-F238E27FC236}">
                    <a16:creationId xmlns:a16="http://schemas.microsoft.com/office/drawing/2014/main" id="{7C73B5C4-28D4-C14B-1E2B-A5557D489FB7}"/>
                  </a:ext>
                </a:extLst>
              </p:cNvPr>
              <p:cNvSpPr/>
              <p:nvPr/>
            </p:nvSpPr>
            <p:spPr>
              <a:xfrm>
                <a:off x="1217394" y="684734"/>
                <a:ext cx="720000" cy="720000"/>
              </a:xfrm>
              <a:prstGeom prst="round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solidFill>
                      <a:schemeClr val="tx1"/>
                    </a:solidFill>
                    <a:latin typeface="Arial Narrow" panose="020B0604020202020204" pitchFamily="34" charset="0"/>
                    <a:cs typeface="Arial Narrow" panose="020B0604020202020204" pitchFamily="34" charset="0"/>
                  </a:rPr>
                  <a:t>CAPEX</a:t>
                </a:r>
              </a:p>
            </p:txBody>
          </p:sp>
          <p:sp>
            <p:nvSpPr>
              <p:cNvPr id="24" name="Rounded Rectangle 23">
                <a:extLst>
                  <a:ext uri="{FF2B5EF4-FFF2-40B4-BE49-F238E27FC236}">
                    <a16:creationId xmlns:a16="http://schemas.microsoft.com/office/drawing/2014/main" id="{64887459-85BE-E8CF-AF7C-0FA1659571FD}"/>
                  </a:ext>
                </a:extLst>
              </p:cNvPr>
              <p:cNvSpPr/>
              <p:nvPr/>
            </p:nvSpPr>
            <p:spPr>
              <a:xfrm>
                <a:off x="2222462" y="683010"/>
                <a:ext cx="720000" cy="720000"/>
              </a:xfrm>
              <a:prstGeom prst="round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solidFill>
                      <a:schemeClr val="tx1"/>
                    </a:solidFill>
                    <a:latin typeface="Arial Narrow" panose="020B0604020202020204" pitchFamily="34" charset="0"/>
                    <a:cs typeface="Arial Narrow" panose="020B0604020202020204" pitchFamily="34" charset="0"/>
                  </a:rPr>
                  <a:t>OPEX</a:t>
                </a:r>
              </a:p>
            </p:txBody>
          </p:sp>
          <p:sp>
            <p:nvSpPr>
              <p:cNvPr id="25" name="Rounded Rectangle 24">
                <a:extLst>
                  <a:ext uri="{FF2B5EF4-FFF2-40B4-BE49-F238E27FC236}">
                    <a16:creationId xmlns:a16="http://schemas.microsoft.com/office/drawing/2014/main" id="{9B524B6C-91A5-100A-DBE5-9FEA2C7F1995}"/>
                  </a:ext>
                </a:extLst>
              </p:cNvPr>
              <p:cNvSpPr/>
              <p:nvPr/>
            </p:nvSpPr>
            <p:spPr>
              <a:xfrm>
                <a:off x="3227530" y="687182"/>
                <a:ext cx="720000" cy="720000"/>
              </a:xfrm>
              <a:prstGeom prst="round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CH" sz="1400" dirty="0">
                    <a:solidFill>
                      <a:schemeClr val="tx1"/>
                    </a:solidFill>
                    <a:latin typeface="Arial Narrow" panose="020B0604020202020204" pitchFamily="34" charset="0"/>
                    <a:cs typeface="Arial Narrow" panose="020B0604020202020204" pitchFamily="34" charset="0"/>
                  </a:rPr>
                  <a:t>Value of negative externalities</a:t>
                </a:r>
              </a:p>
            </p:txBody>
          </p:sp>
          <p:pic>
            <p:nvPicPr>
              <p:cNvPr id="26" name="Graphic 25" descr="Add with solid fill">
                <a:extLst>
                  <a:ext uri="{FF2B5EF4-FFF2-40B4-BE49-F238E27FC236}">
                    <a16:creationId xmlns:a16="http://schemas.microsoft.com/office/drawing/2014/main" id="{6F58BDA7-1ADE-94F9-49BA-00E4B20FD41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89928" y="954734"/>
                <a:ext cx="180000" cy="180000"/>
              </a:xfrm>
              <a:prstGeom prst="rect">
                <a:avLst/>
              </a:prstGeom>
            </p:spPr>
          </p:pic>
          <p:pic>
            <p:nvPicPr>
              <p:cNvPr id="27" name="Graphic 26" descr="Add with solid fill">
                <a:extLst>
                  <a:ext uri="{FF2B5EF4-FFF2-40B4-BE49-F238E27FC236}">
                    <a16:creationId xmlns:a16="http://schemas.microsoft.com/office/drawing/2014/main" id="{113D4E2B-31EF-BAF7-A8E1-DE37929A351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94996" y="954734"/>
                <a:ext cx="180000" cy="180000"/>
              </a:xfrm>
              <a:prstGeom prst="rect">
                <a:avLst/>
              </a:prstGeom>
            </p:spPr>
          </p:pic>
          <p:sp>
            <p:nvSpPr>
              <p:cNvPr id="28" name="Double Bracket 27">
                <a:extLst>
                  <a:ext uri="{FF2B5EF4-FFF2-40B4-BE49-F238E27FC236}">
                    <a16:creationId xmlns:a16="http://schemas.microsoft.com/office/drawing/2014/main" id="{D4F4FC15-D2B7-98BC-5899-1DBE343181B2}"/>
                  </a:ext>
                </a:extLst>
              </p:cNvPr>
              <p:cNvSpPr/>
              <p:nvPr/>
            </p:nvSpPr>
            <p:spPr>
              <a:xfrm>
                <a:off x="1120194" y="585810"/>
                <a:ext cx="2897006" cy="914400"/>
              </a:xfrm>
              <a:prstGeom prst="bracketPair">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grpSp>
        <p:sp>
          <p:nvSpPr>
            <p:cNvPr id="10" name="TextBox 9">
              <a:extLst>
                <a:ext uri="{FF2B5EF4-FFF2-40B4-BE49-F238E27FC236}">
                  <a16:creationId xmlns:a16="http://schemas.microsoft.com/office/drawing/2014/main" id="{A7EE0BD2-A172-75E7-CC7C-53E8888237C0}"/>
                </a:ext>
              </a:extLst>
            </p:cNvPr>
            <p:cNvSpPr txBox="1"/>
            <p:nvPr/>
          </p:nvSpPr>
          <p:spPr>
            <a:xfrm>
              <a:off x="1587479" y="3767838"/>
              <a:ext cx="377026" cy="523220"/>
            </a:xfrm>
            <a:prstGeom prst="rect">
              <a:avLst/>
            </a:prstGeom>
            <a:noFill/>
          </p:spPr>
          <p:txBody>
            <a:bodyPr wrap="none" rtlCol="0">
              <a:spAutoFit/>
            </a:bodyPr>
            <a:lstStyle/>
            <a:p>
              <a:r>
                <a:rPr lang="en-CH" sz="2800" dirty="0"/>
                <a:t>=</a:t>
              </a:r>
            </a:p>
          </p:txBody>
        </p:sp>
        <p:sp>
          <p:nvSpPr>
            <p:cNvPr id="11" name="TextBox 10">
              <a:extLst>
                <a:ext uri="{FF2B5EF4-FFF2-40B4-BE49-F238E27FC236}">
                  <a16:creationId xmlns:a16="http://schemas.microsoft.com/office/drawing/2014/main" id="{64FE411E-5CBB-40B1-AA3F-A7C1EFA21598}"/>
                </a:ext>
              </a:extLst>
            </p:cNvPr>
            <p:cNvSpPr txBox="1"/>
            <p:nvPr/>
          </p:nvSpPr>
          <p:spPr>
            <a:xfrm>
              <a:off x="4766481" y="3767838"/>
              <a:ext cx="306494" cy="523220"/>
            </a:xfrm>
            <a:prstGeom prst="rect">
              <a:avLst/>
            </a:prstGeom>
            <a:noFill/>
          </p:spPr>
          <p:txBody>
            <a:bodyPr wrap="none" rtlCol="0">
              <a:spAutoFit/>
            </a:bodyPr>
            <a:lstStyle/>
            <a:p>
              <a:r>
                <a:rPr lang="en-CH" sz="2800" dirty="0"/>
                <a:t>-</a:t>
              </a:r>
            </a:p>
          </p:txBody>
        </p:sp>
        <p:grpSp>
          <p:nvGrpSpPr>
            <p:cNvPr id="12" name="Group 11">
              <a:extLst>
                <a:ext uri="{FF2B5EF4-FFF2-40B4-BE49-F238E27FC236}">
                  <a16:creationId xmlns:a16="http://schemas.microsoft.com/office/drawing/2014/main" id="{64B583A8-E0BC-9912-8528-409A8FDECA5D}"/>
                </a:ext>
              </a:extLst>
            </p:cNvPr>
            <p:cNvGrpSpPr/>
            <p:nvPr/>
          </p:nvGrpSpPr>
          <p:grpSpPr>
            <a:xfrm>
              <a:off x="1900032" y="3572248"/>
              <a:ext cx="2897006" cy="914400"/>
              <a:chOff x="4232598" y="585810"/>
              <a:chExt cx="2897006" cy="914400"/>
            </a:xfrm>
          </p:grpSpPr>
          <p:sp>
            <p:nvSpPr>
              <p:cNvPr id="17" name="Rounded Rectangle 16">
                <a:extLst>
                  <a:ext uri="{FF2B5EF4-FFF2-40B4-BE49-F238E27FC236}">
                    <a16:creationId xmlns:a16="http://schemas.microsoft.com/office/drawing/2014/main" id="{083F2536-6DD3-45F3-1A38-63D7768340D0}"/>
                  </a:ext>
                </a:extLst>
              </p:cNvPr>
              <p:cNvSpPr/>
              <p:nvPr/>
            </p:nvSpPr>
            <p:spPr>
              <a:xfrm>
                <a:off x="4329798" y="684734"/>
                <a:ext cx="720000" cy="720000"/>
              </a:xfrm>
              <a:prstGeom prst="round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solidFill>
                      <a:schemeClr val="tx1"/>
                    </a:solidFill>
                    <a:latin typeface="Arial Narrow" panose="020B0604020202020204" pitchFamily="34" charset="0"/>
                    <a:cs typeface="Arial Narrow" panose="020B0604020202020204" pitchFamily="34" charset="0"/>
                  </a:rPr>
                  <a:t>Benefits</a:t>
                </a:r>
              </a:p>
            </p:txBody>
          </p:sp>
          <p:sp>
            <p:nvSpPr>
              <p:cNvPr id="18" name="Rounded Rectangle 17">
                <a:extLst>
                  <a:ext uri="{FF2B5EF4-FFF2-40B4-BE49-F238E27FC236}">
                    <a16:creationId xmlns:a16="http://schemas.microsoft.com/office/drawing/2014/main" id="{437AFD88-5E0C-7D2E-1DCF-A1D75BFA7639}"/>
                  </a:ext>
                </a:extLst>
              </p:cNvPr>
              <p:cNvSpPr/>
              <p:nvPr/>
            </p:nvSpPr>
            <p:spPr>
              <a:xfrm>
                <a:off x="5334866" y="683010"/>
                <a:ext cx="720000" cy="720000"/>
              </a:xfrm>
              <a:prstGeom prst="round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solidFill>
                      <a:schemeClr val="tx1"/>
                    </a:solidFill>
                    <a:latin typeface="Arial Narrow" panose="020B0604020202020204" pitchFamily="34" charset="0"/>
                    <a:cs typeface="Arial Narrow" panose="020B0604020202020204" pitchFamily="34" charset="0"/>
                  </a:rPr>
                  <a:t>Residual value</a:t>
                </a:r>
              </a:p>
            </p:txBody>
          </p:sp>
          <p:sp>
            <p:nvSpPr>
              <p:cNvPr id="19" name="Rounded Rectangle 18">
                <a:extLst>
                  <a:ext uri="{FF2B5EF4-FFF2-40B4-BE49-F238E27FC236}">
                    <a16:creationId xmlns:a16="http://schemas.microsoft.com/office/drawing/2014/main" id="{5E294A8F-3BC7-4AF1-6681-96F41A5D33E6}"/>
                  </a:ext>
                </a:extLst>
              </p:cNvPr>
              <p:cNvSpPr/>
              <p:nvPr/>
            </p:nvSpPr>
            <p:spPr>
              <a:xfrm>
                <a:off x="6339934" y="687182"/>
                <a:ext cx="720000" cy="720000"/>
              </a:xfrm>
              <a:prstGeom prst="roundRect">
                <a:avLst/>
              </a:prstGeom>
              <a:no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CH" sz="1400" dirty="0">
                    <a:solidFill>
                      <a:schemeClr val="tx1"/>
                    </a:solidFill>
                    <a:latin typeface="Arial Narrow" panose="020B0604020202020204" pitchFamily="34" charset="0"/>
                    <a:cs typeface="Arial Narrow" panose="020B0604020202020204" pitchFamily="34" charset="0"/>
                  </a:rPr>
                  <a:t>Value of positive externalities</a:t>
                </a:r>
              </a:p>
            </p:txBody>
          </p:sp>
          <p:pic>
            <p:nvPicPr>
              <p:cNvPr id="20" name="Graphic 19" descr="Add with solid fill">
                <a:extLst>
                  <a:ext uri="{FF2B5EF4-FFF2-40B4-BE49-F238E27FC236}">
                    <a16:creationId xmlns:a16="http://schemas.microsoft.com/office/drawing/2014/main" id="{01A8D801-AEBA-923C-197D-D77F046356A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02332" y="954734"/>
                <a:ext cx="180000" cy="180000"/>
              </a:xfrm>
              <a:prstGeom prst="rect">
                <a:avLst/>
              </a:prstGeom>
            </p:spPr>
          </p:pic>
          <p:pic>
            <p:nvPicPr>
              <p:cNvPr id="21" name="Graphic 20" descr="Add with solid fill">
                <a:extLst>
                  <a:ext uri="{FF2B5EF4-FFF2-40B4-BE49-F238E27FC236}">
                    <a16:creationId xmlns:a16="http://schemas.microsoft.com/office/drawing/2014/main" id="{D3A4CF29-4EE4-308A-3082-480D93884F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07400" y="954734"/>
                <a:ext cx="180000" cy="180000"/>
              </a:xfrm>
              <a:prstGeom prst="rect">
                <a:avLst/>
              </a:prstGeom>
            </p:spPr>
          </p:pic>
          <p:sp>
            <p:nvSpPr>
              <p:cNvPr id="22" name="Double Bracket 21">
                <a:extLst>
                  <a:ext uri="{FF2B5EF4-FFF2-40B4-BE49-F238E27FC236}">
                    <a16:creationId xmlns:a16="http://schemas.microsoft.com/office/drawing/2014/main" id="{14E076F1-19B9-8C92-B8A0-273D73AE5CFF}"/>
                  </a:ext>
                </a:extLst>
              </p:cNvPr>
              <p:cNvSpPr/>
              <p:nvPr/>
            </p:nvSpPr>
            <p:spPr>
              <a:xfrm>
                <a:off x="4232598" y="585810"/>
                <a:ext cx="2897006" cy="914400"/>
              </a:xfrm>
              <a:prstGeom prst="bracketPair">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grpSp>
        <p:sp>
          <p:nvSpPr>
            <p:cNvPr id="13" name="Left Brace 12">
              <a:extLst>
                <a:ext uri="{FF2B5EF4-FFF2-40B4-BE49-F238E27FC236}">
                  <a16:creationId xmlns:a16="http://schemas.microsoft.com/office/drawing/2014/main" id="{D28E8615-B12D-D7C5-4EAF-F19E61FB7617}"/>
                </a:ext>
              </a:extLst>
            </p:cNvPr>
            <p:cNvSpPr/>
            <p:nvPr/>
          </p:nvSpPr>
          <p:spPr>
            <a:xfrm rot="16200000">
              <a:off x="3270811" y="3177205"/>
              <a:ext cx="155448" cy="2897006"/>
            </a:xfrm>
            <a:prstGeom prst="leftBrace">
              <a:avLst>
                <a:gd name="adj1" fmla="val 33364"/>
                <a:gd name="adj2" fmla="val 50000"/>
              </a:avLst>
            </a:prstGeom>
            <a:ln w="12700">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sp>
          <p:nvSpPr>
            <p:cNvPr id="14" name="Rounded Rectangle 13">
              <a:extLst>
                <a:ext uri="{FF2B5EF4-FFF2-40B4-BE49-F238E27FC236}">
                  <a16:creationId xmlns:a16="http://schemas.microsoft.com/office/drawing/2014/main" id="{7AF41E26-A292-D237-9133-78ED78396149}"/>
                </a:ext>
              </a:extLst>
            </p:cNvPr>
            <p:cNvSpPr/>
            <p:nvPr/>
          </p:nvSpPr>
          <p:spPr>
            <a:xfrm>
              <a:off x="2988535" y="4703432"/>
              <a:ext cx="720000" cy="244582"/>
            </a:xfrm>
            <a:prstGeom prst="round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solidFill>
                    <a:schemeClr val="tx1"/>
                  </a:solidFill>
                  <a:latin typeface="Arial Narrow" panose="020B0604020202020204" pitchFamily="34" charset="0"/>
                  <a:cs typeface="Arial Narrow" panose="020B0604020202020204" pitchFamily="34" charset="0"/>
                </a:rPr>
                <a:t>Benefits</a:t>
              </a:r>
            </a:p>
          </p:txBody>
        </p:sp>
        <p:sp>
          <p:nvSpPr>
            <p:cNvPr id="15" name="Left Brace 14">
              <a:extLst>
                <a:ext uri="{FF2B5EF4-FFF2-40B4-BE49-F238E27FC236}">
                  <a16:creationId xmlns:a16="http://schemas.microsoft.com/office/drawing/2014/main" id="{B8E8D579-9864-783D-C41E-A3B83F8EAC75}"/>
                </a:ext>
              </a:extLst>
            </p:cNvPr>
            <p:cNvSpPr/>
            <p:nvPr/>
          </p:nvSpPr>
          <p:spPr>
            <a:xfrm rot="16200000">
              <a:off x="6374827" y="3177205"/>
              <a:ext cx="155448" cy="2897006"/>
            </a:xfrm>
            <a:prstGeom prst="leftBrace">
              <a:avLst>
                <a:gd name="adj1" fmla="val 33364"/>
                <a:gd name="adj2" fmla="val 50000"/>
              </a:avLst>
            </a:prstGeom>
            <a:ln w="12700">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CH"/>
            </a:p>
          </p:txBody>
        </p:sp>
        <p:sp>
          <p:nvSpPr>
            <p:cNvPr id="16" name="Rounded Rectangle 15">
              <a:extLst>
                <a:ext uri="{FF2B5EF4-FFF2-40B4-BE49-F238E27FC236}">
                  <a16:creationId xmlns:a16="http://schemas.microsoft.com/office/drawing/2014/main" id="{FFC5B170-98F3-386B-55B4-DEE4C2D89EC7}"/>
                </a:ext>
              </a:extLst>
            </p:cNvPr>
            <p:cNvSpPr/>
            <p:nvPr/>
          </p:nvSpPr>
          <p:spPr>
            <a:xfrm>
              <a:off x="6092551" y="4703432"/>
              <a:ext cx="720000" cy="244582"/>
            </a:xfrm>
            <a:prstGeom prst="roundRect">
              <a:avLst/>
            </a:prstGeom>
            <a:no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400" dirty="0">
                  <a:solidFill>
                    <a:schemeClr val="tx1"/>
                  </a:solidFill>
                  <a:latin typeface="Arial Narrow" panose="020B0604020202020204" pitchFamily="34" charset="0"/>
                  <a:cs typeface="Arial Narrow" panose="020B0604020202020204" pitchFamily="34" charset="0"/>
                </a:rPr>
                <a:t>Costs</a:t>
              </a:r>
            </a:p>
          </p:txBody>
        </p:sp>
      </p:grpSp>
      <p:sp>
        <p:nvSpPr>
          <p:cNvPr id="29" name="TextBox 28">
            <a:extLst>
              <a:ext uri="{FF2B5EF4-FFF2-40B4-BE49-F238E27FC236}">
                <a16:creationId xmlns:a16="http://schemas.microsoft.com/office/drawing/2014/main" id="{64FA97B6-314F-17AF-92F4-999601B19E29}"/>
              </a:ext>
            </a:extLst>
          </p:cNvPr>
          <p:cNvSpPr txBox="1"/>
          <p:nvPr/>
        </p:nvSpPr>
        <p:spPr>
          <a:xfrm>
            <a:off x="1526751" y="2953965"/>
            <a:ext cx="6702923" cy="307777"/>
          </a:xfrm>
          <a:prstGeom prst="rect">
            <a:avLst/>
          </a:prstGeom>
          <a:noFill/>
        </p:spPr>
        <p:txBody>
          <a:bodyPr wrap="square" rtlCol="0">
            <a:spAutoFit/>
          </a:bodyPr>
          <a:lstStyle/>
          <a:p>
            <a:pPr algn="ctr"/>
            <a:r>
              <a:rPr lang="en-CH" sz="1400" b="1" dirty="0"/>
              <a:t>Note: Each cost and each benefit must be discounted </a:t>
            </a:r>
            <a:r>
              <a:rPr lang="en-CH" sz="1400" b="1" u="sng" dirty="0"/>
              <a:t>before</a:t>
            </a:r>
            <a:r>
              <a:rPr lang="en-CH" sz="1400" b="1" dirty="0"/>
              <a:t> being summed:</a:t>
            </a:r>
          </a:p>
        </p:txBody>
      </p:sp>
      <p:pic>
        <p:nvPicPr>
          <p:cNvPr id="31" name="Picture 30" descr="A mathematical equation with numbers and symbols&#10;&#10;Description automatically generated">
            <a:extLst>
              <a:ext uri="{FF2B5EF4-FFF2-40B4-BE49-F238E27FC236}">
                <a16:creationId xmlns:a16="http://schemas.microsoft.com/office/drawing/2014/main" id="{F5AE995F-0E8E-8690-B757-F35809F00F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3027" y="3289592"/>
            <a:ext cx="4264636" cy="1316599"/>
          </a:xfrm>
          <a:prstGeom prst="rect">
            <a:avLst/>
          </a:prstGeom>
        </p:spPr>
      </p:pic>
    </p:spTree>
    <p:extLst>
      <p:ext uri="{BB962C8B-B14F-4D97-AF65-F5344CB8AC3E}">
        <p14:creationId xmlns:p14="http://schemas.microsoft.com/office/powerpoint/2010/main" val="210496998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C7E8B6-6088-24AA-F94E-B03712C10F2A}"/>
              </a:ext>
            </a:extLst>
          </p:cNvPr>
          <p:cNvSpPr>
            <a:spLocks noGrp="1"/>
          </p:cNvSpPr>
          <p:nvPr>
            <p:ph type="sldNum" sz="quarter" idx="10"/>
          </p:nvPr>
        </p:nvSpPr>
        <p:spPr/>
        <p:txBody>
          <a:bodyPr/>
          <a:lstStyle/>
          <a:p>
            <a:fld id="{88A1DFE4-5FC5-43BD-BB7E-75EAD82B965F}" type="slidenum">
              <a:rPr lang="en-US" noProof="0" smtClean="0"/>
              <a:pPr/>
              <a:t>109</a:t>
            </a:fld>
            <a:endParaRPr lang="en-US" noProof="0" dirty="0"/>
          </a:p>
        </p:txBody>
      </p:sp>
      <p:sp>
        <p:nvSpPr>
          <p:cNvPr id="5" name="Title 4">
            <a:extLst>
              <a:ext uri="{FF2B5EF4-FFF2-40B4-BE49-F238E27FC236}">
                <a16:creationId xmlns:a16="http://schemas.microsoft.com/office/drawing/2014/main" id="{C6407A2C-6C84-144F-7FF3-98E467370E0A}"/>
              </a:ext>
            </a:extLst>
          </p:cNvPr>
          <p:cNvSpPr>
            <a:spLocks noGrp="1"/>
          </p:cNvSpPr>
          <p:nvPr>
            <p:ph type="title"/>
          </p:nvPr>
        </p:nvSpPr>
        <p:spPr>
          <a:xfrm>
            <a:off x="185132" y="379940"/>
            <a:ext cx="8958868" cy="556787"/>
          </a:xfrm>
        </p:spPr>
        <p:txBody>
          <a:bodyPr/>
          <a:lstStyle/>
          <a:p>
            <a:r>
              <a:rPr lang="en-CH" dirty="0"/>
              <a:t>Tpy NPV calculation example</a:t>
            </a:r>
          </a:p>
        </p:txBody>
      </p:sp>
      <p:graphicFrame>
        <p:nvGraphicFramePr>
          <p:cNvPr id="7" name="Table 6">
            <a:extLst>
              <a:ext uri="{FF2B5EF4-FFF2-40B4-BE49-F238E27FC236}">
                <a16:creationId xmlns:a16="http://schemas.microsoft.com/office/drawing/2014/main" id="{9A74143C-5087-2E4A-5403-656E110A8E9A}"/>
              </a:ext>
            </a:extLst>
          </p:cNvPr>
          <p:cNvGraphicFramePr>
            <a:graphicFrameLocks noGrp="1"/>
          </p:cNvGraphicFramePr>
          <p:nvPr>
            <p:extLst>
              <p:ext uri="{D42A27DB-BD31-4B8C-83A1-F6EECF244321}">
                <p14:modId xmlns:p14="http://schemas.microsoft.com/office/powerpoint/2010/main" val="3355720001"/>
              </p:ext>
            </p:extLst>
          </p:nvPr>
        </p:nvGraphicFramePr>
        <p:xfrm>
          <a:off x="2736024" y="1089319"/>
          <a:ext cx="6298755" cy="3268980"/>
        </p:xfrm>
        <a:graphic>
          <a:graphicData uri="http://schemas.openxmlformats.org/drawingml/2006/table">
            <a:tbl>
              <a:tblPr firstRow="1" bandRow="1">
                <a:tableStyleId>{5C22544A-7EE6-4342-B048-85BDC9FD1C3A}</a:tableStyleId>
              </a:tblPr>
              <a:tblGrid>
                <a:gridCol w="627444">
                  <a:extLst>
                    <a:ext uri="{9D8B030D-6E8A-4147-A177-3AD203B41FA5}">
                      <a16:colId xmlns:a16="http://schemas.microsoft.com/office/drawing/2014/main" val="3123302851"/>
                    </a:ext>
                  </a:extLst>
                </a:gridCol>
                <a:gridCol w="763905">
                  <a:extLst>
                    <a:ext uri="{9D8B030D-6E8A-4147-A177-3AD203B41FA5}">
                      <a16:colId xmlns:a16="http://schemas.microsoft.com/office/drawing/2014/main" val="2727469843"/>
                    </a:ext>
                  </a:extLst>
                </a:gridCol>
                <a:gridCol w="678243">
                  <a:extLst>
                    <a:ext uri="{9D8B030D-6E8A-4147-A177-3AD203B41FA5}">
                      <a16:colId xmlns:a16="http://schemas.microsoft.com/office/drawing/2014/main" val="2996981358"/>
                    </a:ext>
                  </a:extLst>
                </a:gridCol>
                <a:gridCol w="887730">
                  <a:extLst>
                    <a:ext uri="{9D8B030D-6E8A-4147-A177-3AD203B41FA5}">
                      <a16:colId xmlns:a16="http://schemas.microsoft.com/office/drawing/2014/main" val="3159543119"/>
                    </a:ext>
                  </a:extLst>
                </a:gridCol>
                <a:gridCol w="887730">
                  <a:extLst>
                    <a:ext uri="{9D8B030D-6E8A-4147-A177-3AD203B41FA5}">
                      <a16:colId xmlns:a16="http://schemas.microsoft.com/office/drawing/2014/main" val="4031826818"/>
                    </a:ext>
                  </a:extLst>
                </a:gridCol>
                <a:gridCol w="678243">
                  <a:extLst>
                    <a:ext uri="{9D8B030D-6E8A-4147-A177-3AD203B41FA5}">
                      <a16:colId xmlns:a16="http://schemas.microsoft.com/office/drawing/2014/main" val="1464231469"/>
                    </a:ext>
                  </a:extLst>
                </a:gridCol>
                <a:gridCol w="887730">
                  <a:extLst>
                    <a:ext uri="{9D8B030D-6E8A-4147-A177-3AD203B41FA5}">
                      <a16:colId xmlns:a16="http://schemas.microsoft.com/office/drawing/2014/main" val="2771960933"/>
                    </a:ext>
                  </a:extLst>
                </a:gridCol>
                <a:gridCol w="887730">
                  <a:extLst>
                    <a:ext uri="{9D8B030D-6E8A-4147-A177-3AD203B41FA5}">
                      <a16:colId xmlns:a16="http://schemas.microsoft.com/office/drawing/2014/main" val="2655357110"/>
                    </a:ext>
                  </a:extLst>
                </a:gridCol>
              </a:tblGrid>
              <a:tr h="243690">
                <a:tc>
                  <a:txBody>
                    <a:bodyPr/>
                    <a:lstStyle/>
                    <a:p>
                      <a:endParaRPr lang="en-CH" dirty="0"/>
                    </a:p>
                  </a:txBody>
                  <a:tcPr/>
                </a:tc>
                <a:tc>
                  <a:txBody>
                    <a:bodyPr/>
                    <a:lstStyle/>
                    <a:p>
                      <a:endParaRPr lang="en-CH" dirty="0"/>
                    </a:p>
                  </a:txBody>
                  <a:tcPr/>
                </a:tc>
                <a:tc gridSpan="3">
                  <a:txBody>
                    <a:bodyPr/>
                    <a:lstStyle/>
                    <a:p>
                      <a:pPr algn="ctr"/>
                      <a:r>
                        <a:rPr lang="en-GB" dirty="0"/>
                        <a:t>O</a:t>
                      </a:r>
                      <a:r>
                        <a:rPr lang="en-CH" dirty="0"/>
                        <a:t>ption A</a:t>
                      </a:r>
                    </a:p>
                  </a:txBody>
                  <a:tcPr/>
                </a:tc>
                <a:tc hMerge="1">
                  <a:txBody>
                    <a:bodyPr/>
                    <a:lstStyle/>
                    <a:p>
                      <a:endParaRPr lang="en-CH" dirty="0"/>
                    </a:p>
                  </a:txBody>
                  <a:tcPr/>
                </a:tc>
                <a:tc hMerge="1">
                  <a:txBody>
                    <a:bodyPr/>
                    <a:lstStyle/>
                    <a:p>
                      <a:pPr algn="ctr"/>
                      <a:endParaRPr lang="en-CH" dirty="0"/>
                    </a:p>
                  </a:txBody>
                  <a:tcPr/>
                </a:tc>
                <a:tc gridSpan="3">
                  <a:txBody>
                    <a:bodyPr/>
                    <a:lstStyle/>
                    <a:p>
                      <a:pPr algn="ctr"/>
                      <a:r>
                        <a:rPr lang="en-CH" dirty="0"/>
                        <a:t>Option B</a:t>
                      </a:r>
                    </a:p>
                  </a:txBody>
                  <a:tcPr/>
                </a:tc>
                <a:tc hMerge="1">
                  <a:txBody>
                    <a:bodyPr/>
                    <a:lstStyle/>
                    <a:p>
                      <a:endParaRPr lang="en-CH" dirty="0"/>
                    </a:p>
                  </a:txBody>
                  <a:tcPr/>
                </a:tc>
                <a:tc hMerge="1">
                  <a:txBody>
                    <a:bodyPr/>
                    <a:lstStyle/>
                    <a:p>
                      <a:pPr algn="ctr"/>
                      <a:endParaRPr lang="en-CH" dirty="0"/>
                    </a:p>
                  </a:txBody>
                  <a:tcPr/>
                </a:tc>
                <a:extLst>
                  <a:ext uri="{0D108BD9-81ED-4DB2-BD59-A6C34878D82A}">
                    <a16:rowId xmlns:a16="http://schemas.microsoft.com/office/drawing/2014/main" val="2415092603"/>
                  </a:ext>
                </a:extLst>
              </a:tr>
              <a:tr h="243690">
                <a:tc>
                  <a:txBody>
                    <a:bodyPr/>
                    <a:lstStyle/>
                    <a:p>
                      <a:pPr marL="0" algn="ctr" defTabSz="685800" rtl="0" eaLnBrk="1" latinLnBrk="0" hangingPunct="1"/>
                      <a:r>
                        <a:rPr lang="en-CH" sz="1350" b="1" kern="1200" dirty="0">
                          <a:solidFill>
                            <a:schemeClr val="lt1"/>
                          </a:solidFill>
                          <a:latin typeface="+mn-lt"/>
                          <a:ea typeface="+mn-ea"/>
                          <a:cs typeface="+mn-cs"/>
                        </a:rPr>
                        <a:t>Time</a:t>
                      </a:r>
                    </a:p>
                  </a:txBody>
                  <a:tcPr>
                    <a:solidFill>
                      <a:schemeClr val="tx2"/>
                    </a:solidFill>
                  </a:tcPr>
                </a:tc>
                <a:tc>
                  <a:txBody>
                    <a:bodyPr/>
                    <a:lstStyle/>
                    <a:p>
                      <a:pPr marL="0" algn="ctr" defTabSz="685800" rtl="0" eaLnBrk="1" latinLnBrk="0" hangingPunct="1"/>
                      <a:r>
                        <a:rPr lang="en-CH" sz="1350" b="1" kern="1200" dirty="0">
                          <a:solidFill>
                            <a:schemeClr val="lt1"/>
                          </a:solidFill>
                          <a:latin typeface="+mn-lt"/>
                          <a:ea typeface="+mn-ea"/>
                          <a:cs typeface="+mn-cs"/>
                        </a:rPr>
                        <a:t>Type</a:t>
                      </a:r>
                    </a:p>
                  </a:txBody>
                  <a:tcPr>
                    <a:solidFill>
                      <a:schemeClr val="tx2"/>
                    </a:solidFill>
                  </a:tcPr>
                </a:tc>
                <a:tc>
                  <a:txBody>
                    <a:bodyPr/>
                    <a:lstStyle/>
                    <a:p>
                      <a:pPr marL="0" algn="r" defTabSz="685800" rtl="0" eaLnBrk="1" latinLnBrk="0" hangingPunct="1"/>
                      <a:r>
                        <a:rPr lang="en-CH" sz="1350" b="1" kern="1200" dirty="0">
                          <a:solidFill>
                            <a:schemeClr val="lt1"/>
                          </a:solidFill>
                          <a:latin typeface="+mn-lt"/>
                          <a:ea typeface="+mn-ea"/>
                          <a:cs typeface="+mn-cs"/>
                        </a:rPr>
                        <a:t>Value</a:t>
                      </a:r>
                    </a:p>
                  </a:txBody>
                  <a:tcPr>
                    <a:solidFill>
                      <a:schemeClr val="tx2"/>
                    </a:solidFill>
                  </a:tcPr>
                </a:tc>
                <a:tc>
                  <a:txBody>
                    <a:bodyPr/>
                    <a:lstStyle/>
                    <a:p>
                      <a:pPr marL="0" algn="r" defTabSz="685800" rtl="0" eaLnBrk="1" latinLnBrk="0" hangingPunct="1"/>
                      <a:r>
                        <a:rPr lang="en-CH" sz="1350" b="1" kern="1200" dirty="0">
                          <a:solidFill>
                            <a:schemeClr val="lt1"/>
                          </a:solidFill>
                          <a:latin typeface="+mn-lt"/>
                          <a:ea typeface="+mn-ea"/>
                          <a:cs typeface="+mn-cs"/>
                        </a:rPr>
                        <a:t>1% SDR</a:t>
                      </a:r>
                    </a:p>
                  </a:txBody>
                  <a:tcPr>
                    <a:solidFill>
                      <a:schemeClr val="tx2"/>
                    </a:solidFill>
                  </a:tcPr>
                </a:tc>
                <a:tc>
                  <a:txBody>
                    <a:bodyPr/>
                    <a:lstStyle/>
                    <a:p>
                      <a:pPr marL="0" algn="r" defTabSz="685800" rtl="0" eaLnBrk="1" latinLnBrk="0" hangingPunct="1"/>
                      <a:r>
                        <a:rPr lang="en-CH" sz="1350" b="1" kern="1200" dirty="0">
                          <a:solidFill>
                            <a:schemeClr val="lt1"/>
                          </a:solidFill>
                          <a:latin typeface="+mn-lt"/>
                          <a:ea typeface="+mn-ea"/>
                          <a:cs typeface="+mn-cs"/>
                        </a:rPr>
                        <a:t>5% SDR</a:t>
                      </a:r>
                    </a:p>
                  </a:txBody>
                  <a:tcPr>
                    <a:solidFill>
                      <a:schemeClr val="tx2"/>
                    </a:solidFill>
                  </a:tcPr>
                </a:tc>
                <a:tc>
                  <a:txBody>
                    <a:bodyPr/>
                    <a:lstStyle/>
                    <a:p>
                      <a:pPr marL="0" algn="r" defTabSz="685800" rtl="0" eaLnBrk="1" latinLnBrk="0" hangingPunct="1"/>
                      <a:r>
                        <a:rPr lang="en-CH" sz="1350" b="1" kern="1200" dirty="0">
                          <a:solidFill>
                            <a:schemeClr val="lt1"/>
                          </a:solidFill>
                          <a:latin typeface="+mn-lt"/>
                          <a:ea typeface="+mn-ea"/>
                          <a:cs typeface="+mn-cs"/>
                        </a:rPr>
                        <a:t>Value</a:t>
                      </a:r>
                    </a:p>
                  </a:txBody>
                  <a:tcPr>
                    <a:solidFill>
                      <a:schemeClr val="tx2"/>
                    </a:solidFill>
                  </a:tcPr>
                </a:tc>
                <a:tc>
                  <a:txBody>
                    <a:bodyPr/>
                    <a:lstStyle/>
                    <a:p>
                      <a:pPr marL="0" algn="r" defTabSz="685800" rtl="0" eaLnBrk="1" latinLnBrk="0" hangingPunct="1"/>
                      <a:r>
                        <a:rPr lang="en-CH" sz="1350" b="1" kern="1200" dirty="0">
                          <a:solidFill>
                            <a:schemeClr val="lt1"/>
                          </a:solidFill>
                          <a:latin typeface="+mn-lt"/>
                          <a:ea typeface="+mn-ea"/>
                          <a:cs typeface="+mn-cs"/>
                        </a:rPr>
                        <a:t>1% SDR</a:t>
                      </a:r>
                    </a:p>
                  </a:txBody>
                  <a:tcPr>
                    <a:solidFill>
                      <a:schemeClr val="tx2"/>
                    </a:solidFill>
                  </a:tcPr>
                </a:tc>
                <a:tc>
                  <a:txBody>
                    <a:bodyPr/>
                    <a:lstStyle/>
                    <a:p>
                      <a:pPr marL="0" algn="r" defTabSz="685800" rtl="0" eaLnBrk="1" latinLnBrk="0" hangingPunct="1"/>
                      <a:r>
                        <a:rPr lang="en-CH" sz="1350" b="1" kern="1200" dirty="0">
                          <a:solidFill>
                            <a:schemeClr val="lt1"/>
                          </a:solidFill>
                          <a:latin typeface="+mn-lt"/>
                          <a:ea typeface="+mn-ea"/>
                          <a:cs typeface="+mn-cs"/>
                        </a:rPr>
                        <a:t>5% SDR</a:t>
                      </a:r>
                    </a:p>
                  </a:txBody>
                  <a:tcPr>
                    <a:solidFill>
                      <a:schemeClr val="tx2"/>
                    </a:solidFill>
                  </a:tcPr>
                </a:tc>
                <a:extLst>
                  <a:ext uri="{0D108BD9-81ED-4DB2-BD59-A6C34878D82A}">
                    <a16:rowId xmlns:a16="http://schemas.microsoft.com/office/drawing/2014/main" val="1377939163"/>
                  </a:ext>
                </a:extLst>
              </a:tr>
              <a:tr h="243690">
                <a:tc>
                  <a:txBody>
                    <a:bodyPr/>
                    <a:lstStyle/>
                    <a:p>
                      <a:pPr algn="ctr"/>
                      <a:r>
                        <a:rPr lang="en-CH" dirty="0"/>
                        <a:t>1</a:t>
                      </a:r>
                    </a:p>
                  </a:txBody>
                  <a:tcPr/>
                </a:tc>
                <a:tc>
                  <a:txBody>
                    <a:bodyPr/>
                    <a:lstStyle/>
                    <a:p>
                      <a:pPr algn="ctr"/>
                      <a:r>
                        <a:rPr lang="en-CH" dirty="0"/>
                        <a:t>Cost</a:t>
                      </a:r>
                    </a:p>
                  </a:txBody>
                  <a:tcPr/>
                </a:tc>
                <a:tc>
                  <a:txBody>
                    <a:bodyPr/>
                    <a:lstStyle/>
                    <a:p>
                      <a:pPr algn="r"/>
                      <a:r>
                        <a:rPr lang="en-CH" b="1" dirty="0"/>
                        <a:t>-100</a:t>
                      </a:r>
                    </a:p>
                  </a:txBody>
                  <a:tcPr/>
                </a:tc>
                <a:tc>
                  <a:txBody>
                    <a:bodyPr/>
                    <a:lstStyle/>
                    <a:p>
                      <a:pPr algn="r"/>
                      <a:r>
                        <a:rPr lang="en-CH" dirty="0"/>
                        <a:t>-99.01</a:t>
                      </a:r>
                    </a:p>
                  </a:txBody>
                  <a:tcPr/>
                </a:tc>
                <a:tc>
                  <a:txBody>
                    <a:bodyPr/>
                    <a:lstStyle/>
                    <a:p>
                      <a:pPr algn="r"/>
                      <a:r>
                        <a:rPr lang="en-CH" dirty="0"/>
                        <a:t>-95.24</a:t>
                      </a:r>
                    </a:p>
                  </a:txBody>
                  <a:tcPr/>
                </a:tc>
                <a:tc>
                  <a:txBody>
                    <a:bodyPr/>
                    <a:lstStyle/>
                    <a:p>
                      <a:pPr algn="r"/>
                      <a:r>
                        <a:rPr lang="en-CH" b="1" dirty="0"/>
                        <a:t>-100</a:t>
                      </a:r>
                    </a:p>
                  </a:txBody>
                  <a:tcPr/>
                </a:tc>
                <a:tc>
                  <a:txBody>
                    <a:bodyPr/>
                    <a:lstStyle/>
                    <a:p>
                      <a:pPr algn="r"/>
                      <a:r>
                        <a:rPr lang="en-CH" dirty="0"/>
                        <a:t>-99.01</a:t>
                      </a:r>
                    </a:p>
                  </a:txBody>
                  <a:tcPr/>
                </a:tc>
                <a:tc>
                  <a:txBody>
                    <a:bodyPr/>
                    <a:lstStyle/>
                    <a:p>
                      <a:pPr algn="r"/>
                      <a:r>
                        <a:rPr lang="en-CH" dirty="0"/>
                        <a:t>-95.24</a:t>
                      </a:r>
                    </a:p>
                  </a:txBody>
                  <a:tcPr/>
                </a:tc>
                <a:extLst>
                  <a:ext uri="{0D108BD9-81ED-4DB2-BD59-A6C34878D82A}">
                    <a16:rowId xmlns:a16="http://schemas.microsoft.com/office/drawing/2014/main" val="296030360"/>
                  </a:ext>
                </a:extLst>
              </a:tr>
              <a:tr h="243690">
                <a:tc>
                  <a:txBody>
                    <a:bodyPr/>
                    <a:lstStyle/>
                    <a:p>
                      <a:pPr algn="ctr"/>
                      <a:r>
                        <a:rPr lang="en-CH" dirty="0"/>
                        <a:t>2</a:t>
                      </a:r>
                    </a:p>
                  </a:txBody>
                  <a:tcPr/>
                </a:tc>
                <a:tc>
                  <a:txBody>
                    <a:bodyPr/>
                    <a:lstStyle/>
                    <a:p>
                      <a:pPr algn="ctr"/>
                      <a:r>
                        <a:rPr lang="en-CH" dirty="0"/>
                        <a:t>Benefit</a:t>
                      </a:r>
                    </a:p>
                  </a:txBody>
                  <a:tcPr/>
                </a:tc>
                <a:tc>
                  <a:txBody>
                    <a:bodyPr/>
                    <a:lstStyle/>
                    <a:p>
                      <a:pPr algn="r"/>
                      <a:r>
                        <a:rPr lang="en-CH" b="1" dirty="0"/>
                        <a:t>10</a:t>
                      </a:r>
                    </a:p>
                  </a:txBody>
                  <a:tcPr/>
                </a:tc>
                <a:tc>
                  <a:txBody>
                    <a:bodyPr/>
                    <a:lstStyle/>
                    <a:p>
                      <a:pPr algn="r"/>
                      <a:r>
                        <a:rPr lang="en-CH" dirty="0"/>
                        <a:t>9.80</a:t>
                      </a:r>
                    </a:p>
                  </a:txBody>
                  <a:tcPr/>
                </a:tc>
                <a:tc>
                  <a:txBody>
                    <a:bodyPr/>
                    <a:lstStyle/>
                    <a:p>
                      <a:pPr algn="r"/>
                      <a:r>
                        <a:rPr lang="en-CH" dirty="0"/>
                        <a:t>9.07</a:t>
                      </a:r>
                    </a:p>
                  </a:txBody>
                  <a:tcPr/>
                </a:tc>
                <a:tc>
                  <a:txBody>
                    <a:bodyPr/>
                    <a:lstStyle/>
                    <a:p>
                      <a:pPr algn="r"/>
                      <a:r>
                        <a:rPr lang="en-CH" b="1" dirty="0"/>
                        <a:t>30</a:t>
                      </a:r>
                    </a:p>
                  </a:txBody>
                  <a:tcPr/>
                </a:tc>
                <a:tc>
                  <a:txBody>
                    <a:bodyPr/>
                    <a:lstStyle/>
                    <a:p>
                      <a:pPr algn="r"/>
                      <a:r>
                        <a:rPr lang="en-CH" dirty="0"/>
                        <a:t>49.01</a:t>
                      </a:r>
                    </a:p>
                  </a:txBody>
                  <a:tcPr/>
                </a:tc>
                <a:tc>
                  <a:txBody>
                    <a:bodyPr/>
                    <a:lstStyle/>
                    <a:p>
                      <a:pPr algn="r"/>
                      <a:r>
                        <a:rPr lang="en-CH" dirty="0"/>
                        <a:t>45.35</a:t>
                      </a:r>
                    </a:p>
                  </a:txBody>
                  <a:tcPr/>
                </a:tc>
                <a:extLst>
                  <a:ext uri="{0D108BD9-81ED-4DB2-BD59-A6C34878D82A}">
                    <a16:rowId xmlns:a16="http://schemas.microsoft.com/office/drawing/2014/main" val="480559808"/>
                  </a:ext>
                </a:extLst>
              </a:tr>
              <a:tr h="243690">
                <a:tc>
                  <a:txBody>
                    <a:bodyPr/>
                    <a:lstStyle/>
                    <a:p>
                      <a:pPr algn="ctr"/>
                      <a:r>
                        <a:rPr lang="en-CH" dirty="0"/>
                        <a:t>3</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CH" dirty="0"/>
                        <a:t>Benefit</a:t>
                      </a:r>
                    </a:p>
                  </a:txBody>
                  <a:tcPr/>
                </a:tc>
                <a:tc>
                  <a:txBody>
                    <a:bodyPr/>
                    <a:lstStyle/>
                    <a:p>
                      <a:pPr algn="r"/>
                      <a:r>
                        <a:rPr lang="en-CH" b="1" dirty="0"/>
                        <a:t>20</a:t>
                      </a:r>
                    </a:p>
                  </a:txBody>
                  <a:tcPr/>
                </a:tc>
                <a:tc>
                  <a:txBody>
                    <a:bodyPr/>
                    <a:lstStyle/>
                    <a:p>
                      <a:pPr algn="r"/>
                      <a:r>
                        <a:rPr lang="en-CH" dirty="0"/>
                        <a:t>19.41</a:t>
                      </a:r>
                    </a:p>
                  </a:txBody>
                  <a:tcPr/>
                </a:tc>
                <a:tc>
                  <a:txBody>
                    <a:bodyPr/>
                    <a:lstStyle/>
                    <a:p>
                      <a:pPr algn="r"/>
                      <a:r>
                        <a:rPr lang="en-CH" dirty="0"/>
                        <a:t>17.28</a:t>
                      </a:r>
                    </a:p>
                  </a:txBody>
                  <a:tcPr/>
                </a:tc>
                <a:tc>
                  <a:txBody>
                    <a:bodyPr/>
                    <a:lstStyle/>
                    <a:p>
                      <a:pPr algn="r"/>
                      <a:r>
                        <a:rPr lang="en-CH" b="1" dirty="0"/>
                        <a:t>60</a:t>
                      </a:r>
                    </a:p>
                  </a:txBody>
                  <a:tcPr/>
                </a:tc>
                <a:tc>
                  <a:txBody>
                    <a:bodyPr/>
                    <a:lstStyle/>
                    <a:p>
                      <a:pPr algn="r"/>
                      <a:r>
                        <a:rPr lang="en-CH" dirty="0"/>
                        <a:t>58.24</a:t>
                      </a:r>
                    </a:p>
                  </a:txBody>
                  <a:tcPr/>
                </a:tc>
                <a:tc>
                  <a:txBody>
                    <a:bodyPr/>
                    <a:lstStyle/>
                    <a:p>
                      <a:pPr algn="r"/>
                      <a:r>
                        <a:rPr lang="en-CH" dirty="0"/>
                        <a:t>51.83</a:t>
                      </a:r>
                    </a:p>
                  </a:txBody>
                  <a:tcPr/>
                </a:tc>
                <a:extLst>
                  <a:ext uri="{0D108BD9-81ED-4DB2-BD59-A6C34878D82A}">
                    <a16:rowId xmlns:a16="http://schemas.microsoft.com/office/drawing/2014/main" val="3076846004"/>
                  </a:ext>
                </a:extLst>
              </a:tr>
              <a:tr h="243690">
                <a:tc>
                  <a:txBody>
                    <a:bodyPr/>
                    <a:lstStyle/>
                    <a:p>
                      <a:pPr algn="ctr"/>
                      <a:r>
                        <a:rPr lang="en-CH" dirty="0"/>
                        <a:t>4</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CH" dirty="0"/>
                        <a:t>Benefit</a:t>
                      </a:r>
                    </a:p>
                  </a:txBody>
                  <a:tcPr/>
                </a:tc>
                <a:tc>
                  <a:txBody>
                    <a:bodyPr/>
                    <a:lstStyle/>
                    <a:p>
                      <a:pPr algn="r"/>
                      <a:r>
                        <a:rPr lang="en-CH" b="1" dirty="0"/>
                        <a:t>30</a:t>
                      </a:r>
                    </a:p>
                  </a:txBody>
                  <a:tcPr/>
                </a:tc>
                <a:tc>
                  <a:txBody>
                    <a:bodyPr/>
                    <a:lstStyle/>
                    <a:p>
                      <a:pPr algn="r"/>
                      <a:r>
                        <a:rPr lang="en-CH" dirty="0"/>
                        <a:t>28.83</a:t>
                      </a:r>
                    </a:p>
                  </a:txBody>
                  <a:tcPr/>
                </a:tc>
                <a:tc>
                  <a:txBody>
                    <a:bodyPr/>
                    <a:lstStyle/>
                    <a:p>
                      <a:pPr algn="r"/>
                      <a:r>
                        <a:rPr lang="en-CH" dirty="0"/>
                        <a:t>24.68</a:t>
                      </a:r>
                    </a:p>
                  </a:txBody>
                  <a:tcPr/>
                </a:tc>
                <a:tc>
                  <a:txBody>
                    <a:bodyPr/>
                    <a:lstStyle/>
                    <a:p>
                      <a:pPr algn="r"/>
                      <a:r>
                        <a:rPr lang="en-CH" b="1" dirty="0"/>
                        <a:t>50</a:t>
                      </a:r>
                    </a:p>
                  </a:txBody>
                  <a:tcPr/>
                </a:tc>
                <a:tc>
                  <a:txBody>
                    <a:bodyPr/>
                    <a:lstStyle/>
                    <a:p>
                      <a:pPr algn="r"/>
                      <a:r>
                        <a:rPr lang="en-CH" dirty="0"/>
                        <a:t>48.05</a:t>
                      </a:r>
                    </a:p>
                  </a:txBody>
                  <a:tcPr/>
                </a:tc>
                <a:tc>
                  <a:txBody>
                    <a:bodyPr/>
                    <a:lstStyle/>
                    <a:p>
                      <a:pPr algn="r"/>
                      <a:r>
                        <a:rPr lang="en-CH" dirty="0"/>
                        <a:t>41.14</a:t>
                      </a:r>
                    </a:p>
                  </a:txBody>
                  <a:tcPr/>
                </a:tc>
                <a:extLst>
                  <a:ext uri="{0D108BD9-81ED-4DB2-BD59-A6C34878D82A}">
                    <a16:rowId xmlns:a16="http://schemas.microsoft.com/office/drawing/2014/main" val="4224743230"/>
                  </a:ext>
                </a:extLst>
              </a:tr>
              <a:tr h="243690">
                <a:tc>
                  <a:txBody>
                    <a:bodyPr/>
                    <a:lstStyle/>
                    <a:p>
                      <a:pPr algn="ctr"/>
                      <a:r>
                        <a:rPr lang="en-CH" dirty="0"/>
                        <a:t>5</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CH" dirty="0"/>
                        <a:t>Benefit</a:t>
                      </a:r>
                    </a:p>
                  </a:txBody>
                  <a:tcPr/>
                </a:tc>
                <a:tc>
                  <a:txBody>
                    <a:bodyPr/>
                    <a:lstStyle/>
                    <a:p>
                      <a:pPr algn="r"/>
                      <a:r>
                        <a:rPr lang="en-CH" b="1" dirty="0"/>
                        <a:t>40</a:t>
                      </a:r>
                    </a:p>
                  </a:txBody>
                  <a:tcPr/>
                </a:tc>
                <a:tc>
                  <a:txBody>
                    <a:bodyPr/>
                    <a:lstStyle/>
                    <a:p>
                      <a:pPr algn="r"/>
                      <a:r>
                        <a:rPr lang="en-CH" dirty="0"/>
                        <a:t>38.06</a:t>
                      </a:r>
                    </a:p>
                  </a:txBody>
                  <a:tcPr/>
                </a:tc>
                <a:tc>
                  <a:txBody>
                    <a:bodyPr/>
                    <a:lstStyle/>
                    <a:p>
                      <a:pPr algn="r"/>
                      <a:r>
                        <a:rPr lang="en-CH" dirty="0"/>
                        <a:t>31.34</a:t>
                      </a:r>
                    </a:p>
                  </a:txBody>
                  <a:tcPr/>
                </a:tc>
                <a:tc>
                  <a:txBody>
                    <a:bodyPr/>
                    <a:lstStyle/>
                    <a:p>
                      <a:pPr algn="r"/>
                      <a:r>
                        <a:rPr lang="en-CH" b="1" dirty="0"/>
                        <a:t>50</a:t>
                      </a:r>
                    </a:p>
                  </a:txBody>
                  <a:tcPr/>
                </a:tc>
                <a:tc>
                  <a:txBody>
                    <a:bodyPr/>
                    <a:lstStyle/>
                    <a:p>
                      <a:pPr algn="r"/>
                      <a:r>
                        <a:rPr lang="en-CH" dirty="0"/>
                        <a:t>47.57</a:t>
                      </a:r>
                    </a:p>
                  </a:txBody>
                  <a:tcPr/>
                </a:tc>
                <a:tc>
                  <a:txBody>
                    <a:bodyPr/>
                    <a:lstStyle/>
                    <a:p>
                      <a:pPr algn="r"/>
                      <a:r>
                        <a:rPr lang="en-CH" dirty="0"/>
                        <a:t>39.18</a:t>
                      </a:r>
                    </a:p>
                  </a:txBody>
                  <a:tcPr/>
                </a:tc>
                <a:extLst>
                  <a:ext uri="{0D108BD9-81ED-4DB2-BD59-A6C34878D82A}">
                    <a16:rowId xmlns:a16="http://schemas.microsoft.com/office/drawing/2014/main" val="2524600901"/>
                  </a:ext>
                </a:extLst>
              </a:tr>
              <a:tr h="243690">
                <a:tc>
                  <a:txBody>
                    <a:bodyPr/>
                    <a:lstStyle/>
                    <a:p>
                      <a:pPr algn="ctr"/>
                      <a:r>
                        <a:rPr lang="en-CH" dirty="0"/>
                        <a:t>6</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CH" dirty="0"/>
                        <a:t>Benefit</a:t>
                      </a:r>
                    </a:p>
                  </a:txBody>
                  <a:tcPr/>
                </a:tc>
                <a:tc>
                  <a:txBody>
                    <a:bodyPr/>
                    <a:lstStyle/>
                    <a:p>
                      <a:pPr algn="r"/>
                      <a:r>
                        <a:rPr lang="en-CH" b="1" dirty="0"/>
                        <a:t>50</a:t>
                      </a:r>
                    </a:p>
                  </a:txBody>
                  <a:tcPr/>
                </a:tc>
                <a:tc>
                  <a:txBody>
                    <a:bodyPr/>
                    <a:lstStyle/>
                    <a:p>
                      <a:pPr algn="r"/>
                      <a:r>
                        <a:rPr lang="en-CH" dirty="0"/>
                        <a:t>47.10</a:t>
                      </a:r>
                    </a:p>
                  </a:txBody>
                  <a:tcPr/>
                </a:tc>
                <a:tc>
                  <a:txBody>
                    <a:bodyPr/>
                    <a:lstStyle/>
                    <a:p>
                      <a:pPr algn="r"/>
                      <a:r>
                        <a:rPr lang="en-CH" dirty="0"/>
                        <a:t>37.31</a:t>
                      </a:r>
                    </a:p>
                  </a:txBody>
                  <a:tcPr/>
                </a:tc>
                <a:tc>
                  <a:txBody>
                    <a:bodyPr/>
                    <a:lstStyle/>
                    <a:p>
                      <a:pPr algn="r"/>
                      <a:r>
                        <a:rPr lang="en-CH" b="1" dirty="0"/>
                        <a:t>20</a:t>
                      </a:r>
                    </a:p>
                  </a:txBody>
                  <a:tcPr/>
                </a:tc>
                <a:tc>
                  <a:txBody>
                    <a:bodyPr/>
                    <a:lstStyle/>
                    <a:p>
                      <a:pPr algn="r"/>
                      <a:r>
                        <a:rPr lang="en-CH" dirty="0"/>
                        <a:t>18.84</a:t>
                      </a:r>
                    </a:p>
                  </a:txBody>
                  <a:tcPr/>
                </a:tc>
                <a:tc>
                  <a:txBody>
                    <a:bodyPr/>
                    <a:lstStyle/>
                    <a:p>
                      <a:pPr algn="r"/>
                      <a:r>
                        <a:rPr lang="en-CH" dirty="0"/>
                        <a:t>14.92</a:t>
                      </a:r>
                    </a:p>
                  </a:txBody>
                  <a:tcPr/>
                </a:tc>
                <a:extLst>
                  <a:ext uri="{0D108BD9-81ED-4DB2-BD59-A6C34878D82A}">
                    <a16:rowId xmlns:a16="http://schemas.microsoft.com/office/drawing/2014/main" val="3497548342"/>
                  </a:ext>
                </a:extLst>
              </a:tr>
              <a:tr h="243690">
                <a:tc>
                  <a:txBody>
                    <a:bodyPr/>
                    <a:lstStyle/>
                    <a:p>
                      <a:pPr algn="ctr"/>
                      <a:r>
                        <a:rPr lang="en-CH" dirty="0"/>
                        <a:t>7</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CH" dirty="0"/>
                        <a:t>Benefit</a:t>
                      </a:r>
                    </a:p>
                  </a:txBody>
                  <a:tcPr/>
                </a:tc>
                <a:tc>
                  <a:txBody>
                    <a:bodyPr/>
                    <a:lstStyle/>
                    <a:p>
                      <a:pPr algn="r"/>
                      <a:r>
                        <a:rPr lang="en-CH" b="1" dirty="0"/>
                        <a:t>60</a:t>
                      </a:r>
                    </a:p>
                  </a:txBody>
                  <a:tcPr/>
                </a:tc>
                <a:tc>
                  <a:txBody>
                    <a:bodyPr/>
                    <a:lstStyle/>
                    <a:p>
                      <a:pPr algn="r"/>
                      <a:r>
                        <a:rPr lang="en-CH" dirty="0"/>
                        <a:t>55.96</a:t>
                      </a:r>
                    </a:p>
                  </a:txBody>
                  <a:tcPr/>
                </a:tc>
                <a:tc>
                  <a:txBody>
                    <a:bodyPr/>
                    <a:lstStyle/>
                    <a:p>
                      <a:pPr algn="r"/>
                      <a:r>
                        <a:rPr lang="en-CH" dirty="0"/>
                        <a:t>42.64</a:t>
                      </a:r>
                    </a:p>
                  </a:txBody>
                  <a:tcPr/>
                </a:tc>
                <a:tc>
                  <a:txBody>
                    <a:bodyPr/>
                    <a:lstStyle/>
                    <a:p>
                      <a:pPr algn="r"/>
                      <a:r>
                        <a:rPr lang="en-CH" b="1" dirty="0"/>
                        <a:t>20</a:t>
                      </a:r>
                    </a:p>
                  </a:txBody>
                  <a:tcPr/>
                </a:tc>
                <a:tc>
                  <a:txBody>
                    <a:bodyPr/>
                    <a:lstStyle/>
                    <a:p>
                      <a:pPr algn="r"/>
                      <a:r>
                        <a:rPr lang="en-CH" dirty="0"/>
                        <a:t>18.65</a:t>
                      </a:r>
                    </a:p>
                  </a:txBody>
                  <a:tcPr/>
                </a:tc>
                <a:tc>
                  <a:txBody>
                    <a:bodyPr/>
                    <a:lstStyle/>
                    <a:p>
                      <a:pPr algn="r"/>
                      <a:r>
                        <a:rPr lang="en-CH" dirty="0"/>
                        <a:t>14.21</a:t>
                      </a:r>
                    </a:p>
                  </a:txBody>
                  <a:tcPr/>
                </a:tc>
                <a:extLst>
                  <a:ext uri="{0D108BD9-81ED-4DB2-BD59-A6C34878D82A}">
                    <a16:rowId xmlns:a16="http://schemas.microsoft.com/office/drawing/2014/main" val="1641214595"/>
                  </a:ext>
                </a:extLst>
              </a:tr>
              <a:tr h="243690">
                <a:tc>
                  <a:txBody>
                    <a:bodyPr/>
                    <a:lstStyle/>
                    <a:p>
                      <a:pPr algn="ctr"/>
                      <a:r>
                        <a:rPr lang="en-CH" dirty="0"/>
                        <a:t>8</a:t>
                      </a: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CH" dirty="0"/>
                        <a:t>Benefit</a:t>
                      </a:r>
                    </a:p>
                  </a:txBody>
                  <a:tcPr/>
                </a:tc>
                <a:tc>
                  <a:txBody>
                    <a:bodyPr/>
                    <a:lstStyle/>
                    <a:p>
                      <a:pPr algn="r"/>
                      <a:r>
                        <a:rPr lang="en-CH" b="1" dirty="0"/>
                        <a:t>70</a:t>
                      </a:r>
                    </a:p>
                  </a:txBody>
                  <a:tcPr/>
                </a:tc>
                <a:tc>
                  <a:txBody>
                    <a:bodyPr/>
                    <a:lstStyle/>
                    <a:p>
                      <a:pPr algn="r"/>
                      <a:r>
                        <a:rPr lang="en-CH" dirty="0"/>
                        <a:t>64.64</a:t>
                      </a:r>
                    </a:p>
                  </a:txBody>
                  <a:tcPr/>
                </a:tc>
                <a:tc>
                  <a:txBody>
                    <a:bodyPr/>
                    <a:lstStyle/>
                    <a:p>
                      <a:pPr algn="r"/>
                      <a:r>
                        <a:rPr lang="en-CH" dirty="0"/>
                        <a:t>47.38</a:t>
                      </a:r>
                    </a:p>
                  </a:txBody>
                  <a:tcPr/>
                </a:tc>
                <a:tc>
                  <a:txBody>
                    <a:bodyPr/>
                    <a:lstStyle/>
                    <a:p>
                      <a:pPr algn="r"/>
                      <a:r>
                        <a:rPr lang="en-CH" b="1" dirty="0"/>
                        <a:t>20</a:t>
                      </a:r>
                    </a:p>
                  </a:txBody>
                  <a:tcPr/>
                </a:tc>
                <a:tc>
                  <a:txBody>
                    <a:bodyPr/>
                    <a:lstStyle/>
                    <a:p>
                      <a:pPr algn="r"/>
                      <a:r>
                        <a:rPr lang="en-CH" dirty="0"/>
                        <a:t>18.47</a:t>
                      </a:r>
                    </a:p>
                  </a:txBody>
                  <a:tcPr/>
                </a:tc>
                <a:tc>
                  <a:txBody>
                    <a:bodyPr/>
                    <a:lstStyle/>
                    <a:p>
                      <a:pPr algn="r"/>
                      <a:r>
                        <a:rPr lang="en-CH" dirty="0"/>
                        <a:t>13.54</a:t>
                      </a:r>
                    </a:p>
                  </a:txBody>
                  <a:tcPr/>
                </a:tc>
                <a:extLst>
                  <a:ext uri="{0D108BD9-81ED-4DB2-BD59-A6C34878D82A}">
                    <a16:rowId xmlns:a16="http://schemas.microsoft.com/office/drawing/2014/main" val="1576465307"/>
                  </a:ext>
                </a:extLst>
              </a:tr>
              <a:tr h="243690">
                <a:tc gridSpan="3">
                  <a:txBody>
                    <a:bodyPr/>
                    <a:lstStyle/>
                    <a:p>
                      <a:pPr algn="r"/>
                      <a:r>
                        <a:rPr lang="en-CH" b="1" dirty="0"/>
                        <a:t>NPV:</a:t>
                      </a:r>
                    </a:p>
                  </a:txBody>
                  <a:tcPr/>
                </a:tc>
                <a:tc hMerge="1">
                  <a:txBody>
                    <a:bodyPr/>
                    <a:lstStyle/>
                    <a:p>
                      <a:endParaRPr lang="en-CH" dirty="0"/>
                    </a:p>
                  </a:txBody>
                  <a:tcPr/>
                </a:tc>
                <a:tc hMerge="1">
                  <a:txBody>
                    <a:bodyPr/>
                    <a:lstStyle/>
                    <a:p>
                      <a:endParaRPr lang="en-CH" dirty="0"/>
                    </a:p>
                  </a:txBody>
                  <a:tcPr/>
                </a:tc>
                <a:tc>
                  <a:txBody>
                    <a:bodyPr/>
                    <a:lstStyle/>
                    <a:p>
                      <a:pPr algn="r"/>
                      <a:r>
                        <a:rPr lang="en-CH" b="1" dirty="0"/>
                        <a:t>164.80</a:t>
                      </a:r>
                    </a:p>
                  </a:txBody>
                  <a:tcPr/>
                </a:tc>
                <a:tc>
                  <a:txBody>
                    <a:bodyPr/>
                    <a:lstStyle/>
                    <a:p>
                      <a:pPr algn="r"/>
                      <a:r>
                        <a:rPr lang="en-CH" b="0" dirty="0"/>
                        <a:t>114.46</a:t>
                      </a:r>
                    </a:p>
                  </a:txBody>
                  <a:tcPr/>
                </a:tc>
                <a:tc>
                  <a:txBody>
                    <a:bodyPr/>
                    <a:lstStyle/>
                    <a:p>
                      <a:pPr algn="r"/>
                      <a:endParaRPr lang="en-CH" dirty="0"/>
                    </a:p>
                  </a:txBody>
                  <a:tcPr/>
                </a:tc>
                <a:tc>
                  <a:txBody>
                    <a:bodyPr/>
                    <a:lstStyle/>
                    <a:p>
                      <a:pPr algn="r"/>
                      <a:r>
                        <a:rPr lang="en-CH" dirty="0"/>
                        <a:t>159.83</a:t>
                      </a:r>
                    </a:p>
                  </a:txBody>
                  <a:tcPr/>
                </a:tc>
                <a:tc>
                  <a:txBody>
                    <a:bodyPr/>
                    <a:lstStyle/>
                    <a:p>
                      <a:pPr algn="r"/>
                      <a:r>
                        <a:rPr lang="en-CH" b="1" dirty="0"/>
                        <a:t>124.93</a:t>
                      </a:r>
                    </a:p>
                  </a:txBody>
                  <a:tcPr/>
                </a:tc>
                <a:extLst>
                  <a:ext uri="{0D108BD9-81ED-4DB2-BD59-A6C34878D82A}">
                    <a16:rowId xmlns:a16="http://schemas.microsoft.com/office/drawing/2014/main" val="3140906373"/>
                  </a:ext>
                </a:extLst>
              </a:tr>
            </a:tbl>
          </a:graphicData>
        </a:graphic>
      </p:graphicFrame>
      <p:sp>
        <p:nvSpPr>
          <p:cNvPr id="8" name="TextBox 7">
            <a:extLst>
              <a:ext uri="{FF2B5EF4-FFF2-40B4-BE49-F238E27FC236}">
                <a16:creationId xmlns:a16="http://schemas.microsoft.com/office/drawing/2014/main" id="{69C8EEBA-E2BD-6F95-25B6-002CD2937E07}"/>
              </a:ext>
            </a:extLst>
          </p:cNvPr>
          <p:cNvSpPr txBox="1"/>
          <p:nvPr/>
        </p:nvSpPr>
        <p:spPr>
          <a:xfrm>
            <a:off x="109221" y="1089319"/>
            <a:ext cx="2550892" cy="2062103"/>
          </a:xfrm>
          <a:prstGeom prst="rect">
            <a:avLst/>
          </a:prstGeom>
          <a:noFill/>
        </p:spPr>
        <p:txBody>
          <a:bodyPr wrap="square" rtlCol="0">
            <a:spAutoFit/>
          </a:bodyPr>
          <a:lstStyle/>
          <a:p>
            <a:pPr algn="l"/>
            <a:r>
              <a:rPr lang="en-CH" sz="1600" dirty="0"/>
              <a:t>Consider 2 project scenario options, A and B.</a:t>
            </a:r>
          </a:p>
          <a:p>
            <a:pPr algn="l"/>
            <a:r>
              <a:rPr lang="en-CH" sz="1600" dirty="0"/>
              <a:t>Both have initial investments of 100, but they have different benefits over time.</a:t>
            </a:r>
          </a:p>
          <a:p>
            <a:pPr algn="l"/>
            <a:r>
              <a:rPr lang="en-CH" sz="1600" dirty="0"/>
              <a:t>The SDR rate determines the choice of a scenario.</a:t>
            </a:r>
          </a:p>
        </p:txBody>
      </p:sp>
      <p:sp>
        <p:nvSpPr>
          <p:cNvPr id="13" name="Left Bracket 12">
            <a:extLst>
              <a:ext uri="{FF2B5EF4-FFF2-40B4-BE49-F238E27FC236}">
                <a16:creationId xmlns:a16="http://schemas.microsoft.com/office/drawing/2014/main" id="{E77F378F-1548-2929-5A50-89CFF6DD6AF0}"/>
              </a:ext>
            </a:extLst>
          </p:cNvPr>
          <p:cNvSpPr/>
          <p:nvPr/>
        </p:nvSpPr>
        <p:spPr>
          <a:xfrm rot="16200000">
            <a:off x="7389293" y="3239501"/>
            <a:ext cx="237209" cy="2474805"/>
          </a:xfrm>
          <a:prstGeom prst="leftBracket">
            <a:avLst/>
          </a:prstGeom>
          <a:ln>
            <a:headEnd type="arrow"/>
            <a:tailEnd type="arrow"/>
          </a:ln>
        </p:spPr>
        <p:style>
          <a:lnRef idx="2">
            <a:schemeClr val="dk1"/>
          </a:lnRef>
          <a:fillRef idx="0">
            <a:schemeClr val="dk1"/>
          </a:fillRef>
          <a:effectRef idx="1">
            <a:schemeClr val="dk1"/>
          </a:effectRef>
          <a:fontRef idx="minor">
            <a:schemeClr val="tx1"/>
          </a:fontRef>
        </p:style>
        <p:txBody>
          <a:bodyPr rtlCol="0" anchor="ctr"/>
          <a:lstStyle/>
          <a:p>
            <a:pPr algn="ctr"/>
            <a:endParaRPr lang="en-CH"/>
          </a:p>
        </p:txBody>
      </p:sp>
      <p:sp>
        <p:nvSpPr>
          <p:cNvPr id="14" name="Left Bracket 13">
            <a:extLst>
              <a:ext uri="{FF2B5EF4-FFF2-40B4-BE49-F238E27FC236}">
                <a16:creationId xmlns:a16="http://schemas.microsoft.com/office/drawing/2014/main" id="{817FA86A-47A5-8190-FDDF-CE3C375E5A34}"/>
              </a:ext>
            </a:extLst>
          </p:cNvPr>
          <p:cNvSpPr/>
          <p:nvPr/>
        </p:nvSpPr>
        <p:spPr>
          <a:xfrm rot="16200000">
            <a:off x="6401229" y="3319469"/>
            <a:ext cx="397150" cy="2474805"/>
          </a:xfrm>
          <a:prstGeom prst="leftBracket">
            <a:avLst/>
          </a:prstGeom>
          <a:ln>
            <a:headEnd type="arrow"/>
            <a:tailEnd type="arrow"/>
          </a:ln>
        </p:spPr>
        <p:style>
          <a:lnRef idx="2">
            <a:schemeClr val="dk1"/>
          </a:lnRef>
          <a:fillRef idx="0">
            <a:schemeClr val="dk1"/>
          </a:fillRef>
          <a:effectRef idx="1">
            <a:schemeClr val="dk1"/>
          </a:effectRef>
          <a:fontRef idx="minor">
            <a:schemeClr val="tx1"/>
          </a:fontRef>
        </p:style>
        <p:txBody>
          <a:bodyPr rtlCol="0" anchor="ctr"/>
          <a:lstStyle/>
          <a:p>
            <a:pPr algn="ctr"/>
            <a:endParaRPr lang="en-CH"/>
          </a:p>
        </p:txBody>
      </p:sp>
    </p:spTree>
    <p:extLst>
      <p:ext uri="{BB962C8B-B14F-4D97-AF65-F5344CB8AC3E}">
        <p14:creationId xmlns:p14="http://schemas.microsoft.com/office/powerpoint/2010/main" val="3565448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6194AC7-6E90-CFF6-B84A-811113C1CFDD}"/>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7" name="Text Placeholder 6">
            <a:extLst>
              <a:ext uri="{FF2B5EF4-FFF2-40B4-BE49-F238E27FC236}">
                <a16:creationId xmlns:a16="http://schemas.microsoft.com/office/drawing/2014/main" id="{9134CA95-6A13-8FB6-B0B6-6D506DC45987}"/>
              </a:ext>
            </a:extLst>
          </p:cNvPr>
          <p:cNvSpPr>
            <a:spLocks noGrp="1"/>
          </p:cNvSpPr>
          <p:nvPr>
            <p:ph type="body" sz="quarter" idx="12"/>
          </p:nvPr>
        </p:nvSpPr>
        <p:spPr>
          <a:xfrm>
            <a:off x="92842" y="1347555"/>
            <a:ext cx="8576507" cy="3088800"/>
          </a:xfrm>
        </p:spPr>
        <p:txBody>
          <a:bodyPr/>
          <a:lstStyle/>
          <a:p>
            <a:r>
              <a:rPr lang="en-CH" dirty="0"/>
              <a:t>Identification and documentation of</a:t>
            </a:r>
          </a:p>
          <a:p>
            <a:pPr marL="285750" indent="-285750">
              <a:buFont typeface="Arial" panose="020B0604020202020204" pitchFamily="34" charset="0"/>
              <a:buChar char="•"/>
            </a:pPr>
            <a:r>
              <a:rPr lang="en-CH" dirty="0"/>
              <a:t>functional units</a:t>
            </a:r>
          </a:p>
          <a:p>
            <a:pPr marL="758250" lvl="1" indent="-285750">
              <a:buFont typeface="Arial" panose="020B0604020202020204" pitchFamily="34" charset="0"/>
              <a:buChar char="•"/>
            </a:pPr>
            <a:r>
              <a:rPr lang="en-CH" dirty="0"/>
              <a:t>project, system, subsystem</a:t>
            </a:r>
          </a:p>
          <a:p>
            <a:pPr marL="285750" indent="-285750">
              <a:buFont typeface="Arial" panose="020B0604020202020204" pitchFamily="34" charset="0"/>
              <a:buChar char="•"/>
            </a:pPr>
            <a:r>
              <a:rPr lang="en-CH" dirty="0"/>
              <a:t>system boundary</a:t>
            </a:r>
          </a:p>
          <a:p>
            <a:pPr marL="758250" lvl="1" indent="-285750">
              <a:buFont typeface="Arial" panose="020B0604020202020204" pitchFamily="34" charset="0"/>
              <a:buChar char="•"/>
            </a:pPr>
            <a:r>
              <a:rPr lang="en-GB" dirty="0"/>
              <a:t>L</a:t>
            </a:r>
            <a:r>
              <a:rPr lang="en-CH" dirty="0"/>
              <a:t>ifecycle phases concerned, process, system, subsystem, geographical extent (local, regional, global)</a:t>
            </a:r>
          </a:p>
          <a:p>
            <a:pPr marL="285750" indent="-285750">
              <a:buFont typeface="Arial" panose="020B0604020202020204" pitchFamily="34" charset="0"/>
              <a:buChar char="•"/>
            </a:pPr>
            <a:r>
              <a:rPr lang="en-CH" dirty="0"/>
              <a:t>methodology</a:t>
            </a:r>
          </a:p>
          <a:p>
            <a:pPr marL="758250" lvl="1" indent="-285750">
              <a:buFont typeface="Arial" panose="020B0604020202020204" pitchFamily="34" charset="0"/>
              <a:buChar char="•"/>
            </a:pPr>
            <a:r>
              <a:rPr lang="en-GB" dirty="0"/>
              <a:t>I</a:t>
            </a:r>
            <a:r>
              <a:rPr lang="en-CH" dirty="0"/>
              <a:t>mpact categories considered, assumptions on input data, LCA databases, calculations</a:t>
            </a:r>
          </a:p>
        </p:txBody>
      </p:sp>
      <p:sp>
        <p:nvSpPr>
          <p:cNvPr id="6" name="Title 5">
            <a:extLst>
              <a:ext uri="{FF2B5EF4-FFF2-40B4-BE49-F238E27FC236}">
                <a16:creationId xmlns:a16="http://schemas.microsoft.com/office/drawing/2014/main" id="{961B18D7-D075-DA5B-2FB7-1BBD30ABE14D}"/>
              </a:ext>
            </a:extLst>
          </p:cNvPr>
          <p:cNvSpPr>
            <a:spLocks noGrp="1"/>
          </p:cNvSpPr>
          <p:nvPr>
            <p:ph type="title"/>
          </p:nvPr>
        </p:nvSpPr>
        <p:spPr/>
        <p:txBody>
          <a:bodyPr/>
          <a:lstStyle/>
          <a:p>
            <a:r>
              <a:rPr lang="en-CH" dirty="0"/>
              <a:t>Prerequisite to start an LCA</a:t>
            </a:r>
          </a:p>
        </p:txBody>
      </p:sp>
    </p:spTree>
    <p:extLst>
      <p:ext uri="{BB962C8B-B14F-4D97-AF65-F5344CB8AC3E}">
        <p14:creationId xmlns:p14="http://schemas.microsoft.com/office/powerpoint/2010/main" val="58495190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132F861-7012-6F84-9514-3F0C4029F285}"/>
              </a:ext>
            </a:extLst>
          </p:cNvPr>
          <p:cNvSpPr>
            <a:spLocks noGrp="1"/>
          </p:cNvSpPr>
          <p:nvPr>
            <p:ph type="sldNum" sz="quarter" idx="10"/>
          </p:nvPr>
        </p:nvSpPr>
        <p:spPr/>
        <p:txBody>
          <a:bodyPr/>
          <a:lstStyle/>
          <a:p>
            <a:fld id="{88A1DFE4-5FC5-43BD-BB7E-75EAD82B965F}" type="slidenum">
              <a:rPr lang="en-US" noProof="0" smtClean="0"/>
              <a:pPr/>
              <a:t>110</a:t>
            </a:fld>
            <a:endParaRPr lang="en-US" noProof="0" dirty="0"/>
          </a:p>
        </p:txBody>
      </p:sp>
      <p:sp>
        <p:nvSpPr>
          <p:cNvPr id="4" name="Text Placeholder 3">
            <a:extLst>
              <a:ext uri="{FF2B5EF4-FFF2-40B4-BE49-F238E27FC236}">
                <a16:creationId xmlns:a16="http://schemas.microsoft.com/office/drawing/2014/main" id="{F74F3E98-51F4-152C-8699-9ED0768F376C}"/>
              </a:ext>
            </a:extLst>
          </p:cNvPr>
          <p:cNvSpPr>
            <a:spLocks noGrp="1"/>
          </p:cNvSpPr>
          <p:nvPr>
            <p:ph type="body" sz="quarter" idx="12"/>
          </p:nvPr>
        </p:nvSpPr>
        <p:spPr>
          <a:xfrm>
            <a:off x="109220" y="1114634"/>
            <a:ext cx="8925557" cy="3509116"/>
          </a:xfrm>
        </p:spPr>
        <p:txBody>
          <a:bodyPr/>
          <a:lstStyle/>
          <a:p>
            <a:r>
              <a:rPr lang="en-CH" dirty="0"/>
              <a:t>EC Better regulation: guidelines and toolbox:</a:t>
            </a:r>
          </a:p>
          <a:p>
            <a:r>
              <a:rPr lang="en-GB" dirty="0">
                <a:hlinkClick r:id="rId2"/>
              </a:rPr>
              <a:t>https://commission.europa.eu/law/law-making-process/planning-and-proposing-law/better-regulation/better-regulation-guidelines-and-toolbox_en</a:t>
            </a:r>
            <a:endParaRPr lang="en-GB" dirty="0"/>
          </a:p>
          <a:p>
            <a:endParaRPr lang="en-CH" dirty="0"/>
          </a:p>
        </p:txBody>
      </p:sp>
      <p:sp>
        <p:nvSpPr>
          <p:cNvPr id="5" name="Title 4">
            <a:extLst>
              <a:ext uri="{FF2B5EF4-FFF2-40B4-BE49-F238E27FC236}">
                <a16:creationId xmlns:a16="http://schemas.microsoft.com/office/drawing/2014/main" id="{C727BF85-B20E-D5CA-1FA3-690D511967AA}"/>
              </a:ext>
            </a:extLst>
          </p:cNvPr>
          <p:cNvSpPr>
            <a:spLocks noGrp="1"/>
          </p:cNvSpPr>
          <p:nvPr>
            <p:ph type="title"/>
          </p:nvPr>
        </p:nvSpPr>
        <p:spPr/>
        <p:txBody>
          <a:bodyPr/>
          <a:lstStyle/>
          <a:p>
            <a:r>
              <a:rPr lang="en-CH" dirty="0"/>
              <a:t>Guidelines and toolbox</a:t>
            </a:r>
          </a:p>
        </p:txBody>
      </p:sp>
    </p:spTree>
    <p:extLst>
      <p:ext uri="{BB962C8B-B14F-4D97-AF65-F5344CB8AC3E}">
        <p14:creationId xmlns:p14="http://schemas.microsoft.com/office/powerpoint/2010/main" val="215148685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3AF6BD4-DEDD-8892-9B4A-7CD93A3AEE57}"/>
              </a:ext>
            </a:extLst>
          </p:cNvPr>
          <p:cNvSpPr>
            <a:spLocks noGrp="1"/>
          </p:cNvSpPr>
          <p:nvPr>
            <p:ph type="sldNum" sz="quarter" idx="10"/>
          </p:nvPr>
        </p:nvSpPr>
        <p:spPr/>
        <p:txBody>
          <a:bodyPr/>
          <a:lstStyle/>
          <a:p>
            <a:fld id="{88A1DFE4-5FC5-43BD-BB7E-75EAD82B965F}" type="slidenum">
              <a:rPr lang="en-US" noProof="0" smtClean="0"/>
              <a:pPr/>
              <a:t>111</a:t>
            </a:fld>
            <a:endParaRPr lang="en-US" noProof="0" dirty="0"/>
          </a:p>
        </p:txBody>
      </p:sp>
      <p:sp>
        <p:nvSpPr>
          <p:cNvPr id="3" name="Text Placeholder 2">
            <a:extLst>
              <a:ext uri="{FF2B5EF4-FFF2-40B4-BE49-F238E27FC236}">
                <a16:creationId xmlns:a16="http://schemas.microsoft.com/office/drawing/2014/main" id="{85AD620F-C751-69D7-F534-7F762BB57344}"/>
              </a:ext>
            </a:extLst>
          </p:cNvPr>
          <p:cNvSpPr>
            <a:spLocks noGrp="1"/>
          </p:cNvSpPr>
          <p:nvPr>
            <p:ph type="body" sz="quarter" idx="11"/>
          </p:nvPr>
        </p:nvSpPr>
        <p:spPr>
          <a:xfrm>
            <a:off x="240280" y="1275276"/>
            <a:ext cx="8958868" cy="283975"/>
          </a:xfrm>
        </p:spPr>
        <p:txBody>
          <a:bodyPr/>
          <a:lstStyle/>
          <a:p>
            <a:r>
              <a:rPr lang="en-CH" dirty="0"/>
              <a:t>Four principal approaches</a:t>
            </a:r>
          </a:p>
        </p:txBody>
      </p:sp>
      <p:sp>
        <p:nvSpPr>
          <p:cNvPr id="4" name="Text Placeholder 3">
            <a:extLst>
              <a:ext uri="{FF2B5EF4-FFF2-40B4-BE49-F238E27FC236}">
                <a16:creationId xmlns:a16="http://schemas.microsoft.com/office/drawing/2014/main" id="{24B089AA-0423-3B36-31D6-D182A0110CFB}"/>
              </a:ext>
            </a:extLst>
          </p:cNvPr>
          <p:cNvSpPr>
            <a:spLocks noGrp="1"/>
          </p:cNvSpPr>
          <p:nvPr>
            <p:ph type="body" sz="quarter" idx="12"/>
          </p:nvPr>
        </p:nvSpPr>
        <p:spPr>
          <a:xfrm>
            <a:off x="240280" y="1593588"/>
            <a:ext cx="8794498" cy="3030162"/>
          </a:xfrm>
        </p:spPr>
        <p:txBody>
          <a:bodyPr/>
          <a:lstStyle/>
          <a:p>
            <a:pPr marL="285750" indent="-285750">
              <a:spcAft>
                <a:spcPts val="600"/>
              </a:spcAft>
              <a:buFont typeface="Arial" panose="020B0604020202020204" pitchFamily="34" charset="0"/>
              <a:buChar char="•"/>
            </a:pPr>
            <a:r>
              <a:rPr lang="en-GB" dirty="0"/>
              <a:t>Contingent valuation,</a:t>
            </a:r>
          </a:p>
          <a:p>
            <a:pPr marL="285750" indent="-285750">
              <a:spcAft>
                <a:spcPts val="600"/>
              </a:spcAft>
              <a:buFont typeface="Arial" panose="020B0604020202020204" pitchFamily="34" charset="0"/>
              <a:buChar char="•"/>
            </a:pPr>
            <a:r>
              <a:rPr lang="en-GB" dirty="0"/>
              <a:t>Travel cost method,</a:t>
            </a:r>
          </a:p>
          <a:p>
            <a:pPr marL="285750" indent="-285750">
              <a:spcAft>
                <a:spcPts val="600"/>
              </a:spcAft>
              <a:buFont typeface="Arial" panose="020B0604020202020204" pitchFamily="34" charset="0"/>
              <a:buChar char="•"/>
            </a:pPr>
            <a:r>
              <a:rPr lang="en-GB" dirty="0"/>
              <a:t>Hedonic pricing,</a:t>
            </a:r>
          </a:p>
          <a:p>
            <a:pPr marL="285750" indent="-285750">
              <a:spcAft>
                <a:spcPts val="600"/>
              </a:spcAft>
              <a:buFont typeface="Arial" panose="020B0604020202020204" pitchFamily="34" charset="0"/>
              <a:buChar char="•"/>
            </a:pPr>
            <a:r>
              <a:rPr lang="en-GB" dirty="0"/>
              <a:t>Cost-based approaches</a:t>
            </a:r>
          </a:p>
          <a:p>
            <a:pPr marL="625950" lvl="1" indent="-285750">
              <a:spcAft>
                <a:spcPts val="600"/>
              </a:spcAft>
            </a:pPr>
            <a:r>
              <a:rPr lang="en-GB" dirty="0"/>
              <a:t>Shadow project approach (compare to a similar project implemented)</a:t>
            </a:r>
          </a:p>
          <a:p>
            <a:pPr marL="625950" lvl="1" indent="-285750">
              <a:spcAft>
                <a:spcPts val="600"/>
              </a:spcAft>
            </a:pPr>
            <a:r>
              <a:rPr lang="en-GB" dirty="0"/>
              <a:t>Market price</a:t>
            </a:r>
          </a:p>
          <a:p>
            <a:pPr marL="625950" lvl="1" indent="-285750">
              <a:spcAft>
                <a:spcPts val="600"/>
              </a:spcAft>
            </a:pPr>
            <a:r>
              <a:rPr lang="en-GB" dirty="0"/>
              <a:t>Avoided cost</a:t>
            </a:r>
          </a:p>
          <a:p>
            <a:pPr marL="625950" lvl="1" indent="-285750">
              <a:spcAft>
                <a:spcPts val="600"/>
              </a:spcAft>
            </a:pPr>
            <a:r>
              <a:rPr lang="en-GB" dirty="0"/>
              <a:t>Replacement cost</a:t>
            </a:r>
          </a:p>
          <a:p>
            <a:pPr>
              <a:spcAft>
                <a:spcPts val="600"/>
              </a:spcAft>
            </a:pPr>
            <a:endParaRPr lang="en-GB" dirty="0"/>
          </a:p>
          <a:p>
            <a:pPr>
              <a:spcAft>
                <a:spcPts val="600"/>
              </a:spcAft>
            </a:pPr>
            <a:r>
              <a:rPr lang="en-GB" dirty="0"/>
              <a:t>Only contingent valuation is universally applicable.</a:t>
            </a:r>
            <a:endParaRPr lang="en-CH" dirty="0"/>
          </a:p>
        </p:txBody>
      </p:sp>
      <p:sp>
        <p:nvSpPr>
          <p:cNvPr id="5" name="Title 4">
            <a:extLst>
              <a:ext uri="{FF2B5EF4-FFF2-40B4-BE49-F238E27FC236}">
                <a16:creationId xmlns:a16="http://schemas.microsoft.com/office/drawing/2014/main" id="{0F7B4977-6B01-1746-028E-30BF0122FFA9}"/>
              </a:ext>
            </a:extLst>
          </p:cNvPr>
          <p:cNvSpPr>
            <a:spLocks noGrp="1"/>
          </p:cNvSpPr>
          <p:nvPr>
            <p:ph type="title"/>
          </p:nvPr>
        </p:nvSpPr>
        <p:spPr/>
        <p:txBody>
          <a:bodyPr/>
          <a:lstStyle/>
          <a:p>
            <a:r>
              <a:rPr lang="en-CH" dirty="0"/>
              <a:t>Monetising costs and benefits</a:t>
            </a:r>
          </a:p>
        </p:txBody>
      </p:sp>
      <p:sp>
        <p:nvSpPr>
          <p:cNvPr id="7" name="Right Brace 6">
            <a:extLst>
              <a:ext uri="{FF2B5EF4-FFF2-40B4-BE49-F238E27FC236}">
                <a16:creationId xmlns:a16="http://schemas.microsoft.com/office/drawing/2014/main" id="{EB60486D-4674-05D5-7A21-68F1F5B67BAB}"/>
              </a:ext>
            </a:extLst>
          </p:cNvPr>
          <p:cNvSpPr/>
          <p:nvPr/>
        </p:nvSpPr>
        <p:spPr>
          <a:xfrm>
            <a:off x="2623060" y="1982313"/>
            <a:ext cx="173536" cy="589437"/>
          </a:xfrm>
          <a:prstGeom prst="rightBrace">
            <a:avLst>
              <a:gd name="adj1" fmla="val 31410"/>
              <a:gd name="adj2" fmla="val 5000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CH"/>
          </a:p>
        </p:txBody>
      </p:sp>
      <p:sp>
        <p:nvSpPr>
          <p:cNvPr id="8" name="TextBox 7">
            <a:extLst>
              <a:ext uri="{FF2B5EF4-FFF2-40B4-BE49-F238E27FC236}">
                <a16:creationId xmlns:a16="http://schemas.microsoft.com/office/drawing/2014/main" id="{1D4A974C-BE9E-FB17-3686-32BA3ED435BE}"/>
              </a:ext>
            </a:extLst>
          </p:cNvPr>
          <p:cNvSpPr txBox="1"/>
          <p:nvPr/>
        </p:nvSpPr>
        <p:spPr>
          <a:xfrm>
            <a:off x="2796596" y="2138531"/>
            <a:ext cx="1606530" cy="276999"/>
          </a:xfrm>
          <a:prstGeom prst="rect">
            <a:avLst/>
          </a:prstGeom>
          <a:noFill/>
        </p:spPr>
        <p:txBody>
          <a:bodyPr wrap="none" rtlCol="0">
            <a:spAutoFit/>
          </a:bodyPr>
          <a:lstStyle/>
          <a:p>
            <a:pPr algn="l"/>
            <a:r>
              <a:rPr lang="en-CH" sz="1200" dirty="0"/>
              <a:t>Revealed preference</a:t>
            </a:r>
          </a:p>
        </p:txBody>
      </p:sp>
      <p:sp>
        <p:nvSpPr>
          <p:cNvPr id="9" name="TextBox 8">
            <a:extLst>
              <a:ext uri="{FF2B5EF4-FFF2-40B4-BE49-F238E27FC236}">
                <a16:creationId xmlns:a16="http://schemas.microsoft.com/office/drawing/2014/main" id="{9F0214B8-AC55-6A35-5FEB-1190CEFCFBC0}"/>
              </a:ext>
            </a:extLst>
          </p:cNvPr>
          <p:cNvSpPr txBox="1"/>
          <p:nvPr/>
        </p:nvSpPr>
        <p:spPr>
          <a:xfrm>
            <a:off x="2623060" y="1649451"/>
            <a:ext cx="1404552" cy="276999"/>
          </a:xfrm>
          <a:prstGeom prst="rect">
            <a:avLst/>
          </a:prstGeom>
          <a:noFill/>
        </p:spPr>
        <p:txBody>
          <a:bodyPr wrap="none" rtlCol="0">
            <a:spAutoFit/>
          </a:bodyPr>
          <a:lstStyle/>
          <a:p>
            <a:pPr algn="l"/>
            <a:r>
              <a:rPr lang="en-CH" sz="1200" dirty="0"/>
              <a:t>Stated preference</a:t>
            </a:r>
          </a:p>
        </p:txBody>
      </p:sp>
      <p:sp>
        <p:nvSpPr>
          <p:cNvPr id="10" name="TextBox 9">
            <a:extLst>
              <a:ext uri="{FF2B5EF4-FFF2-40B4-BE49-F238E27FC236}">
                <a16:creationId xmlns:a16="http://schemas.microsoft.com/office/drawing/2014/main" id="{89F3C090-1B56-E4F3-901A-FAFF343EE8B0}"/>
              </a:ext>
            </a:extLst>
          </p:cNvPr>
          <p:cNvSpPr txBox="1"/>
          <p:nvPr/>
        </p:nvSpPr>
        <p:spPr>
          <a:xfrm>
            <a:off x="4184882" y="1613612"/>
            <a:ext cx="4305022" cy="307777"/>
          </a:xfrm>
          <a:prstGeom prst="rect">
            <a:avLst/>
          </a:prstGeom>
          <a:noFill/>
        </p:spPr>
        <p:txBody>
          <a:bodyPr wrap="square" rtlCol="0">
            <a:spAutoFit/>
          </a:bodyPr>
          <a:lstStyle/>
          <a:p>
            <a:pPr algn="l"/>
            <a:r>
              <a:rPr lang="en-GB" sz="1400" i="0" u="none" strike="noStrike" dirty="0">
                <a:solidFill>
                  <a:srgbClr val="000000"/>
                </a:solidFill>
                <a:effectLst/>
              </a:rPr>
              <a:t>(Contingent means </a:t>
            </a:r>
            <a:r>
              <a:rPr lang="en-GB" sz="1400" dirty="0">
                <a:solidFill>
                  <a:srgbClr val="000000"/>
                </a:solidFill>
              </a:rPr>
              <a:t>“</a:t>
            </a:r>
            <a:r>
              <a:rPr lang="en-GB" sz="1400" i="0" u="none" strike="noStrike" dirty="0">
                <a:solidFill>
                  <a:srgbClr val="000000"/>
                </a:solidFill>
                <a:effectLst/>
              </a:rPr>
              <a:t>dependent on something else”)</a:t>
            </a:r>
            <a:endParaRPr lang="en-CH" sz="1100" dirty="0"/>
          </a:p>
        </p:txBody>
      </p:sp>
    </p:spTree>
    <p:extLst>
      <p:ext uri="{BB962C8B-B14F-4D97-AF65-F5344CB8AC3E}">
        <p14:creationId xmlns:p14="http://schemas.microsoft.com/office/powerpoint/2010/main" val="346577196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8AD986-92EB-4B00-FAFA-3E1058778441}"/>
              </a:ext>
            </a:extLst>
          </p:cNvPr>
          <p:cNvSpPr>
            <a:spLocks noGrp="1"/>
          </p:cNvSpPr>
          <p:nvPr>
            <p:ph type="sldNum" sz="quarter" idx="10"/>
          </p:nvPr>
        </p:nvSpPr>
        <p:spPr/>
        <p:txBody>
          <a:bodyPr/>
          <a:lstStyle/>
          <a:p>
            <a:fld id="{88A1DFE4-5FC5-43BD-BB7E-75EAD82B965F}" type="slidenum">
              <a:rPr lang="en-US" noProof="0" smtClean="0"/>
              <a:pPr/>
              <a:t>112</a:t>
            </a:fld>
            <a:endParaRPr lang="en-US" noProof="0" dirty="0"/>
          </a:p>
        </p:txBody>
      </p:sp>
      <p:sp>
        <p:nvSpPr>
          <p:cNvPr id="3" name="Text Placeholder 2">
            <a:extLst>
              <a:ext uri="{FF2B5EF4-FFF2-40B4-BE49-F238E27FC236}">
                <a16:creationId xmlns:a16="http://schemas.microsoft.com/office/drawing/2014/main" id="{6EEACF8C-8C3E-F7E4-C488-21766CB0797B}"/>
              </a:ext>
            </a:extLst>
          </p:cNvPr>
          <p:cNvSpPr>
            <a:spLocks noGrp="1"/>
          </p:cNvSpPr>
          <p:nvPr>
            <p:ph type="body" sz="quarter" idx="11"/>
          </p:nvPr>
        </p:nvSpPr>
        <p:spPr/>
        <p:txBody>
          <a:bodyPr/>
          <a:lstStyle/>
          <a:p>
            <a:r>
              <a:rPr lang="en-GB" dirty="0"/>
              <a:t>ISO EN 14007 and 14008</a:t>
            </a:r>
            <a:endParaRPr lang="en-CH" dirty="0"/>
          </a:p>
        </p:txBody>
      </p:sp>
      <p:sp>
        <p:nvSpPr>
          <p:cNvPr id="4" name="Text Placeholder 3">
            <a:extLst>
              <a:ext uri="{FF2B5EF4-FFF2-40B4-BE49-F238E27FC236}">
                <a16:creationId xmlns:a16="http://schemas.microsoft.com/office/drawing/2014/main" id="{C227921C-EC24-7732-8636-227669C04829}"/>
              </a:ext>
            </a:extLst>
          </p:cNvPr>
          <p:cNvSpPr>
            <a:spLocks noGrp="1"/>
          </p:cNvSpPr>
          <p:nvPr>
            <p:ph type="body" sz="quarter" idx="12"/>
          </p:nvPr>
        </p:nvSpPr>
        <p:spPr>
          <a:xfrm>
            <a:off x="185132" y="1665029"/>
            <a:ext cx="8958868" cy="3280740"/>
          </a:xfrm>
        </p:spPr>
        <p:txBody>
          <a:bodyPr/>
          <a:lstStyle/>
          <a:p>
            <a:r>
              <a:rPr lang="en-GB" b="1" dirty="0"/>
              <a:t>Monetary valuation of environmental impacts and related environmental aspects.</a:t>
            </a:r>
          </a:p>
          <a:p>
            <a:r>
              <a:rPr lang="en-GB" dirty="0"/>
              <a:t>Permits </a:t>
            </a:r>
            <a:r>
              <a:rPr lang="en-GB" b="1" dirty="0"/>
              <a:t>integrating analysed environmental impacts in a project appraisal process</a:t>
            </a:r>
            <a:r>
              <a:rPr lang="en-GB" dirty="0"/>
              <a:t>.</a:t>
            </a:r>
          </a:p>
          <a:p>
            <a:r>
              <a:rPr lang="en-GB" dirty="0"/>
              <a:t>Permits comparing different environmental issues and challenges.</a:t>
            </a:r>
          </a:p>
          <a:p>
            <a:r>
              <a:rPr lang="en-GB" dirty="0"/>
              <a:t>Comprises use and non-use values and value of human health.</a:t>
            </a:r>
          </a:p>
          <a:p>
            <a:r>
              <a:rPr lang="en-GB" b="1" dirty="0"/>
              <a:t>Use value:</a:t>
            </a:r>
            <a:r>
              <a:rPr lang="en-GB" dirty="0"/>
              <a:t> real or potential consumption of resources with or without market prizes</a:t>
            </a:r>
          </a:p>
          <a:p>
            <a:r>
              <a:rPr lang="en-GB" b="1" dirty="0"/>
              <a:t>Non-use value:</a:t>
            </a:r>
            <a:r>
              <a:rPr lang="en-GB" dirty="0"/>
              <a:t> value independent of whether it is used or not in the future such as</a:t>
            </a:r>
          </a:p>
          <a:p>
            <a:pPr marL="342900" indent="-342900">
              <a:buAutoNum type="arabicParenR"/>
            </a:pPr>
            <a:r>
              <a:rPr lang="en-GB" b="1" dirty="0"/>
              <a:t>Existence value: </a:t>
            </a:r>
            <a:r>
              <a:rPr lang="en-GB" dirty="0"/>
              <a:t>value given by individuals to </a:t>
            </a:r>
            <a:r>
              <a:rPr lang="en-GB" u="sng" dirty="0"/>
              <a:t>know that the good continues to exist.</a:t>
            </a:r>
          </a:p>
          <a:p>
            <a:pPr marL="342900" indent="-342900">
              <a:buAutoNum type="arabicParenR"/>
            </a:pPr>
            <a:r>
              <a:rPr lang="en-GB" b="1" dirty="0"/>
              <a:t>Altruist value: </a:t>
            </a:r>
            <a:r>
              <a:rPr lang="en-GB" dirty="0"/>
              <a:t>value given by individuals that the good exists </a:t>
            </a:r>
            <a:r>
              <a:rPr lang="en-GB" u="sng" dirty="0"/>
              <a:t>and others can profit from it.</a:t>
            </a:r>
          </a:p>
          <a:p>
            <a:pPr marL="342900" indent="-342900">
              <a:buAutoNum type="arabicParenR"/>
            </a:pPr>
            <a:r>
              <a:rPr lang="en-GB" b="1" dirty="0"/>
              <a:t>Bequest or Leg(</a:t>
            </a:r>
            <a:r>
              <a:rPr lang="en-GB" b="1" dirty="0" err="1"/>
              <a:t>acy</a:t>
            </a:r>
            <a:r>
              <a:rPr lang="en-GB" b="1" dirty="0"/>
              <a:t>) value: </a:t>
            </a:r>
            <a:r>
              <a:rPr lang="en-GB" dirty="0"/>
              <a:t>value given by individuals that the good continues to exist and </a:t>
            </a:r>
            <a:r>
              <a:rPr lang="en-GB" u="sng" dirty="0"/>
              <a:t>that future individuals yet to be born will be able to profit from it.</a:t>
            </a:r>
          </a:p>
          <a:p>
            <a:endParaRPr lang="en-GB" dirty="0"/>
          </a:p>
          <a:p>
            <a:r>
              <a:rPr lang="en-GB" dirty="0"/>
              <a:t>The standard describes all the methods also presented thereafter and provides further sub-methods in more detailed fashion, e.g. </a:t>
            </a:r>
            <a:r>
              <a:rPr lang="en-GB" u="sng" dirty="0"/>
              <a:t>temporal and spatial value transfer method</a:t>
            </a:r>
            <a:r>
              <a:rPr lang="en-GB" dirty="0"/>
              <a:t>.</a:t>
            </a:r>
          </a:p>
          <a:p>
            <a:endParaRPr lang="en-CH" dirty="0"/>
          </a:p>
        </p:txBody>
      </p:sp>
      <p:sp>
        <p:nvSpPr>
          <p:cNvPr id="5" name="Title 4">
            <a:extLst>
              <a:ext uri="{FF2B5EF4-FFF2-40B4-BE49-F238E27FC236}">
                <a16:creationId xmlns:a16="http://schemas.microsoft.com/office/drawing/2014/main" id="{9417E333-6EFF-2748-4340-333D58224E46}"/>
              </a:ext>
            </a:extLst>
          </p:cNvPr>
          <p:cNvSpPr>
            <a:spLocks noGrp="1"/>
          </p:cNvSpPr>
          <p:nvPr>
            <p:ph type="title"/>
          </p:nvPr>
        </p:nvSpPr>
        <p:spPr/>
        <p:txBody>
          <a:bodyPr/>
          <a:lstStyle/>
          <a:p>
            <a:r>
              <a:rPr lang="en-CH" dirty="0"/>
              <a:t>EN Norms for environmental externalities</a:t>
            </a:r>
          </a:p>
        </p:txBody>
      </p:sp>
    </p:spTree>
    <p:extLst>
      <p:ext uri="{BB962C8B-B14F-4D97-AF65-F5344CB8AC3E}">
        <p14:creationId xmlns:p14="http://schemas.microsoft.com/office/powerpoint/2010/main" val="98294374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54C6BB-777F-DE20-D5D3-982B5BE6CFC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2BEDC02-6397-7859-1EC6-205018C5189B}"/>
              </a:ext>
            </a:extLst>
          </p:cNvPr>
          <p:cNvSpPr>
            <a:spLocks noGrp="1"/>
          </p:cNvSpPr>
          <p:nvPr>
            <p:ph type="sldNum" sz="quarter" idx="10"/>
          </p:nvPr>
        </p:nvSpPr>
        <p:spPr/>
        <p:txBody>
          <a:bodyPr/>
          <a:lstStyle/>
          <a:p>
            <a:fld id="{88A1DFE4-5FC5-43BD-BB7E-75EAD82B965F}" type="slidenum">
              <a:rPr lang="en-US" noProof="0" smtClean="0"/>
              <a:pPr/>
              <a:t>113</a:t>
            </a:fld>
            <a:endParaRPr lang="en-US" noProof="0" dirty="0"/>
          </a:p>
        </p:txBody>
      </p:sp>
      <p:sp>
        <p:nvSpPr>
          <p:cNvPr id="4" name="Text Placeholder 3">
            <a:extLst>
              <a:ext uri="{FF2B5EF4-FFF2-40B4-BE49-F238E27FC236}">
                <a16:creationId xmlns:a16="http://schemas.microsoft.com/office/drawing/2014/main" id="{8BEF6EDB-417C-98E8-24C2-E3F61D11A5F0}"/>
              </a:ext>
            </a:extLst>
          </p:cNvPr>
          <p:cNvSpPr>
            <a:spLocks noGrp="1"/>
          </p:cNvSpPr>
          <p:nvPr>
            <p:ph type="body" sz="quarter" idx="12"/>
          </p:nvPr>
        </p:nvSpPr>
        <p:spPr>
          <a:xfrm>
            <a:off x="75911" y="953519"/>
            <a:ext cx="8958868" cy="3462842"/>
          </a:xfrm>
        </p:spPr>
        <p:txBody>
          <a:bodyPr/>
          <a:lstStyle/>
          <a:p>
            <a:r>
              <a:rPr lang="en-GB" b="1" dirty="0"/>
              <a:t>Impacts on ecosystem services: </a:t>
            </a:r>
            <a:r>
              <a:rPr lang="en-GB" dirty="0"/>
              <a:t>Productivity of cultures, kg/ha/year</a:t>
            </a:r>
          </a:p>
          <a:p>
            <a:r>
              <a:rPr lang="en-GB" b="1" dirty="0"/>
              <a:t>Biodiversity: </a:t>
            </a:r>
            <a:r>
              <a:rPr lang="en-GB" dirty="0"/>
              <a:t>Endangered species / species on red list, species X inventory of concerned zone</a:t>
            </a:r>
          </a:p>
          <a:p>
            <a:r>
              <a:rPr lang="en-GB" b="1" dirty="0"/>
              <a:t>Abiotic resources: </a:t>
            </a:r>
            <a:r>
              <a:rPr lang="en-GB" dirty="0"/>
              <a:t>Use of primary minerals or water, kg or m</a:t>
            </a:r>
            <a:r>
              <a:rPr lang="en-GB" baseline="30000" dirty="0"/>
              <a:t>3</a:t>
            </a:r>
            <a:r>
              <a:rPr lang="en-GB" dirty="0"/>
              <a:t>/year consumed or for the activity</a:t>
            </a:r>
          </a:p>
          <a:p>
            <a:r>
              <a:rPr lang="en-GB" b="1" dirty="0"/>
              <a:t>Human health: </a:t>
            </a:r>
            <a:r>
              <a:rPr lang="en-GB" dirty="0"/>
              <a:t>DALY (Disability-adjusted life years = number of lost years due to ill-health, disability or early death) or QUALY (Quality adjusted life year = 1 year in perfect health) per product or activity</a:t>
            </a:r>
          </a:p>
          <a:p>
            <a:r>
              <a:rPr lang="en-GB" b="1" dirty="0"/>
              <a:t>Constructed environment: </a:t>
            </a:r>
            <a:r>
              <a:rPr lang="en-GB" dirty="0"/>
              <a:t>Surface in m</a:t>
            </a:r>
            <a:r>
              <a:rPr lang="en-GB" baseline="30000" dirty="0"/>
              <a:t>2</a:t>
            </a:r>
            <a:r>
              <a:rPr lang="en-GB" dirty="0"/>
              <a:t> per product consumed per year or activity.</a:t>
            </a:r>
            <a:endParaRPr lang="en-CH" dirty="0"/>
          </a:p>
        </p:txBody>
      </p:sp>
      <p:sp>
        <p:nvSpPr>
          <p:cNvPr id="5" name="Title 4">
            <a:extLst>
              <a:ext uri="{FF2B5EF4-FFF2-40B4-BE49-F238E27FC236}">
                <a16:creationId xmlns:a16="http://schemas.microsoft.com/office/drawing/2014/main" id="{E3A400A9-7F8E-2D3C-46F1-033419324454}"/>
              </a:ext>
            </a:extLst>
          </p:cNvPr>
          <p:cNvSpPr>
            <a:spLocks noGrp="1"/>
          </p:cNvSpPr>
          <p:nvPr>
            <p:ph type="title"/>
          </p:nvPr>
        </p:nvSpPr>
        <p:spPr/>
        <p:txBody>
          <a:bodyPr/>
          <a:lstStyle/>
          <a:p>
            <a:r>
              <a:rPr lang="en-CH" dirty="0"/>
              <a:t>Examples for topics covered by 14007/14008</a:t>
            </a:r>
          </a:p>
        </p:txBody>
      </p:sp>
      <p:pic>
        <p:nvPicPr>
          <p:cNvPr id="6" name="Picture 5">
            <a:extLst>
              <a:ext uri="{FF2B5EF4-FFF2-40B4-BE49-F238E27FC236}">
                <a16:creationId xmlns:a16="http://schemas.microsoft.com/office/drawing/2014/main" id="{7AD9F299-5E87-4E30-EC9A-546723A9A2F2}"/>
              </a:ext>
            </a:extLst>
          </p:cNvPr>
          <p:cNvPicPr>
            <a:picLocks noChangeAspect="1"/>
          </p:cNvPicPr>
          <p:nvPr/>
        </p:nvPicPr>
        <p:blipFill>
          <a:blip r:embed="rId2"/>
          <a:stretch>
            <a:fillRect/>
          </a:stretch>
        </p:blipFill>
        <p:spPr>
          <a:xfrm>
            <a:off x="301016" y="3022657"/>
            <a:ext cx="5020796" cy="1644311"/>
          </a:xfrm>
          <a:prstGeom prst="rect">
            <a:avLst/>
          </a:prstGeom>
        </p:spPr>
      </p:pic>
      <p:pic>
        <p:nvPicPr>
          <p:cNvPr id="7" name="Picture 6">
            <a:extLst>
              <a:ext uri="{FF2B5EF4-FFF2-40B4-BE49-F238E27FC236}">
                <a16:creationId xmlns:a16="http://schemas.microsoft.com/office/drawing/2014/main" id="{528133C2-2818-F288-1B68-273F2F7E27AE}"/>
              </a:ext>
            </a:extLst>
          </p:cNvPr>
          <p:cNvPicPr>
            <a:picLocks noChangeAspect="1"/>
          </p:cNvPicPr>
          <p:nvPr/>
        </p:nvPicPr>
        <p:blipFill>
          <a:blip r:embed="rId3"/>
          <a:stretch>
            <a:fillRect/>
          </a:stretch>
        </p:blipFill>
        <p:spPr>
          <a:xfrm>
            <a:off x="5321812" y="2928349"/>
            <a:ext cx="2991966" cy="2113076"/>
          </a:xfrm>
          <a:prstGeom prst="rect">
            <a:avLst/>
          </a:prstGeom>
        </p:spPr>
      </p:pic>
    </p:spTree>
    <p:extLst>
      <p:ext uri="{BB962C8B-B14F-4D97-AF65-F5344CB8AC3E}">
        <p14:creationId xmlns:p14="http://schemas.microsoft.com/office/powerpoint/2010/main" val="420976744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5732E3-3705-FF66-C7E4-6162109BF94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F71B197-40DC-0303-5C32-2132FC5B5BFB}"/>
              </a:ext>
            </a:extLst>
          </p:cNvPr>
          <p:cNvSpPr>
            <a:spLocks noGrp="1"/>
          </p:cNvSpPr>
          <p:nvPr>
            <p:ph type="sldNum" sz="quarter" idx="10"/>
          </p:nvPr>
        </p:nvSpPr>
        <p:spPr/>
        <p:txBody>
          <a:bodyPr/>
          <a:lstStyle/>
          <a:p>
            <a:fld id="{88A1DFE4-5FC5-43BD-BB7E-75EAD82B965F}" type="slidenum">
              <a:rPr lang="en-US" noProof="0" smtClean="0"/>
              <a:pPr/>
              <a:t>114</a:t>
            </a:fld>
            <a:endParaRPr lang="en-US" noProof="0" dirty="0"/>
          </a:p>
        </p:txBody>
      </p:sp>
      <p:sp>
        <p:nvSpPr>
          <p:cNvPr id="3" name="Text Placeholder 2">
            <a:extLst>
              <a:ext uri="{FF2B5EF4-FFF2-40B4-BE49-F238E27FC236}">
                <a16:creationId xmlns:a16="http://schemas.microsoft.com/office/drawing/2014/main" id="{CD2BD886-87F0-3559-2A41-572943DC9C40}"/>
              </a:ext>
            </a:extLst>
          </p:cNvPr>
          <p:cNvSpPr>
            <a:spLocks noGrp="1"/>
          </p:cNvSpPr>
          <p:nvPr>
            <p:ph type="body" sz="quarter" idx="11"/>
          </p:nvPr>
        </p:nvSpPr>
        <p:spPr>
          <a:xfrm>
            <a:off x="109221" y="882651"/>
            <a:ext cx="8958868" cy="855995"/>
          </a:xfrm>
        </p:spPr>
        <p:txBody>
          <a:bodyPr/>
          <a:lstStyle/>
          <a:p>
            <a:pPr>
              <a:spcAft>
                <a:spcPts val="600"/>
              </a:spcAft>
            </a:pPr>
            <a:r>
              <a:rPr lang="en-CH" dirty="0"/>
              <a:t>Revealing the preferences of people contingent, i.e. “under condition” of a hypothetical scenario.</a:t>
            </a:r>
          </a:p>
          <a:p>
            <a:pPr>
              <a:spcAft>
                <a:spcPts val="600"/>
              </a:spcAft>
            </a:pPr>
            <a:r>
              <a:rPr lang="en-CH" dirty="0"/>
              <a:t>The meaning is that the value depends on a hypothetical or conditional scenario.</a:t>
            </a:r>
          </a:p>
          <a:p>
            <a:pPr>
              <a:spcAft>
                <a:spcPts val="600"/>
              </a:spcAft>
            </a:pPr>
            <a:r>
              <a:rPr lang="en-CH" b="0" dirty="0"/>
              <a:t>Typically revelaed by a question: “How much would you be willing to pay to …”</a:t>
            </a:r>
          </a:p>
          <a:p>
            <a:pPr>
              <a:spcAft>
                <a:spcPts val="600"/>
              </a:spcAft>
            </a:pPr>
            <a:r>
              <a:rPr lang="en-CH" b="0" dirty="0"/>
              <a:t>Examples: protect something, discover something, understant something.</a:t>
            </a:r>
          </a:p>
          <a:p>
            <a:pPr>
              <a:spcAft>
                <a:spcPts val="600"/>
              </a:spcAft>
            </a:pPr>
            <a:endParaRPr lang="en-CH" dirty="0"/>
          </a:p>
        </p:txBody>
      </p:sp>
      <p:sp>
        <p:nvSpPr>
          <p:cNvPr id="4" name="Text Placeholder 3">
            <a:extLst>
              <a:ext uri="{FF2B5EF4-FFF2-40B4-BE49-F238E27FC236}">
                <a16:creationId xmlns:a16="http://schemas.microsoft.com/office/drawing/2014/main" id="{19AC8CEA-6560-40B1-E33B-5D8D7B98C17C}"/>
              </a:ext>
            </a:extLst>
          </p:cNvPr>
          <p:cNvSpPr>
            <a:spLocks noGrp="1"/>
          </p:cNvSpPr>
          <p:nvPr>
            <p:ph type="body" sz="quarter" idx="12"/>
          </p:nvPr>
        </p:nvSpPr>
        <p:spPr>
          <a:xfrm>
            <a:off x="129239" y="2135825"/>
            <a:ext cx="8885521" cy="3007675"/>
          </a:xfrm>
        </p:spPr>
        <p:txBody>
          <a:bodyPr/>
          <a:lstStyle/>
          <a:p>
            <a:pPr marL="285750" indent="-285750">
              <a:buFont typeface="Arial" panose="020B0604020202020204" pitchFamily="34" charset="0"/>
              <a:buChar char="•"/>
            </a:pPr>
            <a:r>
              <a:rPr lang="en-GB" dirty="0"/>
              <a:t>Estimate the value of non-market goods and services </a:t>
            </a:r>
            <a:r>
              <a:rPr lang="en-GB" b="1" dirty="0"/>
              <a:t>based on preference theory</a:t>
            </a:r>
            <a:r>
              <a:rPr lang="en-GB" dirty="0"/>
              <a:t>.</a:t>
            </a:r>
          </a:p>
          <a:p>
            <a:pPr marL="285750" indent="-285750">
              <a:buFont typeface="Arial" panose="020B0604020202020204" pitchFamily="34" charset="0"/>
              <a:buChar char="•"/>
            </a:pPr>
            <a:r>
              <a:rPr lang="en-GB" dirty="0"/>
              <a:t>Preference theory states that </a:t>
            </a:r>
            <a:r>
              <a:rPr lang="en-GB" b="1" dirty="0"/>
              <a:t>a good or service which contributes to human welfare has economic value</a:t>
            </a:r>
            <a:r>
              <a:rPr lang="en-GB" dirty="0"/>
              <a:t>.</a:t>
            </a:r>
          </a:p>
          <a:p>
            <a:pPr marL="285750" indent="-285750">
              <a:buFont typeface="Arial" panose="020B0604020202020204" pitchFamily="34" charset="0"/>
              <a:buChar char="•"/>
            </a:pPr>
            <a:r>
              <a:rPr lang="en-GB" dirty="0"/>
              <a:t>Individuals are asked what they would pay for a good or a service in a hypothetical market situation, i.e. to pay for something that is actually free.</a:t>
            </a:r>
          </a:p>
          <a:p>
            <a:pPr marL="285750" indent="-285750">
              <a:buFont typeface="Arial" panose="020B0604020202020204" pitchFamily="34" charset="0"/>
              <a:buChar char="•"/>
            </a:pPr>
            <a:r>
              <a:rPr lang="en-CH" dirty="0"/>
              <a:t>The approach elicits ‘valuations’ in terms of ‘bids’.</a:t>
            </a:r>
          </a:p>
          <a:p>
            <a:pPr marL="285750" indent="-285750">
              <a:buFont typeface="Arial" panose="020B0604020202020204" pitchFamily="34" charset="0"/>
              <a:buChar char="•"/>
            </a:pPr>
            <a:r>
              <a:rPr lang="en-CH" dirty="0"/>
              <a:t>The bids eventually approach the actual value for people by revealing their preferences.</a:t>
            </a:r>
          </a:p>
          <a:p>
            <a:pPr marL="285750" indent="-285750">
              <a:buFont typeface="Arial" panose="020B0604020202020204" pitchFamily="34" charset="0"/>
              <a:buChar char="•"/>
            </a:pPr>
            <a:r>
              <a:rPr lang="en-CH" dirty="0"/>
              <a:t>Respondents express what they would be “Willing to Pay” if a market existed for the good or service.</a:t>
            </a:r>
          </a:p>
          <a:p>
            <a:pPr marL="285750" indent="-285750">
              <a:buFont typeface="Arial" panose="020B0604020202020204" pitchFamily="34" charset="0"/>
              <a:buChar char="•"/>
            </a:pPr>
            <a:r>
              <a:rPr lang="en-CH" dirty="0"/>
              <a:t>The </a:t>
            </a:r>
            <a:r>
              <a:rPr lang="en-CH" b="1" dirty="0"/>
              <a:t>monetised value can be close to the value if a market value existed</a:t>
            </a:r>
            <a:r>
              <a:rPr lang="en-CH" dirty="0"/>
              <a:t>.</a:t>
            </a:r>
          </a:p>
          <a:p>
            <a:pPr marL="285750" indent="-285750">
              <a:buFont typeface="Arial" panose="020B0604020202020204" pitchFamily="34" charset="0"/>
              <a:buChar char="•"/>
            </a:pPr>
            <a:r>
              <a:rPr lang="en-CH" dirty="0"/>
              <a:t>This </a:t>
            </a:r>
            <a:r>
              <a:rPr lang="en-CH" b="1" dirty="0"/>
              <a:t>works also for intangible goods and services</a:t>
            </a:r>
            <a:r>
              <a:rPr lang="en-CH" dirty="0"/>
              <a:t>.</a:t>
            </a:r>
          </a:p>
          <a:p>
            <a:pPr marL="285750" indent="-285750">
              <a:buFont typeface="Arial" panose="020B0604020202020204" pitchFamily="34" charset="0"/>
              <a:buChar char="•"/>
            </a:pPr>
            <a:r>
              <a:rPr lang="en-CH" dirty="0"/>
              <a:t>Altenatively also the “Willingness To Accept a compensation” (WTA) can be used.</a:t>
            </a:r>
          </a:p>
        </p:txBody>
      </p:sp>
      <p:sp>
        <p:nvSpPr>
          <p:cNvPr id="5" name="Title 4">
            <a:extLst>
              <a:ext uri="{FF2B5EF4-FFF2-40B4-BE49-F238E27FC236}">
                <a16:creationId xmlns:a16="http://schemas.microsoft.com/office/drawing/2014/main" id="{8C380946-515F-14EA-4C2F-64EAC8F46574}"/>
              </a:ext>
            </a:extLst>
          </p:cNvPr>
          <p:cNvSpPr>
            <a:spLocks noGrp="1"/>
          </p:cNvSpPr>
          <p:nvPr>
            <p:ph type="title"/>
          </p:nvPr>
        </p:nvSpPr>
        <p:spPr>
          <a:xfrm>
            <a:off x="75911" y="410554"/>
            <a:ext cx="8958868" cy="472097"/>
          </a:xfrm>
        </p:spPr>
        <p:txBody>
          <a:bodyPr/>
          <a:lstStyle/>
          <a:p>
            <a:r>
              <a:rPr lang="en-CH" dirty="0"/>
              <a:t>Contingent valuation</a:t>
            </a:r>
          </a:p>
        </p:txBody>
      </p:sp>
    </p:spTree>
    <p:extLst>
      <p:ext uri="{BB962C8B-B14F-4D97-AF65-F5344CB8AC3E}">
        <p14:creationId xmlns:p14="http://schemas.microsoft.com/office/powerpoint/2010/main" val="1401390040"/>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7F3C34-E0E7-DD4F-7FFE-9B86027F941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3CF4746-C410-FD7D-3109-F33E97EDBA69}"/>
              </a:ext>
            </a:extLst>
          </p:cNvPr>
          <p:cNvSpPr>
            <a:spLocks noGrp="1"/>
          </p:cNvSpPr>
          <p:nvPr>
            <p:ph type="sldNum" sz="quarter" idx="10"/>
          </p:nvPr>
        </p:nvSpPr>
        <p:spPr/>
        <p:txBody>
          <a:bodyPr/>
          <a:lstStyle/>
          <a:p>
            <a:fld id="{88A1DFE4-5FC5-43BD-BB7E-75EAD82B965F}" type="slidenum">
              <a:rPr lang="en-US" noProof="0" smtClean="0"/>
              <a:pPr/>
              <a:t>115</a:t>
            </a:fld>
            <a:endParaRPr lang="en-US" noProof="0" dirty="0"/>
          </a:p>
        </p:txBody>
      </p:sp>
      <p:sp>
        <p:nvSpPr>
          <p:cNvPr id="3" name="Text Placeholder 2">
            <a:extLst>
              <a:ext uri="{FF2B5EF4-FFF2-40B4-BE49-F238E27FC236}">
                <a16:creationId xmlns:a16="http://schemas.microsoft.com/office/drawing/2014/main" id="{C9500D6C-86A7-8B18-9854-86D224F800AE}"/>
              </a:ext>
            </a:extLst>
          </p:cNvPr>
          <p:cNvSpPr>
            <a:spLocks noGrp="1"/>
          </p:cNvSpPr>
          <p:nvPr>
            <p:ph type="body" sz="quarter" idx="11"/>
          </p:nvPr>
        </p:nvSpPr>
        <p:spPr>
          <a:xfrm>
            <a:off x="149257" y="996623"/>
            <a:ext cx="8958868" cy="283975"/>
          </a:xfrm>
        </p:spPr>
        <p:txBody>
          <a:bodyPr/>
          <a:lstStyle/>
          <a:p>
            <a:r>
              <a:rPr lang="en-CH" dirty="0"/>
              <a:t>Revealing the preferences of people contingent, i.e. “under condition” of a hypothetical scenario</a:t>
            </a:r>
          </a:p>
        </p:txBody>
      </p:sp>
      <p:sp>
        <p:nvSpPr>
          <p:cNvPr id="4" name="Text Placeholder 3">
            <a:extLst>
              <a:ext uri="{FF2B5EF4-FFF2-40B4-BE49-F238E27FC236}">
                <a16:creationId xmlns:a16="http://schemas.microsoft.com/office/drawing/2014/main" id="{1241DE3B-B7EA-6061-B474-1DCD00B0CC91}"/>
              </a:ext>
            </a:extLst>
          </p:cNvPr>
          <p:cNvSpPr>
            <a:spLocks noGrp="1"/>
          </p:cNvSpPr>
          <p:nvPr>
            <p:ph type="body" sz="quarter" idx="12"/>
          </p:nvPr>
        </p:nvSpPr>
        <p:spPr>
          <a:xfrm>
            <a:off x="149256" y="1427833"/>
            <a:ext cx="8885521" cy="3195917"/>
          </a:xfrm>
        </p:spPr>
        <p:txBody>
          <a:bodyPr/>
          <a:lstStyle/>
          <a:p>
            <a:pPr marL="285750" indent="-285750">
              <a:spcAft>
                <a:spcPts val="600"/>
              </a:spcAft>
              <a:buFont typeface="Arial" panose="020B0604020202020204" pitchFamily="34" charset="0"/>
              <a:buChar char="•"/>
            </a:pPr>
            <a:r>
              <a:rPr lang="en-GB" dirty="0"/>
              <a:t>Approach is </a:t>
            </a:r>
            <a:r>
              <a:rPr lang="en-GB" b="1" dirty="0"/>
              <a:t>the ideal process to quantify the scientific research output </a:t>
            </a:r>
            <a:r>
              <a:rPr lang="en-GB" dirty="0"/>
              <a:t>such as data.</a:t>
            </a:r>
          </a:p>
          <a:p>
            <a:pPr marL="285750" indent="-285750">
              <a:spcAft>
                <a:spcPts val="600"/>
              </a:spcAft>
              <a:buFont typeface="Arial" panose="020B0604020202020204" pitchFamily="34" charset="0"/>
              <a:buChar char="•"/>
            </a:pPr>
            <a:r>
              <a:rPr lang="en-GB" dirty="0"/>
              <a:t>It works by </a:t>
            </a:r>
            <a:r>
              <a:rPr lang="en-GB" b="1" dirty="0"/>
              <a:t>developing a questionnaire </a:t>
            </a:r>
            <a:r>
              <a:rPr lang="en-GB" dirty="0"/>
              <a:t>with a </a:t>
            </a:r>
            <a:r>
              <a:rPr lang="en-GB" b="1" dirty="0"/>
              <a:t>bidding scheme </a:t>
            </a:r>
            <a:r>
              <a:rPr lang="en-GB" dirty="0"/>
              <a:t>that comprises ideally two hypothetical scenarios: </a:t>
            </a:r>
            <a:r>
              <a:rPr lang="en-GB" u="sng" dirty="0"/>
              <a:t>with and without the output</a:t>
            </a:r>
            <a:r>
              <a:rPr lang="en-GB" dirty="0"/>
              <a:t>.</a:t>
            </a:r>
          </a:p>
          <a:p>
            <a:pPr marL="285750" indent="-285750">
              <a:spcAft>
                <a:spcPts val="600"/>
              </a:spcAft>
              <a:buFont typeface="Arial" panose="020B0604020202020204" pitchFamily="34" charset="0"/>
              <a:buChar char="•"/>
            </a:pPr>
            <a:r>
              <a:rPr lang="en-GB" dirty="0"/>
              <a:t>The questionnaire would be created in such a way to </a:t>
            </a:r>
            <a:r>
              <a:rPr lang="en-GB" b="1" dirty="0"/>
              <a:t>arrive at a coefficient </a:t>
            </a:r>
            <a:r>
              <a:rPr lang="en-GB" dirty="0"/>
              <a:t>depicting the probability to which scientific research output would contribute to a researcher’s work or to the development of the economy or welfare increase.</a:t>
            </a:r>
          </a:p>
          <a:p>
            <a:pPr marL="285750" indent="-285750">
              <a:spcAft>
                <a:spcPts val="600"/>
              </a:spcAft>
              <a:buFont typeface="Arial" panose="020B0604020202020204" pitchFamily="34" charset="0"/>
              <a:buChar char="•"/>
            </a:pPr>
            <a:r>
              <a:rPr lang="en-GB" dirty="0"/>
              <a:t>A survey of such kind can also </a:t>
            </a:r>
            <a:r>
              <a:rPr lang="en-GB" b="1" dirty="0"/>
              <a:t>use the resulting coefficient to transform it into a willingness to pay to benefit </a:t>
            </a:r>
            <a:r>
              <a:rPr lang="en-GB" dirty="0"/>
              <a:t>from research or be designed to yield directly a WTP.</a:t>
            </a:r>
          </a:p>
          <a:p>
            <a:pPr marL="285750" indent="-285750">
              <a:spcAft>
                <a:spcPts val="600"/>
              </a:spcAft>
              <a:buFont typeface="Arial" panose="020B0604020202020204" pitchFamily="34" charset="0"/>
              <a:buChar char="•"/>
            </a:pPr>
            <a:r>
              <a:rPr lang="en-GB" b="1" dirty="0"/>
              <a:t>Much care must be taken when designing the survey </a:t>
            </a:r>
            <a:r>
              <a:rPr lang="en-GB" dirty="0"/>
              <a:t>so to </a:t>
            </a:r>
            <a:r>
              <a:rPr lang="en-GB" b="1" dirty="0"/>
              <a:t>avoid biases</a:t>
            </a:r>
            <a:r>
              <a:rPr lang="en-GB" dirty="0"/>
              <a:t>, administer it to </a:t>
            </a:r>
            <a:r>
              <a:rPr lang="en-GB" b="1" dirty="0"/>
              <a:t>cohorts that represent the target groups properly</a:t>
            </a:r>
            <a:r>
              <a:rPr lang="en-GB" dirty="0"/>
              <a:t>, to </a:t>
            </a:r>
            <a:r>
              <a:rPr lang="en-GB" b="1" dirty="0"/>
              <a:t>identify the underlying motivating variables</a:t>
            </a:r>
            <a:r>
              <a:rPr lang="en-GB" dirty="0"/>
              <a:t> and to </a:t>
            </a:r>
            <a:r>
              <a:rPr lang="en-GB" b="1" dirty="0"/>
              <a:t>eliminate responses that are incoherent</a:t>
            </a:r>
            <a:r>
              <a:rPr lang="en-GB" dirty="0"/>
              <a:t>.</a:t>
            </a:r>
          </a:p>
        </p:txBody>
      </p:sp>
      <p:sp>
        <p:nvSpPr>
          <p:cNvPr id="5" name="Title 4">
            <a:extLst>
              <a:ext uri="{FF2B5EF4-FFF2-40B4-BE49-F238E27FC236}">
                <a16:creationId xmlns:a16="http://schemas.microsoft.com/office/drawing/2014/main" id="{75E93850-886A-01F6-9418-65A94A8860C8}"/>
              </a:ext>
            </a:extLst>
          </p:cNvPr>
          <p:cNvSpPr>
            <a:spLocks noGrp="1"/>
          </p:cNvSpPr>
          <p:nvPr>
            <p:ph type="title"/>
          </p:nvPr>
        </p:nvSpPr>
        <p:spPr>
          <a:xfrm>
            <a:off x="149255" y="476532"/>
            <a:ext cx="8885524" cy="472097"/>
          </a:xfrm>
        </p:spPr>
        <p:txBody>
          <a:bodyPr/>
          <a:lstStyle/>
          <a:p>
            <a:r>
              <a:rPr lang="en-CH" dirty="0"/>
              <a:t>Contingent valuation</a:t>
            </a:r>
          </a:p>
        </p:txBody>
      </p:sp>
      <p:sp>
        <p:nvSpPr>
          <p:cNvPr id="6" name="Text Placeholder 5">
            <a:extLst>
              <a:ext uri="{FF2B5EF4-FFF2-40B4-BE49-F238E27FC236}">
                <a16:creationId xmlns:a16="http://schemas.microsoft.com/office/drawing/2014/main" id="{2729F604-00CC-7111-F03A-186F623696D2}"/>
              </a:ext>
            </a:extLst>
          </p:cNvPr>
          <p:cNvSpPr>
            <a:spLocks noGrp="1"/>
          </p:cNvSpPr>
          <p:nvPr>
            <p:ph type="body" sz="quarter" idx="14"/>
          </p:nvPr>
        </p:nvSpPr>
        <p:spPr>
          <a:xfrm>
            <a:off x="149255" y="4730995"/>
            <a:ext cx="8885521" cy="341550"/>
          </a:xfrm>
        </p:spPr>
        <p:txBody>
          <a:bodyPr/>
          <a:lstStyle/>
          <a:p>
            <a:pPr>
              <a:lnSpc>
                <a:spcPct val="100000"/>
              </a:lnSpc>
            </a:pPr>
            <a:r>
              <a:rPr lang="en-GB" sz="1000" dirty="0"/>
              <a:t>The US National Oceanic and Atmospheric Administration (NOAA) has developed proper guidelines in 1993: https://</a:t>
            </a:r>
            <a:r>
              <a:rPr lang="en-GB" sz="1000" dirty="0" err="1"/>
              <a:t>repository.library.noaa.gov</a:t>
            </a:r>
            <a:r>
              <a:rPr lang="en-GB" sz="1000" dirty="0"/>
              <a:t>/view/</a:t>
            </a:r>
            <a:r>
              <a:rPr lang="en-GB" sz="1000" dirty="0" err="1"/>
              <a:t>noaa</a:t>
            </a:r>
            <a:r>
              <a:rPr lang="en-GB" sz="1000" dirty="0"/>
              <a:t>/60900</a:t>
            </a:r>
            <a:endParaRPr lang="en-CH" sz="1000" dirty="0"/>
          </a:p>
        </p:txBody>
      </p:sp>
    </p:spTree>
    <p:extLst>
      <p:ext uri="{BB962C8B-B14F-4D97-AF65-F5344CB8AC3E}">
        <p14:creationId xmlns:p14="http://schemas.microsoft.com/office/powerpoint/2010/main" val="281427950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552D76-A48C-4B1F-C226-C5BDA74B4FF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D938B4-8207-87E9-2EAB-D13BB8C0E968}"/>
              </a:ext>
            </a:extLst>
          </p:cNvPr>
          <p:cNvSpPr>
            <a:spLocks noGrp="1"/>
          </p:cNvSpPr>
          <p:nvPr>
            <p:ph type="sldNum" sz="quarter" idx="10"/>
          </p:nvPr>
        </p:nvSpPr>
        <p:spPr/>
        <p:txBody>
          <a:bodyPr/>
          <a:lstStyle/>
          <a:p>
            <a:fld id="{88A1DFE4-5FC5-43BD-BB7E-75EAD82B965F}" type="slidenum">
              <a:rPr lang="en-US" noProof="0" smtClean="0"/>
              <a:pPr/>
              <a:t>116</a:t>
            </a:fld>
            <a:endParaRPr lang="en-US" noProof="0" dirty="0"/>
          </a:p>
        </p:txBody>
      </p:sp>
      <p:sp>
        <p:nvSpPr>
          <p:cNvPr id="3" name="Text Placeholder 2">
            <a:extLst>
              <a:ext uri="{FF2B5EF4-FFF2-40B4-BE49-F238E27FC236}">
                <a16:creationId xmlns:a16="http://schemas.microsoft.com/office/drawing/2014/main" id="{25EC1A67-9E02-32D4-50F1-221B553B953C}"/>
              </a:ext>
            </a:extLst>
          </p:cNvPr>
          <p:cNvSpPr>
            <a:spLocks noGrp="1"/>
          </p:cNvSpPr>
          <p:nvPr>
            <p:ph type="body" sz="quarter" idx="11"/>
          </p:nvPr>
        </p:nvSpPr>
        <p:spPr>
          <a:xfrm>
            <a:off x="149258" y="996623"/>
            <a:ext cx="8958868" cy="283975"/>
          </a:xfrm>
        </p:spPr>
        <p:txBody>
          <a:bodyPr/>
          <a:lstStyle/>
          <a:p>
            <a:r>
              <a:rPr lang="en-CH" dirty="0"/>
              <a:t>Typically for common and public goods: e.g. national parks, heritage sites, clean water</a:t>
            </a:r>
          </a:p>
        </p:txBody>
      </p:sp>
      <p:sp>
        <p:nvSpPr>
          <p:cNvPr id="4" name="Text Placeholder 3">
            <a:extLst>
              <a:ext uri="{FF2B5EF4-FFF2-40B4-BE49-F238E27FC236}">
                <a16:creationId xmlns:a16="http://schemas.microsoft.com/office/drawing/2014/main" id="{88E071EE-934B-40AA-6F6D-6E0382589266}"/>
              </a:ext>
            </a:extLst>
          </p:cNvPr>
          <p:cNvSpPr>
            <a:spLocks noGrp="1"/>
          </p:cNvSpPr>
          <p:nvPr>
            <p:ph type="body" sz="quarter" idx="12"/>
          </p:nvPr>
        </p:nvSpPr>
        <p:spPr>
          <a:xfrm>
            <a:off x="185132" y="1373754"/>
            <a:ext cx="8958868" cy="3030162"/>
          </a:xfrm>
        </p:spPr>
        <p:txBody>
          <a:bodyPr/>
          <a:lstStyle/>
          <a:p>
            <a:r>
              <a:rPr lang="en-CH" dirty="0"/>
              <a:t>Values a good based on a surrogate market (markets used “in place”):</a:t>
            </a:r>
          </a:p>
          <a:p>
            <a:r>
              <a:rPr lang="en-CH" dirty="0"/>
              <a:t>At least the cost of the journey to the desintation comprising:</a:t>
            </a:r>
          </a:p>
          <a:p>
            <a:pPr marL="342900" indent="-342900">
              <a:buFont typeface="+mj-lt"/>
              <a:buAutoNum type="arabicPeriod"/>
            </a:pPr>
            <a:r>
              <a:rPr lang="en-GB" b="1" dirty="0"/>
              <a:t>T</a:t>
            </a:r>
            <a:r>
              <a:rPr lang="en-CH" b="1" dirty="0"/>
              <a:t>ransport</a:t>
            </a:r>
          </a:p>
          <a:p>
            <a:pPr marL="342900" indent="-342900">
              <a:buFont typeface="+mj-lt"/>
              <a:buAutoNum type="arabicPeriod"/>
            </a:pPr>
            <a:r>
              <a:rPr lang="en-GB" b="1" dirty="0"/>
              <a:t>T</a:t>
            </a:r>
            <a:r>
              <a:rPr lang="en-CH" b="1" dirty="0"/>
              <a:t>ime spent</a:t>
            </a:r>
          </a:p>
          <a:p>
            <a:pPr marL="342900" indent="-342900">
              <a:buFont typeface="+mj-lt"/>
              <a:buAutoNum type="arabicPeriod"/>
            </a:pPr>
            <a:r>
              <a:rPr lang="en-GB" dirty="0"/>
              <a:t>A</a:t>
            </a:r>
            <a:r>
              <a:rPr lang="en-CH" dirty="0"/>
              <a:t>ny </a:t>
            </a:r>
            <a:r>
              <a:rPr lang="en-CH" b="1" dirty="0"/>
              <a:t>related fees</a:t>
            </a:r>
          </a:p>
          <a:p>
            <a:endParaRPr lang="en-CH" dirty="0"/>
          </a:p>
          <a:p>
            <a:r>
              <a:rPr lang="en-CH" b="1" dirty="0"/>
              <a:t>Requires:</a:t>
            </a:r>
          </a:p>
          <a:p>
            <a:pPr marL="285750" indent="-285750">
              <a:buFont typeface="Arial" panose="020B0604020202020204" pitchFamily="34" charset="0"/>
              <a:buChar char="•"/>
            </a:pPr>
            <a:r>
              <a:rPr lang="en-CH" dirty="0"/>
              <a:t>Inventory of elements included (time, fuel, wear, frares, accomodation, food, spending, …)</a:t>
            </a:r>
          </a:p>
          <a:p>
            <a:pPr marL="285750" indent="-285750">
              <a:buFont typeface="Arial" panose="020B0604020202020204" pitchFamily="34" charset="0"/>
              <a:buChar char="•"/>
            </a:pPr>
            <a:r>
              <a:rPr lang="en-CH" dirty="0"/>
              <a:t>Description of how the values have been determined</a:t>
            </a:r>
          </a:p>
          <a:p>
            <a:pPr marL="285750" indent="-285750">
              <a:buFont typeface="Arial" panose="020B0604020202020204" pitchFamily="34" charset="0"/>
              <a:buChar char="•"/>
            </a:pPr>
            <a:r>
              <a:rPr lang="en-CH" dirty="0"/>
              <a:t>Attribution to site in case of multiple-visits</a:t>
            </a:r>
          </a:p>
          <a:p>
            <a:pPr marL="285750" indent="-285750">
              <a:buFont typeface="Arial" panose="020B0604020202020204" pitchFamily="34" charset="0"/>
              <a:buChar char="•"/>
            </a:pPr>
            <a:r>
              <a:rPr lang="en-CH" dirty="0"/>
              <a:t>Resolution of multiple purposes for the trip</a:t>
            </a:r>
          </a:p>
          <a:p>
            <a:pPr marL="285750" indent="-285750">
              <a:buFont typeface="Arial" panose="020B0604020202020204" pitchFamily="34" charset="0"/>
              <a:buChar char="•"/>
            </a:pPr>
            <a:r>
              <a:rPr lang="en-CH" dirty="0"/>
              <a:t>Model for the total value determination</a:t>
            </a:r>
          </a:p>
          <a:p>
            <a:pPr marL="285750" indent="-285750">
              <a:buFont typeface="Arial" panose="020B0604020202020204" pitchFamily="34" charset="0"/>
              <a:buChar char="•"/>
            </a:pPr>
            <a:r>
              <a:rPr lang="en-CH" dirty="0"/>
              <a:t>The travel cost function</a:t>
            </a:r>
          </a:p>
        </p:txBody>
      </p:sp>
      <p:sp>
        <p:nvSpPr>
          <p:cNvPr id="5" name="Title 4">
            <a:extLst>
              <a:ext uri="{FF2B5EF4-FFF2-40B4-BE49-F238E27FC236}">
                <a16:creationId xmlns:a16="http://schemas.microsoft.com/office/drawing/2014/main" id="{BA05CBDE-011F-B061-9EDF-B7563EFA998A}"/>
              </a:ext>
            </a:extLst>
          </p:cNvPr>
          <p:cNvSpPr>
            <a:spLocks noGrp="1"/>
          </p:cNvSpPr>
          <p:nvPr>
            <p:ph type="title"/>
          </p:nvPr>
        </p:nvSpPr>
        <p:spPr>
          <a:xfrm>
            <a:off x="75911" y="476532"/>
            <a:ext cx="8958868" cy="476987"/>
          </a:xfrm>
        </p:spPr>
        <p:txBody>
          <a:bodyPr/>
          <a:lstStyle/>
          <a:p>
            <a:r>
              <a:rPr lang="en-CH" dirty="0"/>
              <a:t>Travel Cost Method</a:t>
            </a:r>
          </a:p>
        </p:txBody>
      </p:sp>
      <p:sp>
        <p:nvSpPr>
          <p:cNvPr id="6" name="Text Placeholder 5">
            <a:extLst>
              <a:ext uri="{FF2B5EF4-FFF2-40B4-BE49-F238E27FC236}">
                <a16:creationId xmlns:a16="http://schemas.microsoft.com/office/drawing/2014/main" id="{64AC5E70-DCE6-22A3-6866-46F9F1176A62}"/>
              </a:ext>
            </a:extLst>
          </p:cNvPr>
          <p:cNvSpPr>
            <a:spLocks noGrp="1"/>
          </p:cNvSpPr>
          <p:nvPr>
            <p:ph type="body" sz="quarter" idx="14"/>
          </p:nvPr>
        </p:nvSpPr>
        <p:spPr/>
        <p:txBody>
          <a:bodyPr/>
          <a:lstStyle/>
          <a:p>
            <a:r>
              <a:rPr lang="en-CH" dirty="0"/>
              <a:t>ISO EN 14008</a:t>
            </a:r>
          </a:p>
        </p:txBody>
      </p:sp>
    </p:spTree>
    <p:extLst>
      <p:ext uri="{BB962C8B-B14F-4D97-AF65-F5344CB8AC3E}">
        <p14:creationId xmlns:p14="http://schemas.microsoft.com/office/powerpoint/2010/main" val="22582974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21A32E-7733-C371-49C1-82B4820716C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DEB1D2B-6A3D-8DED-2233-8A94D686179D}"/>
              </a:ext>
            </a:extLst>
          </p:cNvPr>
          <p:cNvSpPr>
            <a:spLocks noGrp="1"/>
          </p:cNvSpPr>
          <p:nvPr>
            <p:ph type="sldNum" sz="quarter" idx="10"/>
          </p:nvPr>
        </p:nvSpPr>
        <p:spPr/>
        <p:txBody>
          <a:bodyPr/>
          <a:lstStyle/>
          <a:p>
            <a:fld id="{88A1DFE4-5FC5-43BD-BB7E-75EAD82B965F}" type="slidenum">
              <a:rPr lang="en-US" noProof="0" smtClean="0"/>
              <a:pPr/>
              <a:t>117</a:t>
            </a:fld>
            <a:endParaRPr lang="en-US" noProof="0" dirty="0"/>
          </a:p>
        </p:txBody>
      </p:sp>
      <p:sp>
        <p:nvSpPr>
          <p:cNvPr id="4" name="Text Placeholder 3">
            <a:extLst>
              <a:ext uri="{FF2B5EF4-FFF2-40B4-BE49-F238E27FC236}">
                <a16:creationId xmlns:a16="http://schemas.microsoft.com/office/drawing/2014/main" id="{5D397971-D9E0-9FA9-E579-8C0733EE1CA7}"/>
              </a:ext>
            </a:extLst>
          </p:cNvPr>
          <p:cNvSpPr>
            <a:spLocks noGrp="1"/>
          </p:cNvSpPr>
          <p:nvPr>
            <p:ph type="body" sz="quarter" idx="12"/>
          </p:nvPr>
        </p:nvSpPr>
        <p:spPr>
          <a:xfrm>
            <a:off x="75910" y="1004835"/>
            <a:ext cx="8958868" cy="3618915"/>
          </a:xfrm>
        </p:spPr>
        <p:txBody>
          <a:bodyPr/>
          <a:lstStyle/>
          <a:p>
            <a:r>
              <a:rPr lang="en-GB" dirty="0"/>
              <a:t>American </a:t>
            </a:r>
            <a:r>
              <a:rPr lang="en-GB" dirty="0" err="1"/>
              <a:t>labor</a:t>
            </a:r>
            <a:r>
              <a:rPr lang="en-GB" dirty="0"/>
              <a:t> economist Sherwin Rosen first presented a theory of hedonic pricing in 1974, in a paper titled “Hedonic Pricing and Implicit Markets: Product Differentiation in Pure Competition.”</a:t>
            </a:r>
          </a:p>
          <a:p>
            <a:r>
              <a:rPr lang="en-GB" sz="1200" dirty="0"/>
              <a:t>(https://</a:t>
            </a:r>
            <a:r>
              <a:rPr lang="en-GB" sz="1200" dirty="0" err="1"/>
              <a:t>neconomides.stern.nyu.edu</a:t>
            </a:r>
            <a:r>
              <a:rPr lang="en-GB" sz="1200" dirty="0"/>
              <a:t>/networks/</a:t>
            </a:r>
            <a:r>
              <a:rPr lang="en-GB" sz="1200" dirty="0" err="1"/>
              <a:t>phdcourse</a:t>
            </a:r>
            <a:r>
              <a:rPr lang="en-GB" sz="1200" dirty="0"/>
              <a:t>/</a:t>
            </a:r>
            <a:r>
              <a:rPr lang="en-GB" sz="1200" dirty="0" err="1"/>
              <a:t>Rosen_Hedonic_prices.pdf</a:t>
            </a:r>
            <a:r>
              <a:rPr lang="en-GB" sz="1200" dirty="0"/>
              <a:t>)</a:t>
            </a:r>
          </a:p>
          <a:p>
            <a:endParaRPr lang="en-GB" dirty="0"/>
          </a:p>
          <a:p>
            <a:r>
              <a:rPr lang="en-GB" dirty="0"/>
              <a:t>The term “</a:t>
            </a:r>
            <a:r>
              <a:rPr lang="en-GB" b="1" dirty="0"/>
              <a:t>hedonic</a:t>
            </a:r>
            <a:r>
              <a:rPr lang="en-GB" dirty="0"/>
              <a:t>” originated in the 17th century and is an</a:t>
            </a:r>
          </a:p>
          <a:p>
            <a:r>
              <a:rPr lang="en-GB" dirty="0"/>
              <a:t>adjective meaning “of, </a:t>
            </a:r>
            <a:r>
              <a:rPr lang="en-GB" b="1" dirty="0"/>
              <a:t>relating to, or characterized by</a:t>
            </a:r>
            <a:r>
              <a:rPr lang="en-GB" dirty="0"/>
              <a:t> </a:t>
            </a:r>
            <a:r>
              <a:rPr lang="en-GB" b="1" dirty="0"/>
              <a:t>pleasure</a:t>
            </a:r>
            <a:r>
              <a:rPr lang="en-GB" dirty="0"/>
              <a:t>” or hedonism.</a:t>
            </a:r>
          </a:p>
          <a:p>
            <a:endParaRPr lang="en-GB" dirty="0"/>
          </a:p>
          <a:p>
            <a:pPr>
              <a:spcAft>
                <a:spcPts val="600"/>
              </a:spcAft>
            </a:pPr>
            <a:r>
              <a:rPr lang="en-GB" dirty="0"/>
              <a:t>The approach is encountered in the value determination of e.g.:</a:t>
            </a:r>
          </a:p>
          <a:p>
            <a:pPr marL="285750" indent="-285750">
              <a:spcAft>
                <a:spcPts val="600"/>
              </a:spcAft>
              <a:buFont typeface="Arial" panose="020B0604020202020204" pitchFamily="34" charset="0"/>
              <a:buChar char="•"/>
            </a:pPr>
            <a:r>
              <a:rPr lang="en-GB" dirty="0"/>
              <a:t>Housing</a:t>
            </a:r>
          </a:p>
          <a:p>
            <a:pPr marL="285750" indent="-285750">
              <a:spcAft>
                <a:spcPts val="600"/>
              </a:spcAft>
              <a:buFont typeface="Arial" panose="020B0604020202020204" pitchFamily="34" charset="0"/>
              <a:buChar char="•"/>
            </a:pPr>
            <a:r>
              <a:rPr lang="en-GB" dirty="0"/>
              <a:t>Noise </a:t>
            </a:r>
            <a:r>
              <a:rPr lang="en-GB" dirty="0" err="1"/>
              <a:t>nuissances</a:t>
            </a:r>
            <a:endParaRPr lang="en-GB" dirty="0"/>
          </a:p>
          <a:p>
            <a:pPr marL="285750" indent="-285750">
              <a:spcAft>
                <a:spcPts val="600"/>
              </a:spcAft>
              <a:buFont typeface="Arial" panose="020B0604020202020204" pitchFamily="34" charset="0"/>
              <a:buChar char="•"/>
            </a:pPr>
            <a:r>
              <a:rPr lang="en-GB" dirty="0"/>
              <a:t>Odor </a:t>
            </a:r>
            <a:r>
              <a:rPr lang="en-GB" dirty="0" err="1"/>
              <a:t>nuissances</a:t>
            </a:r>
            <a:endParaRPr lang="en-CH" dirty="0"/>
          </a:p>
        </p:txBody>
      </p:sp>
      <p:sp>
        <p:nvSpPr>
          <p:cNvPr id="5" name="Title 4">
            <a:extLst>
              <a:ext uri="{FF2B5EF4-FFF2-40B4-BE49-F238E27FC236}">
                <a16:creationId xmlns:a16="http://schemas.microsoft.com/office/drawing/2014/main" id="{D3AEBABC-255A-00A9-510A-65CA90FB883E}"/>
              </a:ext>
            </a:extLst>
          </p:cNvPr>
          <p:cNvSpPr>
            <a:spLocks noGrp="1"/>
          </p:cNvSpPr>
          <p:nvPr>
            <p:ph type="title"/>
          </p:nvPr>
        </p:nvSpPr>
        <p:spPr/>
        <p:txBody>
          <a:bodyPr/>
          <a:lstStyle/>
          <a:p>
            <a:r>
              <a:rPr lang="en-CH" dirty="0"/>
              <a:t>Hedonic pricing</a:t>
            </a:r>
          </a:p>
        </p:txBody>
      </p:sp>
    </p:spTree>
    <p:extLst>
      <p:ext uri="{BB962C8B-B14F-4D97-AF65-F5344CB8AC3E}">
        <p14:creationId xmlns:p14="http://schemas.microsoft.com/office/powerpoint/2010/main" val="314113977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938EB19-C2D2-292E-2D56-97F05F769617}"/>
              </a:ext>
            </a:extLst>
          </p:cNvPr>
          <p:cNvSpPr>
            <a:spLocks noGrp="1"/>
          </p:cNvSpPr>
          <p:nvPr>
            <p:ph type="sldNum" sz="quarter" idx="10"/>
          </p:nvPr>
        </p:nvSpPr>
        <p:spPr/>
        <p:txBody>
          <a:bodyPr/>
          <a:lstStyle/>
          <a:p>
            <a:fld id="{88A1DFE4-5FC5-43BD-BB7E-75EAD82B965F}" type="slidenum">
              <a:rPr lang="en-US" noProof="0" smtClean="0"/>
              <a:pPr/>
              <a:t>118</a:t>
            </a:fld>
            <a:endParaRPr lang="en-US" noProof="0" dirty="0"/>
          </a:p>
        </p:txBody>
      </p:sp>
      <p:sp>
        <p:nvSpPr>
          <p:cNvPr id="4" name="Text Placeholder 3">
            <a:extLst>
              <a:ext uri="{FF2B5EF4-FFF2-40B4-BE49-F238E27FC236}">
                <a16:creationId xmlns:a16="http://schemas.microsoft.com/office/drawing/2014/main" id="{AAB50679-B320-E2E0-8F63-96D300BF325E}"/>
              </a:ext>
            </a:extLst>
          </p:cNvPr>
          <p:cNvSpPr>
            <a:spLocks noGrp="1"/>
          </p:cNvSpPr>
          <p:nvPr>
            <p:ph type="body" sz="quarter" idx="12"/>
          </p:nvPr>
        </p:nvSpPr>
        <p:spPr>
          <a:xfrm>
            <a:off x="75910" y="1063487"/>
            <a:ext cx="8958868" cy="3560263"/>
          </a:xfrm>
        </p:spPr>
        <p:txBody>
          <a:bodyPr/>
          <a:lstStyle/>
          <a:p>
            <a:pPr>
              <a:spcAft>
                <a:spcPts val="600"/>
              </a:spcAft>
            </a:pPr>
            <a:r>
              <a:rPr lang="en-CH" b="1" dirty="0"/>
              <a:t>Step 1: </a:t>
            </a:r>
            <a:r>
              <a:rPr lang="en-GB" b="1" dirty="0"/>
              <a:t> Estimate relationship </a:t>
            </a:r>
            <a:r>
              <a:rPr lang="en-GB" dirty="0"/>
              <a:t>between the </a:t>
            </a:r>
            <a:r>
              <a:rPr lang="en-GB" b="1" dirty="0"/>
              <a:t>price of an asset </a:t>
            </a:r>
            <a:r>
              <a:rPr lang="en-GB" dirty="0"/>
              <a:t>(the </a:t>
            </a:r>
            <a:r>
              <a:rPr lang="en-GB" b="1" dirty="0"/>
              <a:t>dependent</a:t>
            </a:r>
            <a:r>
              <a:rPr lang="en-GB" dirty="0"/>
              <a:t> variable) and all of its </a:t>
            </a:r>
            <a:r>
              <a:rPr lang="en-GB" b="1" dirty="0"/>
              <a:t>characteristics</a:t>
            </a:r>
            <a:r>
              <a:rPr lang="en-GB" dirty="0"/>
              <a:t> (</a:t>
            </a:r>
            <a:r>
              <a:rPr lang="en-GB" b="1" dirty="0"/>
              <a:t>independent</a:t>
            </a:r>
            <a:r>
              <a:rPr lang="en-GB" dirty="0"/>
              <a:t> variables). E.g. the price of a house can be summarised using a hedonic price function P = f(location, type, size, view, neighbourhood*).</a:t>
            </a:r>
          </a:p>
          <a:p>
            <a:pPr>
              <a:spcAft>
                <a:spcPts val="600"/>
              </a:spcAft>
            </a:pPr>
            <a:r>
              <a:rPr lang="en-GB" dirty="0"/>
              <a:t>*e.g.: connectivity, schooling, infrastructures, crime.</a:t>
            </a:r>
          </a:p>
          <a:p>
            <a:pPr>
              <a:spcAft>
                <a:spcPts val="600"/>
              </a:spcAft>
            </a:pPr>
            <a:r>
              <a:rPr lang="en-GB" dirty="0"/>
              <a:t>The </a:t>
            </a:r>
            <a:r>
              <a:rPr lang="en-GB" b="1" dirty="0"/>
              <a:t>change in a house price resulting from the marginal change</a:t>
            </a:r>
            <a:r>
              <a:rPr lang="en-GB" dirty="0"/>
              <a:t> </a:t>
            </a:r>
            <a:r>
              <a:rPr lang="en-GB" b="1" dirty="0"/>
              <a:t>in one of the characteristics </a:t>
            </a:r>
            <a:r>
              <a:rPr lang="en-GB" dirty="0"/>
              <a:t>is called the </a:t>
            </a:r>
            <a:r>
              <a:rPr lang="en-GB" b="1" dirty="0"/>
              <a:t>hedonic price</a:t>
            </a:r>
            <a:r>
              <a:rPr lang="en-GB" dirty="0"/>
              <a:t>. It can be interpreted as the additional cost of purchasing a house that is marginally ‘better’ in terms of a particular characteristic.</a:t>
            </a:r>
          </a:p>
          <a:p>
            <a:pPr>
              <a:spcAft>
                <a:spcPts val="600"/>
              </a:spcAft>
            </a:pPr>
            <a:r>
              <a:rPr lang="en-GB" dirty="0"/>
              <a:t>Usually the price function has a multiplicative functional form. This means that as a characteristic improves the house price increases but at a decreasing rate:</a:t>
            </a:r>
            <a:br>
              <a:rPr lang="en-GB" dirty="0"/>
            </a:br>
            <a:r>
              <a:rPr lang="en-GB" dirty="0"/>
              <a:t>	P</a:t>
            </a:r>
            <a:r>
              <a:rPr lang="en-GB" baseline="-25000" dirty="0"/>
              <a:t>H</a:t>
            </a:r>
            <a:r>
              <a:rPr lang="en-GB" dirty="0"/>
              <a:t> = β</a:t>
            </a:r>
            <a:r>
              <a:rPr lang="en-GB" baseline="-25000" dirty="0"/>
              <a:t>0 </a:t>
            </a:r>
            <a:r>
              <a:rPr lang="en-GB" dirty="0"/>
              <a:t>(LOC β</a:t>
            </a:r>
            <a:r>
              <a:rPr lang="en-GB" baseline="-25000" dirty="0"/>
              <a:t>1</a:t>
            </a:r>
            <a:r>
              <a:rPr lang="en-GB" dirty="0"/>
              <a:t>) (TYPE β</a:t>
            </a:r>
            <a:r>
              <a:rPr lang="en-GB" baseline="-25000" dirty="0"/>
              <a:t>2</a:t>
            </a:r>
            <a:r>
              <a:rPr lang="en-GB" dirty="0"/>
              <a:t>) (SIZE β</a:t>
            </a:r>
            <a:r>
              <a:rPr lang="en-GB" baseline="-25000" dirty="0"/>
              <a:t>3</a:t>
            </a:r>
            <a:r>
              <a:rPr lang="en-GB" dirty="0"/>
              <a:t>) (VIEW β</a:t>
            </a:r>
            <a:r>
              <a:rPr lang="en-GB" baseline="-25000" dirty="0"/>
              <a:t>4</a:t>
            </a:r>
            <a:r>
              <a:rPr lang="en-GB" dirty="0"/>
              <a:t>) (NEIGH β</a:t>
            </a:r>
            <a:r>
              <a:rPr lang="en-GB" baseline="-25000" dirty="0"/>
              <a:t>5</a:t>
            </a:r>
            <a:r>
              <a:rPr lang="en-GB" dirty="0"/>
              <a:t>)</a:t>
            </a:r>
          </a:p>
          <a:p>
            <a:pPr>
              <a:spcAft>
                <a:spcPts val="600"/>
              </a:spcAft>
            </a:pPr>
            <a:r>
              <a:rPr lang="en-GB" dirty="0"/>
              <a:t>	β are called the “elasticities”. </a:t>
            </a:r>
          </a:p>
          <a:p>
            <a:pPr>
              <a:spcAft>
                <a:spcPts val="600"/>
              </a:spcAft>
            </a:pPr>
            <a:r>
              <a:rPr lang="en-GB" dirty="0"/>
              <a:t>The socio-economic benefit of a change induced by a project can be valued by the expected increase in the real estate prices of buildings in the neighbourhood due to the changed (improved or worsened) urban functions (β</a:t>
            </a:r>
            <a:r>
              <a:rPr lang="en-GB" baseline="-25000" dirty="0"/>
              <a:t>5</a:t>
            </a:r>
            <a:r>
              <a:rPr lang="en-GB" dirty="0"/>
              <a:t>).</a:t>
            </a:r>
          </a:p>
        </p:txBody>
      </p:sp>
      <p:sp>
        <p:nvSpPr>
          <p:cNvPr id="5" name="Title 4">
            <a:extLst>
              <a:ext uri="{FF2B5EF4-FFF2-40B4-BE49-F238E27FC236}">
                <a16:creationId xmlns:a16="http://schemas.microsoft.com/office/drawing/2014/main" id="{935A3642-F445-719A-6F43-D1ED759B506A}"/>
              </a:ext>
            </a:extLst>
          </p:cNvPr>
          <p:cNvSpPr>
            <a:spLocks noGrp="1"/>
          </p:cNvSpPr>
          <p:nvPr>
            <p:ph type="title"/>
          </p:nvPr>
        </p:nvSpPr>
        <p:spPr>
          <a:xfrm>
            <a:off x="75911" y="476532"/>
            <a:ext cx="8958868" cy="479710"/>
          </a:xfrm>
        </p:spPr>
        <p:txBody>
          <a:bodyPr/>
          <a:lstStyle/>
          <a:p>
            <a:r>
              <a:rPr lang="en-CH" dirty="0"/>
              <a:t>Hedonic pricing concept (1/2)</a:t>
            </a:r>
          </a:p>
        </p:txBody>
      </p:sp>
    </p:spTree>
    <p:extLst>
      <p:ext uri="{BB962C8B-B14F-4D97-AF65-F5344CB8AC3E}">
        <p14:creationId xmlns:p14="http://schemas.microsoft.com/office/powerpoint/2010/main" val="1608966598"/>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7585B-88D0-8025-2CD7-EF2E25E326A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AA0C4D8-BFD5-47F0-6FC0-2581D06C035F}"/>
              </a:ext>
            </a:extLst>
          </p:cNvPr>
          <p:cNvSpPr>
            <a:spLocks noGrp="1"/>
          </p:cNvSpPr>
          <p:nvPr>
            <p:ph type="sldNum" sz="quarter" idx="10"/>
          </p:nvPr>
        </p:nvSpPr>
        <p:spPr/>
        <p:txBody>
          <a:bodyPr/>
          <a:lstStyle/>
          <a:p>
            <a:fld id="{88A1DFE4-5FC5-43BD-BB7E-75EAD82B965F}" type="slidenum">
              <a:rPr lang="en-US" noProof="0" smtClean="0"/>
              <a:pPr/>
              <a:t>119</a:t>
            </a:fld>
            <a:endParaRPr lang="en-US" noProof="0" dirty="0"/>
          </a:p>
        </p:txBody>
      </p:sp>
      <p:sp>
        <p:nvSpPr>
          <p:cNvPr id="4" name="Text Placeholder 3">
            <a:extLst>
              <a:ext uri="{FF2B5EF4-FFF2-40B4-BE49-F238E27FC236}">
                <a16:creationId xmlns:a16="http://schemas.microsoft.com/office/drawing/2014/main" id="{279C54E5-EE85-64AD-3E82-21AD964E58B5}"/>
              </a:ext>
            </a:extLst>
          </p:cNvPr>
          <p:cNvSpPr>
            <a:spLocks noGrp="1"/>
          </p:cNvSpPr>
          <p:nvPr>
            <p:ph type="body" sz="quarter" idx="12"/>
          </p:nvPr>
        </p:nvSpPr>
        <p:spPr>
          <a:xfrm>
            <a:off x="75910" y="1063487"/>
            <a:ext cx="8958868" cy="3560263"/>
          </a:xfrm>
        </p:spPr>
        <p:txBody>
          <a:bodyPr/>
          <a:lstStyle/>
          <a:p>
            <a:pPr>
              <a:spcAft>
                <a:spcPts val="600"/>
              </a:spcAft>
            </a:pPr>
            <a:r>
              <a:rPr lang="en-CH" b="1" dirty="0"/>
              <a:t>Step 2: </a:t>
            </a:r>
            <a:r>
              <a:rPr lang="en-GB" b="1" dirty="0"/>
              <a:t> </a:t>
            </a:r>
            <a:r>
              <a:rPr lang="en-GB" dirty="0"/>
              <a:t>Estimate the value of the change of the neighbourhood elasticity </a:t>
            </a:r>
            <a:r>
              <a:rPr lang="el-GR" dirty="0"/>
              <a:t>β</a:t>
            </a:r>
            <a:r>
              <a:rPr lang="en-US" baseline="-25000" dirty="0"/>
              <a:t>5</a:t>
            </a:r>
            <a:r>
              <a:rPr lang="el-GR" dirty="0"/>
              <a:t> </a:t>
            </a:r>
            <a:r>
              <a:rPr lang="en-GB" dirty="0"/>
              <a:t>as house prices change with the changed neighbourhood.</a:t>
            </a:r>
          </a:p>
          <a:p>
            <a:pPr>
              <a:spcAft>
                <a:spcPts val="600"/>
              </a:spcAft>
            </a:pPr>
            <a:r>
              <a:rPr lang="en-GB" dirty="0"/>
              <a:t>The hedonic price of a particular characteristic is the slope of this equation with respect to that particular characteristic: </a:t>
            </a:r>
          </a:p>
          <a:p>
            <a:pPr>
              <a:spcAft>
                <a:spcPts val="600"/>
              </a:spcAft>
            </a:pPr>
            <a:r>
              <a:rPr lang="en-GB" dirty="0"/>
              <a:t>	P</a:t>
            </a:r>
            <a:r>
              <a:rPr lang="en-GB" baseline="-25000" dirty="0"/>
              <a:t>NEIGH</a:t>
            </a:r>
            <a:r>
              <a:rPr lang="en-GB" dirty="0"/>
              <a:t> = (β</a:t>
            </a:r>
            <a:r>
              <a:rPr lang="en-GB" baseline="-25000" dirty="0"/>
              <a:t>5 </a:t>
            </a:r>
            <a:r>
              <a:rPr lang="en-GB" dirty="0"/>
              <a:t>* P</a:t>
            </a:r>
            <a:r>
              <a:rPr lang="en-GB" baseline="-25000" dirty="0"/>
              <a:t>H</a:t>
            </a:r>
            <a:r>
              <a:rPr lang="en-GB" dirty="0"/>
              <a:t>)/NEIGH</a:t>
            </a:r>
          </a:p>
          <a:p>
            <a:pPr>
              <a:spcAft>
                <a:spcPts val="600"/>
              </a:spcAft>
            </a:pPr>
            <a:endParaRPr lang="en-GB" dirty="0"/>
          </a:p>
          <a:p>
            <a:pPr>
              <a:spcAft>
                <a:spcPts val="600"/>
              </a:spcAft>
            </a:pPr>
            <a:r>
              <a:rPr lang="en-GB" dirty="0"/>
              <a:t>The hedonic price of house neighbourhood depends on the value of </a:t>
            </a:r>
            <a:r>
              <a:rPr lang="el-GR" dirty="0"/>
              <a:t>β</a:t>
            </a:r>
            <a:r>
              <a:rPr lang="en-US" baseline="-25000" dirty="0"/>
              <a:t>5</a:t>
            </a:r>
            <a:r>
              <a:rPr lang="el-GR" dirty="0"/>
              <a:t>, </a:t>
            </a:r>
            <a:r>
              <a:rPr lang="en-GB" dirty="0"/>
              <a:t>the price of the house P</a:t>
            </a:r>
            <a:r>
              <a:rPr lang="en-GB" baseline="-25000" dirty="0"/>
              <a:t>H</a:t>
            </a:r>
            <a:r>
              <a:rPr lang="en-GB" dirty="0"/>
              <a:t>, and the neighbourhood. The </a:t>
            </a:r>
            <a:r>
              <a:rPr lang="en-GB" b="1" dirty="0"/>
              <a:t>hedonic price of a characteristic can be interpreted as the willingness to pay of households for a marginal increase in that particular characteristic</a:t>
            </a:r>
            <a:r>
              <a:rPr lang="en-GB" dirty="0"/>
              <a:t>.</a:t>
            </a:r>
          </a:p>
          <a:p>
            <a:pPr>
              <a:spcAft>
                <a:spcPts val="600"/>
              </a:spcAft>
            </a:pPr>
            <a:r>
              <a:rPr lang="en-GB" dirty="0"/>
              <a:t>The </a:t>
            </a:r>
            <a:r>
              <a:rPr lang="en-GB" b="1" dirty="0"/>
              <a:t>differences of house prizes </a:t>
            </a:r>
            <a:r>
              <a:rPr lang="en-GB" dirty="0"/>
              <a:t>depending of the estimated neighbourhood hedonic price in zones without the project and with the project is the </a:t>
            </a:r>
            <a:r>
              <a:rPr lang="en-GB" b="1" dirty="0"/>
              <a:t>socio-economic impact (positive or negative)</a:t>
            </a:r>
            <a:r>
              <a:rPr lang="en-GB" dirty="0"/>
              <a:t>.</a:t>
            </a:r>
          </a:p>
        </p:txBody>
      </p:sp>
      <p:sp>
        <p:nvSpPr>
          <p:cNvPr id="5" name="Title 4">
            <a:extLst>
              <a:ext uri="{FF2B5EF4-FFF2-40B4-BE49-F238E27FC236}">
                <a16:creationId xmlns:a16="http://schemas.microsoft.com/office/drawing/2014/main" id="{101DE34B-C2CB-C74A-B917-CE230980FA86}"/>
              </a:ext>
            </a:extLst>
          </p:cNvPr>
          <p:cNvSpPr>
            <a:spLocks noGrp="1"/>
          </p:cNvSpPr>
          <p:nvPr>
            <p:ph type="title"/>
          </p:nvPr>
        </p:nvSpPr>
        <p:spPr>
          <a:xfrm>
            <a:off x="75911" y="476532"/>
            <a:ext cx="8958868" cy="479710"/>
          </a:xfrm>
        </p:spPr>
        <p:txBody>
          <a:bodyPr/>
          <a:lstStyle/>
          <a:p>
            <a:r>
              <a:rPr lang="en-CH" dirty="0"/>
              <a:t>Hedonic pricing concept (2/2)</a:t>
            </a:r>
          </a:p>
        </p:txBody>
      </p:sp>
    </p:spTree>
    <p:extLst>
      <p:ext uri="{BB962C8B-B14F-4D97-AF65-F5344CB8AC3E}">
        <p14:creationId xmlns:p14="http://schemas.microsoft.com/office/powerpoint/2010/main" val="2462208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664408-816C-89CD-CE23-E284D2122B9A}"/>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BD0C916-76D1-BCE6-67B4-762B1A4106E8}"/>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7" name="Text Placeholder 6">
            <a:extLst>
              <a:ext uri="{FF2B5EF4-FFF2-40B4-BE49-F238E27FC236}">
                <a16:creationId xmlns:a16="http://schemas.microsoft.com/office/drawing/2014/main" id="{40345E4C-6900-F36C-ED25-8700DDBC5310}"/>
              </a:ext>
            </a:extLst>
          </p:cNvPr>
          <p:cNvSpPr>
            <a:spLocks noGrp="1"/>
          </p:cNvSpPr>
          <p:nvPr>
            <p:ph type="body" sz="quarter" idx="12"/>
          </p:nvPr>
        </p:nvSpPr>
        <p:spPr>
          <a:xfrm>
            <a:off x="92842" y="1347555"/>
            <a:ext cx="8576507" cy="3088800"/>
          </a:xfrm>
        </p:spPr>
        <p:txBody>
          <a:bodyPr/>
          <a:lstStyle/>
          <a:p>
            <a:r>
              <a:rPr lang="en-CH" dirty="0"/>
              <a:t>Identification and documentation of</a:t>
            </a:r>
          </a:p>
          <a:p>
            <a:pPr marL="285750" indent="-285750">
              <a:buFont typeface="Arial" panose="020B0604020202020204" pitchFamily="34" charset="0"/>
              <a:buChar char="•"/>
            </a:pPr>
            <a:r>
              <a:rPr lang="en-CH" dirty="0"/>
              <a:t>functional units</a:t>
            </a:r>
          </a:p>
          <a:p>
            <a:pPr marL="758250" lvl="1" indent="-285750">
              <a:buFont typeface="Arial" panose="020B0604020202020204" pitchFamily="34" charset="0"/>
              <a:buChar char="•"/>
            </a:pPr>
            <a:r>
              <a:rPr lang="en-CH" dirty="0"/>
              <a:t>Civil structures, injector, collider, electrical subsystem, cooling system, cryogenic refrigeration system, radiofrequency acceleration system, operation</a:t>
            </a:r>
          </a:p>
          <a:p>
            <a:pPr marL="285750" indent="-285750">
              <a:buFont typeface="Arial" panose="020B0604020202020204" pitchFamily="34" charset="0"/>
              <a:buChar char="•"/>
            </a:pPr>
            <a:r>
              <a:rPr lang="en-CH" dirty="0"/>
              <a:t>system boundary</a:t>
            </a:r>
          </a:p>
          <a:p>
            <a:pPr marL="758250" lvl="1" indent="-285750">
              <a:buFont typeface="Arial" panose="020B0604020202020204" pitchFamily="34" charset="0"/>
              <a:buChar char="•"/>
            </a:pPr>
            <a:r>
              <a:rPr lang="en-GB" dirty="0"/>
              <a:t>Construction, manufacturing, operation phases, upgrades, maintenance phases, decommissioning</a:t>
            </a:r>
          </a:p>
          <a:p>
            <a:pPr marL="758250" lvl="1" indent="-285750">
              <a:buFont typeface="Arial" panose="020B0604020202020204" pitchFamily="34" charset="0"/>
              <a:buChar char="•"/>
            </a:pPr>
            <a:r>
              <a:rPr lang="en-GB" dirty="0"/>
              <a:t>Procurement of materials and systems</a:t>
            </a:r>
          </a:p>
          <a:p>
            <a:pPr marL="758250" lvl="1" indent="-285750">
              <a:buFont typeface="Arial" panose="020B0604020202020204" pitchFamily="34" charset="0"/>
              <a:buChar char="•"/>
            </a:pPr>
            <a:r>
              <a:rPr lang="en-GB" dirty="0"/>
              <a:t>Transport, installation perimeters</a:t>
            </a:r>
          </a:p>
          <a:p>
            <a:pPr marL="285750" indent="-285750">
              <a:buFont typeface="Arial" panose="020B0604020202020204" pitchFamily="34" charset="0"/>
              <a:buChar char="•"/>
            </a:pPr>
            <a:r>
              <a:rPr lang="en-CH" dirty="0"/>
              <a:t>methodology</a:t>
            </a:r>
          </a:p>
          <a:p>
            <a:pPr marL="758250" lvl="1" indent="-285750">
              <a:buFont typeface="Arial" panose="020B0604020202020204" pitchFamily="34" charset="0"/>
              <a:buChar char="•"/>
            </a:pPr>
            <a:r>
              <a:rPr lang="en-GB" dirty="0"/>
              <a:t>Definition of key performance indicators:</a:t>
            </a:r>
            <a:br>
              <a:rPr lang="en-GB" dirty="0"/>
            </a:br>
            <a:r>
              <a:rPr lang="en-GB" dirty="0"/>
              <a:t>Greenhouse gas emission (CO2(</a:t>
            </a:r>
            <a:r>
              <a:rPr lang="en-GB" dirty="0" err="1"/>
              <a:t>eq</a:t>
            </a:r>
            <a:r>
              <a:rPr lang="en-GB" dirty="0"/>
              <a:t>)), water consumption, land consumption, air pollution</a:t>
            </a:r>
          </a:p>
          <a:p>
            <a:pPr marL="758250" lvl="1" indent="-285750">
              <a:buFont typeface="Arial" panose="020B0604020202020204" pitchFamily="34" charset="0"/>
              <a:buChar char="•"/>
            </a:pPr>
            <a:r>
              <a:rPr lang="en-GB" dirty="0"/>
              <a:t>Generic databases, Environmental Product Declarations</a:t>
            </a:r>
          </a:p>
          <a:p>
            <a:pPr marL="758250" lvl="1" indent="-285750">
              <a:buFont typeface="Arial" panose="020B0604020202020204" pitchFamily="34" charset="0"/>
              <a:buChar char="•"/>
            </a:pPr>
            <a:r>
              <a:rPr lang="en-GB" dirty="0"/>
              <a:t>Fixed assumptions for transport or a procurement scenario with variable distances and transport means</a:t>
            </a:r>
          </a:p>
          <a:p>
            <a:pPr marL="758250" lvl="1" indent="-285750">
              <a:buFont typeface="Arial" panose="020B0604020202020204" pitchFamily="34" charset="0"/>
              <a:buChar char="•"/>
            </a:pPr>
            <a:r>
              <a:rPr lang="en-GB" dirty="0"/>
              <a:t>Location- or market based CO2 footprint of Scope 2 emissions (energy)</a:t>
            </a:r>
          </a:p>
        </p:txBody>
      </p:sp>
      <p:sp>
        <p:nvSpPr>
          <p:cNvPr id="6" name="Title 5">
            <a:extLst>
              <a:ext uri="{FF2B5EF4-FFF2-40B4-BE49-F238E27FC236}">
                <a16:creationId xmlns:a16="http://schemas.microsoft.com/office/drawing/2014/main" id="{29AD078B-CEDF-DAEA-E657-8D3DC278DCD6}"/>
              </a:ext>
            </a:extLst>
          </p:cNvPr>
          <p:cNvSpPr>
            <a:spLocks noGrp="1"/>
          </p:cNvSpPr>
          <p:nvPr>
            <p:ph type="title"/>
          </p:nvPr>
        </p:nvSpPr>
        <p:spPr/>
        <p:txBody>
          <a:bodyPr/>
          <a:lstStyle/>
          <a:p>
            <a:r>
              <a:rPr lang="en-CH" dirty="0"/>
              <a:t>Specific example for particle accelerator project</a:t>
            </a:r>
          </a:p>
        </p:txBody>
      </p:sp>
    </p:spTree>
    <p:extLst>
      <p:ext uri="{BB962C8B-B14F-4D97-AF65-F5344CB8AC3E}">
        <p14:creationId xmlns:p14="http://schemas.microsoft.com/office/powerpoint/2010/main" val="182327572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8CAC4-C91F-4D11-9802-AF66AC8C69D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5BB5C2E-2380-6C22-3FFD-C94D58B3B44E}"/>
              </a:ext>
            </a:extLst>
          </p:cNvPr>
          <p:cNvSpPr>
            <a:spLocks noGrp="1"/>
          </p:cNvSpPr>
          <p:nvPr>
            <p:ph type="sldNum" sz="quarter" idx="10"/>
          </p:nvPr>
        </p:nvSpPr>
        <p:spPr/>
        <p:txBody>
          <a:bodyPr/>
          <a:lstStyle/>
          <a:p>
            <a:fld id="{88A1DFE4-5FC5-43BD-BB7E-75EAD82B965F}" type="slidenum">
              <a:rPr lang="en-US" noProof="0" smtClean="0"/>
              <a:pPr/>
              <a:t>120</a:t>
            </a:fld>
            <a:endParaRPr lang="en-US" noProof="0" dirty="0"/>
          </a:p>
        </p:txBody>
      </p:sp>
      <p:sp>
        <p:nvSpPr>
          <p:cNvPr id="4" name="Text Placeholder 3">
            <a:extLst>
              <a:ext uri="{FF2B5EF4-FFF2-40B4-BE49-F238E27FC236}">
                <a16:creationId xmlns:a16="http://schemas.microsoft.com/office/drawing/2014/main" id="{C652A8F1-8374-6315-49CA-6E0A7BA5431B}"/>
              </a:ext>
            </a:extLst>
          </p:cNvPr>
          <p:cNvSpPr>
            <a:spLocks noGrp="1"/>
          </p:cNvSpPr>
          <p:nvPr>
            <p:ph type="body" sz="quarter" idx="12"/>
          </p:nvPr>
        </p:nvSpPr>
        <p:spPr>
          <a:xfrm>
            <a:off x="75910" y="1063487"/>
            <a:ext cx="8958868" cy="3560263"/>
          </a:xfrm>
        </p:spPr>
        <p:txBody>
          <a:bodyPr/>
          <a:lstStyle/>
          <a:p>
            <a:pPr>
              <a:spcAft>
                <a:spcPts val="600"/>
              </a:spcAft>
            </a:pPr>
            <a:r>
              <a:rPr lang="en-GB" dirty="0"/>
              <a:t>1) </a:t>
            </a:r>
            <a:r>
              <a:rPr lang="en-GB" b="1" dirty="0"/>
              <a:t>Require prior knowledge </a:t>
            </a:r>
            <a:r>
              <a:rPr lang="en-GB" dirty="0"/>
              <a:t>of the potential positive and negative externalities they may face having purchased a house. For example, they should know the quality of the neighbourhood and the effect on their lives. Limited accessibility to knowledge and is not always the case.</a:t>
            </a:r>
          </a:p>
          <a:p>
            <a:pPr>
              <a:spcAft>
                <a:spcPts val="600"/>
              </a:spcAft>
            </a:pPr>
            <a:r>
              <a:rPr lang="en-GB" dirty="0"/>
              <a:t>2) </a:t>
            </a:r>
            <a:r>
              <a:rPr lang="en-GB" b="1" dirty="0"/>
              <a:t>Measurement validity</a:t>
            </a:r>
            <a:r>
              <a:rPr lang="en-GB" dirty="0"/>
              <a:t>: the </a:t>
            </a:r>
            <a:r>
              <a:rPr lang="en-GB" b="1" dirty="0"/>
              <a:t>quality of the measures </a:t>
            </a:r>
            <a:r>
              <a:rPr lang="en-GB" dirty="0"/>
              <a:t>used in the independent variables is important. If </a:t>
            </a:r>
            <a:r>
              <a:rPr lang="en-GB" b="1" dirty="0"/>
              <a:t>proxy</a:t>
            </a:r>
            <a:r>
              <a:rPr lang="en-GB" dirty="0"/>
              <a:t> measures are used, for example for the build quality of a house, this could result in an </a:t>
            </a:r>
            <a:r>
              <a:rPr lang="en-GB" b="1" dirty="0"/>
              <a:t>inaccurate coefficient </a:t>
            </a:r>
            <a:r>
              <a:rPr lang="en-GB" dirty="0"/>
              <a:t>being generated in the regression analyses.</a:t>
            </a:r>
          </a:p>
          <a:p>
            <a:pPr>
              <a:spcAft>
                <a:spcPts val="600"/>
              </a:spcAft>
            </a:pPr>
            <a:r>
              <a:rPr lang="en-GB" dirty="0"/>
              <a:t>3) </a:t>
            </a:r>
            <a:r>
              <a:rPr lang="en-GB" b="1" dirty="0"/>
              <a:t>Market limitations</a:t>
            </a:r>
            <a:r>
              <a:rPr lang="en-GB" dirty="0"/>
              <a:t>: the model requires a database of houses with the entire variety of variables available. However, </a:t>
            </a:r>
            <a:r>
              <a:rPr lang="en-GB" b="1" dirty="0"/>
              <a:t>in reality the market is limited</a:t>
            </a:r>
            <a:r>
              <a:rPr lang="en-GB" dirty="0"/>
              <a:t>, and the choices are constrained in any case.</a:t>
            </a:r>
          </a:p>
          <a:p>
            <a:pPr>
              <a:spcAft>
                <a:spcPts val="600"/>
              </a:spcAft>
            </a:pPr>
            <a:r>
              <a:rPr lang="en-GB" dirty="0"/>
              <a:t>4) </a:t>
            </a:r>
            <a:r>
              <a:rPr lang="en-GB" b="1" dirty="0"/>
              <a:t>Multicollinearity</a:t>
            </a:r>
            <a:r>
              <a:rPr lang="en-GB" dirty="0"/>
              <a:t>: it may be the case that houses with good views are only in good neighbourhoods and houses with poor views are only in areas with bad neighbourhoods. In this case it would be impossible to separate out view and neighbourhood accurately.</a:t>
            </a:r>
          </a:p>
          <a:p>
            <a:pPr>
              <a:spcAft>
                <a:spcPts val="600"/>
              </a:spcAft>
            </a:pPr>
            <a:r>
              <a:rPr lang="en-GB" dirty="0"/>
              <a:t>5) </a:t>
            </a:r>
            <a:r>
              <a:rPr lang="en-GB" b="1" dirty="0"/>
              <a:t>Price changes</a:t>
            </a:r>
            <a:r>
              <a:rPr lang="en-GB" dirty="0"/>
              <a:t>: the model assumes that market prices adjust immediately to changes in attributes. In reality there is a lag and it also depends on the market activity (rate of sales).</a:t>
            </a:r>
          </a:p>
        </p:txBody>
      </p:sp>
      <p:sp>
        <p:nvSpPr>
          <p:cNvPr id="5" name="Title 4">
            <a:extLst>
              <a:ext uri="{FF2B5EF4-FFF2-40B4-BE49-F238E27FC236}">
                <a16:creationId xmlns:a16="http://schemas.microsoft.com/office/drawing/2014/main" id="{DE458B5D-CC6B-BA27-61E7-1826BB2C1F6C}"/>
              </a:ext>
            </a:extLst>
          </p:cNvPr>
          <p:cNvSpPr>
            <a:spLocks noGrp="1"/>
          </p:cNvSpPr>
          <p:nvPr>
            <p:ph type="title"/>
          </p:nvPr>
        </p:nvSpPr>
        <p:spPr>
          <a:xfrm>
            <a:off x="75911" y="476532"/>
            <a:ext cx="8958868" cy="479710"/>
          </a:xfrm>
        </p:spPr>
        <p:txBody>
          <a:bodyPr/>
          <a:lstStyle/>
          <a:p>
            <a:r>
              <a:rPr lang="en-CH" dirty="0"/>
              <a:t>Challenges associated to hedonic pricing</a:t>
            </a:r>
          </a:p>
        </p:txBody>
      </p:sp>
    </p:spTree>
    <p:extLst>
      <p:ext uri="{BB962C8B-B14F-4D97-AF65-F5344CB8AC3E}">
        <p14:creationId xmlns:p14="http://schemas.microsoft.com/office/powerpoint/2010/main" val="222041842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F55A97-1FCB-C261-AEBE-9883D08AE38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0B1CD48-9E5F-191B-E497-84E0E551675A}"/>
              </a:ext>
            </a:extLst>
          </p:cNvPr>
          <p:cNvSpPr>
            <a:spLocks noGrp="1"/>
          </p:cNvSpPr>
          <p:nvPr>
            <p:ph type="sldNum" sz="quarter" idx="10"/>
          </p:nvPr>
        </p:nvSpPr>
        <p:spPr/>
        <p:txBody>
          <a:bodyPr/>
          <a:lstStyle/>
          <a:p>
            <a:fld id="{88A1DFE4-5FC5-43BD-BB7E-75EAD82B965F}" type="slidenum">
              <a:rPr lang="en-US" noProof="0" smtClean="0"/>
              <a:pPr/>
              <a:t>121</a:t>
            </a:fld>
            <a:endParaRPr lang="en-US" noProof="0" dirty="0"/>
          </a:p>
        </p:txBody>
      </p:sp>
      <p:sp>
        <p:nvSpPr>
          <p:cNvPr id="3" name="Text Placeholder 2">
            <a:extLst>
              <a:ext uri="{FF2B5EF4-FFF2-40B4-BE49-F238E27FC236}">
                <a16:creationId xmlns:a16="http://schemas.microsoft.com/office/drawing/2014/main" id="{03EBA252-945B-E537-C07D-BA2588C826B7}"/>
              </a:ext>
            </a:extLst>
          </p:cNvPr>
          <p:cNvSpPr>
            <a:spLocks noGrp="1"/>
          </p:cNvSpPr>
          <p:nvPr>
            <p:ph type="body" sz="quarter" idx="11"/>
          </p:nvPr>
        </p:nvSpPr>
        <p:spPr>
          <a:xfrm>
            <a:off x="92566" y="936557"/>
            <a:ext cx="8958868" cy="283975"/>
          </a:xfrm>
        </p:spPr>
        <p:txBody>
          <a:bodyPr/>
          <a:lstStyle/>
          <a:p>
            <a:r>
              <a:rPr lang="en-CH" dirty="0"/>
              <a:t>Estimated value placed on intangible costs in a project</a:t>
            </a:r>
          </a:p>
        </p:txBody>
      </p:sp>
      <p:sp>
        <p:nvSpPr>
          <p:cNvPr id="4" name="Text Placeholder 3">
            <a:extLst>
              <a:ext uri="{FF2B5EF4-FFF2-40B4-BE49-F238E27FC236}">
                <a16:creationId xmlns:a16="http://schemas.microsoft.com/office/drawing/2014/main" id="{1FA6C90C-0825-F54F-AD52-F94DD60B5F90}"/>
              </a:ext>
            </a:extLst>
          </p:cNvPr>
          <p:cNvSpPr>
            <a:spLocks noGrp="1"/>
          </p:cNvSpPr>
          <p:nvPr>
            <p:ph type="body" sz="quarter" idx="12"/>
          </p:nvPr>
        </p:nvSpPr>
        <p:spPr>
          <a:xfrm>
            <a:off x="75910" y="1280598"/>
            <a:ext cx="8958868" cy="3343152"/>
          </a:xfrm>
        </p:spPr>
        <p:txBody>
          <a:bodyPr/>
          <a:lstStyle/>
          <a:p>
            <a:pPr>
              <a:spcAft>
                <a:spcPts val="600"/>
              </a:spcAft>
            </a:pPr>
            <a:r>
              <a:rPr lang="en-CH" b="1" dirty="0"/>
              <a:t>Value assigned to an abstract or intangible commodity not traded in a marketplace.</a:t>
            </a:r>
          </a:p>
          <a:p>
            <a:pPr>
              <a:spcAft>
                <a:spcPts val="600"/>
              </a:spcAft>
            </a:pPr>
            <a:r>
              <a:rPr lang="en-CH" dirty="0"/>
              <a:t>If there is a distortion of the real cost w.r.t. the market prize, e.g. if the market if government controlled (e.g. carbon tax, cost of labour).</a:t>
            </a:r>
          </a:p>
          <a:p>
            <a:pPr>
              <a:spcAft>
                <a:spcPts val="600"/>
              </a:spcAft>
            </a:pPr>
            <a:r>
              <a:rPr lang="en-CH" dirty="0"/>
              <a:t>It is </a:t>
            </a:r>
            <a:r>
              <a:rPr lang="en-CH" b="1" dirty="0"/>
              <a:t>a proxy value </a:t>
            </a:r>
            <a:r>
              <a:rPr lang="en-CH" dirty="0"/>
              <a:t>for the good or service.</a:t>
            </a:r>
          </a:p>
          <a:p>
            <a:pPr>
              <a:spcAft>
                <a:spcPts val="600"/>
              </a:spcAft>
            </a:pPr>
            <a:r>
              <a:rPr lang="en-CH" b="1" dirty="0"/>
              <a:t>Typically for an externality</a:t>
            </a:r>
            <a:r>
              <a:rPr lang="en-CH" dirty="0"/>
              <a:t>, where somebody outside the project is affected, societal impacts, real exonomic price given to goods and services to compensate for distortions and to reflect the project’s opportunity costs and benefits more accuratly.</a:t>
            </a:r>
          </a:p>
          <a:p>
            <a:pPr>
              <a:spcAft>
                <a:spcPts val="600"/>
              </a:spcAft>
            </a:pPr>
            <a:endParaRPr lang="en-CH" dirty="0"/>
          </a:p>
          <a:p>
            <a:pPr>
              <a:spcAft>
                <a:spcPts val="600"/>
              </a:spcAft>
            </a:pPr>
            <a:r>
              <a:rPr lang="en-CH" dirty="0"/>
              <a:t>Example: shadow cost of carbon emissions:</a:t>
            </a:r>
          </a:p>
          <a:p>
            <a:pPr>
              <a:spcAft>
                <a:spcPts val="600"/>
              </a:spcAft>
            </a:pPr>
            <a:r>
              <a:rPr lang="en-CH" dirty="0"/>
              <a:t>Set the cost of 1 tCO2(eq) emitted such the society can with the value abate this extra ton in elsewhere. Carbon shadow cost guidelines differ. The EIB uses one that permits to achieve the Paris Agreement limitation of global warming goals.</a:t>
            </a:r>
          </a:p>
        </p:txBody>
      </p:sp>
      <p:sp>
        <p:nvSpPr>
          <p:cNvPr id="5" name="Title 4">
            <a:extLst>
              <a:ext uri="{FF2B5EF4-FFF2-40B4-BE49-F238E27FC236}">
                <a16:creationId xmlns:a16="http://schemas.microsoft.com/office/drawing/2014/main" id="{0BD1405F-BE3D-F838-BAA0-BA5832E7FD71}"/>
              </a:ext>
            </a:extLst>
          </p:cNvPr>
          <p:cNvSpPr>
            <a:spLocks noGrp="1"/>
          </p:cNvSpPr>
          <p:nvPr>
            <p:ph type="title"/>
          </p:nvPr>
        </p:nvSpPr>
        <p:spPr>
          <a:xfrm>
            <a:off x="75911" y="416466"/>
            <a:ext cx="8958868" cy="804066"/>
          </a:xfrm>
        </p:spPr>
        <p:txBody>
          <a:bodyPr/>
          <a:lstStyle/>
          <a:p>
            <a:r>
              <a:rPr lang="en-CH" dirty="0"/>
              <a:t>Shadow cost / project approach</a:t>
            </a:r>
          </a:p>
        </p:txBody>
      </p:sp>
      <p:sp>
        <p:nvSpPr>
          <p:cNvPr id="6" name="Text Placeholder 5">
            <a:extLst>
              <a:ext uri="{FF2B5EF4-FFF2-40B4-BE49-F238E27FC236}">
                <a16:creationId xmlns:a16="http://schemas.microsoft.com/office/drawing/2014/main" id="{0AE6D13E-9D6F-33FE-0A7D-21EC26469E04}"/>
              </a:ext>
            </a:extLst>
          </p:cNvPr>
          <p:cNvSpPr>
            <a:spLocks noGrp="1"/>
          </p:cNvSpPr>
          <p:nvPr>
            <p:ph type="body" sz="quarter" idx="14"/>
          </p:nvPr>
        </p:nvSpPr>
        <p:spPr/>
        <p:txBody>
          <a:bodyPr/>
          <a:lstStyle/>
          <a:p>
            <a:r>
              <a:rPr lang="en-CH" dirty="0"/>
              <a:t>EIB Project Carbon Footprint Methodologies, 2013: </a:t>
            </a:r>
            <a:r>
              <a:rPr lang="en-GB" dirty="0">
                <a:hlinkClick r:id="rId2"/>
              </a:rPr>
              <a:t>https://www.eib.org/attachments/lucalli/eib_project_carbon_footprint_methodologies_2023_en.pdf</a:t>
            </a:r>
            <a:endParaRPr lang="en-GB" dirty="0"/>
          </a:p>
          <a:p>
            <a:r>
              <a:rPr lang="en-GB" dirty="0"/>
              <a:t>The Economic Appraisal of Investment </a:t>
            </a:r>
            <a:r>
              <a:rPr lang="en-GB" dirty="0" err="1"/>
              <a:t>Pojects</a:t>
            </a:r>
            <a:r>
              <a:rPr lang="en-GB" dirty="0"/>
              <a:t> at the EIB, 2023: </a:t>
            </a:r>
            <a:endParaRPr lang="en-CH" dirty="0"/>
          </a:p>
        </p:txBody>
      </p:sp>
    </p:spTree>
    <p:extLst>
      <p:ext uri="{BB962C8B-B14F-4D97-AF65-F5344CB8AC3E}">
        <p14:creationId xmlns:p14="http://schemas.microsoft.com/office/powerpoint/2010/main" val="1687518351"/>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9A45A-6257-488C-6981-16A075A3E18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7B9E1E-09A2-4A2C-D0AD-252C5A4F0E1C}"/>
              </a:ext>
            </a:extLst>
          </p:cNvPr>
          <p:cNvSpPr>
            <a:spLocks noGrp="1"/>
          </p:cNvSpPr>
          <p:nvPr>
            <p:ph type="ctrTitle"/>
          </p:nvPr>
        </p:nvSpPr>
        <p:spPr/>
        <p:txBody>
          <a:bodyPr/>
          <a:lstStyle/>
          <a:p>
            <a:r>
              <a:rPr lang="en-CH" dirty="0"/>
              <a:t>Examples for Cost and Benefits Estimations for a scientific</a:t>
            </a:r>
            <a:br>
              <a:rPr lang="en-CH" dirty="0"/>
            </a:br>
            <a:r>
              <a:rPr lang="en-CH" dirty="0"/>
              <a:t>research infrastructrure</a:t>
            </a:r>
          </a:p>
        </p:txBody>
      </p:sp>
      <p:sp>
        <p:nvSpPr>
          <p:cNvPr id="4" name="Slide Number Placeholder 3">
            <a:extLst>
              <a:ext uri="{FF2B5EF4-FFF2-40B4-BE49-F238E27FC236}">
                <a16:creationId xmlns:a16="http://schemas.microsoft.com/office/drawing/2014/main" id="{8FA25440-C3D3-A075-4F27-A3EC362FEAF1}"/>
              </a:ext>
            </a:extLst>
          </p:cNvPr>
          <p:cNvSpPr>
            <a:spLocks noGrp="1"/>
          </p:cNvSpPr>
          <p:nvPr>
            <p:ph type="sldNum" sz="quarter" idx="12"/>
          </p:nvPr>
        </p:nvSpPr>
        <p:spPr/>
        <p:txBody>
          <a:bodyPr/>
          <a:lstStyle/>
          <a:p>
            <a:fld id="{88A1DFE4-5FC5-43BD-BB7E-75EAD82B965F}" type="slidenum">
              <a:rPr lang="en-US" noProof="0" smtClean="0"/>
              <a:pPr/>
              <a:t>122</a:t>
            </a:fld>
            <a:endParaRPr lang="en-US" noProof="0" dirty="0"/>
          </a:p>
        </p:txBody>
      </p:sp>
    </p:spTree>
    <p:extLst>
      <p:ext uri="{BB962C8B-B14F-4D97-AF65-F5344CB8AC3E}">
        <p14:creationId xmlns:p14="http://schemas.microsoft.com/office/powerpoint/2010/main" val="276984707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AA5F0-7E25-AA5C-A226-F4CA30AD300E}"/>
              </a:ext>
            </a:extLst>
          </p:cNvPr>
          <p:cNvSpPr>
            <a:spLocks noGrp="1"/>
          </p:cNvSpPr>
          <p:nvPr>
            <p:ph type="ctrTitle"/>
          </p:nvPr>
        </p:nvSpPr>
        <p:spPr/>
        <p:txBody>
          <a:bodyPr/>
          <a:lstStyle/>
          <a:p>
            <a:r>
              <a:rPr lang="en-CH" dirty="0"/>
              <a:t>Benefits</a:t>
            </a:r>
          </a:p>
        </p:txBody>
      </p:sp>
      <p:sp>
        <p:nvSpPr>
          <p:cNvPr id="3" name="Slide Number Placeholder 2">
            <a:extLst>
              <a:ext uri="{FF2B5EF4-FFF2-40B4-BE49-F238E27FC236}">
                <a16:creationId xmlns:a16="http://schemas.microsoft.com/office/drawing/2014/main" id="{1C1446F7-4274-4CA4-D6DB-AACBCC68FF28}"/>
              </a:ext>
            </a:extLst>
          </p:cNvPr>
          <p:cNvSpPr>
            <a:spLocks noGrp="1"/>
          </p:cNvSpPr>
          <p:nvPr>
            <p:ph type="sldNum" sz="quarter" idx="12"/>
          </p:nvPr>
        </p:nvSpPr>
        <p:spPr/>
        <p:txBody>
          <a:bodyPr/>
          <a:lstStyle/>
          <a:p>
            <a:fld id="{88A1DFE4-5FC5-43BD-BB7E-75EAD82B965F}" type="slidenum">
              <a:rPr lang="en-US" noProof="0" smtClean="0"/>
              <a:pPr/>
              <a:t>123</a:t>
            </a:fld>
            <a:endParaRPr lang="en-US" noProof="0" dirty="0"/>
          </a:p>
        </p:txBody>
      </p:sp>
    </p:spTree>
    <p:extLst>
      <p:ext uri="{BB962C8B-B14F-4D97-AF65-F5344CB8AC3E}">
        <p14:creationId xmlns:p14="http://schemas.microsoft.com/office/powerpoint/2010/main" val="4080858172"/>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CC5D0F0-62C0-339C-503B-F361C77EC071}"/>
              </a:ext>
            </a:extLst>
          </p:cNvPr>
          <p:cNvSpPr>
            <a:spLocks noGrp="1"/>
          </p:cNvSpPr>
          <p:nvPr>
            <p:ph type="sldNum" sz="quarter" idx="10"/>
          </p:nvPr>
        </p:nvSpPr>
        <p:spPr/>
        <p:txBody>
          <a:bodyPr/>
          <a:lstStyle/>
          <a:p>
            <a:fld id="{88A1DFE4-5FC5-43BD-BB7E-75EAD82B965F}" type="slidenum">
              <a:rPr lang="en-US" noProof="0" smtClean="0"/>
              <a:pPr/>
              <a:t>124</a:t>
            </a:fld>
            <a:endParaRPr lang="en-US" noProof="0" dirty="0"/>
          </a:p>
        </p:txBody>
      </p:sp>
      <p:sp>
        <p:nvSpPr>
          <p:cNvPr id="5" name="Text Placeholder 4">
            <a:extLst>
              <a:ext uri="{FF2B5EF4-FFF2-40B4-BE49-F238E27FC236}">
                <a16:creationId xmlns:a16="http://schemas.microsoft.com/office/drawing/2014/main" id="{7D29A8BB-BC59-2969-17DE-BE0EB1326C9B}"/>
              </a:ext>
            </a:extLst>
          </p:cNvPr>
          <p:cNvSpPr>
            <a:spLocks noGrp="1"/>
          </p:cNvSpPr>
          <p:nvPr>
            <p:ph type="body" sz="quarter" idx="12"/>
          </p:nvPr>
        </p:nvSpPr>
        <p:spPr/>
        <p:txBody>
          <a:bodyPr/>
          <a:lstStyle/>
          <a:p>
            <a:r>
              <a:rPr lang="en-CH" dirty="0"/>
              <a:t>All benefit estimates rely on a repeatable building block, the benefit model.</a:t>
            </a:r>
          </a:p>
          <a:p>
            <a:pPr marL="285750" indent="-285750">
              <a:buFont typeface="Arial" panose="020B0604020202020204" pitchFamily="34" charset="0"/>
              <a:buChar char="•"/>
            </a:pPr>
            <a:r>
              <a:rPr lang="en-CH" dirty="0"/>
              <a:t>A set of key parameters that determine the benefit generation</a:t>
            </a:r>
          </a:p>
          <a:p>
            <a:pPr marL="285750" indent="-285750">
              <a:buFont typeface="Arial" panose="020B0604020202020204" pitchFamily="34" charset="0"/>
              <a:buChar char="•"/>
            </a:pPr>
            <a:r>
              <a:rPr lang="en-CH" dirty="0"/>
              <a:t>The concept of “incremental benefit” with respect to a counterfactual scenario</a:t>
            </a:r>
          </a:p>
          <a:p>
            <a:pPr marL="285750" indent="-285750">
              <a:buFont typeface="Arial" panose="020B0604020202020204" pitchFamily="34" charset="0"/>
              <a:buChar char="•"/>
            </a:pPr>
            <a:r>
              <a:rPr lang="en-CH" dirty="0"/>
              <a:t>Benefit generation per year</a:t>
            </a:r>
          </a:p>
          <a:p>
            <a:pPr marL="285750" indent="-285750">
              <a:buFont typeface="Arial" panose="020B0604020202020204" pitchFamily="34" charset="0"/>
              <a:buChar char="•"/>
            </a:pPr>
            <a:r>
              <a:rPr lang="en-CH" dirty="0"/>
              <a:t>Discounting of benefit per year</a:t>
            </a:r>
          </a:p>
          <a:p>
            <a:pPr marL="285750" indent="-285750">
              <a:buFont typeface="Arial" panose="020B0604020202020204" pitchFamily="34" charset="0"/>
              <a:buChar char="•"/>
            </a:pPr>
            <a:r>
              <a:rPr lang="en-CH" dirty="0"/>
              <a:t>Sum of the discounted benefits for each year</a:t>
            </a:r>
          </a:p>
          <a:p>
            <a:r>
              <a:rPr lang="en-CH" dirty="0"/>
              <a:t>Important to account for uncertainity:</a:t>
            </a:r>
          </a:p>
          <a:p>
            <a:pPr marL="285750" indent="-285750">
              <a:buFont typeface="Arial" panose="020B0604020202020204" pitchFamily="34" charset="0"/>
              <a:buChar char="•"/>
            </a:pPr>
            <a:r>
              <a:rPr lang="en-CH" dirty="0"/>
              <a:t>Minimum, average, max values</a:t>
            </a:r>
          </a:p>
          <a:p>
            <a:pPr marL="285750" indent="-285750">
              <a:buFont typeface="Arial" panose="020B0604020202020204" pitchFamily="34" charset="0"/>
              <a:buChar char="•"/>
            </a:pPr>
            <a:r>
              <a:rPr lang="en-CH" dirty="0"/>
              <a:t>Distributions</a:t>
            </a:r>
          </a:p>
          <a:p>
            <a:endParaRPr lang="en-CH" dirty="0"/>
          </a:p>
        </p:txBody>
      </p:sp>
      <p:sp>
        <p:nvSpPr>
          <p:cNvPr id="4" name="Title 3">
            <a:extLst>
              <a:ext uri="{FF2B5EF4-FFF2-40B4-BE49-F238E27FC236}">
                <a16:creationId xmlns:a16="http://schemas.microsoft.com/office/drawing/2014/main" id="{C7963824-A4BB-320D-77AE-11794FC10D1B}"/>
              </a:ext>
            </a:extLst>
          </p:cNvPr>
          <p:cNvSpPr>
            <a:spLocks noGrp="1"/>
          </p:cNvSpPr>
          <p:nvPr>
            <p:ph type="title"/>
          </p:nvPr>
        </p:nvSpPr>
        <p:spPr/>
        <p:txBody>
          <a:bodyPr/>
          <a:lstStyle/>
          <a:p>
            <a:r>
              <a:rPr lang="en-CH" dirty="0"/>
              <a:t>Model building</a:t>
            </a:r>
          </a:p>
        </p:txBody>
      </p:sp>
      <p:sp>
        <p:nvSpPr>
          <p:cNvPr id="7" name="Rectangle 6">
            <a:extLst>
              <a:ext uri="{FF2B5EF4-FFF2-40B4-BE49-F238E27FC236}">
                <a16:creationId xmlns:a16="http://schemas.microsoft.com/office/drawing/2014/main" id="{1515D1D4-1429-160C-8C98-25F5012C791E}"/>
              </a:ext>
            </a:extLst>
          </p:cNvPr>
          <p:cNvSpPr/>
          <p:nvPr/>
        </p:nvSpPr>
        <p:spPr>
          <a:xfrm>
            <a:off x="5210828" y="2292263"/>
            <a:ext cx="1440000" cy="900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Benefit</a:t>
            </a:r>
          </a:p>
          <a:p>
            <a:pPr algn="ctr"/>
            <a:r>
              <a:rPr lang="en-CH" dirty="0"/>
              <a:t>Model</a:t>
            </a:r>
          </a:p>
        </p:txBody>
      </p:sp>
      <p:sp>
        <p:nvSpPr>
          <p:cNvPr id="8" name="Rectangle 7">
            <a:extLst>
              <a:ext uri="{FF2B5EF4-FFF2-40B4-BE49-F238E27FC236}">
                <a16:creationId xmlns:a16="http://schemas.microsoft.com/office/drawing/2014/main" id="{D4E83DAE-F0E5-F338-5D5A-0BBBDB80890D}"/>
              </a:ext>
            </a:extLst>
          </p:cNvPr>
          <p:cNvSpPr/>
          <p:nvPr/>
        </p:nvSpPr>
        <p:spPr>
          <a:xfrm>
            <a:off x="5210828" y="726509"/>
            <a:ext cx="1440000" cy="900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Set of input parameters</a:t>
            </a:r>
          </a:p>
        </p:txBody>
      </p:sp>
      <p:sp>
        <p:nvSpPr>
          <p:cNvPr id="9" name="Rectangle 8">
            <a:extLst>
              <a:ext uri="{FF2B5EF4-FFF2-40B4-BE49-F238E27FC236}">
                <a16:creationId xmlns:a16="http://schemas.microsoft.com/office/drawing/2014/main" id="{B9217134-D16D-533B-561F-A53AAA1CFF30}"/>
              </a:ext>
            </a:extLst>
          </p:cNvPr>
          <p:cNvSpPr/>
          <p:nvPr/>
        </p:nvSpPr>
        <p:spPr>
          <a:xfrm>
            <a:off x="5210828" y="3858017"/>
            <a:ext cx="1440000" cy="900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Benefit in</a:t>
            </a:r>
            <a:br>
              <a:rPr lang="en-CH" dirty="0"/>
            </a:br>
            <a:r>
              <a:rPr lang="en-CH" dirty="0"/>
              <a:t>each year</a:t>
            </a:r>
          </a:p>
        </p:txBody>
      </p:sp>
      <p:cxnSp>
        <p:nvCxnSpPr>
          <p:cNvPr id="11" name="Straight Arrow Connector 10">
            <a:extLst>
              <a:ext uri="{FF2B5EF4-FFF2-40B4-BE49-F238E27FC236}">
                <a16:creationId xmlns:a16="http://schemas.microsoft.com/office/drawing/2014/main" id="{BD8E3126-5B25-553B-1DE4-3525F1B288A2}"/>
              </a:ext>
            </a:extLst>
          </p:cNvPr>
          <p:cNvCxnSpPr>
            <a:cxnSpLocks/>
            <a:stCxn id="8" idx="2"/>
            <a:endCxn id="7" idx="0"/>
          </p:cNvCxnSpPr>
          <p:nvPr/>
        </p:nvCxnSpPr>
        <p:spPr>
          <a:xfrm>
            <a:off x="5930828" y="1626509"/>
            <a:ext cx="0" cy="665754"/>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3" name="Straight Arrow Connector 12">
            <a:extLst>
              <a:ext uri="{FF2B5EF4-FFF2-40B4-BE49-F238E27FC236}">
                <a16:creationId xmlns:a16="http://schemas.microsoft.com/office/drawing/2014/main" id="{F81B86CA-3498-1C0E-674C-4524014C8CE1}"/>
              </a:ext>
            </a:extLst>
          </p:cNvPr>
          <p:cNvCxnSpPr>
            <a:cxnSpLocks/>
            <a:stCxn id="7" idx="2"/>
            <a:endCxn id="9" idx="0"/>
          </p:cNvCxnSpPr>
          <p:nvPr/>
        </p:nvCxnSpPr>
        <p:spPr>
          <a:xfrm>
            <a:off x="5930828" y="3192263"/>
            <a:ext cx="0" cy="665754"/>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TextBox 16">
            <a:extLst>
              <a:ext uri="{FF2B5EF4-FFF2-40B4-BE49-F238E27FC236}">
                <a16:creationId xmlns:a16="http://schemas.microsoft.com/office/drawing/2014/main" id="{E90D9F85-B40E-7307-7E47-3FA6E21FF1CA}"/>
              </a:ext>
            </a:extLst>
          </p:cNvPr>
          <p:cNvSpPr txBox="1"/>
          <p:nvPr/>
        </p:nvSpPr>
        <p:spPr>
          <a:xfrm>
            <a:off x="6743644" y="470556"/>
            <a:ext cx="2198318" cy="1323439"/>
          </a:xfrm>
          <a:prstGeom prst="rect">
            <a:avLst/>
          </a:prstGeom>
          <a:noFill/>
        </p:spPr>
        <p:txBody>
          <a:bodyPr wrap="square" rtlCol="0">
            <a:spAutoFit/>
          </a:bodyPr>
          <a:lstStyle/>
          <a:p>
            <a:pPr algn="l"/>
            <a:r>
              <a:rPr lang="en-CH" sz="1000" b="1" dirty="0"/>
              <a:t>Example:</a:t>
            </a:r>
          </a:p>
          <a:p>
            <a:pPr marL="171450" indent="-171450" algn="l">
              <a:buFont typeface="Arial" panose="020B0604020202020204" pitchFamily="34" charset="0"/>
              <a:buChar char="•"/>
            </a:pPr>
            <a:r>
              <a:rPr lang="en-CH" sz="1000" dirty="0"/>
              <a:t>Number of users,</a:t>
            </a:r>
          </a:p>
          <a:p>
            <a:pPr marL="171450" indent="-171450" algn="l">
              <a:buFont typeface="Arial" panose="020B0604020202020204" pitchFamily="34" charset="0"/>
              <a:buChar char="•"/>
            </a:pPr>
            <a:r>
              <a:rPr lang="en-CH" sz="1000" dirty="0"/>
              <a:t>Number of publications,</a:t>
            </a:r>
          </a:p>
          <a:p>
            <a:pPr marL="171450" indent="-171450" algn="l">
              <a:buFont typeface="Arial" panose="020B0604020202020204" pitchFamily="34" charset="0"/>
              <a:buChar char="•"/>
            </a:pPr>
            <a:r>
              <a:rPr lang="en-CH" sz="1000" dirty="0"/>
              <a:t>Investment/operation expenses</a:t>
            </a:r>
          </a:p>
          <a:p>
            <a:pPr marL="171450" indent="-171450" algn="l">
              <a:buFont typeface="Arial" panose="020B0604020202020204" pitchFamily="34" charset="0"/>
              <a:buChar char="•"/>
            </a:pPr>
            <a:r>
              <a:rPr lang="en-CH" sz="1000" dirty="0"/>
              <a:t>Value of a comparable product</a:t>
            </a:r>
          </a:p>
          <a:p>
            <a:pPr marL="171450" indent="-171450" algn="l">
              <a:buFont typeface="Arial" panose="020B0604020202020204" pitchFamily="34" charset="0"/>
              <a:buChar char="•"/>
            </a:pPr>
            <a:r>
              <a:rPr lang="en-CH" sz="1000" dirty="0"/>
              <a:t>Opportunity value per unit,</a:t>
            </a:r>
          </a:p>
          <a:p>
            <a:pPr marL="171450" indent="-171450" algn="l">
              <a:buFont typeface="Arial" panose="020B0604020202020204" pitchFamily="34" charset="0"/>
              <a:buChar char="•"/>
            </a:pPr>
            <a:r>
              <a:rPr lang="en-CH" sz="1000" dirty="0"/>
              <a:t>Time value per unit</a:t>
            </a:r>
          </a:p>
          <a:p>
            <a:pPr marL="171450" indent="-171450" algn="l">
              <a:buFont typeface="Arial" panose="020B0604020202020204" pitchFamily="34" charset="0"/>
              <a:buChar char="•"/>
            </a:pPr>
            <a:r>
              <a:rPr lang="en-CH" sz="1000" dirty="0"/>
              <a:t>Financial effect per unit</a:t>
            </a:r>
          </a:p>
        </p:txBody>
      </p:sp>
      <p:sp>
        <p:nvSpPr>
          <p:cNvPr id="18" name="TextBox 17">
            <a:extLst>
              <a:ext uri="{FF2B5EF4-FFF2-40B4-BE49-F238E27FC236}">
                <a16:creationId xmlns:a16="http://schemas.microsoft.com/office/drawing/2014/main" id="{DF5D0394-A9A4-9165-F22C-8C4EB7ACDDD3}"/>
              </a:ext>
            </a:extLst>
          </p:cNvPr>
          <p:cNvSpPr txBox="1"/>
          <p:nvPr/>
        </p:nvSpPr>
        <p:spPr>
          <a:xfrm>
            <a:off x="6743644" y="2292263"/>
            <a:ext cx="2198318" cy="400110"/>
          </a:xfrm>
          <a:prstGeom prst="rect">
            <a:avLst/>
          </a:prstGeom>
          <a:noFill/>
        </p:spPr>
        <p:txBody>
          <a:bodyPr wrap="square" rtlCol="0">
            <a:spAutoFit/>
          </a:bodyPr>
          <a:lstStyle/>
          <a:p>
            <a:pPr algn="l"/>
            <a:r>
              <a:rPr lang="en-CH" sz="1000" b="1" dirty="0"/>
              <a:t>Example:</a:t>
            </a:r>
          </a:p>
          <a:p>
            <a:pPr marL="171450" indent="-171450" algn="l">
              <a:buFont typeface="Arial" panose="020B0604020202020204" pitchFamily="34" charset="0"/>
              <a:buChar char="•"/>
            </a:pPr>
            <a:r>
              <a:rPr lang="en-CH" sz="1000" dirty="0"/>
              <a:t>A formula B = func( input</a:t>
            </a:r>
            <a:r>
              <a:rPr lang="en-CH" sz="1000" i="1" baseline="-25000" dirty="0"/>
              <a:t>1..n</a:t>
            </a:r>
            <a:r>
              <a:rPr lang="en-CH" sz="1000" dirty="0"/>
              <a:t> )</a:t>
            </a:r>
          </a:p>
        </p:txBody>
      </p:sp>
      <p:sp>
        <p:nvSpPr>
          <p:cNvPr id="19" name="TextBox 18">
            <a:extLst>
              <a:ext uri="{FF2B5EF4-FFF2-40B4-BE49-F238E27FC236}">
                <a16:creationId xmlns:a16="http://schemas.microsoft.com/office/drawing/2014/main" id="{B1754D92-78D9-E964-DD7A-ACC18598FFD0}"/>
              </a:ext>
            </a:extLst>
          </p:cNvPr>
          <p:cNvSpPr txBox="1"/>
          <p:nvPr/>
        </p:nvSpPr>
        <p:spPr>
          <a:xfrm>
            <a:off x="6743646" y="3858017"/>
            <a:ext cx="2307511" cy="400110"/>
          </a:xfrm>
          <a:prstGeom prst="rect">
            <a:avLst/>
          </a:prstGeom>
          <a:noFill/>
        </p:spPr>
        <p:txBody>
          <a:bodyPr wrap="square" rtlCol="0">
            <a:spAutoFit/>
          </a:bodyPr>
          <a:lstStyle/>
          <a:p>
            <a:pPr algn="l"/>
            <a:r>
              <a:rPr lang="en-CH" sz="1000" b="1" dirty="0"/>
              <a:t>Example:</a:t>
            </a:r>
          </a:p>
          <a:p>
            <a:pPr marL="171450" indent="-171450" algn="l">
              <a:buFont typeface="Arial" panose="020B0604020202020204" pitchFamily="34" charset="0"/>
              <a:buChar char="•"/>
            </a:pPr>
            <a:r>
              <a:rPr lang="en-CH" sz="1000" dirty="0"/>
              <a:t>B</a:t>
            </a:r>
            <a:r>
              <a:rPr lang="en-CH" sz="1000" i="1" baseline="-25000" dirty="0"/>
              <a:t>discounted</a:t>
            </a:r>
            <a:r>
              <a:rPr lang="en-CH" sz="1000" dirty="0"/>
              <a:t>(t) = B</a:t>
            </a:r>
            <a:r>
              <a:rPr lang="en-CH" sz="1000" i="1" baseline="-25000" dirty="0"/>
              <a:t>undiscounted</a:t>
            </a:r>
            <a:r>
              <a:rPr lang="en-CH" sz="1000" i="1" dirty="0"/>
              <a:t>(t) * DF(t)</a:t>
            </a:r>
            <a:endParaRPr lang="en-CH" sz="1000" dirty="0"/>
          </a:p>
        </p:txBody>
      </p:sp>
    </p:spTree>
    <p:extLst>
      <p:ext uri="{BB962C8B-B14F-4D97-AF65-F5344CB8AC3E}">
        <p14:creationId xmlns:p14="http://schemas.microsoft.com/office/powerpoint/2010/main" val="4029928253"/>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B1609-2125-5FE9-C717-DED584DA3FC8}"/>
              </a:ext>
            </a:extLst>
          </p:cNvPr>
          <p:cNvSpPr>
            <a:spLocks noGrp="1"/>
          </p:cNvSpPr>
          <p:nvPr>
            <p:ph type="ctrTitle"/>
          </p:nvPr>
        </p:nvSpPr>
        <p:spPr/>
        <p:txBody>
          <a:bodyPr/>
          <a:lstStyle/>
          <a:p>
            <a:r>
              <a:rPr lang="en-CH" dirty="0"/>
              <a:t>Value of training</a:t>
            </a:r>
          </a:p>
        </p:txBody>
      </p:sp>
      <p:sp>
        <p:nvSpPr>
          <p:cNvPr id="3" name="Slide Number Placeholder 2">
            <a:extLst>
              <a:ext uri="{FF2B5EF4-FFF2-40B4-BE49-F238E27FC236}">
                <a16:creationId xmlns:a16="http://schemas.microsoft.com/office/drawing/2014/main" id="{02A75901-7C8A-5881-3647-4DC3AD8FEBC2}"/>
              </a:ext>
            </a:extLst>
          </p:cNvPr>
          <p:cNvSpPr>
            <a:spLocks noGrp="1"/>
          </p:cNvSpPr>
          <p:nvPr>
            <p:ph type="sldNum" sz="quarter" idx="12"/>
          </p:nvPr>
        </p:nvSpPr>
        <p:spPr/>
        <p:txBody>
          <a:bodyPr/>
          <a:lstStyle/>
          <a:p>
            <a:fld id="{88A1DFE4-5FC5-43BD-BB7E-75EAD82B965F}" type="slidenum">
              <a:rPr lang="en-US" noProof="0" smtClean="0"/>
              <a:pPr/>
              <a:t>125</a:t>
            </a:fld>
            <a:endParaRPr lang="en-US" noProof="0" dirty="0"/>
          </a:p>
        </p:txBody>
      </p:sp>
    </p:spTree>
    <p:extLst>
      <p:ext uri="{BB962C8B-B14F-4D97-AF65-F5344CB8AC3E}">
        <p14:creationId xmlns:p14="http://schemas.microsoft.com/office/powerpoint/2010/main" val="289661114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35EC9AE-C29E-C44C-73FF-60D257A12ACF}"/>
              </a:ext>
            </a:extLst>
          </p:cNvPr>
          <p:cNvSpPr>
            <a:spLocks noGrp="1"/>
          </p:cNvSpPr>
          <p:nvPr>
            <p:ph type="sldNum" sz="quarter" idx="10"/>
          </p:nvPr>
        </p:nvSpPr>
        <p:spPr/>
        <p:txBody>
          <a:bodyPr/>
          <a:lstStyle/>
          <a:p>
            <a:fld id="{88A1DFE4-5FC5-43BD-BB7E-75EAD82B965F}" type="slidenum">
              <a:rPr lang="en-US" noProof="0" smtClean="0"/>
              <a:pPr/>
              <a:t>126</a:t>
            </a:fld>
            <a:endParaRPr lang="en-US" noProof="0" dirty="0"/>
          </a:p>
        </p:txBody>
      </p:sp>
      <p:sp>
        <p:nvSpPr>
          <p:cNvPr id="5" name="Text Placeholder 4">
            <a:extLst>
              <a:ext uri="{FF2B5EF4-FFF2-40B4-BE49-F238E27FC236}">
                <a16:creationId xmlns:a16="http://schemas.microsoft.com/office/drawing/2014/main" id="{454E70D9-79EE-E242-9968-923A9007E567}"/>
              </a:ext>
            </a:extLst>
          </p:cNvPr>
          <p:cNvSpPr>
            <a:spLocks noGrp="1"/>
          </p:cNvSpPr>
          <p:nvPr>
            <p:ph type="body" sz="quarter" idx="12"/>
          </p:nvPr>
        </p:nvSpPr>
        <p:spPr>
          <a:xfrm>
            <a:off x="92843" y="1347554"/>
            <a:ext cx="4388846" cy="3706845"/>
          </a:xfrm>
        </p:spPr>
        <p:txBody>
          <a:bodyPr/>
          <a:lstStyle/>
          <a:p>
            <a:r>
              <a:rPr lang="en-CH" b="0" dirty="0"/>
              <a:t>Persons, in particular in their early career phase, acquire skills and competencies in Big Science projects that make them more valuable than peers without that experience.</a:t>
            </a:r>
          </a:p>
          <a:p>
            <a:r>
              <a:rPr lang="en-CH" b="0" dirty="0"/>
              <a:t>The </a:t>
            </a:r>
            <a:r>
              <a:rPr lang="en-CH" dirty="0"/>
              <a:t>incremental benefit </a:t>
            </a:r>
            <a:r>
              <a:rPr lang="en-CH" b="0" dirty="0"/>
              <a:t>can be estimated by </a:t>
            </a:r>
            <a:r>
              <a:rPr lang="en-CH" dirty="0"/>
              <a:t>comparing the lifetime salary of persons who participated in science projects to an equivalent set of persons who did not </a:t>
            </a:r>
            <a:r>
              <a:rPr lang="en-CH" b="0" dirty="0"/>
              <a:t>(control group).</a:t>
            </a:r>
          </a:p>
          <a:p>
            <a:r>
              <a:rPr lang="en-CH" b="0" dirty="0"/>
              <a:t>Effects lead to better job opporunities and thus a “premium” on their future salaries. This “marginal” increase is the net benefit.</a:t>
            </a:r>
          </a:p>
          <a:p>
            <a:r>
              <a:rPr lang="en-CH" b="0" dirty="0"/>
              <a:t>The effect is visible after a “minimum enagement” in the scientific research project.</a:t>
            </a:r>
          </a:p>
        </p:txBody>
      </p:sp>
      <p:sp>
        <p:nvSpPr>
          <p:cNvPr id="6" name="Text Placeholder 5">
            <a:extLst>
              <a:ext uri="{FF2B5EF4-FFF2-40B4-BE49-F238E27FC236}">
                <a16:creationId xmlns:a16="http://schemas.microsoft.com/office/drawing/2014/main" id="{84242B25-C4F2-A119-0C02-7C543FED1676}"/>
              </a:ext>
            </a:extLst>
          </p:cNvPr>
          <p:cNvSpPr>
            <a:spLocks noGrp="1"/>
          </p:cNvSpPr>
          <p:nvPr>
            <p:ph type="body" sz="quarter" idx="13"/>
          </p:nvPr>
        </p:nvSpPr>
        <p:spPr>
          <a:xfrm>
            <a:off x="4645932" y="568800"/>
            <a:ext cx="4388846" cy="4406399"/>
          </a:xfrm>
        </p:spPr>
        <p:txBody>
          <a:bodyPr/>
          <a:lstStyle/>
          <a:p>
            <a:r>
              <a:rPr lang="en-CH" b="0" dirty="0"/>
              <a:t>Example groups of people that can profit from a “salary premium”:</a:t>
            </a:r>
          </a:p>
          <a:p>
            <a:pPr marL="285750" indent="-285750">
              <a:buFont typeface="Arial" panose="020B0604020202020204" pitchFamily="34" charset="0"/>
              <a:buChar char="•"/>
            </a:pPr>
            <a:r>
              <a:rPr lang="en-CH" b="0" dirty="0"/>
              <a:t>Undergraduate students</a:t>
            </a:r>
          </a:p>
          <a:p>
            <a:pPr marL="285750" indent="-285750">
              <a:buFont typeface="Arial" panose="020B0604020202020204" pitchFamily="34" charset="0"/>
              <a:buChar char="•"/>
            </a:pPr>
            <a:r>
              <a:rPr lang="en-CH" b="0" dirty="0"/>
              <a:t>Doctoral students</a:t>
            </a:r>
          </a:p>
          <a:p>
            <a:pPr marL="285750" indent="-285750">
              <a:buFont typeface="Arial" panose="020B0604020202020204" pitchFamily="34" charset="0"/>
              <a:buChar char="•"/>
            </a:pPr>
            <a:r>
              <a:rPr lang="en-CH" b="0" dirty="0"/>
              <a:t>Postdoctoral researchers</a:t>
            </a:r>
          </a:p>
          <a:p>
            <a:pPr marL="285750" indent="-285750">
              <a:buFont typeface="Arial" panose="020B0604020202020204" pitchFamily="34" charset="0"/>
              <a:buChar char="•"/>
            </a:pPr>
            <a:r>
              <a:rPr lang="en-CH" b="0" dirty="0"/>
              <a:t>Apprentices</a:t>
            </a:r>
          </a:p>
          <a:p>
            <a:pPr marL="285750" indent="-285750">
              <a:buFont typeface="Arial" panose="020B0604020202020204" pitchFamily="34" charset="0"/>
              <a:buChar char="•"/>
            </a:pPr>
            <a:r>
              <a:rPr lang="en-CH" b="0" dirty="0"/>
              <a:t>Highly-qualified professionals in a situation of “temporary labour” and ”limited duration contracts”.</a:t>
            </a:r>
          </a:p>
          <a:p>
            <a:r>
              <a:rPr lang="en-CH" b="0" dirty="0"/>
              <a:t>The effect can only be estimated for persons that stay between a minimum time and a maximum period and up to a certain age at which still “ordinary hiring conditions” apply that can be compared to control groups (e.g. &lt; 30 years old).</a:t>
            </a:r>
          </a:p>
        </p:txBody>
      </p:sp>
      <p:sp>
        <p:nvSpPr>
          <p:cNvPr id="4" name="Title 3">
            <a:extLst>
              <a:ext uri="{FF2B5EF4-FFF2-40B4-BE49-F238E27FC236}">
                <a16:creationId xmlns:a16="http://schemas.microsoft.com/office/drawing/2014/main" id="{83A9E93B-FFDD-DABA-624C-53EB556665D4}"/>
              </a:ext>
            </a:extLst>
          </p:cNvPr>
          <p:cNvSpPr>
            <a:spLocks noGrp="1"/>
          </p:cNvSpPr>
          <p:nvPr>
            <p:ph type="title"/>
          </p:nvPr>
        </p:nvSpPr>
        <p:spPr/>
        <p:txBody>
          <a:bodyPr/>
          <a:lstStyle/>
          <a:p>
            <a:r>
              <a:rPr lang="en-CH" dirty="0"/>
              <a:t>The value of training</a:t>
            </a:r>
          </a:p>
        </p:txBody>
      </p:sp>
    </p:spTree>
    <p:extLst>
      <p:ext uri="{BB962C8B-B14F-4D97-AF65-F5344CB8AC3E}">
        <p14:creationId xmlns:p14="http://schemas.microsoft.com/office/powerpoint/2010/main" val="25058426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0C636A-97F2-1043-74B8-2C2675C03BFB}"/>
              </a:ext>
            </a:extLst>
          </p:cNvPr>
          <p:cNvSpPr>
            <a:spLocks noGrp="1"/>
          </p:cNvSpPr>
          <p:nvPr>
            <p:ph type="sldNum" sz="quarter" idx="10"/>
          </p:nvPr>
        </p:nvSpPr>
        <p:spPr/>
        <p:txBody>
          <a:bodyPr/>
          <a:lstStyle/>
          <a:p>
            <a:fld id="{88A1DFE4-5FC5-43BD-BB7E-75EAD82B965F}" type="slidenum">
              <a:rPr lang="en-US" noProof="0" smtClean="0"/>
              <a:pPr/>
              <a:t>127</a:t>
            </a:fld>
            <a:endParaRPr lang="en-US" noProof="0" dirty="0"/>
          </a:p>
        </p:txBody>
      </p:sp>
      <p:sp>
        <p:nvSpPr>
          <p:cNvPr id="7" name="Text Placeholder 6">
            <a:extLst>
              <a:ext uri="{FF2B5EF4-FFF2-40B4-BE49-F238E27FC236}">
                <a16:creationId xmlns:a16="http://schemas.microsoft.com/office/drawing/2014/main" id="{2B77B16B-F5AB-604A-F5F3-99D48B9C7287}"/>
              </a:ext>
            </a:extLst>
          </p:cNvPr>
          <p:cNvSpPr>
            <a:spLocks noGrp="1"/>
          </p:cNvSpPr>
          <p:nvPr>
            <p:ph type="body" sz="quarter" idx="12"/>
          </p:nvPr>
        </p:nvSpPr>
        <p:spPr>
          <a:xfrm>
            <a:off x="92843" y="1116000"/>
            <a:ext cx="4388846" cy="3320355"/>
          </a:xfrm>
        </p:spPr>
        <p:txBody>
          <a:bodyPr/>
          <a:lstStyle/>
          <a:p>
            <a:r>
              <a:rPr lang="en-CH" b="0" dirty="0"/>
              <a:t>Database of different people groups in the research infrastructure.</a:t>
            </a:r>
          </a:p>
          <a:p>
            <a:r>
              <a:rPr lang="en-CH" b="0" dirty="0"/>
              <a:t>Entry ages, exit ages of individuals to be able to estimate the average stay per group.</a:t>
            </a:r>
          </a:p>
          <a:p>
            <a:r>
              <a:rPr lang="en-CH" b="0" dirty="0"/>
              <a:t>Country distribution of people in the RI, since national salaries and job migration effects are relevant.</a:t>
            </a:r>
          </a:p>
          <a:p>
            <a:r>
              <a:rPr lang="en-CH" b="0" dirty="0"/>
              <a:t>Distribution of job markets into which persons leave after their activity at the RI.</a:t>
            </a:r>
          </a:p>
          <a:p>
            <a:r>
              <a:rPr lang="en-CH" b="0" dirty="0"/>
              <a:t>Long-term salary tracking of control persons.</a:t>
            </a:r>
          </a:p>
          <a:p>
            <a:r>
              <a:rPr lang="en-CH" b="0" dirty="0"/>
              <a:t>Control lifetime salary evolution can be estimated using commercial salary databases (e.g. glassdoor or public administration salary tables)</a:t>
            </a:r>
          </a:p>
        </p:txBody>
      </p:sp>
      <p:sp>
        <p:nvSpPr>
          <p:cNvPr id="8" name="Text Placeholder 7">
            <a:extLst>
              <a:ext uri="{FF2B5EF4-FFF2-40B4-BE49-F238E27FC236}">
                <a16:creationId xmlns:a16="http://schemas.microsoft.com/office/drawing/2014/main" id="{47575A83-5514-ADDF-49C1-E51AF9171001}"/>
              </a:ext>
            </a:extLst>
          </p:cNvPr>
          <p:cNvSpPr>
            <a:spLocks noGrp="1"/>
          </p:cNvSpPr>
          <p:nvPr>
            <p:ph type="body" sz="quarter" idx="13"/>
          </p:nvPr>
        </p:nvSpPr>
        <p:spPr>
          <a:xfrm>
            <a:off x="4645932" y="698400"/>
            <a:ext cx="4388846" cy="3737955"/>
          </a:xfrm>
        </p:spPr>
        <p:txBody>
          <a:bodyPr/>
          <a:lstStyle/>
          <a:p>
            <a:r>
              <a:rPr lang="en-CH" b="0" dirty="0"/>
              <a:t>Assumption on the life active working period are needed. They differ substantially between countries. Official retirement ages are not the “effective” retirement ages.</a:t>
            </a:r>
          </a:p>
          <a:p>
            <a:r>
              <a:rPr lang="en-CH" b="0" dirty="0"/>
              <a:t>Effects need to be calculated from the first person entering the research project until the last person leaving the scientific research project.</a:t>
            </a:r>
          </a:p>
          <a:p>
            <a:r>
              <a:rPr lang="en-CH" b="0" dirty="0"/>
              <a:t>The lifetime salaries for each “capita” needs to be added and discounted for each year using distributions of the job category after their leave and the active working life and the salary distribution in the countries in which the people are likely to end up working.</a:t>
            </a:r>
          </a:p>
          <a:p>
            <a:r>
              <a:rPr lang="en-CH" b="0" u="sng" dirty="0"/>
              <a:t>Careful:</a:t>
            </a:r>
            <a:r>
              <a:rPr lang="en-CH" b="0" dirty="0"/>
              <a:t> different countries have different additional labour costs and insurance schemes. Therefore it is needed to make a choice between net and gross salary evolution.</a:t>
            </a:r>
          </a:p>
          <a:p>
            <a:endParaRPr lang="en-CH" b="0" dirty="0"/>
          </a:p>
        </p:txBody>
      </p:sp>
      <p:sp>
        <p:nvSpPr>
          <p:cNvPr id="6" name="Title 5">
            <a:extLst>
              <a:ext uri="{FF2B5EF4-FFF2-40B4-BE49-F238E27FC236}">
                <a16:creationId xmlns:a16="http://schemas.microsoft.com/office/drawing/2014/main" id="{D6CD5DFA-5039-4A5E-0074-046857F2164E}"/>
              </a:ext>
            </a:extLst>
          </p:cNvPr>
          <p:cNvSpPr>
            <a:spLocks noGrp="1"/>
          </p:cNvSpPr>
          <p:nvPr>
            <p:ph type="title"/>
          </p:nvPr>
        </p:nvSpPr>
        <p:spPr/>
        <p:txBody>
          <a:bodyPr/>
          <a:lstStyle/>
          <a:p>
            <a:r>
              <a:rPr lang="en-CH" dirty="0"/>
              <a:t>What is needed</a:t>
            </a:r>
          </a:p>
        </p:txBody>
      </p:sp>
    </p:spTree>
    <p:extLst>
      <p:ext uri="{BB962C8B-B14F-4D97-AF65-F5344CB8AC3E}">
        <p14:creationId xmlns:p14="http://schemas.microsoft.com/office/powerpoint/2010/main" val="2936346407"/>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5BF528-490E-FC91-3836-542A76A38561}"/>
              </a:ext>
            </a:extLst>
          </p:cNvPr>
          <p:cNvSpPr>
            <a:spLocks noGrp="1"/>
          </p:cNvSpPr>
          <p:nvPr>
            <p:ph type="sldNum" sz="quarter" idx="10"/>
          </p:nvPr>
        </p:nvSpPr>
        <p:spPr/>
        <p:txBody>
          <a:bodyPr/>
          <a:lstStyle/>
          <a:p>
            <a:fld id="{88A1DFE4-5FC5-43BD-BB7E-75EAD82B965F}" type="slidenum">
              <a:rPr lang="en-US" noProof="0" smtClean="0"/>
              <a:pPr/>
              <a:t>128</a:t>
            </a:fld>
            <a:endParaRPr lang="en-US" noProof="0" dirty="0"/>
          </a:p>
        </p:txBody>
      </p:sp>
      <p:sp>
        <p:nvSpPr>
          <p:cNvPr id="7" name="Text Placeholder 6">
            <a:extLst>
              <a:ext uri="{FF2B5EF4-FFF2-40B4-BE49-F238E27FC236}">
                <a16:creationId xmlns:a16="http://schemas.microsoft.com/office/drawing/2014/main" id="{4BD941E3-5740-AB1F-4C3B-476A8D14BD18}"/>
              </a:ext>
            </a:extLst>
          </p:cNvPr>
          <p:cNvSpPr>
            <a:spLocks noGrp="1"/>
          </p:cNvSpPr>
          <p:nvPr>
            <p:ph type="body" sz="quarter" idx="12"/>
          </p:nvPr>
        </p:nvSpPr>
        <p:spPr>
          <a:xfrm>
            <a:off x="92843" y="1814401"/>
            <a:ext cx="4388846" cy="2621954"/>
          </a:xfrm>
        </p:spPr>
        <p:txBody>
          <a:bodyPr/>
          <a:lstStyle/>
          <a:p>
            <a:r>
              <a:rPr lang="en-GB" b="0" dirty="0"/>
              <a:t>l</a:t>
            </a:r>
            <a:r>
              <a:rPr lang="en-CH" b="0" dirty="0"/>
              <a:t>n(W): natural logarithm of the wage</a:t>
            </a:r>
          </a:p>
          <a:p>
            <a:r>
              <a:rPr lang="en-CH" b="0" dirty="0"/>
              <a:t>β</a:t>
            </a:r>
            <a:r>
              <a:rPr lang="en-CH" b="0" baseline="-25000" dirty="0"/>
              <a:t>0</a:t>
            </a:r>
            <a:r>
              <a:rPr lang="en-CH" b="0" dirty="0"/>
              <a:t>: earnings without education and experience</a:t>
            </a:r>
          </a:p>
          <a:p>
            <a:r>
              <a:rPr lang="en-CH" b="0" dirty="0"/>
              <a:t>S: years of schooling (education, training)</a:t>
            </a:r>
          </a:p>
          <a:p>
            <a:r>
              <a:rPr lang="en-CH" b="0" dirty="0"/>
              <a:t>β</a:t>
            </a:r>
            <a:r>
              <a:rPr lang="en-CH" b="0" baseline="-25000" dirty="0"/>
              <a:t>1</a:t>
            </a:r>
            <a:r>
              <a:rPr lang="en-CH" b="0" dirty="0"/>
              <a:t>: % increase in salary for each additional year of schooling</a:t>
            </a:r>
          </a:p>
          <a:p>
            <a:r>
              <a:rPr lang="en-CH" b="0" dirty="0"/>
              <a:t>X: years of work eXperience</a:t>
            </a:r>
          </a:p>
          <a:p>
            <a:r>
              <a:rPr lang="en-CH" b="0" dirty="0"/>
              <a:t>β</a:t>
            </a:r>
            <a:r>
              <a:rPr lang="en-CH" b="0" baseline="-25000" dirty="0"/>
              <a:t>2</a:t>
            </a:r>
            <a:r>
              <a:rPr lang="en-CH" b="0" dirty="0"/>
              <a:t>: initial increase of salary with work experience</a:t>
            </a:r>
          </a:p>
          <a:p>
            <a:r>
              <a:rPr lang="en-CH" b="0" dirty="0"/>
              <a:t>X</a:t>
            </a:r>
            <a:r>
              <a:rPr lang="en-CH" b="0" baseline="30000" dirty="0"/>
              <a:t>2</a:t>
            </a:r>
            <a:r>
              <a:rPr lang="en-CH" b="0" dirty="0"/>
              <a:t>: square of work eXperience to account for diminishing returns to experience</a:t>
            </a:r>
          </a:p>
          <a:p>
            <a:r>
              <a:rPr lang="en-CH" b="0" dirty="0"/>
              <a:t>β</a:t>
            </a:r>
            <a:r>
              <a:rPr lang="en-CH" b="0" baseline="-25000" dirty="0"/>
              <a:t>3</a:t>
            </a:r>
            <a:r>
              <a:rPr lang="en-CH" b="0" dirty="0"/>
              <a:t>: diminishing returns to experience</a:t>
            </a:r>
          </a:p>
          <a:p>
            <a:r>
              <a:rPr lang="en-CH" b="0" dirty="0"/>
              <a:t>e: error term to account for unobserved factors.</a:t>
            </a:r>
          </a:p>
          <a:p>
            <a:endParaRPr lang="en-CH" b="0" dirty="0"/>
          </a:p>
        </p:txBody>
      </p:sp>
      <p:sp>
        <p:nvSpPr>
          <p:cNvPr id="8" name="Text Placeholder 7">
            <a:extLst>
              <a:ext uri="{FF2B5EF4-FFF2-40B4-BE49-F238E27FC236}">
                <a16:creationId xmlns:a16="http://schemas.microsoft.com/office/drawing/2014/main" id="{E82760A4-7D41-02B9-AB37-3B88552F3BD7}"/>
              </a:ext>
            </a:extLst>
          </p:cNvPr>
          <p:cNvSpPr>
            <a:spLocks noGrp="1"/>
          </p:cNvSpPr>
          <p:nvPr>
            <p:ph type="body" sz="quarter" idx="13"/>
          </p:nvPr>
        </p:nvSpPr>
        <p:spPr>
          <a:xfrm>
            <a:off x="4645932" y="1078323"/>
            <a:ext cx="4388846" cy="980878"/>
          </a:xfrm>
        </p:spPr>
        <p:txBody>
          <a:bodyPr/>
          <a:lstStyle/>
          <a:p>
            <a:r>
              <a:rPr lang="en-CH" b="0" dirty="0"/>
              <a:t>Explains </a:t>
            </a:r>
            <a:r>
              <a:rPr lang="en-CH" dirty="0"/>
              <a:t>wage as a function of schooling</a:t>
            </a:r>
            <a:r>
              <a:rPr lang="en-CH" b="0" dirty="0"/>
              <a:t>.</a:t>
            </a:r>
            <a:br>
              <a:rPr lang="en-CH" b="0" dirty="0"/>
            </a:br>
            <a:r>
              <a:rPr lang="en-CH" b="0" dirty="0"/>
              <a:t>Higher education = higher wages</a:t>
            </a:r>
            <a:br>
              <a:rPr lang="en-CH" b="0" dirty="0"/>
            </a:br>
            <a:r>
              <a:rPr lang="en-CH" b="0" dirty="0"/>
              <a:t>More experience = higher wages, but at decreasing rate captured by the X</a:t>
            </a:r>
            <a:r>
              <a:rPr lang="en-CH" b="0" baseline="30000" dirty="0"/>
              <a:t>2</a:t>
            </a:r>
            <a:endParaRPr lang="en-CH" b="0" dirty="0"/>
          </a:p>
        </p:txBody>
      </p:sp>
      <p:sp>
        <p:nvSpPr>
          <p:cNvPr id="6" name="Title 5">
            <a:extLst>
              <a:ext uri="{FF2B5EF4-FFF2-40B4-BE49-F238E27FC236}">
                <a16:creationId xmlns:a16="http://schemas.microsoft.com/office/drawing/2014/main" id="{44145F06-160E-3424-4195-5D7004BB7331}"/>
              </a:ext>
            </a:extLst>
          </p:cNvPr>
          <p:cNvSpPr>
            <a:spLocks noGrp="1"/>
          </p:cNvSpPr>
          <p:nvPr>
            <p:ph type="title"/>
          </p:nvPr>
        </p:nvSpPr>
        <p:spPr>
          <a:xfrm>
            <a:off x="92843" y="470556"/>
            <a:ext cx="8941935" cy="538466"/>
          </a:xfrm>
        </p:spPr>
        <p:txBody>
          <a:bodyPr/>
          <a:lstStyle/>
          <a:p>
            <a:r>
              <a:rPr lang="en-CH" dirty="0"/>
              <a:t>Minzerian wage model after Jacob Mincer</a:t>
            </a:r>
          </a:p>
        </p:txBody>
      </p:sp>
      <p:pic>
        <p:nvPicPr>
          <p:cNvPr id="10" name="Picture 9">
            <a:extLst>
              <a:ext uri="{FF2B5EF4-FFF2-40B4-BE49-F238E27FC236}">
                <a16:creationId xmlns:a16="http://schemas.microsoft.com/office/drawing/2014/main" id="{69845AED-84F5-BE4A-8296-AF135AF0BE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277" y="1078322"/>
            <a:ext cx="4217978" cy="538466"/>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B7E3A8A4-CD40-12FF-415C-06FE7B8EB4CE}"/>
              </a:ext>
            </a:extLst>
          </p:cNvPr>
          <p:cNvPicPr>
            <a:picLocks noChangeAspect="1"/>
          </p:cNvPicPr>
          <p:nvPr/>
        </p:nvPicPr>
        <p:blipFill>
          <a:blip r:embed="rId3"/>
          <a:stretch>
            <a:fillRect/>
          </a:stretch>
        </p:blipFill>
        <p:spPr>
          <a:xfrm>
            <a:off x="5260566" y="2613199"/>
            <a:ext cx="3159578" cy="2544496"/>
          </a:xfrm>
          <a:prstGeom prst="rect">
            <a:avLst/>
          </a:prstGeom>
        </p:spPr>
      </p:pic>
      <p:sp>
        <p:nvSpPr>
          <p:cNvPr id="12" name="TextBox 11">
            <a:extLst>
              <a:ext uri="{FF2B5EF4-FFF2-40B4-BE49-F238E27FC236}">
                <a16:creationId xmlns:a16="http://schemas.microsoft.com/office/drawing/2014/main" id="{781DD55C-DC09-2FEE-8947-3AE74EF3A5BA}"/>
              </a:ext>
            </a:extLst>
          </p:cNvPr>
          <p:cNvSpPr txBox="1"/>
          <p:nvPr/>
        </p:nvSpPr>
        <p:spPr>
          <a:xfrm>
            <a:off x="4662313" y="2059201"/>
            <a:ext cx="4003200" cy="553998"/>
          </a:xfrm>
          <a:prstGeom prst="rect">
            <a:avLst/>
          </a:prstGeom>
          <a:noFill/>
        </p:spPr>
        <p:txBody>
          <a:bodyPr wrap="square" rtlCol="0">
            <a:spAutoFit/>
          </a:bodyPr>
          <a:lstStyle/>
          <a:p>
            <a:r>
              <a:rPr lang="en-GB" sz="1000" dirty="0" err="1">
                <a:latin typeface="Courier New" panose="02070309020205020404" pitchFamily="49" charset="0"/>
                <a:cs typeface="Courier New" panose="02070309020205020404" pitchFamily="49" charset="0"/>
              </a:rPr>
              <a:t>ln_wage</a:t>
            </a:r>
            <a:r>
              <a:rPr lang="en-GB" sz="1000" dirty="0">
                <a:latin typeface="Courier New" panose="02070309020205020404" pitchFamily="49" charset="0"/>
                <a:cs typeface="Courier New" panose="02070309020205020404" pitchFamily="49" charset="0"/>
              </a:rPr>
              <a:t> = a + b * schooling + c * experience + </a:t>
            </a:r>
            <a:br>
              <a:rPr lang="en-GB" sz="1000" dirty="0">
                <a:latin typeface="Courier New" panose="02070309020205020404" pitchFamily="49" charset="0"/>
                <a:cs typeface="Courier New" panose="02070309020205020404" pitchFamily="49" charset="0"/>
              </a:rPr>
            </a:br>
            <a:r>
              <a:rPr lang="en-GB" sz="1000" dirty="0">
                <a:latin typeface="Courier New" panose="02070309020205020404" pitchFamily="49" charset="0"/>
                <a:cs typeface="Courier New" panose="02070309020205020404" pitchFamily="49" charset="0"/>
              </a:rPr>
              <a:t>	 d * experience**2</a:t>
            </a:r>
          </a:p>
          <a:p>
            <a:r>
              <a:rPr lang="en-GB" sz="1000" dirty="0">
                <a:latin typeface="Courier New" panose="02070309020205020404" pitchFamily="49" charset="0"/>
                <a:cs typeface="Courier New" panose="02070309020205020404" pitchFamily="49" charset="0"/>
              </a:rPr>
              <a:t>wage = </a:t>
            </a:r>
            <a:r>
              <a:rPr lang="en-GB" sz="1000" dirty="0" err="1">
                <a:latin typeface="Courier New" panose="02070309020205020404" pitchFamily="49" charset="0"/>
                <a:cs typeface="Courier New" panose="02070309020205020404" pitchFamily="49" charset="0"/>
              </a:rPr>
              <a:t>np.exp</a:t>
            </a:r>
            <a:r>
              <a:rPr lang="en-GB" sz="1000" dirty="0">
                <a:latin typeface="Courier New" panose="02070309020205020404" pitchFamily="49" charset="0"/>
                <a:cs typeface="Courier New" panose="02070309020205020404" pitchFamily="49" charset="0"/>
              </a:rPr>
              <a:t>(</a:t>
            </a:r>
            <a:r>
              <a:rPr lang="en-GB" sz="1000" dirty="0" err="1">
                <a:latin typeface="Courier New" panose="02070309020205020404" pitchFamily="49" charset="0"/>
                <a:cs typeface="Courier New" panose="02070309020205020404" pitchFamily="49" charset="0"/>
              </a:rPr>
              <a:t>ln_wage</a:t>
            </a:r>
            <a:r>
              <a:rPr lang="en-GB" sz="1000" dirty="0">
                <a:latin typeface="Courier New" panose="02070309020205020404" pitchFamily="49" charset="0"/>
                <a:cs typeface="Courier New" panose="02070309020205020404" pitchFamily="49" charset="0"/>
              </a:rPr>
              <a:t>)</a:t>
            </a:r>
            <a:endParaRPr lang="en-CH" sz="1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861583887"/>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8C0221-9308-83B3-54C0-4AEF790CC7D1}"/>
              </a:ext>
            </a:extLst>
          </p:cNvPr>
          <p:cNvSpPr>
            <a:spLocks noGrp="1"/>
          </p:cNvSpPr>
          <p:nvPr>
            <p:ph type="sldNum" sz="quarter" idx="10"/>
          </p:nvPr>
        </p:nvSpPr>
        <p:spPr/>
        <p:txBody>
          <a:bodyPr/>
          <a:lstStyle/>
          <a:p>
            <a:fld id="{88A1DFE4-5FC5-43BD-BB7E-75EAD82B965F}" type="slidenum">
              <a:rPr lang="en-US" noProof="0" smtClean="0"/>
              <a:pPr/>
              <a:t>129</a:t>
            </a:fld>
            <a:endParaRPr lang="en-US" noProof="0" dirty="0"/>
          </a:p>
        </p:txBody>
      </p:sp>
      <p:sp>
        <p:nvSpPr>
          <p:cNvPr id="3" name="Text Placeholder 2">
            <a:extLst>
              <a:ext uri="{FF2B5EF4-FFF2-40B4-BE49-F238E27FC236}">
                <a16:creationId xmlns:a16="http://schemas.microsoft.com/office/drawing/2014/main" id="{7D98F61E-ECAF-7706-039A-A05F9C8DC5BF}"/>
              </a:ext>
            </a:extLst>
          </p:cNvPr>
          <p:cNvSpPr>
            <a:spLocks noGrp="1"/>
          </p:cNvSpPr>
          <p:nvPr>
            <p:ph type="body" sz="quarter" idx="12"/>
          </p:nvPr>
        </p:nvSpPr>
        <p:spPr>
          <a:xfrm>
            <a:off x="109222" y="1130400"/>
            <a:ext cx="8925555" cy="3305955"/>
          </a:xfrm>
        </p:spPr>
        <p:txBody>
          <a:bodyPr/>
          <a:lstStyle/>
          <a:p>
            <a:pPr marL="285750" indent="-285750">
              <a:buFont typeface="Arial" panose="020B0604020202020204" pitchFamily="34" charset="0"/>
              <a:buChar char="•"/>
            </a:pPr>
            <a:r>
              <a:rPr lang="en-CH" sz="1800" b="0" dirty="0"/>
              <a:t>The Mincer model describes the</a:t>
            </a:r>
            <a:br>
              <a:rPr lang="en-CH" sz="1800" b="0" dirty="0"/>
            </a:br>
            <a:r>
              <a:rPr lang="en-CH" sz="1800" dirty="0"/>
              <a:t>typical wage to be expected for a person in a certain socio-economic context</a:t>
            </a:r>
            <a:r>
              <a:rPr lang="en-CH" sz="1800" b="0" dirty="0"/>
              <a:t>.</a:t>
            </a:r>
          </a:p>
          <a:p>
            <a:pPr marL="285750" indent="-285750">
              <a:buFont typeface="Arial" panose="020B0604020202020204" pitchFamily="34" charset="0"/>
              <a:buChar char="•"/>
            </a:pPr>
            <a:r>
              <a:rPr lang="en-CH" sz="1800" b="0" dirty="0"/>
              <a:t>The major contributions to the wage level have been determined to be </a:t>
            </a:r>
          </a:p>
          <a:p>
            <a:pPr marL="758250" lvl="1" indent="-285750">
              <a:buFont typeface="Arial" panose="020B0604020202020204" pitchFamily="34" charset="0"/>
              <a:buChar char="•"/>
            </a:pPr>
            <a:r>
              <a:rPr lang="en-GB" sz="1600" b="0" dirty="0"/>
              <a:t>S</a:t>
            </a:r>
            <a:r>
              <a:rPr lang="en-CH" sz="1600" b="0" dirty="0"/>
              <a:t>chooling</a:t>
            </a:r>
          </a:p>
          <a:p>
            <a:pPr marL="758250" lvl="1" indent="-285750">
              <a:buFont typeface="Arial" panose="020B0604020202020204" pitchFamily="34" charset="0"/>
              <a:buChar char="•"/>
            </a:pPr>
            <a:r>
              <a:rPr lang="en-GB" sz="1600" b="0" dirty="0"/>
              <a:t>R</a:t>
            </a:r>
            <a:r>
              <a:rPr lang="en-CH" sz="1600" b="0" dirty="0"/>
              <a:t>elevant work experience</a:t>
            </a:r>
          </a:p>
          <a:p>
            <a:pPr marL="758250" lvl="1" indent="-285750">
              <a:buFont typeface="Arial" panose="020B0604020202020204" pitchFamily="34" charset="0"/>
              <a:buChar char="•"/>
            </a:pPr>
            <a:r>
              <a:rPr lang="en-CH" sz="1600" b="0" dirty="0"/>
              <a:t>Too “long” work experience can also have a negative effect on the wage</a:t>
            </a:r>
          </a:p>
          <a:p>
            <a:pPr marL="285750" indent="-285750">
              <a:buFont typeface="Arial" panose="020B0604020202020204" pitchFamily="34" charset="0"/>
              <a:buChar char="•"/>
            </a:pPr>
            <a:r>
              <a:rPr lang="en-CH" sz="1800" b="0" dirty="0"/>
              <a:t>The Mincer model </a:t>
            </a:r>
            <a:r>
              <a:rPr lang="en-CH" sz="1800" dirty="0"/>
              <a:t>is not a lifetime salary evolution function </a:t>
            </a:r>
            <a:r>
              <a:rPr lang="en-CH" sz="1800" b="0" i="1" dirty="0"/>
              <a:t>S(t) = …</a:t>
            </a:r>
          </a:p>
          <a:p>
            <a:pPr marL="285750" indent="-285750">
              <a:buFont typeface="Arial" panose="020B0604020202020204" pitchFamily="34" charset="0"/>
              <a:buChar char="•"/>
            </a:pPr>
            <a:endParaRPr lang="en-CH" sz="1800" b="0" dirty="0"/>
          </a:p>
        </p:txBody>
      </p:sp>
      <p:sp>
        <p:nvSpPr>
          <p:cNvPr id="5" name="Title 4">
            <a:extLst>
              <a:ext uri="{FF2B5EF4-FFF2-40B4-BE49-F238E27FC236}">
                <a16:creationId xmlns:a16="http://schemas.microsoft.com/office/drawing/2014/main" id="{BBE6460E-41B8-7C2E-A300-ADFBCCB00BA4}"/>
              </a:ext>
            </a:extLst>
          </p:cNvPr>
          <p:cNvSpPr>
            <a:spLocks noGrp="1"/>
          </p:cNvSpPr>
          <p:nvPr>
            <p:ph type="title"/>
          </p:nvPr>
        </p:nvSpPr>
        <p:spPr/>
        <p:txBody>
          <a:bodyPr/>
          <a:lstStyle/>
          <a:p>
            <a:r>
              <a:rPr lang="en-CH" dirty="0"/>
              <a:t>Points to remember</a:t>
            </a:r>
          </a:p>
        </p:txBody>
      </p:sp>
    </p:spTree>
    <p:extLst>
      <p:ext uri="{BB962C8B-B14F-4D97-AF65-F5344CB8AC3E}">
        <p14:creationId xmlns:p14="http://schemas.microsoft.com/office/powerpoint/2010/main" val="3702685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2B2C698-8A55-C326-CA78-F8B247A6605F}"/>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7" name="Text Placeholder 6">
            <a:extLst>
              <a:ext uri="{FF2B5EF4-FFF2-40B4-BE49-F238E27FC236}">
                <a16:creationId xmlns:a16="http://schemas.microsoft.com/office/drawing/2014/main" id="{0DCB4517-AD5C-5963-2F82-5A595C60382D}"/>
              </a:ext>
            </a:extLst>
          </p:cNvPr>
          <p:cNvSpPr>
            <a:spLocks noGrp="1"/>
          </p:cNvSpPr>
          <p:nvPr>
            <p:ph type="body" sz="quarter" idx="12"/>
          </p:nvPr>
        </p:nvSpPr>
        <p:spPr>
          <a:xfrm>
            <a:off x="92843" y="1347555"/>
            <a:ext cx="8723090" cy="3088800"/>
          </a:xfrm>
        </p:spPr>
        <p:txBody>
          <a:bodyPr/>
          <a:lstStyle/>
          <a:p>
            <a:r>
              <a:rPr lang="en-CH" dirty="0"/>
              <a:t>KPIs are required to determine the total lifecycle cost and to measure particular LCA determined performances against the project performance.</a:t>
            </a:r>
          </a:p>
          <a:p>
            <a:r>
              <a:rPr lang="en-CH" b="0" dirty="0"/>
              <a:t>Example:</a:t>
            </a:r>
          </a:p>
          <a:p>
            <a:r>
              <a:rPr lang="en-CH" b="0" dirty="0"/>
              <a:t>Total greenhouse gas production vs. what the science community obtains from the project.</a:t>
            </a:r>
          </a:p>
          <a:p>
            <a:r>
              <a:rPr lang="en-CH" u="sng" dirty="0"/>
              <a:t>CAUTION!</a:t>
            </a:r>
          </a:p>
          <a:p>
            <a:r>
              <a:rPr lang="en-CH" dirty="0"/>
              <a:t>Science KPIs cannot be used like conventional production or societal service KPIs, since they do not directly contribute to the economy or society!</a:t>
            </a:r>
          </a:p>
          <a:p>
            <a:r>
              <a:rPr lang="en-CH" dirty="0"/>
              <a:t>To avoid bias and “marketing”, it is discouraged to merge science KPIs with LCA performance KPIs, e.g. “The carbon footprint per Higgs boson produced”.</a:t>
            </a:r>
          </a:p>
          <a:p>
            <a:r>
              <a:rPr lang="en-CH" dirty="0"/>
              <a:t>KPIs are always to be reported in absolute terms and separately.</a:t>
            </a:r>
          </a:p>
        </p:txBody>
      </p:sp>
      <p:sp>
        <p:nvSpPr>
          <p:cNvPr id="6" name="Title 5">
            <a:extLst>
              <a:ext uri="{FF2B5EF4-FFF2-40B4-BE49-F238E27FC236}">
                <a16:creationId xmlns:a16="http://schemas.microsoft.com/office/drawing/2014/main" id="{50F50DC0-5A9B-782C-40D6-3FD5AC0AA85F}"/>
              </a:ext>
            </a:extLst>
          </p:cNvPr>
          <p:cNvSpPr>
            <a:spLocks noGrp="1"/>
          </p:cNvSpPr>
          <p:nvPr>
            <p:ph type="title"/>
          </p:nvPr>
        </p:nvSpPr>
        <p:spPr/>
        <p:txBody>
          <a:bodyPr/>
          <a:lstStyle/>
          <a:p>
            <a:r>
              <a:rPr lang="en-CH" dirty="0"/>
              <a:t>Key Performance Indicators (KPI)</a:t>
            </a:r>
          </a:p>
        </p:txBody>
      </p:sp>
    </p:spTree>
    <p:extLst>
      <p:ext uri="{BB962C8B-B14F-4D97-AF65-F5344CB8AC3E}">
        <p14:creationId xmlns:p14="http://schemas.microsoft.com/office/powerpoint/2010/main" val="179251156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80786BC-E1D1-36C4-1051-EA201841839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32094" y="1584111"/>
            <a:ext cx="4470967" cy="2613599"/>
          </a:xfrm>
          <a:prstGeom prst="rect">
            <a:avLst/>
          </a:prstGeom>
          <a:noFill/>
          <a:ln>
            <a:noFill/>
          </a:ln>
        </p:spPr>
      </p:pic>
      <p:sp>
        <p:nvSpPr>
          <p:cNvPr id="3" name="Slide Number Placeholder 2">
            <a:extLst>
              <a:ext uri="{FF2B5EF4-FFF2-40B4-BE49-F238E27FC236}">
                <a16:creationId xmlns:a16="http://schemas.microsoft.com/office/drawing/2014/main" id="{02040AE5-65DE-34C4-85C0-31DE8AD3EEF2}"/>
              </a:ext>
            </a:extLst>
          </p:cNvPr>
          <p:cNvSpPr>
            <a:spLocks noGrp="1"/>
          </p:cNvSpPr>
          <p:nvPr>
            <p:ph type="sldNum" sz="quarter" idx="10"/>
          </p:nvPr>
        </p:nvSpPr>
        <p:spPr/>
        <p:txBody>
          <a:bodyPr/>
          <a:lstStyle/>
          <a:p>
            <a:fld id="{88A1DFE4-5FC5-43BD-BB7E-75EAD82B965F}" type="slidenum">
              <a:rPr lang="en-US" noProof="0" smtClean="0"/>
              <a:pPr/>
              <a:t>130</a:t>
            </a:fld>
            <a:endParaRPr lang="en-US" noProof="0" dirty="0"/>
          </a:p>
        </p:txBody>
      </p:sp>
      <p:sp>
        <p:nvSpPr>
          <p:cNvPr id="8" name="Text Placeholder 7">
            <a:extLst>
              <a:ext uri="{FF2B5EF4-FFF2-40B4-BE49-F238E27FC236}">
                <a16:creationId xmlns:a16="http://schemas.microsoft.com/office/drawing/2014/main" id="{9A4B0BCE-876C-9B11-2DF4-D913214A0B49}"/>
              </a:ext>
            </a:extLst>
          </p:cNvPr>
          <p:cNvSpPr>
            <a:spLocks noGrp="1"/>
          </p:cNvSpPr>
          <p:nvPr>
            <p:ph type="body" sz="quarter" idx="13"/>
          </p:nvPr>
        </p:nvSpPr>
        <p:spPr>
          <a:xfrm>
            <a:off x="161128" y="1058401"/>
            <a:ext cx="4470966" cy="3448799"/>
          </a:xfrm>
        </p:spPr>
        <p:txBody>
          <a:bodyPr/>
          <a:lstStyle/>
          <a:p>
            <a:r>
              <a:rPr lang="en-CH" sz="1600" b="0" dirty="0"/>
              <a:t>Lifetime salary evolution on the actual labour market matches a simplified logarithmic function based on J. Mincer (but different!) that depends on the amount of active working years and the activity sector.</a:t>
            </a:r>
          </a:p>
          <a:p>
            <a:br>
              <a:rPr lang="en-CH" sz="1600" b="0" dirty="0"/>
            </a:br>
            <a:r>
              <a:rPr lang="en-CH" sz="1600" b="0" dirty="0"/>
              <a:t>	</a:t>
            </a:r>
            <a:r>
              <a:rPr lang="en-CH" sz="2000" u="sng" dirty="0"/>
              <a:t>Wage</a:t>
            </a:r>
            <a:r>
              <a:rPr lang="en-CH" sz="2000" i="1" u="sng" dirty="0"/>
              <a:t>(t) = A + B * ln(t)</a:t>
            </a:r>
            <a:br>
              <a:rPr lang="en-CH" sz="1600" b="0" i="1" u="sng" dirty="0"/>
            </a:br>
            <a:endParaRPr lang="en-CH" sz="1600" b="0" i="1" u="sng" dirty="0"/>
          </a:p>
          <a:p>
            <a:r>
              <a:rPr lang="en-CH" sz="1600" b="0" i="1" dirty="0"/>
              <a:t>A is the entry point salary, indicated at</a:t>
            </a:r>
            <a:br>
              <a:rPr lang="en-CH" sz="1600" b="0" i="1" dirty="0"/>
            </a:br>
            <a:r>
              <a:rPr lang="en-CH" sz="1600" b="0" i="1" dirty="0"/>
              <a:t>t=1 where ln(1) = 0.</a:t>
            </a:r>
          </a:p>
          <a:p>
            <a:r>
              <a:rPr lang="en-CH" sz="1600" b="0" i="1" dirty="0"/>
              <a:t>Note that ln(0) is undefined.</a:t>
            </a:r>
          </a:p>
          <a:p>
            <a:r>
              <a:rPr lang="en-CH" sz="1600" b="0" i="1" dirty="0"/>
              <a:t>The higher B, the steeper the curve,</a:t>
            </a:r>
            <a:br>
              <a:rPr lang="en-CH" sz="1600" b="0" i="1" dirty="0"/>
            </a:br>
            <a:r>
              <a:rPr lang="en-CH" sz="1600" b="0" i="1" dirty="0"/>
              <a:t>the faster the wage increases.</a:t>
            </a:r>
          </a:p>
          <a:p>
            <a:endParaRPr lang="en-CH" sz="1600" b="0" i="1" dirty="0"/>
          </a:p>
        </p:txBody>
      </p:sp>
      <p:sp>
        <p:nvSpPr>
          <p:cNvPr id="6" name="Title 5">
            <a:extLst>
              <a:ext uri="{FF2B5EF4-FFF2-40B4-BE49-F238E27FC236}">
                <a16:creationId xmlns:a16="http://schemas.microsoft.com/office/drawing/2014/main" id="{3DEF5E9C-141A-D13D-C9D0-59F1104D6717}"/>
              </a:ext>
            </a:extLst>
          </p:cNvPr>
          <p:cNvSpPr>
            <a:spLocks noGrp="1"/>
          </p:cNvSpPr>
          <p:nvPr>
            <p:ph type="title"/>
          </p:nvPr>
        </p:nvSpPr>
        <p:spPr/>
        <p:txBody>
          <a:bodyPr/>
          <a:lstStyle/>
          <a:p>
            <a:r>
              <a:rPr lang="en-CH" dirty="0"/>
              <a:t>Lifetime salary evolution</a:t>
            </a:r>
          </a:p>
        </p:txBody>
      </p:sp>
    </p:spTree>
    <p:extLst>
      <p:ext uri="{BB962C8B-B14F-4D97-AF65-F5344CB8AC3E}">
        <p14:creationId xmlns:p14="http://schemas.microsoft.com/office/powerpoint/2010/main" val="288321682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9E8817-FB77-A5CA-015C-C44274A7A412}"/>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E9E9721-F622-88D1-4244-E43E666DE980}"/>
              </a:ext>
            </a:extLst>
          </p:cNvPr>
          <p:cNvSpPr>
            <a:spLocks noGrp="1"/>
          </p:cNvSpPr>
          <p:nvPr>
            <p:ph type="sldNum" sz="quarter" idx="10"/>
          </p:nvPr>
        </p:nvSpPr>
        <p:spPr/>
        <p:txBody>
          <a:bodyPr/>
          <a:lstStyle/>
          <a:p>
            <a:fld id="{88A1DFE4-5FC5-43BD-BB7E-75EAD82B965F}" type="slidenum">
              <a:rPr lang="en-US" noProof="0" smtClean="0"/>
              <a:pPr/>
              <a:t>131</a:t>
            </a:fld>
            <a:endParaRPr lang="en-US" noProof="0" dirty="0"/>
          </a:p>
        </p:txBody>
      </p:sp>
      <p:sp>
        <p:nvSpPr>
          <p:cNvPr id="7" name="Text Placeholder 6">
            <a:extLst>
              <a:ext uri="{FF2B5EF4-FFF2-40B4-BE49-F238E27FC236}">
                <a16:creationId xmlns:a16="http://schemas.microsoft.com/office/drawing/2014/main" id="{58D2C580-6EC3-5D66-8473-48DFEFF0C298}"/>
              </a:ext>
            </a:extLst>
          </p:cNvPr>
          <p:cNvSpPr>
            <a:spLocks noGrp="1"/>
          </p:cNvSpPr>
          <p:nvPr>
            <p:ph type="body" sz="quarter" idx="12"/>
          </p:nvPr>
        </p:nvSpPr>
        <p:spPr>
          <a:xfrm>
            <a:off x="92842" y="1130400"/>
            <a:ext cx="8652457" cy="2505600"/>
          </a:xfrm>
        </p:spPr>
        <p:txBody>
          <a:bodyPr/>
          <a:lstStyle/>
          <a:p>
            <a:r>
              <a:rPr lang="en-CH" b="0" dirty="0"/>
              <a:t>Only observed undergraduate, doctoral and post-doctoral researchers.</a:t>
            </a:r>
          </a:p>
          <a:p>
            <a:r>
              <a:rPr lang="en-CH" b="0" dirty="0"/>
              <a:t>Only considered at scientists and engineers.</a:t>
            </a:r>
          </a:p>
          <a:p>
            <a:r>
              <a:rPr lang="en-CH" b="0" dirty="0"/>
              <a:t>People spend between 1 and 5 years,</a:t>
            </a:r>
            <a:br>
              <a:rPr lang="en-CH" b="0" dirty="0"/>
            </a:br>
            <a:r>
              <a:rPr lang="en-CH" b="0" dirty="0"/>
              <a:t>avergage = 3.78 years.</a:t>
            </a:r>
          </a:p>
          <a:p>
            <a:r>
              <a:rPr lang="en-CH" b="0" dirty="0"/>
              <a:t>Stays below 1 year have no relevant effect.</a:t>
            </a:r>
          </a:p>
          <a:p>
            <a:r>
              <a:rPr lang="en-CH" b="0" dirty="0"/>
              <a:t>Legal and effective retirement ages vary</a:t>
            </a:r>
            <a:br>
              <a:rPr lang="en-CH" b="0" dirty="0"/>
            </a:br>
            <a:r>
              <a:rPr lang="en-CH" b="0" dirty="0"/>
              <a:t>a lot between countries.</a:t>
            </a:r>
          </a:p>
          <a:p>
            <a:r>
              <a:rPr lang="en-CH" b="0" dirty="0"/>
              <a:t>The age at which persons enter the labour market</a:t>
            </a:r>
            <a:br>
              <a:rPr lang="en-CH" b="0" dirty="0"/>
            </a:br>
            <a:r>
              <a:rPr lang="en-CH" b="0" dirty="0"/>
              <a:t>varies, but can for persons at university level be</a:t>
            </a:r>
            <a:br>
              <a:rPr lang="en-CH" b="0" dirty="0"/>
            </a:br>
            <a:r>
              <a:rPr lang="en-CH" b="0" dirty="0"/>
              <a:t>constrained: 25 – 32 years.</a:t>
            </a:r>
          </a:p>
          <a:p>
            <a:r>
              <a:rPr lang="en-CH" b="0" dirty="0"/>
              <a:t>Total working life varies between 37 and 40 years</a:t>
            </a:r>
            <a:br>
              <a:rPr lang="en-CH" b="0" dirty="0"/>
            </a:br>
            <a:r>
              <a:rPr lang="en-CH" b="0" dirty="0"/>
              <a:t>with a highest probability of 37.5 years</a:t>
            </a:r>
          </a:p>
        </p:txBody>
      </p:sp>
      <p:sp>
        <p:nvSpPr>
          <p:cNvPr id="6" name="Title 5">
            <a:extLst>
              <a:ext uri="{FF2B5EF4-FFF2-40B4-BE49-F238E27FC236}">
                <a16:creationId xmlns:a16="http://schemas.microsoft.com/office/drawing/2014/main" id="{17339E72-06EF-2DC3-D160-D33B21339A58}"/>
              </a:ext>
            </a:extLst>
          </p:cNvPr>
          <p:cNvSpPr>
            <a:spLocks noGrp="1"/>
          </p:cNvSpPr>
          <p:nvPr>
            <p:ph type="title"/>
          </p:nvPr>
        </p:nvSpPr>
        <p:spPr/>
        <p:txBody>
          <a:bodyPr/>
          <a:lstStyle/>
          <a:p>
            <a:r>
              <a:rPr lang="en-CH" sz="2800" dirty="0"/>
              <a:t>Lifetime salary premium of LHC participants</a:t>
            </a:r>
          </a:p>
        </p:txBody>
      </p:sp>
      <p:graphicFrame>
        <p:nvGraphicFramePr>
          <p:cNvPr id="9" name="Chart 8">
            <a:extLst>
              <a:ext uri="{FF2B5EF4-FFF2-40B4-BE49-F238E27FC236}">
                <a16:creationId xmlns:a16="http://schemas.microsoft.com/office/drawing/2014/main" id="{3E0657BF-A21F-26CB-90D3-348CBF471AFF}"/>
              </a:ext>
            </a:extLst>
          </p:cNvPr>
          <p:cNvGraphicFramePr/>
          <p:nvPr>
            <p:extLst>
              <p:ext uri="{D42A27DB-BD31-4B8C-83A1-F6EECF244321}">
                <p14:modId xmlns:p14="http://schemas.microsoft.com/office/powerpoint/2010/main" val="1295183413"/>
              </p:ext>
            </p:extLst>
          </p:nvPr>
        </p:nvGraphicFramePr>
        <p:xfrm>
          <a:off x="4917600" y="1826467"/>
          <a:ext cx="3693600" cy="278525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B7663403-BC3B-0484-BF35-7A6005284F28}"/>
              </a:ext>
            </a:extLst>
          </p:cNvPr>
          <p:cNvSpPr txBox="1"/>
          <p:nvPr/>
        </p:nvSpPr>
        <p:spPr>
          <a:xfrm>
            <a:off x="5004000" y="4611722"/>
            <a:ext cx="3607200" cy="461665"/>
          </a:xfrm>
          <a:prstGeom prst="rect">
            <a:avLst/>
          </a:prstGeom>
          <a:noFill/>
        </p:spPr>
        <p:txBody>
          <a:bodyPr wrap="square" rtlCol="0">
            <a:spAutoFit/>
          </a:bodyPr>
          <a:lstStyle/>
          <a:p>
            <a:pPr algn="ctr"/>
            <a:r>
              <a:rPr lang="en-CH" sz="1200" dirty="0"/>
              <a:t>Active work life in years after training</a:t>
            </a:r>
          </a:p>
          <a:p>
            <a:pPr algn="ctr"/>
            <a:r>
              <a:rPr lang="en-CH" sz="1200" dirty="0"/>
              <a:t>for persons at university level</a:t>
            </a:r>
          </a:p>
        </p:txBody>
      </p:sp>
    </p:spTree>
    <p:extLst>
      <p:ext uri="{BB962C8B-B14F-4D97-AF65-F5344CB8AC3E}">
        <p14:creationId xmlns:p14="http://schemas.microsoft.com/office/powerpoint/2010/main" val="54872626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F01C472-B5AA-ABCC-67D3-28E62AED60AE}"/>
              </a:ext>
            </a:extLst>
          </p:cNvPr>
          <p:cNvSpPr>
            <a:spLocks noGrp="1"/>
          </p:cNvSpPr>
          <p:nvPr>
            <p:ph type="sldNum" sz="quarter" idx="10"/>
          </p:nvPr>
        </p:nvSpPr>
        <p:spPr/>
        <p:txBody>
          <a:bodyPr/>
          <a:lstStyle/>
          <a:p>
            <a:fld id="{88A1DFE4-5FC5-43BD-BB7E-75EAD82B965F}" type="slidenum">
              <a:rPr lang="en-US" noProof="0" smtClean="0"/>
              <a:pPr/>
              <a:t>132</a:t>
            </a:fld>
            <a:endParaRPr lang="en-US" noProof="0" dirty="0"/>
          </a:p>
        </p:txBody>
      </p:sp>
      <p:sp>
        <p:nvSpPr>
          <p:cNvPr id="7" name="Text Placeholder 6">
            <a:extLst>
              <a:ext uri="{FF2B5EF4-FFF2-40B4-BE49-F238E27FC236}">
                <a16:creationId xmlns:a16="http://schemas.microsoft.com/office/drawing/2014/main" id="{7C4C517F-3233-748D-6025-92AB5BF066B1}"/>
              </a:ext>
            </a:extLst>
          </p:cNvPr>
          <p:cNvSpPr>
            <a:spLocks noGrp="1"/>
          </p:cNvSpPr>
          <p:nvPr>
            <p:ph type="body" sz="quarter" idx="12"/>
          </p:nvPr>
        </p:nvSpPr>
        <p:spPr>
          <a:xfrm>
            <a:off x="90882" y="973155"/>
            <a:ext cx="8799157" cy="1366845"/>
          </a:xfrm>
        </p:spPr>
        <p:txBody>
          <a:bodyPr/>
          <a:lstStyle/>
          <a:p>
            <a:r>
              <a:rPr lang="en-CH" dirty="0"/>
              <a:t>Analysis permitted to show that a salary premium exists for persons who participate in large-scale, scientific research projects at CERN.</a:t>
            </a:r>
          </a:p>
          <a:p>
            <a:r>
              <a:rPr lang="en-CH" dirty="0"/>
              <a:t>Premium depends on the number of years of service at CERN:</a:t>
            </a:r>
          </a:p>
          <a:p>
            <a:r>
              <a:rPr lang="en-CH" dirty="0"/>
              <a:t>3% (range: 2% to 4%) per year of work in a CERN project.</a:t>
            </a:r>
          </a:p>
          <a:p>
            <a:r>
              <a:rPr lang="en-CH" dirty="0"/>
              <a:t>6% (range 2% to 10%) on average for the average number of 3.78 years at CERN.</a:t>
            </a:r>
          </a:p>
        </p:txBody>
      </p:sp>
      <p:sp>
        <p:nvSpPr>
          <p:cNvPr id="6" name="Title 5">
            <a:extLst>
              <a:ext uri="{FF2B5EF4-FFF2-40B4-BE49-F238E27FC236}">
                <a16:creationId xmlns:a16="http://schemas.microsoft.com/office/drawing/2014/main" id="{BC7C0B19-02B5-574C-A20A-1C807559D51B}"/>
              </a:ext>
            </a:extLst>
          </p:cNvPr>
          <p:cNvSpPr>
            <a:spLocks noGrp="1"/>
          </p:cNvSpPr>
          <p:nvPr>
            <p:ph type="title"/>
          </p:nvPr>
        </p:nvSpPr>
        <p:spPr>
          <a:xfrm>
            <a:off x="92843" y="405756"/>
            <a:ext cx="8941935" cy="413237"/>
          </a:xfrm>
        </p:spPr>
        <p:txBody>
          <a:bodyPr/>
          <a:lstStyle/>
          <a:p>
            <a:r>
              <a:rPr lang="en-CH" sz="2800" dirty="0"/>
              <a:t>Results</a:t>
            </a:r>
          </a:p>
        </p:txBody>
      </p:sp>
      <p:pic>
        <p:nvPicPr>
          <p:cNvPr id="9" name="Immagine 4">
            <a:extLst>
              <a:ext uri="{FF2B5EF4-FFF2-40B4-BE49-F238E27FC236}">
                <a16:creationId xmlns:a16="http://schemas.microsoft.com/office/drawing/2014/main" id="{92213D13-EB3B-34F9-6CB4-2C891F26CEB0}"/>
              </a:ext>
            </a:extLst>
          </p:cNvPr>
          <p:cNvPicPr>
            <a:picLocks noChangeAspect="1"/>
          </p:cNvPicPr>
          <p:nvPr/>
        </p:nvPicPr>
        <p:blipFill>
          <a:blip r:embed="rId2" cstate="print">
            <a:extLst>
              <a:ext uri="{28A0092B-C50C-407E-A947-70E740481C1C}">
                <a14:useLocalDpi xmlns:a14="http://schemas.microsoft.com/office/drawing/2010/main" val="0"/>
              </a:ext>
            </a:extLst>
          </a:blip>
          <a:srcRect b="10513"/>
          <a:stretch/>
        </p:blipFill>
        <p:spPr bwMode="auto">
          <a:xfrm>
            <a:off x="1174422" y="2738701"/>
            <a:ext cx="6795155" cy="2301038"/>
          </a:xfrm>
          <a:prstGeom prst="rect">
            <a:avLst/>
          </a:prstGeom>
          <a:noFill/>
          <a:ln>
            <a:noFill/>
          </a:ln>
        </p:spPr>
      </p:pic>
    </p:spTree>
    <p:extLst>
      <p:ext uri="{BB962C8B-B14F-4D97-AF65-F5344CB8AC3E}">
        <p14:creationId xmlns:p14="http://schemas.microsoft.com/office/powerpoint/2010/main" val="164169379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3051A9A-68D8-76B7-D736-A777EF2BCE9D}"/>
              </a:ext>
            </a:extLst>
          </p:cNvPr>
          <p:cNvSpPr>
            <a:spLocks noGrp="1"/>
          </p:cNvSpPr>
          <p:nvPr>
            <p:ph type="sldNum" sz="quarter" idx="10"/>
          </p:nvPr>
        </p:nvSpPr>
        <p:spPr/>
        <p:txBody>
          <a:bodyPr/>
          <a:lstStyle/>
          <a:p>
            <a:fld id="{88A1DFE4-5FC5-43BD-BB7E-75EAD82B965F}" type="slidenum">
              <a:rPr lang="en-US" noProof="0" smtClean="0"/>
              <a:pPr/>
              <a:t>133</a:t>
            </a:fld>
            <a:endParaRPr lang="en-US" noProof="0" dirty="0"/>
          </a:p>
        </p:txBody>
      </p:sp>
      <p:sp>
        <p:nvSpPr>
          <p:cNvPr id="6" name="Title 5">
            <a:extLst>
              <a:ext uri="{FF2B5EF4-FFF2-40B4-BE49-F238E27FC236}">
                <a16:creationId xmlns:a16="http://schemas.microsoft.com/office/drawing/2014/main" id="{2998565C-9BB9-DC93-C7C5-26120713856F}"/>
              </a:ext>
            </a:extLst>
          </p:cNvPr>
          <p:cNvSpPr>
            <a:spLocks noGrp="1"/>
          </p:cNvSpPr>
          <p:nvPr>
            <p:ph type="title"/>
          </p:nvPr>
        </p:nvSpPr>
        <p:spPr/>
        <p:txBody>
          <a:bodyPr/>
          <a:lstStyle/>
          <a:p>
            <a:r>
              <a:rPr lang="en-CH" sz="2800" dirty="0"/>
              <a:t>Salary premium effect during active work life</a:t>
            </a:r>
          </a:p>
        </p:txBody>
      </p:sp>
      <p:pic>
        <p:nvPicPr>
          <p:cNvPr id="9" name="Picture 8">
            <a:extLst>
              <a:ext uri="{FF2B5EF4-FFF2-40B4-BE49-F238E27FC236}">
                <a16:creationId xmlns:a16="http://schemas.microsoft.com/office/drawing/2014/main" id="{7F25A7C7-C680-C26A-B936-2F2B10529A9E}"/>
              </a:ext>
            </a:extLst>
          </p:cNvPr>
          <p:cNvPicPr>
            <a:picLocks noChangeAspect="1"/>
          </p:cNvPicPr>
          <p:nvPr/>
        </p:nvPicPr>
        <p:blipFill>
          <a:blip r:embed="rId2"/>
          <a:stretch>
            <a:fillRect/>
          </a:stretch>
        </p:blipFill>
        <p:spPr>
          <a:xfrm>
            <a:off x="538155" y="1054743"/>
            <a:ext cx="8067690" cy="4023957"/>
          </a:xfrm>
          <a:prstGeom prst="rect">
            <a:avLst/>
          </a:prstGeom>
        </p:spPr>
      </p:pic>
    </p:spTree>
    <p:extLst>
      <p:ext uri="{BB962C8B-B14F-4D97-AF65-F5344CB8AC3E}">
        <p14:creationId xmlns:p14="http://schemas.microsoft.com/office/powerpoint/2010/main" val="2081143908"/>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A17D41B-B8B1-A232-158D-ECEE3C45538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779" b="2469"/>
          <a:stretch/>
        </p:blipFill>
        <p:spPr bwMode="auto">
          <a:xfrm>
            <a:off x="4053890" y="1016920"/>
            <a:ext cx="4909820" cy="4031615"/>
          </a:xfrm>
          <a:prstGeom prst="rect">
            <a:avLst/>
          </a:prstGeom>
          <a:noFill/>
          <a:ln>
            <a:noFill/>
          </a:ln>
          <a:extLst>
            <a:ext uri="{53640926-AAD7-44D8-BBD7-CCE9431645EC}">
              <a14:shadowObscured xmlns:a14="http://schemas.microsoft.com/office/drawing/2010/main"/>
            </a:ext>
          </a:extLst>
        </p:spPr>
      </p:pic>
      <p:sp>
        <p:nvSpPr>
          <p:cNvPr id="3" name="Slide Number Placeholder 2">
            <a:extLst>
              <a:ext uri="{FF2B5EF4-FFF2-40B4-BE49-F238E27FC236}">
                <a16:creationId xmlns:a16="http://schemas.microsoft.com/office/drawing/2014/main" id="{0CD749DA-155B-8609-8445-162C3D52BC7B}"/>
              </a:ext>
            </a:extLst>
          </p:cNvPr>
          <p:cNvSpPr>
            <a:spLocks noGrp="1"/>
          </p:cNvSpPr>
          <p:nvPr>
            <p:ph type="sldNum" sz="quarter" idx="10"/>
          </p:nvPr>
        </p:nvSpPr>
        <p:spPr/>
        <p:txBody>
          <a:bodyPr/>
          <a:lstStyle/>
          <a:p>
            <a:fld id="{88A1DFE4-5FC5-43BD-BB7E-75EAD82B965F}" type="slidenum">
              <a:rPr lang="en-US" noProof="0" smtClean="0"/>
              <a:pPr/>
              <a:t>134</a:t>
            </a:fld>
            <a:endParaRPr lang="en-US" noProof="0" dirty="0"/>
          </a:p>
        </p:txBody>
      </p:sp>
      <p:sp>
        <p:nvSpPr>
          <p:cNvPr id="7" name="Text Placeholder 6">
            <a:extLst>
              <a:ext uri="{FF2B5EF4-FFF2-40B4-BE49-F238E27FC236}">
                <a16:creationId xmlns:a16="http://schemas.microsoft.com/office/drawing/2014/main" id="{9800D695-FD8F-F664-698D-01021CF6E200}"/>
              </a:ext>
            </a:extLst>
          </p:cNvPr>
          <p:cNvSpPr>
            <a:spLocks noGrp="1"/>
          </p:cNvSpPr>
          <p:nvPr>
            <p:ph type="body" sz="quarter" idx="12"/>
          </p:nvPr>
        </p:nvSpPr>
        <p:spPr>
          <a:xfrm>
            <a:off x="109222" y="1027350"/>
            <a:ext cx="4388846" cy="391050"/>
          </a:xfrm>
        </p:spPr>
        <p:txBody>
          <a:bodyPr/>
          <a:lstStyle/>
          <a:p>
            <a:r>
              <a:rPr lang="en-CH" dirty="0"/>
              <a:t>Attention: potential bias</a:t>
            </a:r>
          </a:p>
        </p:txBody>
      </p:sp>
      <p:sp>
        <p:nvSpPr>
          <p:cNvPr id="12" name="Text Placeholder 11">
            <a:extLst>
              <a:ext uri="{FF2B5EF4-FFF2-40B4-BE49-F238E27FC236}">
                <a16:creationId xmlns:a16="http://schemas.microsoft.com/office/drawing/2014/main" id="{8C9C2569-073A-B87A-66CC-C64573F4E86B}"/>
              </a:ext>
            </a:extLst>
          </p:cNvPr>
          <p:cNvSpPr>
            <a:spLocks noGrp="1"/>
          </p:cNvSpPr>
          <p:nvPr>
            <p:ph type="body" sz="quarter" idx="13"/>
          </p:nvPr>
        </p:nvSpPr>
        <p:spPr>
          <a:xfrm>
            <a:off x="174964" y="1488327"/>
            <a:ext cx="4388846" cy="3088800"/>
          </a:xfrm>
        </p:spPr>
        <p:txBody>
          <a:bodyPr/>
          <a:lstStyle/>
          <a:p>
            <a:r>
              <a:rPr lang="en-CH" dirty="0"/>
              <a:t>Self-declared benefits are not necessarily the only ones linked to the actual salary premium.</a:t>
            </a:r>
          </a:p>
          <a:p>
            <a:r>
              <a:rPr lang="en-CH" dirty="0"/>
              <a:t>The underlying causality is hidden from the persons who actually benefit from the premium.</a:t>
            </a:r>
          </a:p>
          <a:p>
            <a:r>
              <a:rPr lang="en-CH" dirty="0"/>
              <a:t>People in the early career stage consistently tend to assign high value to technical, engineering, scientific skills and tend to value less other skills.</a:t>
            </a:r>
          </a:p>
          <a:p>
            <a:r>
              <a:rPr lang="en-CH" dirty="0"/>
              <a:t>However, industrial partners consistently value language, creativity, analysis, software, teamwork, management as the relevant skills.</a:t>
            </a:r>
          </a:p>
          <a:p>
            <a:endParaRPr lang="en-CH" dirty="0"/>
          </a:p>
        </p:txBody>
      </p:sp>
      <p:sp>
        <p:nvSpPr>
          <p:cNvPr id="6" name="Title 5">
            <a:extLst>
              <a:ext uri="{FF2B5EF4-FFF2-40B4-BE49-F238E27FC236}">
                <a16:creationId xmlns:a16="http://schemas.microsoft.com/office/drawing/2014/main" id="{570C4F01-DC4C-13F8-4E4E-8768D6EEDAEF}"/>
              </a:ext>
            </a:extLst>
          </p:cNvPr>
          <p:cNvSpPr>
            <a:spLocks noGrp="1"/>
          </p:cNvSpPr>
          <p:nvPr>
            <p:ph type="title"/>
          </p:nvPr>
        </p:nvSpPr>
        <p:spPr/>
        <p:txBody>
          <a:bodyPr/>
          <a:lstStyle/>
          <a:p>
            <a:r>
              <a:rPr lang="en-CH" dirty="0"/>
              <a:t>Self-declared benefits</a:t>
            </a:r>
          </a:p>
        </p:txBody>
      </p:sp>
      <p:sp>
        <p:nvSpPr>
          <p:cNvPr id="11" name="Rectangle 10">
            <a:extLst>
              <a:ext uri="{FF2B5EF4-FFF2-40B4-BE49-F238E27FC236}">
                <a16:creationId xmlns:a16="http://schemas.microsoft.com/office/drawing/2014/main" id="{75F8933F-2DF9-C226-6B9A-39174AE44EC5}"/>
              </a:ext>
            </a:extLst>
          </p:cNvPr>
          <p:cNvSpPr/>
          <p:nvPr/>
        </p:nvSpPr>
        <p:spPr>
          <a:xfrm>
            <a:off x="5486400" y="1620000"/>
            <a:ext cx="3477310" cy="12816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3107830281"/>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7AAC011-F7EA-47BD-251C-5B105F910AA0}"/>
              </a:ext>
            </a:extLst>
          </p:cNvPr>
          <p:cNvSpPr>
            <a:spLocks noGrp="1"/>
          </p:cNvSpPr>
          <p:nvPr>
            <p:ph type="sldNum" sz="quarter" idx="10"/>
          </p:nvPr>
        </p:nvSpPr>
        <p:spPr/>
        <p:txBody>
          <a:bodyPr/>
          <a:lstStyle/>
          <a:p>
            <a:fld id="{88A1DFE4-5FC5-43BD-BB7E-75EAD82B965F}" type="slidenum">
              <a:rPr lang="en-US" noProof="0" smtClean="0"/>
              <a:pPr/>
              <a:t>135</a:t>
            </a:fld>
            <a:endParaRPr lang="en-US" noProof="0" dirty="0"/>
          </a:p>
        </p:txBody>
      </p:sp>
      <p:sp>
        <p:nvSpPr>
          <p:cNvPr id="6" name="Title 5">
            <a:extLst>
              <a:ext uri="{FF2B5EF4-FFF2-40B4-BE49-F238E27FC236}">
                <a16:creationId xmlns:a16="http://schemas.microsoft.com/office/drawing/2014/main" id="{861E910C-E1E9-2B1E-5F74-45C9011A8A08}"/>
              </a:ext>
            </a:extLst>
          </p:cNvPr>
          <p:cNvSpPr>
            <a:spLocks noGrp="1"/>
          </p:cNvSpPr>
          <p:nvPr>
            <p:ph type="title"/>
          </p:nvPr>
        </p:nvSpPr>
        <p:spPr>
          <a:xfrm>
            <a:off x="92843" y="394232"/>
            <a:ext cx="8941935" cy="509217"/>
          </a:xfrm>
        </p:spPr>
        <p:txBody>
          <a:bodyPr/>
          <a:lstStyle/>
          <a:p>
            <a:r>
              <a:rPr lang="en-CH" sz="2400" dirty="0"/>
              <a:t>Example on how to sum benefits </a:t>
            </a:r>
            <a:r>
              <a:rPr lang="en-CH" sz="1400" dirty="0">
                <a:latin typeface="Courier New" panose="02070309020205020404" pitchFamily="49" charset="0"/>
                <a:cs typeface="Courier New" panose="02070309020205020404" pitchFamily="49" charset="0"/>
              </a:rPr>
              <a:t>(SalaryPremiumExample.xlsx)</a:t>
            </a:r>
            <a:endParaRPr lang="en-CH" sz="2400" dirty="0">
              <a:latin typeface="Courier New" panose="02070309020205020404" pitchFamily="49" charset="0"/>
              <a:cs typeface="Courier New" panose="02070309020205020404" pitchFamily="49" charset="0"/>
            </a:endParaRPr>
          </a:p>
        </p:txBody>
      </p:sp>
      <p:graphicFrame>
        <p:nvGraphicFramePr>
          <p:cNvPr id="4" name="Table 3">
            <a:extLst>
              <a:ext uri="{FF2B5EF4-FFF2-40B4-BE49-F238E27FC236}">
                <a16:creationId xmlns:a16="http://schemas.microsoft.com/office/drawing/2014/main" id="{83F14D17-367E-589C-76A4-D2715784386A}"/>
              </a:ext>
            </a:extLst>
          </p:cNvPr>
          <p:cNvGraphicFramePr>
            <a:graphicFrameLocks noGrp="1"/>
          </p:cNvGraphicFramePr>
          <p:nvPr>
            <p:extLst>
              <p:ext uri="{D42A27DB-BD31-4B8C-83A1-F6EECF244321}">
                <p14:modId xmlns:p14="http://schemas.microsoft.com/office/powerpoint/2010/main" val="3115215300"/>
              </p:ext>
            </p:extLst>
          </p:nvPr>
        </p:nvGraphicFramePr>
        <p:xfrm>
          <a:off x="64320" y="973472"/>
          <a:ext cx="8986837" cy="2978063"/>
        </p:xfrm>
        <a:graphic>
          <a:graphicData uri="http://schemas.openxmlformats.org/drawingml/2006/table">
            <a:tbl>
              <a:tblPr/>
              <a:tblGrid>
                <a:gridCol w="715675">
                  <a:extLst>
                    <a:ext uri="{9D8B030D-6E8A-4147-A177-3AD203B41FA5}">
                      <a16:colId xmlns:a16="http://schemas.microsoft.com/office/drawing/2014/main" val="326728645"/>
                    </a:ext>
                  </a:extLst>
                </a:gridCol>
                <a:gridCol w="552093">
                  <a:extLst>
                    <a:ext uri="{9D8B030D-6E8A-4147-A177-3AD203B41FA5}">
                      <a16:colId xmlns:a16="http://schemas.microsoft.com/office/drawing/2014/main" val="1124101536"/>
                    </a:ext>
                  </a:extLst>
                </a:gridCol>
                <a:gridCol w="449853">
                  <a:extLst>
                    <a:ext uri="{9D8B030D-6E8A-4147-A177-3AD203B41FA5}">
                      <a16:colId xmlns:a16="http://schemas.microsoft.com/office/drawing/2014/main" val="792390852"/>
                    </a:ext>
                  </a:extLst>
                </a:gridCol>
                <a:gridCol w="449853">
                  <a:extLst>
                    <a:ext uri="{9D8B030D-6E8A-4147-A177-3AD203B41FA5}">
                      <a16:colId xmlns:a16="http://schemas.microsoft.com/office/drawing/2014/main" val="3829378883"/>
                    </a:ext>
                  </a:extLst>
                </a:gridCol>
                <a:gridCol w="449853">
                  <a:extLst>
                    <a:ext uri="{9D8B030D-6E8A-4147-A177-3AD203B41FA5}">
                      <a16:colId xmlns:a16="http://schemas.microsoft.com/office/drawing/2014/main" val="3138972058"/>
                    </a:ext>
                  </a:extLst>
                </a:gridCol>
                <a:gridCol w="449853">
                  <a:extLst>
                    <a:ext uri="{9D8B030D-6E8A-4147-A177-3AD203B41FA5}">
                      <a16:colId xmlns:a16="http://schemas.microsoft.com/office/drawing/2014/main" val="3314902756"/>
                    </a:ext>
                  </a:extLst>
                </a:gridCol>
                <a:gridCol w="449853">
                  <a:extLst>
                    <a:ext uri="{9D8B030D-6E8A-4147-A177-3AD203B41FA5}">
                      <a16:colId xmlns:a16="http://schemas.microsoft.com/office/drawing/2014/main" val="1537392600"/>
                    </a:ext>
                  </a:extLst>
                </a:gridCol>
                <a:gridCol w="449853">
                  <a:extLst>
                    <a:ext uri="{9D8B030D-6E8A-4147-A177-3AD203B41FA5}">
                      <a16:colId xmlns:a16="http://schemas.microsoft.com/office/drawing/2014/main" val="92189975"/>
                    </a:ext>
                  </a:extLst>
                </a:gridCol>
                <a:gridCol w="449853">
                  <a:extLst>
                    <a:ext uri="{9D8B030D-6E8A-4147-A177-3AD203B41FA5}">
                      <a16:colId xmlns:a16="http://schemas.microsoft.com/office/drawing/2014/main" val="2923358651"/>
                    </a:ext>
                  </a:extLst>
                </a:gridCol>
                <a:gridCol w="449853">
                  <a:extLst>
                    <a:ext uri="{9D8B030D-6E8A-4147-A177-3AD203B41FA5}">
                      <a16:colId xmlns:a16="http://schemas.microsoft.com/office/drawing/2014/main" val="1524304254"/>
                    </a:ext>
                  </a:extLst>
                </a:gridCol>
                <a:gridCol w="449853">
                  <a:extLst>
                    <a:ext uri="{9D8B030D-6E8A-4147-A177-3AD203B41FA5}">
                      <a16:colId xmlns:a16="http://schemas.microsoft.com/office/drawing/2014/main" val="743499806"/>
                    </a:ext>
                  </a:extLst>
                </a:gridCol>
                <a:gridCol w="449853">
                  <a:extLst>
                    <a:ext uri="{9D8B030D-6E8A-4147-A177-3AD203B41FA5}">
                      <a16:colId xmlns:a16="http://schemas.microsoft.com/office/drawing/2014/main" val="4112485429"/>
                    </a:ext>
                  </a:extLst>
                </a:gridCol>
                <a:gridCol w="449853">
                  <a:extLst>
                    <a:ext uri="{9D8B030D-6E8A-4147-A177-3AD203B41FA5}">
                      <a16:colId xmlns:a16="http://schemas.microsoft.com/office/drawing/2014/main" val="2875028693"/>
                    </a:ext>
                  </a:extLst>
                </a:gridCol>
                <a:gridCol w="449853">
                  <a:extLst>
                    <a:ext uri="{9D8B030D-6E8A-4147-A177-3AD203B41FA5}">
                      <a16:colId xmlns:a16="http://schemas.microsoft.com/office/drawing/2014/main" val="1868933964"/>
                    </a:ext>
                  </a:extLst>
                </a:gridCol>
                <a:gridCol w="449853">
                  <a:extLst>
                    <a:ext uri="{9D8B030D-6E8A-4147-A177-3AD203B41FA5}">
                      <a16:colId xmlns:a16="http://schemas.microsoft.com/office/drawing/2014/main" val="3529866093"/>
                    </a:ext>
                  </a:extLst>
                </a:gridCol>
                <a:gridCol w="449853">
                  <a:extLst>
                    <a:ext uri="{9D8B030D-6E8A-4147-A177-3AD203B41FA5}">
                      <a16:colId xmlns:a16="http://schemas.microsoft.com/office/drawing/2014/main" val="1436475428"/>
                    </a:ext>
                  </a:extLst>
                </a:gridCol>
                <a:gridCol w="449853">
                  <a:extLst>
                    <a:ext uri="{9D8B030D-6E8A-4147-A177-3AD203B41FA5}">
                      <a16:colId xmlns:a16="http://schemas.microsoft.com/office/drawing/2014/main" val="3877234893"/>
                    </a:ext>
                  </a:extLst>
                </a:gridCol>
                <a:gridCol w="526533">
                  <a:extLst>
                    <a:ext uri="{9D8B030D-6E8A-4147-A177-3AD203B41FA5}">
                      <a16:colId xmlns:a16="http://schemas.microsoft.com/office/drawing/2014/main" val="2793818496"/>
                    </a:ext>
                  </a:extLst>
                </a:gridCol>
                <a:gridCol w="444741">
                  <a:extLst>
                    <a:ext uri="{9D8B030D-6E8A-4147-A177-3AD203B41FA5}">
                      <a16:colId xmlns:a16="http://schemas.microsoft.com/office/drawing/2014/main" val="2122350629"/>
                    </a:ext>
                  </a:extLst>
                </a:gridCol>
              </a:tblGrid>
              <a:tr h="159455">
                <a:tc rowSpan="2">
                  <a:txBody>
                    <a:bodyPr/>
                    <a:lstStyle/>
                    <a:p>
                      <a:pPr algn="r" fontAlgn="b"/>
                      <a:r>
                        <a:rPr lang="en-GB" sz="600" b="1" i="0" u="none" strike="noStrike">
                          <a:solidFill>
                            <a:srgbClr val="000000"/>
                          </a:solidFill>
                          <a:effectLst/>
                          <a:latin typeface="Aptos Narrow" panose="020B0004020202020204" pitchFamily="34" charset="0"/>
                        </a:rPr>
                        <a:t>Project year</a:t>
                      </a:r>
                    </a:p>
                  </a:txBody>
                  <a:tcPr marL="5114" marR="5114" marT="51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rowSpan="2">
                  <a:txBody>
                    <a:bodyPr/>
                    <a:lstStyle/>
                    <a:p>
                      <a:pPr algn="ctr" fontAlgn="b"/>
                      <a:r>
                        <a:rPr lang="en-GB" sz="600" b="1" i="0" u="none" strike="noStrike">
                          <a:solidFill>
                            <a:srgbClr val="000000"/>
                          </a:solidFill>
                          <a:effectLst/>
                          <a:latin typeface="Aptos Narrow" panose="020B0004020202020204" pitchFamily="34" charset="0"/>
                        </a:rPr>
                        <a:t>Persons entering labout market</a:t>
                      </a:r>
                    </a:p>
                  </a:txBody>
                  <a:tcPr marL="5114" marR="5114" marT="51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17">
                  <a:txBody>
                    <a:bodyPr/>
                    <a:lstStyle/>
                    <a:p>
                      <a:pPr algn="ctr" fontAlgn="b"/>
                      <a:r>
                        <a:rPr lang="en-GB" sz="600" b="1" i="0" u="none" strike="noStrike">
                          <a:solidFill>
                            <a:srgbClr val="000000"/>
                          </a:solidFill>
                          <a:effectLst/>
                          <a:latin typeface="Aptos Narrow" panose="020B0004020202020204" pitchFamily="34" charset="0"/>
                        </a:rPr>
                        <a:t>Active work life when moving from research project to the labour market</a:t>
                      </a:r>
                    </a:p>
                  </a:txBody>
                  <a:tcPr marL="5114" marR="5114" marT="51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extLst>
                  <a:ext uri="{0D108BD9-81ED-4DB2-BD59-A6C34878D82A}">
                    <a16:rowId xmlns:a16="http://schemas.microsoft.com/office/drawing/2014/main" val="172385306"/>
                  </a:ext>
                </a:extLst>
              </a:tr>
              <a:tr h="412238">
                <a:tc vMerge="1">
                  <a:txBody>
                    <a:bodyPr/>
                    <a:lstStyle/>
                    <a:p>
                      <a:endParaRPr lang="en-CH"/>
                    </a:p>
                  </a:txBody>
                  <a:tcPr/>
                </a:tc>
                <a:tc vMerge="1">
                  <a:txBody>
                    <a:bodyPr/>
                    <a:lstStyle/>
                    <a:p>
                      <a:endParaRPr lang="en-CH"/>
                    </a:p>
                  </a:txBody>
                  <a:tcPr/>
                </a:tc>
                <a:tc>
                  <a:txBody>
                    <a:bodyPr/>
                    <a:lstStyle/>
                    <a:p>
                      <a:pPr algn="ctr" fontAlgn="ctr"/>
                      <a:r>
                        <a:rPr lang="en-CH" sz="600" b="1" i="0" u="none" strike="noStrike">
                          <a:solidFill>
                            <a:srgbClr val="000000"/>
                          </a:solidFill>
                          <a:effectLst/>
                          <a:latin typeface="Aptos Narrow" panose="020B0004020202020204" pitchFamily="34" charset="0"/>
                        </a:rPr>
                        <a:t>1</a:t>
                      </a:r>
                    </a:p>
                  </a:txBody>
                  <a:tcPr marL="5114" marR="5114" marT="51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3</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4</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5</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6</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7</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8</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9</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10</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11</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12</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13</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14</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15</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GB" sz="600" b="1" i="0" u="none" strike="noStrike">
                          <a:solidFill>
                            <a:srgbClr val="000000"/>
                          </a:solidFill>
                          <a:effectLst/>
                          <a:latin typeface="Aptos Narrow" panose="020B0004020202020204" pitchFamily="34" charset="0"/>
                        </a:rPr>
                        <a:t>Undiscounted Incremental benefit</a:t>
                      </a:r>
                    </a:p>
                  </a:txBody>
                  <a:tcPr marL="5114" marR="5114" marT="511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r>
                        <a:rPr lang="en-CH" sz="600" b="0" i="0" u="none" strike="noStrike">
                          <a:solidFill>
                            <a:srgbClr val="000000"/>
                          </a:solidFill>
                          <a:effectLst/>
                          <a:latin typeface="Aptos Narrow" panose="020B0004020202020204" pitchFamily="34" charset="0"/>
                        </a:rPr>
                        <a:t> </a:t>
                      </a:r>
                    </a:p>
                  </a:txBody>
                  <a:tcPr marL="5114" marR="5114" marT="511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80114987"/>
                  </a:ext>
                </a:extLst>
              </a:tr>
              <a:tr h="150076">
                <a:tc>
                  <a:txBody>
                    <a:bodyPr/>
                    <a:lstStyle/>
                    <a:p>
                      <a:pPr algn="ctr" fontAlgn="ctr"/>
                      <a:r>
                        <a:rPr lang="en-CH" sz="600" b="1" i="0" u="none" strike="noStrike">
                          <a:solidFill>
                            <a:srgbClr val="000000"/>
                          </a:solidFill>
                          <a:effectLst/>
                          <a:latin typeface="Aptos Narrow" panose="020B0004020202020204" pitchFamily="34" charset="0"/>
                        </a:rPr>
                        <a:t>2040</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0" i="0" u="none" strike="noStrike">
                          <a:solidFill>
                            <a:srgbClr val="000000"/>
                          </a:solidFill>
                          <a:effectLst/>
                          <a:latin typeface="Aptos Narrow" panose="020B0004020202020204" pitchFamily="34" charset="0"/>
                        </a:rPr>
                        <a:t>1</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ctr"/>
                      <a:r>
                        <a:rPr lang="en-CH" sz="600" b="0" i="0" u="none" strike="noStrike">
                          <a:solidFill>
                            <a:srgbClr val="000000"/>
                          </a:solidFill>
                          <a:effectLst/>
                          <a:latin typeface="Aptos Narrow" panose="020B0004020202020204" pitchFamily="34" charset="0"/>
                        </a:rPr>
                        <a:t>1'653  €</a:t>
                      </a:r>
                    </a:p>
                  </a:txBody>
                  <a:tcPr marL="5114" marR="5114" marT="51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2'543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3'063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3'433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3'719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3'953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4'151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4'323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4'474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4'609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1" i="0" u="none" strike="noStrike">
                          <a:solidFill>
                            <a:srgbClr val="000000"/>
                          </a:solidFill>
                          <a:effectLst/>
                          <a:latin typeface="Aptos Narrow" panose="020B0004020202020204" pitchFamily="34" charset="0"/>
                        </a:rPr>
                        <a:t>35'919  €</a:t>
                      </a:r>
                    </a:p>
                  </a:txBody>
                  <a:tcPr marL="5114" marR="5114" marT="51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CH" sz="600" b="0" i="0" u="none" strike="noStrike">
                          <a:solidFill>
                            <a:srgbClr val="000000"/>
                          </a:solidFill>
                          <a:effectLst/>
                          <a:latin typeface="Aptos Narrow" panose="020B0004020202020204" pitchFamily="34" charset="0"/>
                        </a:rPr>
                        <a:t> </a:t>
                      </a:r>
                    </a:p>
                  </a:txBody>
                  <a:tcPr marL="5114" marR="5114" marT="511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88051895"/>
                  </a:ext>
                </a:extLst>
              </a:tr>
              <a:tr h="150076">
                <a:tc>
                  <a:txBody>
                    <a:bodyPr/>
                    <a:lstStyle/>
                    <a:p>
                      <a:pPr algn="ctr" fontAlgn="ctr"/>
                      <a:r>
                        <a:rPr lang="en-CH" sz="600" b="1" i="0" u="none" strike="noStrike">
                          <a:solidFill>
                            <a:srgbClr val="000000"/>
                          </a:solidFill>
                          <a:effectLst/>
                          <a:latin typeface="Aptos Narrow" panose="020B0004020202020204" pitchFamily="34" charset="0"/>
                        </a:rPr>
                        <a:t>2041</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0" i="0" u="none" strike="noStrike">
                          <a:solidFill>
                            <a:srgbClr val="000000"/>
                          </a:solidFill>
                          <a:effectLst/>
                          <a:latin typeface="Aptos Narrow" panose="020B0004020202020204" pitchFamily="34" charset="0"/>
                        </a:rPr>
                        <a:t>2</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3'305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5'085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6'126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6'865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7'438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7'906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8'302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8'645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8'947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9'218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1" i="0" u="none" strike="noStrike">
                          <a:solidFill>
                            <a:srgbClr val="000000"/>
                          </a:solidFill>
                          <a:effectLst/>
                          <a:latin typeface="Aptos Narrow" panose="020B0004020202020204" pitchFamily="34" charset="0"/>
                        </a:rPr>
                        <a:t>71'838  €</a:t>
                      </a:r>
                    </a:p>
                  </a:txBody>
                  <a:tcPr marL="5114" marR="5114" marT="51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CH" sz="600" b="0" i="0" u="none" strike="noStrike">
                          <a:solidFill>
                            <a:srgbClr val="000000"/>
                          </a:solidFill>
                          <a:effectLst/>
                          <a:latin typeface="Aptos Narrow" panose="020B0004020202020204" pitchFamily="34" charset="0"/>
                        </a:rPr>
                        <a:t> </a:t>
                      </a:r>
                    </a:p>
                  </a:txBody>
                  <a:tcPr marL="5114" marR="5114" marT="511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90838788"/>
                  </a:ext>
                </a:extLst>
              </a:tr>
              <a:tr h="150076">
                <a:tc>
                  <a:txBody>
                    <a:bodyPr/>
                    <a:lstStyle/>
                    <a:p>
                      <a:pPr algn="ctr" fontAlgn="ctr"/>
                      <a:r>
                        <a:rPr lang="en-CH" sz="600" b="1" i="0" u="none" strike="noStrike">
                          <a:solidFill>
                            <a:srgbClr val="000000"/>
                          </a:solidFill>
                          <a:effectLst/>
                          <a:latin typeface="Aptos Narrow" panose="020B0004020202020204" pitchFamily="34" charset="0"/>
                        </a:rPr>
                        <a:t>2042</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0" i="0" u="none" strike="noStrike">
                          <a:solidFill>
                            <a:srgbClr val="000000"/>
                          </a:solidFill>
                          <a:effectLst/>
                          <a:latin typeface="Aptos Narrow" panose="020B0004020202020204" pitchFamily="34" charset="0"/>
                        </a:rPr>
                        <a:t>3</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4'958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7'628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9'189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10'298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11'157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11'859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12'453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12'968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13'421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13'827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1" i="0" u="none" strike="noStrike">
                          <a:solidFill>
                            <a:srgbClr val="000000"/>
                          </a:solidFill>
                          <a:effectLst/>
                          <a:latin typeface="Aptos Narrow" panose="020B0004020202020204" pitchFamily="34" charset="0"/>
                        </a:rPr>
                        <a:t>107'757  €</a:t>
                      </a:r>
                    </a:p>
                  </a:txBody>
                  <a:tcPr marL="5114" marR="5114" marT="51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CH" sz="600" b="0" i="0" u="none" strike="noStrike">
                          <a:solidFill>
                            <a:srgbClr val="000000"/>
                          </a:solidFill>
                          <a:effectLst/>
                          <a:latin typeface="Aptos Narrow" panose="020B0004020202020204" pitchFamily="34" charset="0"/>
                        </a:rPr>
                        <a:t> </a:t>
                      </a:r>
                    </a:p>
                  </a:txBody>
                  <a:tcPr marL="5114" marR="5114" marT="511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18253334"/>
                  </a:ext>
                </a:extLst>
              </a:tr>
              <a:tr h="150076">
                <a:tc>
                  <a:txBody>
                    <a:bodyPr/>
                    <a:lstStyle/>
                    <a:p>
                      <a:pPr algn="ctr" fontAlgn="ctr"/>
                      <a:r>
                        <a:rPr lang="en-CH" sz="600" b="1" i="0" u="none" strike="noStrike">
                          <a:solidFill>
                            <a:srgbClr val="000000"/>
                          </a:solidFill>
                          <a:effectLst/>
                          <a:latin typeface="Aptos Narrow" panose="020B0004020202020204" pitchFamily="34" charset="0"/>
                        </a:rPr>
                        <a:t>2043</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0" i="0" u="none" strike="noStrike">
                          <a:solidFill>
                            <a:srgbClr val="000000"/>
                          </a:solidFill>
                          <a:effectLst/>
                          <a:latin typeface="Aptos Narrow" panose="020B0004020202020204" pitchFamily="34" charset="0"/>
                        </a:rPr>
                        <a:t>3</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4'958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7'628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9'189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10'298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11'157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11'859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12'453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12'968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13'421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13'827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1" i="0" u="none" strike="noStrike">
                          <a:solidFill>
                            <a:srgbClr val="000000"/>
                          </a:solidFill>
                          <a:effectLst/>
                          <a:latin typeface="Aptos Narrow" panose="020B0004020202020204" pitchFamily="34" charset="0"/>
                        </a:rPr>
                        <a:t>107'757  €</a:t>
                      </a:r>
                    </a:p>
                  </a:txBody>
                  <a:tcPr marL="5114" marR="5114" marT="51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CH" sz="600" b="0" i="0" u="none" strike="noStrike">
                          <a:solidFill>
                            <a:srgbClr val="000000"/>
                          </a:solidFill>
                          <a:effectLst/>
                          <a:latin typeface="Aptos Narrow" panose="020B0004020202020204" pitchFamily="34" charset="0"/>
                        </a:rPr>
                        <a:t> </a:t>
                      </a:r>
                    </a:p>
                  </a:txBody>
                  <a:tcPr marL="5114" marR="5114" marT="511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22485947"/>
                  </a:ext>
                </a:extLst>
              </a:tr>
              <a:tr h="150076">
                <a:tc>
                  <a:txBody>
                    <a:bodyPr/>
                    <a:lstStyle/>
                    <a:p>
                      <a:pPr algn="ctr" fontAlgn="ctr"/>
                      <a:r>
                        <a:rPr lang="en-CH" sz="600" b="1" i="0" u="none" strike="noStrike">
                          <a:solidFill>
                            <a:srgbClr val="000000"/>
                          </a:solidFill>
                          <a:effectLst/>
                          <a:latin typeface="Aptos Narrow" panose="020B0004020202020204" pitchFamily="34" charset="0"/>
                        </a:rPr>
                        <a:t>2044</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0" i="0" u="none" strike="noStrike">
                          <a:solidFill>
                            <a:srgbClr val="000000"/>
                          </a:solidFill>
                          <a:effectLst/>
                          <a:latin typeface="Aptos Narrow" panose="020B0004020202020204" pitchFamily="34" charset="0"/>
                        </a:rPr>
                        <a:t>2</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3'305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5'085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6'126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6'865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7'438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7'906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8'302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8'645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8'947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9'218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ctr"/>
                      <a:r>
                        <a:rPr lang="en-CH" sz="600" b="1" i="0" u="none" strike="noStrike">
                          <a:solidFill>
                            <a:srgbClr val="000000"/>
                          </a:solidFill>
                          <a:effectLst/>
                          <a:latin typeface="Aptos Narrow" panose="020B0004020202020204" pitchFamily="34" charset="0"/>
                        </a:rPr>
                        <a:t>71'838  €</a:t>
                      </a:r>
                    </a:p>
                  </a:txBody>
                  <a:tcPr marL="5114" marR="5114" marT="51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en-CH" sz="600" b="0" i="0" u="none" strike="noStrike">
                          <a:solidFill>
                            <a:srgbClr val="000000"/>
                          </a:solidFill>
                          <a:effectLst/>
                          <a:latin typeface="Aptos Narrow" panose="020B0004020202020204" pitchFamily="34" charset="0"/>
                        </a:rPr>
                        <a:t> </a:t>
                      </a:r>
                    </a:p>
                  </a:txBody>
                  <a:tcPr marL="5114" marR="5114" marT="511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7067487"/>
                  </a:ext>
                </a:extLst>
              </a:tr>
              <a:tr h="159455">
                <a:tc>
                  <a:txBody>
                    <a:bodyPr/>
                    <a:lstStyle/>
                    <a:p>
                      <a:pPr algn="ctr" fontAlgn="ctr"/>
                      <a:r>
                        <a:rPr lang="en-CH" sz="600" b="1" i="0" u="none" strike="noStrike">
                          <a:solidFill>
                            <a:srgbClr val="000000"/>
                          </a:solidFill>
                          <a:effectLst/>
                          <a:latin typeface="Aptos Narrow" panose="020B0004020202020204" pitchFamily="34" charset="0"/>
                        </a:rPr>
                        <a:t>2045</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0" i="0" u="none" strike="noStrike">
                          <a:solidFill>
                            <a:srgbClr val="000000"/>
                          </a:solidFill>
                          <a:effectLst/>
                          <a:latin typeface="Aptos Narrow" panose="020B0004020202020204" pitchFamily="34" charset="0"/>
                        </a:rPr>
                        <a:t>1</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CH" sz="600" b="0" i="0" u="none" strike="noStrike">
                          <a:solidFill>
                            <a:srgbClr val="000000"/>
                          </a:solidFill>
                          <a:effectLst/>
                          <a:latin typeface="Aptos Narrow" panose="020B0004020202020204" pitchFamily="34" charset="0"/>
                        </a:rPr>
                        <a:t>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1'653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2'543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3'063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3'433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3'719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3'953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4'151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4'323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4'474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4'609  €</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1" i="0" u="none" strike="noStrike">
                          <a:solidFill>
                            <a:srgbClr val="000000"/>
                          </a:solidFill>
                          <a:effectLst/>
                          <a:latin typeface="Aptos Narrow" panose="020B0004020202020204" pitchFamily="34" charset="0"/>
                        </a:rPr>
                        <a:t>35'919  €</a:t>
                      </a:r>
                    </a:p>
                  </a:txBody>
                  <a:tcPr marL="5114" marR="5114" marT="51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FF0000"/>
                      </a:solidFill>
                      <a:prstDash val="solid"/>
                      <a:round/>
                      <a:headEnd type="none" w="med" len="med"/>
                      <a:tailEnd type="none" w="med" len="med"/>
                    </a:lnB>
                    <a:noFill/>
                  </a:tcPr>
                </a:tc>
                <a:tc>
                  <a:txBody>
                    <a:bodyPr/>
                    <a:lstStyle/>
                    <a:p>
                      <a:pPr algn="l" fontAlgn="b"/>
                      <a:r>
                        <a:rPr lang="en-CH" sz="600" b="0" i="0" u="none" strike="noStrike">
                          <a:solidFill>
                            <a:srgbClr val="000000"/>
                          </a:solidFill>
                          <a:effectLst/>
                          <a:latin typeface="Aptos Narrow" panose="020B0004020202020204" pitchFamily="34" charset="0"/>
                        </a:rPr>
                        <a:t> </a:t>
                      </a:r>
                    </a:p>
                  </a:txBody>
                  <a:tcPr marL="5114" marR="5114" marT="511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6174514"/>
                  </a:ext>
                </a:extLst>
              </a:tr>
              <a:tr h="290772">
                <a:tc gridSpan="2">
                  <a:txBody>
                    <a:bodyPr/>
                    <a:lstStyle/>
                    <a:p>
                      <a:pPr algn="r" fontAlgn="ctr"/>
                      <a:r>
                        <a:rPr lang="en-GB" sz="600" b="1" i="0" u="none" strike="noStrike" dirty="0">
                          <a:solidFill>
                            <a:srgbClr val="FF0000"/>
                          </a:solidFill>
                          <a:effectLst/>
                          <a:latin typeface="Aptos Narrow" panose="020B0004020202020204" pitchFamily="34" charset="0"/>
                        </a:rPr>
                        <a:t>Undiscounted benefit per year</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D78"/>
                    </a:solidFill>
                  </a:tcPr>
                </a:tc>
                <a:tc hMerge="1">
                  <a:txBody>
                    <a:bodyPr/>
                    <a:lstStyle/>
                    <a:p>
                      <a:endParaRPr lang="en-CH"/>
                    </a:p>
                  </a:txBody>
                  <a:tcPr/>
                </a:tc>
                <a:tc>
                  <a:txBody>
                    <a:bodyPr/>
                    <a:lstStyle/>
                    <a:p>
                      <a:pPr algn="r" fontAlgn="ctr"/>
                      <a:r>
                        <a:rPr lang="en-CH" sz="600" b="1" i="0" u="none" strike="noStrike">
                          <a:solidFill>
                            <a:srgbClr val="000000"/>
                          </a:solidFill>
                          <a:effectLst/>
                          <a:latin typeface="Aptos Narrow" panose="020B0004020202020204" pitchFamily="34" charset="0"/>
                        </a:rPr>
                        <a:t>1'653  €</a:t>
                      </a:r>
                    </a:p>
                  </a:txBody>
                  <a:tcPr marL="5114" marR="5114" marT="51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5'848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13'106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22'144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30'706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37'616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42'181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45'569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48'302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50'603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47'862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40'044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27'097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13'692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4'609  €</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D78"/>
                    </a:solidFill>
                  </a:tcPr>
                </a:tc>
                <a:tc>
                  <a:txBody>
                    <a:bodyPr/>
                    <a:lstStyle/>
                    <a:p>
                      <a:pPr algn="r" fontAlgn="ctr"/>
                      <a:r>
                        <a:rPr lang="en-CH" sz="600" b="1" i="0" u="none" strike="noStrike">
                          <a:solidFill>
                            <a:srgbClr val="000000"/>
                          </a:solidFill>
                          <a:effectLst/>
                          <a:latin typeface="Aptos Narrow" panose="020B0004020202020204" pitchFamily="34" charset="0"/>
                        </a:rPr>
                        <a:t>431'030  €</a:t>
                      </a:r>
                    </a:p>
                  </a:txBody>
                  <a:tcPr marL="5114" marR="5114" marT="5114"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rgbClr val="FFFD78"/>
                    </a:solidFill>
                  </a:tcPr>
                </a:tc>
                <a:tc rowSpan="2">
                  <a:txBody>
                    <a:bodyPr/>
                    <a:lstStyle/>
                    <a:p>
                      <a:pPr algn="l" fontAlgn="t"/>
                      <a:r>
                        <a:rPr lang="en-GB" sz="600" b="1" i="0" u="none" strike="noStrike" dirty="0">
                          <a:solidFill>
                            <a:srgbClr val="FF0000"/>
                          </a:solidFill>
                          <a:effectLst/>
                          <a:latin typeface="Aptos Narrow" panose="020B0004020202020204" pitchFamily="34" charset="0"/>
                        </a:rPr>
                        <a:t>Total undiscounted benefit</a:t>
                      </a:r>
                    </a:p>
                  </a:txBody>
                  <a:tcPr marL="5114" marR="5114" marT="5114" marB="0">
                    <a:lnL w="12700" cap="flat" cmpd="sng" algn="ctr">
                      <a:solidFill>
                        <a:srgbClr val="FF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1994982466"/>
                  </a:ext>
                </a:extLst>
              </a:tr>
              <a:tr h="159455">
                <a:tc>
                  <a:txBody>
                    <a:bodyPr/>
                    <a:lstStyle/>
                    <a:p>
                      <a:pPr algn="r" fontAlgn="ctr"/>
                      <a:r>
                        <a:rPr lang="en-GB" sz="600" b="1" i="0" u="none" strike="noStrike">
                          <a:solidFill>
                            <a:srgbClr val="000000"/>
                          </a:solidFill>
                          <a:effectLst/>
                          <a:latin typeface="Aptos Narrow" panose="020B0004020202020204" pitchFamily="34" charset="0"/>
                        </a:rPr>
                        <a:t>Discount rate</a:t>
                      </a:r>
                    </a:p>
                  </a:txBody>
                  <a:tcPr marL="5114" marR="5114" marT="5114" marB="0" anchor="ctr">
                    <a:lnL>
                      <a:noFill/>
                    </a:lnL>
                    <a:lnR>
                      <a:noFill/>
                    </a:lnR>
                    <a:lnT w="6350" cap="flat" cmpd="sng" algn="ctr">
                      <a:solidFill>
                        <a:srgbClr val="000000"/>
                      </a:solidFill>
                      <a:prstDash val="solid"/>
                      <a:round/>
                      <a:headEnd type="none" w="med" len="med"/>
                      <a:tailEnd type="none" w="med" len="med"/>
                    </a:lnT>
                    <a:lnB>
                      <a:noFill/>
                    </a:lnB>
                    <a:solidFill>
                      <a:srgbClr val="DAE9F8"/>
                    </a:solidFill>
                  </a:tcPr>
                </a:tc>
                <a:tc>
                  <a:txBody>
                    <a:bodyPr/>
                    <a:lstStyle/>
                    <a:p>
                      <a:pPr algn="ctr" fontAlgn="ctr"/>
                      <a:r>
                        <a:rPr lang="en-CH" sz="600" b="1" i="0" u="none" strike="noStrike">
                          <a:solidFill>
                            <a:srgbClr val="000000"/>
                          </a:solidFill>
                          <a:effectLst/>
                          <a:latin typeface="Aptos Narrow" panose="020B0004020202020204" pitchFamily="34" charset="0"/>
                        </a:rPr>
                        <a:t>0.03</a:t>
                      </a:r>
                    </a:p>
                  </a:txBody>
                  <a:tcPr marL="5114" marR="5114" marT="5114" marB="0" anchor="ctr">
                    <a:lnL>
                      <a:noFill/>
                    </a:lnL>
                    <a:lnR>
                      <a:noFill/>
                    </a:lnR>
                    <a:lnT w="6350" cap="flat" cmpd="sng" algn="ctr">
                      <a:solidFill>
                        <a:srgbClr val="000000"/>
                      </a:solidFill>
                      <a:prstDash val="solid"/>
                      <a:round/>
                      <a:headEnd type="none" w="med" len="med"/>
                      <a:tailEnd type="none" w="med" len="med"/>
                    </a:lnT>
                    <a:lnB>
                      <a:noFill/>
                    </a:lnB>
                    <a:solidFill>
                      <a:srgbClr val="DAE9F8"/>
                    </a:solid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FF0000"/>
                      </a:solidFill>
                      <a:prstDash val="solid"/>
                      <a:round/>
                      <a:headEnd type="none" w="med" len="med"/>
                      <a:tailEnd type="none" w="med" len="med"/>
                    </a:lnT>
                    <a:lnB>
                      <a:noFill/>
                    </a:lnB>
                    <a:noFill/>
                  </a:tcPr>
                </a:tc>
                <a:tc vMerge="1">
                  <a:txBody>
                    <a:bodyPr/>
                    <a:lstStyle/>
                    <a:p>
                      <a:endParaRPr lang="en-CH"/>
                    </a:p>
                  </a:txBody>
                  <a:tcPr/>
                </a:tc>
                <a:extLst>
                  <a:ext uri="{0D108BD9-81ED-4DB2-BD59-A6C34878D82A}">
                    <a16:rowId xmlns:a16="http://schemas.microsoft.com/office/drawing/2014/main" val="365109855"/>
                  </a:ext>
                </a:extLst>
              </a:tr>
              <a:tr h="150076">
                <a:tc>
                  <a:txBody>
                    <a:bodyPr/>
                    <a:lstStyle/>
                    <a:p>
                      <a:pPr algn="r" fontAlgn="ctr"/>
                      <a:r>
                        <a:rPr lang="en-GB" sz="600" b="1" i="0" u="none" strike="noStrike">
                          <a:solidFill>
                            <a:srgbClr val="000000"/>
                          </a:solidFill>
                          <a:effectLst/>
                          <a:latin typeface="Aptos Narrow" panose="020B0004020202020204" pitchFamily="34" charset="0"/>
                        </a:rPr>
                        <a:t>Today</a:t>
                      </a:r>
                    </a:p>
                  </a:txBody>
                  <a:tcPr marL="5114" marR="5114" marT="5114" marB="0" anchor="ctr">
                    <a:lnL>
                      <a:noFill/>
                    </a:lnL>
                    <a:lnR>
                      <a:noFill/>
                    </a:lnR>
                    <a:lnT>
                      <a:noFill/>
                    </a:lnT>
                    <a:lnB>
                      <a:noFill/>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2025</a:t>
                      </a:r>
                    </a:p>
                  </a:txBody>
                  <a:tcPr marL="5114" marR="5114" marT="5114" marB="0" anchor="ctr">
                    <a:lnL>
                      <a:noFill/>
                    </a:lnL>
                    <a:lnR w="12700" cap="flat" cmpd="sng" algn="ctr">
                      <a:solidFill>
                        <a:srgbClr val="000000"/>
                      </a:solidFill>
                      <a:prstDash val="solid"/>
                      <a:round/>
                      <a:headEnd type="none" w="med" len="med"/>
                      <a:tailEnd type="none" w="med" len="med"/>
                    </a:lnR>
                    <a:lnT>
                      <a:noFill/>
                    </a:lnT>
                    <a:lnB>
                      <a:noFill/>
                    </a:lnB>
                    <a:solidFill>
                      <a:srgbClr val="E8E8E8"/>
                    </a:solidFill>
                  </a:tcPr>
                </a:tc>
                <a:tc gridSpan="15">
                  <a:txBody>
                    <a:bodyPr/>
                    <a:lstStyle/>
                    <a:p>
                      <a:pPr algn="ctr" fontAlgn="ctr"/>
                      <a:r>
                        <a:rPr lang="en-GB" sz="600" b="1" i="0" u="none" strike="noStrike">
                          <a:solidFill>
                            <a:srgbClr val="000000"/>
                          </a:solidFill>
                          <a:effectLst/>
                          <a:latin typeface="Aptos Narrow" panose="020B0004020202020204" pitchFamily="34" charset="0"/>
                        </a:rPr>
                        <a:t>Discounting year with respect to 'today'</a:t>
                      </a:r>
                    </a:p>
                  </a:txBody>
                  <a:tcPr marL="5114" marR="5114" marT="511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a:noFill/>
                    </a:lnT>
                    <a:lnB>
                      <a:noFill/>
                    </a:lnB>
                    <a:noFill/>
                  </a:tcPr>
                </a:tc>
                <a:extLst>
                  <a:ext uri="{0D108BD9-81ED-4DB2-BD59-A6C34878D82A}">
                    <a16:rowId xmlns:a16="http://schemas.microsoft.com/office/drawing/2014/main" val="1498848198"/>
                  </a:ext>
                </a:extLst>
              </a:tr>
              <a:tr h="150076">
                <a:tc>
                  <a:txBody>
                    <a:bodyPr/>
                    <a:lstStyle/>
                    <a:p>
                      <a:pPr algn="r" fontAlgn="ctr"/>
                      <a:r>
                        <a:rPr lang="en-GB" sz="600" b="1" i="0" u="none" strike="noStrike">
                          <a:solidFill>
                            <a:srgbClr val="000000"/>
                          </a:solidFill>
                          <a:effectLst/>
                          <a:latin typeface="Aptos Narrow" panose="020B0004020202020204" pitchFamily="34" charset="0"/>
                        </a:rPr>
                        <a:t>Discount start year</a:t>
                      </a:r>
                    </a:p>
                  </a:txBody>
                  <a:tcPr marL="5114" marR="5114" marT="5114" marB="0" anchor="ctr">
                    <a:lnL>
                      <a:noFill/>
                    </a:lnL>
                    <a:lnR>
                      <a:noFill/>
                    </a:lnR>
                    <a:lnT>
                      <a:noFill/>
                    </a:lnT>
                    <a:lnB>
                      <a:noFill/>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2040</a:t>
                      </a:r>
                    </a:p>
                  </a:txBody>
                  <a:tcPr marL="5114" marR="5114" marT="5114" marB="0" anchor="ctr">
                    <a:lnL>
                      <a:noFill/>
                    </a:lnL>
                    <a:lnR w="12700" cap="flat" cmpd="sng" algn="ctr">
                      <a:solidFill>
                        <a:srgbClr val="000000"/>
                      </a:solidFill>
                      <a:prstDash val="solid"/>
                      <a:round/>
                      <a:headEnd type="none" w="med" len="med"/>
                      <a:tailEnd type="none" w="med" len="med"/>
                    </a:lnR>
                    <a:lnT>
                      <a:noFill/>
                    </a:lnT>
                    <a:lnB>
                      <a:noFill/>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15</a:t>
                      </a:r>
                    </a:p>
                  </a:txBody>
                  <a:tcPr marL="5114" marR="5114" marT="51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16</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17</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18</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19</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20</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21</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22</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23</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24</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25</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26</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27</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28</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ctr" fontAlgn="ctr"/>
                      <a:r>
                        <a:rPr lang="en-CH" sz="600" b="1" i="0" u="none" strike="noStrike">
                          <a:solidFill>
                            <a:srgbClr val="000000"/>
                          </a:solidFill>
                          <a:effectLst/>
                          <a:latin typeface="Aptos Narrow" panose="020B0004020202020204" pitchFamily="34" charset="0"/>
                        </a:rPr>
                        <a:t>29</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ctr"/>
                      <a:endParaRPr lang="en-CH" sz="600" b="0" i="0" u="none" strike="noStrike">
                        <a:solidFill>
                          <a:srgbClr val="000000"/>
                        </a:solidFill>
                        <a:effectLst/>
                        <a:latin typeface="Aptos Narrow" panose="020B0004020202020204" pitchFamily="34" charset="0"/>
                      </a:endParaRPr>
                    </a:p>
                  </a:txBody>
                  <a:tcPr marL="5114" marR="5114" marT="5114" marB="0" anchor="ctr">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a:noFill/>
                    </a:lnT>
                    <a:lnB>
                      <a:noFill/>
                    </a:lnB>
                    <a:noFill/>
                  </a:tcPr>
                </a:tc>
                <a:extLst>
                  <a:ext uri="{0D108BD9-81ED-4DB2-BD59-A6C34878D82A}">
                    <a16:rowId xmlns:a16="http://schemas.microsoft.com/office/drawing/2014/main" val="3357050768"/>
                  </a:ext>
                </a:extLst>
              </a:tr>
              <a:tr h="277171">
                <a:tc gridSpan="2">
                  <a:txBody>
                    <a:bodyPr/>
                    <a:lstStyle/>
                    <a:p>
                      <a:pPr algn="r" fontAlgn="ctr"/>
                      <a:r>
                        <a:rPr lang="en-GB" sz="600" b="1" i="0" u="none" strike="noStrike">
                          <a:solidFill>
                            <a:srgbClr val="000000"/>
                          </a:solidFill>
                          <a:effectLst/>
                          <a:latin typeface="Aptos Narrow" panose="020B0004020202020204" pitchFamily="34" charset="0"/>
                        </a:rPr>
                        <a:t>Discount factor</a:t>
                      </a:r>
                    </a:p>
                  </a:txBody>
                  <a:tcPr marL="5114" marR="5114" marT="5114" marB="0" anchor="ctr">
                    <a:lnL>
                      <a:noFill/>
                    </a:lnL>
                    <a:lnR w="12700" cap="flat" cmpd="sng" algn="ctr">
                      <a:solidFill>
                        <a:srgbClr val="000000"/>
                      </a:solidFill>
                      <a:prstDash val="solid"/>
                      <a:round/>
                      <a:headEnd type="none" w="med" len="med"/>
                      <a:tailEnd type="none" w="med" len="med"/>
                    </a:lnR>
                    <a:lnT>
                      <a:noFill/>
                    </a:lnT>
                    <a:lnB>
                      <a:noFill/>
                    </a:lnB>
                    <a:noFill/>
                  </a:tcPr>
                </a:tc>
                <a:tc hMerge="1">
                  <a:txBody>
                    <a:bodyPr/>
                    <a:lstStyle/>
                    <a:p>
                      <a:endParaRPr lang="en-CH"/>
                    </a:p>
                  </a:txBody>
                  <a:tcPr/>
                </a:tc>
                <a:tc>
                  <a:txBody>
                    <a:bodyPr/>
                    <a:lstStyle/>
                    <a:p>
                      <a:pPr algn="r" fontAlgn="ctr"/>
                      <a:r>
                        <a:rPr lang="en-CH" sz="600" b="0" i="0" u="none" strike="noStrike">
                          <a:solidFill>
                            <a:srgbClr val="000000"/>
                          </a:solidFill>
                          <a:effectLst/>
                          <a:latin typeface="Aptos Narrow" panose="020B0004020202020204" pitchFamily="34" charset="0"/>
                        </a:rPr>
                        <a:t>0.64</a:t>
                      </a:r>
                    </a:p>
                  </a:txBody>
                  <a:tcPr marL="5114" marR="5114" marT="51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0.62</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0.61</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0.59</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0.57</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0.55</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0.54</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0.52</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0.51</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0.49</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0.48</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0.46</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0.45</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0.44</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CH" sz="600" b="0" i="0" u="none" strike="noStrike">
                          <a:solidFill>
                            <a:srgbClr val="000000"/>
                          </a:solidFill>
                          <a:effectLst/>
                          <a:latin typeface="Aptos Narrow" panose="020B0004020202020204" pitchFamily="34" charset="0"/>
                        </a:rPr>
                        <a:t>0.42</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l" fontAlgn="ctr"/>
                      <a:r>
                        <a:rPr lang="en-GB" sz="600" b="1" i="0" u="none" strike="noStrike">
                          <a:solidFill>
                            <a:srgbClr val="000000"/>
                          </a:solidFill>
                          <a:effectLst/>
                          <a:latin typeface="Aptos Narrow" panose="020B0004020202020204" pitchFamily="34" charset="0"/>
                        </a:rPr>
                        <a:t>Discounted incremental benefit</a:t>
                      </a:r>
                    </a:p>
                  </a:txBody>
                  <a:tcPr marL="5114" marR="5114" marT="5114"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FF0000"/>
                      </a:solidFill>
                      <a:prstDash val="solid"/>
                      <a:round/>
                      <a:headEnd type="none" w="med" len="med"/>
                      <a:tailEnd type="none" w="med" len="med"/>
                    </a:lnB>
                    <a:noFill/>
                  </a:tcPr>
                </a:tc>
                <a:tc hMerge="1">
                  <a:txBody>
                    <a:bodyPr/>
                    <a:lstStyle/>
                    <a:p>
                      <a:endParaRPr lang="en-CH"/>
                    </a:p>
                  </a:txBody>
                  <a:tcPr/>
                </a:tc>
                <a:extLst>
                  <a:ext uri="{0D108BD9-81ED-4DB2-BD59-A6C34878D82A}">
                    <a16:rowId xmlns:a16="http://schemas.microsoft.com/office/drawing/2014/main" val="860467695"/>
                  </a:ext>
                </a:extLst>
              </a:tr>
              <a:tr h="159455">
                <a:tc gridSpan="2">
                  <a:txBody>
                    <a:bodyPr/>
                    <a:lstStyle/>
                    <a:p>
                      <a:pPr algn="r" fontAlgn="ctr"/>
                      <a:r>
                        <a:rPr lang="en-GB" sz="600" b="1" i="0" u="none" strike="noStrike" dirty="0">
                          <a:solidFill>
                            <a:srgbClr val="FF0000"/>
                          </a:solidFill>
                          <a:effectLst/>
                          <a:latin typeface="Aptos Narrow" panose="020B0004020202020204" pitchFamily="34" charset="0"/>
                        </a:rPr>
                        <a:t>Discounted benefit per year</a:t>
                      </a:r>
                    </a:p>
                  </a:txBody>
                  <a:tcPr marL="5114" marR="5114" marT="5114" marB="0" anchor="ctr">
                    <a:lnL>
                      <a:noFill/>
                    </a:lnL>
                    <a:lnR w="12700" cap="flat" cmpd="sng" algn="ctr">
                      <a:solidFill>
                        <a:srgbClr val="000000"/>
                      </a:solidFill>
                      <a:prstDash val="solid"/>
                      <a:round/>
                      <a:headEnd type="none" w="med" len="med"/>
                      <a:tailEnd type="none" w="med" len="med"/>
                    </a:lnR>
                    <a:lnT>
                      <a:noFill/>
                    </a:lnT>
                    <a:lnB>
                      <a:noFill/>
                    </a:lnB>
                    <a:solidFill>
                      <a:srgbClr val="DAF2D0"/>
                    </a:solidFill>
                  </a:tcPr>
                </a:tc>
                <a:tc hMerge="1">
                  <a:txBody>
                    <a:bodyPr/>
                    <a:lstStyle/>
                    <a:p>
                      <a:endParaRPr lang="en-CH"/>
                    </a:p>
                  </a:txBody>
                  <a:tcPr/>
                </a:tc>
                <a:tc>
                  <a:txBody>
                    <a:bodyPr/>
                    <a:lstStyle/>
                    <a:p>
                      <a:pPr algn="r" fontAlgn="ctr"/>
                      <a:r>
                        <a:rPr lang="en-CH" sz="600" b="1" i="0" u="none" strike="noStrike">
                          <a:solidFill>
                            <a:srgbClr val="000000"/>
                          </a:solidFill>
                          <a:effectLst/>
                          <a:latin typeface="Aptos Narrow" panose="020B0004020202020204" pitchFamily="34" charset="0"/>
                        </a:rPr>
                        <a:t>1'061  €</a:t>
                      </a:r>
                    </a:p>
                  </a:txBody>
                  <a:tcPr marL="5114" marR="5114" marT="511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3'644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7'929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13'007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17'511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20'827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22'674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23'782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24'474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24'893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22'859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18'568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12'199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5'984  €</a:t>
                      </a:r>
                    </a:p>
                  </a:txBody>
                  <a:tcPr marL="5114" marR="5114" marT="511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1'956  €</a:t>
                      </a:r>
                    </a:p>
                  </a:txBody>
                  <a:tcPr marL="5114" marR="5114" marT="5114" marB="0" anchor="ctr">
                    <a:lnL w="6350" cap="flat" cmpd="sng" algn="ctr">
                      <a:solidFill>
                        <a:srgbClr val="00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ctr"/>
                      <a:r>
                        <a:rPr lang="en-CH" sz="600" b="1" i="0" u="none" strike="noStrike">
                          <a:solidFill>
                            <a:srgbClr val="000000"/>
                          </a:solidFill>
                          <a:effectLst/>
                          <a:latin typeface="Aptos Narrow" panose="020B0004020202020204" pitchFamily="34" charset="0"/>
                        </a:rPr>
                        <a:t>221'369  €</a:t>
                      </a:r>
                    </a:p>
                  </a:txBody>
                  <a:tcPr marL="5114" marR="5114" marT="5114" marB="0"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solidFill>
                      <a:srgbClr val="DAF2D0"/>
                    </a:solidFill>
                  </a:tcPr>
                </a:tc>
                <a:tc rowSpan="2">
                  <a:txBody>
                    <a:bodyPr/>
                    <a:lstStyle/>
                    <a:p>
                      <a:pPr algn="l" fontAlgn="t"/>
                      <a:r>
                        <a:rPr lang="en-GB" sz="600" b="1" i="0" u="none" strike="noStrike" dirty="0">
                          <a:solidFill>
                            <a:srgbClr val="FF0000"/>
                          </a:solidFill>
                          <a:effectLst/>
                          <a:latin typeface="Aptos Narrow" panose="020B0004020202020204" pitchFamily="34" charset="0"/>
                        </a:rPr>
                        <a:t>Total discounted benefit</a:t>
                      </a:r>
                    </a:p>
                  </a:txBody>
                  <a:tcPr marL="5114" marR="5114" marT="5114" marB="0">
                    <a:lnL w="12700" cap="flat" cmpd="sng" algn="ctr">
                      <a:solidFill>
                        <a:srgbClr val="FF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246167691"/>
                  </a:ext>
                </a:extLst>
              </a:tr>
              <a:tr h="309530">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a:noFill/>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a:noFill/>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600" b="0" i="0" u="none" strike="noStrike" dirty="0">
                        <a:solidFill>
                          <a:srgbClr val="000000"/>
                        </a:solidFill>
                        <a:effectLst/>
                        <a:latin typeface="Aptos Narrow" panose="020B0004020202020204" pitchFamily="34" charset="0"/>
                      </a:endParaRPr>
                    </a:p>
                  </a:txBody>
                  <a:tcPr marL="5114" marR="5114" marT="5114" marB="0" anchor="b">
                    <a:lnL>
                      <a:noFill/>
                    </a:lnL>
                    <a:lnR>
                      <a:noFill/>
                    </a:lnR>
                    <a:lnT w="12700" cap="flat" cmpd="sng" algn="ctr">
                      <a:solidFill>
                        <a:srgbClr val="FF0000"/>
                      </a:solidFill>
                      <a:prstDash val="solid"/>
                      <a:round/>
                      <a:headEnd type="none" w="med" len="med"/>
                      <a:tailEnd type="none" w="med" len="med"/>
                    </a:lnT>
                    <a:lnB>
                      <a:noFill/>
                    </a:lnB>
                    <a:noFill/>
                  </a:tcPr>
                </a:tc>
                <a:tc vMerge="1">
                  <a:txBody>
                    <a:bodyPr/>
                    <a:lstStyle/>
                    <a:p>
                      <a:endParaRPr lang="en-CH"/>
                    </a:p>
                  </a:txBody>
                  <a:tcPr/>
                </a:tc>
                <a:extLst>
                  <a:ext uri="{0D108BD9-81ED-4DB2-BD59-A6C34878D82A}">
                    <a16:rowId xmlns:a16="http://schemas.microsoft.com/office/drawing/2014/main" val="2895306063"/>
                  </a:ext>
                </a:extLst>
              </a:tr>
            </a:tbl>
          </a:graphicData>
        </a:graphic>
      </p:graphicFrame>
      <p:sp>
        <p:nvSpPr>
          <p:cNvPr id="5" name="TextBox 4">
            <a:extLst>
              <a:ext uri="{FF2B5EF4-FFF2-40B4-BE49-F238E27FC236}">
                <a16:creationId xmlns:a16="http://schemas.microsoft.com/office/drawing/2014/main" id="{A681FC8A-C8EC-1D99-F22E-740B008054E8}"/>
              </a:ext>
            </a:extLst>
          </p:cNvPr>
          <p:cNvSpPr txBox="1"/>
          <p:nvPr/>
        </p:nvSpPr>
        <p:spPr>
          <a:xfrm>
            <a:off x="64320" y="3725096"/>
            <a:ext cx="8892369" cy="1323439"/>
          </a:xfrm>
          <a:prstGeom prst="rect">
            <a:avLst/>
          </a:prstGeom>
          <a:noFill/>
        </p:spPr>
        <p:txBody>
          <a:bodyPr wrap="square" rtlCol="0">
            <a:spAutoFit/>
          </a:bodyPr>
          <a:lstStyle/>
          <a:p>
            <a:pPr algn="l">
              <a:spcAft>
                <a:spcPts val="600"/>
              </a:spcAft>
            </a:pPr>
            <a:r>
              <a:rPr lang="en-CH" sz="1400" dirty="0"/>
              <a:t>Every year a number of projecct participants leaves and enters the job market.</a:t>
            </a:r>
          </a:p>
          <a:p>
            <a:pPr algn="l">
              <a:spcAft>
                <a:spcPts val="600"/>
              </a:spcAft>
            </a:pPr>
            <a:r>
              <a:rPr lang="en-CH" sz="1400" dirty="0"/>
              <a:t>Here, the incremental benefit in terms of annual salary premium is shown over </a:t>
            </a:r>
            <a:r>
              <a:rPr lang="en-CH" sz="1400"/>
              <a:t>15 years </a:t>
            </a:r>
            <a:r>
              <a:rPr lang="en-CH" sz="1400" dirty="0"/>
              <a:t>after entering the </a:t>
            </a:r>
            <a:r>
              <a:rPr lang="en-CH" sz="1400"/>
              <a:t>labour market for a time frame of 10 years per person entering the labour market.</a:t>
            </a:r>
            <a:endParaRPr lang="en-CH" sz="1400" dirty="0"/>
          </a:p>
          <a:p>
            <a:pPr algn="l">
              <a:spcAft>
                <a:spcPts val="600"/>
              </a:spcAft>
            </a:pPr>
            <a:r>
              <a:rPr lang="en-CH" sz="1400" dirty="0"/>
              <a:t>Example provides the discounted value of benefits accumulated between 2040 and 2055 projected to the year 2040, viewed in the year 2025.</a:t>
            </a:r>
          </a:p>
        </p:txBody>
      </p:sp>
    </p:spTree>
    <p:extLst>
      <p:ext uri="{BB962C8B-B14F-4D97-AF65-F5344CB8AC3E}">
        <p14:creationId xmlns:p14="http://schemas.microsoft.com/office/powerpoint/2010/main" val="3130911237"/>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3654F6A-5D26-D034-3E2E-E3F45DFC96B9}"/>
              </a:ext>
            </a:extLst>
          </p:cNvPr>
          <p:cNvSpPr>
            <a:spLocks noGrp="1"/>
          </p:cNvSpPr>
          <p:nvPr>
            <p:ph type="sldNum" sz="quarter" idx="10"/>
          </p:nvPr>
        </p:nvSpPr>
        <p:spPr/>
        <p:txBody>
          <a:bodyPr/>
          <a:lstStyle/>
          <a:p>
            <a:fld id="{88A1DFE4-5FC5-43BD-BB7E-75EAD82B965F}" type="slidenum">
              <a:rPr lang="en-US" noProof="0" smtClean="0"/>
              <a:pPr/>
              <a:t>136</a:t>
            </a:fld>
            <a:endParaRPr lang="en-US" noProof="0" dirty="0"/>
          </a:p>
        </p:txBody>
      </p:sp>
      <p:sp>
        <p:nvSpPr>
          <p:cNvPr id="6" name="Title 5">
            <a:extLst>
              <a:ext uri="{FF2B5EF4-FFF2-40B4-BE49-F238E27FC236}">
                <a16:creationId xmlns:a16="http://schemas.microsoft.com/office/drawing/2014/main" id="{204CBCA3-195D-79E2-0C17-1232AD0EB828}"/>
              </a:ext>
            </a:extLst>
          </p:cNvPr>
          <p:cNvSpPr>
            <a:spLocks noGrp="1"/>
          </p:cNvSpPr>
          <p:nvPr>
            <p:ph type="title"/>
          </p:nvPr>
        </p:nvSpPr>
        <p:spPr/>
        <p:txBody>
          <a:bodyPr/>
          <a:lstStyle/>
          <a:p>
            <a:r>
              <a:rPr lang="en-CH" dirty="0"/>
              <a:t>Estimated lifetime salary for FCC-ee</a:t>
            </a:r>
          </a:p>
        </p:txBody>
      </p:sp>
      <p:pic>
        <p:nvPicPr>
          <p:cNvPr id="9" name="Picture 8" descr="Immagine che contiene linea, Diagramma, schermata, testo&#10;&#10;Descrizione generata automaticamente">
            <a:extLst>
              <a:ext uri="{FF2B5EF4-FFF2-40B4-BE49-F238E27FC236}">
                <a16:creationId xmlns:a16="http://schemas.microsoft.com/office/drawing/2014/main" id="{6924D193-35A6-F6F5-52BA-3ED0F8F3FA2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2843" y="962612"/>
            <a:ext cx="6046778" cy="2515065"/>
          </a:xfrm>
          <a:prstGeom prst="rect">
            <a:avLst/>
          </a:prstGeom>
          <a:noFill/>
        </p:spPr>
      </p:pic>
      <p:pic>
        <p:nvPicPr>
          <p:cNvPr id="10" name="Picture 9" descr="Immagine che contiene testo, schermata, cerchio, Carattere&#10;&#10;Descrizione generata automaticamente">
            <a:extLst>
              <a:ext uri="{FF2B5EF4-FFF2-40B4-BE49-F238E27FC236}">
                <a16:creationId xmlns:a16="http://schemas.microsoft.com/office/drawing/2014/main" id="{286B3848-E3C7-E9BA-4AF2-639B6841AF93}"/>
              </a:ext>
            </a:extLst>
          </p:cNvPr>
          <p:cNvPicPr>
            <a:picLocks noChangeAspect="1"/>
          </p:cNvPicPr>
          <p:nvPr/>
        </p:nvPicPr>
        <p:blipFill>
          <a:blip r:embed="rId3">
            <a:extLst>
              <a:ext uri="{28A0092B-C50C-407E-A947-70E740481C1C}">
                <a14:useLocalDpi xmlns:a14="http://schemas.microsoft.com/office/drawing/2010/main" val="0"/>
              </a:ext>
            </a:extLst>
          </a:blip>
          <a:srcRect l="4882" r="4361"/>
          <a:stretch/>
        </p:blipFill>
        <p:spPr bwMode="auto">
          <a:xfrm>
            <a:off x="5831999" y="2845783"/>
            <a:ext cx="3312001" cy="2247900"/>
          </a:xfrm>
          <a:prstGeom prst="rect">
            <a:avLst/>
          </a:prstGeom>
          <a:noFill/>
        </p:spPr>
      </p:pic>
      <p:sp>
        <p:nvSpPr>
          <p:cNvPr id="8" name="Text Placeholder 7">
            <a:extLst>
              <a:ext uri="{FF2B5EF4-FFF2-40B4-BE49-F238E27FC236}">
                <a16:creationId xmlns:a16="http://schemas.microsoft.com/office/drawing/2014/main" id="{2EE0147E-6C69-3F26-A6D8-EB179E6F6482}"/>
              </a:ext>
            </a:extLst>
          </p:cNvPr>
          <p:cNvSpPr>
            <a:spLocks noGrp="1"/>
          </p:cNvSpPr>
          <p:nvPr>
            <p:ph type="body" sz="quarter" idx="13"/>
          </p:nvPr>
        </p:nvSpPr>
        <p:spPr>
          <a:xfrm>
            <a:off x="92843" y="3599999"/>
            <a:ext cx="5947957" cy="1409443"/>
          </a:xfrm>
        </p:spPr>
        <p:txBody>
          <a:bodyPr/>
          <a:lstStyle/>
          <a:p>
            <a:r>
              <a:rPr lang="en-CH" dirty="0"/>
              <a:t>Undiscounted 11 billion total benefit</a:t>
            </a:r>
            <a:r>
              <a:rPr lang="en-CH" b="0" dirty="0"/>
              <a:t>.</a:t>
            </a:r>
          </a:p>
          <a:p>
            <a:r>
              <a:rPr lang="en-CH" dirty="0"/>
              <a:t>Present value of 7 billion </a:t>
            </a:r>
            <a:r>
              <a:rPr lang="en-CH" b="0" dirty="0"/>
              <a:t>is the sum of all discounted salary premium effects (increments with respect to the counterfactual, i.e. peers in the control group) until the year 2097, when the last person who was active in the project retires.</a:t>
            </a:r>
          </a:p>
        </p:txBody>
      </p:sp>
    </p:spTree>
    <p:extLst>
      <p:ext uri="{BB962C8B-B14F-4D97-AF65-F5344CB8AC3E}">
        <p14:creationId xmlns:p14="http://schemas.microsoft.com/office/powerpoint/2010/main" val="156147624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727300-136E-6CD7-ADB2-39DBE31E056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3C81B42-0BA5-4D3E-C92E-1D587EABF39D}"/>
              </a:ext>
            </a:extLst>
          </p:cNvPr>
          <p:cNvSpPr>
            <a:spLocks noGrp="1"/>
          </p:cNvSpPr>
          <p:nvPr>
            <p:ph type="sldNum" sz="quarter" idx="10"/>
          </p:nvPr>
        </p:nvSpPr>
        <p:spPr/>
        <p:txBody>
          <a:bodyPr/>
          <a:lstStyle/>
          <a:p>
            <a:fld id="{88A1DFE4-5FC5-43BD-BB7E-75EAD82B965F}" type="slidenum">
              <a:rPr lang="en-US" noProof="0" smtClean="0"/>
              <a:pPr/>
              <a:t>137</a:t>
            </a:fld>
            <a:endParaRPr lang="en-US" noProof="0" dirty="0"/>
          </a:p>
        </p:txBody>
      </p:sp>
      <p:sp>
        <p:nvSpPr>
          <p:cNvPr id="7" name="Text Placeholder 6">
            <a:extLst>
              <a:ext uri="{FF2B5EF4-FFF2-40B4-BE49-F238E27FC236}">
                <a16:creationId xmlns:a16="http://schemas.microsoft.com/office/drawing/2014/main" id="{61B0327A-1860-23E4-A8F8-DC7967215002}"/>
              </a:ext>
            </a:extLst>
          </p:cNvPr>
          <p:cNvSpPr>
            <a:spLocks noGrp="1"/>
          </p:cNvSpPr>
          <p:nvPr>
            <p:ph type="body" sz="quarter" idx="12"/>
          </p:nvPr>
        </p:nvSpPr>
        <p:spPr/>
        <p:txBody>
          <a:bodyPr/>
          <a:lstStyle/>
          <a:p>
            <a:r>
              <a:rPr lang="en-CH" dirty="0"/>
              <a:t>Training effects for non-scientists and engineers:</a:t>
            </a:r>
          </a:p>
          <a:p>
            <a:pPr marL="285750" indent="-285750">
              <a:buFont typeface="Arial" panose="020B0604020202020204" pitchFamily="34" charset="0"/>
              <a:buChar char="•"/>
            </a:pPr>
            <a:r>
              <a:rPr lang="en-CH" dirty="0"/>
              <a:t>Environmental technologies</a:t>
            </a:r>
          </a:p>
          <a:p>
            <a:pPr marL="285750" indent="-285750">
              <a:buFont typeface="Arial" panose="020B0604020202020204" pitchFamily="34" charset="0"/>
              <a:buChar char="•"/>
            </a:pPr>
            <a:r>
              <a:rPr lang="en-CH" dirty="0"/>
              <a:t>Finance and administration</a:t>
            </a:r>
          </a:p>
          <a:p>
            <a:pPr marL="285750" indent="-285750">
              <a:buFont typeface="Arial" panose="020B0604020202020204" pitchFamily="34" charset="0"/>
              <a:buChar char="•"/>
            </a:pPr>
            <a:r>
              <a:rPr lang="en-CH" dirty="0"/>
              <a:t>Communications</a:t>
            </a:r>
          </a:p>
          <a:p>
            <a:pPr marL="285750" indent="-285750">
              <a:buFont typeface="Arial" panose="020B0604020202020204" pitchFamily="34" charset="0"/>
              <a:buChar char="•"/>
            </a:pPr>
            <a:r>
              <a:rPr lang="en-CH" dirty="0"/>
              <a:t>Law, economics</a:t>
            </a:r>
          </a:p>
          <a:p>
            <a:r>
              <a:rPr lang="en-CH" dirty="0"/>
              <a:t>Training effects for</a:t>
            </a:r>
          </a:p>
          <a:p>
            <a:pPr marL="285750" indent="-285750">
              <a:buFont typeface="Arial" panose="020B0604020202020204" pitchFamily="34" charset="0"/>
              <a:buChar char="•"/>
            </a:pPr>
            <a:r>
              <a:rPr lang="en-GB" dirty="0"/>
              <a:t>A</a:t>
            </a:r>
            <a:r>
              <a:rPr lang="en-CH" dirty="0"/>
              <a:t>pprentices</a:t>
            </a:r>
          </a:p>
          <a:p>
            <a:pPr marL="285750" indent="-285750">
              <a:buFont typeface="Arial" panose="020B0604020202020204" pitchFamily="34" charset="0"/>
              <a:buChar char="•"/>
            </a:pPr>
            <a:r>
              <a:rPr lang="en-CH" dirty="0"/>
              <a:t>Temporary labour</a:t>
            </a:r>
          </a:p>
          <a:p>
            <a:pPr marL="285750" indent="-285750">
              <a:buFont typeface="Arial" panose="020B0604020202020204" pitchFamily="34" charset="0"/>
              <a:buChar char="•"/>
            </a:pPr>
            <a:r>
              <a:rPr lang="en-CH" dirty="0"/>
              <a:t>Regularly employed limited duration workers</a:t>
            </a:r>
          </a:p>
          <a:p>
            <a:endParaRPr lang="en-CH" dirty="0"/>
          </a:p>
        </p:txBody>
      </p:sp>
      <p:sp>
        <p:nvSpPr>
          <p:cNvPr id="8" name="Text Placeholder 7">
            <a:extLst>
              <a:ext uri="{FF2B5EF4-FFF2-40B4-BE49-F238E27FC236}">
                <a16:creationId xmlns:a16="http://schemas.microsoft.com/office/drawing/2014/main" id="{2B32DD6C-9268-C48C-1E47-2A0BA3A31231}"/>
              </a:ext>
            </a:extLst>
          </p:cNvPr>
          <p:cNvSpPr>
            <a:spLocks noGrp="1"/>
          </p:cNvSpPr>
          <p:nvPr>
            <p:ph type="body" sz="quarter" idx="13"/>
          </p:nvPr>
        </p:nvSpPr>
        <p:spPr/>
        <p:txBody>
          <a:bodyPr/>
          <a:lstStyle/>
          <a:p>
            <a:r>
              <a:rPr lang="en-CH" dirty="0"/>
              <a:t>Training effects due to brain gain/drain:</a:t>
            </a:r>
          </a:p>
          <a:p>
            <a:pPr marL="285750" indent="-285750">
              <a:buFont typeface="Arial" panose="020B0604020202020204" pitchFamily="34" charset="0"/>
              <a:buChar char="•"/>
            </a:pPr>
            <a:r>
              <a:rPr lang="en-CH" dirty="0"/>
              <a:t>Premium compared to not leaving the country of origin</a:t>
            </a:r>
          </a:p>
          <a:p>
            <a:pPr marL="285750" indent="-285750">
              <a:buFont typeface="Arial" panose="020B0604020202020204" pitchFamily="34" charset="0"/>
              <a:buChar char="•"/>
            </a:pPr>
            <a:r>
              <a:rPr lang="en-CH" dirty="0"/>
              <a:t>Premium of persons returning to their country of oreigin</a:t>
            </a:r>
          </a:p>
          <a:p>
            <a:r>
              <a:rPr lang="en-CH" dirty="0"/>
              <a:t>What is the true causality between lifetime salary premium effects and the activity in a scientific research project? This is still not understood.</a:t>
            </a:r>
          </a:p>
        </p:txBody>
      </p:sp>
      <p:sp>
        <p:nvSpPr>
          <p:cNvPr id="6" name="Title 5">
            <a:extLst>
              <a:ext uri="{FF2B5EF4-FFF2-40B4-BE49-F238E27FC236}">
                <a16:creationId xmlns:a16="http://schemas.microsoft.com/office/drawing/2014/main" id="{C55C9372-4B9D-DA23-9F7F-CA64CBE10515}"/>
              </a:ext>
            </a:extLst>
          </p:cNvPr>
          <p:cNvSpPr>
            <a:spLocks noGrp="1"/>
          </p:cNvSpPr>
          <p:nvPr>
            <p:ph type="title"/>
          </p:nvPr>
        </p:nvSpPr>
        <p:spPr/>
        <p:txBody>
          <a:bodyPr/>
          <a:lstStyle/>
          <a:p>
            <a:r>
              <a:rPr lang="en-CH" dirty="0"/>
              <a:t>Interesting open research questions</a:t>
            </a:r>
          </a:p>
        </p:txBody>
      </p:sp>
      <p:sp>
        <p:nvSpPr>
          <p:cNvPr id="2" name="TextBox 1">
            <a:extLst>
              <a:ext uri="{FF2B5EF4-FFF2-40B4-BE49-F238E27FC236}">
                <a16:creationId xmlns:a16="http://schemas.microsoft.com/office/drawing/2014/main" id="{D118FEED-AE00-4C8D-F2F2-F867BD1A59EC}"/>
              </a:ext>
            </a:extLst>
          </p:cNvPr>
          <p:cNvSpPr txBox="1"/>
          <p:nvPr/>
        </p:nvSpPr>
        <p:spPr>
          <a:xfrm>
            <a:off x="4662313" y="3663540"/>
            <a:ext cx="4388845" cy="1384995"/>
          </a:xfrm>
          <a:prstGeom prst="rect">
            <a:avLst/>
          </a:prstGeom>
          <a:noFill/>
          <a:ln>
            <a:solidFill>
              <a:schemeClr val="tx1"/>
            </a:solidFill>
          </a:ln>
        </p:spPr>
        <p:txBody>
          <a:bodyPr wrap="square" rtlCol="0">
            <a:spAutoFit/>
          </a:bodyPr>
          <a:lstStyle/>
          <a:p>
            <a:pPr algn="l"/>
            <a:r>
              <a:rPr lang="en-CH" sz="1400" u="sng" dirty="0"/>
              <a:t>See:</a:t>
            </a:r>
            <a:r>
              <a:rPr lang="en-CH" sz="1400" dirty="0"/>
              <a:t> </a:t>
            </a:r>
            <a:r>
              <a:rPr lang="en-GB" sz="1400" i="1" dirty="0"/>
              <a:t>The Human Capital Accumulation at Research Infrastructures: </a:t>
            </a:r>
            <a:r>
              <a:rPr lang="en-GB" sz="1400" i="1" dirty="0" err="1"/>
              <a:t>Reexamining</a:t>
            </a:r>
            <a:r>
              <a:rPr lang="en-GB" sz="1400" i="1" dirty="0"/>
              <a:t> Wage Returns to Training, Models, Interpretation, and Magnitude</a:t>
            </a:r>
          </a:p>
          <a:p>
            <a:pPr algn="l"/>
            <a:endParaRPr lang="en-GB" sz="1400" dirty="0"/>
          </a:p>
          <a:p>
            <a:pPr algn="l"/>
            <a:r>
              <a:rPr lang="en-GB" sz="1400" dirty="0"/>
              <a:t>Erica </a:t>
            </a:r>
            <a:r>
              <a:rPr lang="en-GB" sz="1400" dirty="0" err="1"/>
              <a:t>Delugas</a:t>
            </a:r>
            <a:r>
              <a:rPr lang="en-GB" sz="1400" dirty="0"/>
              <a:t>, Francesco </a:t>
            </a:r>
            <a:r>
              <a:rPr lang="en-GB" sz="1400" dirty="0" err="1"/>
              <a:t>Giffoni</a:t>
            </a:r>
            <a:r>
              <a:rPr lang="en-GB" sz="1400" dirty="0"/>
              <a:t>, Emanuela </a:t>
            </a:r>
            <a:r>
              <a:rPr lang="en-GB" sz="1400" dirty="0" err="1"/>
              <a:t>Sirtori</a:t>
            </a:r>
            <a:r>
              <a:rPr lang="en-GB" sz="1400" dirty="0"/>
              <a:t>, Johannes Gutleber, https://</a:t>
            </a:r>
            <a:r>
              <a:rPr lang="en-GB" sz="1400" dirty="0" err="1"/>
              <a:t>arxiv.org</a:t>
            </a:r>
            <a:r>
              <a:rPr lang="en-GB" sz="1400" dirty="0"/>
              <a:t>/abs/2502.07419</a:t>
            </a:r>
            <a:endParaRPr lang="en-CH" sz="1400" dirty="0"/>
          </a:p>
        </p:txBody>
      </p:sp>
    </p:spTree>
    <p:extLst>
      <p:ext uri="{BB962C8B-B14F-4D97-AF65-F5344CB8AC3E}">
        <p14:creationId xmlns:p14="http://schemas.microsoft.com/office/powerpoint/2010/main" val="1374968827"/>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9D66180-AC0C-62E2-1543-3EF84F4A2AB8}"/>
              </a:ext>
            </a:extLst>
          </p:cNvPr>
          <p:cNvSpPr>
            <a:spLocks noGrp="1"/>
          </p:cNvSpPr>
          <p:nvPr>
            <p:ph type="ctrTitle"/>
          </p:nvPr>
        </p:nvSpPr>
        <p:spPr/>
        <p:txBody>
          <a:bodyPr/>
          <a:lstStyle/>
          <a:p>
            <a:r>
              <a:rPr lang="en-CH" dirty="0"/>
              <a:t>Industrial spillovers</a:t>
            </a:r>
          </a:p>
        </p:txBody>
      </p:sp>
      <p:sp>
        <p:nvSpPr>
          <p:cNvPr id="3" name="Slide Number Placeholder 2">
            <a:extLst>
              <a:ext uri="{FF2B5EF4-FFF2-40B4-BE49-F238E27FC236}">
                <a16:creationId xmlns:a16="http://schemas.microsoft.com/office/drawing/2014/main" id="{C5487ED9-3B2D-F52C-42B7-ED3134251908}"/>
              </a:ext>
            </a:extLst>
          </p:cNvPr>
          <p:cNvSpPr>
            <a:spLocks noGrp="1"/>
          </p:cNvSpPr>
          <p:nvPr>
            <p:ph type="sldNum" sz="quarter" idx="12"/>
          </p:nvPr>
        </p:nvSpPr>
        <p:spPr/>
        <p:txBody>
          <a:bodyPr/>
          <a:lstStyle/>
          <a:p>
            <a:fld id="{88A1DFE4-5FC5-43BD-BB7E-75EAD82B965F}" type="slidenum">
              <a:rPr lang="en-US" noProof="0" smtClean="0"/>
              <a:pPr/>
              <a:t>138</a:t>
            </a:fld>
            <a:endParaRPr lang="en-US" noProof="0" dirty="0"/>
          </a:p>
        </p:txBody>
      </p:sp>
    </p:spTree>
    <p:extLst>
      <p:ext uri="{BB962C8B-B14F-4D97-AF65-F5344CB8AC3E}">
        <p14:creationId xmlns:p14="http://schemas.microsoft.com/office/powerpoint/2010/main" val="1893087686"/>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DFC4B3-7534-9489-9C46-798EC167DCC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34DC1A1-8115-45D2-B235-9C06FFFD3851}"/>
              </a:ext>
            </a:extLst>
          </p:cNvPr>
          <p:cNvSpPr>
            <a:spLocks noGrp="1"/>
          </p:cNvSpPr>
          <p:nvPr>
            <p:ph type="sldNum" sz="quarter" idx="10"/>
          </p:nvPr>
        </p:nvSpPr>
        <p:spPr/>
        <p:txBody>
          <a:bodyPr/>
          <a:lstStyle/>
          <a:p>
            <a:fld id="{88A1DFE4-5FC5-43BD-BB7E-75EAD82B965F}" type="slidenum">
              <a:rPr lang="en-US" noProof="0" smtClean="0"/>
              <a:pPr/>
              <a:t>139</a:t>
            </a:fld>
            <a:endParaRPr lang="en-US" noProof="0" dirty="0"/>
          </a:p>
        </p:txBody>
      </p:sp>
      <p:sp>
        <p:nvSpPr>
          <p:cNvPr id="5" name="Text Placeholder 4">
            <a:extLst>
              <a:ext uri="{FF2B5EF4-FFF2-40B4-BE49-F238E27FC236}">
                <a16:creationId xmlns:a16="http://schemas.microsoft.com/office/drawing/2014/main" id="{20E92386-29CC-3EEE-58F4-B49CC12C4753}"/>
              </a:ext>
            </a:extLst>
          </p:cNvPr>
          <p:cNvSpPr>
            <a:spLocks noGrp="1"/>
          </p:cNvSpPr>
          <p:nvPr>
            <p:ph type="body" sz="quarter" idx="12"/>
          </p:nvPr>
        </p:nvSpPr>
        <p:spPr>
          <a:xfrm>
            <a:off x="92842" y="1127342"/>
            <a:ext cx="8838215" cy="2473891"/>
          </a:xfrm>
        </p:spPr>
        <p:txBody>
          <a:bodyPr/>
          <a:lstStyle/>
          <a:p>
            <a:r>
              <a:rPr lang="en-CH" dirty="0"/>
              <a:t>Research infrastructure projects require supplies and services that can go beyond commercial-off-the-shelf technological intensity.</a:t>
            </a:r>
          </a:p>
          <a:p>
            <a:r>
              <a:rPr lang="en-CH" dirty="0"/>
              <a:t>A supplier can enjoy a tangible economic benefit due to its involvement in the RI project.</a:t>
            </a:r>
          </a:p>
          <a:p>
            <a:r>
              <a:rPr lang="en-CH" dirty="0"/>
              <a:t>The benefit leads to an EBIT effect after the work for the RI (typically about 5 years).</a:t>
            </a:r>
          </a:p>
          <a:p>
            <a:r>
              <a:rPr lang="en-CH" dirty="0"/>
              <a:t>The effect lasts for a limited period of time (typically 5 to 15 years).</a:t>
            </a:r>
          </a:p>
          <a:p>
            <a:r>
              <a:rPr lang="en-CH" dirty="0"/>
              <a:t>The effect can be observed for a fraction of the supplies and services.</a:t>
            </a:r>
          </a:p>
          <a:p>
            <a:r>
              <a:rPr lang="en-CH" dirty="0"/>
              <a:t>The effect has a different scale depending on the technological intensity.</a:t>
            </a:r>
          </a:p>
        </p:txBody>
      </p:sp>
      <p:sp>
        <p:nvSpPr>
          <p:cNvPr id="4" name="Title 3">
            <a:extLst>
              <a:ext uri="{FF2B5EF4-FFF2-40B4-BE49-F238E27FC236}">
                <a16:creationId xmlns:a16="http://schemas.microsoft.com/office/drawing/2014/main" id="{446E1332-D3F0-681A-37F8-0AAECFE2E487}"/>
              </a:ext>
            </a:extLst>
          </p:cNvPr>
          <p:cNvSpPr>
            <a:spLocks noGrp="1"/>
          </p:cNvSpPr>
          <p:nvPr>
            <p:ph type="title"/>
          </p:nvPr>
        </p:nvSpPr>
        <p:spPr/>
        <p:txBody>
          <a:bodyPr/>
          <a:lstStyle/>
          <a:p>
            <a:r>
              <a:rPr lang="en-CH" dirty="0"/>
              <a:t>Industrial spillovers</a:t>
            </a:r>
          </a:p>
        </p:txBody>
      </p:sp>
      <p:cxnSp>
        <p:nvCxnSpPr>
          <p:cNvPr id="7" name="Straight Arrow Connector 6">
            <a:extLst>
              <a:ext uri="{FF2B5EF4-FFF2-40B4-BE49-F238E27FC236}">
                <a16:creationId xmlns:a16="http://schemas.microsoft.com/office/drawing/2014/main" id="{A50FA2F8-6247-C53A-6538-FFF10FF59B0E}"/>
              </a:ext>
            </a:extLst>
          </p:cNvPr>
          <p:cNvCxnSpPr>
            <a:cxnSpLocks/>
          </p:cNvCxnSpPr>
          <p:nvPr/>
        </p:nvCxnSpPr>
        <p:spPr>
          <a:xfrm>
            <a:off x="2146127" y="4679943"/>
            <a:ext cx="4490581" cy="0"/>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9" name="Rectangle 8">
            <a:extLst>
              <a:ext uri="{FF2B5EF4-FFF2-40B4-BE49-F238E27FC236}">
                <a16:creationId xmlns:a16="http://schemas.microsoft.com/office/drawing/2014/main" id="{4FC21ACA-5B19-64EC-FBCB-A5145EC0DEE9}"/>
              </a:ext>
            </a:extLst>
          </p:cNvPr>
          <p:cNvSpPr/>
          <p:nvPr/>
        </p:nvSpPr>
        <p:spPr>
          <a:xfrm>
            <a:off x="2327755" y="4203954"/>
            <a:ext cx="720246" cy="475989"/>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ectangle 9">
            <a:extLst>
              <a:ext uri="{FF2B5EF4-FFF2-40B4-BE49-F238E27FC236}">
                <a16:creationId xmlns:a16="http://schemas.microsoft.com/office/drawing/2014/main" id="{740D8D8E-D8C7-6F6B-7D68-658BDA077E2F}"/>
              </a:ext>
            </a:extLst>
          </p:cNvPr>
          <p:cNvSpPr/>
          <p:nvPr/>
        </p:nvSpPr>
        <p:spPr>
          <a:xfrm>
            <a:off x="2327755" y="3727965"/>
            <a:ext cx="394570" cy="47598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Left Brace 10">
            <a:extLst>
              <a:ext uri="{FF2B5EF4-FFF2-40B4-BE49-F238E27FC236}">
                <a16:creationId xmlns:a16="http://schemas.microsoft.com/office/drawing/2014/main" id="{78180292-190A-424F-A14B-E946E30BF7E0}"/>
              </a:ext>
            </a:extLst>
          </p:cNvPr>
          <p:cNvSpPr/>
          <p:nvPr/>
        </p:nvSpPr>
        <p:spPr>
          <a:xfrm>
            <a:off x="2052182" y="3727965"/>
            <a:ext cx="206679" cy="951978"/>
          </a:xfrm>
          <a:prstGeom prst="leftBrace">
            <a:avLst>
              <a:gd name="adj1" fmla="val 29545"/>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2" name="TextBox 11">
            <a:extLst>
              <a:ext uri="{FF2B5EF4-FFF2-40B4-BE49-F238E27FC236}">
                <a16:creationId xmlns:a16="http://schemas.microsoft.com/office/drawing/2014/main" id="{D5AE3FEA-E025-0DAC-5B76-877553B1B81C}"/>
              </a:ext>
            </a:extLst>
          </p:cNvPr>
          <p:cNvSpPr txBox="1"/>
          <p:nvPr/>
        </p:nvSpPr>
        <p:spPr>
          <a:xfrm>
            <a:off x="520994" y="4073149"/>
            <a:ext cx="1531188" cy="261610"/>
          </a:xfrm>
          <a:prstGeom prst="rect">
            <a:avLst/>
          </a:prstGeom>
          <a:noFill/>
        </p:spPr>
        <p:txBody>
          <a:bodyPr wrap="none" rtlCol="0">
            <a:spAutoFit/>
          </a:bodyPr>
          <a:lstStyle/>
          <a:p>
            <a:pPr algn="l"/>
            <a:r>
              <a:rPr lang="en-CH" sz="1100" dirty="0"/>
              <a:t>Total contract volume</a:t>
            </a:r>
          </a:p>
        </p:txBody>
      </p:sp>
      <p:sp>
        <p:nvSpPr>
          <p:cNvPr id="13" name="TextBox 12">
            <a:extLst>
              <a:ext uri="{FF2B5EF4-FFF2-40B4-BE49-F238E27FC236}">
                <a16:creationId xmlns:a16="http://schemas.microsoft.com/office/drawing/2014/main" id="{EF961EEB-A8BC-5E13-82E7-121BA93C1B5D}"/>
              </a:ext>
            </a:extLst>
          </p:cNvPr>
          <p:cNvSpPr txBox="1"/>
          <p:nvPr/>
        </p:nvSpPr>
        <p:spPr>
          <a:xfrm>
            <a:off x="3048001" y="4149023"/>
            <a:ext cx="1289135" cy="261610"/>
          </a:xfrm>
          <a:prstGeom prst="rect">
            <a:avLst/>
          </a:prstGeom>
          <a:noFill/>
        </p:spPr>
        <p:txBody>
          <a:bodyPr wrap="none" rtlCol="0">
            <a:spAutoFit/>
          </a:bodyPr>
          <a:lstStyle/>
          <a:p>
            <a:pPr algn="l"/>
            <a:r>
              <a:rPr lang="en-CH" sz="1100" dirty="0"/>
              <a:t>High-tech fraction</a:t>
            </a:r>
          </a:p>
        </p:txBody>
      </p:sp>
      <p:sp>
        <p:nvSpPr>
          <p:cNvPr id="14" name="Rectangle 13">
            <a:extLst>
              <a:ext uri="{FF2B5EF4-FFF2-40B4-BE49-F238E27FC236}">
                <a16:creationId xmlns:a16="http://schemas.microsoft.com/office/drawing/2014/main" id="{FBD5DEA0-4ACE-31B8-35E6-2B027990DF2D}"/>
              </a:ext>
            </a:extLst>
          </p:cNvPr>
          <p:cNvSpPr/>
          <p:nvPr/>
        </p:nvSpPr>
        <p:spPr>
          <a:xfrm>
            <a:off x="4572000" y="4410633"/>
            <a:ext cx="1469721" cy="269310"/>
          </a:xfrm>
          <a:prstGeom prst="rect">
            <a:avLst/>
          </a:prstGeom>
          <a:solidFill>
            <a:schemeClr val="accent4"/>
          </a:solidFill>
          <a:ln>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TextBox 14">
            <a:extLst>
              <a:ext uri="{FF2B5EF4-FFF2-40B4-BE49-F238E27FC236}">
                <a16:creationId xmlns:a16="http://schemas.microsoft.com/office/drawing/2014/main" id="{88A5896A-EFDA-E5EE-3951-3678A9DD0297}"/>
              </a:ext>
            </a:extLst>
          </p:cNvPr>
          <p:cNvSpPr txBox="1"/>
          <p:nvPr/>
        </p:nvSpPr>
        <p:spPr>
          <a:xfrm>
            <a:off x="4572000" y="3933579"/>
            <a:ext cx="2332690" cy="430887"/>
          </a:xfrm>
          <a:prstGeom prst="rect">
            <a:avLst/>
          </a:prstGeom>
          <a:noFill/>
        </p:spPr>
        <p:txBody>
          <a:bodyPr wrap="none" rtlCol="0">
            <a:spAutoFit/>
          </a:bodyPr>
          <a:lstStyle/>
          <a:p>
            <a:pPr algn="l"/>
            <a:r>
              <a:rPr lang="en-CH" sz="1100" dirty="0"/>
              <a:t>EBITDA effect on supplier through</a:t>
            </a:r>
          </a:p>
          <a:p>
            <a:pPr algn="l"/>
            <a:r>
              <a:rPr lang="en-CH" sz="1100" dirty="0"/>
              <a:t>causally related followup contracts</a:t>
            </a:r>
          </a:p>
        </p:txBody>
      </p:sp>
      <p:sp>
        <p:nvSpPr>
          <p:cNvPr id="16" name="TextBox 15">
            <a:extLst>
              <a:ext uri="{FF2B5EF4-FFF2-40B4-BE49-F238E27FC236}">
                <a16:creationId xmlns:a16="http://schemas.microsoft.com/office/drawing/2014/main" id="{170DC3C0-5B13-DA94-8A04-FE3849CE9AB3}"/>
              </a:ext>
            </a:extLst>
          </p:cNvPr>
          <p:cNvSpPr txBox="1"/>
          <p:nvPr/>
        </p:nvSpPr>
        <p:spPr>
          <a:xfrm>
            <a:off x="6686860" y="4542139"/>
            <a:ext cx="498855" cy="261610"/>
          </a:xfrm>
          <a:prstGeom prst="rect">
            <a:avLst/>
          </a:prstGeom>
          <a:noFill/>
        </p:spPr>
        <p:txBody>
          <a:bodyPr wrap="none" rtlCol="0">
            <a:spAutoFit/>
          </a:bodyPr>
          <a:lstStyle/>
          <a:p>
            <a:pPr algn="l"/>
            <a:r>
              <a:rPr lang="en-CH" sz="1100" dirty="0"/>
              <a:t>Time</a:t>
            </a:r>
          </a:p>
        </p:txBody>
      </p:sp>
    </p:spTree>
    <p:extLst>
      <p:ext uri="{BB962C8B-B14F-4D97-AF65-F5344CB8AC3E}">
        <p14:creationId xmlns:p14="http://schemas.microsoft.com/office/powerpoint/2010/main" val="2509496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DA177B-85BA-FE34-DCA2-253E8C3AF232}"/>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C14F282-2A1D-7703-9438-8DEC2D06000D}"/>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7" name="Text Placeholder 6">
            <a:extLst>
              <a:ext uri="{FF2B5EF4-FFF2-40B4-BE49-F238E27FC236}">
                <a16:creationId xmlns:a16="http://schemas.microsoft.com/office/drawing/2014/main" id="{3E75DCB1-5718-3915-76E3-C7E6F7BB233A}"/>
              </a:ext>
            </a:extLst>
          </p:cNvPr>
          <p:cNvSpPr>
            <a:spLocks noGrp="1"/>
          </p:cNvSpPr>
          <p:nvPr>
            <p:ph type="body" sz="quarter" idx="12"/>
          </p:nvPr>
        </p:nvSpPr>
        <p:spPr>
          <a:xfrm>
            <a:off x="109222" y="977607"/>
            <a:ext cx="8576507" cy="3098802"/>
          </a:xfrm>
        </p:spPr>
        <p:txBody>
          <a:bodyPr/>
          <a:lstStyle/>
          <a:p>
            <a:r>
              <a:rPr lang="en-US" dirty="0"/>
              <a:t>Science projects are very different from conventional industrial projects.</a:t>
            </a:r>
          </a:p>
          <a:p>
            <a:r>
              <a:rPr lang="en-US" dirty="0"/>
              <a:t>They produce knowledge and not goods.</a:t>
            </a:r>
          </a:p>
          <a:p>
            <a:r>
              <a:rPr lang="en-US" dirty="0"/>
              <a:t>Sometimes they offer services (e.g. a spallation source, a synchrotron light source)</a:t>
            </a:r>
          </a:p>
          <a:p>
            <a:r>
              <a:rPr lang="en-US" dirty="0"/>
              <a:t>It is important to report the science KPI of a planned or operational science project, e.g.:</a:t>
            </a:r>
          </a:p>
          <a:p>
            <a:r>
              <a:rPr lang="en-US" b="0" dirty="0"/>
              <a:t>Total integrated luminosity delivered (per IP, in total), collision energy levels, number of beam hours that a light source can deliver, average beam intensity of a light source, number of measurement slots that can be offered to users, number of users that a facility can satisfy, number of years that a facility can operate at least, number of science fields that can be served, number of countries from which clients can be accepted, …</a:t>
            </a:r>
            <a:br>
              <a:rPr lang="en-US" b="0" dirty="0"/>
            </a:br>
            <a:r>
              <a:rPr lang="en-US" dirty="0"/>
              <a:t>NOTE: KPIs are different for different types of research &amp; science </a:t>
            </a:r>
            <a:r>
              <a:rPr lang="en-US" dirty="0" err="1"/>
              <a:t>infrastructrures</a:t>
            </a:r>
            <a:r>
              <a:rPr lang="en-US" dirty="0"/>
              <a:t>!</a:t>
            </a:r>
            <a:endParaRPr lang="en-GB" dirty="0"/>
          </a:p>
        </p:txBody>
      </p:sp>
      <p:sp>
        <p:nvSpPr>
          <p:cNvPr id="6" name="Title 5">
            <a:extLst>
              <a:ext uri="{FF2B5EF4-FFF2-40B4-BE49-F238E27FC236}">
                <a16:creationId xmlns:a16="http://schemas.microsoft.com/office/drawing/2014/main" id="{8656A03F-44FF-4A24-967F-B5801B9ADA67}"/>
              </a:ext>
            </a:extLst>
          </p:cNvPr>
          <p:cNvSpPr>
            <a:spLocks noGrp="1"/>
          </p:cNvSpPr>
          <p:nvPr>
            <p:ph type="title"/>
          </p:nvPr>
        </p:nvSpPr>
        <p:spPr/>
        <p:txBody>
          <a:bodyPr/>
          <a:lstStyle/>
          <a:p>
            <a:r>
              <a:rPr lang="en-CH" dirty="0"/>
              <a:t>Interludium: KPIs of science projects</a:t>
            </a:r>
          </a:p>
        </p:txBody>
      </p:sp>
      <p:sp>
        <p:nvSpPr>
          <p:cNvPr id="2" name="TextBox 1">
            <a:extLst>
              <a:ext uri="{FF2B5EF4-FFF2-40B4-BE49-F238E27FC236}">
                <a16:creationId xmlns:a16="http://schemas.microsoft.com/office/drawing/2014/main" id="{31D4BDEB-1A48-06B6-C517-B14D4C9DAD61}"/>
              </a:ext>
            </a:extLst>
          </p:cNvPr>
          <p:cNvSpPr txBox="1"/>
          <p:nvPr/>
        </p:nvSpPr>
        <p:spPr>
          <a:xfrm>
            <a:off x="109222" y="3943171"/>
            <a:ext cx="8508806" cy="1200329"/>
          </a:xfrm>
          <a:prstGeom prst="rect">
            <a:avLst/>
          </a:prstGeom>
          <a:noFill/>
        </p:spPr>
        <p:txBody>
          <a:bodyPr wrap="square" rtlCol="0">
            <a:spAutoFit/>
          </a:bodyPr>
          <a:lstStyle/>
          <a:p>
            <a:pPr algn="l"/>
            <a:r>
              <a:rPr lang="en-CH" sz="1200" b="1" dirty="0"/>
              <a:t>Examples:</a:t>
            </a:r>
          </a:p>
          <a:p>
            <a:pPr algn="l"/>
            <a:r>
              <a:rPr lang="en-CH" sz="1200" dirty="0"/>
              <a:t>ESRF: </a:t>
            </a:r>
            <a:r>
              <a:rPr lang="en-GB" sz="1200" dirty="0">
                <a:hlinkClick r:id="rId2"/>
              </a:rPr>
              <a:t>https://www.esfri.eu/sites/default/files/05_ESFRI_WORKSHOP_19-20NOV2018_J.SUSINI_ESRF.pdf</a:t>
            </a:r>
            <a:endParaRPr lang="en-GB" sz="1200" dirty="0"/>
          </a:p>
          <a:p>
            <a:pPr algn="l"/>
            <a:r>
              <a:rPr lang="en-GB" sz="1200" dirty="0"/>
              <a:t>ESFRI: </a:t>
            </a:r>
            <a:r>
              <a:rPr lang="en-GB" sz="1200" dirty="0">
                <a:hlinkClick r:id="rId3"/>
              </a:rPr>
              <a:t>https://repository.oceanbestpractices.org/bitstream/handle/11329/2304/ESFRI_WG_Monitoring_Report.pdf?sequence=1&amp;isAllowed=y</a:t>
            </a:r>
            <a:endParaRPr lang="en-GB" sz="1200" dirty="0"/>
          </a:p>
          <a:p>
            <a:pPr algn="l"/>
            <a:r>
              <a:rPr lang="en-CH" sz="1200" dirty="0"/>
              <a:t>A particle collider (FCC-ee): </a:t>
            </a:r>
            <a:r>
              <a:rPr lang="en-GB" sz="1200" dirty="0">
                <a:hlinkClick r:id="rId4"/>
              </a:rPr>
              <a:t>https://www.sciencedirect.com/science/article/pii/S0168900220302990</a:t>
            </a:r>
            <a:endParaRPr lang="en-CH" sz="1200" dirty="0"/>
          </a:p>
        </p:txBody>
      </p:sp>
    </p:spTree>
    <p:extLst>
      <p:ext uri="{BB962C8B-B14F-4D97-AF65-F5344CB8AC3E}">
        <p14:creationId xmlns:p14="http://schemas.microsoft.com/office/powerpoint/2010/main" val="4139317373"/>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DDD0FAC-2F69-56ED-2BD8-AEEA1615B266}"/>
              </a:ext>
            </a:extLst>
          </p:cNvPr>
          <p:cNvSpPr>
            <a:spLocks noGrp="1"/>
          </p:cNvSpPr>
          <p:nvPr>
            <p:ph type="sldNum" sz="quarter" idx="10"/>
          </p:nvPr>
        </p:nvSpPr>
        <p:spPr/>
        <p:txBody>
          <a:bodyPr/>
          <a:lstStyle/>
          <a:p>
            <a:fld id="{88A1DFE4-5FC5-43BD-BB7E-75EAD82B965F}" type="slidenum">
              <a:rPr lang="en-US" noProof="0" smtClean="0"/>
              <a:pPr/>
              <a:t>140</a:t>
            </a:fld>
            <a:endParaRPr lang="en-US" noProof="0" dirty="0"/>
          </a:p>
        </p:txBody>
      </p:sp>
      <p:sp>
        <p:nvSpPr>
          <p:cNvPr id="8" name="Text Placeholder 7">
            <a:extLst>
              <a:ext uri="{FF2B5EF4-FFF2-40B4-BE49-F238E27FC236}">
                <a16:creationId xmlns:a16="http://schemas.microsoft.com/office/drawing/2014/main" id="{BF846866-724C-881B-E12B-1A3EC7D78E42}"/>
              </a:ext>
            </a:extLst>
          </p:cNvPr>
          <p:cNvSpPr>
            <a:spLocks noGrp="1"/>
          </p:cNvSpPr>
          <p:nvPr>
            <p:ph type="body" sz="quarter" idx="12"/>
          </p:nvPr>
        </p:nvSpPr>
        <p:spPr>
          <a:xfrm>
            <a:off x="75910" y="977030"/>
            <a:ext cx="8958868" cy="3646720"/>
          </a:xfrm>
        </p:spPr>
        <p:txBody>
          <a:bodyPr/>
          <a:lstStyle/>
          <a:p>
            <a:r>
              <a:rPr lang="en-GB" b="1" dirty="0"/>
              <a:t>Technological Learning and Capabilities (5–15 years)</a:t>
            </a:r>
          </a:p>
          <a:p>
            <a:pPr marL="285750" indent="-285750">
              <a:buFont typeface="Arial" panose="020B0604020202020204" pitchFamily="34" charset="0"/>
              <a:buChar char="•"/>
            </a:pPr>
            <a:r>
              <a:rPr lang="en-GB" dirty="0"/>
              <a:t>Companies that develop new technologies or manufacturing techniques for CERN often retain and further develop these capabilities for over a decade.</a:t>
            </a:r>
          </a:p>
          <a:p>
            <a:pPr marL="285750" indent="-285750">
              <a:buFont typeface="Arial" panose="020B0604020202020204" pitchFamily="34" charset="0"/>
              <a:buChar char="•"/>
            </a:pPr>
            <a:r>
              <a:rPr lang="en-GB" dirty="0"/>
              <a:t>Some suppliers use this expertise to enter new high-tech markets</a:t>
            </a:r>
            <a:br>
              <a:rPr lang="en-GB" dirty="0"/>
            </a:br>
            <a:r>
              <a:rPr lang="en-GB" dirty="0"/>
              <a:t>(e.g., medical imaging, aerospace, or energy sectors).</a:t>
            </a:r>
          </a:p>
          <a:p>
            <a:endParaRPr lang="en-GB" b="1" dirty="0"/>
          </a:p>
          <a:p>
            <a:r>
              <a:rPr lang="en-GB" b="1" dirty="0"/>
              <a:t>Reputation and Market Expansion (10+ years)</a:t>
            </a:r>
          </a:p>
          <a:p>
            <a:pPr marL="285750" indent="-285750">
              <a:buFont typeface="Arial" panose="020B0604020202020204" pitchFamily="34" charset="0"/>
              <a:buChar char="•"/>
            </a:pPr>
            <a:r>
              <a:rPr lang="en-GB" dirty="0"/>
              <a:t>Being a CERN supplier enhances a company’s reputation,</a:t>
            </a:r>
            <a:br>
              <a:rPr lang="en-GB" dirty="0"/>
            </a:br>
            <a:r>
              <a:rPr lang="en-GB" dirty="0"/>
              <a:t>leading to long-term business opportunities.</a:t>
            </a:r>
          </a:p>
          <a:p>
            <a:pPr marL="285750" indent="-285750">
              <a:buFont typeface="Arial" panose="020B0604020202020204" pitchFamily="34" charset="0"/>
              <a:buChar char="•"/>
            </a:pPr>
            <a:r>
              <a:rPr lang="en-GB" dirty="0"/>
              <a:t>Some companies report sustained increases in their customer base</a:t>
            </a:r>
            <a:br>
              <a:rPr lang="en-GB" dirty="0"/>
            </a:br>
            <a:r>
              <a:rPr lang="en-GB" dirty="0"/>
              <a:t>for more than a decade after working with CERN.</a:t>
            </a:r>
          </a:p>
          <a:p>
            <a:endParaRPr lang="en-GB" b="1" dirty="0"/>
          </a:p>
          <a:p>
            <a:r>
              <a:rPr lang="en-GB" b="1" dirty="0"/>
              <a:t>Networking and Collaboration (10–15 years)</a:t>
            </a:r>
          </a:p>
          <a:p>
            <a:pPr marL="285750" indent="-285750">
              <a:buFont typeface="Arial" panose="020B0604020202020204" pitchFamily="34" charset="0"/>
              <a:buChar char="•"/>
            </a:pPr>
            <a:r>
              <a:rPr lang="en-GB" dirty="0"/>
              <a:t>Participation in CERN projects leads to long-term R&amp;D collaborations with other firms, universities, and research institutions, leading to further innovation.</a:t>
            </a:r>
          </a:p>
        </p:txBody>
      </p:sp>
      <p:sp>
        <p:nvSpPr>
          <p:cNvPr id="6" name="Title 5">
            <a:extLst>
              <a:ext uri="{FF2B5EF4-FFF2-40B4-BE49-F238E27FC236}">
                <a16:creationId xmlns:a16="http://schemas.microsoft.com/office/drawing/2014/main" id="{4368ACAA-960C-17EB-6755-A1D1C49CCAEC}"/>
              </a:ext>
            </a:extLst>
          </p:cNvPr>
          <p:cNvSpPr>
            <a:spLocks noGrp="1"/>
          </p:cNvSpPr>
          <p:nvPr>
            <p:ph type="title"/>
          </p:nvPr>
        </p:nvSpPr>
        <p:spPr>
          <a:xfrm>
            <a:off x="75911" y="476532"/>
            <a:ext cx="8958868" cy="500498"/>
          </a:xfrm>
        </p:spPr>
        <p:txBody>
          <a:bodyPr/>
          <a:lstStyle/>
          <a:p>
            <a:r>
              <a:rPr lang="en-CH" dirty="0"/>
              <a:t>Duration of the spillover effect</a:t>
            </a:r>
          </a:p>
        </p:txBody>
      </p:sp>
    </p:spTree>
    <p:extLst>
      <p:ext uri="{BB962C8B-B14F-4D97-AF65-F5344CB8AC3E}">
        <p14:creationId xmlns:p14="http://schemas.microsoft.com/office/powerpoint/2010/main" val="872854532"/>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50107-3469-58D3-AF44-F17186DEBAF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553C089-6842-5029-B311-C6D5B895DCA8}"/>
              </a:ext>
            </a:extLst>
          </p:cNvPr>
          <p:cNvSpPr>
            <a:spLocks noGrp="1"/>
          </p:cNvSpPr>
          <p:nvPr>
            <p:ph type="sldNum" sz="quarter" idx="10"/>
          </p:nvPr>
        </p:nvSpPr>
        <p:spPr/>
        <p:txBody>
          <a:bodyPr/>
          <a:lstStyle/>
          <a:p>
            <a:fld id="{88A1DFE4-5FC5-43BD-BB7E-75EAD82B965F}" type="slidenum">
              <a:rPr lang="en-US" noProof="0" smtClean="0"/>
              <a:pPr/>
              <a:t>141</a:t>
            </a:fld>
            <a:endParaRPr lang="en-US" noProof="0" dirty="0"/>
          </a:p>
        </p:txBody>
      </p:sp>
      <p:sp>
        <p:nvSpPr>
          <p:cNvPr id="8" name="Text Placeholder 7">
            <a:extLst>
              <a:ext uri="{FF2B5EF4-FFF2-40B4-BE49-F238E27FC236}">
                <a16:creationId xmlns:a16="http://schemas.microsoft.com/office/drawing/2014/main" id="{6B598D6F-1D21-256B-1C28-833EEF6054C0}"/>
              </a:ext>
            </a:extLst>
          </p:cNvPr>
          <p:cNvSpPr>
            <a:spLocks noGrp="1"/>
          </p:cNvSpPr>
          <p:nvPr>
            <p:ph type="body" sz="quarter" idx="12"/>
          </p:nvPr>
        </p:nvSpPr>
        <p:spPr>
          <a:xfrm>
            <a:off x="75910" y="977030"/>
            <a:ext cx="8958868" cy="3646720"/>
          </a:xfrm>
        </p:spPr>
        <p:txBody>
          <a:bodyPr/>
          <a:lstStyle/>
          <a:p>
            <a:r>
              <a:rPr lang="en-GB" b="1" dirty="0"/>
              <a:t>Human Capital Development (Indefinite Impact)</a:t>
            </a:r>
          </a:p>
          <a:p>
            <a:pPr marL="285750" indent="-285750">
              <a:buFont typeface="Arial" panose="020B0604020202020204" pitchFamily="34" charset="0"/>
              <a:buChar char="•"/>
            </a:pPr>
            <a:r>
              <a:rPr lang="en-GB" dirty="0"/>
              <a:t>Engineers and technicians trained on CERN projects bring advanced knowledge back to their companies, improving long-term innovation capacity.</a:t>
            </a:r>
          </a:p>
          <a:p>
            <a:pPr marL="285750" indent="-285750">
              <a:buFont typeface="Arial" panose="020B0604020202020204" pitchFamily="34" charset="0"/>
              <a:buChar char="•"/>
            </a:pPr>
            <a:r>
              <a:rPr lang="en-GB" dirty="0"/>
              <a:t>Knowledge transfer effects can persist even after employees move to other firms.</a:t>
            </a:r>
          </a:p>
          <a:p>
            <a:endParaRPr lang="en-GB" dirty="0"/>
          </a:p>
          <a:p>
            <a:r>
              <a:rPr lang="en-GB" b="1" dirty="0"/>
              <a:t>Case studies and evidence</a:t>
            </a:r>
          </a:p>
          <a:p>
            <a:pPr marL="285750" indent="-285750">
              <a:buFont typeface="Arial" panose="020B0604020202020204" pitchFamily="34" charset="0"/>
              <a:buChar char="•"/>
            </a:pPr>
            <a:r>
              <a:rPr lang="en-GB" dirty="0"/>
              <a:t>60% of suppliers reported significant long-term benefits with 10+ years effects</a:t>
            </a:r>
          </a:p>
          <a:p>
            <a:pPr marL="285750" indent="-285750">
              <a:buFont typeface="Arial" panose="020B0604020202020204" pitchFamily="34" charset="0"/>
              <a:buChar char="•"/>
            </a:pPr>
            <a:r>
              <a:rPr lang="en-GB" dirty="0"/>
              <a:t>OECD report on Big Science and Innovation 2017 noted that firms supplying major scientific facilities like CERN often experience technological spillovers lasting 15 years or more.</a:t>
            </a:r>
            <a:endParaRPr lang="en-CH" dirty="0"/>
          </a:p>
        </p:txBody>
      </p:sp>
      <p:sp>
        <p:nvSpPr>
          <p:cNvPr id="6" name="Title 5">
            <a:extLst>
              <a:ext uri="{FF2B5EF4-FFF2-40B4-BE49-F238E27FC236}">
                <a16:creationId xmlns:a16="http://schemas.microsoft.com/office/drawing/2014/main" id="{7814F9B1-6F05-D722-FAEE-804D4B5DA56E}"/>
              </a:ext>
            </a:extLst>
          </p:cNvPr>
          <p:cNvSpPr>
            <a:spLocks noGrp="1"/>
          </p:cNvSpPr>
          <p:nvPr>
            <p:ph type="title"/>
          </p:nvPr>
        </p:nvSpPr>
        <p:spPr>
          <a:xfrm>
            <a:off x="75911" y="476532"/>
            <a:ext cx="8958868" cy="500498"/>
          </a:xfrm>
        </p:spPr>
        <p:txBody>
          <a:bodyPr/>
          <a:lstStyle/>
          <a:p>
            <a:r>
              <a:rPr lang="en-CH" dirty="0"/>
              <a:t>Duration of the spillover effect</a:t>
            </a:r>
          </a:p>
        </p:txBody>
      </p:sp>
    </p:spTree>
    <p:extLst>
      <p:ext uri="{BB962C8B-B14F-4D97-AF65-F5344CB8AC3E}">
        <p14:creationId xmlns:p14="http://schemas.microsoft.com/office/powerpoint/2010/main" val="1288234935"/>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2A13908-435D-9671-7908-102972599BAF}"/>
              </a:ext>
            </a:extLst>
          </p:cNvPr>
          <p:cNvSpPr>
            <a:spLocks noGrp="1"/>
          </p:cNvSpPr>
          <p:nvPr>
            <p:ph type="sldNum" sz="quarter" idx="10"/>
          </p:nvPr>
        </p:nvSpPr>
        <p:spPr/>
        <p:txBody>
          <a:bodyPr/>
          <a:lstStyle/>
          <a:p>
            <a:fld id="{88A1DFE4-5FC5-43BD-BB7E-75EAD82B965F}" type="slidenum">
              <a:rPr lang="en-US" noProof="0" smtClean="0"/>
              <a:pPr/>
              <a:t>142</a:t>
            </a:fld>
            <a:endParaRPr lang="en-US" noProof="0" dirty="0"/>
          </a:p>
        </p:txBody>
      </p:sp>
      <p:sp>
        <p:nvSpPr>
          <p:cNvPr id="6" name="Title 5">
            <a:extLst>
              <a:ext uri="{FF2B5EF4-FFF2-40B4-BE49-F238E27FC236}">
                <a16:creationId xmlns:a16="http://schemas.microsoft.com/office/drawing/2014/main" id="{7930608F-4EE7-A265-67CC-7C78C5C65AC6}"/>
              </a:ext>
            </a:extLst>
          </p:cNvPr>
          <p:cNvSpPr>
            <a:spLocks noGrp="1"/>
          </p:cNvSpPr>
          <p:nvPr>
            <p:ph type="title"/>
          </p:nvPr>
        </p:nvSpPr>
        <p:spPr>
          <a:xfrm>
            <a:off x="75911" y="476532"/>
            <a:ext cx="8958868" cy="584433"/>
          </a:xfrm>
        </p:spPr>
        <p:txBody>
          <a:bodyPr/>
          <a:lstStyle/>
          <a:p>
            <a:r>
              <a:rPr lang="en-CH" dirty="0"/>
              <a:t>Duration of the spillover effect</a:t>
            </a:r>
          </a:p>
        </p:txBody>
      </p:sp>
      <p:sp>
        <p:nvSpPr>
          <p:cNvPr id="9" name="Text Placeholder 8">
            <a:extLst>
              <a:ext uri="{FF2B5EF4-FFF2-40B4-BE49-F238E27FC236}">
                <a16:creationId xmlns:a16="http://schemas.microsoft.com/office/drawing/2014/main" id="{C5E54C44-2090-F8A4-10F6-402EA3FEAE14}"/>
              </a:ext>
            </a:extLst>
          </p:cNvPr>
          <p:cNvSpPr>
            <a:spLocks noGrp="1"/>
          </p:cNvSpPr>
          <p:nvPr>
            <p:ph type="body" sz="quarter" idx="14"/>
          </p:nvPr>
        </p:nvSpPr>
        <p:spPr>
          <a:xfrm>
            <a:off x="75909" y="3984842"/>
            <a:ext cx="9024250" cy="1087703"/>
          </a:xfrm>
        </p:spPr>
        <p:txBody>
          <a:bodyPr/>
          <a:lstStyle/>
          <a:p>
            <a:pPr marL="171450" indent="-171450">
              <a:buFont typeface="Arial" panose="020B0604020202020204" pitchFamily="34" charset="0"/>
              <a:buChar char="•"/>
            </a:pPr>
            <a:r>
              <a:rPr lang="en-GB" dirty="0"/>
              <a:t>Massimo Florio &amp; Francesco </a:t>
            </a:r>
            <a:r>
              <a:rPr lang="en-GB" dirty="0" err="1"/>
              <a:t>Giffoni</a:t>
            </a:r>
            <a:r>
              <a:rPr lang="en-GB" dirty="0"/>
              <a:t> &amp; Anna Giunta &amp; Emanuela </a:t>
            </a:r>
            <a:r>
              <a:rPr lang="en-GB" dirty="0" err="1"/>
              <a:t>Sirtori</a:t>
            </a:r>
            <a:r>
              <a:rPr lang="en-GB" dirty="0"/>
              <a:t>, 2018. "Big science, learning, and innovation: evidence from CERN procurement," Industrial and Corporate Change, Oxford University Press and the </a:t>
            </a:r>
            <a:r>
              <a:rPr lang="en-GB" dirty="0" err="1"/>
              <a:t>Associazione</a:t>
            </a:r>
            <a:r>
              <a:rPr lang="en-GB" dirty="0"/>
              <a:t> ICC, vol. 27(5), pages 915-936. https://</a:t>
            </a:r>
            <a:r>
              <a:rPr lang="en-GB" dirty="0" err="1"/>
              <a:t>doi.org</a:t>
            </a:r>
            <a:r>
              <a:rPr lang="en-GB" dirty="0"/>
              <a:t>/10.1093/</a:t>
            </a:r>
            <a:r>
              <a:rPr lang="en-GB" dirty="0" err="1"/>
              <a:t>icc</a:t>
            </a:r>
            <a:r>
              <a:rPr lang="en-GB" dirty="0"/>
              <a:t>/dty029</a:t>
            </a:r>
          </a:p>
          <a:p>
            <a:pPr marL="171450" indent="-171450">
              <a:buFont typeface="Arial" panose="020B0604020202020204" pitchFamily="34" charset="0"/>
              <a:buChar char="•"/>
            </a:pPr>
            <a:r>
              <a:rPr lang="en-GB" dirty="0"/>
              <a:t>Giunta, A., </a:t>
            </a:r>
            <a:r>
              <a:rPr lang="en-GB" dirty="0" err="1"/>
              <a:t>Bastianin</a:t>
            </a:r>
            <a:r>
              <a:rPr lang="en-GB" dirty="0"/>
              <a:t>, A., </a:t>
            </a:r>
            <a:r>
              <a:rPr lang="en-GB" dirty="0" err="1"/>
              <a:t>Castelnovo</a:t>
            </a:r>
            <a:r>
              <a:rPr lang="en-GB" dirty="0"/>
              <a:t>, P., &amp; Florio, M. (2021). Big science and innovation: Gestation lag from procurement to patents for CERN suppliers. The Journal of Technology Transfer, 46(2), 297–322. DOI: 10.1007/s10961-021-09854-5, https://</a:t>
            </a:r>
            <a:r>
              <a:rPr lang="en-GB" dirty="0" err="1"/>
              <a:t>link.springer.com</a:t>
            </a:r>
            <a:r>
              <a:rPr lang="en-GB" dirty="0"/>
              <a:t>/article/10.1007/s10961-021-09854-5</a:t>
            </a:r>
          </a:p>
          <a:p>
            <a:pPr marL="171450" indent="-171450">
              <a:buFont typeface="Arial" panose="020B0604020202020204" pitchFamily="34" charset="0"/>
              <a:buChar char="•"/>
            </a:pPr>
            <a:r>
              <a:rPr lang="en-GB" dirty="0"/>
              <a:t>OECD (2017). The Impacts of Large Research Infrastructures on Economic Innovation and Society. OECD Report</a:t>
            </a:r>
          </a:p>
          <a:p>
            <a:pPr marL="171450" indent="-171450">
              <a:buFont typeface="Arial" panose="020B0604020202020204" pitchFamily="34" charset="0"/>
              <a:buChar char="•"/>
            </a:pPr>
            <a:r>
              <a:rPr lang="en-GB" dirty="0" err="1"/>
              <a:t>Autio</a:t>
            </a:r>
            <a:r>
              <a:rPr lang="en-GB" dirty="0"/>
              <a:t>, E., </a:t>
            </a:r>
            <a:r>
              <a:rPr lang="en-GB" dirty="0" err="1"/>
              <a:t>Hameri</a:t>
            </a:r>
            <a:r>
              <a:rPr lang="en-GB" dirty="0"/>
              <a:t>, A.-P., &amp; </a:t>
            </a:r>
            <a:r>
              <a:rPr lang="en-GB" dirty="0" err="1"/>
              <a:t>Vuola</a:t>
            </a:r>
            <a:r>
              <a:rPr lang="en-GB" dirty="0"/>
              <a:t>, O. (2004). “A framework of industrial knowledge spillovers in big-science </a:t>
            </a:r>
            <a:r>
              <a:rPr lang="en-GB" dirty="0" err="1"/>
              <a:t>centers</a:t>
            </a:r>
            <a:r>
              <a:rPr lang="en-GB" dirty="0"/>
              <a:t>.” Research Policy, 33(1), 107–126.</a:t>
            </a:r>
          </a:p>
          <a:p>
            <a:pPr marL="171450" indent="-171450">
              <a:buFont typeface="Arial" panose="020B0604020202020204" pitchFamily="34" charset="0"/>
              <a:buChar char="•"/>
            </a:pPr>
            <a:r>
              <a:rPr lang="en-GB" dirty="0" err="1"/>
              <a:t>Castelnovo</a:t>
            </a:r>
            <a:r>
              <a:rPr lang="en-GB" dirty="0"/>
              <a:t>, P., &amp; Dal Molin, M. (2020). “The learning mechanisms through public procurement for innovation: The case of government-funded basic research organizations.” R&amp;D Management, 50(1), 67-83.</a:t>
            </a:r>
          </a:p>
          <a:p>
            <a:pPr marL="171450" indent="-171450">
              <a:buFont typeface="Arial" panose="020B0604020202020204" pitchFamily="34" charset="0"/>
              <a:buChar char="•"/>
            </a:pPr>
            <a:r>
              <a:rPr lang="en-GB" dirty="0"/>
              <a:t>Florio, M., </a:t>
            </a:r>
            <a:r>
              <a:rPr lang="en-GB" dirty="0" err="1"/>
              <a:t>Pancotti</a:t>
            </a:r>
            <a:r>
              <a:rPr lang="en-GB" dirty="0"/>
              <a:t>, C., &amp; </a:t>
            </a:r>
            <a:r>
              <a:rPr lang="en-GB" dirty="0" err="1"/>
              <a:t>Sirtori</a:t>
            </a:r>
            <a:r>
              <a:rPr lang="en-GB" dirty="0"/>
              <a:t>, E. (2016). “Cost–benefit analysis of applied research infrastructure: The case of CERN.” Technological Forecasting and Social Change, 112, 38–53.</a:t>
            </a:r>
          </a:p>
          <a:p>
            <a:pPr marL="171450" indent="-171450">
              <a:buFont typeface="Arial" panose="020B0604020202020204" pitchFamily="34" charset="0"/>
              <a:buChar char="•"/>
            </a:pPr>
            <a:endParaRPr lang="en-CH" dirty="0"/>
          </a:p>
        </p:txBody>
      </p:sp>
      <p:pic>
        <p:nvPicPr>
          <p:cNvPr id="11" name="Picture 10" descr="A graph of a number of spilover effect&#10;&#10;AI-generated content may be incorrect.">
            <a:extLst>
              <a:ext uri="{FF2B5EF4-FFF2-40B4-BE49-F238E27FC236}">
                <a16:creationId xmlns:a16="http://schemas.microsoft.com/office/drawing/2014/main" id="{32E68330-688E-CECE-3643-D836007F6F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8034" y="1060965"/>
            <a:ext cx="4385816" cy="2923877"/>
          </a:xfrm>
          <a:prstGeom prst="rect">
            <a:avLst/>
          </a:prstGeom>
        </p:spPr>
      </p:pic>
      <p:sp>
        <p:nvSpPr>
          <p:cNvPr id="12" name="TextBox 11">
            <a:extLst>
              <a:ext uri="{FF2B5EF4-FFF2-40B4-BE49-F238E27FC236}">
                <a16:creationId xmlns:a16="http://schemas.microsoft.com/office/drawing/2014/main" id="{6D3D04F9-90AF-B5ED-1B4A-107076175197}"/>
              </a:ext>
            </a:extLst>
          </p:cNvPr>
          <p:cNvSpPr txBox="1"/>
          <p:nvPr/>
        </p:nvSpPr>
        <p:spPr>
          <a:xfrm>
            <a:off x="200416" y="1158658"/>
            <a:ext cx="3776598" cy="2923877"/>
          </a:xfrm>
          <a:prstGeom prst="rect">
            <a:avLst/>
          </a:prstGeom>
          <a:noFill/>
        </p:spPr>
        <p:txBody>
          <a:bodyPr wrap="square" rtlCol="0">
            <a:spAutoFit/>
          </a:bodyPr>
          <a:lstStyle/>
          <a:p>
            <a:pPr algn="l"/>
            <a:r>
              <a:rPr lang="en-GB" sz="800" dirty="0">
                <a:solidFill>
                  <a:schemeClr val="tx2"/>
                </a:solidFill>
                <a:latin typeface="Courier New" panose="02070309020205020404" pitchFamily="49" charset="0"/>
                <a:cs typeface="Courier New" panose="02070309020205020404" pitchFamily="49" charset="0"/>
              </a:rPr>
              <a:t>import </a:t>
            </a:r>
            <a:r>
              <a:rPr lang="en-GB" sz="800" dirty="0" err="1">
                <a:solidFill>
                  <a:schemeClr val="tx2"/>
                </a:solidFill>
                <a:latin typeface="Courier New" panose="02070309020205020404" pitchFamily="49" charset="0"/>
                <a:cs typeface="Courier New" panose="02070309020205020404" pitchFamily="49" charset="0"/>
              </a:rPr>
              <a:t>numpy</a:t>
            </a:r>
            <a:r>
              <a:rPr lang="en-GB" sz="800" dirty="0">
                <a:solidFill>
                  <a:schemeClr val="tx2"/>
                </a:solidFill>
                <a:latin typeface="Courier New" panose="02070309020205020404" pitchFamily="49" charset="0"/>
                <a:cs typeface="Courier New" panose="02070309020205020404" pitchFamily="49" charset="0"/>
              </a:rPr>
              <a:t> as np</a:t>
            </a:r>
          </a:p>
          <a:p>
            <a:pPr algn="l"/>
            <a:r>
              <a:rPr lang="en-GB" sz="800" dirty="0">
                <a:solidFill>
                  <a:schemeClr val="tx2"/>
                </a:solidFill>
                <a:latin typeface="Courier New" panose="02070309020205020404" pitchFamily="49" charset="0"/>
                <a:cs typeface="Courier New" panose="02070309020205020404" pitchFamily="49" charset="0"/>
              </a:rPr>
              <a:t>import </a:t>
            </a:r>
            <a:r>
              <a:rPr lang="en-GB" sz="800" dirty="0" err="1">
                <a:solidFill>
                  <a:schemeClr val="tx2"/>
                </a:solidFill>
                <a:latin typeface="Courier New" panose="02070309020205020404" pitchFamily="49" charset="0"/>
                <a:cs typeface="Courier New" panose="02070309020205020404" pitchFamily="49" charset="0"/>
              </a:rPr>
              <a:t>matplotlib.pyplot</a:t>
            </a:r>
            <a:r>
              <a:rPr lang="en-GB" sz="800" dirty="0">
                <a:solidFill>
                  <a:schemeClr val="tx2"/>
                </a:solidFill>
                <a:latin typeface="Courier New" panose="02070309020205020404" pitchFamily="49" charset="0"/>
                <a:cs typeface="Courier New" panose="02070309020205020404" pitchFamily="49" charset="0"/>
              </a:rPr>
              <a:t> as </a:t>
            </a:r>
            <a:r>
              <a:rPr lang="en-GB" sz="800" dirty="0" err="1">
                <a:solidFill>
                  <a:schemeClr val="tx2"/>
                </a:solidFill>
                <a:latin typeface="Courier New" panose="02070309020205020404" pitchFamily="49" charset="0"/>
                <a:cs typeface="Courier New" panose="02070309020205020404" pitchFamily="49" charset="0"/>
              </a:rPr>
              <a:t>plt</a:t>
            </a:r>
            <a:endParaRPr lang="en-GB" sz="800" dirty="0">
              <a:solidFill>
                <a:schemeClr val="tx2"/>
              </a:solidFill>
              <a:latin typeface="Courier New" panose="02070309020205020404" pitchFamily="49" charset="0"/>
              <a:cs typeface="Courier New" panose="02070309020205020404" pitchFamily="49" charset="0"/>
            </a:endParaRPr>
          </a:p>
          <a:p>
            <a:pPr algn="l"/>
            <a:endParaRPr lang="en-GB" sz="800" dirty="0">
              <a:latin typeface="Courier New" panose="02070309020205020404" pitchFamily="49" charset="0"/>
              <a:cs typeface="Courier New" panose="02070309020205020404" pitchFamily="49" charset="0"/>
            </a:endParaRPr>
          </a:p>
          <a:p>
            <a:pPr algn="l"/>
            <a:r>
              <a:rPr lang="en-GB" sz="800" dirty="0">
                <a:latin typeface="Courier New" panose="02070309020205020404" pitchFamily="49" charset="0"/>
                <a:cs typeface="Courier New" panose="02070309020205020404" pitchFamily="49" charset="0"/>
              </a:rPr>
              <a:t># Create a random distribution with constraints</a:t>
            </a:r>
          </a:p>
          <a:p>
            <a:pPr algn="l"/>
            <a:r>
              <a:rPr lang="en-GB" sz="800" dirty="0">
                <a:latin typeface="Courier New" panose="02070309020205020404" pitchFamily="49" charset="0"/>
                <a:cs typeface="Courier New" panose="02070309020205020404" pitchFamily="49" charset="0"/>
              </a:rPr>
              <a:t># Mean 12 years, Std Dev 3 years</a:t>
            </a:r>
          </a:p>
          <a:p>
            <a:pPr algn="l"/>
            <a:r>
              <a:rPr lang="en-GB" sz="800" dirty="0" err="1">
                <a:solidFill>
                  <a:schemeClr val="tx2"/>
                </a:solidFill>
                <a:latin typeface="Courier New" panose="02070309020205020404" pitchFamily="49" charset="0"/>
                <a:cs typeface="Courier New" panose="02070309020205020404" pitchFamily="49" charset="0"/>
              </a:rPr>
              <a:t>spillover_durations</a:t>
            </a:r>
            <a:r>
              <a:rPr lang="en-GB" sz="800" dirty="0">
                <a:solidFill>
                  <a:schemeClr val="tx2"/>
                </a:solidFill>
                <a:latin typeface="Courier New" panose="02070309020205020404" pitchFamily="49" charset="0"/>
                <a:cs typeface="Courier New" panose="02070309020205020404" pitchFamily="49" charset="0"/>
              </a:rPr>
              <a:t> = </a:t>
            </a:r>
            <a:r>
              <a:rPr lang="en-GB" sz="800" dirty="0" err="1">
                <a:solidFill>
                  <a:schemeClr val="tx2"/>
                </a:solidFill>
                <a:latin typeface="Courier New" panose="02070309020205020404" pitchFamily="49" charset="0"/>
                <a:cs typeface="Courier New" panose="02070309020205020404" pitchFamily="49" charset="0"/>
              </a:rPr>
              <a:t>np.random.normal</a:t>
            </a:r>
            <a:endParaRPr lang="en-GB" sz="800" dirty="0">
              <a:solidFill>
                <a:schemeClr val="tx2"/>
              </a:solidFill>
              <a:latin typeface="Courier New" panose="02070309020205020404" pitchFamily="49" charset="0"/>
              <a:cs typeface="Courier New" panose="02070309020205020404" pitchFamily="49" charset="0"/>
            </a:endParaRPr>
          </a:p>
          <a:p>
            <a:pPr algn="l"/>
            <a:r>
              <a:rPr lang="en-GB" sz="800" dirty="0">
                <a:solidFill>
                  <a:schemeClr val="tx2"/>
                </a:solidFill>
                <a:latin typeface="Courier New" panose="02070309020205020404" pitchFamily="49" charset="0"/>
                <a:cs typeface="Courier New" panose="02070309020205020404" pitchFamily="49" charset="0"/>
              </a:rPr>
              <a:t>	(loc=12, scale=3, size=500)</a:t>
            </a:r>
          </a:p>
          <a:p>
            <a:pPr algn="l"/>
            <a:r>
              <a:rPr lang="en-GB" sz="800" dirty="0">
                <a:latin typeface="Courier New" panose="02070309020205020404" pitchFamily="49" charset="0"/>
                <a:cs typeface="Courier New" panose="02070309020205020404" pitchFamily="49" charset="0"/>
              </a:rPr>
              <a:t> # Constrain between 5 and 20 years</a:t>
            </a:r>
          </a:p>
          <a:p>
            <a:pPr algn="l"/>
            <a:r>
              <a:rPr lang="en-GB" sz="800" dirty="0" err="1">
                <a:solidFill>
                  <a:schemeClr val="tx2"/>
                </a:solidFill>
                <a:latin typeface="Courier New" panose="02070309020205020404" pitchFamily="49" charset="0"/>
                <a:cs typeface="Courier New" panose="02070309020205020404" pitchFamily="49" charset="0"/>
              </a:rPr>
              <a:t>spillover_durations</a:t>
            </a:r>
            <a:r>
              <a:rPr lang="en-GB" sz="800" dirty="0">
                <a:solidFill>
                  <a:schemeClr val="tx2"/>
                </a:solidFill>
                <a:latin typeface="Courier New" panose="02070309020205020404" pitchFamily="49" charset="0"/>
                <a:cs typeface="Courier New" panose="02070309020205020404" pitchFamily="49" charset="0"/>
              </a:rPr>
              <a:t> = </a:t>
            </a:r>
            <a:r>
              <a:rPr lang="en-GB" sz="800" dirty="0" err="1">
                <a:solidFill>
                  <a:schemeClr val="tx2"/>
                </a:solidFill>
                <a:latin typeface="Courier New" panose="02070309020205020404" pitchFamily="49" charset="0"/>
                <a:cs typeface="Courier New" panose="02070309020205020404" pitchFamily="49" charset="0"/>
              </a:rPr>
              <a:t>np.clip</a:t>
            </a:r>
            <a:endParaRPr lang="en-GB" sz="800" dirty="0">
              <a:solidFill>
                <a:schemeClr val="tx2"/>
              </a:solidFill>
              <a:latin typeface="Courier New" panose="02070309020205020404" pitchFamily="49" charset="0"/>
              <a:cs typeface="Courier New" panose="02070309020205020404" pitchFamily="49" charset="0"/>
            </a:endParaRPr>
          </a:p>
          <a:p>
            <a:pPr algn="l"/>
            <a:r>
              <a:rPr lang="en-GB" sz="800" dirty="0">
                <a:solidFill>
                  <a:schemeClr val="tx2"/>
                </a:solidFill>
                <a:latin typeface="Courier New" panose="02070309020205020404" pitchFamily="49" charset="0"/>
                <a:cs typeface="Courier New" panose="02070309020205020404" pitchFamily="49" charset="0"/>
              </a:rPr>
              <a:t>	(</a:t>
            </a:r>
            <a:r>
              <a:rPr lang="en-GB" sz="800" dirty="0" err="1">
                <a:solidFill>
                  <a:schemeClr val="tx2"/>
                </a:solidFill>
                <a:latin typeface="Courier New" panose="02070309020205020404" pitchFamily="49" charset="0"/>
                <a:cs typeface="Courier New" panose="02070309020205020404" pitchFamily="49" charset="0"/>
              </a:rPr>
              <a:t>spillover_durations</a:t>
            </a:r>
            <a:r>
              <a:rPr lang="en-GB" sz="800" dirty="0">
                <a:solidFill>
                  <a:schemeClr val="tx2"/>
                </a:solidFill>
                <a:latin typeface="Courier New" panose="02070309020205020404" pitchFamily="49" charset="0"/>
                <a:cs typeface="Courier New" panose="02070309020205020404" pitchFamily="49" charset="0"/>
              </a:rPr>
              <a:t>, 5, 20)</a:t>
            </a:r>
          </a:p>
          <a:p>
            <a:pPr algn="l"/>
            <a:endParaRPr lang="en-GB" sz="800" dirty="0">
              <a:latin typeface="Courier New" panose="02070309020205020404" pitchFamily="49" charset="0"/>
              <a:cs typeface="Courier New" panose="02070309020205020404" pitchFamily="49" charset="0"/>
            </a:endParaRPr>
          </a:p>
          <a:p>
            <a:pPr algn="l"/>
            <a:r>
              <a:rPr lang="en-GB" sz="800" dirty="0">
                <a:latin typeface="Courier New" panose="02070309020205020404" pitchFamily="49" charset="0"/>
                <a:cs typeface="Courier New" panose="02070309020205020404" pitchFamily="49" charset="0"/>
              </a:rPr>
              <a:t># Plot histogram</a:t>
            </a:r>
          </a:p>
          <a:p>
            <a:pPr algn="l"/>
            <a:r>
              <a:rPr lang="en-GB" sz="800" dirty="0" err="1">
                <a:solidFill>
                  <a:schemeClr val="tx2"/>
                </a:solidFill>
                <a:latin typeface="Courier New" panose="02070309020205020404" pitchFamily="49" charset="0"/>
                <a:cs typeface="Courier New" panose="02070309020205020404" pitchFamily="49" charset="0"/>
              </a:rPr>
              <a:t>plt.figure</a:t>
            </a:r>
            <a:r>
              <a:rPr lang="en-GB" sz="800" dirty="0">
                <a:solidFill>
                  <a:schemeClr val="tx2"/>
                </a:solidFill>
                <a:latin typeface="Courier New" panose="02070309020205020404" pitchFamily="49" charset="0"/>
                <a:cs typeface="Courier New" panose="02070309020205020404" pitchFamily="49" charset="0"/>
              </a:rPr>
              <a:t>(</a:t>
            </a:r>
            <a:r>
              <a:rPr lang="en-GB" sz="800" dirty="0" err="1">
                <a:solidFill>
                  <a:schemeClr val="tx2"/>
                </a:solidFill>
                <a:latin typeface="Courier New" panose="02070309020205020404" pitchFamily="49" charset="0"/>
                <a:cs typeface="Courier New" panose="02070309020205020404" pitchFamily="49" charset="0"/>
              </a:rPr>
              <a:t>figsize</a:t>
            </a:r>
            <a:r>
              <a:rPr lang="en-GB" sz="800" dirty="0">
                <a:solidFill>
                  <a:schemeClr val="tx2"/>
                </a:solidFill>
                <a:latin typeface="Courier New" panose="02070309020205020404" pitchFamily="49" charset="0"/>
                <a:cs typeface="Courier New" panose="02070309020205020404" pitchFamily="49" charset="0"/>
              </a:rPr>
              <a:t>=(8, 5))</a:t>
            </a:r>
          </a:p>
          <a:p>
            <a:pPr algn="l"/>
            <a:r>
              <a:rPr lang="en-GB" sz="800" dirty="0" err="1">
                <a:solidFill>
                  <a:schemeClr val="tx2"/>
                </a:solidFill>
                <a:latin typeface="Courier New" panose="02070309020205020404" pitchFamily="49" charset="0"/>
                <a:cs typeface="Courier New" panose="02070309020205020404" pitchFamily="49" charset="0"/>
              </a:rPr>
              <a:t>plt.hist</a:t>
            </a:r>
            <a:r>
              <a:rPr lang="en-GB" sz="800" dirty="0">
                <a:solidFill>
                  <a:schemeClr val="tx2"/>
                </a:solidFill>
                <a:latin typeface="Courier New" panose="02070309020205020404" pitchFamily="49" charset="0"/>
                <a:cs typeface="Courier New" panose="02070309020205020404" pitchFamily="49" charset="0"/>
              </a:rPr>
              <a:t>(</a:t>
            </a:r>
          </a:p>
          <a:p>
            <a:pPr algn="l"/>
            <a:r>
              <a:rPr lang="en-GB" sz="800" dirty="0">
                <a:solidFill>
                  <a:schemeClr val="tx2"/>
                </a:solidFill>
                <a:latin typeface="Courier New" panose="02070309020205020404" pitchFamily="49" charset="0"/>
                <a:cs typeface="Courier New" panose="02070309020205020404" pitchFamily="49" charset="0"/>
              </a:rPr>
              <a:t>	</a:t>
            </a:r>
            <a:r>
              <a:rPr lang="en-GB" sz="800" dirty="0" err="1">
                <a:solidFill>
                  <a:schemeClr val="tx2"/>
                </a:solidFill>
                <a:latin typeface="Courier New" panose="02070309020205020404" pitchFamily="49" charset="0"/>
                <a:cs typeface="Courier New" panose="02070309020205020404" pitchFamily="49" charset="0"/>
              </a:rPr>
              <a:t>spillover_durations</a:t>
            </a:r>
            <a:r>
              <a:rPr lang="en-GB" sz="800" dirty="0">
                <a:solidFill>
                  <a:schemeClr val="tx2"/>
                </a:solidFill>
                <a:latin typeface="Courier New" panose="02070309020205020404" pitchFamily="49" charset="0"/>
                <a:cs typeface="Courier New" panose="02070309020205020404" pitchFamily="49" charset="0"/>
              </a:rPr>
              <a:t>,</a:t>
            </a:r>
          </a:p>
          <a:p>
            <a:pPr algn="l"/>
            <a:r>
              <a:rPr lang="en-GB" sz="800" dirty="0">
                <a:solidFill>
                  <a:schemeClr val="tx2"/>
                </a:solidFill>
                <a:latin typeface="Courier New" panose="02070309020205020404" pitchFamily="49" charset="0"/>
                <a:cs typeface="Courier New" panose="02070309020205020404" pitchFamily="49" charset="0"/>
              </a:rPr>
              <a:t>	bins=15, </a:t>
            </a:r>
            <a:r>
              <a:rPr lang="en-GB" sz="800" dirty="0" err="1">
                <a:solidFill>
                  <a:schemeClr val="tx2"/>
                </a:solidFill>
                <a:latin typeface="Courier New" panose="02070309020205020404" pitchFamily="49" charset="0"/>
                <a:cs typeface="Courier New" panose="02070309020205020404" pitchFamily="49" charset="0"/>
              </a:rPr>
              <a:t>edgecolor</a:t>
            </a:r>
            <a:r>
              <a:rPr lang="en-GB" sz="800" dirty="0">
                <a:solidFill>
                  <a:schemeClr val="tx2"/>
                </a:solidFill>
                <a:latin typeface="Courier New" panose="02070309020205020404" pitchFamily="49" charset="0"/>
                <a:cs typeface="Courier New" panose="02070309020205020404" pitchFamily="49" charset="0"/>
              </a:rPr>
              <a:t>='black’,</a:t>
            </a:r>
          </a:p>
          <a:p>
            <a:pPr algn="l"/>
            <a:r>
              <a:rPr lang="en-GB" sz="800" dirty="0">
                <a:solidFill>
                  <a:schemeClr val="tx2"/>
                </a:solidFill>
                <a:latin typeface="Courier New" panose="02070309020205020404" pitchFamily="49" charset="0"/>
                <a:cs typeface="Courier New" panose="02070309020205020404" pitchFamily="49" charset="0"/>
              </a:rPr>
              <a:t>	alpha=0.7)</a:t>
            </a:r>
          </a:p>
          <a:p>
            <a:pPr algn="l"/>
            <a:r>
              <a:rPr lang="en-GB" sz="800" dirty="0" err="1">
                <a:solidFill>
                  <a:schemeClr val="tx2"/>
                </a:solidFill>
                <a:latin typeface="Courier New" panose="02070309020205020404" pitchFamily="49" charset="0"/>
                <a:cs typeface="Courier New" panose="02070309020205020404" pitchFamily="49" charset="0"/>
              </a:rPr>
              <a:t>plt.xlabel</a:t>
            </a:r>
            <a:r>
              <a:rPr lang="en-GB" sz="800" dirty="0">
                <a:solidFill>
                  <a:schemeClr val="tx2"/>
                </a:solidFill>
                <a:latin typeface="Courier New" panose="02070309020205020404" pitchFamily="49" charset="0"/>
                <a:cs typeface="Courier New" panose="02070309020205020404" pitchFamily="49" charset="0"/>
              </a:rPr>
              <a:t>("Duration of Spillover Effect (Years)")</a:t>
            </a:r>
          </a:p>
          <a:p>
            <a:pPr algn="l"/>
            <a:r>
              <a:rPr lang="en-GB" sz="800" dirty="0" err="1">
                <a:solidFill>
                  <a:schemeClr val="tx2"/>
                </a:solidFill>
                <a:latin typeface="Courier New" panose="02070309020205020404" pitchFamily="49" charset="0"/>
                <a:cs typeface="Courier New" panose="02070309020205020404" pitchFamily="49" charset="0"/>
              </a:rPr>
              <a:t>plt.ylabel</a:t>
            </a:r>
            <a:r>
              <a:rPr lang="en-GB" sz="800" dirty="0">
                <a:solidFill>
                  <a:schemeClr val="tx2"/>
                </a:solidFill>
                <a:latin typeface="Courier New" panose="02070309020205020404" pitchFamily="49" charset="0"/>
                <a:cs typeface="Courier New" panose="02070309020205020404" pitchFamily="49" charset="0"/>
              </a:rPr>
              <a:t>("Number of Suppliers")</a:t>
            </a:r>
          </a:p>
          <a:p>
            <a:pPr algn="l"/>
            <a:r>
              <a:rPr lang="en-GB" sz="800" dirty="0" err="1">
                <a:solidFill>
                  <a:schemeClr val="tx2"/>
                </a:solidFill>
                <a:latin typeface="Courier New" panose="02070309020205020404" pitchFamily="49" charset="0"/>
                <a:cs typeface="Courier New" panose="02070309020205020404" pitchFamily="49" charset="0"/>
              </a:rPr>
              <a:t>plt.title</a:t>
            </a:r>
            <a:r>
              <a:rPr lang="en-GB" sz="800" dirty="0">
                <a:solidFill>
                  <a:schemeClr val="tx2"/>
                </a:solidFill>
                <a:latin typeface="Courier New" panose="02070309020205020404" pitchFamily="49" charset="0"/>
                <a:cs typeface="Courier New" panose="02070309020205020404" pitchFamily="49" charset="0"/>
              </a:rPr>
              <a:t>("Distribution of Industrial Spillover Effect")</a:t>
            </a:r>
          </a:p>
          <a:p>
            <a:pPr algn="l"/>
            <a:r>
              <a:rPr lang="en-GB" sz="800" dirty="0" err="1">
                <a:solidFill>
                  <a:schemeClr val="tx2"/>
                </a:solidFill>
                <a:latin typeface="Courier New" panose="02070309020205020404" pitchFamily="49" charset="0"/>
                <a:cs typeface="Courier New" panose="02070309020205020404" pitchFamily="49" charset="0"/>
              </a:rPr>
              <a:t>plt.grid</a:t>
            </a:r>
            <a:r>
              <a:rPr lang="en-GB" sz="800" dirty="0">
                <a:solidFill>
                  <a:schemeClr val="tx2"/>
                </a:solidFill>
                <a:latin typeface="Courier New" panose="02070309020205020404" pitchFamily="49" charset="0"/>
                <a:cs typeface="Courier New" panose="02070309020205020404" pitchFamily="49" charset="0"/>
              </a:rPr>
              <a:t>(axis='y', </a:t>
            </a:r>
            <a:r>
              <a:rPr lang="en-GB" sz="800" dirty="0" err="1">
                <a:solidFill>
                  <a:schemeClr val="tx2"/>
                </a:solidFill>
                <a:latin typeface="Courier New" panose="02070309020205020404" pitchFamily="49" charset="0"/>
                <a:cs typeface="Courier New" panose="02070309020205020404" pitchFamily="49" charset="0"/>
              </a:rPr>
              <a:t>linestyle</a:t>
            </a:r>
            <a:r>
              <a:rPr lang="en-GB" sz="800" dirty="0">
                <a:solidFill>
                  <a:schemeClr val="tx2"/>
                </a:solidFill>
                <a:latin typeface="Courier New" panose="02070309020205020404" pitchFamily="49" charset="0"/>
                <a:cs typeface="Courier New" panose="02070309020205020404" pitchFamily="49" charset="0"/>
              </a:rPr>
              <a:t>='--', alpha=0.6)</a:t>
            </a:r>
          </a:p>
          <a:p>
            <a:pPr algn="l"/>
            <a:r>
              <a:rPr lang="en-GB" sz="800" dirty="0" err="1">
                <a:solidFill>
                  <a:schemeClr val="tx2"/>
                </a:solidFill>
                <a:latin typeface="Courier New" panose="02070309020205020404" pitchFamily="49" charset="0"/>
                <a:cs typeface="Courier New" panose="02070309020205020404" pitchFamily="49" charset="0"/>
              </a:rPr>
              <a:t>plt.show</a:t>
            </a:r>
            <a:r>
              <a:rPr lang="en-GB" sz="800" dirty="0">
                <a:solidFill>
                  <a:schemeClr val="tx2"/>
                </a:solidFill>
                <a:latin typeface="Courier New" panose="02070309020205020404" pitchFamily="49" charset="0"/>
                <a:cs typeface="Courier New" panose="02070309020205020404" pitchFamily="49" charset="0"/>
              </a:rPr>
              <a:t>()</a:t>
            </a:r>
          </a:p>
          <a:p>
            <a:pPr algn="l"/>
            <a:endParaRPr lang="en-CH" sz="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654661567"/>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9841DB-A4F6-1DE2-B74E-61318A08D96E}"/>
              </a:ext>
            </a:extLst>
          </p:cNvPr>
          <p:cNvSpPr>
            <a:spLocks noGrp="1"/>
          </p:cNvSpPr>
          <p:nvPr>
            <p:ph type="sldNum" sz="quarter" idx="10"/>
          </p:nvPr>
        </p:nvSpPr>
        <p:spPr/>
        <p:txBody>
          <a:bodyPr/>
          <a:lstStyle/>
          <a:p>
            <a:fld id="{88A1DFE4-5FC5-43BD-BB7E-75EAD82B965F}" type="slidenum">
              <a:rPr lang="en-US" noProof="0" smtClean="0"/>
              <a:pPr/>
              <a:t>143</a:t>
            </a:fld>
            <a:endParaRPr lang="en-US" noProof="0" dirty="0"/>
          </a:p>
        </p:txBody>
      </p:sp>
      <p:sp>
        <p:nvSpPr>
          <p:cNvPr id="7" name="Text Placeholder 6">
            <a:extLst>
              <a:ext uri="{FF2B5EF4-FFF2-40B4-BE49-F238E27FC236}">
                <a16:creationId xmlns:a16="http://schemas.microsoft.com/office/drawing/2014/main" id="{03C76BB5-C64F-D5D1-BCF6-4A6150579F81}"/>
              </a:ext>
            </a:extLst>
          </p:cNvPr>
          <p:cNvSpPr>
            <a:spLocks noGrp="1"/>
          </p:cNvSpPr>
          <p:nvPr>
            <p:ph type="body" sz="quarter" idx="12"/>
          </p:nvPr>
        </p:nvSpPr>
        <p:spPr>
          <a:xfrm>
            <a:off x="175363" y="1208762"/>
            <a:ext cx="6526062" cy="3227593"/>
          </a:xfrm>
        </p:spPr>
        <p:txBody>
          <a:bodyPr/>
          <a:lstStyle/>
          <a:p>
            <a:r>
              <a:rPr lang="en-GB" dirty="0"/>
              <a:t>1) Very likely to be off-the-shelf products with low technological intensity.</a:t>
            </a:r>
          </a:p>
          <a:p>
            <a:r>
              <a:rPr lang="en-GB" dirty="0"/>
              <a:t>2) Off-the-shelf products with an average technological intensity.</a:t>
            </a:r>
          </a:p>
          <a:p>
            <a:r>
              <a:rPr lang="en-GB" dirty="0"/>
              <a:t>3) Mostly off-the-shelf products, requiring limited design and engineering work according to detailed specifications.</a:t>
            </a:r>
          </a:p>
          <a:p>
            <a:r>
              <a:rPr lang="en-GB" dirty="0"/>
              <a:t>4) Products requiring project-related customisation and adaptation with</a:t>
            </a:r>
            <a:br>
              <a:rPr lang="en-GB" dirty="0"/>
            </a:br>
            <a:r>
              <a:rPr lang="en-GB" dirty="0"/>
              <a:t>a moderate to high design and engineering activity.</a:t>
            </a:r>
          </a:p>
          <a:p>
            <a:r>
              <a:rPr lang="en-GB" dirty="0"/>
              <a:t>5) Products requiring scratch developments and  CERN/supplier</a:t>
            </a:r>
            <a:br>
              <a:rPr lang="en-GB" dirty="0"/>
            </a:br>
            <a:r>
              <a:rPr lang="en-GB" dirty="0"/>
              <a:t>co-developments or significant adaptation of an existing product</a:t>
            </a:r>
            <a:br>
              <a:rPr lang="en-GB" dirty="0"/>
            </a:br>
            <a:r>
              <a:rPr lang="en-GB" dirty="0"/>
              <a:t>or service for the project.</a:t>
            </a:r>
          </a:p>
          <a:p>
            <a:endParaRPr lang="en-GB" dirty="0"/>
          </a:p>
          <a:p>
            <a:endParaRPr lang="en-CH" dirty="0"/>
          </a:p>
        </p:txBody>
      </p:sp>
      <p:sp>
        <p:nvSpPr>
          <p:cNvPr id="6" name="Title 5">
            <a:extLst>
              <a:ext uri="{FF2B5EF4-FFF2-40B4-BE49-F238E27FC236}">
                <a16:creationId xmlns:a16="http://schemas.microsoft.com/office/drawing/2014/main" id="{44C66FC4-7648-655D-F258-0F5D81185111}"/>
              </a:ext>
            </a:extLst>
          </p:cNvPr>
          <p:cNvSpPr>
            <a:spLocks noGrp="1"/>
          </p:cNvSpPr>
          <p:nvPr>
            <p:ph type="title"/>
          </p:nvPr>
        </p:nvSpPr>
        <p:spPr/>
        <p:txBody>
          <a:bodyPr/>
          <a:lstStyle/>
          <a:p>
            <a:r>
              <a:rPr lang="en-CH" dirty="0"/>
              <a:t>Technological intensity level</a:t>
            </a:r>
          </a:p>
        </p:txBody>
      </p:sp>
      <p:sp>
        <p:nvSpPr>
          <p:cNvPr id="9" name="TextBox 8">
            <a:extLst>
              <a:ext uri="{FF2B5EF4-FFF2-40B4-BE49-F238E27FC236}">
                <a16:creationId xmlns:a16="http://schemas.microsoft.com/office/drawing/2014/main" id="{FF48C58C-12CD-48C6-804B-AE45F17A35DF}"/>
              </a:ext>
            </a:extLst>
          </p:cNvPr>
          <p:cNvSpPr txBox="1"/>
          <p:nvPr/>
        </p:nvSpPr>
        <p:spPr>
          <a:xfrm>
            <a:off x="7750516" y="1274622"/>
            <a:ext cx="949299" cy="307777"/>
          </a:xfrm>
          <a:prstGeom prst="rect">
            <a:avLst/>
          </a:prstGeom>
          <a:noFill/>
        </p:spPr>
        <p:txBody>
          <a:bodyPr wrap="none" rtlCol="0">
            <a:spAutoFit/>
          </a:bodyPr>
          <a:lstStyle/>
          <a:p>
            <a:pPr algn="l"/>
            <a:r>
              <a:rPr lang="en-CH" sz="1400" b="1" dirty="0"/>
              <a:t>No effect</a:t>
            </a:r>
          </a:p>
        </p:txBody>
      </p:sp>
      <p:sp>
        <p:nvSpPr>
          <p:cNvPr id="10" name="TextBox 9">
            <a:extLst>
              <a:ext uri="{FF2B5EF4-FFF2-40B4-BE49-F238E27FC236}">
                <a16:creationId xmlns:a16="http://schemas.microsoft.com/office/drawing/2014/main" id="{62D35DAF-BC21-241F-5500-A23E64B62EDE}"/>
              </a:ext>
            </a:extLst>
          </p:cNvPr>
          <p:cNvSpPr txBox="1"/>
          <p:nvPr/>
        </p:nvSpPr>
        <p:spPr>
          <a:xfrm>
            <a:off x="7750516" y="2001677"/>
            <a:ext cx="542136" cy="307777"/>
          </a:xfrm>
          <a:prstGeom prst="rect">
            <a:avLst/>
          </a:prstGeom>
          <a:noFill/>
        </p:spPr>
        <p:txBody>
          <a:bodyPr wrap="none" rtlCol="0">
            <a:spAutoFit/>
          </a:bodyPr>
          <a:lstStyle/>
          <a:p>
            <a:pPr algn="l"/>
            <a:r>
              <a:rPr lang="en-CH" sz="1400" b="1" dirty="0"/>
              <a:t>Low</a:t>
            </a:r>
          </a:p>
        </p:txBody>
      </p:sp>
      <p:sp>
        <p:nvSpPr>
          <p:cNvPr id="11" name="TextBox 10">
            <a:extLst>
              <a:ext uri="{FF2B5EF4-FFF2-40B4-BE49-F238E27FC236}">
                <a16:creationId xmlns:a16="http://schemas.microsoft.com/office/drawing/2014/main" id="{FFE08B1A-8007-5F05-D9AB-50AE417E705E}"/>
              </a:ext>
            </a:extLst>
          </p:cNvPr>
          <p:cNvSpPr txBox="1"/>
          <p:nvPr/>
        </p:nvSpPr>
        <p:spPr>
          <a:xfrm>
            <a:off x="7750516" y="2728732"/>
            <a:ext cx="979755" cy="307777"/>
          </a:xfrm>
          <a:prstGeom prst="rect">
            <a:avLst/>
          </a:prstGeom>
          <a:noFill/>
        </p:spPr>
        <p:txBody>
          <a:bodyPr wrap="none" rtlCol="0">
            <a:spAutoFit/>
          </a:bodyPr>
          <a:lstStyle/>
          <a:p>
            <a:pPr algn="l"/>
            <a:r>
              <a:rPr lang="en-CH" sz="1400" b="1" dirty="0"/>
              <a:t>Moderate</a:t>
            </a:r>
          </a:p>
        </p:txBody>
      </p:sp>
      <p:sp>
        <p:nvSpPr>
          <p:cNvPr id="12" name="TextBox 11">
            <a:extLst>
              <a:ext uri="{FF2B5EF4-FFF2-40B4-BE49-F238E27FC236}">
                <a16:creationId xmlns:a16="http://schemas.microsoft.com/office/drawing/2014/main" id="{2028C9AC-E293-0B7F-47F1-AED58547403A}"/>
              </a:ext>
            </a:extLst>
          </p:cNvPr>
          <p:cNvSpPr txBox="1"/>
          <p:nvPr/>
        </p:nvSpPr>
        <p:spPr>
          <a:xfrm>
            <a:off x="7750516" y="3455788"/>
            <a:ext cx="582211" cy="307777"/>
          </a:xfrm>
          <a:prstGeom prst="rect">
            <a:avLst/>
          </a:prstGeom>
          <a:noFill/>
        </p:spPr>
        <p:txBody>
          <a:bodyPr wrap="none" rtlCol="0">
            <a:spAutoFit/>
          </a:bodyPr>
          <a:lstStyle/>
          <a:p>
            <a:pPr algn="l"/>
            <a:r>
              <a:rPr lang="en-CH" sz="1400" b="1" dirty="0"/>
              <a:t>High</a:t>
            </a:r>
          </a:p>
        </p:txBody>
      </p:sp>
      <p:sp>
        <p:nvSpPr>
          <p:cNvPr id="13" name="Down Arrow 12">
            <a:extLst>
              <a:ext uri="{FF2B5EF4-FFF2-40B4-BE49-F238E27FC236}">
                <a16:creationId xmlns:a16="http://schemas.microsoft.com/office/drawing/2014/main" id="{250D1062-24CC-E125-7F14-FA1E1F5CB529}"/>
              </a:ext>
            </a:extLst>
          </p:cNvPr>
          <p:cNvSpPr/>
          <p:nvPr/>
        </p:nvSpPr>
        <p:spPr>
          <a:xfrm>
            <a:off x="7083468" y="1313095"/>
            <a:ext cx="484632" cy="2581994"/>
          </a:xfrm>
          <a:prstGeom prst="downArrow">
            <a:avLst>
              <a:gd name="adj1" fmla="val 50000"/>
              <a:gd name="adj2" fmla="val 10944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TextBox 13">
            <a:extLst>
              <a:ext uri="{FF2B5EF4-FFF2-40B4-BE49-F238E27FC236}">
                <a16:creationId xmlns:a16="http://schemas.microsoft.com/office/drawing/2014/main" id="{9ABFDE81-1A6F-7C39-5593-4B8C8205BB8D}"/>
              </a:ext>
            </a:extLst>
          </p:cNvPr>
          <p:cNvSpPr txBox="1"/>
          <p:nvPr/>
        </p:nvSpPr>
        <p:spPr>
          <a:xfrm>
            <a:off x="300625" y="4286096"/>
            <a:ext cx="8355349" cy="707886"/>
          </a:xfrm>
          <a:prstGeom prst="rect">
            <a:avLst/>
          </a:prstGeom>
          <a:noFill/>
        </p:spPr>
        <p:txBody>
          <a:bodyPr wrap="square" rtlCol="0">
            <a:spAutoFit/>
          </a:bodyPr>
          <a:lstStyle/>
          <a:p>
            <a:pPr algn="ctr"/>
            <a:r>
              <a:rPr lang="en-CH" sz="2000" b="1" dirty="0"/>
              <a:t>Sales Utility Multiplier for high-tech science projects</a:t>
            </a:r>
            <a:br>
              <a:rPr lang="en-CH" sz="2000" b="1" dirty="0"/>
            </a:br>
            <a:r>
              <a:rPr lang="en-CH" sz="2000" b="1" dirty="0"/>
              <a:t>is typically between 1 (Low) and 3.15 (High)</a:t>
            </a:r>
          </a:p>
        </p:txBody>
      </p:sp>
    </p:spTree>
    <p:extLst>
      <p:ext uri="{BB962C8B-B14F-4D97-AF65-F5344CB8AC3E}">
        <p14:creationId xmlns:p14="http://schemas.microsoft.com/office/powerpoint/2010/main" val="236198926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7DBFB9-C24E-B7DD-82C6-E0615D7D601E}"/>
              </a:ext>
            </a:extLst>
          </p:cNvPr>
          <p:cNvSpPr>
            <a:spLocks noGrp="1"/>
          </p:cNvSpPr>
          <p:nvPr>
            <p:ph type="sldNum" sz="quarter" idx="10"/>
          </p:nvPr>
        </p:nvSpPr>
        <p:spPr/>
        <p:txBody>
          <a:bodyPr/>
          <a:lstStyle/>
          <a:p>
            <a:fld id="{88A1DFE4-5FC5-43BD-BB7E-75EAD82B965F}" type="slidenum">
              <a:rPr lang="en-US" noProof="0" smtClean="0"/>
              <a:pPr/>
              <a:t>144</a:t>
            </a:fld>
            <a:endParaRPr lang="en-US" noProof="0" dirty="0"/>
          </a:p>
        </p:txBody>
      </p:sp>
      <mc:AlternateContent xmlns:mc="http://schemas.openxmlformats.org/markup-compatibility/2006" xmlns:a14="http://schemas.microsoft.com/office/drawing/2010/main">
        <mc:Choice Requires="a14">
          <p:sp>
            <p:nvSpPr>
              <p:cNvPr id="7" name="Text Placeholder 6">
                <a:extLst>
                  <a:ext uri="{FF2B5EF4-FFF2-40B4-BE49-F238E27FC236}">
                    <a16:creationId xmlns:a16="http://schemas.microsoft.com/office/drawing/2014/main" id="{72C0988E-84A7-C01D-36E5-C22B6DD73548}"/>
                  </a:ext>
                </a:extLst>
              </p:cNvPr>
              <p:cNvSpPr>
                <a:spLocks noGrp="1"/>
              </p:cNvSpPr>
              <p:nvPr>
                <p:ph type="body" sz="quarter" idx="11"/>
              </p:nvPr>
            </p:nvSpPr>
            <p:spPr>
              <a:xfrm>
                <a:off x="75910" y="939451"/>
                <a:ext cx="8958868" cy="1872641"/>
              </a:xfrm>
            </p:spPr>
            <p:txBody>
              <a:bodyPr/>
              <a:lstStyle/>
              <a:p>
                <a:r>
                  <a:rPr lang="en-GB" dirty="0"/>
                  <a:t>Ratio between a supplier's profit that can be attributed to a RI project-related procurement activity (sales net of costs) and the volume of the RI adjudicated contracts.</a:t>
                </a:r>
              </a:p>
              <a:p>
                <a:endParaRPr lang="en-GB" dirty="0"/>
              </a:p>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𝑺𝑼𝑴</m:t>
                      </m:r>
                      <m:r>
                        <a:rPr lang="en-US" b="1" i="1" smtClean="0">
                          <a:latin typeface="Cambria Math" panose="02040503050406030204" pitchFamily="18" charset="0"/>
                        </a:rPr>
                        <m:t>= </m:t>
                      </m:r>
                      <m:f>
                        <m:fPr>
                          <m:ctrlPr>
                            <a:rPr lang="en-CH" i="1" smtClean="0">
                              <a:latin typeface="Cambria Math" panose="02040503050406030204" pitchFamily="18" charset="0"/>
                            </a:rPr>
                          </m:ctrlPr>
                        </m:fPr>
                        <m:num>
                          <m:r>
                            <a:rPr lang="en-US" b="1" i="1" smtClean="0">
                              <a:latin typeface="Cambria Math" panose="02040503050406030204" pitchFamily="18" charset="0"/>
                            </a:rPr>
                            <m:t>𝑰𝒏𝒄𝒓𝒆𝒎𝒆𝒏𝒕𝒂𝒍</m:t>
                          </m:r>
                          <m:r>
                            <a:rPr lang="en-US" b="1" i="1" smtClean="0">
                              <a:latin typeface="Cambria Math" panose="02040503050406030204" pitchFamily="18" charset="0"/>
                            </a:rPr>
                            <m:t> </m:t>
                          </m:r>
                          <m:r>
                            <a:rPr lang="en-US" b="1" i="1" smtClean="0">
                              <a:latin typeface="Cambria Math" panose="02040503050406030204" pitchFamily="18" charset="0"/>
                            </a:rPr>
                            <m:t>𝒓𝒆𝒗𝒆𝒏𝒖𝒆𝒔</m:t>
                          </m:r>
                          <m:r>
                            <a:rPr lang="en-US" b="1" i="1" smtClean="0">
                              <a:latin typeface="Cambria Math" panose="02040503050406030204" pitchFamily="18" charset="0"/>
                            </a:rPr>
                            <m:t> −</m:t>
                          </m:r>
                          <m:r>
                            <a:rPr lang="en-US" b="1" i="1" smtClean="0">
                              <a:latin typeface="Cambria Math" panose="02040503050406030204" pitchFamily="18" charset="0"/>
                            </a:rPr>
                            <m:t>𝒓𝒆𝒗𝒆𝒏𝒖𝒆𝒔</m:t>
                          </m:r>
                          <m:r>
                            <a:rPr lang="en-US" b="1" i="1" smtClean="0">
                              <a:latin typeface="Cambria Math" panose="02040503050406030204" pitchFamily="18" charset="0"/>
                            </a:rPr>
                            <m:t> </m:t>
                          </m:r>
                          <m:r>
                            <a:rPr lang="en-US" b="1" i="1" smtClean="0">
                              <a:latin typeface="Cambria Math" panose="02040503050406030204" pitchFamily="18" charset="0"/>
                            </a:rPr>
                            <m:t>𝒇𝒓𝒐𝒎</m:t>
                          </m:r>
                          <m:r>
                            <a:rPr lang="en-US" b="1" i="1" smtClean="0">
                              <a:latin typeface="Cambria Math" panose="02040503050406030204" pitchFamily="18" charset="0"/>
                            </a:rPr>
                            <m:t> </m:t>
                          </m:r>
                          <m:r>
                            <a:rPr lang="en-US" b="1" i="1" smtClean="0">
                              <a:latin typeface="Cambria Math" panose="02040503050406030204" pitchFamily="18" charset="0"/>
                            </a:rPr>
                            <m:t>𝑹𝑰</m:t>
                          </m:r>
                          <m:r>
                            <a:rPr lang="en-US" b="1" i="1" smtClean="0">
                              <a:latin typeface="Cambria Math" panose="02040503050406030204" pitchFamily="18" charset="0"/>
                            </a:rPr>
                            <m:t> </m:t>
                          </m:r>
                          <m:r>
                            <a:rPr lang="en-US" b="1" i="1" smtClean="0">
                              <a:latin typeface="Cambria Math" panose="02040503050406030204" pitchFamily="18" charset="0"/>
                            </a:rPr>
                            <m:t>𝒄𝒐𝒏𝒕𝒓𝒂𝒄𝒕𝒔</m:t>
                          </m:r>
                        </m:num>
                        <m:den>
                          <m:nary>
                            <m:naryPr>
                              <m:chr m:val="∑"/>
                              <m:subHide m:val="on"/>
                              <m:supHide m:val="on"/>
                              <m:ctrlPr>
                                <a:rPr lang="en-CH" i="1" smtClean="0">
                                  <a:latin typeface="Cambria Math" panose="02040503050406030204" pitchFamily="18" charset="0"/>
                                </a:rPr>
                              </m:ctrlPr>
                            </m:naryPr>
                            <m:sub/>
                            <m:sup/>
                            <m:e>
                              <m:r>
                                <a:rPr lang="en-US" b="1" i="1" smtClean="0">
                                  <a:latin typeface="Cambria Math" panose="02040503050406030204" pitchFamily="18" charset="0"/>
                                </a:rPr>
                                <m:t>𝑪𝒐𝒏𝒕𝒓𝒂𝒄𝒕𝒔</m:t>
                              </m:r>
                            </m:e>
                          </m:nary>
                        </m:den>
                      </m:f>
                    </m:oMath>
                  </m:oMathPara>
                </a14:m>
                <a:endParaRPr lang="en-CH" dirty="0"/>
              </a:p>
              <a:p>
                <a:endParaRPr lang="en-CH" dirty="0"/>
              </a:p>
              <a:p>
                <a:r>
                  <a:rPr lang="en-CH" b="0" dirty="0"/>
                  <a:t>The incremental revenues can be proxied by the EBIT performance of the supplier after the RI contract(s) were adjudicated to the supplier.</a:t>
                </a:r>
              </a:p>
              <a:p>
                <a:r>
                  <a:rPr lang="en-CH" b="0" dirty="0"/>
                  <a:t>The revenues from the RI contracts estimated by multiplying the sum of the contract values with an average EBIT margin of 5%: Costs = Contracts * 0.05, i.e. the company retains 5% of the contract value as revenue.</a:t>
                </a:r>
              </a:p>
            </p:txBody>
          </p:sp>
        </mc:Choice>
        <mc:Fallback xmlns="">
          <p:sp>
            <p:nvSpPr>
              <p:cNvPr id="7" name="Text Placeholder 6">
                <a:extLst>
                  <a:ext uri="{FF2B5EF4-FFF2-40B4-BE49-F238E27FC236}">
                    <a16:creationId xmlns:a16="http://schemas.microsoft.com/office/drawing/2014/main" id="{72C0988E-84A7-C01D-36E5-C22B6DD73548}"/>
                  </a:ext>
                </a:extLst>
              </p:cNvPr>
              <p:cNvSpPr>
                <a:spLocks noGrp="1" noRot="1" noChangeAspect="1" noMove="1" noResize="1" noEditPoints="1" noAdjustHandles="1" noChangeArrowheads="1" noChangeShapeType="1" noTextEdit="1"/>
              </p:cNvSpPr>
              <p:nvPr>
                <p:ph type="body" sz="quarter" idx="11"/>
              </p:nvPr>
            </p:nvSpPr>
            <p:spPr>
              <a:xfrm>
                <a:off x="75910" y="939451"/>
                <a:ext cx="8958868" cy="1872641"/>
              </a:xfrm>
              <a:blipFill>
                <a:blip r:embed="rId2"/>
                <a:stretch>
                  <a:fillRect l="-141" t="-671" b="-22819"/>
                </a:stretch>
              </a:blipFill>
            </p:spPr>
            <p:txBody>
              <a:bodyPr/>
              <a:lstStyle/>
              <a:p>
                <a:r>
                  <a:rPr lang="en-CH">
                    <a:noFill/>
                  </a:rPr>
                  <a:t> </a:t>
                </a:r>
              </a:p>
            </p:txBody>
          </p:sp>
        </mc:Fallback>
      </mc:AlternateContent>
      <p:sp>
        <p:nvSpPr>
          <p:cNvPr id="8" name="Text Placeholder 7">
            <a:extLst>
              <a:ext uri="{FF2B5EF4-FFF2-40B4-BE49-F238E27FC236}">
                <a16:creationId xmlns:a16="http://schemas.microsoft.com/office/drawing/2014/main" id="{7891B950-1A37-2E4B-C23B-ABD1DA5D0C46}"/>
              </a:ext>
            </a:extLst>
          </p:cNvPr>
          <p:cNvSpPr>
            <a:spLocks noGrp="1"/>
          </p:cNvSpPr>
          <p:nvPr>
            <p:ph type="body" sz="quarter" idx="12"/>
          </p:nvPr>
        </p:nvSpPr>
        <p:spPr>
          <a:xfrm>
            <a:off x="75910" y="3237978"/>
            <a:ext cx="8958868" cy="1810011"/>
          </a:xfrm>
          <a:ln>
            <a:solidFill>
              <a:schemeClr val="accent4">
                <a:lumMod val="50000"/>
              </a:schemeClr>
            </a:solidFill>
          </a:ln>
        </p:spPr>
        <p:txBody>
          <a:bodyPr/>
          <a:lstStyle/>
          <a:p>
            <a:r>
              <a:rPr lang="en-CH" dirty="0"/>
              <a:t>A list of Sales Utility Multipliers in the US that is regularly updated can be found online:</a:t>
            </a:r>
          </a:p>
          <a:p>
            <a:endParaRPr lang="en-CH" dirty="0"/>
          </a:p>
          <a:p>
            <a:r>
              <a:rPr lang="en-GB" dirty="0">
                <a:hlinkClick r:id="rId3"/>
              </a:rPr>
              <a:t>https://pages.stern.nyu.edu/~adamodar/New_Home_Page/datafile/psdata.html</a:t>
            </a:r>
            <a:r>
              <a:rPr lang="en-GB" dirty="0"/>
              <a:t> </a:t>
            </a:r>
          </a:p>
          <a:p>
            <a:endParaRPr lang="en-GB" dirty="0"/>
          </a:p>
          <a:p>
            <a:r>
              <a:rPr lang="en-GB" dirty="0"/>
              <a:t>and</a:t>
            </a:r>
          </a:p>
          <a:p>
            <a:endParaRPr lang="en-GB" dirty="0">
              <a:hlinkClick r:id="rId4"/>
            </a:endParaRPr>
          </a:p>
          <a:p>
            <a:r>
              <a:rPr lang="en-GB" dirty="0">
                <a:hlinkClick r:id="rId4"/>
              </a:rPr>
              <a:t>https://pages.stern.nyu.edu/~adamodar/New_Home_Page/data.html</a:t>
            </a:r>
            <a:r>
              <a:rPr lang="en-GB" dirty="0"/>
              <a:t> </a:t>
            </a:r>
            <a:endParaRPr lang="en-CH" dirty="0"/>
          </a:p>
        </p:txBody>
      </p:sp>
      <p:sp>
        <p:nvSpPr>
          <p:cNvPr id="6" name="Title 5">
            <a:extLst>
              <a:ext uri="{FF2B5EF4-FFF2-40B4-BE49-F238E27FC236}">
                <a16:creationId xmlns:a16="http://schemas.microsoft.com/office/drawing/2014/main" id="{FA620E9C-7BC7-B264-981B-D9B9873B3DE7}"/>
              </a:ext>
            </a:extLst>
          </p:cNvPr>
          <p:cNvSpPr>
            <a:spLocks noGrp="1"/>
          </p:cNvSpPr>
          <p:nvPr>
            <p:ph type="title"/>
          </p:nvPr>
        </p:nvSpPr>
        <p:spPr>
          <a:xfrm>
            <a:off x="75911" y="426428"/>
            <a:ext cx="8958868" cy="513025"/>
          </a:xfrm>
        </p:spPr>
        <p:txBody>
          <a:bodyPr/>
          <a:lstStyle/>
          <a:p>
            <a:r>
              <a:rPr lang="en-CH" dirty="0"/>
              <a:t>Sales Utility Multiplier</a:t>
            </a:r>
          </a:p>
        </p:txBody>
      </p:sp>
    </p:spTree>
    <p:extLst>
      <p:ext uri="{BB962C8B-B14F-4D97-AF65-F5344CB8AC3E}">
        <p14:creationId xmlns:p14="http://schemas.microsoft.com/office/powerpoint/2010/main" val="1838087968"/>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3DA6D67-B9BF-7057-CA83-0B12E0CC5361}"/>
              </a:ext>
            </a:extLst>
          </p:cNvPr>
          <p:cNvSpPr>
            <a:spLocks noGrp="1"/>
          </p:cNvSpPr>
          <p:nvPr>
            <p:ph type="sldNum" sz="quarter" idx="10"/>
          </p:nvPr>
        </p:nvSpPr>
        <p:spPr/>
        <p:txBody>
          <a:bodyPr/>
          <a:lstStyle/>
          <a:p>
            <a:fld id="{88A1DFE4-5FC5-43BD-BB7E-75EAD82B965F}" type="slidenum">
              <a:rPr lang="en-US" noProof="0" smtClean="0"/>
              <a:pPr/>
              <a:t>145</a:t>
            </a:fld>
            <a:endParaRPr lang="en-US" noProof="0" dirty="0"/>
          </a:p>
        </p:txBody>
      </p:sp>
      <p:sp>
        <p:nvSpPr>
          <p:cNvPr id="7" name="Text Placeholder 6">
            <a:extLst>
              <a:ext uri="{FF2B5EF4-FFF2-40B4-BE49-F238E27FC236}">
                <a16:creationId xmlns:a16="http://schemas.microsoft.com/office/drawing/2014/main" id="{FB776583-EDC5-DDCB-7562-508009FF36B4}"/>
              </a:ext>
            </a:extLst>
          </p:cNvPr>
          <p:cNvSpPr>
            <a:spLocks noGrp="1"/>
          </p:cNvSpPr>
          <p:nvPr>
            <p:ph type="body" sz="quarter" idx="12"/>
          </p:nvPr>
        </p:nvSpPr>
        <p:spPr>
          <a:xfrm>
            <a:off x="92842" y="1347555"/>
            <a:ext cx="8543853" cy="3088800"/>
          </a:xfrm>
        </p:spPr>
        <p:txBody>
          <a:bodyPr/>
          <a:lstStyle/>
          <a:p>
            <a:pPr marL="342900" indent="-342900">
              <a:buFont typeface="+mj-lt"/>
              <a:buAutoNum type="arabicPeriod"/>
            </a:pPr>
            <a:r>
              <a:rPr lang="en-CH" dirty="0"/>
              <a:t>Determine for each contract fraction the intensity scale.</a:t>
            </a:r>
          </a:p>
          <a:p>
            <a:pPr marL="342900" indent="-342900">
              <a:buFont typeface="+mj-lt"/>
              <a:buAutoNum type="arabicPeriod"/>
            </a:pPr>
            <a:r>
              <a:rPr lang="en-CH" dirty="0"/>
              <a:t>Multiply the fraction of the contract fraction value with the sales-utility multiplier corresponding to the technological intensity level (= undiscounted benefit).</a:t>
            </a:r>
          </a:p>
          <a:p>
            <a:pPr marL="342900" indent="-342900">
              <a:buFont typeface="+mj-lt"/>
              <a:buAutoNum type="arabicPeriod"/>
            </a:pPr>
            <a:r>
              <a:rPr lang="en-CH" dirty="0"/>
              <a:t>Stretch the undiscounted benefit over a likely time period after a gap between the contract assignment by sampling from a histogram for the effect duration over time.</a:t>
            </a:r>
          </a:p>
          <a:p>
            <a:pPr marL="342900" indent="-342900">
              <a:buFont typeface="+mj-lt"/>
              <a:buAutoNum type="arabicPeriod"/>
            </a:pPr>
            <a:r>
              <a:rPr lang="en-CH" dirty="0"/>
              <a:t>Discount the benefits.</a:t>
            </a:r>
          </a:p>
          <a:p>
            <a:pPr marL="342900" indent="-342900">
              <a:buFont typeface="+mj-lt"/>
              <a:buAutoNum type="arabicPeriod"/>
            </a:pPr>
            <a:r>
              <a:rPr lang="en-GB" dirty="0"/>
              <a:t>S</a:t>
            </a:r>
            <a:r>
              <a:rPr lang="en-CH" dirty="0"/>
              <a:t>um the discounted benefits to obtain the present value of the total benefit.</a:t>
            </a:r>
          </a:p>
        </p:txBody>
      </p:sp>
      <p:sp>
        <p:nvSpPr>
          <p:cNvPr id="6" name="Title 5">
            <a:extLst>
              <a:ext uri="{FF2B5EF4-FFF2-40B4-BE49-F238E27FC236}">
                <a16:creationId xmlns:a16="http://schemas.microsoft.com/office/drawing/2014/main" id="{1FE3F6BD-7E97-CA4A-6E96-968BF10A8516}"/>
              </a:ext>
            </a:extLst>
          </p:cNvPr>
          <p:cNvSpPr>
            <a:spLocks noGrp="1"/>
          </p:cNvSpPr>
          <p:nvPr>
            <p:ph type="title"/>
          </p:nvPr>
        </p:nvSpPr>
        <p:spPr/>
        <p:txBody>
          <a:bodyPr/>
          <a:lstStyle/>
          <a:p>
            <a:r>
              <a:rPr lang="en-CH" dirty="0"/>
              <a:t>How to</a:t>
            </a:r>
          </a:p>
        </p:txBody>
      </p:sp>
    </p:spTree>
    <p:extLst>
      <p:ext uri="{BB962C8B-B14F-4D97-AF65-F5344CB8AC3E}">
        <p14:creationId xmlns:p14="http://schemas.microsoft.com/office/powerpoint/2010/main" val="2939127576"/>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62B777A-BE97-6B85-6260-70B82EB2EFCE}"/>
              </a:ext>
            </a:extLst>
          </p:cNvPr>
          <p:cNvSpPr>
            <a:spLocks noGrp="1"/>
          </p:cNvSpPr>
          <p:nvPr>
            <p:ph type="sldNum" sz="quarter" idx="10"/>
          </p:nvPr>
        </p:nvSpPr>
        <p:spPr/>
        <p:txBody>
          <a:bodyPr/>
          <a:lstStyle/>
          <a:p>
            <a:fld id="{88A1DFE4-5FC5-43BD-BB7E-75EAD82B965F}" type="slidenum">
              <a:rPr lang="en-US" noProof="0" smtClean="0"/>
              <a:pPr/>
              <a:t>146</a:t>
            </a:fld>
            <a:endParaRPr lang="en-US" noProof="0" dirty="0"/>
          </a:p>
        </p:txBody>
      </p:sp>
      <p:sp>
        <p:nvSpPr>
          <p:cNvPr id="6" name="Title 5">
            <a:extLst>
              <a:ext uri="{FF2B5EF4-FFF2-40B4-BE49-F238E27FC236}">
                <a16:creationId xmlns:a16="http://schemas.microsoft.com/office/drawing/2014/main" id="{835F1D96-BCC1-DB68-9E13-62593914CC4F}"/>
              </a:ext>
            </a:extLst>
          </p:cNvPr>
          <p:cNvSpPr>
            <a:spLocks noGrp="1"/>
          </p:cNvSpPr>
          <p:nvPr>
            <p:ph type="title"/>
          </p:nvPr>
        </p:nvSpPr>
        <p:spPr/>
        <p:txBody>
          <a:bodyPr/>
          <a:lstStyle/>
          <a:p>
            <a:r>
              <a:rPr lang="en-CH" dirty="0"/>
              <a:t>Example: Accelerator radiofrequency system</a:t>
            </a:r>
          </a:p>
        </p:txBody>
      </p:sp>
      <p:graphicFrame>
        <p:nvGraphicFramePr>
          <p:cNvPr id="9" name="Table 8">
            <a:extLst>
              <a:ext uri="{FF2B5EF4-FFF2-40B4-BE49-F238E27FC236}">
                <a16:creationId xmlns:a16="http://schemas.microsoft.com/office/drawing/2014/main" id="{F1C6B2CD-ABB9-26EE-900F-5F9E0D0FCB16}"/>
              </a:ext>
            </a:extLst>
          </p:cNvPr>
          <p:cNvGraphicFramePr>
            <a:graphicFrameLocks noGrp="1"/>
          </p:cNvGraphicFramePr>
          <p:nvPr>
            <p:extLst>
              <p:ext uri="{D42A27DB-BD31-4B8C-83A1-F6EECF244321}">
                <p14:modId xmlns:p14="http://schemas.microsoft.com/office/powerpoint/2010/main" val="2154900339"/>
              </p:ext>
            </p:extLst>
          </p:nvPr>
        </p:nvGraphicFramePr>
        <p:xfrm>
          <a:off x="109224" y="1480142"/>
          <a:ext cx="8941937" cy="3568391"/>
        </p:xfrm>
        <a:graphic>
          <a:graphicData uri="http://schemas.openxmlformats.org/drawingml/2006/table">
            <a:tbl>
              <a:tblPr firstRow="1" bandRow="1">
                <a:tableStyleId>{5C22544A-7EE6-4342-B048-85BDC9FD1C3A}</a:tableStyleId>
              </a:tblPr>
              <a:tblGrid>
                <a:gridCol w="922122">
                  <a:extLst>
                    <a:ext uri="{9D8B030D-6E8A-4147-A177-3AD203B41FA5}">
                      <a16:colId xmlns:a16="http://schemas.microsoft.com/office/drawing/2014/main" val="1846675518"/>
                    </a:ext>
                  </a:extLst>
                </a:gridCol>
                <a:gridCol w="1081757">
                  <a:extLst>
                    <a:ext uri="{9D8B030D-6E8A-4147-A177-3AD203B41FA5}">
                      <a16:colId xmlns:a16="http://schemas.microsoft.com/office/drawing/2014/main" val="1094749897"/>
                    </a:ext>
                  </a:extLst>
                </a:gridCol>
                <a:gridCol w="1014210">
                  <a:extLst>
                    <a:ext uri="{9D8B030D-6E8A-4147-A177-3AD203B41FA5}">
                      <a16:colId xmlns:a16="http://schemas.microsoft.com/office/drawing/2014/main" val="2423751638"/>
                    </a:ext>
                  </a:extLst>
                </a:gridCol>
                <a:gridCol w="978464">
                  <a:extLst>
                    <a:ext uri="{9D8B030D-6E8A-4147-A177-3AD203B41FA5}">
                      <a16:colId xmlns:a16="http://schemas.microsoft.com/office/drawing/2014/main" val="3020884525"/>
                    </a:ext>
                  </a:extLst>
                </a:gridCol>
                <a:gridCol w="1354074">
                  <a:extLst>
                    <a:ext uri="{9D8B030D-6E8A-4147-A177-3AD203B41FA5}">
                      <a16:colId xmlns:a16="http://schemas.microsoft.com/office/drawing/2014/main" val="535395970"/>
                    </a:ext>
                  </a:extLst>
                </a:gridCol>
                <a:gridCol w="3591310">
                  <a:extLst>
                    <a:ext uri="{9D8B030D-6E8A-4147-A177-3AD203B41FA5}">
                      <a16:colId xmlns:a16="http://schemas.microsoft.com/office/drawing/2014/main" val="680066514"/>
                    </a:ext>
                  </a:extLst>
                </a:gridCol>
              </a:tblGrid>
              <a:tr h="871476">
                <a:tc>
                  <a:txBody>
                    <a:bodyPr/>
                    <a:lstStyle/>
                    <a:p>
                      <a:pPr algn="r"/>
                      <a:r>
                        <a:rPr lang="en-CH" dirty="0"/>
                        <a:t>Intensity</a:t>
                      </a:r>
                    </a:p>
                    <a:p>
                      <a:pPr algn="r"/>
                      <a:r>
                        <a:rPr lang="en-CH" dirty="0"/>
                        <a:t>level</a:t>
                      </a:r>
                    </a:p>
                  </a:txBody>
                  <a:tcPr/>
                </a:tc>
                <a:tc>
                  <a:txBody>
                    <a:bodyPr/>
                    <a:lstStyle/>
                    <a:p>
                      <a:pPr algn="r"/>
                      <a:r>
                        <a:rPr lang="en-CH" dirty="0"/>
                        <a:t>Fraction </a:t>
                      </a:r>
                    </a:p>
                    <a:p>
                      <a:pPr algn="r"/>
                      <a:r>
                        <a:rPr lang="en-CH" dirty="0"/>
                        <a:t>oncerned</a:t>
                      </a:r>
                    </a:p>
                  </a:txBody>
                  <a:tcPr/>
                </a:tc>
                <a:tc>
                  <a:txBody>
                    <a:bodyPr/>
                    <a:lstStyle/>
                    <a:p>
                      <a:r>
                        <a:rPr lang="en-CH" dirty="0"/>
                        <a:t>Value</a:t>
                      </a:r>
                    </a:p>
                  </a:txBody>
                  <a:tcPr/>
                </a:tc>
                <a:tc>
                  <a:txBody>
                    <a:bodyPr/>
                    <a:lstStyle/>
                    <a:p>
                      <a:r>
                        <a:rPr lang="en-CH" dirty="0"/>
                        <a:t>SU</a:t>
                      </a:r>
                    </a:p>
                    <a:p>
                      <a:r>
                        <a:rPr lang="en-CH" dirty="0"/>
                        <a:t>Multiplier</a:t>
                      </a:r>
                    </a:p>
                  </a:txBody>
                  <a:tcPr/>
                </a:tc>
                <a:tc>
                  <a:txBody>
                    <a:bodyPr/>
                    <a:lstStyle/>
                    <a:p>
                      <a:r>
                        <a:rPr lang="en-CH" dirty="0"/>
                        <a:t>Undiscounted</a:t>
                      </a:r>
                    </a:p>
                    <a:p>
                      <a:r>
                        <a:rPr lang="en-CH" dirty="0"/>
                        <a:t>benefit</a:t>
                      </a:r>
                    </a:p>
                  </a:txBody>
                  <a:tcPr/>
                </a:tc>
                <a:tc>
                  <a:txBody>
                    <a:bodyPr/>
                    <a:lstStyle/>
                    <a:p>
                      <a:r>
                        <a:rPr lang="en-CH" dirty="0"/>
                        <a:t>Rationale</a:t>
                      </a:r>
                    </a:p>
                  </a:txBody>
                  <a:tcPr/>
                </a:tc>
                <a:extLst>
                  <a:ext uri="{0D108BD9-81ED-4DB2-BD59-A6C34878D82A}">
                    <a16:rowId xmlns:a16="http://schemas.microsoft.com/office/drawing/2014/main" val="2727886103"/>
                  </a:ext>
                </a:extLst>
              </a:tr>
              <a:tr h="539383">
                <a:tc>
                  <a:txBody>
                    <a:bodyPr/>
                    <a:lstStyle/>
                    <a:p>
                      <a:pPr algn="r"/>
                      <a:r>
                        <a:rPr lang="en-CH" dirty="0"/>
                        <a:t>5</a:t>
                      </a:r>
                    </a:p>
                  </a:txBody>
                  <a:tcPr/>
                </a:tc>
                <a:tc>
                  <a:txBody>
                    <a:bodyPr/>
                    <a:lstStyle/>
                    <a:p>
                      <a:pPr algn="r"/>
                      <a:r>
                        <a:rPr lang="en-CH" dirty="0"/>
                        <a:t>0.4</a:t>
                      </a:r>
                    </a:p>
                  </a:txBody>
                  <a:tcPr/>
                </a:tc>
                <a:tc>
                  <a:txBody>
                    <a:bodyPr/>
                    <a:lstStyle/>
                    <a:p>
                      <a:r>
                        <a:rPr lang="en-CH" dirty="0"/>
                        <a:t>232 MChf</a:t>
                      </a:r>
                    </a:p>
                  </a:txBody>
                  <a:tcPr/>
                </a:tc>
                <a:tc>
                  <a:txBody>
                    <a:bodyPr/>
                    <a:lstStyle/>
                    <a:p>
                      <a:r>
                        <a:rPr lang="en-CH" dirty="0"/>
                        <a:t>3.06</a:t>
                      </a:r>
                    </a:p>
                  </a:txBody>
                  <a:tcPr/>
                </a:tc>
                <a:tc>
                  <a:txBody>
                    <a:bodyPr/>
                    <a:lstStyle/>
                    <a:p>
                      <a:r>
                        <a:rPr lang="en-CH" dirty="0"/>
                        <a:t>709.92 MChf</a:t>
                      </a:r>
                    </a:p>
                  </a:txBody>
                  <a:tcPr/>
                </a:tc>
                <a:tc>
                  <a:txBody>
                    <a:bodyPr/>
                    <a:lstStyle/>
                    <a:p>
                      <a:r>
                        <a:rPr lang="en-CH" dirty="0"/>
                        <a:t>Competitiveness increase due to thin film coating and complex geometry production.</a:t>
                      </a:r>
                    </a:p>
                  </a:txBody>
                  <a:tcPr/>
                </a:tc>
                <a:extLst>
                  <a:ext uri="{0D108BD9-81ED-4DB2-BD59-A6C34878D82A}">
                    <a16:rowId xmlns:a16="http://schemas.microsoft.com/office/drawing/2014/main" val="3782791801"/>
                  </a:ext>
                </a:extLst>
              </a:tr>
              <a:tr h="539383">
                <a:tc>
                  <a:txBody>
                    <a:bodyPr/>
                    <a:lstStyle/>
                    <a:p>
                      <a:pPr algn="r"/>
                      <a:r>
                        <a:rPr lang="en-CH" dirty="0"/>
                        <a:t>4</a:t>
                      </a:r>
                    </a:p>
                  </a:txBody>
                  <a:tcPr/>
                </a:tc>
                <a:tc>
                  <a:txBody>
                    <a:bodyPr/>
                    <a:lstStyle/>
                    <a:p>
                      <a:pPr algn="r"/>
                      <a:r>
                        <a:rPr lang="en-CH" dirty="0"/>
                        <a:t>0.2</a:t>
                      </a:r>
                    </a:p>
                  </a:txBody>
                  <a:tcPr/>
                </a:tc>
                <a:tc>
                  <a:txBody>
                    <a:bodyPr/>
                    <a:lstStyle/>
                    <a:p>
                      <a:r>
                        <a:rPr lang="en-CH" dirty="0"/>
                        <a:t>116 MChf</a:t>
                      </a:r>
                    </a:p>
                  </a:txBody>
                  <a:tcPr/>
                </a:tc>
                <a:tc>
                  <a:txBody>
                    <a:bodyPr/>
                    <a:lstStyle/>
                    <a:p>
                      <a:r>
                        <a:rPr lang="en-CH" dirty="0"/>
                        <a:t>1.96</a:t>
                      </a:r>
                    </a:p>
                  </a:txBody>
                  <a:tcPr/>
                </a:tc>
                <a:tc>
                  <a:txBody>
                    <a:bodyPr/>
                    <a:lstStyle/>
                    <a:p>
                      <a:r>
                        <a:rPr lang="en-CH" dirty="0"/>
                        <a:t>226.36 MChf</a:t>
                      </a:r>
                    </a:p>
                  </a:txBody>
                  <a:tcPr/>
                </a:tc>
                <a:tc>
                  <a:txBody>
                    <a:bodyPr/>
                    <a:lstStyle/>
                    <a:p>
                      <a:r>
                        <a:rPr lang="en-CH" dirty="0"/>
                        <a:t>New markets due to higher efficiency, increased quality, lower production costs.</a:t>
                      </a:r>
                    </a:p>
                  </a:txBody>
                  <a:tcPr/>
                </a:tc>
                <a:extLst>
                  <a:ext uri="{0D108BD9-81ED-4DB2-BD59-A6C34878D82A}">
                    <a16:rowId xmlns:a16="http://schemas.microsoft.com/office/drawing/2014/main" val="3476196140"/>
                  </a:ext>
                </a:extLst>
              </a:tr>
              <a:tr h="539383">
                <a:tc>
                  <a:txBody>
                    <a:bodyPr/>
                    <a:lstStyle/>
                    <a:p>
                      <a:pPr algn="r"/>
                      <a:r>
                        <a:rPr lang="en-CH" dirty="0"/>
                        <a:t>2</a:t>
                      </a:r>
                    </a:p>
                  </a:txBody>
                  <a:tcPr/>
                </a:tc>
                <a:tc>
                  <a:txBody>
                    <a:bodyPr/>
                    <a:lstStyle/>
                    <a:p>
                      <a:pPr algn="r"/>
                      <a:r>
                        <a:rPr lang="en-CH" dirty="0"/>
                        <a:t>0.2</a:t>
                      </a:r>
                    </a:p>
                  </a:txBody>
                  <a:tcPr/>
                </a:tc>
                <a:tc>
                  <a:txBody>
                    <a:bodyPr/>
                    <a:lstStyle/>
                    <a:p>
                      <a:r>
                        <a:rPr lang="en-CH" dirty="0"/>
                        <a:t>116 MChf</a:t>
                      </a:r>
                    </a:p>
                  </a:txBody>
                  <a:tcPr/>
                </a:tc>
                <a:tc>
                  <a:txBody>
                    <a:bodyPr/>
                    <a:lstStyle/>
                    <a:p>
                      <a:r>
                        <a:rPr lang="en-CH" dirty="0"/>
                        <a:t>1.0</a:t>
                      </a:r>
                    </a:p>
                  </a:txBody>
                  <a:tcPr/>
                </a:tc>
                <a:tc>
                  <a:txBody>
                    <a:bodyPr/>
                    <a:lstStyle/>
                    <a:p>
                      <a:r>
                        <a:rPr lang="en-CH" dirty="0"/>
                        <a:t>116.00 MChf</a:t>
                      </a:r>
                    </a:p>
                  </a:txBody>
                  <a:tcPr/>
                </a:tc>
                <a:tc>
                  <a:txBody>
                    <a:bodyPr/>
                    <a:lstStyle/>
                    <a:p>
                      <a:r>
                        <a:rPr lang="en-CH" dirty="0"/>
                        <a:t>Gain of reputation and reference case leads to further contracts in industry sectors.</a:t>
                      </a:r>
                    </a:p>
                  </a:txBody>
                  <a:tcPr/>
                </a:tc>
                <a:extLst>
                  <a:ext uri="{0D108BD9-81ED-4DB2-BD59-A6C34878D82A}">
                    <a16:rowId xmlns:a16="http://schemas.microsoft.com/office/drawing/2014/main" val="928127400"/>
                  </a:ext>
                </a:extLst>
              </a:tr>
              <a:tr h="539383">
                <a:tc>
                  <a:txBody>
                    <a:bodyPr/>
                    <a:lstStyle/>
                    <a:p>
                      <a:pPr algn="r"/>
                      <a:r>
                        <a:rPr lang="en-CH" dirty="0"/>
                        <a:t>1</a:t>
                      </a:r>
                    </a:p>
                  </a:txBody>
                  <a:tcPr/>
                </a:tc>
                <a:tc>
                  <a:txBody>
                    <a:bodyPr/>
                    <a:lstStyle/>
                    <a:p>
                      <a:pPr algn="r"/>
                      <a:r>
                        <a:rPr lang="en-CH" dirty="0"/>
                        <a:t>0.2</a:t>
                      </a:r>
                    </a:p>
                  </a:txBody>
                  <a:tcPr/>
                </a:tc>
                <a:tc>
                  <a:txBody>
                    <a:bodyPr/>
                    <a:lstStyle/>
                    <a:p>
                      <a:r>
                        <a:rPr lang="en-CH" dirty="0"/>
                        <a:t>116 MChf</a:t>
                      </a:r>
                    </a:p>
                  </a:txBody>
                  <a:tcPr/>
                </a:tc>
                <a:tc>
                  <a:txBody>
                    <a:bodyPr/>
                    <a:lstStyle/>
                    <a:p>
                      <a:r>
                        <a:rPr lang="en-CH" dirty="0"/>
                        <a:t>0.0</a:t>
                      </a:r>
                    </a:p>
                  </a:txBody>
                  <a:tcPr/>
                </a:tc>
                <a:tc>
                  <a:txBody>
                    <a:bodyPr/>
                    <a:lstStyle/>
                    <a:p>
                      <a:r>
                        <a:rPr lang="en-CH" dirty="0"/>
                        <a:t>0.00 MChf</a:t>
                      </a:r>
                    </a:p>
                  </a:txBody>
                  <a:tcPr/>
                </a:tc>
                <a:tc>
                  <a:txBody>
                    <a:bodyPr/>
                    <a:lstStyle/>
                    <a:p>
                      <a:r>
                        <a:rPr lang="en-CH" dirty="0"/>
                        <a:t>Off the shelf metal production and system installation.</a:t>
                      </a:r>
                    </a:p>
                  </a:txBody>
                  <a:tcPr/>
                </a:tc>
                <a:extLst>
                  <a:ext uri="{0D108BD9-81ED-4DB2-BD59-A6C34878D82A}">
                    <a16:rowId xmlns:a16="http://schemas.microsoft.com/office/drawing/2014/main" val="232906260"/>
                  </a:ext>
                </a:extLst>
              </a:tr>
              <a:tr h="539383">
                <a:tc>
                  <a:txBody>
                    <a:bodyPr/>
                    <a:lstStyle/>
                    <a:p>
                      <a:pPr algn="r"/>
                      <a:endParaRPr lang="en-CH" dirty="0"/>
                    </a:p>
                  </a:txBody>
                  <a:tcPr/>
                </a:tc>
                <a:tc>
                  <a:txBody>
                    <a:bodyPr/>
                    <a:lstStyle/>
                    <a:p>
                      <a:pPr algn="r"/>
                      <a:r>
                        <a:rPr lang="en-CH" dirty="0"/>
                        <a:t>1.0 (Sum)</a:t>
                      </a:r>
                    </a:p>
                  </a:txBody>
                  <a:tcPr/>
                </a:tc>
                <a:tc>
                  <a:txBody>
                    <a:bodyPr/>
                    <a:lstStyle/>
                    <a:p>
                      <a:r>
                        <a:rPr lang="en-CH" dirty="0"/>
                        <a:t>580 MChf</a:t>
                      </a:r>
                    </a:p>
                  </a:txBody>
                  <a:tcPr/>
                </a:tc>
                <a:tc>
                  <a:txBody>
                    <a:bodyPr/>
                    <a:lstStyle/>
                    <a:p>
                      <a:r>
                        <a:rPr lang="en-CH" dirty="0"/>
                        <a:t>n/a</a:t>
                      </a:r>
                    </a:p>
                  </a:txBody>
                  <a:tcPr/>
                </a:tc>
                <a:tc>
                  <a:txBody>
                    <a:bodyPr/>
                    <a:lstStyle/>
                    <a:p>
                      <a:r>
                        <a:rPr lang="en-CH" dirty="0"/>
                        <a:t>1’052.28 Chf</a:t>
                      </a:r>
                    </a:p>
                  </a:txBody>
                  <a:tcPr/>
                </a:tc>
                <a:tc>
                  <a:txBody>
                    <a:bodyPr/>
                    <a:lstStyle/>
                    <a:p>
                      <a:endParaRPr lang="en-CH" dirty="0"/>
                    </a:p>
                  </a:txBody>
                  <a:tcPr/>
                </a:tc>
                <a:extLst>
                  <a:ext uri="{0D108BD9-81ED-4DB2-BD59-A6C34878D82A}">
                    <a16:rowId xmlns:a16="http://schemas.microsoft.com/office/drawing/2014/main" val="1067338909"/>
                  </a:ext>
                </a:extLst>
              </a:tr>
            </a:tbl>
          </a:graphicData>
        </a:graphic>
      </p:graphicFrame>
      <p:sp>
        <p:nvSpPr>
          <p:cNvPr id="10" name="TextBox 9">
            <a:extLst>
              <a:ext uri="{FF2B5EF4-FFF2-40B4-BE49-F238E27FC236}">
                <a16:creationId xmlns:a16="http://schemas.microsoft.com/office/drawing/2014/main" id="{805C8CB6-636A-D7B3-9207-D69E8276CC76}"/>
              </a:ext>
            </a:extLst>
          </p:cNvPr>
          <p:cNvSpPr txBox="1"/>
          <p:nvPr/>
        </p:nvSpPr>
        <p:spPr>
          <a:xfrm>
            <a:off x="109222" y="905290"/>
            <a:ext cx="8229600" cy="738664"/>
          </a:xfrm>
          <a:prstGeom prst="rect">
            <a:avLst/>
          </a:prstGeom>
          <a:noFill/>
        </p:spPr>
        <p:txBody>
          <a:bodyPr wrap="square" rtlCol="0">
            <a:spAutoFit/>
          </a:bodyPr>
          <a:lstStyle/>
          <a:p>
            <a:pPr algn="l"/>
            <a:r>
              <a:rPr lang="en-CH" sz="1400" b="1" dirty="0"/>
              <a:t>Total investment value: 580’000’000 Chf</a:t>
            </a:r>
          </a:p>
          <a:p>
            <a:pPr algn="l"/>
            <a:r>
              <a:rPr lang="en-CH" sz="1400" dirty="0"/>
              <a:t>Duration of production: 6 years, starting in 2038 (completion 2044)</a:t>
            </a:r>
          </a:p>
          <a:p>
            <a:pPr algn="l"/>
            <a:endParaRPr lang="en-CH" sz="1400" dirty="0"/>
          </a:p>
        </p:txBody>
      </p:sp>
    </p:spTree>
    <p:extLst>
      <p:ext uri="{BB962C8B-B14F-4D97-AF65-F5344CB8AC3E}">
        <p14:creationId xmlns:p14="http://schemas.microsoft.com/office/powerpoint/2010/main" val="2776468003"/>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a:extLst>
              <a:ext uri="{FF2B5EF4-FFF2-40B4-BE49-F238E27FC236}">
                <a16:creationId xmlns:a16="http://schemas.microsoft.com/office/drawing/2014/main" id="{7DAB3BD7-6EAA-BE06-DE82-8A9CC687D59C}"/>
              </a:ext>
            </a:extLst>
          </p:cNvPr>
          <p:cNvGraphicFramePr>
            <a:graphicFrameLocks noGrp="1"/>
          </p:cNvGraphicFramePr>
          <p:nvPr>
            <p:extLst>
              <p:ext uri="{D42A27DB-BD31-4B8C-83A1-F6EECF244321}">
                <p14:modId xmlns:p14="http://schemas.microsoft.com/office/powerpoint/2010/main" val="1774912316"/>
              </p:ext>
            </p:extLst>
          </p:nvPr>
        </p:nvGraphicFramePr>
        <p:xfrm>
          <a:off x="109222" y="909248"/>
          <a:ext cx="8986832" cy="3162166"/>
        </p:xfrm>
        <a:graphic>
          <a:graphicData uri="http://schemas.openxmlformats.org/drawingml/2006/table">
            <a:tbl>
              <a:tblPr/>
              <a:tblGrid>
                <a:gridCol w="796505">
                  <a:extLst>
                    <a:ext uri="{9D8B030D-6E8A-4147-A177-3AD203B41FA5}">
                      <a16:colId xmlns:a16="http://schemas.microsoft.com/office/drawing/2014/main" val="1002270074"/>
                    </a:ext>
                  </a:extLst>
                </a:gridCol>
                <a:gridCol w="429987">
                  <a:extLst>
                    <a:ext uri="{9D8B030D-6E8A-4147-A177-3AD203B41FA5}">
                      <a16:colId xmlns:a16="http://schemas.microsoft.com/office/drawing/2014/main" val="2430344621"/>
                    </a:ext>
                  </a:extLst>
                </a:gridCol>
                <a:gridCol w="388017">
                  <a:extLst>
                    <a:ext uri="{9D8B030D-6E8A-4147-A177-3AD203B41FA5}">
                      <a16:colId xmlns:a16="http://schemas.microsoft.com/office/drawing/2014/main" val="4120485700"/>
                    </a:ext>
                  </a:extLst>
                </a:gridCol>
                <a:gridCol w="388017">
                  <a:extLst>
                    <a:ext uri="{9D8B030D-6E8A-4147-A177-3AD203B41FA5}">
                      <a16:colId xmlns:a16="http://schemas.microsoft.com/office/drawing/2014/main" val="1261930442"/>
                    </a:ext>
                  </a:extLst>
                </a:gridCol>
                <a:gridCol w="388017">
                  <a:extLst>
                    <a:ext uri="{9D8B030D-6E8A-4147-A177-3AD203B41FA5}">
                      <a16:colId xmlns:a16="http://schemas.microsoft.com/office/drawing/2014/main" val="3997828660"/>
                    </a:ext>
                  </a:extLst>
                </a:gridCol>
                <a:gridCol w="388017">
                  <a:extLst>
                    <a:ext uri="{9D8B030D-6E8A-4147-A177-3AD203B41FA5}">
                      <a16:colId xmlns:a16="http://schemas.microsoft.com/office/drawing/2014/main" val="429638193"/>
                    </a:ext>
                  </a:extLst>
                </a:gridCol>
                <a:gridCol w="388017">
                  <a:extLst>
                    <a:ext uri="{9D8B030D-6E8A-4147-A177-3AD203B41FA5}">
                      <a16:colId xmlns:a16="http://schemas.microsoft.com/office/drawing/2014/main" val="1924713164"/>
                    </a:ext>
                  </a:extLst>
                </a:gridCol>
                <a:gridCol w="388017">
                  <a:extLst>
                    <a:ext uri="{9D8B030D-6E8A-4147-A177-3AD203B41FA5}">
                      <a16:colId xmlns:a16="http://schemas.microsoft.com/office/drawing/2014/main" val="2844458488"/>
                    </a:ext>
                  </a:extLst>
                </a:gridCol>
                <a:gridCol w="388017">
                  <a:extLst>
                    <a:ext uri="{9D8B030D-6E8A-4147-A177-3AD203B41FA5}">
                      <a16:colId xmlns:a16="http://schemas.microsoft.com/office/drawing/2014/main" val="2686911221"/>
                    </a:ext>
                  </a:extLst>
                </a:gridCol>
                <a:gridCol w="388017">
                  <a:extLst>
                    <a:ext uri="{9D8B030D-6E8A-4147-A177-3AD203B41FA5}">
                      <a16:colId xmlns:a16="http://schemas.microsoft.com/office/drawing/2014/main" val="3976147906"/>
                    </a:ext>
                  </a:extLst>
                </a:gridCol>
                <a:gridCol w="388017">
                  <a:extLst>
                    <a:ext uri="{9D8B030D-6E8A-4147-A177-3AD203B41FA5}">
                      <a16:colId xmlns:a16="http://schemas.microsoft.com/office/drawing/2014/main" val="1856063825"/>
                    </a:ext>
                  </a:extLst>
                </a:gridCol>
                <a:gridCol w="388017">
                  <a:extLst>
                    <a:ext uri="{9D8B030D-6E8A-4147-A177-3AD203B41FA5}">
                      <a16:colId xmlns:a16="http://schemas.microsoft.com/office/drawing/2014/main" val="3615579702"/>
                    </a:ext>
                  </a:extLst>
                </a:gridCol>
                <a:gridCol w="388017">
                  <a:extLst>
                    <a:ext uri="{9D8B030D-6E8A-4147-A177-3AD203B41FA5}">
                      <a16:colId xmlns:a16="http://schemas.microsoft.com/office/drawing/2014/main" val="1124674287"/>
                    </a:ext>
                  </a:extLst>
                </a:gridCol>
                <a:gridCol w="388017">
                  <a:extLst>
                    <a:ext uri="{9D8B030D-6E8A-4147-A177-3AD203B41FA5}">
                      <a16:colId xmlns:a16="http://schemas.microsoft.com/office/drawing/2014/main" val="1882408855"/>
                    </a:ext>
                  </a:extLst>
                </a:gridCol>
                <a:gridCol w="388017">
                  <a:extLst>
                    <a:ext uri="{9D8B030D-6E8A-4147-A177-3AD203B41FA5}">
                      <a16:colId xmlns:a16="http://schemas.microsoft.com/office/drawing/2014/main" val="3164189963"/>
                    </a:ext>
                  </a:extLst>
                </a:gridCol>
                <a:gridCol w="388017">
                  <a:extLst>
                    <a:ext uri="{9D8B030D-6E8A-4147-A177-3AD203B41FA5}">
                      <a16:colId xmlns:a16="http://schemas.microsoft.com/office/drawing/2014/main" val="1451934205"/>
                    </a:ext>
                  </a:extLst>
                </a:gridCol>
                <a:gridCol w="388017">
                  <a:extLst>
                    <a:ext uri="{9D8B030D-6E8A-4147-A177-3AD203B41FA5}">
                      <a16:colId xmlns:a16="http://schemas.microsoft.com/office/drawing/2014/main" val="137722057"/>
                    </a:ext>
                  </a:extLst>
                </a:gridCol>
                <a:gridCol w="388017">
                  <a:extLst>
                    <a:ext uri="{9D8B030D-6E8A-4147-A177-3AD203B41FA5}">
                      <a16:colId xmlns:a16="http://schemas.microsoft.com/office/drawing/2014/main" val="4286198018"/>
                    </a:ext>
                  </a:extLst>
                </a:gridCol>
                <a:gridCol w="388017">
                  <a:extLst>
                    <a:ext uri="{9D8B030D-6E8A-4147-A177-3AD203B41FA5}">
                      <a16:colId xmlns:a16="http://schemas.microsoft.com/office/drawing/2014/main" val="1095472855"/>
                    </a:ext>
                  </a:extLst>
                </a:gridCol>
                <a:gridCol w="388017">
                  <a:extLst>
                    <a:ext uri="{9D8B030D-6E8A-4147-A177-3AD203B41FA5}">
                      <a16:colId xmlns:a16="http://schemas.microsoft.com/office/drawing/2014/main" val="2148882344"/>
                    </a:ext>
                  </a:extLst>
                </a:gridCol>
                <a:gridCol w="388017">
                  <a:extLst>
                    <a:ext uri="{9D8B030D-6E8A-4147-A177-3AD203B41FA5}">
                      <a16:colId xmlns:a16="http://schemas.microsoft.com/office/drawing/2014/main" val="3642830198"/>
                    </a:ext>
                  </a:extLst>
                </a:gridCol>
                <a:gridCol w="388017">
                  <a:extLst>
                    <a:ext uri="{9D8B030D-6E8A-4147-A177-3AD203B41FA5}">
                      <a16:colId xmlns:a16="http://schemas.microsoft.com/office/drawing/2014/main" val="622640971"/>
                    </a:ext>
                  </a:extLst>
                </a:gridCol>
              </a:tblGrid>
              <a:tr h="299818">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gridSpan="2">
                  <a:txBody>
                    <a:bodyPr/>
                    <a:lstStyle/>
                    <a:p>
                      <a:pPr algn="l" fontAlgn="b"/>
                      <a:r>
                        <a:rPr lang="en-GB" sz="800" b="1" i="0" u="none" strike="noStrike" dirty="0">
                          <a:solidFill>
                            <a:srgbClr val="000000"/>
                          </a:solidFill>
                          <a:effectLst/>
                          <a:latin typeface="Aptos Narrow" panose="020B0004020202020204" pitchFamily="34" charset="0"/>
                        </a:rPr>
                        <a:t>Start of contract</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hMerge="1">
                  <a:txBody>
                    <a:bodyPr/>
                    <a:lstStyle/>
                    <a:p>
                      <a:endParaRPr dirty="0"/>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gridSpan="2">
                  <a:txBody>
                    <a:bodyPr/>
                    <a:lstStyle/>
                    <a:p>
                      <a:pPr algn="l" fontAlgn="b"/>
                      <a:r>
                        <a:rPr lang="en-GB" sz="800" b="1" i="0" u="none" strike="noStrike" dirty="0">
                          <a:solidFill>
                            <a:srgbClr val="000000"/>
                          </a:solidFill>
                          <a:effectLst/>
                          <a:latin typeface="Aptos Narrow" panose="020B0004020202020204" pitchFamily="34" charset="0"/>
                        </a:rPr>
                        <a:t>Begin effect</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hMerge="1">
                  <a:txBody>
                    <a:bodyPr/>
                    <a:lstStyle/>
                    <a:p>
                      <a:endParaRPr dirty="0"/>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gridSpan="2">
                  <a:txBody>
                    <a:bodyPr/>
                    <a:lstStyle/>
                    <a:p>
                      <a:pPr algn="l" fontAlgn="b"/>
                      <a:r>
                        <a:rPr lang="en-GB" sz="800" b="1" i="0" u="none" strike="noStrike" dirty="0">
                          <a:solidFill>
                            <a:srgbClr val="000000"/>
                          </a:solidFill>
                          <a:effectLst/>
                          <a:latin typeface="Aptos Narrow" panose="020B0004020202020204" pitchFamily="34" charset="0"/>
                        </a:rPr>
                        <a:t>End of contract</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hMerge="1">
                  <a:txBody>
                    <a:bodyPr/>
                    <a:lstStyle/>
                    <a:p>
                      <a:endParaRPr dirty="0"/>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dirty="0">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gridSpan="2">
                  <a:txBody>
                    <a:bodyPr/>
                    <a:lstStyle/>
                    <a:p>
                      <a:pPr algn="l" fontAlgn="b"/>
                      <a:r>
                        <a:rPr lang="en-GB" sz="800" b="1" i="0" u="none" strike="noStrike" dirty="0">
                          <a:solidFill>
                            <a:srgbClr val="000000"/>
                          </a:solidFill>
                          <a:effectLst/>
                          <a:latin typeface="Aptos Narrow" panose="020B0004020202020204" pitchFamily="34" charset="0"/>
                        </a:rPr>
                        <a:t>End effect</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hMerge="1">
                  <a:txBody>
                    <a:bodyPr/>
                    <a:lstStyle/>
                    <a:p>
                      <a:endParaRPr dirty="0"/>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extLst>
                  <a:ext uri="{0D108BD9-81ED-4DB2-BD59-A6C34878D82A}">
                    <a16:rowId xmlns:a16="http://schemas.microsoft.com/office/drawing/2014/main" val="2864962455"/>
                  </a:ext>
                </a:extLst>
              </a:tr>
              <a:tr h="103246">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GB" sz="800" b="1" i="0" u="none" strike="noStrike">
                          <a:solidFill>
                            <a:srgbClr val="000000"/>
                          </a:solidFill>
                          <a:effectLst/>
                          <a:latin typeface="Aptos Narrow" panose="020B0004020202020204" pitchFamily="34" charset="0"/>
                        </a:rPr>
                        <a:t>Sum</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2025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2038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2039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2040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2041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2042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2043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2044</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2045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2046</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2047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2048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2049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2050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2051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2052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2053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2054</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2055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800" b="1" i="0" u="none" strike="noStrike">
                          <a:solidFill>
                            <a:srgbClr val="000000"/>
                          </a:solidFill>
                          <a:effectLst/>
                          <a:latin typeface="Aptos Narrow" panose="020B0004020202020204" pitchFamily="34" charset="0"/>
                        </a:rPr>
                        <a:t>2056</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extLst>
                  <a:ext uri="{0D108BD9-81ED-4DB2-BD59-A6C34878D82A}">
                    <a16:rowId xmlns:a16="http://schemas.microsoft.com/office/drawing/2014/main" val="2496879912"/>
                  </a:ext>
                </a:extLst>
              </a:tr>
              <a:tr h="200954">
                <a:tc>
                  <a:txBody>
                    <a:bodyPr/>
                    <a:lstStyle/>
                    <a:p>
                      <a:pPr algn="r" fontAlgn="b"/>
                      <a:r>
                        <a:rPr lang="en-GB" sz="800" b="1" i="0" u="none" strike="noStrike">
                          <a:solidFill>
                            <a:srgbClr val="000000"/>
                          </a:solidFill>
                          <a:effectLst/>
                          <a:latin typeface="Aptos Narrow" panose="020B0004020202020204" pitchFamily="34" charset="0"/>
                        </a:rPr>
                        <a:t>Total contract volume</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1" i="0" u="none" strike="noStrike" dirty="0">
                          <a:solidFill>
                            <a:srgbClr val="000000"/>
                          </a:solidFill>
                          <a:effectLst/>
                          <a:highlight>
                            <a:srgbClr val="FFFF00"/>
                          </a:highlight>
                          <a:latin typeface="Aptos Narrow" panose="020B0004020202020204" pitchFamily="34" charset="0"/>
                        </a:rPr>
                        <a:t>580.00</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48.33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96.67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96.67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96.67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96.67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96.67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48.33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2113542337"/>
                  </a:ext>
                </a:extLst>
              </a:tr>
              <a:tr h="200954">
                <a:tc>
                  <a:txBody>
                    <a:bodyPr/>
                    <a:lstStyle/>
                    <a:p>
                      <a:pPr algn="r" fontAlgn="b"/>
                      <a:r>
                        <a:rPr lang="en-GB" sz="800" b="1" i="0" u="none" strike="noStrike">
                          <a:solidFill>
                            <a:srgbClr val="000000"/>
                          </a:solidFill>
                          <a:effectLst/>
                          <a:latin typeface="Aptos Narrow" panose="020B0004020202020204" pitchFamily="34" charset="0"/>
                        </a:rPr>
                        <a:t>Contract fraction TIL 5 (0.4)</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1" i="0" u="none" strike="noStrike" dirty="0">
                          <a:solidFill>
                            <a:srgbClr val="000000"/>
                          </a:solidFill>
                          <a:effectLst/>
                          <a:highlight>
                            <a:srgbClr val="FFFF00"/>
                          </a:highlight>
                          <a:latin typeface="Aptos Narrow" panose="020B0004020202020204" pitchFamily="34" charset="0"/>
                        </a:rPr>
                        <a:t>232.00</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38.67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38.67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38.67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38.67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38.67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1229424803"/>
                  </a:ext>
                </a:extLst>
              </a:tr>
              <a:tr h="200954">
                <a:tc>
                  <a:txBody>
                    <a:bodyPr/>
                    <a:lstStyle/>
                    <a:p>
                      <a:pPr algn="r" fontAlgn="b"/>
                      <a:r>
                        <a:rPr lang="en-GB" sz="800" b="1" i="0" u="none" strike="noStrike">
                          <a:solidFill>
                            <a:srgbClr val="000000"/>
                          </a:solidFill>
                          <a:effectLst/>
                          <a:latin typeface="Aptos Narrow" panose="020B0004020202020204" pitchFamily="34" charset="0"/>
                        </a:rPr>
                        <a:t>Contract fraction TIL 4 (0.2)</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1" i="0" u="none" strike="noStrike">
                          <a:solidFill>
                            <a:srgbClr val="000000"/>
                          </a:solidFill>
                          <a:effectLst/>
                          <a:latin typeface="Aptos Narrow" panose="020B0004020202020204" pitchFamily="34" charset="0"/>
                        </a:rPr>
                        <a:t>116.00</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9.67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9.67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1415581247"/>
                  </a:ext>
                </a:extLst>
              </a:tr>
              <a:tr h="200954">
                <a:tc>
                  <a:txBody>
                    <a:bodyPr/>
                    <a:lstStyle/>
                    <a:p>
                      <a:pPr algn="r" fontAlgn="b"/>
                      <a:r>
                        <a:rPr lang="en-GB" sz="800" b="1" i="0" u="none" strike="noStrike">
                          <a:solidFill>
                            <a:srgbClr val="000000"/>
                          </a:solidFill>
                          <a:effectLst/>
                          <a:latin typeface="Aptos Narrow" panose="020B0004020202020204" pitchFamily="34" charset="0"/>
                        </a:rPr>
                        <a:t>Contract fraction TIL 2 (0.2)</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1" i="0" u="none" strike="noStrike">
                          <a:solidFill>
                            <a:srgbClr val="000000"/>
                          </a:solidFill>
                          <a:effectLst/>
                          <a:latin typeface="Aptos Narrow" panose="020B0004020202020204" pitchFamily="34" charset="0"/>
                        </a:rPr>
                        <a:t>116.00</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9.67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9.67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4183461443"/>
                  </a:ext>
                </a:extLst>
              </a:tr>
              <a:tr h="200954">
                <a:tc>
                  <a:txBody>
                    <a:bodyPr/>
                    <a:lstStyle/>
                    <a:p>
                      <a:pPr algn="r" fontAlgn="b"/>
                      <a:r>
                        <a:rPr lang="en-GB" sz="800" b="1" i="0" u="none" strike="noStrike">
                          <a:solidFill>
                            <a:srgbClr val="000000"/>
                          </a:solidFill>
                          <a:effectLst/>
                          <a:latin typeface="Aptos Narrow" panose="020B0004020202020204" pitchFamily="34" charset="0"/>
                        </a:rPr>
                        <a:t>Contract fraction TIL 1 (0.2)</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1" i="0" u="none" strike="noStrike">
                          <a:solidFill>
                            <a:srgbClr val="000000"/>
                          </a:solidFill>
                          <a:effectLst/>
                          <a:latin typeface="Aptos Narrow" panose="020B0004020202020204" pitchFamily="34" charset="0"/>
                        </a:rPr>
                        <a:t>116.00</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9.67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19.33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800" b="0" i="0" u="none" strike="noStrike">
                          <a:solidFill>
                            <a:srgbClr val="000000"/>
                          </a:solidFill>
                          <a:effectLst/>
                          <a:latin typeface="Aptos Narrow" panose="020B0004020202020204" pitchFamily="34" charset="0"/>
                        </a:rPr>
                        <a:t>9.67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l" fontAlgn="b"/>
                      <a:r>
                        <a:rPr lang="en-CH" sz="800" b="1"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3889723068"/>
                  </a:ext>
                </a:extLst>
              </a:tr>
              <a:tr h="200954">
                <a:tc>
                  <a:txBody>
                    <a:bodyPr/>
                    <a:lstStyle/>
                    <a:p>
                      <a:pPr algn="r" fontAlgn="b"/>
                      <a:r>
                        <a:rPr lang="en-GB" sz="800" b="1" i="0" u="none" strike="noStrike">
                          <a:solidFill>
                            <a:srgbClr val="000000"/>
                          </a:solidFill>
                          <a:effectLst/>
                          <a:latin typeface="Aptos Narrow" panose="020B0004020202020204" pitchFamily="34" charset="0"/>
                        </a:rPr>
                        <a:t>Spillover effect TIL 5</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dirty="0">
                          <a:solidFill>
                            <a:srgbClr val="000000"/>
                          </a:solidFill>
                          <a:effectLst/>
                          <a:highlight>
                            <a:srgbClr val="FFFF00"/>
                          </a:highlight>
                          <a:latin typeface="Aptos Narrow" panose="020B0004020202020204" pitchFamily="34" charset="0"/>
                        </a:rPr>
                        <a:t>709.92</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12.78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21.30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36.92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48.27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68.15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72.41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86.61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105.07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83.77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75.25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44.02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32.66</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8.52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5.68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8.52</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extLst>
                  <a:ext uri="{0D108BD9-81ED-4DB2-BD59-A6C34878D82A}">
                    <a16:rowId xmlns:a16="http://schemas.microsoft.com/office/drawing/2014/main" val="3318437201"/>
                  </a:ext>
                </a:extLst>
              </a:tr>
              <a:tr h="200954">
                <a:tc>
                  <a:txBody>
                    <a:bodyPr/>
                    <a:lstStyle/>
                    <a:p>
                      <a:pPr algn="r" fontAlgn="b"/>
                      <a:r>
                        <a:rPr lang="en-GB" sz="800" b="1" i="0" u="none" strike="noStrike">
                          <a:solidFill>
                            <a:srgbClr val="000000"/>
                          </a:solidFill>
                          <a:effectLst/>
                          <a:latin typeface="Aptos Narrow" panose="020B0004020202020204" pitchFamily="34" charset="0"/>
                        </a:rPr>
                        <a:t>Spillover effect TIL 4</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226.35</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4.07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6.79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11.77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15.39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21.73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23.09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27.62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33.50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26.71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23.99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14.03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10.41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2.72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1.81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2.72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extLst>
                  <a:ext uri="{0D108BD9-81ED-4DB2-BD59-A6C34878D82A}">
                    <a16:rowId xmlns:a16="http://schemas.microsoft.com/office/drawing/2014/main" val="1226536734"/>
                  </a:ext>
                </a:extLst>
              </a:tr>
              <a:tr h="200954">
                <a:tc>
                  <a:txBody>
                    <a:bodyPr/>
                    <a:lstStyle/>
                    <a:p>
                      <a:pPr algn="r" fontAlgn="b"/>
                      <a:r>
                        <a:rPr lang="en-GB" sz="800" b="1" i="0" u="none" strike="noStrike">
                          <a:solidFill>
                            <a:srgbClr val="000000"/>
                          </a:solidFill>
                          <a:effectLst/>
                          <a:latin typeface="Aptos Narrow" panose="020B0004020202020204" pitchFamily="34" charset="0"/>
                        </a:rPr>
                        <a:t>Spillover effect TIL 2</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116.01</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2.09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3.48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6.03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7.89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11.14</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11.83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14.15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17.17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13.69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12.30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7.19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5.34</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1.39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0.93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1.39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extLst>
                  <a:ext uri="{0D108BD9-81ED-4DB2-BD59-A6C34878D82A}">
                    <a16:rowId xmlns:a16="http://schemas.microsoft.com/office/drawing/2014/main" val="2355737837"/>
                  </a:ext>
                </a:extLst>
              </a:tr>
              <a:tr h="200954">
                <a:tc>
                  <a:txBody>
                    <a:bodyPr/>
                    <a:lstStyle/>
                    <a:p>
                      <a:pPr algn="r" fontAlgn="b"/>
                      <a:r>
                        <a:rPr lang="en-GB" sz="800" b="1" i="0" u="none" strike="noStrike">
                          <a:solidFill>
                            <a:srgbClr val="000000"/>
                          </a:solidFill>
                          <a:effectLst/>
                          <a:latin typeface="Aptos Narrow" panose="020B0004020202020204" pitchFamily="34" charset="0"/>
                        </a:rPr>
                        <a:t>Undiscounted benefit (MChf)</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1052.28</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0.00</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0.00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0" i="0" u="none" strike="noStrike">
                          <a:solidFill>
                            <a:srgbClr val="000000"/>
                          </a:solidFill>
                          <a:effectLst/>
                          <a:latin typeface="Aptos Narrow" panose="020B0004020202020204" pitchFamily="34" charset="0"/>
                        </a:rPr>
                        <a:t>0.00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2.09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7.55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25.60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40.96</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63.45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81.83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105.39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117.20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133.80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144.08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114.95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94.62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55.82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36.31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11.72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8.40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800" b="1" i="0" u="none" strike="noStrike">
                          <a:solidFill>
                            <a:srgbClr val="000000"/>
                          </a:solidFill>
                          <a:effectLst/>
                          <a:latin typeface="Aptos Narrow" panose="020B0004020202020204" pitchFamily="34" charset="0"/>
                        </a:rPr>
                        <a:t>8.52</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extLst>
                  <a:ext uri="{0D108BD9-81ED-4DB2-BD59-A6C34878D82A}">
                    <a16:rowId xmlns:a16="http://schemas.microsoft.com/office/drawing/2014/main" val="496235270"/>
                  </a:ext>
                </a:extLst>
              </a:tr>
              <a:tr h="102090">
                <a:tc>
                  <a:txBody>
                    <a:bodyPr/>
                    <a:lstStyle/>
                    <a:p>
                      <a:pPr algn="r" fontAlgn="b"/>
                      <a:r>
                        <a:rPr lang="en-GB" sz="800" b="1" i="0" u="none" strike="noStrike">
                          <a:solidFill>
                            <a:srgbClr val="000000"/>
                          </a:solidFill>
                          <a:effectLst/>
                          <a:latin typeface="Aptos Narrow" panose="020B0004020202020204" pitchFamily="34" charset="0"/>
                        </a:rPr>
                        <a:t>Discount time</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13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14</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15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16</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17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18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19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20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21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22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23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24</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25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26</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27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28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29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30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31</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707707939"/>
                  </a:ext>
                </a:extLst>
              </a:tr>
              <a:tr h="103246">
                <a:tc>
                  <a:txBody>
                    <a:bodyPr/>
                    <a:lstStyle/>
                    <a:p>
                      <a:pPr algn="r" fontAlgn="b"/>
                      <a:r>
                        <a:rPr lang="en-GB" sz="800" b="1" i="0" u="none" strike="noStrike">
                          <a:solidFill>
                            <a:srgbClr val="000000"/>
                          </a:solidFill>
                          <a:effectLst/>
                          <a:latin typeface="Aptos Narrow" panose="020B0004020202020204" pitchFamily="34" charset="0"/>
                        </a:rPr>
                        <a:t>Discount factor</a:t>
                      </a:r>
                    </a:p>
                  </a:txBody>
                  <a:tcPr marL="4476" marR="4476" marT="4476"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b"/>
                      <a:r>
                        <a:rPr lang="en-CH" sz="800" b="0" i="0" u="none" strike="noStrike">
                          <a:solidFill>
                            <a:srgbClr val="000000"/>
                          </a:solidFill>
                          <a:effectLst/>
                          <a:latin typeface="Aptos Narrow" panose="020B0004020202020204" pitchFamily="34" charset="0"/>
                        </a:rPr>
                        <a:t> </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1.00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0.70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0.68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0.66</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0.64</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0.63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0.61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0.59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0.58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0.56</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0.54</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0.53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0.52</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0.50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0.49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0.47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0.46</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0.45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0.44</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800" b="0" i="0" u="none" strike="noStrike">
                          <a:solidFill>
                            <a:srgbClr val="000000"/>
                          </a:solidFill>
                          <a:effectLst/>
                          <a:latin typeface="Aptos Narrow" panose="020B0004020202020204" pitchFamily="34" charset="0"/>
                        </a:rPr>
                        <a:t>0.42</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38839796"/>
                  </a:ext>
                </a:extLst>
              </a:tr>
              <a:tr h="200954">
                <a:tc>
                  <a:txBody>
                    <a:bodyPr/>
                    <a:lstStyle/>
                    <a:p>
                      <a:pPr algn="r" fontAlgn="b"/>
                      <a:r>
                        <a:rPr lang="en-GB" sz="800" b="1" i="0" u="none" strike="noStrike">
                          <a:solidFill>
                            <a:srgbClr val="000000"/>
                          </a:solidFill>
                          <a:effectLst/>
                          <a:latin typeface="Aptos Narrow" panose="020B0004020202020204" pitchFamily="34" charset="0"/>
                        </a:rPr>
                        <a:t>Discounted benefit (MChf)</a:t>
                      </a:r>
                    </a:p>
                  </a:txBody>
                  <a:tcPr marL="4476" marR="4476" marT="447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AF2D0"/>
                    </a:solidFill>
                  </a:tcPr>
                </a:tc>
                <a:tc>
                  <a:txBody>
                    <a:bodyPr/>
                    <a:lstStyle/>
                    <a:p>
                      <a:pPr algn="r" fontAlgn="b"/>
                      <a:r>
                        <a:rPr lang="en-CH" sz="800" b="1" i="0" u="none" strike="noStrike" dirty="0">
                          <a:solidFill>
                            <a:srgbClr val="000000"/>
                          </a:solidFill>
                          <a:effectLst/>
                          <a:highlight>
                            <a:srgbClr val="00FF00"/>
                          </a:highlight>
                          <a:latin typeface="Aptos Narrow" panose="020B0004020202020204" pitchFamily="34" charset="0"/>
                        </a:rPr>
                        <a:t>559.39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AF2D0"/>
                    </a:solidFill>
                  </a:tcPr>
                </a:tc>
                <a:tc>
                  <a:txBody>
                    <a:bodyPr/>
                    <a:lstStyle/>
                    <a:p>
                      <a:pPr algn="r" fontAlgn="b"/>
                      <a:r>
                        <a:rPr lang="en-CH" sz="800" b="0" i="0" u="none" strike="noStrike">
                          <a:solidFill>
                            <a:srgbClr val="000000"/>
                          </a:solidFill>
                          <a:effectLst/>
                          <a:latin typeface="Aptos Narrow" panose="020B0004020202020204" pitchFamily="34" charset="0"/>
                        </a:rPr>
                        <a:t>0.00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AF2D0"/>
                    </a:solidFill>
                  </a:tcPr>
                </a:tc>
                <a:tc>
                  <a:txBody>
                    <a:bodyPr/>
                    <a:lstStyle/>
                    <a:p>
                      <a:pPr algn="r" fontAlgn="b"/>
                      <a:r>
                        <a:rPr lang="en-CH" sz="800" b="0" i="0" u="none" strike="noStrike">
                          <a:solidFill>
                            <a:srgbClr val="000000"/>
                          </a:solidFill>
                          <a:effectLst/>
                          <a:latin typeface="Aptos Narrow" panose="020B0004020202020204" pitchFamily="34" charset="0"/>
                        </a:rPr>
                        <a:t>0.00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0" i="0" u="none" strike="noStrike">
                          <a:solidFill>
                            <a:srgbClr val="000000"/>
                          </a:solidFill>
                          <a:effectLst/>
                          <a:latin typeface="Aptos Narrow" panose="020B0004020202020204" pitchFamily="34" charset="0"/>
                        </a:rPr>
                        <a:t>0.00</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1.38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4.85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16.01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24.91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dirty="0">
                          <a:solidFill>
                            <a:srgbClr val="000000"/>
                          </a:solidFill>
                          <a:effectLst/>
                          <a:latin typeface="Aptos Narrow" panose="020B0004020202020204" pitchFamily="34" charset="0"/>
                        </a:rPr>
                        <a:t>37.54</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47.11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59.01</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63.84</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70.89</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74.26</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57.63</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46.15</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26.48</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16.76</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5.26</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a:solidFill>
                            <a:srgbClr val="000000"/>
                          </a:solidFill>
                          <a:effectLst/>
                          <a:latin typeface="Aptos Narrow" panose="020B0004020202020204" pitchFamily="34" charset="0"/>
                        </a:rPr>
                        <a:t>3.67</a:t>
                      </a:r>
                    </a:p>
                  </a:txBody>
                  <a:tcPr marL="4476" marR="4476" marT="447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tc>
                  <a:txBody>
                    <a:bodyPr/>
                    <a:lstStyle/>
                    <a:p>
                      <a:pPr algn="r" fontAlgn="b"/>
                      <a:r>
                        <a:rPr lang="en-CH" sz="800" b="1" i="0" u="none" strike="noStrike" dirty="0">
                          <a:solidFill>
                            <a:srgbClr val="000000"/>
                          </a:solidFill>
                          <a:effectLst/>
                          <a:latin typeface="Aptos Narrow" panose="020B0004020202020204" pitchFamily="34" charset="0"/>
                        </a:rPr>
                        <a:t>3.62</a:t>
                      </a:r>
                    </a:p>
                  </a:txBody>
                  <a:tcPr marL="4476" marR="4476" marT="447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F2D0"/>
                    </a:solidFill>
                  </a:tcPr>
                </a:tc>
                <a:extLst>
                  <a:ext uri="{0D108BD9-81ED-4DB2-BD59-A6C34878D82A}">
                    <a16:rowId xmlns:a16="http://schemas.microsoft.com/office/drawing/2014/main" val="3946830755"/>
                  </a:ext>
                </a:extLst>
              </a:tr>
            </a:tbl>
          </a:graphicData>
        </a:graphic>
      </p:graphicFrame>
      <p:sp>
        <p:nvSpPr>
          <p:cNvPr id="3" name="Slide Number Placeholder 2">
            <a:extLst>
              <a:ext uri="{FF2B5EF4-FFF2-40B4-BE49-F238E27FC236}">
                <a16:creationId xmlns:a16="http://schemas.microsoft.com/office/drawing/2014/main" id="{FA7D076B-9814-E120-DAF7-504CDB4E72F3}"/>
              </a:ext>
            </a:extLst>
          </p:cNvPr>
          <p:cNvSpPr>
            <a:spLocks noGrp="1"/>
          </p:cNvSpPr>
          <p:nvPr>
            <p:ph type="sldNum" sz="quarter" idx="10"/>
          </p:nvPr>
        </p:nvSpPr>
        <p:spPr/>
        <p:txBody>
          <a:bodyPr/>
          <a:lstStyle/>
          <a:p>
            <a:fld id="{88A1DFE4-5FC5-43BD-BB7E-75EAD82B965F}" type="slidenum">
              <a:rPr lang="en-US" noProof="0" smtClean="0"/>
              <a:pPr/>
              <a:t>147</a:t>
            </a:fld>
            <a:endParaRPr lang="en-US" noProof="0" dirty="0"/>
          </a:p>
        </p:txBody>
      </p:sp>
      <p:sp>
        <p:nvSpPr>
          <p:cNvPr id="8" name="Text Placeholder 7">
            <a:extLst>
              <a:ext uri="{FF2B5EF4-FFF2-40B4-BE49-F238E27FC236}">
                <a16:creationId xmlns:a16="http://schemas.microsoft.com/office/drawing/2014/main" id="{45555FBB-C36B-F4DB-3BF0-07E621601FFF}"/>
              </a:ext>
            </a:extLst>
          </p:cNvPr>
          <p:cNvSpPr>
            <a:spLocks noGrp="1"/>
          </p:cNvSpPr>
          <p:nvPr>
            <p:ph type="body" sz="quarter" idx="12"/>
          </p:nvPr>
        </p:nvSpPr>
        <p:spPr>
          <a:xfrm>
            <a:off x="78584" y="4184665"/>
            <a:ext cx="8956194" cy="782451"/>
          </a:xfrm>
        </p:spPr>
        <p:txBody>
          <a:bodyPr/>
          <a:lstStyle/>
          <a:p>
            <a:pPr>
              <a:spcBef>
                <a:spcPts val="0"/>
              </a:spcBef>
              <a:spcAft>
                <a:spcPts val="600"/>
              </a:spcAft>
            </a:pPr>
            <a:r>
              <a:rPr lang="en-CH" sz="1100" b="0" dirty="0"/>
              <a:t>The spillover effects are calculated by multpliying the fraction of the contract volume with a utility multiplier,</a:t>
            </a:r>
            <a:br>
              <a:rPr lang="en-CH" sz="1100" b="0" dirty="0"/>
            </a:br>
            <a:r>
              <a:rPr lang="en-CH" sz="1100" b="0" dirty="0"/>
              <a:t>e.g. </a:t>
            </a:r>
            <a:r>
              <a:rPr lang="en-CH" sz="1100" dirty="0"/>
              <a:t>Undiscounted spillover </a:t>
            </a:r>
            <a:r>
              <a:rPr lang="en-CH" sz="1100" b="0" dirty="0"/>
              <a:t>technological intensity level 5 = total ontract volume * TIL 5 fraction * multiplier TIL 5 = </a:t>
            </a:r>
            <a:r>
              <a:rPr lang="en-CH" sz="1100" dirty="0">
                <a:highlight>
                  <a:srgbClr val="FFFF00"/>
                </a:highlight>
              </a:rPr>
              <a:t>580 * 0.4 * 3.06 = 709.92</a:t>
            </a:r>
          </a:p>
          <a:p>
            <a:pPr>
              <a:spcBef>
                <a:spcPts val="0"/>
              </a:spcBef>
              <a:spcAft>
                <a:spcPts val="600"/>
              </a:spcAft>
            </a:pPr>
            <a:r>
              <a:rPr lang="en-CH" sz="1100" b="0" dirty="0"/>
              <a:t>The </a:t>
            </a:r>
            <a:r>
              <a:rPr lang="en-CH" sz="1100" dirty="0"/>
              <a:t>discounted spillover in each each year </a:t>
            </a:r>
            <a:r>
              <a:rPr lang="en-CH" sz="1100" b="0" dirty="0"/>
              <a:t>the undiscounted spillover is </a:t>
            </a:r>
            <a:r>
              <a:rPr lang="en-CH" sz="1100" dirty="0"/>
              <a:t>multiplied with the discount factor</a:t>
            </a:r>
            <a:r>
              <a:rPr lang="en-CH" sz="1100" b="0" dirty="0"/>
              <a:t>.</a:t>
            </a:r>
          </a:p>
          <a:p>
            <a:pPr>
              <a:spcBef>
                <a:spcPts val="0"/>
              </a:spcBef>
              <a:spcAft>
                <a:spcPts val="600"/>
              </a:spcAft>
            </a:pPr>
            <a:r>
              <a:rPr lang="en-CH" sz="1100" dirty="0"/>
              <a:t>All </a:t>
            </a:r>
            <a:r>
              <a:rPr lang="en-CH" sz="1100" dirty="0">
                <a:highlight>
                  <a:srgbClr val="00FF00"/>
                </a:highlight>
              </a:rPr>
              <a:t>discounted spillovers </a:t>
            </a:r>
            <a:r>
              <a:rPr lang="en-CH" sz="1100" dirty="0"/>
              <a:t>are summed </a:t>
            </a:r>
            <a:r>
              <a:rPr lang="en-CH" sz="1100" b="0" dirty="0"/>
              <a:t>up.</a:t>
            </a:r>
          </a:p>
        </p:txBody>
      </p:sp>
      <p:sp>
        <p:nvSpPr>
          <p:cNvPr id="7" name="Title 6">
            <a:extLst>
              <a:ext uri="{FF2B5EF4-FFF2-40B4-BE49-F238E27FC236}">
                <a16:creationId xmlns:a16="http://schemas.microsoft.com/office/drawing/2014/main" id="{27084F3C-4547-1BAF-E115-5417DAB4E4DF}"/>
              </a:ext>
            </a:extLst>
          </p:cNvPr>
          <p:cNvSpPr>
            <a:spLocks noGrp="1"/>
          </p:cNvSpPr>
          <p:nvPr>
            <p:ph type="title"/>
          </p:nvPr>
        </p:nvSpPr>
        <p:spPr>
          <a:xfrm>
            <a:off x="92843" y="389137"/>
            <a:ext cx="8941935" cy="804066"/>
          </a:xfrm>
        </p:spPr>
        <p:txBody>
          <a:bodyPr/>
          <a:lstStyle/>
          <a:p>
            <a:r>
              <a:rPr lang="en-CH" dirty="0"/>
              <a:t>Calculation </a:t>
            </a:r>
            <a:r>
              <a:rPr lang="en-CH" sz="1200" dirty="0"/>
              <a:t>(see</a:t>
            </a:r>
            <a:r>
              <a:rPr lang="en-CH" dirty="0"/>
              <a:t> </a:t>
            </a:r>
            <a:r>
              <a:rPr lang="en-CH" sz="1200" dirty="0">
                <a:latin typeface="Courier New" panose="02070309020205020404" pitchFamily="49" charset="0"/>
                <a:cs typeface="Courier New" panose="02070309020205020404" pitchFamily="49" charset="0"/>
              </a:rPr>
              <a:t>IndustrialSpilloverExample.xlsx)</a:t>
            </a:r>
            <a:endParaRPr lang="en-CH" dirty="0">
              <a:latin typeface="Courier New" panose="02070309020205020404" pitchFamily="49" charset="0"/>
              <a:cs typeface="Courier New" panose="02070309020205020404" pitchFamily="49" charset="0"/>
            </a:endParaRPr>
          </a:p>
        </p:txBody>
      </p:sp>
      <p:sp>
        <p:nvSpPr>
          <p:cNvPr id="14" name="Freeform 13">
            <a:extLst>
              <a:ext uri="{FF2B5EF4-FFF2-40B4-BE49-F238E27FC236}">
                <a16:creationId xmlns:a16="http://schemas.microsoft.com/office/drawing/2014/main" id="{F9279A6E-A868-CB0F-D461-4DA75B798E35}"/>
              </a:ext>
            </a:extLst>
          </p:cNvPr>
          <p:cNvSpPr/>
          <p:nvPr/>
        </p:nvSpPr>
        <p:spPr>
          <a:xfrm>
            <a:off x="4459266" y="1488979"/>
            <a:ext cx="237994" cy="394128"/>
          </a:xfrm>
          <a:custGeom>
            <a:avLst/>
            <a:gdLst>
              <a:gd name="connsiteX0" fmla="*/ 0 w 544882"/>
              <a:gd name="connsiteY0" fmla="*/ 0 h 507304"/>
              <a:gd name="connsiteX1" fmla="*/ 544882 w 544882"/>
              <a:gd name="connsiteY1" fmla="*/ 0 h 507304"/>
              <a:gd name="connsiteX2" fmla="*/ 544882 w 544882"/>
              <a:gd name="connsiteY2" fmla="*/ 56368 h 507304"/>
              <a:gd name="connsiteX3" fmla="*/ 544882 w 544882"/>
              <a:gd name="connsiteY3" fmla="*/ 507304 h 507304"/>
              <a:gd name="connsiteX4" fmla="*/ 18789 w 544882"/>
              <a:gd name="connsiteY4" fmla="*/ 507304 h 507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882" h="507304">
                <a:moveTo>
                  <a:pt x="0" y="0"/>
                </a:moveTo>
                <a:lnTo>
                  <a:pt x="544882" y="0"/>
                </a:lnTo>
                <a:lnTo>
                  <a:pt x="544882" y="56368"/>
                </a:lnTo>
                <a:lnTo>
                  <a:pt x="544882" y="507304"/>
                </a:lnTo>
                <a:lnTo>
                  <a:pt x="18789" y="507304"/>
                </a:lnTo>
              </a:path>
            </a:pathLst>
          </a:custGeom>
          <a:ln w="19050" cap="flat" cmpd="sng" algn="ctr">
            <a:solidFill>
              <a:schemeClr val="accent5"/>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15" name="Freeform 14">
            <a:extLst>
              <a:ext uri="{FF2B5EF4-FFF2-40B4-BE49-F238E27FC236}">
                <a16:creationId xmlns:a16="http://schemas.microsoft.com/office/drawing/2014/main" id="{95500E42-3285-F79F-1895-66280A9EB0E6}"/>
              </a:ext>
            </a:extLst>
          </p:cNvPr>
          <p:cNvSpPr/>
          <p:nvPr/>
        </p:nvSpPr>
        <p:spPr>
          <a:xfrm>
            <a:off x="4509370" y="2017454"/>
            <a:ext cx="444674" cy="972362"/>
          </a:xfrm>
          <a:custGeom>
            <a:avLst/>
            <a:gdLst>
              <a:gd name="connsiteX0" fmla="*/ 0 w 544882"/>
              <a:gd name="connsiteY0" fmla="*/ 0 h 507304"/>
              <a:gd name="connsiteX1" fmla="*/ 544882 w 544882"/>
              <a:gd name="connsiteY1" fmla="*/ 0 h 507304"/>
              <a:gd name="connsiteX2" fmla="*/ 544882 w 544882"/>
              <a:gd name="connsiteY2" fmla="*/ 56368 h 507304"/>
              <a:gd name="connsiteX3" fmla="*/ 544882 w 544882"/>
              <a:gd name="connsiteY3" fmla="*/ 507304 h 507304"/>
              <a:gd name="connsiteX4" fmla="*/ 18789 w 544882"/>
              <a:gd name="connsiteY4" fmla="*/ 507304 h 507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882" h="507304">
                <a:moveTo>
                  <a:pt x="0" y="0"/>
                </a:moveTo>
                <a:lnTo>
                  <a:pt x="544882" y="0"/>
                </a:lnTo>
                <a:lnTo>
                  <a:pt x="544882" y="56368"/>
                </a:lnTo>
                <a:lnTo>
                  <a:pt x="544882" y="507304"/>
                </a:lnTo>
                <a:lnTo>
                  <a:pt x="18789" y="507304"/>
                </a:lnTo>
              </a:path>
            </a:pathLst>
          </a:custGeom>
          <a:ln w="19050" cap="flat" cmpd="sng" algn="ctr">
            <a:solidFill>
              <a:schemeClr val="accent5"/>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
        <p:nvSpPr>
          <p:cNvPr id="16" name="Freeform 15">
            <a:extLst>
              <a:ext uri="{FF2B5EF4-FFF2-40B4-BE49-F238E27FC236}">
                <a16:creationId xmlns:a16="http://schemas.microsoft.com/office/drawing/2014/main" id="{5E8E9D04-C7AB-3202-4D5D-C3C9419E1247}"/>
              </a:ext>
            </a:extLst>
          </p:cNvPr>
          <p:cNvSpPr/>
          <p:nvPr/>
        </p:nvSpPr>
        <p:spPr>
          <a:xfrm>
            <a:off x="5256756" y="3494761"/>
            <a:ext cx="444674" cy="490603"/>
          </a:xfrm>
          <a:custGeom>
            <a:avLst/>
            <a:gdLst>
              <a:gd name="connsiteX0" fmla="*/ 0 w 544882"/>
              <a:gd name="connsiteY0" fmla="*/ 0 h 507304"/>
              <a:gd name="connsiteX1" fmla="*/ 544882 w 544882"/>
              <a:gd name="connsiteY1" fmla="*/ 0 h 507304"/>
              <a:gd name="connsiteX2" fmla="*/ 544882 w 544882"/>
              <a:gd name="connsiteY2" fmla="*/ 56368 h 507304"/>
              <a:gd name="connsiteX3" fmla="*/ 544882 w 544882"/>
              <a:gd name="connsiteY3" fmla="*/ 507304 h 507304"/>
              <a:gd name="connsiteX4" fmla="*/ 18789 w 544882"/>
              <a:gd name="connsiteY4" fmla="*/ 507304 h 507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4882" h="507304">
                <a:moveTo>
                  <a:pt x="0" y="0"/>
                </a:moveTo>
                <a:lnTo>
                  <a:pt x="544882" y="0"/>
                </a:lnTo>
                <a:lnTo>
                  <a:pt x="544882" y="56368"/>
                </a:lnTo>
                <a:lnTo>
                  <a:pt x="544882" y="507304"/>
                </a:lnTo>
                <a:lnTo>
                  <a:pt x="18789" y="507304"/>
                </a:lnTo>
              </a:path>
            </a:pathLst>
          </a:custGeom>
          <a:ln w="19050" cap="flat" cmpd="sng" algn="ctr">
            <a:solidFill>
              <a:schemeClr val="accent5"/>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CH"/>
          </a:p>
        </p:txBody>
      </p:sp>
    </p:spTree>
    <p:extLst>
      <p:ext uri="{BB962C8B-B14F-4D97-AF65-F5344CB8AC3E}">
        <p14:creationId xmlns:p14="http://schemas.microsoft.com/office/powerpoint/2010/main" val="160737674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F1C735C-AF97-6ACD-9D35-BB766BAF2C64}"/>
              </a:ext>
            </a:extLst>
          </p:cNvPr>
          <p:cNvSpPr>
            <a:spLocks noGrp="1"/>
          </p:cNvSpPr>
          <p:nvPr>
            <p:ph type="sldNum" sz="quarter" idx="10"/>
          </p:nvPr>
        </p:nvSpPr>
        <p:spPr/>
        <p:txBody>
          <a:bodyPr/>
          <a:lstStyle/>
          <a:p>
            <a:fld id="{88A1DFE4-5FC5-43BD-BB7E-75EAD82B965F}" type="slidenum">
              <a:rPr lang="en-US" noProof="0" smtClean="0"/>
              <a:pPr/>
              <a:t>148</a:t>
            </a:fld>
            <a:endParaRPr lang="en-US" noProof="0" dirty="0"/>
          </a:p>
        </p:txBody>
      </p:sp>
      <p:graphicFrame>
        <p:nvGraphicFramePr>
          <p:cNvPr id="11" name="Chart 10">
            <a:extLst>
              <a:ext uri="{FF2B5EF4-FFF2-40B4-BE49-F238E27FC236}">
                <a16:creationId xmlns:a16="http://schemas.microsoft.com/office/drawing/2014/main" id="{C790E30D-27E9-78C1-4D6A-E09AF793AA9E}"/>
              </a:ext>
            </a:extLst>
          </p:cNvPr>
          <p:cNvGraphicFramePr>
            <a:graphicFrameLocks/>
          </p:cNvGraphicFramePr>
          <p:nvPr>
            <p:extLst>
              <p:ext uri="{D42A27DB-BD31-4B8C-83A1-F6EECF244321}">
                <p14:modId xmlns:p14="http://schemas.microsoft.com/office/powerpoint/2010/main" val="4277095649"/>
              </p:ext>
            </p:extLst>
          </p:nvPr>
        </p:nvGraphicFramePr>
        <p:xfrm>
          <a:off x="123861" y="372741"/>
          <a:ext cx="8621439" cy="47707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01906884"/>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8A7532F-16B6-E2C6-681A-10342FA2E022}"/>
              </a:ext>
            </a:extLst>
          </p:cNvPr>
          <p:cNvSpPr>
            <a:spLocks noGrp="1"/>
          </p:cNvSpPr>
          <p:nvPr>
            <p:ph type="sldNum" sz="quarter" idx="10"/>
          </p:nvPr>
        </p:nvSpPr>
        <p:spPr/>
        <p:txBody>
          <a:bodyPr/>
          <a:lstStyle/>
          <a:p>
            <a:fld id="{88A1DFE4-5FC5-43BD-BB7E-75EAD82B965F}" type="slidenum">
              <a:rPr lang="en-US" noProof="0" smtClean="0"/>
              <a:pPr/>
              <a:t>149</a:t>
            </a:fld>
            <a:endParaRPr lang="en-US" noProof="0" dirty="0"/>
          </a:p>
        </p:txBody>
      </p:sp>
      <p:sp>
        <p:nvSpPr>
          <p:cNvPr id="4" name="Text Placeholder 3">
            <a:extLst>
              <a:ext uri="{FF2B5EF4-FFF2-40B4-BE49-F238E27FC236}">
                <a16:creationId xmlns:a16="http://schemas.microsoft.com/office/drawing/2014/main" id="{F0BBE60D-F43A-F5E9-F6FE-D08612D1078E}"/>
              </a:ext>
            </a:extLst>
          </p:cNvPr>
          <p:cNvSpPr>
            <a:spLocks noGrp="1"/>
          </p:cNvSpPr>
          <p:nvPr>
            <p:ph type="body" sz="quarter" idx="12"/>
          </p:nvPr>
        </p:nvSpPr>
        <p:spPr>
          <a:xfrm>
            <a:off x="75910" y="1077238"/>
            <a:ext cx="8958868" cy="3546512"/>
          </a:xfrm>
        </p:spPr>
        <p:txBody>
          <a:bodyPr/>
          <a:lstStyle/>
          <a:p>
            <a:pPr marL="285750" indent="-285750">
              <a:buFont typeface="Arial" panose="020B0604020202020204" pitchFamily="34" charset="0"/>
              <a:buChar char="•"/>
            </a:pPr>
            <a:r>
              <a:rPr lang="en-CH" dirty="0"/>
              <a:t>Determining the sales utility mulitpliers</a:t>
            </a:r>
          </a:p>
          <a:p>
            <a:pPr marL="625950" lvl="1" indent="-285750"/>
            <a:r>
              <a:rPr lang="en-CH" dirty="0"/>
              <a:t>Requires actual companies that received contracts</a:t>
            </a:r>
          </a:p>
          <a:p>
            <a:pPr marL="625950" lvl="1" indent="-285750"/>
            <a:r>
              <a:rPr lang="en-CH" dirty="0"/>
              <a:t>Requires interviews with companies (ORBIS and book value insufficient for analysis)</a:t>
            </a:r>
          </a:p>
          <a:p>
            <a:pPr marL="625950" lvl="1" indent="-285750"/>
            <a:r>
              <a:rPr lang="en-CH" dirty="0"/>
              <a:t>Large companies invoice in different locations than where contract is performed</a:t>
            </a:r>
          </a:p>
          <a:p>
            <a:pPr marL="625950" lvl="1" indent="-285750"/>
            <a:r>
              <a:rPr lang="en-CH" dirty="0"/>
              <a:t>Requires control companies that supply exactly the same goods and services</a:t>
            </a:r>
          </a:p>
          <a:p>
            <a:pPr marL="625950" lvl="1" indent="-285750"/>
            <a:r>
              <a:rPr lang="en-CH" dirty="0"/>
              <a:t>Requires counterfactual scenario</a:t>
            </a:r>
          </a:p>
          <a:p>
            <a:pPr marL="285750" indent="-285750">
              <a:buFont typeface="Arial" panose="020B0604020202020204" pitchFamily="34" charset="0"/>
              <a:buChar char="•"/>
            </a:pPr>
            <a:r>
              <a:rPr lang="en-CH" dirty="0"/>
              <a:t>Determining the start and duration of the spillover effects</a:t>
            </a:r>
          </a:p>
          <a:p>
            <a:pPr marL="625950" lvl="1" indent="-285750"/>
            <a:r>
              <a:rPr lang="en-CH" dirty="0"/>
              <a:t>See above: interviews with companies are needed</a:t>
            </a:r>
          </a:p>
          <a:p>
            <a:pPr marL="285750" indent="-285750">
              <a:buFont typeface="Arial" panose="020B0604020202020204" pitchFamily="34" charset="0"/>
              <a:buChar char="•"/>
            </a:pPr>
            <a:r>
              <a:rPr lang="en-CH" dirty="0"/>
              <a:t>Determining the fractions of contract volumes with technological intensities &gt; 1</a:t>
            </a:r>
          </a:p>
          <a:p>
            <a:pPr marL="625950" lvl="1" indent="-285750"/>
            <a:r>
              <a:rPr lang="en-CH" dirty="0"/>
              <a:t>Requires in-depth, excellent technical understanding of the work to be done</a:t>
            </a:r>
          </a:p>
          <a:p>
            <a:pPr marL="625950" lvl="1" indent="-285750"/>
            <a:r>
              <a:rPr lang="en-CH" dirty="0"/>
              <a:t>Need to avoid bias of interviewed ”domain experts” who are not necessarily experienced in industrial procurement or who have a stake in the project</a:t>
            </a:r>
          </a:p>
          <a:p>
            <a:pPr marL="285750" indent="-285750">
              <a:buFont typeface="Arial" panose="020B0604020202020204" pitchFamily="34" charset="0"/>
              <a:buChar char="•"/>
            </a:pPr>
            <a:r>
              <a:rPr lang="en-CH" dirty="0"/>
              <a:t>Determining the procurement scenario</a:t>
            </a:r>
          </a:p>
          <a:p>
            <a:pPr marL="625950" lvl="1" indent="-285750"/>
            <a:r>
              <a:rPr lang="en-CH" dirty="0"/>
              <a:t>Requires either access to past procurement databases or very good insight &amp; knowledge</a:t>
            </a:r>
          </a:p>
        </p:txBody>
      </p:sp>
      <p:sp>
        <p:nvSpPr>
          <p:cNvPr id="5" name="Title 4">
            <a:extLst>
              <a:ext uri="{FF2B5EF4-FFF2-40B4-BE49-F238E27FC236}">
                <a16:creationId xmlns:a16="http://schemas.microsoft.com/office/drawing/2014/main" id="{440D0139-6259-39EF-9B75-480F53DAFF37}"/>
              </a:ext>
            </a:extLst>
          </p:cNvPr>
          <p:cNvSpPr>
            <a:spLocks noGrp="1"/>
          </p:cNvSpPr>
          <p:nvPr>
            <p:ph type="title"/>
          </p:nvPr>
        </p:nvSpPr>
        <p:spPr/>
        <p:txBody>
          <a:bodyPr/>
          <a:lstStyle/>
          <a:p>
            <a:r>
              <a:rPr lang="en-CH" dirty="0"/>
              <a:t>Challenges</a:t>
            </a:r>
          </a:p>
        </p:txBody>
      </p:sp>
    </p:spTree>
    <p:extLst>
      <p:ext uri="{BB962C8B-B14F-4D97-AF65-F5344CB8AC3E}">
        <p14:creationId xmlns:p14="http://schemas.microsoft.com/office/powerpoint/2010/main" val="1652059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EFD4F6E-1A84-2DB6-90FF-E1A64E4A3EE7}"/>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7" name="Text Placeholder 6">
            <a:extLst>
              <a:ext uri="{FF2B5EF4-FFF2-40B4-BE49-F238E27FC236}">
                <a16:creationId xmlns:a16="http://schemas.microsoft.com/office/drawing/2014/main" id="{025EE7AE-9F81-81B6-A0CF-E796776086B4}"/>
              </a:ext>
            </a:extLst>
          </p:cNvPr>
          <p:cNvSpPr>
            <a:spLocks noGrp="1"/>
          </p:cNvSpPr>
          <p:nvPr>
            <p:ph type="body" sz="quarter" idx="11"/>
          </p:nvPr>
        </p:nvSpPr>
        <p:spPr>
          <a:xfrm>
            <a:off x="92566" y="926051"/>
            <a:ext cx="8958868" cy="283975"/>
          </a:xfrm>
        </p:spPr>
        <p:txBody>
          <a:bodyPr/>
          <a:lstStyle/>
          <a:p>
            <a:r>
              <a:rPr lang="en-CH" b="0" dirty="0"/>
              <a:t>FCC-ee in </a:t>
            </a:r>
            <a:r>
              <a:rPr lang="en-GB" b="0" dirty="0"/>
              <a:t>https://</a:t>
            </a:r>
            <a:r>
              <a:rPr lang="en-GB" b="0" dirty="0" err="1"/>
              <a:t>www.sciencedirect.com</a:t>
            </a:r>
            <a:r>
              <a:rPr lang="en-GB" b="0" dirty="0"/>
              <a:t>/science/article/</a:t>
            </a:r>
            <a:r>
              <a:rPr lang="en-GB" b="0" dirty="0" err="1"/>
              <a:t>pii</a:t>
            </a:r>
            <a:r>
              <a:rPr lang="en-GB" b="0" dirty="0"/>
              <a:t>/S0168900220302990</a:t>
            </a:r>
            <a:r>
              <a:rPr lang="en-CH" b="0" dirty="0"/>
              <a:t> </a:t>
            </a:r>
          </a:p>
        </p:txBody>
      </p:sp>
      <p:sp>
        <p:nvSpPr>
          <p:cNvPr id="6" name="Title 5">
            <a:extLst>
              <a:ext uri="{FF2B5EF4-FFF2-40B4-BE49-F238E27FC236}">
                <a16:creationId xmlns:a16="http://schemas.microsoft.com/office/drawing/2014/main" id="{6EB2819A-5FDA-F0C2-3161-4C812FB00E7F}"/>
              </a:ext>
            </a:extLst>
          </p:cNvPr>
          <p:cNvSpPr>
            <a:spLocks noGrp="1"/>
          </p:cNvSpPr>
          <p:nvPr>
            <p:ph type="title"/>
          </p:nvPr>
        </p:nvSpPr>
        <p:spPr/>
        <p:txBody>
          <a:bodyPr/>
          <a:lstStyle/>
          <a:p>
            <a:r>
              <a:rPr lang="en-CH" dirty="0"/>
              <a:t>Example of collider KPI</a:t>
            </a:r>
          </a:p>
        </p:txBody>
      </p:sp>
      <p:pic>
        <p:nvPicPr>
          <p:cNvPr id="11" name="Picture 10" descr="A screenshot of a white and black text&#10;&#10;Description automatically generated">
            <a:extLst>
              <a:ext uri="{FF2B5EF4-FFF2-40B4-BE49-F238E27FC236}">
                <a16:creationId xmlns:a16="http://schemas.microsoft.com/office/drawing/2014/main" id="{1B640D99-3E25-DBE8-089F-72997F66D260}"/>
              </a:ext>
            </a:extLst>
          </p:cNvPr>
          <p:cNvPicPr>
            <a:picLocks noChangeAspect="1"/>
          </p:cNvPicPr>
          <p:nvPr/>
        </p:nvPicPr>
        <p:blipFill>
          <a:blip r:embed="rId2">
            <a:extLst>
              <a:ext uri="{28A0092B-C50C-407E-A947-70E740481C1C}">
                <a14:useLocalDpi xmlns:a14="http://schemas.microsoft.com/office/drawing/2010/main" val="0"/>
              </a:ext>
            </a:extLst>
          </a:blip>
          <a:srcRect t="1375" b="5357"/>
          <a:stretch/>
        </p:blipFill>
        <p:spPr>
          <a:xfrm>
            <a:off x="1788002" y="1280598"/>
            <a:ext cx="5534686" cy="3771381"/>
          </a:xfrm>
          <a:prstGeom prst="rect">
            <a:avLst/>
          </a:prstGeom>
        </p:spPr>
      </p:pic>
    </p:spTree>
    <p:extLst>
      <p:ext uri="{BB962C8B-B14F-4D97-AF65-F5344CB8AC3E}">
        <p14:creationId xmlns:p14="http://schemas.microsoft.com/office/powerpoint/2010/main" val="3880372050"/>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96CA55A-CACD-8307-8510-DC818261B04B}"/>
              </a:ext>
            </a:extLst>
          </p:cNvPr>
          <p:cNvSpPr>
            <a:spLocks noGrp="1"/>
          </p:cNvSpPr>
          <p:nvPr>
            <p:ph type="sldNum" sz="quarter" idx="10"/>
          </p:nvPr>
        </p:nvSpPr>
        <p:spPr/>
        <p:txBody>
          <a:bodyPr/>
          <a:lstStyle/>
          <a:p>
            <a:fld id="{88A1DFE4-5FC5-43BD-BB7E-75EAD82B965F}" type="slidenum">
              <a:rPr lang="en-US" noProof="0" smtClean="0"/>
              <a:pPr/>
              <a:t>150</a:t>
            </a:fld>
            <a:endParaRPr lang="en-US" noProof="0" dirty="0"/>
          </a:p>
        </p:txBody>
      </p:sp>
      <p:sp>
        <p:nvSpPr>
          <p:cNvPr id="4" name="Text Placeholder 3">
            <a:extLst>
              <a:ext uri="{FF2B5EF4-FFF2-40B4-BE49-F238E27FC236}">
                <a16:creationId xmlns:a16="http://schemas.microsoft.com/office/drawing/2014/main" id="{5E4A768D-E9C0-FEDE-2A38-267A2BDF91CD}"/>
              </a:ext>
            </a:extLst>
          </p:cNvPr>
          <p:cNvSpPr>
            <a:spLocks noGrp="1"/>
          </p:cNvSpPr>
          <p:nvPr>
            <p:ph type="body" sz="quarter" idx="12"/>
          </p:nvPr>
        </p:nvSpPr>
        <p:spPr>
          <a:xfrm>
            <a:off x="75910" y="1152395"/>
            <a:ext cx="8958868" cy="3563653"/>
          </a:xfrm>
        </p:spPr>
        <p:txBody>
          <a:bodyPr/>
          <a:lstStyle/>
          <a:p>
            <a:pPr marL="285750" indent="-285750">
              <a:buFont typeface="Arial" panose="020B0604020202020204" pitchFamily="34" charset="0"/>
              <a:buChar char="•"/>
            </a:pPr>
            <a:r>
              <a:rPr lang="en-CH" sz="2000" b="1" dirty="0"/>
              <a:t>Classical</a:t>
            </a:r>
          </a:p>
          <a:p>
            <a:pPr marL="625950" lvl="1" indent="-285750"/>
            <a:r>
              <a:rPr lang="en-CH" sz="2000" dirty="0"/>
              <a:t>Build a set of companies based on the procurement codes</a:t>
            </a:r>
            <a:br>
              <a:rPr lang="en-CH" sz="2000" dirty="0"/>
            </a:br>
            <a:r>
              <a:rPr lang="en-CH" sz="2000" dirty="0"/>
              <a:t>(NACE if you have)</a:t>
            </a:r>
          </a:p>
          <a:p>
            <a:pPr marL="625950" lvl="1" indent="-285750"/>
            <a:r>
              <a:rPr lang="en-CH" sz="2000" dirty="0"/>
              <a:t>Compare past performance of control companies with companies who have received an RI procurement contract.</a:t>
            </a:r>
          </a:p>
          <a:p>
            <a:pPr marL="285750" indent="-285750">
              <a:buFont typeface="Arial" panose="020B0604020202020204" pitchFamily="34" charset="0"/>
              <a:buChar char="•"/>
            </a:pPr>
            <a:endParaRPr lang="en-CH" sz="2000" dirty="0"/>
          </a:p>
          <a:p>
            <a:pPr marL="285750" indent="-285750">
              <a:buFont typeface="Arial" panose="020B0604020202020204" pitchFamily="34" charset="0"/>
              <a:buChar char="•"/>
            </a:pPr>
            <a:r>
              <a:rPr lang="en-CH" sz="2000" b="1" dirty="0"/>
              <a:t>Novel</a:t>
            </a:r>
          </a:p>
          <a:p>
            <a:pPr marL="625950" lvl="1" indent="-285750"/>
            <a:r>
              <a:rPr lang="en-CH" sz="2000" dirty="0"/>
              <a:t>Build a “synthetic” company that exhibits exactly the same characteristics as the one who receives the contract and model its future behaviour based on known market demand.</a:t>
            </a:r>
          </a:p>
        </p:txBody>
      </p:sp>
      <p:sp>
        <p:nvSpPr>
          <p:cNvPr id="5" name="Title 4">
            <a:extLst>
              <a:ext uri="{FF2B5EF4-FFF2-40B4-BE49-F238E27FC236}">
                <a16:creationId xmlns:a16="http://schemas.microsoft.com/office/drawing/2014/main" id="{70AE80A9-F243-4385-14E2-66E878ACB057}"/>
              </a:ext>
            </a:extLst>
          </p:cNvPr>
          <p:cNvSpPr>
            <a:spLocks noGrp="1"/>
          </p:cNvSpPr>
          <p:nvPr>
            <p:ph type="title"/>
          </p:nvPr>
        </p:nvSpPr>
        <p:spPr/>
        <p:txBody>
          <a:bodyPr/>
          <a:lstStyle/>
          <a:p>
            <a:r>
              <a:rPr lang="en-CH" dirty="0"/>
              <a:t>Possible approaches for counterfactual scenarios</a:t>
            </a:r>
          </a:p>
        </p:txBody>
      </p:sp>
    </p:spTree>
    <p:extLst>
      <p:ext uri="{BB962C8B-B14F-4D97-AF65-F5344CB8AC3E}">
        <p14:creationId xmlns:p14="http://schemas.microsoft.com/office/powerpoint/2010/main" val="3069071073"/>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91B7FB-B862-B10D-6EE4-BB07A658B870}"/>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2FC250FC-4F60-BADC-1209-01B169709365}"/>
              </a:ext>
            </a:extLst>
          </p:cNvPr>
          <p:cNvSpPr>
            <a:spLocks noGrp="1"/>
          </p:cNvSpPr>
          <p:nvPr>
            <p:ph type="ctrTitle"/>
          </p:nvPr>
        </p:nvSpPr>
        <p:spPr/>
        <p:txBody>
          <a:bodyPr/>
          <a:lstStyle/>
          <a:p>
            <a:r>
              <a:rPr lang="en-CH" dirty="0"/>
              <a:t>Value of</a:t>
            </a:r>
            <a:br>
              <a:rPr lang="en-CH" dirty="0"/>
            </a:br>
            <a:r>
              <a:rPr lang="en-CH" dirty="0"/>
              <a:t>Onsite tourism</a:t>
            </a:r>
          </a:p>
        </p:txBody>
      </p:sp>
      <p:sp>
        <p:nvSpPr>
          <p:cNvPr id="3" name="Slide Number Placeholder 2">
            <a:extLst>
              <a:ext uri="{FF2B5EF4-FFF2-40B4-BE49-F238E27FC236}">
                <a16:creationId xmlns:a16="http://schemas.microsoft.com/office/drawing/2014/main" id="{20910C97-8C5F-4C05-283A-B20CE3A34AFF}"/>
              </a:ext>
            </a:extLst>
          </p:cNvPr>
          <p:cNvSpPr>
            <a:spLocks noGrp="1"/>
          </p:cNvSpPr>
          <p:nvPr>
            <p:ph type="sldNum" sz="quarter" idx="12"/>
          </p:nvPr>
        </p:nvSpPr>
        <p:spPr/>
        <p:txBody>
          <a:bodyPr/>
          <a:lstStyle/>
          <a:p>
            <a:fld id="{88A1DFE4-5FC5-43BD-BB7E-75EAD82B965F}" type="slidenum">
              <a:rPr lang="en-US" noProof="0" smtClean="0"/>
              <a:pPr/>
              <a:t>151</a:t>
            </a:fld>
            <a:endParaRPr lang="en-US" noProof="0" dirty="0"/>
          </a:p>
        </p:txBody>
      </p:sp>
    </p:spTree>
    <p:extLst>
      <p:ext uri="{BB962C8B-B14F-4D97-AF65-F5344CB8AC3E}">
        <p14:creationId xmlns:p14="http://schemas.microsoft.com/office/powerpoint/2010/main" val="1833264865"/>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DD5AF8-771E-BE0F-6E3E-924C1C847C2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A4DFD5-B3C9-F7D8-04DB-91AAE382B611}"/>
              </a:ext>
            </a:extLst>
          </p:cNvPr>
          <p:cNvSpPr>
            <a:spLocks noGrp="1"/>
          </p:cNvSpPr>
          <p:nvPr>
            <p:ph type="sldNum" sz="quarter" idx="10"/>
          </p:nvPr>
        </p:nvSpPr>
        <p:spPr/>
        <p:txBody>
          <a:bodyPr/>
          <a:lstStyle/>
          <a:p>
            <a:fld id="{88A1DFE4-5FC5-43BD-BB7E-75EAD82B965F}" type="slidenum">
              <a:rPr lang="en-US" noProof="0" smtClean="0"/>
              <a:pPr/>
              <a:t>152</a:t>
            </a:fld>
            <a:endParaRPr lang="en-US" noProof="0" dirty="0"/>
          </a:p>
        </p:txBody>
      </p:sp>
      <p:sp>
        <p:nvSpPr>
          <p:cNvPr id="5" name="Text Placeholder 4">
            <a:extLst>
              <a:ext uri="{FF2B5EF4-FFF2-40B4-BE49-F238E27FC236}">
                <a16:creationId xmlns:a16="http://schemas.microsoft.com/office/drawing/2014/main" id="{E323F56E-9BF7-AB0B-F76A-F4FBDA07A4C5}"/>
              </a:ext>
            </a:extLst>
          </p:cNvPr>
          <p:cNvSpPr>
            <a:spLocks noGrp="1"/>
          </p:cNvSpPr>
          <p:nvPr>
            <p:ph type="body" sz="quarter" idx="12"/>
          </p:nvPr>
        </p:nvSpPr>
        <p:spPr>
          <a:xfrm>
            <a:off x="92843" y="1347555"/>
            <a:ext cx="6351798" cy="3088800"/>
          </a:xfrm>
        </p:spPr>
        <p:txBody>
          <a:bodyPr/>
          <a:lstStyle/>
          <a:p>
            <a:r>
              <a:rPr lang="en-CH" dirty="0"/>
              <a:t>Research infrastructures can be destinations of high-quality tourism throughout the entire year.</a:t>
            </a:r>
          </a:p>
          <a:p>
            <a:r>
              <a:rPr lang="en-CH" dirty="0"/>
              <a:t>The visit to the Research Infrastructure can justify further visits to explore the region.</a:t>
            </a:r>
          </a:p>
          <a:p>
            <a:r>
              <a:rPr lang="en-CH" dirty="0"/>
              <a:t>For example, CERN welcomes today almost 400’000 visitors.</a:t>
            </a:r>
          </a:p>
          <a:p>
            <a:r>
              <a:rPr lang="en-CH" dirty="0"/>
              <a:t>The NY Times rated Geneva as global tourism destination number 10, mainly due to CERN.</a:t>
            </a:r>
          </a:p>
          <a:p>
            <a:endParaRPr lang="en-CH" dirty="0"/>
          </a:p>
        </p:txBody>
      </p:sp>
      <p:sp>
        <p:nvSpPr>
          <p:cNvPr id="4" name="Title 3">
            <a:extLst>
              <a:ext uri="{FF2B5EF4-FFF2-40B4-BE49-F238E27FC236}">
                <a16:creationId xmlns:a16="http://schemas.microsoft.com/office/drawing/2014/main" id="{65E35B16-6A37-EFD1-FFFF-BFE878E43B9E}"/>
              </a:ext>
            </a:extLst>
          </p:cNvPr>
          <p:cNvSpPr>
            <a:spLocks noGrp="1"/>
          </p:cNvSpPr>
          <p:nvPr>
            <p:ph type="title"/>
          </p:nvPr>
        </p:nvSpPr>
        <p:spPr/>
        <p:txBody>
          <a:bodyPr/>
          <a:lstStyle/>
          <a:p>
            <a:r>
              <a:rPr lang="en-CH" dirty="0"/>
              <a:t>The value of on-site tourism</a:t>
            </a:r>
          </a:p>
        </p:txBody>
      </p:sp>
      <p:pic>
        <p:nvPicPr>
          <p:cNvPr id="2" name="Picture 1" descr="A poster of a warehouse&#10;&#10;Description automatically generated with medium confidence">
            <a:extLst>
              <a:ext uri="{FF2B5EF4-FFF2-40B4-BE49-F238E27FC236}">
                <a16:creationId xmlns:a16="http://schemas.microsoft.com/office/drawing/2014/main" id="{19DFE9C8-2270-8AE5-8A65-00F958798A34}"/>
              </a:ext>
            </a:extLst>
          </p:cNvPr>
          <p:cNvPicPr>
            <a:picLocks noChangeAspect="1"/>
          </p:cNvPicPr>
          <p:nvPr/>
        </p:nvPicPr>
        <p:blipFill rotWithShape="1">
          <a:blip r:embed="rId2"/>
          <a:srcRect b="8406"/>
          <a:stretch/>
        </p:blipFill>
        <p:spPr>
          <a:xfrm>
            <a:off x="6710026" y="405325"/>
            <a:ext cx="2341131" cy="4643210"/>
          </a:xfrm>
          <a:prstGeom prst="rect">
            <a:avLst/>
          </a:prstGeom>
        </p:spPr>
      </p:pic>
    </p:spTree>
    <p:extLst>
      <p:ext uri="{BB962C8B-B14F-4D97-AF65-F5344CB8AC3E}">
        <p14:creationId xmlns:p14="http://schemas.microsoft.com/office/powerpoint/2010/main" val="4275013921"/>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0291BC-880B-E09A-E2B2-4F8CEFAABCED}"/>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FDCDCBB-862F-3C14-152F-91507B5FE800}"/>
              </a:ext>
            </a:extLst>
          </p:cNvPr>
          <p:cNvSpPr>
            <a:spLocks noGrp="1"/>
          </p:cNvSpPr>
          <p:nvPr>
            <p:ph type="sldNum" sz="quarter" idx="10"/>
          </p:nvPr>
        </p:nvSpPr>
        <p:spPr/>
        <p:txBody>
          <a:bodyPr/>
          <a:lstStyle/>
          <a:p>
            <a:fld id="{88A1DFE4-5FC5-43BD-BB7E-75EAD82B965F}" type="slidenum">
              <a:rPr lang="en-US" noProof="0" smtClean="0"/>
              <a:pPr/>
              <a:t>153</a:t>
            </a:fld>
            <a:endParaRPr lang="en-US" noProof="0" dirty="0"/>
          </a:p>
        </p:txBody>
      </p:sp>
      <p:sp>
        <p:nvSpPr>
          <p:cNvPr id="5" name="Text Placeholder 4">
            <a:extLst>
              <a:ext uri="{FF2B5EF4-FFF2-40B4-BE49-F238E27FC236}">
                <a16:creationId xmlns:a16="http://schemas.microsoft.com/office/drawing/2014/main" id="{74AC5A64-E8E6-46CD-CF2E-69794103DE55}"/>
              </a:ext>
            </a:extLst>
          </p:cNvPr>
          <p:cNvSpPr>
            <a:spLocks noGrp="1"/>
          </p:cNvSpPr>
          <p:nvPr>
            <p:ph type="body" sz="quarter" idx="12"/>
          </p:nvPr>
        </p:nvSpPr>
        <p:spPr>
          <a:xfrm>
            <a:off x="92843" y="1115824"/>
            <a:ext cx="4388846" cy="3088800"/>
          </a:xfrm>
        </p:spPr>
        <p:txBody>
          <a:bodyPr/>
          <a:lstStyle/>
          <a:p>
            <a:r>
              <a:rPr lang="en-CH" b="0" dirty="0"/>
              <a:t>The conventional approach is the “Travel Cost Method” that captures the value in terms of “opportunity cost” and “leasure time value”. This approach is incomplete and does not fully account for the tangible economic surplus.</a:t>
            </a:r>
          </a:p>
          <a:p>
            <a:r>
              <a:rPr lang="en-CH" b="0" dirty="0"/>
              <a:t>A comprehensive </a:t>
            </a:r>
            <a:r>
              <a:rPr lang="en-CH" dirty="0"/>
              <a:t>analysis of the visitor spending via a survey is required</a:t>
            </a:r>
            <a:r>
              <a:rPr lang="en-CH" b="0" dirty="0"/>
              <a:t> </a:t>
            </a:r>
            <a:r>
              <a:rPr lang="en-CH" dirty="0"/>
              <a:t>over at least 4 seasons.</a:t>
            </a:r>
          </a:p>
        </p:txBody>
      </p:sp>
      <p:sp>
        <p:nvSpPr>
          <p:cNvPr id="6" name="Text Placeholder 5">
            <a:extLst>
              <a:ext uri="{FF2B5EF4-FFF2-40B4-BE49-F238E27FC236}">
                <a16:creationId xmlns:a16="http://schemas.microsoft.com/office/drawing/2014/main" id="{75B2EB55-2BE4-2C9B-6270-872C75295343}"/>
              </a:ext>
            </a:extLst>
          </p:cNvPr>
          <p:cNvSpPr>
            <a:spLocks noGrp="1"/>
          </p:cNvSpPr>
          <p:nvPr>
            <p:ph type="body" sz="quarter" idx="13"/>
          </p:nvPr>
        </p:nvSpPr>
        <p:spPr>
          <a:xfrm>
            <a:off x="4645932" y="1115824"/>
            <a:ext cx="4388846" cy="3088800"/>
          </a:xfrm>
        </p:spPr>
        <p:txBody>
          <a:bodyPr/>
          <a:lstStyle/>
          <a:p>
            <a:r>
              <a:rPr lang="en-CH" dirty="0"/>
              <a:t>Key elements:</a:t>
            </a:r>
          </a:p>
          <a:p>
            <a:r>
              <a:rPr lang="en-CH" b="0" dirty="0"/>
              <a:t>Reason for visit: (1) RI or (2) region. This is important for demonstrating the causality.</a:t>
            </a:r>
          </a:p>
          <a:p>
            <a:r>
              <a:rPr lang="en-CH" b="0" dirty="0"/>
              <a:t>Motivation for RI visit: (1) the specific project or (2) a past project or (3) general interes or other reasons. This is important for demonstrating the causality.</a:t>
            </a:r>
          </a:p>
          <a:p>
            <a:r>
              <a:rPr lang="en-CH" b="0" u="sng" dirty="0"/>
              <a:t>Case: Motiviation CERN</a:t>
            </a:r>
          </a:p>
          <a:p>
            <a:r>
              <a:rPr lang="en-CH" b="0" dirty="0"/>
              <a:t>	Account the full visit value</a:t>
            </a:r>
          </a:p>
          <a:p>
            <a:r>
              <a:rPr lang="en-CH" b="0" u="sng" dirty="0"/>
              <a:t>Case: Motivation region</a:t>
            </a:r>
          </a:p>
          <a:p>
            <a:r>
              <a:rPr lang="en-CH" b="0" dirty="0"/>
              <a:t>	Account only local travel time	</a:t>
            </a:r>
          </a:p>
          <a:p>
            <a:r>
              <a:rPr lang="en-CH" b="0" dirty="0"/>
              <a:t>	Account only the CERN visit time</a:t>
            </a:r>
          </a:p>
          <a:p>
            <a:r>
              <a:rPr lang="en-CH" b="0" dirty="0"/>
              <a:t>	Account only spending related to CERN</a:t>
            </a:r>
          </a:p>
          <a:p>
            <a:r>
              <a:rPr lang="en-CH" b="0" dirty="0"/>
              <a:t>Full spending during visit.</a:t>
            </a:r>
          </a:p>
          <a:p>
            <a:r>
              <a:rPr lang="en-CH" b="0" dirty="0"/>
              <a:t>Full duration of visit including additional sites visited.</a:t>
            </a:r>
          </a:p>
        </p:txBody>
      </p:sp>
      <p:sp>
        <p:nvSpPr>
          <p:cNvPr id="4" name="Title 3">
            <a:extLst>
              <a:ext uri="{FF2B5EF4-FFF2-40B4-BE49-F238E27FC236}">
                <a16:creationId xmlns:a16="http://schemas.microsoft.com/office/drawing/2014/main" id="{766BDEC9-71BE-81FA-DA75-26EA867B0E14}"/>
              </a:ext>
            </a:extLst>
          </p:cNvPr>
          <p:cNvSpPr>
            <a:spLocks noGrp="1"/>
          </p:cNvSpPr>
          <p:nvPr>
            <p:ph type="title"/>
          </p:nvPr>
        </p:nvSpPr>
        <p:spPr/>
        <p:txBody>
          <a:bodyPr/>
          <a:lstStyle/>
          <a:p>
            <a:r>
              <a:rPr lang="en-CH" dirty="0"/>
              <a:t>Monetising the value of tourism</a:t>
            </a:r>
          </a:p>
        </p:txBody>
      </p:sp>
    </p:spTree>
    <p:extLst>
      <p:ext uri="{BB962C8B-B14F-4D97-AF65-F5344CB8AC3E}">
        <p14:creationId xmlns:p14="http://schemas.microsoft.com/office/powerpoint/2010/main" val="2687908637"/>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47FE385-9FCD-A979-FE7D-CAE89621B037}"/>
              </a:ext>
            </a:extLst>
          </p:cNvPr>
          <p:cNvSpPr>
            <a:spLocks noGrp="1"/>
          </p:cNvSpPr>
          <p:nvPr>
            <p:ph type="sldNum" sz="quarter" idx="10"/>
          </p:nvPr>
        </p:nvSpPr>
        <p:spPr/>
        <p:txBody>
          <a:bodyPr/>
          <a:lstStyle/>
          <a:p>
            <a:fld id="{88A1DFE4-5FC5-43BD-BB7E-75EAD82B965F}" type="slidenum">
              <a:rPr lang="en-US" noProof="0" smtClean="0"/>
              <a:pPr/>
              <a:t>154</a:t>
            </a:fld>
            <a:endParaRPr lang="en-US" noProof="0" dirty="0"/>
          </a:p>
        </p:txBody>
      </p:sp>
      <p:sp>
        <p:nvSpPr>
          <p:cNvPr id="6" name="Title 5">
            <a:extLst>
              <a:ext uri="{FF2B5EF4-FFF2-40B4-BE49-F238E27FC236}">
                <a16:creationId xmlns:a16="http://schemas.microsoft.com/office/drawing/2014/main" id="{10DAA869-31ED-0BA9-8876-5A352CC929C0}"/>
              </a:ext>
            </a:extLst>
          </p:cNvPr>
          <p:cNvSpPr>
            <a:spLocks noGrp="1"/>
          </p:cNvSpPr>
          <p:nvPr>
            <p:ph type="title"/>
          </p:nvPr>
        </p:nvSpPr>
        <p:spPr/>
        <p:txBody>
          <a:bodyPr/>
          <a:lstStyle/>
          <a:p>
            <a:r>
              <a:rPr lang="en-CH" dirty="0"/>
              <a:t>Survey example</a:t>
            </a:r>
          </a:p>
        </p:txBody>
      </p:sp>
      <p:pic>
        <p:nvPicPr>
          <p:cNvPr id="10" name="Picture 9" descr="A screenshot of a questionnaire&#10;&#10;AI-generated content may be incorrect.">
            <a:extLst>
              <a:ext uri="{FF2B5EF4-FFF2-40B4-BE49-F238E27FC236}">
                <a16:creationId xmlns:a16="http://schemas.microsoft.com/office/drawing/2014/main" id="{C8E9BD39-9394-4AA0-399E-A62DC3B990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222" y="1068060"/>
            <a:ext cx="1417180" cy="1249040"/>
          </a:xfrm>
          <a:prstGeom prst="rect">
            <a:avLst/>
          </a:prstGeom>
        </p:spPr>
      </p:pic>
      <p:pic>
        <p:nvPicPr>
          <p:cNvPr id="12" name="Picture 11" descr="A white background with black text&#10;&#10;AI-generated content may be incorrect.">
            <a:extLst>
              <a:ext uri="{FF2B5EF4-FFF2-40B4-BE49-F238E27FC236}">
                <a16:creationId xmlns:a16="http://schemas.microsoft.com/office/drawing/2014/main" id="{F0849FD1-3957-04D5-E96F-A1AAB89397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5020" y="1073807"/>
            <a:ext cx="2411407" cy="954893"/>
          </a:xfrm>
          <a:prstGeom prst="rect">
            <a:avLst/>
          </a:prstGeom>
        </p:spPr>
      </p:pic>
      <p:pic>
        <p:nvPicPr>
          <p:cNvPr id="14" name="Picture 13" descr="A white background with black text&#10;&#10;AI-generated content may be incorrect.">
            <a:extLst>
              <a:ext uri="{FF2B5EF4-FFF2-40B4-BE49-F238E27FC236}">
                <a16:creationId xmlns:a16="http://schemas.microsoft.com/office/drawing/2014/main" id="{9A5EF2BE-4344-B9DE-F2AD-9E8C3A8F3D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7575" y="1068060"/>
            <a:ext cx="2476413" cy="999478"/>
          </a:xfrm>
          <a:prstGeom prst="rect">
            <a:avLst/>
          </a:prstGeom>
        </p:spPr>
      </p:pic>
      <p:pic>
        <p:nvPicPr>
          <p:cNvPr id="16" name="Picture 15" descr="A white background with black text&#10;&#10;AI-generated content may be incorrect.">
            <a:extLst>
              <a:ext uri="{FF2B5EF4-FFF2-40B4-BE49-F238E27FC236}">
                <a16:creationId xmlns:a16="http://schemas.microsoft.com/office/drawing/2014/main" id="{287EED05-6FC4-70E6-0AF4-DD05032410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222" y="2744577"/>
            <a:ext cx="2958661" cy="1696212"/>
          </a:xfrm>
          <a:prstGeom prst="rect">
            <a:avLst/>
          </a:prstGeom>
        </p:spPr>
      </p:pic>
      <p:pic>
        <p:nvPicPr>
          <p:cNvPr id="18" name="Picture 17" descr="A screenshot of a computer&#10;&#10;AI-generated content may be incorrect.">
            <a:extLst>
              <a:ext uri="{FF2B5EF4-FFF2-40B4-BE49-F238E27FC236}">
                <a16:creationId xmlns:a16="http://schemas.microsoft.com/office/drawing/2014/main" id="{98656CDF-5A65-4FCD-B3FD-04BF453F4B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79538" y="2772491"/>
            <a:ext cx="1755718" cy="684620"/>
          </a:xfrm>
          <a:prstGeom prst="rect">
            <a:avLst/>
          </a:prstGeom>
        </p:spPr>
      </p:pic>
      <p:pic>
        <p:nvPicPr>
          <p:cNvPr id="20" name="Picture 19" descr="A screenshot of a survey&#10;&#10;AI-generated content may be incorrect.">
            <a:extLst>
              <a:ext uri="{FF2B5EF4-FFF2-40B4-BE49-F238E27FC236}">
                <a16:creationId xmlns:a16="http://schemas.microsoft.com/office/drawing/2014/main" id="{F57B265C-3E71-EE01-B7ED-5B4B11F9973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78989" y="1692580"/>
            <a:ext cx="1926808" cy="3205454"/>
          </a:xfrm>
          <a:prstGeom prst="rect">
            <a:avLst/>
          </a:prstGeom>
        </p:spPr>
      </p:pic>
    </p:spTree>
    <p:extLst>
      <p:ext uri="{BB962C8B-B14F-4D97-AF65-F5344CB8AC3E}">
        <p14:creationId xmlns:p14="http://schemas.microsoft.com/office/powerpoint/2010/main" val="3857711205"/>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A0CB3-B796-0639-EE88-C4C587078FBA}"/>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BEE9317-C9B3-46A6-C50F-9F8AF0114502}"/>
              </a:ext>
            </a:extLst>
          </p:cNvPr>
          <p:cNvSpPr>
            <a:spLocks noGrp="1"/>
          </p:cNvSpPr>
          <p:nvPr>
            <p:ph type="sldNum" sz="quarter" idx="10"/>
          </p:nvPr>
        </p:nvSpPr>
        <p:spPr/>
        <p:txBody>
          <a:bodyPr/>
          <a:lstStyle/>
          <a:p>
            <a:fld id="{88A1DFE4-5FC5-43BD-BB7E-75EAD82B965F}" type="slidenum">
              <a:rPr lang="en-US" noProof="0" smtClean="0"/>
              <a:pPr/>
              <a:t>155</a:t>
            </a:fld>
            <a:endParaRPr lang="en-US" noProof="0" dirty="0"/>
          </a:p>
        </p:txBody>
      </p:sp>
      <p:sp>
        <p:nvSpPr>
          <p:cNvPr id="6" name="Title 5">
            <a:extLst>
              <a:ext uri="{FF2B5EF4-FFF2-40B4-BE49-F238E27FC236}">
                <a16:creationId xmlns:a16="http://schemas.microsoft.com/office/drawing/2014/main" id="{86B21A03-2072-0AE5-EDAB-D7C5A87C00BF}"/>
              </a:ext>
            </a:extLst>
          </p:cNvPr>
          <p:cNvSpPr>
            <a:spLocks noGrp="1"/>
          </p:cNvSpPr>
          <p:nvPr>
            <p:ph type="title"/>
          </p:nvPr>
        </p:nvSpPr>
        <p:spPr/>
        <p:txBody>
          <a:bodyPr/>
          <a:lstStyle/>
          <a:p>
            <a:r>
              <a:rPr lang="en-CH" dirty="0"/>
              <a:t>Survey example</a:t>
            </a:r>
          </a:p>
        </p:txBody>
      </p:sp>
      <p:pic>
        <p:nvPicPr>
          <p:cNvPr id="23" name="Picture 22" descr="A screenshot of a questionnaire&#10;&#10;AI-generated content may be incorrect.">
            <a:extLst>
              <a:ext uri="{FF2B5EF4-FFF2-40B4-BE49-F238E27FC236}">
                <a16:creationId xmlns:a16="http://schemas.microsoft.com/office/drawing/2014/main" id="{73C59228-EEE3-9BA0-28E9-6DED5445D8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222" y="1008345"/>
            <a:ext cx="2172684" cy="2154477"/>
          </a:xfrm>
          <a:prstGeom prst="rect">
            <a:avLst/>
          </a:prstGeom>
        </p:spPr>
      </p:pic>
      <p:pic>
        <p:nvPicPr>
          <p:cNvPr id="21" name="Picture 20" descr="A screenshot of a white background&#10;&#10;AI-generated content may be incorrect.">
            <a:extLst>
              <a:ext uri="{FF2B5EF4-FFF2-40B4-BE49-F238E27FC236}">
                <a16:creationId xmlns:a16="http://schemas.microsoft.com/office/drawing/2014/main" id="{4F2C41DB-BF34-4CD4-7DD1-51AC7429DE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1908" y="1893959"/>
            <a:ext cx="4003803" cy="1915122"/>
          </a:xfrm>
          <a:prstGeom prst="rect">
            <a:avLst/>
          </a:prstGeom>
        </p:spPr>
      </p:pic>
      <p:pic>
        <p:nvPicPr>
          <p:cNvPr id="17" name="Picture 16" descr="A screenshot of a white sheet&#10;&#10;AI-generated content may be incorrect.">
            <a:extLst>
              <a:ext uri="{FF2B5EF4-FFF2-40B4-BE49-F238E27FC236}">
                <a16:creationId xmlns:a16="http://schemas.microsoft.com/office/drawing/2014/main" id="{25EB6226-9E0E-8BFD-D3C5-5F0D723726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8171" y="2569628"/>
            <a:ext cx="3588348" cy="2478907"/>
          </a:xfrm>
          <a:prstGeom prst="rect">
            <a:avLst/>
          </a:prstGeom>
        </p:spPr>
      </p:pic>
    </p:spTree>
    <p:extLst>
      <p:ext uri="{BB962C8B-B14F-4D97-AF65-F5344CB8AC3E}">
        <p14:creationId xmlns:p14="http://schemas.microsoft.com/office/powerpoint/2010/main" val="1368258001"/>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8EA501-A3AC-BCD5-8D24-22BB0105F79D}"/>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2FEC3A6-F673-F762-EF07-2B951FBAAE94}"/>
              </a:ext>
            </a:extLst>
          </p:cNvPr>
          <p:cNvSpPr>
            <a:spLocks noGrp="1"/>
          </p:cNvSpPr>
          <p:nvPr>
            <p:ph type="sldNum" sz="quarter" idx="10"/>
          </p:nvPr>
        </p:nvSpPr>
        <p:spPr/>
        <p:txBody>
          <a:bodyPr/>
          <a:lstStyle/>
          <a:p>
            <a:fld id="{88A1DFE4-5FC5-43BD-BB7E-75EAD82B965F}" type="slidenum">
              <a:rPr lang="en-US" noProof="0" smtClean="0"/>
              <a:pPr/>
              <a:t>156</a:t>
            </a:fld>
            <a:endParaRPr lang="en-US" noProof="0" dirty="0"/>
          </a:p>
        </p:txBody>
      </p:sp>
      <p:sp>
        <p:nvSpPr>
          <p:cNvPr id="6" name="Title 5">
            <a:extLst>
              <a:ext uri="{FF2B5EF4-FFF2-40B4-BE49-F238E27FC236}">
                <a16:creationId xmlns:a16="http://schemas.microsoft.com/office/drawing/2014/main" id="{0720D3A5-625F-9C50-E2CC-BE0B37732126}"/>
              </a:ext>
            </a:extLst>
          </p:cNvPr>
          <p:cNvSpPr>
            <a:spLocks noGrp="1"/>
          </p:cNvSpPr>
          <p:nvPr>
            <p:ph type="title"/>
          </p:nvPr>
        </p:nvSpPr>
        <p:spPr/>
        <p:txBody>
          <a:bodyPr/>
          <a:lstStyle/>
          <a:p>
            <a:r>
              <a:rPr lang="en-CH" dirty="0"/>
              <a:t>Survey example</a:t>
            </a:r>
          </a:p>
        </p:txBody>
      </p:sp>
      <p:pic>
        <p:nvPicPr>
          <p:cNvPr id="13" name="Picture 12" descr="A screenshot of a white sheet&#10;&#10;AI-generated content may be incorrect.">
            <a:extLst>
              <a:ext uri="{FF2B5EF4-FFF2-40B4-BE49-F238E27FC236}">
                <a16:creationId xmlns:a16="http://schemas.microsoft.com/office/drawing/2014/main" id="{E090D18B-A7CA-789C-BD01-8590CDBCA8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58" y="1106312"/>
            <a:ext cx="3433742" cy="1819541"/>
          </a:xfrm>
          <a:prstGeom prst="rect">
            <a:avLst/>
          </a:prstGeom>
        </p:spPr>
      </p:pic>
      <p:pic>
        <p:nvPicPr>
          <p:cNvPr id="9" name="Picture 8" descr="A screenshot of a white background&#10;&#10;AI-generated content may be incorrect.">
            <a:extLst>
              <a:ext uri="{FF2B5EF4-FFF2-40B4-BE49-F238E27FC236}">
                <a16:creationId xmlns:a16="http://schemas.microsoft.com/office/drawing/2014/main" id="{642C0ECD-8DF5-376C-4D16-15FF8B272F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6932" y="1756989"/>
            <a:ext cx="3914129" cy="1819541"/>
          </a:xfrm>
          <a:prstGeom prst="rect">
            <a:avLst/>
          </a:prstGeom>
        </p:spPr>
      </p:pic>
      <p:pic>
        <p:nvPicPr>
          <p:cNvPr id="7" name="Picture 6" descr="A screenshot of a white paper&#10;&#10;AI-generated content may be incorrect.">
            <a:extLst>
              <a:ext uri="{FF2B5EF4-FFF2-40B4-BE49-F238E27FC236}">
                <a16:creationId xmlns:a16="http://schemas.microsoft.com/office/drawing/2014/main" id="{D4A9B13C-98DF-A3A0-490C-4D345B6408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9871" y="2457863"/>
            <a:ext cx="3914129" cy="2683072"/>
          </a:xfrm>
          <a:prstGeom prst="rect">
            <a:avLst/>
          </a:prstGeom>
        </p:spPr>
      </p:pic>
    </p:spTree>
    <p:extLst>
      <p:ext uri="{BB962C8B-B14F-4D97-AF65-F5344CB8AC3E}">
        <p14:creationId xmlns:p14="http://schemas.microsoft.com/office/powerpoint/2010/main" val="2121967182"/>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B2C870-AB66-F4C0-B517-60BB845274D7}"/>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0DF7D9C-5805-3927-F91D-9052EF04E293}"/>
              </a:ext>
            </a:extLst>
          </p:cNvPr>
          <p:cNvSpPr>
            <a:spLocks noGrp="1"/>
          </p:cNvSpPr>
          <p:nvPr>
            <p:ph type="sldNum" sz="quarter" idx="10"/>
          </p:nvPr>
        </p:nvSpPr>
        <p:spPr/>
        <p:txBody>
          <a:bodyPr/>
          <a:lstStyle/>
          <a:p>
            <a:fld id="{88A1DFE4-5FC5-43BD-BB7E-75EAD82B965F}" type="slidenum">
              <a:rPr lang="en-US" noProof="0" smtClean="0"/>
              <a:pPr/>
              <a:t>157</a:t>
            </a:fld>
            <a:endParaRPr lang="en-US" noProof="0" dirty="0"/>
          </a:p>
        </p:txBody>
      </p:sp>
      <p:sp>
        <p:nvSpPr>
          <p:cNvPr id="6" name="Title 5">
            <a:extLst>
              <a:ext uri="{FF2B5EF4-FFF2-40B4-BE49-F238E27FC236}">
                <a16:creationId xmlns:a16="http://schemas.microsoft.com/office/drawing/2014/main" id="{A11EA241-83EE-DF23-C4F1-472634FC8546}"/>
              </a:ext>
            </a:extLst>
          </p:cNvPr>
          <p:cNvSpPr>
            <a:spLocks noGrp="1"/>
          </p:cNvSpPr>
          <p:nvPr>
            <p:ph type="title"/>
          </p:nvPr>
        </p:nvSpPr>
        <p:spPr/>
        <p:txBody>
          <a:bodyPr/>
          <a:lstStyle/>
          <a:p>
            <a:r>
              <a:rPr lang="en-CH" dirty="0"/>
              <a:t>Survey example</a:t>
            </a:r>
          </a:p>
        </p:txBody>
      </p:sp>
      <p:pic>
        <p:nvPicPr>
          <p:cNvPr id="4" name="Picture 3" descr="A screenshot of a computer&#10;&#10;AI-generated content may be incorrect.">
            <a:extLst>
              <a:ext uri="{FF2B5EF4-FFF2-40B4-BE49-F238E27FC236}">
                <a16:creationId xmlns:a16="http://schemas.microsoft.com/office/drawing/2014/main" id="{5E529547-D7BC-129F-5F46-F583EBC055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318" y="1165657"/>
            <a:ext cx="3658383" cy="1255940"/>
          </a:xfrm>
          <a:prstGeom prst="rect">
            <a:avLst/>
          </a:prstGeom>
        </p:spPr>
      </p:pic>
    </p:spTree>
    <p:extLst>
      <p:ext uri="{BB962C8B-B14F-4D97-AF65-F5344CB8AC3E}">
        <p14:creationId xmlns:p14="http://schemas.microsoft.com/office/powerpoint/2010/main" val="2823805731"/>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1EF87A8-846C-8EC1-895A-E9B6362A82DD}"/>
              </a:ext>
            </a:extLst>
          </p:cNvPr>
          <p:cNvSpPr>
            <a:spLocks noGrp="1"/>
          </p:cNvSpPr>
          <p:nvPr>
            <p:ph type="sldNum" sz="quarter" idx="10"/>
          </p:nvPr>
        </p:nvSpPr>
        <p:spPr/>
        <p:txBody>
          <a:bodyPr/>
          <a:lstStyle/>
          <a:p>
            <a:fld id="{88A1DFE4-5FC5-43BD-BB7E-75EAD82B965F}" type="slidenum">
              <a:rPr lang="en-US" noProof="0" smtClean="0"/>
              <a:pPr/>
              <a:t>158</a:t>
            </a:fld>
            <a:endParaRPr lang="en-US" noProof="0" dirty="0"/>
          </a:p>
        </p:txBody>
      </p:sp>
      <p:sp>
        <p:nvSpPr>
          <p:cNvPr id="7" name="Text Placeholder 6">
            <a:extLst>
              <a:ext uri="{FF2B5EF4-FFF2-40B4-BE49-F238E27FC236}">
                <a16:creationId xmlns:a16="http://schemas.microsoft.com/office/drawing/2014/main" id="{39BB9846-588E-4B15-97FC-4D1D5515725B}"/>
              </a:ext>
            </a:extLst>
          </p:cNvPr>
          <p:cNvSpPr>
            <a:spLocks noGrp="1"/>
          </p:cNvSpPr>
          <p:nvPr>
            <p:ph type="body" sz="quarter" idx="12"/>
          </p:nvPr>
        </p:nvSpPr>
        <p:spPr>
          <a:xfrm>
            <a:off x="109221" y="970767"/>
            <a:ext cx="8925557" cy="4002612"/>
          </a:xfrm>
        </p:spPr>
        <p:txBody>
          <a:bodyPr/>
          <a:lstStyle/>
          <a:p>
            <a:pPr marL="285750" indent="-285750">
              <a:buFont typeface="Arial" panose="020B0604020202020204" pitchFamily="34" charset="0"/>
              <a:buChar char="•"/>
            </a:pPr>
            <a:r>
              <a:rPr lang="en-CH" b="0" dirty="0"/>
              <a:t>Make it as short as possible (but as long as needed).</a:t>
            </a:r>
          </a:p>
          <a:p>
            <a:pPr marL="285750" indent="-285750">
              <a:buFont typeface="Arial" panose="020B0604020202020204" pitchFamily="34" charset="0"/>
              <a:buChar char="•"/>
            </a:pPr>
            <a:r>
              <a:rPr lang="en-CH" b="0" dirty="0"/>
              <a:t>Ask only what you need to know.</a:t>
            </a:r>
          </a:p>
          <a:p>
            <a:pPr marL="285750" indent="-285750">
              <a:buFont typeface="Arial" panose="020B0604020202020204" pitchFamily="34" charset="0"/>
              <a:buChar char="•"/>
            </a:pPr>
            <a:r>
              <a:rPr lang="en-CH" dirty="0"/>
              <a:t>Avoid open ended questions </a:t>
            </a:r>
            <a:r>
              <a:rPr lang="en-CH" b="0" dirty="0"/>
              <a:t>as much as possible.</a:t>
            </a:r>
          </a:p>
          <a:p>
            <a:pPr marL="285750" indent="-285750">
              <a:buFont typeface="Arial" panose="020B0604020202020204" pitchFamily="34" charset="0"/>
              <a:buChar char="•"/>
            </a:pPr>
            <a:r>
              <a:rPr lang="en-CH" b="0" dirty="0"/>
              <a:t>Administer the surveys electronically.</a:t>
            </a:r>
          </a:p>
          <a:p>
            <a:pPr marL="285750" indent="-285750">
              <a:buFont typeface="Arial" panose="020B0604020202020204" pitchFamily="34" charset="0"/>
              <a:buChar char="•"/>
            </a:pPr>
            <a:r>
              <a:rPr lang="en-CH" b="0" dirty="0"/>
              <a:t>Localise the language!</a:t>
            </a:r>
          </a:p>
          <a:p>
            <a:pPr marL="285750" indent="-285750">
              <a:buFont typeface="Arial" panose="020B0604020202020204" pitchFamily="34" charset="0"/>
              <a:buChar char="•"/>
            </a:pPr>
            <a:r>
              <a:rPr lang="en-CH" b="0" dirty="0"/>
              <a:t>Have the questionnaire reviewed by a panel of economists.</a:t>
            </a:r>
          </a:p>
          <a:p>
            <a:pPr marL="285750" indent="-285750">
              <a:buFont typeface="Arial" panose="020B0604020202020204" pitchFamily="34" charset="0"/>
              <a:buChar char="•"/>
            </a:pPr>
            <a:r>
              <a:rPr lang="en-CH" b="0" dirty="0"/>
              <a:t>Keep a database of responses.</a:t>
            </a:r>
          </a:p>
          <a:p>
            <a:pPr marL="285750" indent="-285750">
              <a:buFont typeface="Arial" panose="020B0604020202020204" pitchFamily="34" charset="0"/>
              <a:buChar char="•"/>
            </a:pPr>
            <a:r>
              <a:rPr lang="en-CH" b="0" dirty="0"/>
              <a:t>Foresee an </a:t>
            </a:r>
            <a:r>
              <a:rPr lang="en-CH" dirty="0"/>
              <a:t>evolution of the questionnaire </a:t>
            </a:r>
            <a:r>
              <a:rPr lang="en-CH" b="0" dirty="0"/>
              <a:t>(configuration management, versioning).</a:t>
            </a:r>
          </a:p>
          <a:p>
            <a:pPr marL="285750" indent="-285750">
              <a:buFont typeface="Arial" panose="020B0604020202020204" pitchFamily="34" charset="0"/>
              <a:buChar char="•"/>
            </a:pPr>
            <a:endParaRPr lang="en-CH" b="0" dirty="0"/>
          </a:p>
          <a:p>
            <a:pPr marL="285750" indent="-285750">
              <a:buFont typeface="Arial" panose="020B0604020202020204" pitchFamily="34" charset="0"/>
              <a:buChar char="•"/>
            </a:pPr>
            <a:r>
              <a:rPr lang="en-CH" dirty="0"/>
              <a:t>Administer the survey with a hostess/guidance </a:t>
            </a:r>
            <a:r>
              <a:rPr lang="en-CH" b="0" dirty="0"/>
              <a:t>to avoid the need for cleaning as much as possible and to get trustworthy responses.</a:t>
            </a:r>
          </a:p>
          <a:p>
            <a:pPr marL="285750" indent="-285750">
              <a:buFont typeface="Arial" panose="020B0604020202020204" pitchFamily="34" charset="0"/>
              <a:buChar char="•"/>
            </a:pPr>
            <a:r>
              <a:rPr lang="en-CH" dirty="0"/>
              <a:t>Reward people </a:t>
            </a:r>
            <a:r>
              <a:rPr lang="en-CH" b="0" dirty="0"/>
              <a:t>who are interviewed, e.g. with a ”goodie”.</a:t>
            </a:r>
          </a:p>
          <a:p>
            <a:pPr marL="285750" indent="-285750">
              <a:buFont typeface="Arial" panose="020B0604020202020204" pitchFamily="34" charset="0"/>
              <a:buChar char="•"/>
            </a:pPr>
            <a:r>
              <a:rPr lang="en-CH" b="0" dirty="0"/>
              <a:t>Any investment upfront to assure that your data quality is good will help later.</a:t>
            </a:r>
            <a:br>
              <a:rPr lang="en-CH" b="0" dirty="0"/>
            </a:br>
            <a:r>
              <a:rPr lang="en-CH" dirty="0"/>
              <a:t>Bad quality data cannot be repaired</a:t>
            </a:r>
            <a:r>
              <a:rPr lang="en-CH" b="0" dirty="0"/>
              <a:t>!</a:t>
            </a:r>
          </a:p>
        </p:txBody>
      </p:sp>
      <p:sp>
        <p:nvSpPr>
          <p:cNvPr id="6" name="Title 5">
            <a:extLst>
              <a:ext uri="{FF2B5EF4-FFF2-40B4-BE49-F238E27FC236}">
                <a16:creationId xmlns:a16="http://schemas.microsoft.com/office/drawing/2014/main" id="{610D9473-9468-EA68-2B76-D6AAC5CC4D83}"/>
              </a:ext>
            </a:extLst>
          </p:cNvPr>
          <p:cNvSpPr>
            <a:spLocks noGrp="1"/>
          </p:cNvSpPr>
          <p:nvPr>
            <p:ph type="title"/>
          </p:nvPr>
        </p:nvSpPr>
        <p:spPr>
          <a:xfrm>
            <a:off x="92843" y="395400"/>
            <a:ext cx="8941935" cy="472279"/>
          </a:xfrm>
        </p:spPr>
        <p:txBody>
          <a:bodyPr/>
          <a:lstStyle/>
          <a:p>
            <a:r>
              <a:rPr lang="en-CH" dirty="0"/>
              <a:t>Hints for successful questionnaires</a:t>
            </a:r>
          </a:p>
        </p:txBody>
      </p:sp>
    </p:spTree>
    <p:extLst>
      <p:ext uri="{BB962C8B-B14F-4D97-AF65-F5344CB8AC3E}">
        <p14:creationId xmlns:p14="http://schemas.microsoft.com/office/powerpoint/2010/main" val="1174688700"/>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75E48D-BB78-F7A4-B1CB-A2FFDB6B7B89}"/>
              </a:ext>
            </a:extLst>
          </p:cNvPr>
          <p:cNvSpPr>
            <a:spLocks noGrp="1"/>
          </p:cNvSpPr>
          <p:nvPr>
            <p:ph type="sldNum" sz="quarter" idx="10"/>
          </p:nvPr>
        </p:nvSpPr>
        <p:spPr/>
        <p:txBody>
          <a:bodyPr/>
          <a:lstStyle/>
          <a:p>
            <a:fld id="{88A1DFE4-5FC5-43BD-BB7E-75EAD82B965F}" type="slidenum">
              <a:rPr lang="en-US" noProof="0" smtClean="0"/>
              <a:pPr/>
              <a:t>159</a:t>
            </a:fld>
            <a:endParaRPr lang="en-US" noProof="0" dirty="0"/>
          </a:p>
        </p:txBody>
      </p:sp>
      <p:sp>
        <p:nvSpPr>
          <p:cNvPr id="6" name="Title 5">
            <a:extLst>
              <a:ext uri="{FF2B5EF4-FFF2-40B4-BE49-F238E27FC236}">
                <a16:creationId xmlns:a16="http://schemas.microsoft.com/office/drawing/2014/main" id="{C4F17758-2863-A252-18F1-4A7DD0635789}"/>
              </a:ext>
            </a:extLst>
          </p:cNvPr>
          <p:cNvSpPr>
            <a:spLocks noGrp="1"/>
          </p:cNvSpPr>
          <p:nvPr>
            <p:ph type="title"/>
          </p:nvPr>
        </p:nvSpPr>
        <p:spPr/>
        <p:txBody>
          <a:bodyPr/>
          <a:lstStyle/>
          <a:p>
            <a:r>
              <a:rPr lang="en-CH" dirty="0"/>
              <a:t>Motivation for visit: CERN or region?</a:t>
            </a:r>
          </a:p>
        </p:txBody>
      </p:sp>
      <p:graphicFrame>
        <p:nvGraphicFramePr>
          <p:cNvPr id="9" name="Table 8">
            <a:extLst>
              <a:ext uri="{FF2B5EF4-FFF2-40B4-BE49-F238E27FC236}">
                <a16:creationId xmlns:a16="http://schemas.microsoft.com/office/drawing/2014/main" id="{C0312846-DD25-E229-2D64-C57062FDAF0F}"/>
              </a:ext>
            </a:extLst>
          </p:cNvPr>
          <p:cNvGraphicFramePr>
            <a:graphicFrameLocks noGrp="1"/>
          </p:cNvGraphicFramePr>
          <p:nvPr>
            <p:extLst>
              <p:ext uri="{D42A27DB-BD31-4B8C-83A1-F6EECF244321}">
                <p14:modId xmlns:p14="http://schemas.microsoft.com/office/powerpoint/2010/main" val="677281477"/>
              </p:ext>
            </p:extLst>
          </p:nvPr>
        </p:nvGraphicFramePr>
        <p:xfrm>
          <a:off x="767218" y="1155625"/>
          <a:ext cx="7446725" cy="1881273"/>
        </p:xfrm>
        <a:graphic>
          <a:graphicData uri="http://schemas.openxmlformats.org/drawingml/2006/table">
            <a:tbl>
              <a:tblPr firstRow="1" firstCol="1" bandRow="1"/>
              <a:tblGrid>
                <a:gridCol w="1862054">
                  <a:extLst>
                    <a:ext uri="{9D8B030D-6E8A-4147-A177-3AD203B41FA5}">
                      <a16:colId xmlns:a16="http://schemas.microsoft.com/office/drawing/2014/main" val="446778491"/>
                    </a:ext>
                  </a:extLst>
                </a:gridCol>
                <a:gridCol w="1862054">
                  <a:extLst>
                    <a:ext uri="{9D8B030D-6E8A-4147-A177-3AD203B41FA5}">
                      <a16:colId xmlns:a16="http://schemas.microsoft.com/office/drawing/2014/main" val="2774456591"/>
                    </a:ext>
                  </a:extLst>
                </a:gridCol>
                <a:gridCol w="1862054">
                  <a:extLst>
                    <a:ext uri="{9D8B030D-6E8A-4147-A177-3AD203B41FA5}">
                      <a16:colId xmlns:a16="http://schemas.microsoft.com/office/drawing/2014/main" val="3055118455"/>
                    </a:ext>
                  </a:extLst>
                </a:gridCol>
                <a:gridCol w="1860563">
                  <a:extLst>
                    <a:ext uri="{9D8B030D-6E8A-4147-A177-3AD203B41FA5}">
                      <a16:colId xmlns:a16="http://schemas.microsoft.com/office/drawing/2014/main" val="561896105"/>
                    </a:ext>
                  </a:extLst>
                </a:gridCol>
              </a:tblGrid>
              <a:tr h="506370">
                <a:tc>
                  <a:txBody>
                    <a:bodyPr/>
                    <a:lstStyle/>
                    <a:p>
                      <a:pPr algn="just">
                        <a:spcBef>
                          <a:spcPts val="200"/>
                        </a:spcBef>
                        <a:spcAft>
                          <a:spcPts val="200"/>
                        </a:spcAft>
                      </a:pPr>
                      <a:r>
                        <a:rPr lang="en-GB" sz="1800" b="1" cap="all" dirty="0">
                          <a:solidFill>
                            <a:srgbClr val="FFFFFF"/>
                          </a:solidFill>
                          <a:effectLst/>
                          <a:latin typeface="Open Sans" panose="020B0606030504020204" pitchFamily="34" charset="0"/>
                          <a:ea typeface="Open Sans" panose="020B0606030504020204" pitchFamily="34" charset="0"/>
                          <a:cs typeface="Times New Roman" panose="02020603050405020304" pitchFamily="18" charset="0"/>
                        </a:rPr>
                        <a:t>MOTIVATION</a:t>
                      </a:r>
                      <a:endParaRPr lang="en-CH"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094C77"/>
                    </a:solidFill>
                  </a:tcPr>
                </a:tc>
                <a:tc>
                  <a:txBody>
                    <a:bodyPr/>
                    <a:lstStyle/>
                    <a:p>
                      <a:pPr algn="ctr">
                        <a:spcBef>
                          <a:spcPts val="200"/>
                        </a:spcBef>
                        <a:spcAft>
                          <a:spcPts val="200"/>
                        </a:spcAft>
                      </a:pPr>
                      <a:r>
                        <a:rPr lang="en-GB" sz="1800" b="1" cap="all" dirty="0" err="1">
                          <a:solidFill>
                            <a:srgbClr val="FFFFFF"/>
                          </a:solidFill>
                          <a:effectLst/>
                          <a:latin typeface="Open Sans" panose="020B0606030504020204" pitchFamily="34" charset="0"/>
                          <a:ea typeface="Open Sans" panose="020B0606030504020204" pitchFamily="34" charset="0"/>
                          <a:cs typeface="Times New Roman" panose="02020603050405020304" pitchFamily="18" charset="0"/>
                        </a:rPr>
                        <a:t>IndividuaL</a:t>
                      </a:r>
                      <a:endParaRPr lang="en-CH"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094C77"/>
                    </a:solidFill>
                  </a:tcPr>
                </a:tc>
                <a:tc>
                  <a:txBody>
                    <a:bodyPr/>
                    <a:lstStyle/>
                    <a:p>
                      <a:pPr algn="ctr">
                        <a:spcBef>
                          <a:spcPts val="200"/>
                        </a:spcBef>
                        <a:spcAft>
                          <a:spcPts val="200"/>
                        </a:spcAft>
                      </a:pPr>
                      <a:r>
                        <a:rPr lang="en-GB" sz="1800" b="1" cap="all" dirty="0">
                          <a:solidFill>
                            <a:srgbClr val="FFFFFF"/>
                          </a:solidFill>
                          <a:effectLst/>
                          <a:latin typeface="Open Sans" panose="020B0606030504020204" pitchFamily="34" charset="0"/>
                          <a:ea typeface="Open Sans" panose="020B0606030504020204" pitchFamily="34" charset="0"/>
                          <a:cs typeface="Times New Roman" panose="02020603050405020304" pitchFamily="18" charset="0"/>
                        </a:rPr>
                        <a:t>GROUP</a:t>
                      </a:r>
                      <a:endParaRPr lang="en-CH"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094C77"/>
                    </a:solidFill>
                  </a:tcPr>
                </a:tc>
                <a:tc>
                  <a:txBody>
                    <a:bodyPr/>
                    <a:lstStyle/>
                    <a:p>
                      <a:pPr algn="ctr">
                        <a:spcBef>
                          <a:spcPts val="200"/>
                        </a:spcBef>
                        <a:spcAft>
                          <a:spcPts val="200"/>
                        </a:spcAft>
                      </a:pPr>
                      <a:r>
                        <a:rPr lang="en-GB" sz="1800" b="1" cap="all" dirty="0">
                          <a:solidFill>
                            <a:srgbClr val="FFFFFF"/>
                          </a:solidFill>
                          <a:effectLst/>
                          <a:latin typeface="Open Sans" panose="020B0606030504020204" pitchFamily="34" charset="0"/>
                          <a:ea typeface="Open Sans" panose="020B0606030504020204" pitchFamily="34" charset="0"/>
                          <a:cs typeface="Times New Roman" panose="02020603050405020304" pitchFamily="18" charset="0"/>
                        </a:rPr>
                        <a:t>Total</a:t>
                      </a:r>
                      <a:endParaRPr lang="en-CH" sz="28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094C77"/>
                    </a:solidFill>
                  </a:tcPr>
                </a:tc>
                <a:extLst>
                  <a:ext uri="{0D108BD9-81ED-4DB2-BD59-A6C34878D82A}">
                    <a16:rowId xmlns:a16="http://schemas.microsoft.com/office/drawing/2014/main" val="1925999836"/>
                  </a:ext>
                </a:extLst>
              </a:tr>
              <a:tr h="269602">
                <a:tc>
                  <a:txBody>
                    <a:bodyPr/>
                    <a:lstStyle/>
                    <a:p>
                      <a:pPr algn="r">
                        <a:lnSpc>
                          <a:spcPct val="110000"/>
                        </a:lnSpc>
                        <a:spcAft>
                          <a:spcPts val="600"/>
                        </a:spcAft>
                      </a:pPr>
                      <a:r>
                        <a:rPr lang="en-GB" sz="18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CERN motivated</a:t>
                      </a:r>
                      <a:endParaRPr lang="en-CH" sz="2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pPr>
                      <a:r>
                        <a:rPr lang="en-GB" sz="18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1,164</a:t>
                      </a:r>
                      <a:endParaRPr lang="en-CH" sz="2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pPr>
                      <a:r>
                        <a:rPr lang="en-GB" sz="18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540</a:t>
                      </a:r>
                      <a:endParaRPr lang="en-CH" sz="2000" dirty="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pPr>
                      <a:r>
                        <a:rPr lang="en-GB" sz="18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1,704</a:t>
                      </a:r>
                      <a:endParaRPr lang="en-CH" sz="2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218034296"/>
                  </a:ext>
                </a:extLst>
              </a:tr>
              <a:tr h="497038">
                <a:tc>
                  <a:txBody>
                    <a:bodyPr/>
                    <a:lstStyle/>
                    <a:p>
                      <a:pPr algn="r">
                        <a:lnSpc>
                          <a:spcPct val="110000"/>
                        </a:lnSpc>
                        <a:spcAft>
                          <a:spcPts val="600"/>
                        </a:spcAft>
                      </a:pPr>
                      <a:r>
                        <a:rPr lang="en-GB" sz="18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Region motivated</a:t>
                      </a:r>
                      <a:endParaRPr lang="en-CH" sz="2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pPr>
                      <a:r>
                        <a:rPr lang="en-GB" sz="18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1,173</a:t>
                      </a:r>
                      <a:endParaRPr lang="en-CH" sz="2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pPr>
                      <a:r>
                        <a:rPr lang="en-GB" sz="18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209</a:t>
                      </a:r>
                      <a:endParaRPr lang="en-CH" sz="2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pPr>
                      <a:r>
                        <a:rPr lang="en-GB" sz="18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1,382</a:t>
                      </a:r>
                      <a:endParaRPr lang="en-CH" sz="2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3032653098"/>
                  </a:ext>
                </a:extLst>
              </a:tr>
              <a:tr h="269649">
                <a:tc>
                  <a:txBody>
                    <a:bodyPr/>
                    <a:lstStyle/>
                    <a:p>
                      <a:pPr algn="r">
                        <a:lnSpc>
                          <a:spcPct val="110000"/>
                        </a:lnSpc>
                        <a:spcAft>
                          <a:spcPts val="600"/>
                        </a:spcAft>
                      </a:pPr>
                      <a:r>
                        <a:rPr lang="en-GB" sz="1800" b="1">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Total</a:t>
                      </a:r>
                      <a:endParaRPr lang="en-CH" sz="2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pPr>
                      <a:r>
                        <a:rPr lang="en-GB" sz="1800" b="1">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2,337</a:t>
                      </a:r>
                      <a:endParaRPr lang="en-CH" sz="2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pPr>
                      <a:r>
                        <a:rPr lang="en-GB" sz="1800" b="1">
                          <a:solidFill>
                            <a:srgbClr val="000000"/>
                          </a:solidFill>
                          <a:effectLst/>
                          <a:latin typeface="Open Sans" panose="020B0606030504020204" pitchFamily="34" charset="0"/>
                          <a:ea typeface="Open Sans" panose="020B0606030504020204" pitchFamily="34" charset="0"/>
                          <a:cs typeface="Open Sans" panose="020B0606030504020204" pitchFamily="34" charset="0"/>
                        </a:rPr>
                        <a:t>749</a:t>
                      </a:r>
                      <a:endParaRPr lang="en-CH" sz="2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pPr>
                      <a:r>
                        <a:rPr lang="en-GB" sz="1800" b="1"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3,086</a:t>
                      </a:r>
                      <a:endParaRPr lang="en-CH" sz="2000" dirty="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1830367998"/>
                  </a:ext>
                </a:extLst>
              </a:tr>
            </a:tbl>
          </a:graphicData>
        </a:graphic>
      </p:graphicFrame>
      <p:graphicFrame>
        <p:nvGraphicFramePr>
          <p:cNvPr id="10" name="Chart 9">
            <a:extLst>
              <a:ext uri="{FF2B5EF4-FFF2-40B4-BE49-F238E27FC236}">
                <a16:creationId xmlns:a16="http://schemas.microsoft.com/office/drawing/2014/main" id="{F5EDE8CE-45BA-5B3D-D142-E4101C56F9D7}"/>
              </a:ext>
            </a:extLst>
          </p:cNvPr>
          <p:cNvGraphicFramePr/>
          <p:nvPr>
            <p:extLst>
              <p:ext uri="{D42A27DB-BD31-4B8C-83A1-F6EECF244321}">
                <p14:modId xmlns:p14="http://schemas.microsoft.com/office/powerpoint/2010/main" val="4121320046"/>
              </p:ext>
            </p:extLst>
          </p:nvPr>
        </p:nvGraphicFramePr>
        <p:xfrm>
          <a:off x="430032" y="3155895"/>
          <a:ext cx="3043825" cy="198760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a:extLst>
              <a:ext uri="{FF2B5EF4-FFF2-40B4-BE49-F238E27FC236}">
                <a16:creationId xmlns:a16="http://schemas.microsoft.com/office/drawing/2014/main" id="{C078EDC9-AC28-E715-AC2C-54E6EB17B999}"/>
              </a:ext>
            </a:extLst>
          </p:cNvPr>
          <p:cNvGraphicFramePr/>
          <p:nvPr>
            <p:extLst>
              <p:ext uri="{D42A27DB-BD31-4B8C-83A1-F6EECF244321}">
                <p14:modId xmlns:p14="http://schemas.microsoft.com/office/powerpoint/2010/main" val="1480361864"/>
              </p:ext>
            </p:extLst>
          </p:nvPr>
        </p:nvGraphicFramePr>
        <p:xfrm>
          <a:off x="3129940" y="3155894"/>
          <a:ext cx="3043825" cy="198760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6BA9D949-9DD6-295A-E86D-ECA2E5527671}"/>
              </a:ext>
            </a:extLst>
          </p:cNvPr>
          <p:cNvGraphicFramePr/>
          <p:nvPr>
            <p:extLst>
              <p:ext uri="{D42A27DB-BD31-4B8C-83A1-F6EECF244321}">
                <p14:modId xmlns:p14="http://schemas.microsoft.com/office/powerpoint/2010/main" val="1846933878"/>
              </p:ext>
            </p:extLst>
          </p:nvPr>
        </p:nvGraphicFramePr>
        <p:xfrm>
          <a:off x="5670143" y="3155893"/>
          <a:ext cx="3043825" cy="198760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01063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4DE710B-0F49-15AA-AF5C-E4A4A615A233}"/>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3" name="Text Placeholder 2">
            <a:extLst>
              <a:ext uri="{FF2B5EF4-FFF2-40B4-BE49-F238E27FC236}">
                <a16:creationId xmlns:a16="http://schemas.microsoft.com/office/drawing/2014/main" id="{247ADAD1-0862-637B-7645-7D7DD95FCE24}"/>
              </a:ext>
            </a:extLst>
          </p:cNvPr>
          <p:cNvSpPr>
            <a:spLocks noGrp="1"/>
          </p:cNvSpPr>
          <p:nvPr>
            <p:ph type="body" sz="quarter" idx="11"/>
          </p:nvPr>
        </p:nvSpPr>
        <p:spPr>
          <a:xfrm>
            <a:off x="109221" y="996623"/>
            <a:ext cx="8958868" cy="283975"/>
          </a:xfrm>
        </p:spPr>
        <p:txBody>
          <a:bodyPr/>
          <a:lstStyle/>
          <a:p>
            <a:r>
              <a:rPr lang="en-CH" dirty="0"/>
              <a:t>According to EN 15978 and D. Overbey online (</a:t>
            </a:r>
            <a:r>
              <a:rPr lang="en-GB" b="0" dirty="0"/>
              <a:t>https://</a:t>
            </a:r>
            <a:r>
              <a:rPr lang="en-GB" b="0" dirty="0" err="1"/>
              <a:t>www.buildingenclosureonline.com</a:t>
            </a:r>
            <a:r>
              <a:rPr lang="en-GB" b="0" dirty="0"/>
              <a:t>/blogs/14-the-be-blog/post/ 89547-lca-stages-matter-when-tracking-embodied-carbon </a:t>
            </a:r>
            <a:r>
              <a:rPr lang="en-CH" dirty="0"/>
              <a:t>)</a:t>
            </a:r>
          </a:p>
        </p:txBody>
      </p:sp>
      <p:sp>
        <p:nvSpPr>
          <p:cNvPr id="5" name="Title 4">
            <a:extLst>
              <a:ext uri="{FF2B5EF4-FFF2-40B4-BE49-F238E27FC236}">
                <a16:creationId xmlns:a16="http://schemas.microsoft.com/office/drawing/2014/main" id="{21DEF1CC-0E6A-6102-D0CA-5C492262BEE9}"/>
              </a:ext>
            </a:extLst>
          </p:cNvPr>
          <p:cNvSpPr>
            <a:spLocks noGrp="1"/>
          </p:cNvSpPr>
          <p:nvPr>
            <p:ph type="title"/>
          </p:nvPr>
        </p:nvSpPr>
        <p:spPr>
          <a:xfrm>
            <a:off x="75911" y="476532"/>
            <a:ext cx="8958868" cy="444848"/>
          </a:xfrm>
        </p:spPr>
        <p:txBody>
          <a:bodyPr/>
          <a:lstStyle/>
          <a:p>
            <a:r>
              <a:rPr lang="en-CH" dirty="0"/>
              <a:t>Phases in an ISO based LCA</a:t>
            </a:r>
          </a:p>
        </p:txBody>
      </p:sp>
      <p:pic>
        <p:nvPicPr>
          <p:cNvPr id="7" name="Picture 6">
            <a:extLst>
              <a:ext uri="{FF2B5EF4-FFF2-40B4-BE49-F238E27FC236}">
                <a16:creationId xmlns:a16="http://schemas.microsoft.com/office/drawing/2014/main" id="{3225CF8B-8C21-1398-CC3F-A7BD5FD1E637}"/>
              </a:ext>
            </a:extLst>
          </p:cNvPr>
          <p:cNvPicPr>
            <a:picLocks noChangeAspect="1"/>
          </p:cNvPicPr>
          <p:nvPr/>
        </p:nvPicPr>
        <p:blipFill>
          <a:blip r:embed="rId2"/>
          <a:srcRect b="2979"/>
          <a:stretch/>
        </p:blipFill>
        <p:spPr>
          <a:xfrm>
            <a:off x="1219725" y="1468189"/>
            <a:ext cx="6737859" cy="3675311"/>
          </a:xfrm>
          <a:prstGeom prst="rect">
            <a:avLst/>
          </a:prstGeom>
        </p:spPr>
      </p:pic>
    </p:spTree>
    <p:extLst>
      <p:ext uri="{BB962C8B-B14F-4D97-AF65-F5344CB8AC3E}">
        <p14:creationId xmlns:p14="http://schemas.microsoft.com/office/powerpoint/2010/main" val="3427948756"/>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81776A-CD9A-2305-4736-7D31F8E5180E}"/>
              </a:ext>
            </a:extLst>
          </p:cNvPr>
          <p:cNvSpPr>
            <a:spLocks noGrp="1"/>
          </p:cNvSpPr>
          <p:nvPr>
            <p:ph type="sldNum" sz="quarter" idx="10"/>
          </p:nvPr>
        </p:nvSpPr>
        <p:spPr/>
        <p:txBody>
          <a:bodyPr/>
          <a:lstStyle/>
          <a:p>
            <a:fld id="{88A1DFE4-5FC5-43BD-BB7E-75EAD82B965F}" type="slidenum">
              <a:rPr lang="en-US" noProof="0" smtClean="0"/>
              <a:pPr/>
              <a:t>160</a:t>
            </a:fld>
            <a:endParaRPr lang="en-US" noProof="0" dirty="0"/>
          </a:p>
        </p:txBody>
      </p:sp>
      <p:sp>
        <p:nvSpPr>
          <p:cNvPr id="6" name="Title 5">
            <a:extLst>
              <a:ext uri="{FF2B5EF4-FFF2-40B4-BE49-F238E27FC236}">
                <a16:creationId xmlns:a16="http://schemas.microsoft.com/office/drawing/2014/main" id="{B12A8C2B-D8FB-C731-502A-1101A672EEF7}"/>
              </a:ext>
            </a:extLst>
          </p:cNvPr>
          <p:cNvSpPr>
            <a:spLocks noGrp="1"/>
          </p:cNvSpPr>
          <p:nvPr>
            <p:ph type="title"/>
          </p:nvPr>
        </p:nvSpPr>
        <p:spPr/>
        <p:txBody>
          <a:bodyPr/>
          <a:lstStyle/>
          <a:p>
            <a:r>
              <a:rPr lang="en-CH" dirty="0"/>
              <a:t>Value of leisure time</a:t>
            </a:r>
          </a:p>
        </p:txBody>
      </p:sp>
      <p:graphicFrame>
        <p:nvGraphicFramePr>
          <p:cNvPr id="9" name="Table 8">
            <a:extLst>
              <a:ext uri="{FF2B5EF4-FFF2-40B4-BE49-F238E27FC236}">
                <a16:creationId xmlns:a16="http://schemas.microsoft.com/office/drawing/2014/main" id="{C1F3E171-7AF5-6D60-014E-D594B1516D76}"/>
              </a:ext>
            </a:extLst>
          </p:cNvPr>
          <p:cNvGraphicFramePr>
            <a:graphicFrameLocks noGrp="1"/>
          </p:cNvGraphicFramePr>
          <p:nvPr>
            <p:extLst>
              <p:ext uri="{D42A27DB-BD31-4B8C-83A1-F6EECF244321}">
                <p14:modId xmlns:p14="http://schemas.microsoft.com/office/powerpoint/2010/main" val="2729565040"/>
              </p:ext>
            </p:extLst>
          </p:nvPr>
        </p:nvGraphicFramePr>
        <p:xfrm>
          <a:off x="109222" y="1055655"/>
          <a:ext cx="8789846" cy="3992880"/>
        </p:xfrm>
        <a:graphic>
          <a:graphicData uri="http://schemas.openxmlformats.org/drawingml/2006/table">
            <a:tbl>
              <a:tblPr firstRow="1" firstCol="1" bandRow="1"/>
              <a:tblGrid>
                <a:gridCol w="2110027">
                  <a:extLst>
                    <a:ext uri="{9D8B030D-6E8A-4147-A177-3AD203B41FA5}">
                      <a16:colId xmlns:a16="http://schemas.microsoft.com/office/drawing/2014/main" val="3035924281"/>
                    </a:ext>
                  </a:extLst>
                </a:gridCol>
                <a:gridCol w="6679819">
                  <a:extLst>
                    <a:ext uri="{9D8B030D-6E8A-4147-A177-3AD203B41FA5}">
                      <a16:colId xmlns:a16="http://schemas.microsoft.com/office/drawing/2014/main" val="3485432416"/>
                    </a:ext>
                  </a:extLst>
                </a:gridCol>
              </a:tblGrid>
              <a:tr h="0">
                <a:tc>
                  <a:txBody>
                    <a:bodyPr/>
                    <a:lstStyle/>
                    <a:p>
                      <a:pPr algn="r"/>
                      <a:r>
                        <a:rPr lang="en-GB" sz="1600" b="1" dirty="0">
                          <a:solidFill>
                            <a:srgbClr val="000000"/>
                          </a:solidFill>
                          <a:effectLst/>
                          <a:latin typeface="Times New Roman" panose="02020603050405020304" pitchFamily="18" charset="0"/>
                          <a:ea typeface="Times New Roman" panose="02020603050405020304" pitchFamily="18" charset="0"/>
                        </a:rPr>
                        <a:t>Value of time (CHF/hour, 2021)</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r>
                        <a:rPr lang="en-GB" sz="1600" b="1" dirty="0">
                          <a:solidFill>
                            <a:srgbClr val="000000"/>
                          </a:solidFill>
                          <a:effectLst/>
                          <a:latin typeface="Times New Roman" panose="02020603050405020304" pitchFamily="18" charset="0"/>
                          <a:ea typeface="Times New Roman" panose="02020603050405020304" pitchFamily="18" charset="0"/>
                        </a:rPr>
                        <a:t>Source</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30915228"/>
                  </a:ext>
                </a:extLst>
              </a:tr>
              <a:tr h="0">
                <a:tc>
                  <a:txBody>
                    <a:bodyPr/>
                    <a:lstStyle/>
                    <a:p>
                      <a:pPr algn="r"/>
                      <a:r>
                        <a:rPr lang="en-GB" sz="1600" dirty="0">
                          <a:effectLst/>
                          <a:latin typeface="Times New Roman" panose="02020603050405020304" pitchFamily="18" charset="0"/>
                          <a:ea typeface="Times New Roman" panose="02020603050405020304" pitchFamily="18" charset="0"/>
                        </a:rPr>
                        <a:t>9.36</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100" dirty="0">
                          <a:effectLst/>
                          <a:latin typeface="Times New Roman" panose="02020603050405020304" pitchFamily="18" charset="0"/>
                          <a:ea typeface="Times New Roman" panose="02020603050405020304" pitchFamily="18" charset="0"/>
                        </a:rPr>
                        <a:t>Handbook on the external costs of transport – January 2019</a:t>
                      </a:r>
                      <a:endParaRPr lang="en-CH" sz="11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67265081"/>
                  </a:ext>
                </a:extLst>
              </a:tr>
              <a:tr h="0">
                <a:tc>
                  <a:txBody>
                    <a:bodyPr/>
                    <a:lstStyle/>
                    <a:p>
                      <a:pPr algn="r"/>
                      <a:r>
                        <a:rPr lang="en-GB" sz="1600" dirty="0">
                          <a:effectLst/>
                          <a:latin typeface="Times New Roman" panose="02020603050405020304" pitchFamily="18" charset="0"/>
                          <a:ea typeface="Times New Roman" panose="02020603050405020304" pitchFamily="18" charset="0"/>
                        </a:rPr>
                        <a:t>13.96</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100" dirty="0">
                          <a:effectLst/>
                          <a:latin typeface="Times New Roman" panose="02020603050405020304" pitchFamily="18" charset="0"/>
                          <a:ea typeface="Times New Roman" panose="02020603050405020304" pitchFamily="18" charset="0"/>
                        </a:rPr>
                        <a:t>Pelletier, M. C., </a:t>
                      </a:r>
                      <a:r>
                        <a:rPr lang="en-GB" sz="1100" dirty="0" err="1">
                          <a:effectLst/>
                          <a:latin typeface="Times New Roman" panose="02020603050405020304" pitchFamily="18" charset="0"/>
                          <a:ea typeface="Times New Roman" panose="02020603050405020304" pitchFamily="18" charset="0"/>
                        </a:rPr>
                        <a:t>Heagney</a:t>
                      </a:r>
                      <a:r>
                        <a:rPr lang="en-GB" sz="1100" dirty="0">
                          <a:effectLst/>
                          <a:latin typeface="Times New Roman" panose="02020603050405020304" pitchFamily="18" charset="0"/>
                          <a:ea typeface="Times New Roman" panose="02020603050405020304" pitchFamily="18" charset="0"/>
                        </a:rPr>
                        <a:t>, E., &amp; </a:t>
                      </a:r>
                      <a:r>
                        <a:rPr lang="en-GB" sz="1100" dirty="0" err="1">
                          <a:effectLst/>
                          <a:latin typeface="Times New Roman" panose="02020603050405020304" pitchFamily="18" charset="0"/>
                          <a:ea typeface="Times New Roman" panose="02020603050405020304" pitchFamily="18" charset="0"/>
                        </a:rPr>
                        <a:t>Kovač</a:t>
                      </a:r>
                      <a:r>
                        <a:rPr lang="en-GB" sz="1100" dirty="0">
                          <a:effectLst/>
                          <a:latin typeface="Times New Roman" panose="02020603050405020304" pitchFamily="18" charset="0"/>
                          <a:ea typeface="Times New Roman" panose="02020603050405020304" pitchFamily="18" charset="0"/>
                        </a:rPr>
                        <a:t>, M. (2021). Valuing recreational services: A review of methods with application to New South Wales National Parks. Ecosystem Services, 50, 101315.</a:t>
                      </a:r>
                      <a:endParaRPr lang="en-CH" sz="11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89075956"/>
                  </a:ext>
                </a:extLst>
              </a:tr>
              <a:tr h="0">
                <a:tc>
                  <a:txBody>
                    <a:bodyPr/>
                    <a:lstStyle/>
                    <a:p>
                      <a:pPr algn="r"/>
                      <a:r>
                        <a:rPr lang="en-GB" sz="1600" dirty="0">
                          <a:effectLst/>
                          <a:latin typeface="Times New Roman" panose="02020603050405020304" pitchFamily="18" charset="0"/>
                          <a:ea typeface="Times New Roman" panose="02020603050405020304" pitchFamily="18" charset="0"/>
                        </a:rPr>
                        <a:t>14.40</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100" dirty="0">
                          <a:effectLst/>
                          <a:latin typeface="Times New Roman" panose="02020603050405020304" pitchFamily="18" charset="0"/>
                          <a:ea typeface="Times New Roman" panose="02020603050405020304" pitchFamily="18" charset="0"/>
                        </a:rPr>
                        <a:t>Meunier, D., &amp; Quinet, E. (2015). Value of time estimations in cost benefit analysis: the French experience. Transportation Research Procedia, 8, 62-71.</a:t>
                      </a:r>
                      <a:endParaRPr lang="en-CH" sz="11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5147587"/>
                  </a:ext>
                </a:extLst>
              </a:tr>
              <a:tr h="0">
                <a:tc>
                  <a:txBody>
                    <a:bodyPr/>
                    <a:lstStyle/>
                    <a:p>
                      <a:pPr algn="r"/>
                      <a:r>
                        <a:rPr lang="en-GB" sz="1600" dirty="0">
                          <a:effectLst/>
                          <a:latin typeface="Times New Roman" panose="02020603050405020304" pitchFamily="18" charset="0"/>
                          <a:ea typeface="Times New Roman" panose="02020603050405020304" pitchFamily="18" charset="0"/>
                        </a:rPr>
                        <a:t>16.56</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100" dirty="0">
                          <a:effectLst/>
                          <a:latin typeface="Times New Roman" panose="02020603050405020304" pitchFamily="18" charset="0"/>
                          <a:ea typeface="Times New Roman" panose="02020603050405020304" pitchFamily="18" charset="0"/>
                        </a:rPr>
                        <a:t>Lugano, G., Cornet, Y., UNIZA, R. P., Bernardino, J., Waris, H., &amp; </a:t>
                      </a:r>
                      <a:r>
                        <a:rPr lang="en-GB" sz="1100" dirty="0" err="1">
                          <a:effectLst/>
                          <a:latin typeface="Times New Roman" panose="02020603050405020304" pitchFamily="18" charset="0"/>
                          <a:ea typeface="Times New Roman" panose="02020603050405020304" pitchFamily="18" charset="0"/>
                        </a:rPr>
                        <a:t>Milakis</a:t>
                      </a:r>
                      <a:r>
                        <a:rPr lang="en-GB" sz="1100" dirty="0">
                          <a:effectLst/>
                          <a:latin typeface="Times New Roman" panose="02020603050405020304" pitchFamily="18" charset="0"/>
                          <a:ea typeface="Times New Roman" panose="02020603050405020304" pitchFamily="18" charset="0"/>
                        </a:rPr>
                        <a:t>, D. (2018). D2. 2–Mobility and Travel Time Report.</a:t>
                      </a:r>
                      <a:endParaRPr lang="en-CH" sz="11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0451031"/>
                  </a:ext>
                </a:extLst>
              </a:tr>
              <a:tr h="0">
                <a:tc>
                  <a:txBody>
                    <a:bodyPr/>
                    <a:lstStyle/>
                    <a:p>
                      <a:pPr algn="r"/>
                      <a:r>
                        <a:rPr lang="en-GB" sz="1600" dirty="0">
                          <a:effectLst/>
                          <a:latin typeface="Times New Roman" panose="02020603050405020304" pitchFamily="18" charset="0"/>
                          <a:ea typeface="Times New Roman" panose="02020603050405020304" pitchFamily="18" charset="0"/>
                        </a:rPr>
                        <a:t>16.28</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CH" sz="1100" dirty="0">
                          <a:effectLst/>
                          <a:latin typeface="Times New Roman" panose="02020603050405020304" pitchFamily="18" charset="0"/>
                          <a:ea typeface="Times New Roman" panose="02020603050405020304" pitchFamily="18" charset="0"/>
                        </a:rPr>
                        <a:t>Boiteux M. (2000) “Choix des investissements and prise en compte des nuisances”, </a:t>
                      </a:r>
                      <a:endParaRPr lang="en-CH" sz="11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25843787"/>
                  </a:ext>
                </a:extLst>
              </a:tr>
              <a:tr h="0">
                <a:tc>
                  <a:txBody>
                    <a:bodyPr/>
                    <a:lstStyle/>
                    <a:p>
                      <a:pPr algn="r"/>
                      <a:r>
                        <a:rPr lang="en-GB" sz="1600" dirty="0">
                          <a:effectLst/>
                          <a:latin typeface="Times New Roman" panose="02020603050405020304" pitchFamily="18" charset="0"/>
                          <a:ea typeface="Times New Roman" panose="02020603050405020304" pitchFamily="18" charset="0"/>
                        </a:rPr>
                        <a:t>7.30 - 16.28</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100" dirty="0">
                          <a:effectLst/>
                          <a:latin typeface="Times New Roman" panose="02020603050405020304" pitchFamily="18" charset="0"/>
                          <a:ea typeface="Times New Roman" panose="02020603050405020304" pitchFamily="18" charset="0"/>
                        </a:rPr>
                        <a:t>Legal basis socio-economic impact studies France </a:t>
                      </a:r>
                      <a:endParaRPr lang="en-CH" sz="11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58506382"/>
                  </a:ext>
                </a:extLst>
              </a:tr>
              <a:tr h="0">
                <a:tc>
                  <a:txBody>
                    <a:bodyPr/>
                    <a:lstStyle/>
                    <a:p>
                      <a:pPr algn="r"/>
                      <a:r>
                        <a:rPr lang="en-GB" sz="1600" dirty="0">
                          <a:effectLst/>
                          <a:latin typeface="Times New Roman" panose="02020603050405020304" pitchFamily="18" charset="0"/>
                          <a:ea typeface="Times New Roman" panose="02020603050405020304" pitchFamily="18" charset="0"/>
                        </a:rPr>
                        <a:t>18.65</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fr-FR" sz="1100" dirty="0" err="1">
                          <a:effectLst/>
                          <a:latin typeface="Times New Roman" panose="02020603050405020304" pitchFamily="18" charset="0"/>
                          <a:ea typeface="Times New Roman" panose="02020603050405020304" pitchFamily="18" charset="0"/>
                        </a:rPr>
                        <a:t>Wardman</a:t>
                      </a:r>
                      <a:r>
                        <a:rPr lang="fr-FR" sz="1100" dirty="0">
                          <a:effectLst/>
                          <a:latin typeface="Times New Roman" panose="02020603050405020304" pitchFamily="18" charset="0"/>
                          <a:ea typeface="Times New Roman" panose="02020603050405020304" pitchFamily="18" charset="0"/>
                        </a:rPr>
                        <a:t>, M., </a:t>
                      </a:r>
                      <a:r>
                        <a:rPr lang="fr-FR" sz="1100" dirty="0" err="1">
                          <a:effectLst/>
                          <a:latin typeface="Times New Roman" panose="02020603050405020304" pitchFamily="18" charset="0"/>
                          <a:ea typeface="Times New Roman" panose="02020603050405020304" pitchFamily="18" charset="0"/>
                        </a:rPr>
                        <a:t>Chintakayala</a:t>
                      </a:r>
                      <a:r>
                        <a:rPr lang="fr-FR" sz="1100" dirty="0">
                          <a:effectLst/>
                          <a:latin typeface="Times New Roman" panose="02020603050405020304" pitchFamily="18" charset="0"/>
                          <a:ea typeface="Times New Roman" panose="02020603050405020304" pitchFamily="18" charset="0"/>
                        </a:rPr>
                        <a:t>, V. P. K., &amp; de Jong, G. (2016). </a:t>
                      </a:r>
                      <a:r>
                        <a:rPr lang="en-GB" sz="1100" dirty="0">
                          <a:effectLst/>
                          <a:latin typeface="Times New Roman" panose="02020603050405020304" pitchFamily="18" charset="0"/>
                          <a:ea typeface="Times New Roman" panose="02020603050405020304" pitchFamily="18" charset="0"/>
                        </a:rPr>
                        <a:t>Values of travel time in Europe: Review and meta-analysis. Transportation Research Part A: Policy and Practice, 94, 93-111.</a:t>
                      </a:r>
                      <a:endParaRPr lang="en-CH" sz="11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34956986"/>
                  </a:ext>
                </a:extLst>
              </a:tr>
              <a:tr h="0">
                <a:tc gridSpan="2">
                  <a:txBody>
                    <a:bodyPr/>
                    <a:lstStyle/>
                    <a:p>
                      <a:r>
                        <a:rPr lang="en-GB" sz="1800" b="1" dirty="0">
                          <a:solidFill>
                            <a:srgbClr val="000000"/>
                          </a:solidFill>
                          <a:effectLst/>
                          <a:latin typeface="Times New Roman" panose="02020603050405020304" pitchFamily="18" charset="0"/>
                          <a:ea typeface="Times New Roman" panose="02020603050405020304" pitchFamily="18" charset="0"/>
                        </a:rPr>
                        <a:t>Summary</a:t>
                      </a:r>
                      <a:endParaRPr lang="en-CH" sz="18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CH"/>
                    </a:p>
                  </a:txBody>
                  <a:tcPr/>
                </a:tc>
                <a:extLst>
                  <a:ext uri="{0D108BD9-81ED-4DB2-BD59-A6C34878D82A}">
                    <a16:rowId xmlns:a16="http://schemas.microsoft.com/office/drawing/2014/main" val="584426517"/>
                  </a:ext>
                </a:extLst>
              </a:tr>
              <a:tr h="0">
                <a:tc>
                  <a:txBody>
                    <a:bodyPr/>
                    <a:lstStyle/>
                    <a:p>
                      <a:pPr algn="r"/>
                      <a:r>
                        <a:rPr lang="en-GB" sz="1600" b="1" dirty="0">
                          <a:effectLst/>
                          <a:latin typeface="Times New Roman" panose="02020603050405020304" pitchFamily="18" charset="0"/>
                          <a:ea typeface="Times New Roman" panose="02020603050405020304" pitchFamily="18" charset="0"/>
                        </a:rPr>
                        <a:t>7.3</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600" b="1">
                          <a:effectLst/>
                          <a:latin typeface="Times New Roman" panose="02020603050405020304" pitchFamily="18" charset="0"/>
                          <a:ea typeface="Times New Roman" panose="02020603050405020304" pitchFamily="18" charset="0"/>
                        </a:rPr>
                        <a:t>Minimum</a:t>
                      </a:r>
                      <a:endParaRPr lang="en-CH" sz="160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67535752"/>
                  </a:ext>
                </a:extLst>
              </a:tr>
              <a:tr h="0">
                <a:tc>
                  <a:txBody>
                    <a:bodyPr/>
                    <a:lstStyle/>
                    <a:p>
                      <a:pPr algn="r"/>
                      <a:r>
                        <a:rPr lang="en-GB" sz="1600" b="1" dirty="0">
                          <a:effectLst/>
                          <a:latin typeface="Times New Roman" panose="02020603050405020304" pitchFamily="18" charset="0"/>
                          <a:ea typeface="Times New Roman" panose="02020603050405020304" pitchFamily="18" charset="0"/>
                        </a:rPr>
                        <a:t>14.1</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600" b="1" dirty="0">
                          <a:effectLst/>
                          <a:latin typeface="Times New Roman" panose="02020603050405020304" pitchFamily="18" charset="0"/>
                          <a:ea typeface="Times New Roman" panose="02020603050405020304" pitchFamily="18" charset="0"/>
                        </a:rPr>
                        <a:t>Average</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69897675"/>
                  </a:ext>
                </a:extLst>
              </a:tr>
              <a:tr h="0">
                <a:tc>
                  <a:txBody>
                    <a:bodyPr/>
                    <a:lstStyle/>
                    <a:p>
                      <a:pPr algn="r"/>
                      <a:r>
                        <a:rPr lang="en-GB" sz="1600" b="1" dirty="0">
                          <a:effectLst/>
                          <a:latin typeface="Times New Roman" panose="02020603050405020304" pitchFamily="18" charset="0"/>
                          <a:ea typeface="Times New Roman" panose="02020603050405020304" pitchFamily="18" charset="0"/>
                        </a:rPr>
                        <a:t>18.7</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1600" b="1" dirty="0">
                          <a:effectLst/>
                          <a:latin typeface="Times New Roman" panose="02020603050405020304" pitchFamily="18" charset="0"/>
                          <a:ea typeface="Times New Roman" panose="02020603050405020304" pitchFamily="18" charset="0"/>
                        </a:rPr>
                        <a:t>Maximum</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45803143"/>
                  </a:ext>
                </a:extLst>
              </a:tr>
            </a:tbl>
          </a:graphicData>
        </a:graphic>
      </p:graphicFrame>
    </p:spTree>
    <p:extLst>
      <p:ext uri="{BB962C8B-B14F-4D97-AF65-F5344CB8AC3E}">
        <p14:creationId xmlns:p14="http://schemas.microsoft.com/office/powerpoint/2010/main" val="394342342"/>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7BC4DFA-F931-8CAE-B433-5EA9B2314626}"/>
              </a:ext>
            </a:extLst>
          </p:cNvPr>
          <p:cNvSpPr>
            <a:spLocks noGrp="1"/>
          </p:cNvSpPr>
          <p:nvPr>
            <p:ph type="sldNum" sz="quarter" idx="10"/>
          </p:nvPr>
        </p:nvSpPr>
        <p:spPr/>
        <p:txBody>
          <a:bodyPr/>
          <a:lstStyle/>
          <a:p>
            <a:fld id="{88A1DFE4-5FC5-43BD-BB7E-75EAD82B965F}" type="slidenum">
              <a:rPr lang="en-US" noProof="0" smtClean="0"/>
              <a:pPr/>
              <a:t>161</a:t>
            </a:fld>
            <a:endParaRPr lang="en-US" noProof="0" dirty="0"/>
          </a:p>
        </p:txBody>
      </p:sp>
      <p:sp>
        <p:nvSpPr>
          <p:cNvPr id="7" name="Text Placeholder 6">
            <a:extLst>
              <a:ext uri="{FF2B5EF4-FFF2-40B4-BE49-F238E27FC236}">
                <a16:creationId xmlns:a16="http://schemas.microsoft.com/office/drawing/2014/main" id="{669F6DFB-7E45-EDE0-2FE5-94A80B524AB0}"/>
              </a:ext>
            </a:extLst>
          </p:cNvPr>
          <p:cNvSpPr>
            <a:spLocks noGrp="1"/>
          </p:cNvSpPr>
          <p:nvPr>
            <p:ph type="body" sz="quarter" idx="12"/>
          </p:nvPr>
        </p:nvSpPr>
        <p:spPr>
          <a:xfrm>
            <a:off x="92843" y="1019547"/>
            <a:ext cx="4388846" cy="1502116"/>
          </a:xfrm>
        </p:spPr>
        <p:txBody>
          <a:bodyPr/>
          <a:lstStyle/>
          <a:p>
            <a:r>
              <a:rPr lang="en-GB" u="sng" dirty="0"/>
              <a:t>Travel cost method</a:t>
            </a:r>
          </a:p>
          <a:p>
            <a:pPr marL="285750" indent="-285750">
              <a:buFont typeface="Arial" panose="020B0604020202020204" pitchFamily="34" charset="0"/>
              <a:buChar char="•"/>
            </a:pPr>
            <a:r>
              <a:rPr lang="en-GB" b="0" dirty="0"/>
              <a:t>Travel cost to CERN depending on distance and travel modality based on survey to visitors</a:t>
            </a:r>
          </a:p>
          <a:p>
            <a:pPr marL="285750" indent="-285750">
              <a:buFont typeface="Arial" panose="020B0604020202020204" pitchFamily="34" charset="0"/>
              <a:buChar char="•"/>
            </a:pPr>
            <a:r>
              <a:rPr lang="en-GB" b="0" dirty="0"/>
              <a:t>Time spent for travelling</a:t>
            </a:r>
          </a:p>
          <a:p>
            <a:pPr marL="285750" indent="-285750">
              <a:buFont typeface="Arial" panose="020B0604020202020204" pitchFamily="34" charset="0"/>
              <a:buChar char="•"/>
            </a:pPr>
            <a:r>
              <a:rPr lang="en-GB" b="0" dirty="0"/>
              <a:t>Time spent at CERN</a:t>
            </a:r>
          </a:p>
        </p:txBody>
      </p:sp>
      <p:sp>
        <p:nvSpPr>
          <p:cNvPr id="8" name="Text Placeholder 7">
            <a:extLst>
              <a:ext uri="{FF2B5EF4-FFF2-40B4-BE49-F238E27FC236}">
                <a16:creationId xmlns:a16="http://schemas.microsoft.com/office/drawing/2014/main" id="{B6ED8BCF-6111-A8A7-FC90-04135746859E}"/>
              </a:ext>
            </a:extLst>
          </p:cNvPr>
          <p:cNvSpPr>
            <a:spLocks noGrp="1"/>
          </p:cNvSpPr>
          <p:nvPr>
            <p:ph type="body" sz="quarter" idx="13"/>
          </p:nvPr>
        </p:nvSpPr>
        <p:spPr>
          <a:xfrm>
            <a:off x="4645932" y="1019547"/>
            <a:ext cx="4388846" cy="1502116"/>
          </a:xfrm>
        </p:spPr>
        <p:txBody>
          <a:bodyPr/>
          <a:lstStyle/>
          <a:p>
            <a:r>
              <a:rPr lang="en-CH" dirty="0"/>
              <a:t>Eocnomic impact: local spending</a:t>
            </a:r>
          </a:p>
          <a:p>
            <a:pPr marL="285750" indent="-285750">
              <a:buFont typeface="Arial" panose="020B0604020202020204" pitchFamily="34" charset="0"/>
              <a:buChar char="•"/>
            </a:pPr>
            <a:r>
              <a:rPr lang="en-CH" dirty="0"/>
              <a:t>Accomodation</a:t>
            </a:r>
          </a:p>
          <a:p>
            <a:pPr marL="285750" indent="-285750">
              <a:buFont typeface="Arial" panose="020B0604020202020204" pitchFamily="34" charset="0"/>
              <a:buChar char="•"/>
            </a:pPr>
            <a:r>
              <a:rPr lang="en-CH" dirty="0"/>
              <a:t>Foods and drinks</a:t>
            </a:r>
          </a:p>
          <a:p>
            <a:pPr marL="285750" indent="-285750">
              <a:buFont typeface="Arial" panose="020B0604020202020204" pitchFamily="34" charset="0"/>
              <a:buChar char="•"/>
            </a:pPr>
            <a:r>
              <a:rPr lang="en-CH" dirty="0"/>
              <a:t>Souvenirs</a:t>
            </a:r>
          </a:p>
          <a:p>
            <a:pPr marL="285750" indent="-285750">
              <a:buFont typeface="Arial" panose="020B0604020202020204" pitchFamily="34" charset="0"/>
              <a:buChar char="•"/>
            </a:pPr>
            <a:r>
              <a:rPr lang="en-CH" dirty="0"/>
              <a:t>Visits to other sites (museums, concerts)</a:t>
            </a:r>
          </a:p>
          <a:p>
            <a:endParaRPr lang="en-CH" dirty="0"/>
          </a:p>
        </p:txBody>
      </p:sp>
      <p:sp>
        <p:nvSpPr>
          <p:cNvPr id="6" name="Title 5">
            <a:extLst>
              <a:ext uri="{FF2B5EF4-FFF2-40B4-BE49-F238E27FC236}">
                <a16:creationId xmlns:a16="http://schemas.microsoft.com/office/drawing/2014/main" id="{F4302D08-9E74-FBCB-0E21-6178F1141901}"/>
              </a:ext>
            </a:extLst>
          </p:cNvPr>
          <p:cNvSpPr>
            <a:spLocks noGrp="1"/>
          </p:cNvSpPr>
          <p:nvPr>
            <p:ph type="title"/>
          </p:nvPr>
        </p:nvSpPr>
        <p:spPr/>
        <p:txBody>
          <a:bodyPr/>
          <a:lstStyle/>
          <a:p>
            <a:r>
              <a:rPr lang="en-CH" dirty="0"/>
              <a:t>Hybrid approach</a:t>
            </a:r>
          </a:p>
        </p:txBody>
      </p:sp>
      <p:graphicFrame>
        <p:nvGraphicFramePr>
          <p:cNvPr id="9" name="Grafico 1">
            <a:extLst>
              <a:ext uri="{FF2B5EF4-FFF2-40B4-BE49-F238E27FC236}">
                <a16:creationId xmlns:a16="http://schemas.microsoft.com/office/drawing/2014/main" id="{0AAB64BE-0647-CD4B-B839-E659B3AA0D5F}"/>
              </a:ext>
            </a:extLst>
          </p:cNvPr>
          <p:cNvGraphicFramePr/>
          <p:nvPr>
            <p:extLst>
              <p:ext uri="{D42A27DB-BD31-4B8C-83A1-F6EECF244321}">
                <p14:modId xmlns:p14="http://schemas.microsoft.com/office/powerpoint/2010/main" val="1732519079"/>
              </p:ext>
            </p:extLst>
          </p:nvPr>
        </p:nvGraphicFramePr>
        <p:xfrm>
          <a:off x="3732756" y="2726851"/>
          <a:ext cx="5012544" cy="238448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Grafico 1">
            <a:extLst>
              <a:ext uri="{FF2B5EF4-FFF2-40B4-BE49-F238E27FC236}">
                <a16:creationId xmlns:a16="http://schemas.microsoft.com/office/drawing/2014/main" id="{01E7DD7D-3C00-46D2-A70E-0099EFCD9DD7}"/>
              </a:ext>
            </a:extLst>
          </p:cNvPr>
          <p:cNvGraphicFramePr/>
          <p:nvPr>
            <p:extLst>
              <p:ext uri="{D42A27DB-BD31-4B8C-83A1-F6EECF244321}">
                <p14:modId xmlns:p14="http://schemas.microsoft.com/office/powerpoint/2010/main" val="3394658002"/>
              </p:ext>
            </p:extLst>
          </p:nvPr>
        </p:nvGraphicFramePr>
        <p:xfrm>
          <a:off x="-819367" y="2829400"/>
          <a:ext cx="5301054" cy="23140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6353275"/>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3BDB556-D81A-5007-7730-7DEA8187B9E9}"/>
              </a:ext>
            </a:extLst>
          </p:cNvPr>
          <p:cNvSpPr>
            <a:spLocks noGrp="1"/>
          </p:cNvSpPr>
          <p:nvPr>
            <p:ph type="sldNum" sz="quarter" idx="10"/>
          </p:nvPr>
        </p:nvSpPr>
        <p:spPr/>
        <p:txBody>
          <a:bodyPr/>
          <a:lstStyle/>
          <a:p>
            <a:fld id="{88A1DFE4-5FC5-43BD-BB7E-75EAD82B965F}" type="slidenum">
              <a:rPr lang="en-US" noProof="0" smtClean="0"/>
              <a:pPr/>
              <a:t>162</a:t>
            </a:fld>
            <a:endParaRPr lang="en-US" noProof="0" dirty="0"/>
          </a:p>
        </p:txBody>
      </p:sp>
      <p:sp>
        <p:nvSpPr>
          <p:cNvPr id="7" name="Text Placeholder 6">
            <a:extLst>
              <a:ext uri="{FF2B5EF4-FFF2-40B4-BE49-F238E27FC236}">
                <a16:creationId xmlns:a16="http://schemas.microsoft.com/office/drawing/2014/main" id="{F21E2E5D-B6BD-21B1-1AF9-786ACA25858A}"/>
              </a:ext>
            </a:extLst>
          </p:cNvPr>
          <p:cNvSpPr>
            <a:spLocks noGrp="1"/>
          </p:cNvSpPr>
          <p:nvPr>
            <p:ph type="body" sz="quarter" idx="12"/>
          </p:nvPr>
        </p:nvSpPr>
        <p:spPr>
          <a:xfrm>
            <a:off x="92842" y="1347555"/>
            <a:ext cx="4748810" cy="3088800"/>
          </a:xfrm>
        </p:spPr>
        <p:txBody>
          <a:bodyPr/>
          <a:lstStyle/>
          <a:p>
            <a:r>
              <a:rPr lang="en-CH" dirty="0"/>
              <a:t>75% are individual visitors and 25% come in groups.</a:t>
            </a:r>
          </a:p>
          <a:p>
            <a:r>
              <a:rPr lang="en-CH" dirty="0"/>
              <a:t>Some outliers above 3’500 euro per stay.</a:t>
            </a:r>
          </a:p>
          <a:p>
            <a:r>
              <a:rPr lang="en-CH" dirty="0"/>
              <a:t>Average spending (travel cost and local spending) is abour 1’000 euro per total visit period.</a:t>
            </a:r>
          </a:p>
          <a:p>
            <a:r>
              <a:rPr lang="en-CH" dirty="0"/>
              <a:t>Local spendings: about 200 euro per day and person.</a:t>
            </a:r>
          </a:p>
          <a:p>
            <a:r>
              <a:rPr lang="en-CH" dirty="0"/>
              <a:t>Average duration of stay is 3 to 4 days (3.75) days.</a:t>
            </a:r>
          </a:p>
          <a:p>
            <a:r>
              <a:rPr lang="en-CH" dirty="0"/>
              <a:t>Travel time value is between 8 and 20 Chf per hour (Average 15.5 Chf).</a:t>
            </a:r>
          </a:p>
          <a:p>
            <a:endParaRPr lang="en-CH" u="sng" dirty="0"/>
          </a:p>
          <a:p>
            <a:r>
              <a:rPr lang="en-CH" u="sng" dirty="0"/>
              <a:t>Main challenge:</a:t>
            </a:r>
          </a:p>
          <a:p>
            <a:r>
              <a:rPr lang="en-CH" b="0" dirty="0"/>
              <a:t>Cleaning of the data due to not trustworthy results and conflicting responses.</a:t>
            </a:r>
          </a:p>
          <a:p>
            <a:endParaRPr lang="en-CH" dirty="0"/>
          </a:p>
        </p:txBody>
      </p:sp>
      <p:sp>
        <p:nvSpPr>
          <p:cNvPr id="6" name="Title 5">
            <a:extLst>
              <a:ext uri="{FF2B5EF4-FFF2-40B4-BE49-F238E27FC236}">
                <a16:creationId xmlns:a16="http://schemas.microsoft.com/office/drawing/2014/main" id="{C8DEA1F6-552D-4609-F653-E344A8C86242}"/>
              </a:ext>
            </a:extLst>
          </p:cNvPr>
          <p:cNvSpPr>
            <a:spLocks noGrp="1"/>
          </p:cNvSpPr>
          <p:nvPr>
            <p:ph type="title"/>
          </p:nvPr>
        </p:nvSpPr>
        <p:spPr/>
        <p:txBody>
          <a:bodyPr/>
          <a:lstStyle/>
          <a:p>
            <a:r>
              <a:rPr lang="en-CH" dirty="0"/>
              <a:t>Results of the survey at CERN 2024/2025</a:t>
            </a:r>
          </a:p>
        </p:txBody>
      </p:sp>
      <p:pic>
        <p:nvPicPr>
          <p:cNvPr id="9" name="Picture 8">
            <a:extLst>
              <a:ext uri="{FF2B5EF4-FFF2-40B4-BE49-F238E27FC236}">
                <a16:creationId xmlns:a16="http://schemas.microsoft.com/office/drawing/2014/main" id="{B21F53B4-13A0-D8DA-0189-807CF5F5D839}"/>
              </a:ext>
            </a:extLst>
          </p:cNvPr>
          <p:cNvPicPr>
            <a:picLocks noChangeAspect="1"/>
          </p:cNvPicPr>
          <p:nvPr/>
        </p:nvPicPr>
        <p:blipFill>
          <a:blip r:embed="rId2"/>
          <a:stretch>
            <a:fillRect/>
          </a:stretch>
        </p:blipFill>
        <p:spPr>
          <a:xfrm>
            <a:off x="4841652" y="1347555"/>
            <a:ext cx="4193126" cy="3218667"/>
          </a:xfrm>
          <a:prstGeom prst="rect">
            <a:avLst/>
          </a:prstGeom>
        </p:spPr>
      </p:pic>
    </p:spTree>
    <p:extLst>
      <p:ext uri="{BB962C8B-B14F-4D97-AF65-F5344CB8AC3E}">
        <p14:creationId xmlns:p14="http://schemas.microsoft.com/office/powerpoint/2010/main" val="657513547"/>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F889B83-DB5B-3BDA-0DED-8D8B55C724C6}"/>
              </a:ext>
            </a:extLst>
          </p:cNvPr>
          <p:cNvSpPr>
            <a:spLocks noGrp="1"/>
          </p:cNvSpPr>
          <p:nvPr>
            <p:ph type="sldNum" sz="quarter" idx="10"/>
          </p:nvPr>
        </p:nvSpPr>
        <p:spPr/>
        <p:txBody>
          <a:bodyPr/>
          <a:lstStyle/>
          <a:p>
            <a:fld id="{88A1DFE4-5FC5-43BD-BB7E-75EAD82B965F}" type="slidenum">
              <a:rPr lang="en-US" noProof="0" smtClean="0"/>
              <a:pPr/>
              <a:t>163</a:t>
            </a:fld>
            <a:endParaRPr lang="en-US" noProof="0" dirty="0"/>
          </a:p>
        </p:txBody>
      </p:sp>
      <p:sp>
        <p:nvSpPr>
          <p:cNvPr id="7" name="Text Placeholder 6">
            <a:extLst>
              <a:ext uri="{FF2B5EF4-FFF2-40B4-BE49-F238E27FC236}">
                <a16:creationId xmlns:a16="http://schemas.microsoft.com/office/drawing/2014/main" id="{4D52CCA8-71A5-47F9-689F-C191C9AD9E97}"/>
              </a:ext>
            </a:extLst>
          </p:cNvPr>
          <p:cNvSpPr>
            <a:spLocks noGrp="1"/>
          </p:cNvSpPr>
          <p:nvPr>
            <p:ph type="body" sz="quarter" idx="12"/>
          </p:nvPr>
        </p:nvSpPr>
        <p:spPr>
          <a:xfrm>
            <a:off x="92843" y="908137"/>
            <a:ext cx="8652457" cy="2022953"/>
          </a:xfrm>
        </p:spPr>
        <p:txBody>
          <a:bodyPr/>
          <a:lstStyle/>
          <a:p>
            <a:r>
              <a:rPr lang="en-CH" dirty="0"/>
              <a:t>Have spending distributions per visitor type, e.g. individual and groups.</a:t>
            </a:r>
          </a:p>
          <a:p>
            <a:r>
              <a:rPr lang="en-CH" dirty="0"/>
              <a:t>Obtain up to date leasure time values for different people in Europe (NOT working time value!)</a:t>
            </a:r>
          </a:p>
          <a:p>
            <a:r>
              <a:rPr lang="en-CH" dirty="0"/>
              <a:t>Ask visitors their travel costs or use travel cost databases.</a:t>
            </a:r>
          </a:p>
          <a:p>
            <a:r>
              <a:rPr lang="en-CH" dirty="0"/>
              <a:t>Sample the estimated forecast number of annual visitors from the existing distributions.</a:t>
            </a:r>
          </a:p>
          <a:p>
            <a:r>
              <a:rPr lang="en-CH" dirty="0"/>
              <a:t>U</a:t>
            </a:r>
            <a:r>
              <a:rPr lang="en-GB" dirty="0"/>
              <a:t>s</a:t>
            </a:r>
            <a:r>
              <a:rPr lang="en-CH" dirty="0"/>
              <a:t>e the </a:t>
            </a:r>
            <a:r>
              <a:rPr lang="en-CH" u="sng" dirty="0"/>
              <a:t>fraction that is causally attributable to the project only</a:t>
            </a:r>
            <a:r>
              <a:rPr lang="en-CH" dirty="0"/>
              <a:t>!</a:t>
            </a:r>
          </a:p>
          <a:p>
            <a:r>
              <a:rPr lang="en-CH" dirty="0"/>
              <a:t>Sum up the benefits in each year (undiscounted).</a:t>
            </a:r>
          </a:p>
          <a:p>
            <a:r>
              <a:rPr lang="en-CH" dirty="0"/>
              <a:t>Discount the benefits in each year and sum them up.</a:t>
            </a:r>
          </a:p>
        </p:txBody>
      </p:sp>
      <p:sp>
        <p:nvSpPr>
          <p:cNvPr id="6" name="Title 5">
            <a:extLst>
              <a:ext uri="{FF2B5EF4-FFF2-40B4-BE49-F238E27FC236}">
                <a16:creationId xmlns:a16="http://schemas.microsoft.com/office/drawing/2014/main" id="{01F60085-AEBE-484F-A991-AC7FD435C951}"/>
              </a:ext>
            </a:extLst>
          </p:cNvPr>
          <p:cNvSpPr>
            <a:spLocks noGrp="1"/>
          </p:cNvSpPr>
          <p:nvPr>
            <p:ph type="title"/>
          </p:nvPr>
        </p:nvSpPr>
        <p:spPr>
          <a:xfrm>
            <a:off x="92843" y="380338"/>
            <a:ext cx="8941935" cy="527799"/>
          </a:xfrm>
        </p:spPr>
        <p:txBody>
          <a:bodyPr/>
          <a:lstStyle/>
          <a:p>
            <a:r>
              <a:rPr lang="en-CH" dirty="0"/>
              <a:t>Approach</a:t>
            </a:r>
          </a:p>
        </p:txBody>
      </p:sp>
      <p:pic>
        <p:nvPicPr>
          <p:cNvPr id="10" name="Picture 9">
            <a:extLst>
              <a:ext uri="{FF2B5EF4-FFF2-40B4-BE49-F238E27FC236}">
                <a16:creationId xmlns:a16="http://schemas.microsoft.com/office/drawing/2014/main" id="{D9DCE429-9F96-8B6F-BF8F-C2AEFDAAC1CA}"/>
              </a:ext>
            </a:extLst>
          </p:cNvPr>
          <p:cNvPicPr>
            <a:picLocks noChangeAspect="1"/>
          </p:cNvPicPr>
          <p:nvPr/>
        </p:nvPicPr>
        <p:blipFill>
          <a:blip r:embed="rId2"/>
          <a:stretch>
            <a:fillRect/>
          </a:stretch>
        </p:blipFill>
        <p:spPr>
          <a:xfrm>
            <a:off x="92843" y="2975478"/>
            <a:ext cx="8884530" cy="2073057"/>
          </a:xfrm>
          <a:prstGeom prst="rect">
            <a:avLst/>
          </a:prstGeom>
        </p:spPr>
      </p:pic>
    </p:spTree>
    <p:extLst>
      <p:ext uri="{BB962C8B-B14F-4D97-AF65-F5344CB8AC3E}">
        <p14:creationId xmlns:p14="http://schemas.microsoft.com/office/powerpoint/2010/main" val="3416276969"/>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F083AE-AE72-4C28-8EDB-745D8797918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6B2DFC6-E208-BB0E-C873-0A184CB22818}"/>
              </a:ext>
            </a:extLst>
          </p:cNvPr>
          <p:cNvSpPr>
            <a:spLocks noGrp="1"/>
          </p:cNvSpPr>
          <p:nvPr>
            <p:ph type="sldNum" sz="quarter" idx="10"/>
          </p:nvPr>
        </p:nvSpPr>
        <p:spPr/>
        <p:txBody>
          <a:bodyPr/>
          <a:lstStyle/>
          <a:p>
            <a:fld id="{88A1DFE4-5FC5-43BD-BB7E-75EAD82B965F}" type="slidenum">
              <a:rPr lang="en-US" noProof="0" smtClean="0"/>
              <a:pPr/>
              <a:t>164</a:t>
            </a:fld>
            <a:endParaRPr lang="en-US" noProof="0" dirty="0"/>
          </a:p>
        </p:txBody>
      </p:sp>
      <p:sp>
        <p:nvSpPr>
          <p:cNvPr id="7" name="Text Placeholder 6">
            <a:extLst>
              <a:ext uri="{FF2B5EF4-FFF2-40B4-BE49-F238E27FC236}">
                <a16:creationId xmlns:a16="http://schemas.microsoft.com/office/drawing/2014/main" id="{88294492-411D-AD9C-A9B9-85975BCCD005}"/>
              </a:ext>
            </a:extLst>
          </p:cNvPr>
          <p:cNvSpPr>
            <a:spLocks noGrp="1"/>
          </p:cNvSpPr>
          <p:nvPr>
            <p:ph type="body" sz="quarter" idx="12"/>
          </p:nvPr>
        </p:nvSpPr>
        <p:spPr/>
        <p:txBody>
          <a:bodyPr/>
          <a:lstStyle/>
          <a:p>
            <a:r>
              <a:rPr lang="en-CH" b="0" dirty="0"/>
              <a:t>Based on the revealed local spending distribution the annual local spending generated by about 350’000 visitors at cern is about 360 million euro (358’161’807) euro.</a:t>
            </a:r>
          </a:p>
          <a:p>
            <a:r>
              <a:rPr lang="en-CH" u="sng" dirty="0"/>
              <a:t>Note:</a:t>
            </a:r>
          </a:p>
          <a:p>
            <a:r>
              <a:rPr lang="en-CH" b="0" dirty="0"/>
              <a:t>This is not the benefit for a specific future research project. It is the overall economic benefit of visitors to CERN!</a:t>
            </a:r>
          </a:p>
          <a:p>
            <a:r>
              <a:rPr lang="en-CH" b="0" dirty="0"/>
              <a:t>To reveal the incremental benefit of a project, a counterfactual scenario needs to be defined and only the difference must be reported.</a:t>
            </a:r>
          </a:p>
          <a:p>
            <a:endParaRPr lang="en-CH" dirty="0"/>
          </a:p>
        </p:txBody>
      </p:sp>
      <p:sp>
        <p:nvSpPr>
          <p:cNvPr id="6" name="Title 5">
            <a:extLst>
              <a:ext uri="{FF2B5EF4-FFF2-40B4-BE49-F238E27FC236}">
                <a16:creationId xmlns:a16="http://schemas.microsoft.com/office/drawing/2014/main" id="{C43BAEDB-FE0D-EC52-0B4C-FB66BC46CE13}"/>
              </a:ext>
            </a:extLst>
          </p:cNvPr>
          <p:cNvSpPr>
            <a:spLocks noGrp="1"/>
          </p:cNvSpPr>
          <p:nvPr>
            <p:ph type="title"/>
          </p:nvPr>
        </p:nvSpPr>
        <p:spPr/>
        <p:txBody>
          <a:bodyPr/>
          <a:lstStyle/>
          <a:p>
            <a:r>
              <a:rPr lang="en-CH" dirty="0"/>
              <a:t>Results of the survey at CERN 2024/2025</a:t>
            </a:r>
          </a:p>
        </p:txBody>
      </p:sp>
      <p:pic>
        <p:nvPicPr>
          <p:cNvPr id="5" name="Picture 4">
            <a:extLst>
              <a:ext uri="{FF2B5EF4-FFF2-40B4-BE49-F238E27FC236}">
                <a16:creationId xmlns:a16="http://schemas.microsoft.com/office/drawing/2014/main" id="{CF5E70CE-394B-878A-8151-C6575651C761}"/>
              </a:ext>
            </a:extLst>
          </p:cNvPr>
          <p:cNvPicPr>
            <a:picLocks noChangeAspect="1"/>
          </p:cNvPicPr>
          <p:nvPr/>
        </p:nvPicPr>
        <p:blipFill>
          <a:blip r:embed="rId2"/>
          <a:stretch>
            <a:fillRect/>
          </a:stretch>
        </p:blipFill>
        <p:spPr>
          <a:xfrm>
            <a:off x="4572000" y="1249596"/>
            <a:ext cx="4511159" cy="3383370"/>
          </a:xfrm>
          <a:prstGeom prst="rect">
            <a:avLst/>
          </a:prstGeom>
        </p:spPr>
      </p:pic>
      <p:sp>
        <p:nvSpPr>
          <p:cNvPr id="8" name="TextBox 7">
            <a:extLst>
              <a:ext uri="{FF2B5EF4-FFF2-40B4-BE49-F238E27FC236}">
                <a16:creationId xmlns:a16="http://schemas.microsoft.com/office/drawing/2014/main" id="{0F26E8F4-33E5-F2B8-E48C-C91E96DA951D}"/>
              </a:ext>
            </a:extLst>
          </p:cNvPr>
          <p:cNvSpPr txBox="1"/>
          <p:nvPr/>
        </p:nvSpPr>
        <p:spPr>
          <a:xfrm>
            <a:off x="4372308" y="4632966"/>
            <a:ext cx="4822521" cy="338554"/>
          </a:xfrm>
          <a:prstGeom prst="rect">
            <a:avLst/>
          </a:prstGeom>
          <a:noFill/>
        </p:spPr>
        <p:txBody>
          <a:bodyPr wrap="square" rtlCol="0">
            <a:spAutoFit/>
          </a:bodyPr>
          <a:lstStyle/>
          <a:p>
            <a:pPr algn="l"/>
            <a:r>
              <a:rPr lang="en-CH" sz="1600" dirty="0"/>
              <a:t>350’000 entries samples from histogram to the left </a:t>
            </a:r>
          </a:p>
        </p:txBody>
      </p:sp>
      <p:pic>
        <p:nvPicPr>
          <p:cNvPr id="10" name="Picture 9">
            <a:extLst>
              <a:ext uri="{FF2B5EF4-FFF2-40B4-BE49-F238E27FC236}">
                <a16:creationId xmlns:a16="http://schemas.microsoft.com/office/drawing/2014/main" id="{5D220B9D-CC93-053E-CD0A-572B5EEC806D}"/>
              </a:ext>
            </a:extLst>
          </p:cNvPr>
          <p:cNvPicPr>
            <a:picLocks noChangeAspect="1"/>
          </p:cNvPicPr>
          <p:nvPr/>
        </p:nvPicPr>
        <p:blipFill>
          <a:blip r:embed="rId3"/>
          <a:stretch>
            <a:fillRect/>
          </a:stretch>
        </p:blipFill>
        <p:spPr>
          <a:xfrm>
            <a:off x="2748004" y="3812942"/>
            <a:ext cx="1624304" cy="1246825"/>
          </a:xfrm>
          <a:prstGeom prst="rect">
            <a:avLst/>
          </a:prstGeom>
        </p:spPr>
      </p:pic>
    </p:spTree>
    <p:extLst>
      <p:ext uri="{BB962C8B-B14F-4D97-AF65-F5344CB8AC3E}">
        <p14:creationId xmlns:p14="http://schemas.microsoft.com/office/powerpoint/2010/main" val="412449335"/>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DF1C248-AF41-4E4D-03C8-C90974A81B9D}"/>
              </a:ext>
            </a:extLst>
          </p:cNvPr>
          <p:cNvSpPr>
            <a:spLocks noGrp="1"/>
          </p:cNvSpPr>
          <p:nvPr>
            <p:ph type="sldNum" sz="quarter" idx="10"/>
          </p:nvPr>
        </p:nvSpPr>
        <p:spPr/>
        <p:txBody>
          <a:bodyPr/>
          <a:lstStyle/>
          <a:p>
            <a:fld id="{88A1DFE4-5FC5-43BD-BB7E-75EAD82B965F}" type="slidenum">
              <a:rPr lang="en-US" noProof="0" smtClean="0"/>
              <a:pPr/>
              <a:t>165</a:t>
            </a:fld>
            <a:endParaRPr lang="en-US" noProof="0" dirty="0"/>
          </a:p>
        </p:txBody>
      </p:sp>
      <p:sp>
        <p:nvSpPr>
          <p:cNvPr id="6" name="Title 5">
            <a:extLst>
              <a:ext uri="{FF2B5EF4-FFF2-40B4-BE49-F238E27FC236}">
                <a16:creationId xmlns:a16="http://schemas.microsoft.com/office/drawing/2014/main" id="{12FE52EE-E4C6-6FA2-B665-F35752191FBB}"/>
              </a:ext>
            </a:extLst>
          </p:cNvPr>
          <p:cNvSpPr>
            <a:spLocks noGrp="1"/>
          </p:cNvSpPr>
          <p:nvPr>
            <p:ph type="title"/>
          </p:nvPr>
        </p:nvSpPr>
        <p:spPr/>
        <p:txBody>
          <a:bodyPr/>
          <a:lstStyle/>
          <a:p>
            <a:r>
              <a:rPr lang="en-CH" dirty="0"/>
              <a:t>Counterfactual</a:t>
            </a:r>
          </a:p>
        </p:txBody>
      </p:sp>
      <p:pic>
        <p:nvPicPr>
          <p:cNvPr id="10" name="Immagine 6">
            <a:extLst>
              <a:ext uri="{FF2B5EF4-FFF2-40B4-BE49-F238E27FC236}">
                <a16:creationId xmlns:a16="http://schemas.microsoft.com/office/drawing/2014/main" id="{E595AA40-4F8E-9E10-456D-1A071B84ABA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5711" y="1164920"/>
            <a:ext cx="9008289" cy="3839227"/>
          </a:xfrm>
          <a:prstGeom prst="rect">
            <a:avLst/>
          </a:prstGeom>
          <a:noFill/>
          <a:ln>
            <a:noFill/>
          </a:ln>
        </p:spPr>
      </p:pic>
    </p:spTree>
    <p:extLst>
      <p:ext uri="{BB962C8B-B14F-4D97-AF65-F5344CB8AC3E}">
        <p14:creationId xmlns:p14="http://schemas.microsoft.com/office/powerpoint/2010/main" val="531323669"/>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766F0D-1E2E-E25D-5801-4EA52A963306}"/>
              </a:ext>
            </a:extLst>
          </p:cNvPr>
          <p:cNvSpPr>
            <a:spLocks noGrp="1"/>
          </p:cNvSpPr>
          <p:nvPr>
            <p:ph type="sldNum" sz="quarter" idx="10"/>
          </p:nvPr>
        </p:nvSpPr>
        <p:spPr/>
        <p:txBody>
          <a:bodyPr/>
          <a:lstStyle/>
          <a:p>
            <a:fld id="{88A1DFE4-5FC5-43BD-BB7E-75EAD82B965F}" type="slidenum">
              <a:rPr lang="en-US" noProof="0" smtClean="0"/>
              <a:pPr/>
              <a:t>166</a:t>
            </a:fld>
            <a:endParaRPr lang="en-US" noProof="0" dirty="0"/>
          </a:p>
        </p:txBody>
      </p:sp>
      <p:sp>
        <p:nvSpPr>
          <p:cNvPr id="5" name="Title 4">
            <a:extLst>
              <a:ext uri="{FF2B5EF4-FFF2-40B4-BE49-F238E27FC236}">
                <a16:creationId xmlns:a16="http://schemas.microsoft.com/office/drawing/2014/main" id="{E54CD69E-B9DD-A814-FA35-63B0299918C2}"/>
              </a:ext>
            </a:extLst>
          </p:cNvPr>
          <p:cNvSpPr>
            <a:spLocks noGrp="1"/>
          </p:cNvSpPr>
          <p:nvPr>
            <p:ph type="title"/>
          </p:nvPr>
        </p:nvSpPr>
        <p:spPr/>
        <p:txBody>
          <a:bodyPr/>
          <a:lstStyle/>
          <a:p>
            <a:r>
              <a:rPr lang="en-CH" dirty="0"/>
              <a:t>Result: 4 billion non discounted, 2 billion discounted</a:t>
            </a:r>
          </a:p>
        </p:txBody>
      </p:sp>
      <p:pic>
        <p:nvPicPr>
          <p:cNvPr id="7" name="Picture 6">
            <a:extLst>
              <a:ext uri="{FF2B5EF4-FFF2-40B4-BE49-F238E27FC236}">
                <a16:creationId xmlns:a16="http://schemas.microsoft.com/office/drawing/2014/main" id="{3BAAFD6C-B5B6-53DE-1C47-D100261970C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92" y="970767"/>
            <a:ext cx="9042415" cy="2865493"/>
          </a:xfrm>
          <a:prstGeom prst="rect">
            <a:avLst/>
          </a:prstGeom>
          <a:noFill/>
        </p:spPr>
      </p:pic>
    </p:spTree>
    <p:extLst>
      <p:ext uri="{BB962C8B-B14F-4D97-AF65-F5344CB8AC3E}">
        <p14:creationId xmlns:p14="http://schemas.microsoft.com/office/powerpoint/2010/main" val="606950404"/>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0CD9747-5DD6-D1E7-711A-EFF1AB5220A7}"/>
              </a:ext>
            </a:extLst>
          </p:cNvPr>
          <p:cNvSpPr>
            <a:spLocks noGrp="1"/>
          </p:cNvSpPr>
          <p:nvPr>
            <p:ph type="sldNum" sz="quarter" idx="10"/>
          </p:nvPr>
        </p:nvSpPr>
        <p:spPr/>
        <p:txBody>
          <a:bodyPr/>
          <a:lstStyle/>
          <a:p>
            <a:fld id="{88A1DFE4-5FC5-43BD-BB7E-75EAD82B965F}" type="slidenum">
              <a:rPr lang="en-US" noProof="0" smtClean="0"/>
              <a:pPr/>
              <a:t>167</a:t>
            </a:fld>
            <a:endParaRPr lang="en-US" noProof="0" dirty="0"/>
          </a:p>
        </p:txBody>
      </p:sp>
      <p:sp>
        <p:nvSpPr>
          <p:cNvPr id="3" name="Text Placeholder 2">
            <a:extLst>
              <a:ext uri="{FF2B5EF4-FFF2-40B4-BE49-F238E27FC236}">
                <a16:creationId xmlns:a16="http://schemas.microsoft.com/office/drawing/2014/main" id="{A6E9CE53-69E2-DF43-8942-D5D4956BC10B}"/>
              </a:ext>
            </a:extLst>
          </p:cNvPr>
          <p:cNvSpPr>
            <a:spLocks noGrp="1"/>
          </p:cNvSpPr>
          <p:nvPr>
            <p:ph type="body" sz="quarter" idx="11"/>
          </p:nvPr>
        </p:nvSpPr>
        <p:spPr>
          <a:xfrm>
            <a:off x="75911" y="822334"/>
            <a:ext cx="8958868" cy="283975"/>
          </a:xfrm>
        </p:spPr>
        <p:txBody>
          <a:bodyPr/>
          <a:lstStyle/>
          <a:p>
            <a:r>
              <a:rPr lang="en-CH" sz="1050" b="0" dirty="0">
                <a:latin typeface="Courier New" panose="02070309020205020404" pitchFamily="49" charset="0"/>
                <a:cs typeface="Courier New" panose="02070309020205020404" pitchFamily="49" charset="0"/>
              </a:rPr>
              <a:t>VisitorExample.xlsx</a:t>
            </a:r>
          </a:p>
        </p:txBody>
      </p:sp>
      <p:sp>
        <p:nvSpPr>
          <p:cNvPr id="5" name="Title 4">
            <a:extLst>
              <a:ext uri="{FF2B5EF4-FFF2-40B4-BE49-F238E27FC236}">
                <a16:creationId xmlns:a16="http://schemas.microsoft.com/office/drawing/2014/main" id="{20765399-6111-334F-D0F0-1494E84D65FE}"/>
              </a:ext>
            </a:extLst>
          </p:cNvPr>
          <p:cNvSpPr>
            <a:spLocks noGrp="1"/>
          </p:cNvSpPr>
          <p:nvPr>
            <p:ph type="title"/>
          </p:nvPr>
        </p:nvSpPr>
        <p:spPr>
          <a:xfrm>
            <a:off x="0" y="371024"/>
            <a:ext cx="8958868" cy="543376"/>
          </a:xfrm>
        </p:spPr>
        <p:txBody>
          <a:bodyPr/>
          <a:lstStyle/>
          <a:p>
            <a:r>
              <a:rPr lang="en-CH" dirty="0"/>
              <a:t>Calculation example based on local spending</a:t>
            </a:r>
          </a:p>
        </p:txBody>
      </p:sp>
      <p:graphicFrame>
        <p:nvGraphicFramePr>
          <p:cNvPr id="7" name="Table 6">
            <a:extLst>
              <a:ext uri="{FF2B5EF4-FFF2-40B4-BE49-F238E27FC236}">
                <a16:creationId xmlns:a16="http://schemas.microsoft.com/office/drawing/2014/main" id="{71E75BF3-F8F2-EFE5-559A-5318B69BB493}"/>
              </a:ext>
            </a:extLst>
          </p:cNvPr>
          <p:cNvGraphicFramePr>
            <a:graphicFrameLocks noGrp="1"/>
          </p:cNvGraphicFramePr>
          <p:nvPr>
            <p:extLst>
              <p:ext uri="{D42A27DB-BD31-4B8C-83A1-F6EECF244321}">
                <p14:modId xmlns:p14="http://schemas.microsoft.com/office/powerpoint/2010/main" val="2976891924"/>
              </p:ext>
            </p:extLst>
          </p:nvPr>
        </p:nvGraphicFramePr>
        <p:xfrm>
          <a:off x="61925" y="1106309"/>
          <a:ext cx="8986840" cy="3275813"/>
        </p:xfrm>
        <a:graphic>
          <a:graphicData uri="http://schemas.openxmlformats.org/drawingml/2006/table">
            <a:tbl>
              <a:tblPr/>
              <a:tblGrid>
                <a:gridCol w="1574624">
                  <a:extLst>
                    <a:ext uri="{9D8B030D-6E8A-4147-A177-3AD203B41FA5}">
                      <a16:colId xmlns:a16="http://schemas.microsoft.com/office/drawing/2014/main" val="3842743278"/>
                    </a:ext>
                  </a:extLst>
                </a:gridCol>
                <a:gridCol w="511753">
                  <a:extLst>
                    <a:ext uri="{9D8B030D-6E8A-4147-A177-3AD203B41FA5}">
                      <a16:colId xmlns:a16="http://schemas.microsoft.com/office/drawing/2014/main" val="2562175760"/>
                    </a:ext>
                  </a:extLst>
                </a:gridCol>
                <a:gridCol w="478948">
                  <a:extLst>
                    <a:ext uri="{9D8B030D-6E8A-4147-A177-3AD203B41FA5}">
                      <a16:colId xmlns:a16="http://schemas.microsoft.com/office/drawing/2014/main" val="4289545428"/>
                    </a:ext>
                  </a:extLst>
                </a:gridCol>
                <a:gridCol w="428101">
                  <a:extLst>
                    <a:ext uri="{9D8B030D-6E8A-4147-A177-3AD203B41FA5}">
                      <a16:colId xmlns:a16="http://schemas.microsoft.com/office/drawing/2014/main" val="4009591347"/>
                    </a:ext>
                  </a:extLst>
                </a:gridCol>
                <a:gridCol w="428101">
                  <a:extLst>
                    <a:ext uri="{9D8B030D-6E8A-4147-A177-3AD203B41FA5}">
                      <a16:colId xmlns:a16="http://schemas.microsoft.com/office/drawing/2014/main" val="1678595571"/>
                    </a:ext>
                  </a:extLst>
                </a:gridCol>
                <a:gridCol w="428101">
                  <a:extLst>
                    <a:ext uri="{9D8B030D-6E8A-4147-A177-3AD203B41FA5}">
                      <a16:colId xmlns:a16="http://schemas.microsoft.com/office/drawing/2014/main" val="1296193826"/>
                    </a:ext>
                  </a:extLst>
                </a:gridCol>
                <a:gridCol w="428101">
                  <a:extLst>
                    <a:ext uri="{9D8B030D-6E8A-4147-A177-3AD203B41FA5}">
                      <a16:colId xmlns:a16="http://schemas.microsoft.com/office/drawing/2014/main" val="3420240019"/>
                    </a:ext>
                  </a:extLst>
                </a:gridCol>
                <a:gridCol w="428101">
                  <a:extLst>
                    <a:ext uri="{9D8B030D-6E8A-4147-A177-3AD203B41FA5}">
                      <a16:colId xmlns:a16="http://schemas.microsoft.com/office/drawing/2014/main" val="3041555211"/>
                    </a:ext>
                  </a:extLst>
                </a:gridCol>
                <a:gridCol w="428101">
                  <a:extLst>
                    <a:ext uri="{9D8B030D-6E8A-4147-A177-3AD203B41FA5}">
                      <a16:colId xmlns:a16="http://schemas.microsoft.com/office/drawing/2014/main" val="1799018085"/>
                    </a:ext>
                  </a:extLst>
                </a:gridCol>
                <a:gridCol w="428101">
                  <a:extLst>
                    <a:ext uri="{9D8B030D-6E8A-4147-A177-3AD203B41FA5}">
                      <a16:colId xmlns:a16="http://schemas.microsoft.com/office/drawing/2014/main" val="1286771081"/>
                    </a:ext>
                  </a:extLst>
                </a:gridCol>
                <a:gridCol w="428101">
                  <a:extLst>
                    <a:ext uri="{9D8B030D-6E8A-4147-A177-3AD203B41FA5}">
                      <a16:colId xmlns:a16="http://schemas.microsoft.com/office/drawing/2014/main" val="559681051"/>
                    </a:ext>
                  </a:extLst>
                </a:gridCol>
                <a:gridCol w="428101">
                  <a:extLst>
                    <a:ext uri="{9D8B030D-6E8A-4147-A177-3AD203B41FA5}">
                      <a16:colId xmlns:a16="http://schemas.microsoft.com/office/drawing/2014/main" val="1326623149"/>
                    </a:ext>
                  </a:extLst>
                </a:gridCol>
                <a:gridCol w="428101">
                  <a:extLst>
                    <a:ext uri="{9D8B030D-6E8A-4147-A177-3AD203B41FA5}">
                      <a16:colId xmlns:a16="http://schemas.microsoft.com/office/drawing/2014/main" val="39353209"/>
                    </a:ext>
                  </a:extLst>
                </a:gridCol>
                <a:gridCol w="428101">
                  <a:extLst>
                    <a:ext uri="{9D8B030D-6E8A-4147-A177-3AD203B41FA5}">
                      <a16:colId xmlns:a16="http://schemas.microsoft.com/office/drawing/2014/main" val="1621567564"/>
                    </a:ext>
                  </a:extLst>
                </a:gridCol>
                <a:gridCol w="428101">
                  <a:extLst>
                    <a:ext uri="{9D8B030D-6E8A-4147-A177-3AD203B41FA5}">
                      <a16:colId xmlns:a16="http://schemas.microsoft.com/office/drawing/2014/main" val="2024062014"/>
                    </a:ext>
                  </a:extLst>
                </a:gridCol>
                <a:gridCol w="428101">
                  <a:extLst>
                    <a:ext uri="{9D8B030D-6E8A-4147-A177-3AD203B41FA5}">
                      <a16:colId xmlns:a16="http://schemas.microsoft.com/office/drawing/2014/main" val="1586098393"/>
                    </a:ext>
                  </a:extLst>
                </a:gridCol>
                <a:gridCol w="428101">
                  <a:extLst>
                    <a:ext uri="{9D8B030D-6E8A-4147-A177-3AD203B41FA5}">
                      <a16:colId xmlns:a16="http://schemas.microsoft.com/office/drawing/2014/main" val="2638337515"/>
                    </a:ext>
                  </a:extLst>
                </a:gridCol>
                <a:gridCol w="428101">
                  <a:extLst>
                    <a:ext uri="{9D8B030D-6E8A-4147-A177-3AD203B41FA5}">
                      <a16:colId xmlns:a16="http://schemas.microsoft.com/office/drawing/2014/main" val="954190404"/>
                    </a:ext>
                  </a:extLst>
                </a:gridCol>
              </a:tblGrid>
              <a:tr h="188776">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gridSpan="15">
                  <a:txBody>
                    <a:bodyPr/>
                    <a:lstStyle/>
                    <a:p>
                      <a:pPr algn="l" fontAlgn="b"/>
                      <a:r>
                        <a:rPr lang="en-GB" sz="700" b="1" i="0" u="none" strike="noStrike">
                          <a:solidFill>
                            <a:srgbClr val="000000"/>
                          </a:solidFill>
                          <a:effectLst/>
                          <a:latin typeface="Aptos Narrow" panose="020B0004020202020204" pitchFamily="34" charset="0"/>
                        </a:rPr>
                        <a:t>Construction phase</a:t>
                      </a:r>
                    </a:p>
                  </a:txBody>
                  <a:tcPr marL="4934" marR="4934" marT="4934"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2D5"/>
                    </a:solidFill>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tc hMerge="1">
                  <a:txBody>
                    <a:bodyPr/>
                    <a:lstStyle/>
                    <a:p>
                      <a:endParaRPr lang="en-CH"/>
                    </a:p>
                  </a:txBody>
                  <a:tcPr/>
                </a:tc>
                <a:extLst>
                  <a:ext uri="{0D108BD9-81ED-4DB2-BD59-A6C34878D82A}">
                    <a16:rowId xmlns:a16="http://schemas.microsoft.com/office/drawing/2014/main" val="2822076681"/>
                  </a:ext>
                </a:extLst>
              </a:tr>
              <a:tr h="188776">
                <a:tc>
                  <a:txBody>
                    <a:bodyPr/>
                    <a:lstStyle/>
                    <a:p>
                      <a:pPr algn="l" fontAlgn="b"/>
                      <a:r>
                        <a:rPr lang="en-GB" sz="700" b="1" i="0" u="none" strike="noStrike">
                          <a:solidFill>
                            <a:srgbClr val="000000"/>
                          </a:solidFill>
                          <a:effectLst/>
                          <a:latin typeface="Aptos Narrow" panose="020B0004020202020204" pitchFamily="34" charset="0"/>
                        </a:rPr>
                        <a:t>Year</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GB" sz="700" b="1" i="0" u="none" strike="noStrike">
                          <a:solidFill>
                            <a:srgbClr val="000000"/>
                          </a:solidFill>
                          <a:effectLst/>
                          <a:latin typeface="Aptos Narrow" panose="020B0004020202020204" pitchFamily="34" charset="0"/>
                        </a:rPr>
                        <a:t>Sum</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2025</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2033</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2034</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2035</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2036</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2037</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2038</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2039</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2040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2041</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2042</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2043</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2044</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2045</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2046</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1" i="0" u="none" strike="noStrike">
                          <a:solidFill>
                            <a:srgbClr val="000000"/>
                          </a:solidFill>
                          <a:effectLst/>
                          <a:latin typeface="Aptos Narrow" panose="020B0004020202020204" pitchFamily="34" charset="0"/>
                        </a:rPr>
                        <a:t>2047</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extLst>
                  <a:ext uri="{0D108BD9-81ED-4DB2-BD59-A6C34878D82A}">
                    <a16:rowId xmlns:a16="http://schemas.microsoft.com/office/drawing/2014/main" val="3638850010"/>
                  </a:ext>
                </a:extLst>
              </a:tr>
              <a:tr h="177671">
                <a:tc>
                  <a:txBody>
                    <a:bodyPr/>
                    <a:lstStyle/>
                    <a:p>
                      <a:pPr algn="l" fontAlgn="b"/>
                      <a:r>
                        <a:rPr lang="en-GB" sz="700" b="1" i="0" u="none" strike="noStrike">
                          <a:solidFill>
                            <a:srgbClr val="000000"/>
                          </a:solidFill>
                          <a:effectLst/>
                          <a:latin typeface="Aptos Narrow" panose="020B0004020202020204" pitchFamily="34" charset="0"/>
                        </a:rPr>
                        <a:t>(A) Project scenario individual visitors</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1" i="0" u="none" strike="noStrike">
                          <a:solidFill>
                            <a:srgbClr val="000000"/>
                          </a:solidFill>
                          <a:effectLst/>
                          <a:latin typeface="Aptos Narrow" panose="020B0004020202020204" pitchFamily="34" charset="0"/>
                        </a:rPr>
                        <a:t>7'000'000</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65638791"/>
                  </a:ext>
                </a:extLst>
              </a:tr>
              <a:tr h="177671">
                <a:tc>
                  <a:txBody>
                    <a:bodyPr/>
                    <a:lstStyle/>
                    <a:p>
                      <a:pPr algn="l" fontAlgn="b"/>
                      <a:r>
                        <a:rPr lang="en-GB" sz="700" b="1" i="0" u="none" strike="noStrike">
                          <a:solidFill>
                            <a:srgbClr val="000000"/>
                          </a:solidFill>
                          <a:effectLst/>
                          <a:latin typeface="Aptos Narrow" panose="020B0004020202020204" pitchFamily="34" charset="0"/>
                        </a:rPr>
                        <a:t>(B) Project scenario group visitors</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1" i="0" u="none" strike="noStrike">
                          <a:solidFill>
                            <a:srgbClr val="000000"/>
                          </a:solidFill>
                          <a:effectLst/>
                          <a:latin typeface="Aptos Narrow" panose="020B0004020202020204" pitchFamily="34" charset="0"/>
                        </a:rPr>
                        <a:t>2'230'000</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120000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120000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120000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120000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120000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120000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120000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120000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140000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140000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140000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2776350668"/>
                  </a:ext>
                </a:extLst>
              </a:tr>
              <a:tr h="177671">
                <a:tc>
                  <a:txBody>
                    <a:bodyPr/>
                    <a:lstStyle/>
                    <a:p>
                      <a:pPr algn="l" fontAlgn="b"/>
                      <a:r>
                        <a:rPr lang="en-GB" sz="700" b="1" i="0" u="none" strike="noStrike">
                          <a:solidFill>
                            <a:srgbClr val="000000"/>
                          </a:solidFill>
                          <a:effectLst/>
                          <a:latin typeface="Aptos Narrow" panose="020B0004020202020204" pitchFamily="34" charset="0"/>
                        </a:rPr>
                        <a:t>(A) Counterfactual individual visitors</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1" i="0" u="none" strike="noStrike">
                          <a:solidFill>
                            <a:srgbClr val="000000"/>
                          </a:solidFill>
                          <a:effectLst/>
                          <a:latin typeface="Aptos Narrow" panose="020B0004020202020204" pitchFamily="34" charset="0"/>
                        </a:rPr>
                        <a:t>5'401'000</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240000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230000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220000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210000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4282536366"/>
                  </a:ext>
                </a:extLst>
              </a:tr>
              <a:tr h="177671">
                <a:tc>
                  <a:txBody>
                    <a:bodyPr/>
                    <a:lstStyle/>
                    <a:p>
                      <a:pPr algn="l" fontAlgn="b"/>
                      <a:r>
                        <a:rPr lang="en-GB" sz="700" b="1" i="0" u="none" strike="noStrike">
                          <a:solidFill>
                            <a:srgbClr val="000000"/>
                          </a:solidFill>
                          <a:effectLst/>
                          <a:latin typeface="Aptos Narrow" panose="020B0004020202020204" pitchFamily="34" charset="0"/>
                        </a:rPr>
                        <a:t>(B) Counteractual group visitors</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1" i="0" u="none" strike="noStrike">
                          <a:solidFill>
                            <a:srgbClr val="000000"/>
                          </a:solidFill>
                          <a:effectLst/>
                          <a:latin typeface="Aptos Narrow" panose="020B0004020202020204" pitchFamily="34" charset="0"/>
                        </a:rPr>
                        <a:t>1'700'000</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85000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85000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85000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85000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85000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85000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85000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85000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50000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2458729421"/>
                  </a:ext>
                </a:extLst>
              </a:tr>
              <a:tr h="177671">
                <a:tc>
                  <a:txBody>
                    <a:bodyPr/>
                    <a:lstStyle/>
                    <a:p>
                      <a:pPr algn="l" fontAlgn="b"/>
                      <a:r>
                        <a:rPr lang="en-GB" sz="700" b="1" i="0" u="none" strike="noStrike">
                          <a:solidFill>
                            <a:srgbClr val="000000"/>
                          </a:solidFill>
                          <a:effectLst/>
                          <a:latin typeface="Aptos Narrow" panose="020B0004020202020204" pitchFamily="34" charset="0"/>
                        </a:rPr>
                        <a:t>(A-C) Incremental individual visitors</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1" i="0" u="none" strike="noStrike">
                          <a:solidFill>
                            <a:srgbClr val="000000"/>
                          </a:solidFill>
                          <a:effectLst/>
                          <a:latin typeface="Aptos Narrow" panose="020B0004020202020204" pitchFamily="34" charset="0"/>
                        </a:rPr>
                        <a:t>1'599'000</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10000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20000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30000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40000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3782747970"/>
                  </a:ext>
                </a:extLst>
              </a:tr>
              <a:tr h="177671">
                <a:tc>
                  <a:txBody>
                    <a:bodyPr/>
                    <a:lstStyle/>
                    <a:p>
                      <a:pPr algn="l" fontAlgn="b"/>
                      <a:r>
                        <a:rPr lang="en-GB" sz="700" b="1" i="0" u="none" strike="noStrike">
                          <a:solidFill>
                            <a:srgbClr val="000000"/>
                          </a:solidFill>
                          <a:effectLst/>
                          <a:latin typeface="Aptos Narrow" panose="020B0004020202020204" pitchFamily="34" charset="0"/>
                        </a:rPr>
                        <a:t>(B-D) Incremental group visitors</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1" i="0" u="none" strike="noStrike">
                          <a:solidFill>
                            <a:srgbClr val="000000"/>
                          </a:solidFill>
                          <a:effectLst/>
                          <a:latin typeface="Aptos Narrow" panose="020B0004020202020204" pitchFamily="34" charset="0"/>
                        </a:rPr>
                        <a:t>530'000</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35000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35000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35000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35000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35000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35000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35000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35000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40000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40000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40000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1243636725"/>
                  </a:ext>
                </a:extLst>
              </a:tr>
              <a:tr h="177671">
                <a:tc>
                  <a:txBody>
                    <a:bodyPr/>
                    <a:lstStyle/>
                    <a:p>
                      <a:pPr algn="l" fontAlgn="b"/>
                      <a:r>
                        <a:rPr lang="en-GB" sz="700" b="1" i="0" u="none" strike="noStrike">
                          <a:solidFill>
                            <a:srgbClr val="000000"/>
                          </a:solidFill>
                          <a:effectLst/>
                          <a:latin typeface="Aptos Narrow" panose="020B0004020202020204" pitchFamily="34" charset="0"/>
                        </a:rPr>
                        <a:t>Value of incremental individual visitors</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1" i="0" u="none" strike="noStrike">
                          <a:solidFill>
                            <a:srgbClr val="000000"/>
                          </a:solidFill>
                          <a:effectLst/>
                          <a:latin typeface="Aptos Narrow" panose="020B0004020202020204" pitchFamily="34" charset="0"/>
                        </a:rPr>
                        <a:t>554'853'000</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3470000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6940000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10410000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13880000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extLst>
                  <a:ext uri="{0D108BD9-81ED-4DB2-BD59-A6C34878D82A}">
                    <a16:rowId xmlns:a16="http://schemas.microsoft.com/office/drawing/2014/main" val="4110105530"/>
                  </a:ext>
                </a:extLst>
              </a:tr>
              <a:tr h="177671">
                <a:tc>
                  <a:txBody>
                    <a:bodyPr/>
                    <a:lstStyle/>
                    <a:p>
                      <a:pPr algn="l" fontAlgn="b"/>
                      <a:r>
                        <a:rPr lang="en-GB" sz="700" b="1" i="0" u="none" strike="noStrike">
                          <a:solidFill>
                            <a:srgbClr val="000000"/>
                          </a:solidFill>
                          <a:effectLst/>
                          <a:latin typeface="Aptos Narrow" panose="020B0004020202020204" pitchFamily="34" charset="0"/>
                        </a:rPr>
                        <a:t>Value of incremental group visitors</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1" i="0" u="none" strike="noStrike">
                          <a:solidFill>
                            <a:srgbClr val="000000"/>
                          </a:solidFill>
                          <a:effectLst/>
                          <a:latin typeface="Aptos Narrow" panose="020B0004020202020204" pitchFamily="34" charset="0"/>
                        </a:rPr>
                        <a:t>583'000'000</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44000000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44000000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44000000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6C9EC"/>
                    </a:solidFill>
                  </a:tcPr>
                </a:tc>
                <a:extLst>
                  <a:ext uri="{0D108BD9-81ED-4DB2-BD59-A6C34878D82A}">
                    <a16:rowId xmlns:a16="http://schemas.microsoft.com/office/drawing/2014/main" val="3519893367"/>
                  </a:ext>
                </a:extLst>
              </a:tr>
              <a:tr h="188776">
                <a:tc>
                  <a:txBody>
                    <a:bodyPr/>
                    <a:lstStyle/>
                    <a:p>
                      <a:pPr algn="l" fontAlgn="b"/>
                      <a:r>
                        <a:rPr lang="en-GB" sz="700" b="1" i="0" u="none" strike="noStrike">
                          <a:solidFill>
                            <a:srgbClr val="000000"/>
                          </a:solidFill>
                          <a:effectLst/>
                          <a:latin typeface="Aptos Narrow" panose="020B0004020202020204" pitchFamily="34" charset="0"/>
                        </a:rPr>
                        <a:t>Total visitor value</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1" i="0" u="none" strike="noStrike">
                          <a:solidFill>
                            <a:srgbClr val="000000"/>
                          </a:solidFill>
                          <a:effectLst/>
                          <a:latin typeface="Aptos Narrow" panose="020B0004020202020204" pitchFamily="34" charset="0"/>
                        </a:rPr>
                        <a:t>1'137'853'000</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38500000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44000000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44000000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44000000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3470000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6940000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10410000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tc>
                  <a:txBody>
                    <a:bodyPr/>
                    <a:lstStyle/>
                    <a:p>
                      <a:pPr algn="r" fontAlgn="b"/>
                      <a:r>
                        <a:rPr lang="en-CH" sz="700" b="0" i="0" u="none" strike="noStrike">
                          <a:solidFill>
                            <a:srgbClr val="000000"/>
                          </a:solidFill>
                          <a:effectLst/>
                          <a:latin typeface="Aptos Narrow" panose="020B0004020202020204" pitchFamily="34" charset="0"/>
                        </a:rPr>
                        <a:t>13880000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C9EC"/>
                    </a:solidFill>
                  </a:tcPr>
                </a:tc>
                <a:extLst>
                  <a:ext uri="{0D108BD9-81ED-4DB2-BD59-A6C34878D82A}">
                    <a16:rowId xmlns:a16="http://schemas.microsoft.com/office/drawing/2014/main" val="1621441074"/>
                  </a:ext>
                </a:extLst>
              </a:tr>
              <a:tr h="177671">
                <a:tc>
                  <a:txBody>
                    <a:bodyPr/>
                    <a:lstStyle/>
                    <a:p>
                      <a:pPr algn="l" fontAlgn="b"/>
                      <a:r>
                        <a:rPr lang="en-GB" sz="700" b="1" i="0" u="none" strike="noStrike">
                          <a:solidFill>
                            <a:srgbClr val="000000"/>
                          </a:solidFill>
                          <a:effectLst/>
                          <a:latin typeface="Aptos Narrow" panose="020B0004020202020204" pitchFamily="34" charset="0"/>
                        </a:rPr>
                        <a:t>Discount year</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700" b="1" i="0" u="none" strike="noStrike">
                          <a:solidFill>
                            <a:srgbClr val="000000"/>
                          </a:solidFill>
                          <a:effectLst/>
                          <a:latin typeface="Aptos Narrow" panose="020B0004020202020204" pitchFamily="34" charset="0"/>
                        </a:rPr>
                        <a:t> </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8</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9</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10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11</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12</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13</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14</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15</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16</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17</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18</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19</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20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21</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22</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extLst>
                  <a:ext uri="{0D108BD9-81ED-4DB2-BD59-A6C34878D82A}">
                    <a16:rowId xmlns:a16="http://schemas.microsoft.com/office/drawing/2014/main" val="3511496607"/>
                  </a:ext>
                </a:extLst>
              </a:tr>
              <a:tr h="188776">
                <a:tc>
                  <a:txBody>
                    <a:bodyPr/>
                    <a:lstStyle/>
                    <a:p>
                      <a:pPr algn="l" fontAlgn="b"/>
                      <a:r>
                        <a:rPr lang="en-GB" sz="700" b="1" i="0" u="none" strike="noStrike">
                          <a:solidFill>
                            <a:srgbClr val="000000"/>
                          </a:solidFill>
                          <a:effectLst/>
                          <a:latin typeface="Aptos Narrow" panose="020B0004020202020204" pitchFamily="34" charset="0"/>
                        </a:rPr>
                        <a:t>Discount factor</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700" b="1" i="0" u="none" strike="noStrike">
                          <a:solidFill>
                            <a:srgbClr val="000000"/>
                          </a:solidFill>
                          <a:effectLst/>
                          <a:latin typeface="Aptos Narrow" panose="020B0004020202020204" pitchFamily="34" charset="0"/>
                        </a:rPr>
                        <a:t> </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1.00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0.80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0.78</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0.76</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0.74</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0.72</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0.70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0.68</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0.66</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dirty="0">
                          <a:solidFill>
                            <a:srgbClr val="000000"/>
                          </a:solidFill>
                          <a:effectLst/>
                          <a:latin typeface="Aptos Narrow" panose="020B0004020202020204" pitchFamily="34" charset="0"/>
                        </a:rPr>
                        <a:t>0.64</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dirty="0">
                          <a:solidFill>
                            <a:srgbClr val="000000"/>
                          </a:solidFill>
                          <a:effectLst/>
                          <a:latin typeface="Aptos Narrow" panose="020B0004020202020204" pitchFamily="34" charset="0"/>
                        </a:rPr>
                        <a:t>0.63</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dirty="0">
                          <a:solidFill>
                            <a:srgbClr val="000000"/>
                          </a:solidFill>
                          <a:effectLst/>
                          <a:latin typeface="Aptos Narrow" panose="020B0004020202020204" pitchFamily="34" charset="0"/>
                        </a:rPr>
                        <a:t>0.61</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0.59</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0.58</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0.56</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700" b="0" i="0" u="none" strike="noStrike">
                          <a:solidFill>
                            <a:srgbClr val="000000"/>
                          </a:solidFill>
                          <a:effectLst/>
                          <a:latin typeface="Aptos Narrow" panose="020B0004020202020204" pitchFamily="34" charset="0"/>
                        </a:rPr>
                        <a:t>0.54</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extLst>
                  <a:ext uri="{0D108BD9-81ED-4DB2-BD59-A6C34878D82A}">
                    <a16:rowId xmlns:a16="http://schemas.microsoft.com/office/drawing/2014/main" val="76871719"/>
                  </a:ext>
                </a:extLst>
              </a:tr>
              <a:tr h="188776">
                <a:tc>
                  <a:txBody>
                    <a:bodyPr/>
                    <a:lstStyle/>
                    <a:p>
                      <a:pPr algn="l" fontAlgn="b"/>
                      <a:r>
                        <a:rPr lang="en-GB" sz="700" b="1" i="0" u="none" strike="noStrike" dirty="0">
                          <a:solidFill>
                            <a:schemeClr val="accent5"/>
                          </a:solidFill>
                          <a:effectLst/>
                          <a:latin typeface="Aptos Narrow" panose="020B0004020202020204" pitchFamily="34" charset="0"/>
                        </a:rPr>
                        <a:t>Discounted value</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1" i="0" u="none" strike="noStrike" dirty="0">
                          <a:solidFill>
                            <a:schemeClr val="accent5"/>
                          </a:solidFill>
                          <a:effectLst/>
                          <a:latin typeface="Aptos Narrow" panose="020B0004020202020204" pitchFamily="34" charset="0"/>
                        </a:rPr>
                        <a:t>617'503'490</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a:solidFill>
                            <a:srgbClr val="000000"/>
                          </a:solidFill>
                          <a:effectLst/>
                          <a:latin typeface="Aptos Narrow" panose="020B0004020202020204" pitchFamily="34" charset="0"/>
                        </a:rPr>
                        <a:t>0</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30868520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30027743</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29209867</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28414267</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27640338</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26887488</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26155144</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25442747</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28285433</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27515013</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26765577</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2053337</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3994819</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5829017</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700" b="0" i="0" u="none" strike="noStrike" dirty="0">
                          <a:solidFill>
                            <a:srgbClr val="000000"/>
                          </a:solidFill>
                          <a:effectLst/>
                          <a:latin typeface="Aptos Narrow" panose="020B0004020202020204" pitchFamily="34" charset="0"/>
                        </a:rPr>
                        <a:t>7560333</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190955775"/>
                  </a:ext>
                </a:extLst>
              </a:tr>
              <a:tr h="177671">
                <a:tc>
                  <a:txBody>
                    <a:bodyPr/>
                    <a:lstStyle/>
                    <a:p>
                      <a:pPr algn="l" fontAlgn="b"/>
                      <a:r>
                        <a:rPr lang="en-GB" sz="700" b="1" i="0" u="none" strike="noStrike">
                          <a:solidFill>
                            <a:srgbClr val="000000"/>
                          </a:solidFill>
                          <a:effectLst/>
                          <a:latin typeface="Aptos Narrow" panose="020B0004020202020204" pitchFamily="34" charset="0"/>
                        </a:rPr>
                        <a:t>SDR</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700" b="0" i="0" u="none" strike="noStrike">
                          <a:solidFill>
                            <a:srgbClr val="000000"/>
                          </a:solidFill>
                          <a:effectLst/>
                          <a:latin typeface="Aptos Narrow" panose="020B0004020202020204" pitchFamily="34" charset="0"/>
                        </a:rPr>
                        <a:t>0.028</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2778682980"/>
                  </a:ext>
                </a:extLst>
              </a:tr>
              <a:tr h="188776">
                <a:tc>
                  <a:txBody>
                    <a:bodyPr/>
                    <a:lstStyle/>
                    <a:p>
                      <a:pPr algn="l" fontAlgn="b"/>
                      <a:r>
                        <a:rPr lang="en-GB" sz="700" b="1" i="0" u="none" strike="noStrike">
                          <a:solidFill>
                            <a:srgbClr val="000000"/>
                          </a:solidFill>
                          <a:effectLst/>
                          <a:latin typeface="Aptos Narrow" panose="020B0004020202020204" pitchFamily="34" charset="0"/>
                        </a:rPr>
                        <a:t>Base year</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n-CH" sz="700" b="0" i="0" u="none" strike="noStrike">
                          <a:solidFill>
                            <a:srgbClr val="000000"/>
                          </a:solidFill>
                          <a:effectLst/>
                          <a:latin typeface="Aptos Narrow" panose="020B0004020202020204" pitchFamily="34" charset="0"/>
                        </a:rPr>
                        <a:t>2025</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extLst>
                  <a:ext uri="{0D108BD9-81ED-4DB2-BD59-A6C34878D82A}">
                    <a16:rowId xmlns:a16="http://schemas.microsoft.com/office/drawing/2014/main" val="2923100267"/>
                  </a:ext>
                </a:extLst>
              </a:tr>
              <a:tr h="177671">
                <a:tc>
                  <a:txBody>
                    <a:bodyPr/>
                    <a:lstStyle/>
                    <a:p>
                      <a:pPr algn="l" fontAlgn="b"/>
                      <a:r>
                        <a:rPr lang="en-GB" sz="700" b="1" i="0" u="none" strike="noStrike">
                          <a:solidFill>
                            <a:srgbClr val="000000"/>
                          </a:solidFill>
                          <a:effectLst/>
                          <a:latin typeface="Aptos Narrow" panose="020B0004020202020204" pitchFamily="34" charset="0"/>
                        </a:rPr>
                        <a:t>Economic impact of individual visitor/stay</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700" b="0" i="0" u="none" strike="noStrike">
                          <a:solidFill>
                            <a:srgbClr val="000000"/>
                          </a:solidFill>
                          <a:effectLst/>
                          <a:latin typeface="Aptos Narrow" panose="020B0004020202020204" pitchFamily="34" charset="0"/>
                        </a:rPr>
                        <a:t>347</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l" fontAlgn="b"/>
                      <a:r>
                        <a:rPr lang="en-GB" sz="700" b="0" i="0" u="none" strike="noStrike">
                          <a:solidFill>
                            <a:srgbClr val="000000"/>
                          </a:solidFill>
                          <a:effectLst/>
                          <a:latin typeface="Aptos Narrow" panose="020B0004020202020204" pitchFamily="34" charset="0"/>
                        </a:rPr>
                        <a:t>Chf</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9C"/>
                    </a:solid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extLst>
                  <a:ext uri="{0D108BD9-81ED-4DB2-BD59-A6C34878D82A}">
                    <a16:rowId xmlns:a16="http://schemas.microsoft.com/office/drawing/2014/main" val="2437564620"/>
                  </a:ext>
                </a:extLst>
              </a:tr>
              <a:tr h="188776">
                <a:tc>
                  <a:txBody>
                    <a:bodyPr/>
                    <a:lstStyle/>
                    <a:p>
                      <a:pPr algn="l" fontAlgn="b"/>
                      <a:r>
                        <a:rPr lang="en-GB" sz="700" b="1" i="0" u="none" strike="noStrike">
                          <a:solidFill>
                            <a:srgbClr val="000000"/>
                          </a:solidFill>
                          <a:effectLst/>
                          <a:latin typeface="Aptos Narrow" panose="020B0004020202020204" pitchFamily="34" charset="0"/>
                        </a:rPr>
                        <a:t>Economic impact of group visitor/stay</a:t>
                      </a:r>
                    </a:p>
                  </a:txBody>
                  <a:tcPr marL="4934" marR="4934" marT="493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n-CH" sz="700" b="0" i="0" u="none" strike="noStrike">
                          <a:solidFill>
                            <a:srgbClr val="000000"/>
                          </a:solidFill>
                          <a:effectLst/>
                          <a:latin typeface="Aptos Narrow" panose="020B0004020202020204" pitchFamily="34" charset="0"/>
                        </a:rPr>
                        <a:t>1'100</a:t>
                      </a:r>
                    </a:p>
                  </a:txBody>
                  <a:tcPr marL="4934" marR="4934" marT="49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algn="l" fontAlgn="b"/>
                      <a:r>
                        <a:rPr lang="en-GB" sz="700" b="0" i="0" u="none" strike="noStrike">
                          <a:solidFill>
                            <a:srgbClr val="000000"/>
                          </a:solidFill>
                          <a:effectLst/>
                          <a:latin typeface="Aptos Narrow" panose="020B0004020202020204" pitchFamily="34" charset="0"/>
                        </a:rPr>
                        <a:t>Chf</a:t>
                      </a:r>
                    </a:p>
                  </a:txBody>
                  <a:tcPr marL="4934" marR="4934" marT="493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tc>
                  <a:txBody>
                    <a:bodyPr/>
                    <a:lstStyle/>
                    <a:p>
                      <a:pPr algn="l" fontAlgn="b"/>
                      <a:endParaRPr lang="en-CH" sz="700" b="0" i="0" u="none" strike="noStrike" dirty="0">
                        <a:solidFill>
                          <a:srgbClr val="000000"/>
                        </a:solidFill>
                        <a:effectLst/>
                        <a:latin typeface="Aptos Narrow" panose="020B0004020202020204" pitchFamily="34" charset="0"/>
                      </a:endParaRPr>
                    </a:p>
                  </a:txBody>
                  <a:tcPr marL="4934" marR="4934" marT="4934" marB="0" anchor="b">
                    <a:lnL>
                      <a:noFill/>
                    </a:lnL>
                    <a:lnR>
                      <a:noFill/>
                    </a:lnR>
                    <a:lnT>
                      <a:noFill/>
                    </a:lnT>
                    <a:lnB>
                      <a:noFill/>
                    </a:lnB>
                    <a:noFill/>
                  </a:tcPr>
                </a:tc>
                <a:extLst>
                  <a:ext uri="{0D108BD9-81ED-4DB2-BD59-A6C34878D82A}">
                    <a16:rowId xmlns:a16="http://schemas.microsoft.com/office/drawing/2014/main" val="1045485337"/>
                  </a:ext>
                </a:extLst>
              </a:tr>
            </a:tbl>
          </a:graphicData>
        </a:graphic>
      </p:graphicFrame>
      <p:cxnSp>
        <p:nvCxnSpPr>
          <p:cNvPr id="11" name="Straight Arrow Connector 10">
            <a:extLst>
              <a:ext uri="{FF2B5EF4-FFF2-40B4-BE49-F238E27FC236}">
                <a16:creationId xmlns:a16="http://schemas.microsoft.com/office/drawing/2014/main" id="{3DE36F68-DA1B-C4B9-E96F-28130C00E79C}"/>
              </a:ext>
            </a:extLst>
          </p:cNvPr>
          <p:cNvCxnSpPr/>
          <p:nvPr/>
        </p:nvCxnSpPr>
        <p:spPr>
          <a:xfrm flipH="1">
            <a:off x="2328472" y="2673246"/>
            <a:ext cx="5096656" cy="1434059"/>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2" name="Straight Arrow Connector 11">
            <a:extLst>
              <a:ext uri="{FF2B5EF4-FFF2-40B4-BE49-F238E27FC236}">
                <a16:creationId xmlns:a16="http://schemas.microsoft.com/office/drawing/2014/main" id="{DCF6BCC9-88E6-1949-6B50-5E0F3DE417F4}"/>
              </a:ext>
            </a:extLst>
          </p:cNvPr>
          <p:cNvCxnSpPr>
            <a:cxnSpLocks/>
          </p:cNvCxnSpPr>
          <p:nvPr/>
        </p:nvCxnSpPr>
        <p:spPr>
          <a:xfrm flipV="1">
            <a:off x="7634990" y="2383436"/>
            <a:ext cx="0" cy="223369"/>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6" name="Straight Arrow Connector 15">
            <a:extLst>
              <a:ext uri="{FF2B5EF4-FFF2-40B4-BE49-F238E27FC236}">
                <a16:creationId xmlns:a16="http://schemas.microsoft.com/office/drawing/2014/main" id="{5FE161F4-68B6-4601-A902-2872FF913D62}"/>
              </a:ext>
            </a:extLst>
          </p:cNvPr>
          <p:cNvCxnSpPr>
            <a:cxnSpLocks/>
          </p:cNvCxnSpPr>
          <p:nvPr/>
        </p:nvCxnSpPr>
        <p:spPr>
          <a:xfrm flipV="1">
            <a:off x="2678243" y="1933731"/>
            <a:ext cx="0" cy="388261"/>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8" name="Straight Arrow Connector 17">
            <a:extLst>
              <a:ext uri="{FF2B5EF4-FFF2-40B4-BE49-F238E27FC236}">
                <a16:creationId xmlns:a16="http://schemas.microsoft.com/office/drawing/2014/main" id="{45EF14E7-B6A1-47A4-A53A-F93322F57D4B}"/>
              </a:ext>
            </a:extLst>
          </p:cNvPr>
          <p:cNvCxnSpPr>
            <a:cxnSpLocks/>
          </p:cNvCxnSpPr>
          <p:nvPr/>
        </p:nvCxnSpPr>
        <p:spPr>
          <a:xfrm flipV="1">
            <a:off x="2743200" y="1568970"/>
            <a:ext cx="0" cy="753022"/>
          </a:xfrm>
          <a:prstGeom prst="straightConnector1">
            <a:avLst/>
          </a:prstGeom>
          <a:ln w="19050" cap="flat" cmpd="sng" algn="ctr">
            <a:solidFill>
              <a:schemeClr val="accent5"/>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1" name="TextBox 20">
            <a:extLst>
              <a:ext uri="{FF2B5EF4-FFF2-40B4-BE49-F238E27FC236}">
                <a16:creationId xmlns:a16="http://schemas.microsoft.com/office/drawing/2014/main" id="{3F22365B-FFCE-8F95-FF9F-5E4C88F24E9F}"/>
              </a:ext>
            </a:extLst>
          </p:cNvPr>
          <p:cNvSpPr txBox="1"/>
          <p:nvPr/>
        </p:nvSpPr>
        <p:spPr>
          <a:xfrm>
            <a:off x="3722555" y="3695342"/>
            <a:ext cx="5326210" cy="1384995"/>
          </a:xfrm>
          <a:prstGeom prst="rect">
            <a:avLst/>
          </a:prstGeom>
          <a:noFill/>
        </p:spPr>
        <p:txBody>
          <a:bodyPr wrap="square" rtlCol="0">
            <a:spAutoFit/>
          </a:bodyPr>
          <a:lstStyle/>
          <a:p>
            <a:pPr algn="l"/>
            <a:r>
              <a:rPr lang="en-CH" sz="1400" u="sng" dirty="0"/>
              <a:t>Mutiple estimation approaches possible:</a:t>
            </a:r>
          </a:p>
          <a:p>
            <a:pPr marL="342900" indent="-342900" algn="l">
              <a:buAutoNum type="arabicParenR"/>
            </a:pPr>
            <a:r>
              <a:rPr lang="en-CH" sz="1400" dirty="0"/>
              <a:t>Visitors without project, visitors with the project, difference between the two values</a:t>
            </a:r>
            <a:br>
              <a:rPr lang="en-CH" sz="1400" dirty="0"/>
            </a:br>
            <a:r>
              <a:rPr lang="en-CH" sz="1400" dirty="0"/>
              <a:t>&gt; Permits also calculating NPV of counterfactual case.</a:t>
            </a:r>
          </a:p>
          <a:p>
            <a:pPr marL="342900" indent="-342900" algn="l">
              <a:buAutoNum type="arabicParenR"/>
            </a:pPr>
            <a:r>
              <a:rPr lang="en-CH" sz="1400" dirty="0"/>
              <a:t>Immediately the incremental (positive or negative) number of visitors in the project case</a:t>
            </a:r>
          </a:p>
        </p:txBody>
      </p:sp>
    </p:spTree>
    <p:extLst>
      <p:ext uri="{BB962C8B-B14F-4D97-AF65-F5344CB8AC3E}">
        <p14:creationId xmlns:p14="http://schemas.microsoft.com/office/powerpoint/2010/main" val="2369771412"/>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070CB-DC05-5232-8207-3E01FCBD8FBB}"/>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57251C5F-3FC3-8E40-5440-E3CCF1BBF393}"/>
              </a:ext>
            </a:extLst>
          </p:cNvPr>
          <p:cNvSpPr>
            <a:spLocks noGrp="1"/>
          </p:cNvSpPr>
          <p:nvPr>
            <p:ph type="ctrTitle"/>
          </p:nvPr>
        </p:nvSpPr>
        <p:spPr/>
        <p:txBody>
          <a:bodyPr/>
          <a:lstStyle/>
          <a:p>
            <a:r>
              <a:rPr lang="en-CH" dirty="0"/>
              <a:t>Value of</a:t>
            </a:r>
            <a:br>
              <a:rPr lang="en-CH" dirty="0"/>
            </a:br>
            <a:r>
              <a:rPr lang="en-CH" dirty="0"/>
              <a:t>Open Software</a:t>
            </a:r>
          </a:p>
        </p:txBody>
      </p:sp>
      <p:sp>
        <p:nvSpPr>
          <p:cNvPr id="3" name="Slide Number Placeholder 2">
            <a:extLst>
              <a:ext uri="{FF2B5EF4-FFF2-40B4-BE49-F238E27FC236}">
                <a16:creationId xmlns:a16="http://schemas.microsoft.com/office/drawing/2014/main" id="{A6F3AEC9-27CA-7C42-58E4-3727E998B46E}"/>
              </a:ext>
            </a:extLst>
          </p:cNvPr>
          <p:cNvSpPr>
            <a:spLocks noGrp="1"/>
          </p:cNvSpPr>
          <p:nvPr>
            <p:ph type="sldNum" sz="quarter" idx="12"/>
          </p:nvPr>
        </p:nvSpPr>
        <p:spPr/>
        <p:txBody>
          <a:bodyPr/>
          <a:lstStyle/>
          <a:p>
            <a:fld id="{88A1DFE4-5FC5-43BD-BB7E-75EAD82B965F}" type="slidenum">
              <a:rPr lang="en-US" noProof="0" smtClean="0"/>
              <a:pPr/>
              <a:t>168</a:t>
            </a:fld>
            <a:endParaRPr lang="en-US" noProof="0" dirty="0"/>
          </a:p>
        </p:txBody>
      </p:sp>
    </p:spTree>
    <p:extLst>
      <p:ext uri="{BB962C8B-B14F-4D97-AF65-F5344CB8AC3E}">
        <p14:creationId xmlns:p14="http://schemas.microsoft.com/office/powerpoint/2010/main" val="1080387420"/>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64F7A7-54BC-3E74-7FEE-9195A0DEBF7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395B7DC-4D9F-75AC-0C76-458A79646AEB}"/>
              </a:ext>
            </a:extLst>
          </p:cNvPr>
          <p:cNvSpPr>
            <a:spLocks noGrp="1"/>
          </p:cNvSpPr>
          <p:nvPr>
            <p:ph type="sldNum" sz="quarter" idx="10"/>
          </p:nvPr>
        </p:nvSpPr>
        <p:spPr/>
        <p:txBody>
          <a:bodyPr/>
          <a:lstStyle/>
          <a:p>
            <a:fld id="{88A1DFE4-5FC5-43BD-BB7E-75EAD82B965F}" type="slidenum">
              <a:rPr lang="en-US" noProof="0" smtClean="0"/>
              <a:pPr/>
              <a:t>169</a:t>
            </a:fld>
            <a:endParaRPr lang="en-US" noProof="0" dirty="0"/>
          </a:p>
        </p:txBody>
      </p:sp>
      <p:sp>
        <p:nvSpPr>
          <p:cNvPr id="5" name="Text Placeholder 4">
            <a:extLst>
              <a:ext uri="{FF2B5EF4-FFF2-40B4-BE49-F238E27FC236}">
                <a16:creationId xmlns:a16="http://schemas.microsoft.com/office/drawing/2014/main" id="{CF18F68C-CC32-B70D-2BA6-F6A0D475A259}"/>
              </a:ext>
            </a:extLst>
          </p:cNvPr>
          <p:cNvSpPr>
            <a:spLocks noGrp="1"/>
          </p:cNvSpPr>
          <p:nvPr>
            <p:ph type="body" sz="quarter" idx="12"/>
          </p:nvPr>
        </p:nvSpPr>
        <p:spPr/>
        <p:txBody>
          <a:bodyPr/>
          <a:lstStyle/>
          <a:p>
            <a:r>
              <a:rPr lang="en-CH" b="0" dirty="0"/>
              <a:t>There exists not one single economic model to estimate the value of open software and data.</a:t>
            </a:r>
          </a:p>
          <a:p>
            <a:r>
              <a:rPr lang="en-CH" b="0" dirty="0"/>
              <a:t>T</a:t>
            </a:r>
            <a:r>
              <a:rPr lang="en-GB" b="0" dirty="0"/>
              <a:t>he</a:t>
            </a:r>
            <a:r>
              <a:rPr lang="en-CH" b="0" dirty="0"/>
              <a:t> “demand” or “market existence” question is complicated, since the demand or market may not even exist before the software becomes available.</a:t>
            </a:r>
          </a:p>
          <a:p>
            <a:r>
              <a:rPr lang="en-CH" b="0" dirty="0"/>
              <a:t>Examples:</a:t>
            </a:r>
          </a:p>
          <a:p>
            <a:pPr marL="285750" indent="-285750">
              <a:buFont typeface="Arial" panose="020B0604020202020204" pitchFamily="34" charset="0"/>
              <a:buChar char="•"/>
            </a:pPr>
            <a:r>
              <a:rPr lang="en-CH" b="0" dirty="0"/>
              <a:t>GNU</a:t>
            </a:r>
          </a:p>
          <a:p>
            <a:pPr marL="285750" indent="-285750">
              <a:buFont typeface="Arial" panose="020B0604020202020204" pitchFamily="34" charset="0"/>
              <a:buChar char="•"/>
            </a:pPr>
            <a:r>
              <a:rPr lang="en-CH" b="0" dirty="0"/>
              <a:t>World Wide Web</a:t>
            </a:r>
          </a:p>
          <a:p>
            <a:pPr marL="285750" indent="-285750">
              <a:buFont typeface="Arial" panose="020B0604020202020204" pitchFamily="34" charset="0"/>
              <a:buChar char="•"/>
            </a:pPr>
            <a:r>
              <a:rPr lang="en-CH" b="0" dirty="0"/>
              <a:t>Linux</a:t>
            </a:r>
          </a:p>
          <a:p>
            <a:pPr marL="285750" indent="-285750">
              <a:buFont typeface="Arial" panose="020B0604020202020204" pitchFamily="34" charset="0"/>
              <a:buChar char="•"/>
            </a:pPr>
            <a:r>
              <a:rPr lang="en-CH" b="0" dirty="0"/>
              <a:t>Indico</a:t>
            </a:r>
          </a:p>
        </p:txBody>
      </p:sp>
      <p:sp>
        <p:nvSpPr>
          <p:cNvPr id="4" name="Title 3">
            <a:extLst>
              <a:ext uri="{FF2B5EF4-FFF2-40B4-BE49-F238E27FC236}">
                <a16:creationId xmlns:a16="http://schemas.microsoft.com/office/drawing/2014/main" id="{EE5E0EDF-B0E5-3DA3-A916-13BD979137C5}"/>
              </a:ext>
            </a:extLst>
          </p:cNvPr>
          <p:cNvSpPr>
            <a:spLocks noGrp="1"/>
          </p:cNvSpPr>
          <p:nvPr>
            <p:ph type="title"/>
          </p:nvPr>
        </p:nvSpPr>
        <p:spPr/>
        <p:txBody>
          <a:bodyPr/>
          <a:lstStyle/>
          <a:p>
            <a:r>
              <a:rPr lang="en-CH" dirty="0"/>
              <a:t>The value of open software and data</a:t>
            </a:r>
          </a:p>
        </p:txBody>
      </p:sp>
    </p:spTree>
    <p:extLst>
      <p:ext uri="{BB962C8B-B14F-4D97-AF65-F5344CB8AC3E}">
        <p14:creationId xmlns:p14="http://schemas.microsoft.com/office/powerpoint/2010/main" val="19260194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E13FBB-1BC5-85BA-CC6B-01A3DBC5128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53812AD-4840-C5A7-AE39-3E7D77F213F2}"/>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pic>
        <p:nvPicPr>
          <p:cNvPr id="7" name="Picture 6">
            <a:extLst>
              <a:ext uri="{FF2B5EF4-FFF2-40B4-BE49-F238E27FC236}">
                <a16:creationId xmlns:a16="http://schemas.microsoft.com/office/drawing/2014/main" id="{D188D22E-8F6A-CAC1-4754-B76352F7A296}"/>
              </a:ext>
            </a:extLst>
          </p:cNvPr>
          <p:cNvPicPr>
            <a:picLocks noChangeAspect="1"/>
          </p:cNvPicPr>
          <p:nvPr/>
        </p:nvPicPr>
        <p:blipFill>
          <a:blip r:embed="rId2"/>
          <a:stretch>
            <a:fillRect/>
          </a:stretch>
        </p:blipFill>
        <p:spPr>
          <a:xfrm>
            <a:off x="-4518" y="0"/>
            <a:ext cx="9148518" cy="5143500"/>
          </a:xfrm>
          <a:prstGeom prst="rect">
            <a:avLst/>
          </a:prstGeom>
        </p:spPr>
      </p:pic>
      <p:sp>
        <p:nvSpPr>
          <p:cNvPr id="10" name="Rounded Rectangle 9">
            <a:extLst>
              <a:ext uri="{FF2B5EF4-FFF2-40B4-BE49-F238E27FC236}">
                <a16:creationId xmlns:a16="http://schemas.microsoft.com/office/drawing/2014/main" id="{F5E2AC2A-BC06-F14C-B73B-8950E17D7849}"/>
              </a:ext>
            </a:extLst>
          </p:cNvPr>
          <p:cNvSpPr/>
          <p:nvPr/>
        </p:nvSpPr>
        <p:spPr>
          <a:xfrm>
            <a:off x="1033063" y="153563"/>
            <a:ext cx="2310430" cy="3748341"/>
          </a:xfrm>
          <a:prstGeom prst="roundRect">
            <a:avLst>
              <a:gd name="adj" fmla="val 3676"/>
            </a:avLst>
          </a:pr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Rounded Rectangle 10">
            <a:extLst>
              <a:ext uri="{FF2B5EF4-FFF2-40B4-BE49-F238E27FC236}">
                <a16:creationId xmlns:a16="http://schemas.microsoft.com/office/drawing/2014/main" id="{C64907FF-1DBE-436B-D71D-D6AD67895059}"/>
              </a:ext>
            </a:extLst>
          </p:cNvPr>
          <p:cNvSpPr/>
          <p:nvPr/>
        </p:nvSpPr>
        <p:spPr>
          <a:xfrm>
            <a:off x="6798670" y="1115662"/>
            <a:ext cx="1654296" cy="2025408"/>
          </a:xfrm>
          <a:prstGeom prst="roundRect">
            <a:avLst>
              <a:gd name="adj" fmla="val 3676"/>
            </a:avLst>
          </a:pr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ounded Rectangle 11">
            <a:extLst>
              <a:ext uri="{FF2B5EF4-FFF2-40B4-BE49-F238E27FC236}">
                <a16:creationId xmlns:a16="http://schemas.microsoft.com/office/drawing/2014/main" id="{E715D543-78D0-5715-7F75-5E746E5E1860}"/>
              </a:ext>
            </a:extLst>
          </p:cNvPr>
          <p:cNvSpPr/>
          <p:nvPr/>
        </p:nvSpPr>
        <p:spPr>
          <a:xfrm>
            <a:off x="3343493" y="3141070"/>
            <a:ext cx="1940483" cy="760834"/>
          </a:xfrm>
          <a:prstGeom prst="roundRect">
            <a:avLst>
              <a:gd name="adj" fmla="val 3676"/>
            </a:avLst>
          </a:pr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540683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1"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1" animBg="1"/>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AB6A456-30FB-31C5-785F-6F1D9195A7E5}"/>
              </a:ext>
            </a:extLst>
          </p:cNvPr>
          <p:cNvSpPr>
            <a:spLocks noGrp="1"/>
          </p:cNvSpPr>
          <p:nvPr>
            <p:ph type="sldNum" sz="quarter" idx="10"/>
          </p:nvPr>
        </p:nvSpPr>
        <p:spPr/>
        <p:txBody>
          <a:bodyPr/>
          <a:lstStyle/>
          <a:p>
            <a:fld id="{88A1DFE4-5FC5-43BD-BB7E-75EAD82B965F}" type="slidenum">
              <a:rPr lang="en-US" noProof="0" smtClean="0"/>
              <a:pPr/>
              <a:t>170</a:t>
            </a:fld>
            <a:endParaRPr lang="en-US" noProof="0" dirty="0"/>
          </a:p>
        </p:txBody>
      </p:sp>
      <p:sp>
        <p:nvSpPr>
          <p:cNvPr id="6" name="Title 5">
            <a:extLst>
              <a:ext uri="{FF2B5EF4-FFF2-40B4-BE49-F238E27FC236}">
                <a16:creationId xmlns:a16="http://schemas.microsoft.com/office/drawing/2014/main" id="{A2D2BF93-5E86-9BC6-B882-023EDF890842}"/>
              </a:ext>
            </a:extLst>
          </p:cNvPr>
          <p:cNvSpPr>
            <a:spLocks noGrp="1"/>
          </p:cNvSpPr>
          <p:nvPr>
            <p:ph type="title"/>
          </p:nvPr>
        </p:nvSpPr>
        <p:spPr>
          <a:xfrm>
            <a:off x="92843" y="433022"/>
            <a:ext cx="8941935" cy="804066"/>
          </a:xfrm>
        </p:spPr>
        <p:txBody>
          <a:bodyPr/>
          <a:lstStyle/>
          <a:p>
            <a:r>
              <a:rPr lang="en-CH" dirty="0"/>
              <a:t>Case of Open Repository: Invenio SW / Zenodo</a:t>
            </a:r>
          </a:p>
        </p:txBody>
      </p:sp>
      <p:sp>
        <p:nvSpPr>
          <p:cNvPr id="9" name="TextBox 1">
            <a:extLst>
              <a:ext uri="{FF2B5EF4-FFF2-40B4-BE49-F238E27FC236}">
                <a16:creationId xmlns:a16="http://schemas.microsoft.com/office/drawing/2014/main" id="{DB1A5064-9B61-3765-0075-3CCECF198224}"/>
              </a:ext>
            </a:extLst>
          </p:cNvPr>
          <p:cNvSpPr txBox="1"/>
          <p:nvPr/>
        </p:nvSpPr>
        <p:spPr>
          <a:xfrm>
            <a:off x="92843" y="1002088"/>
            <a:ext cx="8827438" cy="470000"/>
          </a:xfrm>
          <a:prstGeom prst="rect">
            <a:avLst/>
          </a:prstGeom>
          <a:noFill/>
        </p:spPr>
        <p:txBody>
          <a:bodyPr wrap="square" rtlCol="0">
            <a:spAutoFit/>
          </a:bodyPr>
          <a:lstStyle/>
          <a:p>
            <a:pPr marL="0" marR="0" algn="ctr">
              <a:lnSpc>
                <a:spcPct val="107000"/>
              </a:lnSpc>
              <a:spcBef>
                <a:spcPts val="0"/>
              </a:spcBef>
              <a:spcAft>
                <a:spcPts val="800"/>
              </a:spcAft>
            </a:pPr>
            <a:r>
              <a:rPr lang="en-GB" sz="2400" b="1" kern="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NPV = ∑</a:t>
            </a:r>
            <a:r>
              <a:rPr lang="en-GB" sz="2400" b="1" kern="1200" baseline="30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a:t>
            </a:r>
            <a:r>
              <a:rPr lang="en-GB" sz="2400" b="1" kern="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a:t>
            </a:r>
            <a:r>
              <a:rPr lang="en-GB" sz="2400" b="1" kern="1200" baseline="-25000" dirty="0" err="1">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a:t>
            </a:r>
            <a:r>
              <a:rPr lang="en-GB" sz="2400" b="1" kern="1200" baseline="-25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 0</a:t>
            </a:r>
            <a:r>
              <a:rPr lang="en-GB" sz="2400" b="1" kern="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Discounted Benefit </a:t>
            </a:r>
            <a:r>
              <a:rPr lang="en-GB" sz="1800" b="1" kern="1200" dirty="0" err="1">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i</a:t>
            </a:r>
            <a:r>
              <a:rPr lang="en-GB" sz="2400" b="1" kern="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 ∑</a:t>
            </a:r>
            <a:r>
              <a:rPr lang="en-GB" sz="2400" b="1" kern="1200" baseline="30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a:t>
            </a:r>
            <a:r>
              <a:rPr lang="en-GB" sz="2400" b="1" kern="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a:t>
            </a:r>
            <a:r>
              <a:rPr lang="en-GB" sz="2400" b="1" kern="1200" baseline="-25000" dirty="0" err="1">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t</a:t>
            </a:r>
            <a:r>
              <a:rPr lang="en-GB" sz="2400" b="1" kern="1200" baseline="-25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 = 0</a:t>
            </a:r>
            <a:r>
              <a:rPr lang="en-GB" sz="2400" b="1" kern="12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Discounted Cost </a:t>
            </a:r>
            <a:r>
              <a:rPr lang="en-GB" sz="1800" b="1" kern="1200" dirty="0" err="1">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i</a:t>
            </a:r>
            <a:endParaRPr lang="en-GB" sz="11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696905FC-D3AB-292A-1321-D56AAAD46902}"/>
              </a:ext>
            </a:extLst>
          </p:cNvPr>
          <p:cNvSpPr txBox="1"/>
          <p:nvPr/>
        </p:nvSpPr>
        <p:spPr>
          <a:xfrm>
            <a:off x="-272646" y="1562082"/>
            <a:ext cx="9162685" cy="3539430"/>
          </a:xfrm>
          <a:prstGeom prst="rect">
            <a:avLst/>
          </a:prstGeom>
          <a:noFill/>
        </p:spPr>
        <p:txBody>
          <a:bodyPr wrap="square">
            <a:spAutoFit/>
          </a:bodyPr>
          <a:lstStyle/>
          <a:p>
            <a:pPr marL="688043" lvl="1" indent="-285750" algn="just">
              <a:buFont typeface="Wingdings" panose="05000000000000000000" pitchFamily="2" charset="2"/>
              <a:buChar char="v"/>
            </a:pPr>
            <a:r>
              <a:rPr lang="en-GB" sz="1400" b="1" u="sng" dirty="0"/>
              <a:t>Cost of the virtual repository:</a:t>
            </a:r>
            <a:r>
              <a:rPr lang="en-GB" sz="1400" b="1" dirty="0"/>
              <a:t> </a:t>
            </a:r>
            <a:r>
              <a:rPr lang="en-GB" sz="1400" dirty="0"/>
              <a:t>Costs related to the </a:t>
            </a:r>
            <a:r>
              <a:rPr lang="en-GB" sz="1400" b="1" dirty="0"/>
              <a:t>development and maintenance </a:t>
            </a:r>
            <a:r>
              <a:rPr lang="en-GB" sz="1400" dirty="0"/>
              <a:t>of the repository. </a:t>
            </a:r>
          </a:p>
          <a:p>
            <a:pPr lvl="1" algn="just"/>
            <a:endParaRPr lang="en-GB" sz="1400" dirty="0"/>
          </a:p>
          <a:p>
            <a:pPr marL="688043" lvl="1" indent="-285750" algn="just">
              <a:buFont typeface="Wingdings" panose="05000000000000000000" pitchFamily="2" charset="2"/>
              <a:buChar char="v"/>
            </a:pPr>
            <a:r>
              <a:rPr lang="en-GB" sz="1400" b="1" u="sng" dirty="0"/>
              <a:t>Benefits of the repository:</a:t>
            </a:r>
            <a:r>
              <a:rPr lang="en-GB" sz="1400" b="1" dirty="0"/>
              <a:t> </a:t>
            </a:r>
            <a:r>
              <a:rPr lang="en-GB" sz="1400" dirty="0"/>
              <a:t>Three variables have been identified as having a socio-economic impact benefit measuring the benefits of open access. </a:t>
            </a:r>
          </a:p>
          <a:p>
            <a:pPr lvl="1" algn="just"/>
            <a:endParaRPr lang="en-GB" sz="1400" dirty="0"/>
          </a:p>
          <a:p>
            <a:pPr marL="1090337" lvl="2" indent="-285750" algn="just">
              <a:buFont typeface="Wingdings" panose="05000000000000000000" pitchFamily="2" charset="2"/>
              <a:buChar char="§"/>
            </a:pPr>
            <a:r>
              <a:rPr lang="en-GB" sz="1400" b="1" u="sng" dirty="0"/>
              <a:t>Data storage:</a:t>
            </a:r>
            <a:r>
              <a:rPr lang="en-GB" sz="1400" dirty="0"/>
              <a:t> Data storage includes all files stored in the free virtual repository.</a:t>
            </a:r>
            <a:br>
              <a:rPr lang="en-GB" sz="1400" dirty="0"/>
            </a:br>
            <a:r>
              <a:rPr lang="en-GB" sz="1400" dirty="0"/>
              <a:t>The measurement of the benefit of this feature is determined by establishing a price </a:t>
            </a:r>
            <a:r>
              <a:rPr lang="en-GB" sz="1400" b="1" dirty="0"/>
              <a:t>based on market values from Dryad, a commercial repository (</a:t>
            </a:r>
            <a:r>
              <a:rPr lang="en-GB" sz="1400" b="1" dirty="0" err="1"/>
              <a:t>datadryad.org</a:t>
            </a:r>
            <a:r>
              <a:rPr lang="en-GB" sz="1400" b="1" dirty="0"/>
              <a:t>).</a:t>
            </a:r>
            <a:endParaRPr lang="en-GB" sz="1400" dirty="0"/>
          </a:p>
          <a:p>
            <a:pPr marL="1090337" lvl="2" indent="-285750" algn="just">
              <a:buFont typeface="Wingdings" panose="05000000000000000000" pitchFamily="2" charset="2"/>
              <a:buChar char="v"/>
            </a:pPr>
            <a:endParaRPr lang="en-GB" sz="1400" dirty="0"/>
          </a:p>
          <a:p>
            <a:pPr marL="1090337" lvl="2" indent="-285750" algn="just">
              <a:buFont typeface="Wingdings" panose="05000000000000000000" pitchFamily="2" charset="2"/>
              <a:buChar char="§"/>
            </a:pPr>
            <a:r>
              <a:rPr lang="en-GB" sz="1400" b="1" u="sng" dirty="0"/>
              <a:t>Downloads:</a:t>
            </a:r>
            <a:r>
              <a:rPr lang="en-GB" sz="1400" dirty="0"/>
              <a:t> This variable makes measures the </a:t>
            </a:r>
            <a:r>
              <a:rPr lang="en-GB" sz="1400" b="1" dirty="0"/>
              <a:t>benefit of access to information </a:t>
            </a:r>
            <a:r>
              <a:rPr lang="en-GB" sz="1400" dirty="0"/>
              <a:t>due to downloads made by users of the documents hosted in the repository. </a:t>
            </a:r>
          </a:p>
          <a:p>
            <a:pPr marL="1090337" lvl="2" indent="-285750" algn="just">
              <a:buFont typeface="Wingdings" panose="05000000000000000000" pitchFamily="2" charset="2"/>
              <a:buChar char="v"/>
            </a:pPr>
            <a:endParaRPr lang="en-GB" sz="1400" dirty="0"/>
          </a:p>
          <a:p>
            <a:pPr marL="1090337" lvl="2" indent="-285750" algn="just">
              <a:buFont typeface="Wingdings" panose="05000000000000000000" pitchFamily="2" charset="2"/>
              <a:buChar char="§"/>
            </a:pPr>
            <a:r>
              <a:rPr lang="en-GB" sz="1400" b="1" u="sng" dirty="0"/>
              <a:t>Online usage:</a:t>
            </a:r>
            <a:r>
              <a:rPr lang="en-GB" sz="1400" dirty="0"/>
              <a:t> This variable estimates the </a:t>
            </a:r>
            <a:r>
              <a:rPr lang="en-GB" sz="1400" b="1" dirty="0"/>
              <a:t>monetary value of the time spent by unique visitors </a:t>
            </a:r>
            <a:r>
              <a:rPr lang="en-GB" sz="1400" dirty="0"/>
              <a:t>to the website. The value of web usage is based on </a:t>
            </a:r>
            <a:r>
              <a:rPr lang="en-GB" sz="1400" dirty="0" err="1"/>
              <a:t>Piwik's</a:t>
            </a:r>
            <a:r>
              <a:rPr lang="en-GB" sz="1400" dirty="0"/>
              <a:t> observations. </a:t>
            </a:r>
            <a:r>
              <a:rPr lang="en-GB" sz="1400" dirty="0" err="1"/>
              <a:t>Piwik</a:t>
            </a:r>
            <a:r>
              <a:rPr lang="en-GB" sz="1400" dirty="0"/>
              <a:t> is a free and open-source web analytics application used by Zenodo for its metrics. The value of time was calculated, based in the average salaries per minute for researchers in EU countries.</a:t>
            </a:r>
          </a:p>
        </p:txBody>
      </p:sp>
    </p:spTree>
    <p:extLst>
      <p:ext uri="{BB962C8B-B14F-4D97-AF65-F5344CB8AC3E}">
        <p14:creationId xmlns:p14="http://schemas.microsoft.com/office/powerpoint/2010/main" val="1610269780"/>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D3A97A0-84F2-78BC-9BD0-5CBE88FE1362}"/>
              </a:ext>
            </a:extLst>
          </p:cNvPr>
          <p:cNvSpPr>
            <a:spLocks noGrp="1"/>
          </p:cNvSpPr>
          <p:nvPr>
            <p:ph type="sldNum" sz="quarter" idx="10"/>
          </p:nvPr>
        </p:nvSpPr>
        <p:spPr/>
        <p:txBody>
          <a:bodyPr/>
          <a:lstStyle/>
          <a:p>
            <a:fld id="{88A1DFE4-5FC5-43BD-BB7E-75EAD82B965F}" type="slidenum">
              <a:rPr lang="en-US" noProof="0" smtClean="0"/>
              <a:pPr/>
              <a:t>171</a:t>
            </a:fld>
            <a:endParaRPr lang="en-US" noProof="0" dirty="0"/>
          </a:p>
        </p:txBody>
      </p:sp>
      <p:graphicFrame>
        <p:nvGraphicFramePr>
          <p:cNvPr id="6" name="Table 3">
            <a:extLst>
              <a:ext uri="{FF2B5EF4-FFF2-40B4-BE49-F238E27FC236}">
                <a16:creationId xmlns:a16="http://schemas.microsoft.com/office/drawing/2014/main" id="{91A5F7AD-89B1-D248-2590-A592689D82A9}"/>
              </a:ext>
            </a:extLst>
          </p:cNvPr>
          <p:cNvGraphicFramePr>
            <a:graphicFrameLocks noGrp="1"/>
          </p:cNvGraphicFramePr>
          <p:nvPr>
            <p:extLst>
              <p:ext uri="{D42A27DB-BD31-4B8C-83A1-F6EECF244321}">
                <p14:modId xmlns:p14="http://schemas.microsoft.com/office/powerpoint/2010/main" val="3793901286"/>
              </p:ext>
            </p:extLst>
          </p:nvPr>
        </p:nvGraphicFramePr>
        <p:xfrm>
          <a:off x="96018" y="886764"/>
          <a:ext cx="8951963" cy="3931634"/>
        </p:xfrm>
        <a:graphic>
          <a:graphicData uri="http://schemas.openxmlformats.org/drawingml/2006/table">
            <a:tbl>
              <a:tblPr firstRow="1" bandRow="1">
                <a:tableStyleId>{073A0DAA-6AF3-43AB-8588-CEC1D06C72B9}</a:tableStyleId>
              </a:tblPr>
              <a:tblGrid>
                <a:gridCol w="3371012">
                  <a:extLst>
                    <a:ext uri="{9D8B030D-6E8A-4147-A177-3AD203B41FA5}">
                      <a16:colId xmlns:a16="http://schemas.microsoft.com/office/drawing/2014/main" val="2030387388"/>
                    </a:ext>
                  </a:extLst>
                </a:gridCol>
                <a:gridCol w="5580951">
                  <a:extLst>
                    <a:ext uri="{9D8B030D-6E8A-4147-A177-3AD203B41FA5}">
                      <a16:colId xmlns:a16="http://schemas.microsoft.com/office/drawing/2014/main" val="2428452493"/>
                    </a:ext>
                  </a:extLst>
                </a:gridCol>
              </a:tblGrid>
              <a:tr h="561662">
                <a:tc gridSpan="2">
                  <a:txBody>
                    <a:bodyPr/>
                    <a:lstStyle/>
                    <a:p>
                      <a:pPr algn="ctr"/>
                      <a:r>
                        <a:rPr lang="es-ES" sz="2000" dirty="0"/>
                        <a:t>MODEL ASSUMPTIONS</a:t>
                      </a:r>
                      <a:endParaRPr lang="en-GB" sz="2000" dirty="0"/>
                    </a:p>
                  </a:txBody>
                  <a:tcPr anchor="ctr"/>
                </a:tc>
                <a:tc hMerge="1">
                  <a:txBody>
                    <a:bodyPr/>
                    <a:lstStyle/>
                    <a:p>
                      <a:endParaRPr lang="en-GB" dirty="0"/>
                    </a:p>
                  </a:txBody>
                  <a:tcPr/>
                </a:tc>
                <a:extLst>
                  <a:ext uri="{0D108BD9-81ED-4DB2-BD59-A6C34878D82A}">
                    <a16:rowId xmlns:a16="http://schemas.microsoft.com/office/drawing/2014/main" val="2371376275"/>
                  </a:ext>
                </a:extLst>
              </a:tr>
              <a:tr h="561662">
                <a:tc>
                  <a:txBody>
                    <a:bodyPr/>
                    <a:lstStyle/>
                    <a:p>
                      <a:pPr algn="ctr"/>
                      <a:r>
                        <a:rPr lang="es-ES" b="1" dirty="0"/>
                        <a:t>Timeline</a:t>
                      </a:r>
                      <a:endParaRPr lang="en-GB" b="1" dirty="0"/>
                    </a:p>
                  </a:txBody>
                  <a:tcPr anchor="ctr"/>
                </a:tc>
                <a:tc>
                  <a:txBody>
                    <a:bodyPr/>
                    <a:lstStyle/>
                    <a:p>
                      <a:pPr algn="ctr"/>
                      <a:r>
                        <a:rPr lang="es-ES" b="1" dirty="0"/>
                        <a:t>2021 – 2057</a:t>
                      </a:r>
                    </a:p>
                    <a:p>
                      <a:pPr algn="ctr"/>
                      <a:r>
                        <a:rPr lang="es-ES" b="1" dirty="0"/>
                        <a:t>2021 as a base </a:t>
                      </a:r>
                      <a:r>
                        <a:rPr lang="es-ES" b="1" dirty="0" err="1"/>
                        <a:t>year</a:t>
                      </a:r>
                      <a:endParaRPr lang="es-ES" b="1" dirty="0"/>
                    </a:p>
                  </a:txBody>
                  <a:tcPr anchor="ctr"/>
                </a:tc>
                <a:extLst>
                  <a:ext uri="{0D108BD9-81ED-4DB2-BD59-A6C34878D82A}">
                    <a16:rowId xmlns:a16="http://schemas.microsoft.com/office/drawing/2014/main" val="1510936954"/>
                  </a:ext>
                </a:extLst>
              </a:tr>
              <a:tr h="561662">
                <a:tc>
                  <a:txBody>
                    <a:bodyPr/>
                    <a:lstStyle/>
                    <a:p>
                      <a:pPr algn="ctr"/>
                      <a:r>
                        <a:rPr lang="en-GB" b="1" dirty="0"/>
                        <a:t>General increase of the timeline</a:t>
                      </a:r>
                    </a:p>
                  </a:txBody>
                  <a:tcPr anchor="ctr"/>
                </a:tc>
                <a:tc>
                  <a:txBody>
                    <a:bodyPr/>
                    <a:lstStyle/>
                    <a:p>
                      <a:pPr algn="ctr"/>
                      <a:r>
                        <a:rPr lang="en-GB" b="1" dirty="0"/>
                        <a:t>The variables used in the study increase until 2040</a:t>
                      </a:r>
                      <a:br>
                        <a:rPr lang="en-GB" b="1" dirty="0"/>
                      </a:br>
                      <a:r>
                        <a:rPr lang="en-GB" b="1" dirty="0"/>
                        <a:t>and then remain constant.</a:t>
                      </a:r>
                    </a:p>
                  </a:txBody>
                  <a:tcPr anchor="ctr"/>
                </a:tc>
                <a:extLst>
                  <a:ext uri="{0D108BD9-81ED-4DB2-BD59-A6C34878D82A}">
                    <a16:rowId xmlns:a16="http://schemas.microsoft.com/office/drawing/2014/main" val="2885220239"/>
                  </a:ext>
                </a:extLst>
              </a:tr>
              <a:tr h="561662">
                <a:tc>
                  <a:txBody>
                    <a:bodyPr/>
                    <a:lstStyle/>
                    <a:p>
                      <a:pPr algn="ctr"/>
                      <a:r>
                        <a:rPr lang="es-ES" b="1" dirty="0"/>
                        <a:t>Social </a:t>
                      </a:r>
                      <a:r>
                        <a:rPr lang="es-ES" b="1" dirty="0" err="1"/>
                        <a:t>Discount</a:t>
                      </a:r>
                      <a:r>
                        <a:rPr lang="es-ES" b="1" dirty="0"/>
                        <a:t> </a:t>
                      </a:r>
                      <a:r>
                        <a:rPr lang="es-ES" b="1" dirty="0" err="1"/>
                        <a:t>Rate</a:t>
                      </a:r>
                      <a:endParaRPr lang="en-GB" b="1" dirty="0"/>
                    </a:p>
                  </a:txBody>
                  <a:tcPr anchor="ctr"/>
                </a:tc>
                <a:tc>
                  <a:txBody>
                    <a:bodyPr/>
                    <a:lstStyle/>
                    <a:p>
                      <a:pPr algn="ctr"/>
                      <a:r>
                        <a:rPr lang="es-ES" b="1" dirty="0"/>
                        <a:t>2%</a:t>
                      </a:r>
                      <a:endParaRPr lang="en-GB" b="1" dirty="0"/>
                    </a:p>
                  </a:txBody>
                  <a:tcPr anchor="ctr"/>
                </a:tc>
                <a:extLst>
                  <a:ext uri="{0D108BD9-81ED-4DB2-BD59-A6C34878D82A}">
                    <a16:rowId xmlns:a16="http://schemas.microsoft.com/office/drawing/2014/main" val="1866030999"/>
                  </a:ext>
                </a:extLst>
              </a:tr>
              <a:tr h="561662">
                <a:tc>
                  <a:txBody>
                    <a:bodyPr/>
                    <a:lstStyle/>
                    <a:p>
                      <a:pPr algn="ctr"/>
                      <a:r>
                        <a:rPr lang="es-ES" b="1" dirty="0" err="1"/>
                        <a:t>Currency</a:t>
                      </a:r>
                      <a:endParaRPr lang="en-GB" b="1"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ES" b="1" dirty="0" err="1"/>
                        <a:t>Fixed</a:t>
                      </a:r>
                      <a:r>
                        <a:rPr lang="es-ES" b="1" dirty="0"/>
                        <a:t> at 1 € = 1.07 CHF</a:t>
                      </a:r>
                      <a:endParaRPr lang="en-GB" b="1" dirty="0"/>
                    </a:p>
                  </a:txBody>
                  <a:tcPr anchor="ctr"/>
                </a:tc>
                <a:extLst>
                  <a:ext uri="{0D108BD9-81ED-4DB2-BD59-A6C34878D82A}">
                    <a16:rowId xmlns:a16="http://schemas.microsoft.com/office/drawing/2014/main" val="649049085"/>
                  </a:ext>
                </a:extLst>
              </a:tr>
              <a:tr h="561662">
                <a:tc>
                  <a:txBody>
                    <a:bodyPr/>
                    <a:lstStyle/>
                    <a:p>
                      <a:pPr algn="ctr"/>
                      <a:r>
                        <a:rPr lang="es-ES" b="1" dirty="0"/>
                        <a:t>Value of time</a:t>
                      </a:r>
                      <a:endParaRPr lang="en-GB" b="1" dirty="0"/>
                    </a:p>
                  </a:txBody>
                  <a:tcPr anchor="ctr"/>
                </a:tc>
                <a:tc>
                  <a:txBody>
                    <a:bodyPr/>
                    <a:lstStyle/>
                    <a:p>
                      <a:pPr algn="ctr"/>
                      <a:r>
                        <a:rPr lang="es-ES" b="1" dirty="0"/>
                        <a:t>0.30 €/min</a:t>
                      </a:r>
                    </a:p>
                    <a:p>
                      <a:pPr algn="ctr"/>
                      <a:r>
                        <a:rPr lang="en-GB" b="1" dirty="0"/>
                        <a:t>extracted from the Eurostat database.</a:t>
                      </a:r>
                    </a:p>
                  </a:txBody>
                  <a:tcPr anchor="ctr"/>
                </a:tc>
                <a:extLst>
                  <a:ext uri="{0D108BD9-81ED-4DB2-BD59-A6C34878D82A}">
                    <a16:rowId xmlns:a16="http://schemas.microsoft.com/office/drawing/2014/main" val="4151464215"/>
                  </a:ext>
                </a:extLst>
              </a:tr>
              <a:tr h="561662">
                <a:tc>
                  <a:txBody>
                    <a:bodyPr/>
                    <a:lstStyle/>
                    <a:p>
                      <a:pPr marL="0" algn="ctr" defTabSz="743041" rtl="0" eaLnBrk="1" latinLnBrk="0" hangingPunct="1"/>
                      <a:r>
                        <a:rPr lang="es-ES" sz="1463" b="1" kern="1200" dirty="0">
                          <a:solidFill>
                            <a:schemeClr val="dk1"/>
                          </a:solidFill>
                          <a:latin typeface="+mn-lt"/>
                          <a:ea typeface="+mn-ea"/>
                          <a:cs typeface="+mn-cs"/>
                        </a:rPr>
                        <a:t>Virtual </a:t>
                      </a:r>
                      <a:r>
                        <a:rPr lang="es-ES" sz="1463" b="1" kern="1200" dirty="0" err="1">
                          <a:solidFill>
                            <a:schemeClr val="dk1"/>
                          </a:solidFill>
                          <a:latin typeface="+mn-lt"/>
                          <a:ea typeface="+mn-ea"/>
                          <a:cs typeface="+mn-cs"/>
                        </a:rPr>
                        <a:t>value</a:t>
                      </a:r>
                      <a:r>
                        <a:rPr lang="es-ES" sz="1463" b="1" kern="1200" dirty="0">
                          <a:solidFill>
                            <a:schemeClr val="dk1"/>
                          </a:solidFill>
                          <a:latin typeface="+mn-lt"/>
                          <a:ea typeface="+mn-ea"/>
                          <a:cs typeface="+mn-cs"/>
                        </a:rPr>
                        <a:t> </a:t>
                      </a:r>
                      <a:r>
                        <a:rPr lang="es-ES" sz="1463" b="1" kern="1200" dirty="0" err="1">
                          <a:solidFill>
                            <a:schemeClr val="dk1"/>
                          </a:solidFill>
                          <a:latin typeface="+mn-lt"/>
                          <a:ea typeface="+mn-ea"/>
                          <a:cs typeface="+mn-cs"/>
                        </a:rPr>
                        <a:t>of</a:t>
                      </a:r>
                      <a:r>
                        <a:rPr lang="es-ES" sz="1463" b="1" kern="1200" dirty="0">
                          <a:solidFill>
                            <a:schemeClr val="dk1"/>
                          </a:solidFill>
                          <a:latin typeface="+mn-lt"/>
                          <a:ea typeface="+mn-ea"/>
                          <a:cs typeface="+mn-cs"/>
                        </a:rPr>
                        <a:t> a single </a:t>
                      </a:r>
                      <a:r>
                        <a:rPr lang="es-ES" sz="1463" b="1" kern="1200" dirty="0" err="1">
                          <a:solidFill>
                            <a:schemeClr val="dk1"/>
                          </a:solidFill>
                          <a:latin typeface="+mn-lt"/>
                          <a:ea typeface="+mn-ea"/>
                          <a:cs typeface="+mn-cs"/>
                        </a:rPr>
                        <a:t>download</a:t>
                      </a:r>
                      <a:endParaRPr lang="en-GB" sz="1463" b="1" kern="1200" dirty="0">
                        <a:solidFill>
                          <a:schemeClr val="dk1"/>
                        </a:solidFill>
                        <a:latin typeface="+mn-lt"/>
                        <a:ea typeface="+mn-ea"/>
                        <a:cs typeface="+mn-cs"/>
                      </a:endParaRPr>
                    </a:p>
                  </a:txBody>
                  <a:tcPr anchor="ctr"/>
                </a:tc>
                <a:tc>
                  <a:txBody>
                    <a:bodyPr/>
                    <a:lstStyle/>
                    <a:p>
                      <a:pPr marL="0" algn="ctr" defTabSz="743041" rtl="0" eaLnBrk="1" latinLnBrk="0" hangingPunct="1"/>
                      <a:r>
                        <a:rPr lang="es-ES" sz="1463" b="1" kern="1200" dirty="0">
                          <a:solidFill>
                            <a:schemeClr val="dk1"/>
                          </a:solidFill>
                          <a:latin typeface="+mn-lt"/>
                          <a:ea typeface="+mn-ea"/>
                          <a:cs typeface="+mn-cs"/>
                        </a:rPr>
                        <a:t>7 € </a:t>
                      </a:r>
                      <a:r>
                        <a:rPr lang="es-ES" sz="1463" b="1" kern="1200" dirty="0" err="1">
                          <a:solidFill>
                            <a:schemeClr val="dk1"/>
                          </a:solidFill>
                          <a:latin typeface="+mn-lt"/>
                          <a:ea typeface="+mn-ea"/>
                          <a:cs typeface="+mn-cs"/>
                        </a:rPr>
                        <a:t>established</a:t>
                      </a:r>
                      <a:r>
                        <a:rPr lang="es-ES" sz="1463" b="1" kern="1200" dirty="0">
                          <a:solidFill>
                            <a:schemeClr val="dk1"/>
                          </a:solidFill>
                          <a:latin typeface="+mn-lt"/>
                          <a:ea typeface="+mn-ea"/>
                          <a:cs typeface="+mn-cs"/>
                        </a:rPr>
                        <a:t> </a:t>
                      </a:r>
                      <a:r>
                        <a:rPr lang="es-ES" sz="1463" b="1" kern="1200" dirty="0" err="1">
                          <a:solidFill>
                            <a:schemeClr val="dk1"/>
                          </a:solidFill>
                          <a:latin typeface="+mn-lt"/>
                          <a:ea typeface="+mn-ea"/>
                          <a:cs typeface="+mn-cs"/>
                        </a:rPr>
                        <a:t>based</a:t>
                      </a:r>
                      <a:r>
                        <a:rPr lang="es-ES" sz="1463" b="1" kern="1200" dirty="0">
                          <a:solidFill>
                            <a:schemeClr val="dk1"/>
                          </a:solidFill>
                          <a:latin typeface="+mn-lt"/>
                          <a:ea typeface="+mn-ea"/>
                          <a:cs typeface="+mn-cs"/>
                        </a:rPr>
                        <a:t> </a:t>
                      </a:r>
                      <a:r>
                        <a:rPr lang="es-ES" sz="1463" b="1" kern="1200" dirty="0" err="1">
                          <a:solidFill>
                            <a:schemeClr val="dk1"/>
                          </a:solidFill>
                          <a:latin typeface="+mn-lt"/>
                          <a:ea typeface="+mn-ea"/>
                          <a:cs typeface="+mn-cs"/>
                        </a:rPr>
                        <a:t>on</a:t>
                      </a:r>
                      <a:r>
                        <a:rPr lang="es-ES" sz="1463" b="1" kern="1200" dirty="0">
                          <a:solidFill>
                            <a:schemeClr val="dk1"/>
                          </a:solidFill>
                          <a:latin typeface="+mn-lt"/>
                          <a:ea typeface="+mn-ea"/>
                          <a:cs typeface="+mn-cs"/>
                        </a:rPr>
                        <a:t> comparable comercial </a:t>
                      </a:r>
                      <a:r>
                        <a:rPr lang="es-ES" sz="1463" b="1" kern="1200" dirty="0" err="1">
                          <a:solidFill>
                            <a:schemeClr val="dk1"/>
                          </a:solidFill>
                          <a:latin typeface="+mn-lt"/>
                          <a:ea typeface="+mn-ea"/>
                          <a:cs typeface="+mn-cs"/>
                        </a:rPr>
                        <a:t>platforms</a:t>
                      </a:r>
                      <a:r>
                        <a:rPr lang="es-ES" sz="1463" b="1" kern="1200" dirty="0">
                          <a:solidFill>
                            <a:schemeClr val="dk1"/>
                          </a:solidFill>
                          <a:latin typeface="+mn-lt"/>
                          <a:ea typeface="+mn-ea"/>
                          <a:cs typeface="+mn-cs"/>
                        </a:rPr>
                        <a:t> (</a:t>
                      </a:r>
                      <a:r>
                        <a:rPr lang="es-ES" sz="1463" b="1" kern="1200" dirty="0" err="1">
                          <a:solidFill>
                            <a:schemeClr val="dk1"/>
                          </a:solidFill>
                          <a:latin typeface="+mn-lt"/>
                          <a:ea typeface="+mn-ea"/>
                          <a:cs typeface="+mn-cs"/>
                        </a:rPr>
                        <a:t>e.g</a:t>
                      </a:r>
                      <a:r>
                        <a:rPr lang="es-ES" sz="1463" b="1" kern="1200" dirty="0">
                          <a:solidFill>
                            <a:schemeClr val="dk1"/>
                          </a:solidFill>
                          <a:latin typeface="+mn-lt"/>
                          <a:ea typeface="+mn-ea"/>
                          <a:cs typeface="+mn-cs"/>
                        </a:rPr>
                        <a:t>. IEEE </a:t>
                      </a:r>
                      <a:r>
                        <a:rPr lang="es-ES" sz="1463" b="1" kern="1200" dirty="0" err="1">
                          <a:solidFill>
                            <a:schemeClr val="dk1"/>
                          </a:solidFill>
                          <a:latin typeface="+mn-lt"/>
                          <a:ea typeface="+mn-ea"/>
                          <a:cs typeface="+mn-cs"/>
                        </a:rPr>
                        <a:t>Xplore</a:t>
                      </a:r>
                      <a:r>
                        <a:rPr lang="es-ES" sz="1463" b="1" kern="1200" dirty="0">
                          <a:solidFill>
                            <a:schemeClr val="dk1"/>
                          </a:solidFill>
                          <a:latin typeface="+mn-lt"/>
                          <a:ea typeface="+mn-ea"/>
                          <a:cs typeface="+mn-cs"/>
                        </a:rPr>
                        <a:t>) and a </a:t>
                      </a:r>
                      <a:r>
                        <a:rPr lang="es-ES" sz="1463" b="1" kern="1200" dirty="0" err="1">
                          <a:solidFill>
                            <a:schemeClr val="dk1"/>
                          </a:solidFill>
                          <a:latin typeface="+mn-lt"/>
                          <a:ea typeface="+mn-ea"/>
                          <a:cs typeface="+mn-cs"/>
                        </a:rPr>
                        <a:t>public</a:t>
                      </a:r>
                      <a:r>
                        <a:rPr lang="es-ES" sz="1463" b="1" kern="1200" dirty="0">
                          <a:solidFill>
                            <a:schemeClr val="dk1"/>
                          </a:solidFill>
                          <a:latin typeface="+mn-lt"/>
                          <a:ea typeface="+mn-ea"/>
                          <a:cs typeface="+mn-cs"/>
                        </a:rPr>
                        <a:t> </a:t>
                      </a:r>
                      <a:r>
                        <a:rPr lang="es-ES" sz="1463" b="1" kern="1200" dirty="0" err="1">
                          <a:solidFill>
                            <a:schemeClr val="dk1"/>
                          </a:solidFill>
                          <a:latin typeface="+mn-lt"/>
                          <a:ea typeface="+mn-ea"/>
                          <a:cs typeface="+mn-cs"/>
                        </a:rPr>
                        <a:t>good</a:t>
                      </a:r>
                      <a:r>
                        <a:rPr lang="es-ES" sz="1463" b="1" kern="1200" dirty="0">
                          <a:solidFill>
                            <a:schemeClr val="dk1"/>
                          </a:solidFill>
                          <a:latin typeface="+mn-lt"/>
                          <a:ea typeface="+mn-ea"/>
                          <a:cs typeface="+mn-cs"/>
                        </a:rPr>
                        <a:t> </a:t>
                      </a:r>
                      <a:r>
                        <a:rPr lang="es-ES" sz="1463" b="1" kern="1200" dirty="0" err="1">
                          <a:solidFill>
                            <a:schemeClr val="dk1"/>
                          </a:solidFill>
                          <a:latin typeface="+mn-lt"/>
                          <a:ea typeface="+mn-ea"/>
                          <a:cs typeface="+mn-cs"/>
                        </a:rPr>
                        <a:t>value</a:t>
                      </a:r>
                      <a:r>
                        <a:rPr lang="es-ES" sz="1463" b="1" kern="1200" dirty="0">
                          <a:solidFill>
                            <a:schemeClr val="dk1"/>
                          </a:solidFill>
                          <a:latin typeface="+mn-lt"/>
                          <a:ea typeface="+mn-ea"/>
                          <a:cs typeface="+mn-cs"/>
                        </a:rPr>
                        <a:t> </a:t>
                      </a:r>
                      <a:r>
                        <a:rPr lang="es-ES" sz="1463" b="1" kern="1200" dirty="0" err="1">
                          <a:solidFill>
                            <a:schemeClr val="dk1"/>
                          </a:solidFill>
                          <a:latin typeface="+mn-lt"/>
                          <a:ea typeface="+mn-ea"/>
                          <a:cs typeface="+mn-cs"/>
                        </a:rPr>
                        <a:t>survey</a:t>
                      </a:r>
                      <a:endParaRPr lang="en-GB" sz="1463" b="1" kern="1200" dirty="0">
                        <a:solidFill>
                          <a:schemeClr val="dk1"/>
                        </a:solidFill>
                        <a:latin typeface="+mn-lt"/>
                        <a:ea typeface="+mn-ea"/>
                        <a:cs typeface="+mn-cs"/>
                      </a:endParaRPr>
                    </a:p>
                  </a:txBody>
                  <a:tcPr anchor="ctr"/>
                </a:tc>
                <a:extLst>
                  <a:ext uri="{0D108BD9-81ED-4DB2-BD59-A6C34878D82A}">
                    <a16:rowId xmlns:a16="http://schemas.microsoft.com/office/drawing/2014/main" val="2414791748"/>
                  </a:ext>
                </a:extLst>
              </a:tr>
            </a:tbl>
          </a:graphicData>
        </a:graphic>
      </p:graphicFrame>
    </p:spTree>
    <p:extLst>
      <p:ext uri="{BB962C8B-B14F-4D97-AF65-F5344CB8AC3E}">
        <p14:creationId xmlns:p14="http://schemas.microsoft.com/office/powerpoint/2010/main" val="1614956480"/>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F45F440-693C-62B6-AA6B-A9F2B7E0F8E6}"/>
              </a:ext>
            </a:extLst>
          </p:cNvPr>
          <p:cNvSpPr>
            <a:spLocks noGrp="1"/>
          </p:cNvSpPr>
          <p:nvPr>
            <p:ph type="sldNum" sz="quarter" idx="10"/>
          </p:nvPr>
        </p:nvSpPr>
        <p:spPr/>
        <p:txBody>
          <a:bodyPr/>
          <a:lstStyle/>
          <a:p>
            <a:fld id="{88A1DFE4-5FC5-43BD-BB7E-75EAD82B965F}" type="slidenum">
              <a:rPr lang="en-US" noProof="0" smtClean="0"/>
              <a:pPr/>
              <a:t>172</a:t>
            </a:fld>
            <a:endParaRPr lang="en-US" noProof="0" dirty="0"/>
          </a:p>
        </p:txBody>
      </p:sp>
      <p:sp>
        <p:nvSpPr>
          <p:cNvPr id="4" name="Text Placeholder 3">
            <a:extLst>
              <a:ext uri="{FF2B5EF4-FFF2-40B4-BE49-F238E27FC236}">
                <a16:creationId xmlns:a16="http://schemas.microsoft.com/office/drawing/2014/main" id="{11FEFFA6-1C51-CDFD-C970-99327F3D8607}"/>
              </a:ext>
            </a:extLst>
          </p:cNvPr>
          <p:cNvSpPr>
            <a:spLocks noGrp="1"/>
          </p:cNvSpPr>
          <p:nvPr>
            <p:ph type="body" sz="quarter" idx="12"/>
          </p:nvPr>
        </p:nvSpPr>
        <p:spPr>
          <a:xfrm>
            <a:off x="92842" y="1347555"/>
            <a:ext cx="8652457" cy="3088800"/>
          </a:xfrm>
        </p:spPr>
        <p:txBody>
          <a:bodyPr/>
          <a:lstStyle/>
          <a:p>
            <a:r>
              <a:rPr lang="en-GB" b="0" dirty="0"/>
              <a:t>Conditioned by the present economic situation of development in an existing research infrastructure.</a:t>
            </a:r>
          </a:p>
          <a:p>
            <a:r>
              <a:rPr lang="en-GB" b="0" dirty="0"/>
              <a:t>Costs increase in the period 2023 - 2027 according to the inflation rate estimates made by the International Monetary Fund.</a:t>
            </a:r>
          </a:p>
          <a:p>
            <a:r>
              <a:rPr lang="en-GB" b="0" dirty="0"/>
              <a:t>In the period 2028 - 2040 the costs increase by 4% according to the average inflation values in the European Union.</a:t>
            </a:r>
          </a:p>
          <a:p>
            <a:r>
              <a:rPr lang="en-GB" b="0" dirty="0"/>
              <a:t>Leads to infrastructure cost 2028-2057 of </a:t>
            </a:r>
            <a:r>
              <a:rPr lang="en-GB" dirty="0"/>
              <a:t>12.9 MCHF discounted</a:t>
            </a:r>
            <a:r>
              <a:rPr lang="en-GB" b="0" dirty="0"/>
              <a:t>. </a:t>
            </a:r>
          </a:p>
          <a:p>
            <a:endParaRPr lang="en-GB" b="0" dirty="0"/>
          </a:p>
          <a:p>
            <a:endParaRPr lang="en-CH" b="0" dirty="0"/>
          </a:p>
        </p:txBody>
      </p:sp>
      <p:sp>
        <p:nvSpPr>
          <p:cNvPr id="3" name="Title 2">
            <a:extLst>
              <a:ext uri="{FF2B5EF4-FFF2-40B4-BE49-F238E27FC236}">
                <a16:creationId xmlns:a16="http://schemas.microsoft.com/office/drawing/2014/main" id="{57DBF46E-33A3-37D0-A8E9-25614E24FAF7}"/>
              </a:ext>
            </a:extLst>
          </p:cNvPr>
          <p:cNvSpPr>
            <a:spLocks noGrp="1"/>
          </p:cNvSpPr>
          <p:nvPr>
            <p:ph type="title"/>
          </p:nvPr>
        </p:nvSpPr>
        <p:spPr/>
        <p:txBody>
          <a:bodyPr/>
          <a:lstStyle/>
          <a:p>
            <a:r>
              <a:rPr lang="en-CH" dirty="0"/>
              <a:t>Infrastructure costs</a:t>
            </a:r>
          </a:p>
        </p:txBody>
      </p:sp>
    </p:spTree>
    <p:extLst>
      <p:ext uri="{BB962C8B-B14F-4D97-AF65-F5344CB8AC3E}">
        <p14:creationId xmlns:p14="http://schemas.microsoft.com/office/powerpoint/2010/main" val="3016988688"/>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76272F2-1E29-C772-5D56-08DA5A9B9F87}"/>
              </a:ext>
            </a:extLst>
          </p:cNvPr>
          <p:cNvSpPr>
            <a:spLocks noGrp="1"/>
          </p:cNvSpPr>
          <p:nvPr>
            <p:ph type="sldNum" sz="quarter" idx="10"/>
          </p:nvPr>
        </p:nvSpPr>
        <p:spPr/>
        <p:txBody>
          <a:bodyPr/>
          <a:lstStyle/>
          <a:p>
            <a:fld id="{88A1DFE4-5FC5-43BD-BB7E-75EAD82B965F}" type="slidenum">
              <a:rPr lang="en-US" noProof="0" smtClean="0"/>
              <a:pPr/>
              <a:t>173</a:t>
            </a:fld>
            <a:endParaRPr lang="en-US" noProof="0" dirty="0"/>
          </a:p>
        </p:txBody>
      </p:sp>
      <p:sp>
        <p:nvSpPr>
          <p:cNvPr id="6" name="Title 5">
            <a:extLst>
              <a:ext uri="{FF2B5EF4-FFF2-40B4-BE49-F238E27FC236}">
                <a16:creationId xmlns:a16="http://schemas.microsoft.com/office/drawing/2014/main" id="{19351C20-333C-2044-B8DB-3B18FB5DD9AA}"/>
              </a:ext>
            </a:extLst>
          </p:cNvPr>
          <p:cNvSpPr>
            <a:spLocks noGrp="1"/>
          </p:cNvSpPr>
          <p:nvPr>
            <p:ph type="title"/>
          </p:nvPr>
        </p:nvSpPr>
        <p:spPr>
          <a:xfrm>
            <a:off x="75911" y="370784"/>
            <a:ext cx="8958868" cy="515392"/>
          </a:xfrm>
        </p:spPr>
        <p:txBody>
          <a:bodyPr/>
          <a:lstStyle/>
          <a:p>
            <a:r>
              <a:rPr lang="en-CH" dirty="0"/>
              <a:t>Estimated benefits</a:t>
            </a:r>
          </a:p>
        </p:txBody>
      </p:sp>
      <p:sp>
        <p:nvSpPr>
          <p:cNvPr id="10" name="TextBox 9">
            <a:extLst>
              <a:ext uri="{FF2B5EF4-FFF2-40B4-BE49-F238E27FC236}">
                <a16:creationId xmlns:a16="http://schemas.microsoft.com/office/drawing/2014/main" id="{B09478AB-B825-6BD1-BB12-51583BC30FD2}"/>
              </a:ext>
            </a:extLst>
          </p:cNvPr>
          <p:cNvSpPr txBox="1"/>
          <p:nvPr/>
        </p:nvSpPr>
        <p:spPr>
          <a:xfrm>
            <a:off x="109221" y="882057"/>
            <a:ext cx="8925558" cy="160043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b="1" u="sng" dirty="0"/>
              <a:t>Data Storage</a:t>
            </a:r>
          </a:p>
          <a:p>
            <a:pPr marL="285750" indent="-285750">
              <a:buFont typeface="Wingdings" panose="05000000000000000000" pitchFamily="2" charset="2"/>
              <a:buChar char="v"/>
            </a:pPr>
            <a:r>
              <a:rPr lang="es-ES" sz="1400" b="1" dirty="0" err="1"/>
              <a:t>Market</a:t>
            </a:r>
            <a:r>
              <a:rPr lang="es-ES" sz="1400" b="1" dirty="0"/>
              <a:t> </a:t>
            </a:r>
            <a:r>
              <a:rPr lang="es-ES" sz="1400" b="1" dirty="0" err="1"/>
              <a:t>price</a:t>
            </a:r>
            <a:r>
              <a:rPr lang="es-ES" sz="1400" b="1" dirty="0"/>
              <a:t> </a:t>
            </a:r>
            <a:r>
              <a:rPr lang="es-ES" sz="1400" b="1" dirty="0" err="1"/>
              <a:t>based</a:t>
            </a:r>
            <a:r>
              <a:rPr lang="es-ES" sz="1400" b="1" dirty="0"/>
              <a:t> (</a:t>
            </a:r>
            <a:r>
              <a:rPr lang="es-ES" sz="1400" b="1" dirty="0" err="1"/>
              <a:t>Dryad</a:t>
            </a:r>
            <a:r>
              <a:rPr lang="es-ES" sz="1400" b="1" dirty="0"/>
              <a:t>):</a:t>
            </a:r>
          </a:p>
          <a:p>
            <a:pPr marL="688043" lvl="1" indent="-285750">
              <a:buFont typeface="Wingdings" panose="05000000000000000000" pitchFamily="2" charset="2"/>
              <a:buChar char="§"/>
            </a:pPr>
            <a:r>
              <a:rPr lang="en-GB" sz="1400" dirty="0"/>
              <a:t>&lt; 50 GB or 50 GB per document upload = </a:t>
            </a:r>
            <a:r>
              <a:rPr lang="en-GB" sz="1400" b="1" dirty="0"/>
              <a:t>111.72 € </a:t>
            </a:r>
          </a:p>
          <a:p>
            <a:pPr marL="688043" lvl="1" indent="-285750">
              <a:buFont typeface="Wingdings" panose="05000000000000000000" pitchFamily="2" charset="2"/>
              <a:buChar char="§"/>
            </a:pPr>
            <a:r>
              <a:rPr lang="en-GB" sz="1400" dirty="0"/>
              <a:t>&gt; 50 GB = </a:t>
            </a:r>
            <a:r>
              <a:rPr lang="en-GB" sz="1400" b="1" dirty="0"/>
              <a:t>46.55 €</a:t>
            </a:r>
            <a:r>
              <a:rPr lang="en-GB" sz="1400" dirty="0"/>
              <a:t> per +10 GB</a:t>
            </a:r>
          </a:p>
          <a:p>
            <a:pPr marL="285750" indent="-285750">
              <a:buFont typeface="Wingdings" panose="05000000000000000000" pitchFamily="2" charset="2"/>
              <a:buChar char="v"/>
            </a:pPr>
            <a:r>
              <a:rPr lang="en-GB" sz="1400" b="1" dirty="0"/>
              <a:t>10% annual increase </a:t>
            </a:r>
            <a:r>
              <a:rPr lang="en-GB" sz="1400" dirty="0"/>
              <a:t>in documents </a:t>
            </a:r>
            <a:r>
              <a:rPr lang="en-GB" sz="1400" b="1" dirty="0"/>
              <a:t>under 50GB in size </a:t>
            </a:r>
            <a:r>
              <a:rPr lang="en-GB" sz="1400" dirty="0"/>
              <a:t>until 2040, then constant until 2057.</a:t>
            </a:r>
          </a:p>
          <a:p>
            <a:pPr marL="285750" indent="-285750">
              <a:buFont typeface="Wingdings" panose="05000000000000000000" pitchFamily="2" charset="2"/>
              <a:buChar char="v"/>
            </a:pPr>
            <a:r>
              <a:rPr lang="en-GB" sz="1400" b="1" dirty="0"/>
              <a:t>3% annual increase </a:t>
            </a:r>
            <a:r>
              <a:rPr lang="en-GB" sz="1400" dirty="0"/>
              <a:t>in documents </a:t>
            </a:r>
            <a:r>
              <a:rPr lang="en-GB" sz="1400" b="1" dirty="0"/>
              <a:t>over 50GB in size</a:t>
            </a:r>
            <a:r>
              <a:rPr lang="en-GB" sz="1400" dirty="0"/>
              <a:t> until 2040, then constant until 2057.</a:t>
            </a:r>
          </a:p>
          <a:p>
            <a:pPr marL="285750" indent="-285750">
              <a:buFont typeface="Wingdings" panose="05000000000000000000" pitchFamily="2" charset="2"/>
              <a:buChar char="v"/>
            </a:pPr>
            <a:r>
              <a:rPr lang="en-GB" sz="1400" dirty="0"/>
              <a:t>These assumptions yield a total </a:t>
            </a:r>
            <a:r>
              <a:rPr lang="en-GB" sz="1400" b="1" dirty="0"/>
              <a:t>discounted benefit of</a:t>
            </a:r>
            <a:r>
              <a:rPr lang="en-GB" sz="1400" dirty="0"/>
              <a:t> </a:t>
            </a:r>
            <a:r>
              <a:rPr lang="en-GB" sz="1400" b="1" dirty="0"/>
              <a:t>1,3 </a:t>
            </a:r>
            <a:r>
              <a:rPr lang="en-GB" sz="1400" b="1" dirty="0" err="1"/>
              <a:t>billin</a:t>
            </a:r>
            <a:r>
              <a:rPr lang="en-GB" sz="1400" b="1" dirty="0"/>
              <a:t> CHF for 29 years observation period.</a:t>
            </a:r>
            <a:endParaRPr lang="en-GB" sz="1400" dirty="0"/>
          </a:p>
        </p:txBody>
      </p:sp>
      <p:sp>
        <p:nvSpPr>
          <p:cNvPr id="11" name="TextBox 10">
            <a:extLst>
              <a:ext uri="{FF2B5EF4-FFF2-40B4-BE49-F238E27FC236}">
                <a16:creationId xmlns:a16="http://schemas.microsoft.com/office/drawing/2014/main" id="{634F5813-00C9-B115-0507-1185B7E8A54A}"/>
              </a:ext>
            </a:extLst>
          </p:cNvPr>
          <p:cNvSpPr txBox="1"/>
          <p:nvPr/>
        </p:nvSpPr>
        <p:spPr>
          <a:xfrm>
            <a:off x="109222" y="2735569"/>
            <a:ext cx="8925558" cy="116955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b="1" u="sng" dirty="0"/>
              <a:t>Online </a:t>
            </a:r>
            <a:r>
              <a:rPr lang="es-ES" sz="1400" b="1" u="sng" dirty="0" err="1"/>
              <a:t>usage</a:t>
            </a:r>
            <a:endParaRPr lang="es-ES" sz="1400" b="1" u="sng" dirty="0"/>
          </a:p>
          <a:p>
            <a:pPr marL="285750" indent="-285750">
              <a:buFont typeface="Wingdings" panose="05000000000000000000" pitchFamily="2" charset="2"/>
              <a:buChar char="v"/>
            </a:pPr>
            <a:r>
              <a:rPr lang="es-ES" sz="1400" b="1" dirty="0" err="1"/>
              <a:t>Value</a:t>
            </a:r>
            <a:r>
              <a:rPr lang="es-ES" sz="1400" b="1" dirty="0"/>
              <a:t> of time: 0,30 €/min.</a:t>
            </a:r>
          </a:p>
          <a:p>
            <a:pPr marL="285750" indent="-285750">
              <a:buFont typeface="Wingdings" panose="05000000000000000000" pitchFamily="2" charset="2"/>
              <a:buChar char="v"/>
            </a:pPr>
            <a:r>
              <a:rPr lang="en-GB" sz="1400" dirty="0"/>
              <a:t>Total time spent by visitor (min) </a:t>
            </a:r>
            <a:r>
              <a:rPr lang="en-GB" sz="1400" dirty="0">
                <a:sym typeface="Wingdings" panose="05000000000000000000" pitchFamily="2" charset="2"/>
              </a:rPr>
              <a:t> </a:t>
            </a:r>
            <a:r>
              <a:rPr lang="en-GB" sz="1400" b="1" dirty="0">
                <a:sym typeface="Wingdings" panose="05000000000000000000" pitchFamily="2" charset="2"/>
              </a:rPr>
              <a:t>Average time of 4 min</a:t>
            </a:r>
            <a:r>
              <a:rPr lang="en-GB" sz="1400" dirty="0">
                <a:sym typeface="Wingdings" panose="05000000000000000000" pitchFamily="2" charset="2"/>
              </a:rPr>
              <a:t>.</a:t>
            </a:r>
          </a:p>
          <a:p>
            <a:pPr marL="285750" indent="-285750">
              <a:buFont typeface="Wingdings" panose="05000000000000000000" pitchFamily="2" charset="2"/>
              <a:buChar char="v"/>
            </a:pPr>
            <a:r>
              <a:rPr lang="en-GB" sz="1400" dirty="0">
                <a:sym typeface="Wingdings" panose="05000000000000000000" pitchFamily="2" charset="2"/>
              </a:rPr>
              <a:t>% Annual increase in visitors </a:t>
            </a:r>
            <a:r>
              <a:rPr lang="en-GB" sz="1400" dirty="0"/>
              <a:t>until 2040, where it will remain constant until 2057 </a:t>
            </a:r>
            <a:r>
              <a:rPr lang="en-GB" sz="1400" dirty="0">
                <a:sym typeface="Wingdings" panose="05000000000000000000" pitchFamily="2" charset="2"/>
              </a:rPr>
              <a:t> </a:t>
            </a:r>
            <a:r>
              <a:rPr lang="en-GB" sz="1400" b="1" dirty="0">
                <a:sym typeface="Wingdings" panose="05000000000000000000" pitchFamily="2" charset="2"/>
              </a:rPr>
              <a:t>10 %</a:t>
            </a:r>
          </a:p>
          <a:p>
            <a:pPr marL="285750" indent="-285750">
              <a:buFont typeface="Wingdings" panose="05000000000000000000" pitchFamily="2" charset="2"/>
              <a:buChar char="v"/>
            </a:pPr>
            <a:r>
              <a:rPr lang="en-GB" sz="1400" b="1" dirty="0">
                <a:sym typeface="Wingdings" panose="05000000000000000000" pitchFamily="2" charset="2"/>
              </a:rPr>
              <a:t>Total benefit discounted in CHF  1.4 billion CHF</a:t>
            </a:r>
            <a:r>
              <a:rPr lang="en-GB" sz="1400" b="1" dirty="0"/>
              <a:t> for 29 years observation period.</a:t>
            </a:r>
            <a:endParaRPr lang="en-GB" sz="1400" b="1" dirty="0">
              <a:sym typeface="Wingdings" panose="05000000000000000000" pitchFamily="2" charset="2"/>
            </a:endParaRPr>
          </a:p>
        </p:txBody>
      </p:sp>
      <p:sp>
        <p:nvSpPr>
          <p:cNvPr id="12" name="TextBox 11">
            <a:extLst>
              <a:ext uri="{FF2B5EF4-FFF2-40B4-BE49-F238E27FC236}">
                <a16:creationId xmlns:a16="http://schemas.microsoft.com/office/drawing/2014/main" id="{2B0A5FDF-B014-2862-5755-9963B575C3EB}"/>
              </a:ext>
            </a:extLst>
          </p:cNvPr>
          <p:cNvSpPr txBox="1"/>
          <p:nvPr/>
        </p:nvSpPr>
        <p:spPr>
          <a:xfrm>
            <a:off x="109222" y="3998921"/>
            <a:ext cx="8925558" cy="116955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 sz="1400" b="1" u="sng" dirty="0" err="1"/>
              <a:t>Downloads</a:t>
            </a:r>
            <a:endParaRPr lang="es-ES" sz="1400" b="1" u="sng" dirty="0"/>
          </a:p>
          <a:p>
            <a:pPr marL="285750" indent="-285750">
              <a:buFont typeface="Wingdings" panose="05000000000000000000" pitchFamily="2" charset="2"/>
              <a:buChar char="v"/>
            </a:pPr>
            <a:r>
              <a:rPr lang="es-ES" sz="1400" b="1" dirty="0" err="1"/>
              <a:t>Average</a:t>
            </a:r>
            <a:r>
              <a:rPr lang="es-ES" sz="1400" b="1" dirty="0"/>
              <a:t> </a:t>
            </a:r>
            <a:r>
              <a:rPr lang="es-ES" sz="1400" b="1" dirty="0" err="1"/>
              <a:t>value</a:t>
            </a:r>
            <a:r>
              <a:rPr lang="es-ES" sz="1400" b="1" dirty="0"/>
              <a:t> </a:t>
            </a:r>
            <a:r>
              <a:rPr lang="es-ES" sz="1400" b="1" dirty="0" err="1"/>
              <a:t>of</a:t>
            </a:r>
            <a:r>
              <a:rPr lang="es-ES" sz="1400" b="1" dirty="0"/>
              <a:t> a </a:t>
            </a:r>
            <a:r>
              <a:rPr lang="es-ES" sz="1400" b="1" dirty="0" err="1"/>
              <a:t>download</a:t>
            </a:r>
            <a:r>
              <a:rPr lang="es-ES" sz="1400" b="1" dirty="0"/>
              <a:t> </a:t>
            </a:r>
            <a:r>
              <a:rPr lang="es-ES" sz="1400" b="1" dirty="0" err="1"/>
              <a:t>of</a:t>
            </a:r>
            <a:r>
              <a:rPr lang="es-ES" sz="1400" b="1" dirty="0"/>
              <a:t> 1 </a:t>
            </a:r>
            <a:r>
              <a:rPr lang="es-ES" sz="1400" b="1" dirty="0" err="1"/>
              <a:t>information</a:t>
            </a:r>
            <a:r>
              <a:rPr lang="es-ES" sz="1400" b="1" dirty="0"/>
              <a:t> </a:t>
            </a:r>
            <a:r>
              <a:rPr lang="es-ES" sz="1400" b="1" dirty="0" err="1"/>
              <a:t>record</a:t>
            </a:r>
            <a:r>
              <a:rPr lang="es-ES" sz="1400" b="1" dirty="0"/>
              <a:t> (</a:t>
            </a:r>
            <a:r>
              <a:rPr lang="es-ES" sz="1400" b="1" dirty="0" err="1"/>
              <a:t>paper</a:t>
            </a:r>
            <a:r>
              <a:rPr lang="es-ES" sz="1400" b="1" dirty="0"/>
              <a:t>, data, software): 7 €.</a:t>
            </a:r>
          </a:p>
          <a:p>
            <a:pPr marL="285750" indent="-285750">
              <a:buFont typeface="Wingdings" panose="05000000000000000000" pitchFamily="2" charset="2"/>
              <a:buChar char="v"/>
            </a:pPr>
            <a:r>
              <a:rPr lang="en-GB" sz="1400" dirty="0">
                <a:sym typeface="Wingdings" panose="05000000000000000000" pitchFamily="2" charset="2"/>
              </a:rPr>
              <a:t>Given the impossibility of computing unique downloads per document, it was decided to consider only one download per document stored in the repository. </a:t>
            </a:r>
          </a:p>
          <a:p>
            <a:pPr marL="285750" indent="-285750">
              <a:buFont typeface="Wingdings" panose="05000000000000000000" pitchFamily="2" charset="2"/>
              <a:buChar char="v"/>
            </a:pPr>
            <a:r>
              <a:rPr lang="en-GB" sz="1400" b="1" dirty="0">
                <a:sym typeface="Wingdings" panose="05000000000000000000" pitchFamily="2" charset="2"/>
              </a:rPr>
              <a:t>Total benefit discounted in CHF  82 MCHF </a:t>
            </a:r>
            <a:r>
              <a:rPr lang="en-GB" sz="1400" b="1" dirty="0"/>
              <a:t>for 29 years observation period.</a:t>
            </a:r>
            <a:endParaRPr lang="en-GB" sz="1400" b="1" dirty="0">
              <a:sym typeface="Wingdings" panose="05000000000000000000" pitchFamily="2" charset="2"/>
            </a:endParaRPr>
          </a:p>
        </p:txBody>
      </p:sp>
    </p:spTree>
    <p:extLst>
      <p:ext uri="{BB962C8B-B14F-4D97-AF65-F5344CB8AC3E}">
        <p14:creationId xmlns:p14="http://schemas.microsoft.com/office/powerpoint/2010/main" val="1280103013"/>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4B1D729-84DE-5DE9-C6BE-901548DAF910}"/>
              </a:ext>
            </a:extLst>
          </p:cNvPr>
          <p:cNvSpPr>
            <a:spLocks noGrp="1"/>
          </p:cNvSpPr>
          <p:nvPr>
            <p:ph type="sldNum" sz="quarter" idx="10"/>
          </p:nvPr>
        </p:nvSpPr>
        <p:spPr/>
        <p:txBody>
          <a:bodyPr/>
          <a:lstStyle/>
          <a:p>
            <a:fld id="{88A1DFE4-5FC5-43BD-BB7E-75EAD82B965F}" type="slidenum">
              <a:rPr lang="en-US" noProof="0" smtClean="0"/>
              <a:pPr/>
              <a:t>174</a:t>
            </a:fld>
            <a:endParaRPr lang="en-US" noProof="0" dirty="0"/>
          </a:p>
        </p:txBody>
      </p:sp>
      <p:sp>
        <p:nvSpPr>
          <p:cNvPr id="5" name="Title 4">
            <a:extLst>
              <a:ext uri="{FF2B5EF4-FFF2-40B4-BE49-F238E27FC236}">
                <a16:creationId xmlns:a16="http://schemas.microsoft.com/office/drawing/2014/main" id="{61C2F8EA-45A7-89EA-2C88-600F3B620756}"/>
              </a:ext>
            </a:extLst>
          </p:cNvPr>
          <p:cNvSpPr>
            <a:spLocks noGrp="1"/>
          </p:cNvSpPr>
          <p:nvPr>
            <p:ph type="title"/>
          </p:nvPr>
        </p:nvSpPr>
        <p:spPr>
          <a:xfrm>
            <a:off x="69836" y="419627"/>
            <a:ext cx="8958868" cy="551303"/>
          </a:xfrm>
        </p:spPr>
        <p:txBody>
          <a:bodyPr/>
          <a:lstStyle/>
          <a:p>
            <a:r>
              <a:rPr lang="en-CH" dirty="0"/>
              <a:t>Second approach: WTP survey with 182 respondants</a:t>
            </a:r>
          </a:p>
        </p:txBody>
      </p:sp>
      <p:pic>
        <p:nvPicPr>
          <p:cNvPr id="7" name="Picture 6">
            <a:extLst>
              <a:ext uri="{FF2B5EF4-FFF2-40B4-BE49-F238E27FC236}">
                <a16:creationId xmlns:a16="http://schemas.microsoft.com/office/drawing/2014/main" id="{8DE6389A-8B5E-B6E3-5178-1A58AC3402AA}"/>
              </a:ext>
            </a:extLst>
          </p:cNvPr>
          <p:cNvPicPr>
            <a:picLocks noChangeAspect="1"/>
          </p:cNvPicPr>
          <p:nvPr/>
        </p:nvPicPr>
        <p:blipFill>
          <a:blip r:embed="rId2"/>
          <a:stretch>
            <a:fillRect/>
          </a:stretch>
        </p:blipFill>
        <p:spPr>
          <a:xfrm>
            <a:off x="188995" y="1283149"/>
            <a:ext cx="3303513" cy="1665784"/>
          </a:xfrm>
          <a:prstGeom prst="rect">
            <a:avLst/>
          </a:prstGeom>
        </p:spPr>
      </p:pic>
      <p:pic>
        <p:nvPicPr>
          <p:cNvPr id="8" name="Picture 7">
            <a:extLst>
              <a:ext uri="{FF2B5EF4-FFF2-40B4-BE49-F238E27FC236}">
                <a16:creationId xmlns:a16="http://schemas.microsoft.com/office/drawing/2014/main" id="{4356C0D1-D59B-91D5-1112-B81EC0FCB24C}"/>
              </a:ext>
            </a:extLst>
          </p:cNvPr>
          <p:cNvPicPr>
            <a:picLocks noChangeAspect="1"/>
          </p:cNvPicPr>
          <p:nvPr/>
        </p:nvPicPr>
        <p:blipFill>
          <a:blip r:embed="rId3"/>
          <a:stretch>
            <a:fillRect/>
          </a:stretch>
        </p:blipFill>
        <p:spPr>
          <a:xfrm>
            <a:off x="5475215" y="1367515"/>
            <a:ext cx="3414824" cy="1866915"/>
          </a:xfrm>
          <a:prstGeom prst="rect">
            <a:avLst/>
          </a:prstGeom>
        </p:spPr>
      </p:pic>
      <p:pic>
        <p:nvPicPr>
          <p:cNvPr id="9" name="Picture 8">
            <a:extLst>
              <a:ext uri="{FF2B5EF4-FFF2-40B4-BE49-F238E27FC236}">
                <a16:creationId xmlns:a16="http://schemas.microsoft.com/office/drawing/2014/main" id="{CBD2EFC1-6541-5692-4204-BE80CB3AED84}"/>
              </a:ext>
            </a:extLst>
          </p:cNvPr>
          <p:cNvPicPr>
            <a:picLocks noChangeAspect="1"/>
          </p:cNvPicPr>
          <p:nvPr/>
        </p:nvPicPr>
        <p:blipFill>
          <a:blip r:embed="rId4"/>
          <a:stretch>
            <a:fillRect/>
          </a:stretch>
        </p:blipFill>
        <p:spPr>
          <a:xfrm>
            <a:off x="69836" y="3103625"/>
            <a:ext cx="5198263" cy="1951226"/>
          </a:xfrm>
          <a:prstGeom prst="rect">
            <a:avLst/>
          </a:prstGeom>
        </p:spPr>
      </p:pic>
      <p:sp>
        <p:nvSpPr>
          <p:cNvPr id="10" name="TextBox 9">
            <a:extLst>
              <a:ext uri="{FF2B5EF4-FFF2-40B4-BE49-F238E27FC236}">
                <a16:creationId xmlns:a16="http://schemas.microsoft.com/office/drawing/2014/main" id="{C6E86528-B2AA-4905-68D3-4D1617636449}"/>
              </a:ext>
            </a:extLst>
          </p:cNvPr>
          <p:cNvSpPr txBox="1"/>
          <p:nvPr/>
        </p:nvSpPr>
        <p:spPr>
          <a:xfrm>
            <a:off x="472600" y="970930"/>
            <a:ext cx="2736304" cy="261610"/>
          </a:xfrm>
          <a:prstGeom prst="rect">
            <a:avLst/>
          </a:prstGeom>
          <a:noFill/>
        </p:spPr>
        <p:txBody>
          <a:bodyPr wrap="square">
            <a:spAutoFit/>
          </a:bodyPr>
          <a:lstStyle/>
          <a:p>
            <a:r>
              <a:rPr lang="en-GB" sz="1100" dirty="0"/>
              <a:t>Age range of the respondents by gender</a:t>
            </a:r>
          </a:p>
        </p:txBody>
      </p:sp>
      <p:sp>
        <p:nvSpPr>
          <p:cNvPr id="11" name="TextBox 10">
            <a:extLst>
              <a:ext uri="{FF2B5EF4-FFF2-40B4-BE49-F238E27FC236}">
                <a16:creationId xmlns:a16="http://schemas.microsoft.com/office/drawing/2014/main" id="{1D2487C7-0416-8D9B-58E3-1BA329D558C0}"/>
              </a:ext>
            </a:extLst>
          </p:cNvPr>
          <p:cNvSpPr txBox="1"/>
          <p:nvPr/>
        </p:nvSpPr>
        <p:spPr>
          <a:xfrm>
            <a:off x="4908743" y="1004371"/>
            <a:ext cx="4064946" cy="261610"/>
          </a:xfrm>
          <a:prstGeom prst="rect">
            <a:avLst/>
          </a:prstGeom>
          <a:noFill/>
        </p:spPr>
        <p:txBody>
          <a:bodyPr wrap="square">
            <a:spAutoFit/>
          </a:bodyPr>
          <a:lstStyle/>
          <a:p>
            <a:pPr algn="ctr"/>
            <a:r>
              <a:rPr lang="en-GB" sz="1100" dirty="0"/>
              <a:t>Highest level of education in function of gender and age range</a:t>
            </a:r>
          </a:p>
        </p:txBody>
      </p:sp>
      <p:sp>
        <p:nvSpPr>
          <p:cNvPr id="12" name="TextBox 11">
            <a:extLst>
              <a:ext uri="{FF2B5EF4-FFF2-40B4-BE49-F238E27FC236}">
                <a16:creationId xmlns:a16="http://schemas.microsoft.com/office/drawing/2014/main" id="{E63832F9-322D-E071-7913-0F8EFA1688F8}"/>
              </a:ext>
            </a:extLst>
          </p:cNvPr>
          <p:cNvSpPr txBox="1"/>
          <p:nvPr/>
        </p:nvSpPr>
        <p:spPr>
          <a:xfrm>
            <a:off x="69836" y="2972820"/>
            <a:ext cx="5198263" cy="261610"/>
          </a:xfrm>
          <a:prstGeom prst="rect">
            <a:avLst/>
          </a:prstGeom>
          <a:noFill/>
        </p:spPr>
        <p:txBody>
          <a:bodyPr wrap="square">
            <a:spAutoFit/>
          </a:bodyPr>
          <a:lstStyle/>
          <a:p>
            <a:r>
              <a:rPr lang="en-GB" sz="1100" dirty="0"/>
              <a:t>Current occupational status in function of type of firm/organisation and gender</a:t>
            </a:r>
          </a:p>
        </p:txBody>
      </p:sp>
    </p:spTree>
    <p:extLst>
      <p:ext uri="{BB962C8B-B14F-4D97-AF65-F5344CB8AC3E}">
        <p14:creationId xmlns:p14="http://schemas.microsoft.com/office/powerpoint/2010/main" val="3703345087"/>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904057B-B495-7CB1-E75C-BAAD52D3D474}"/>
              </a:ext>
            </a:extLst>
          </p:cNvPr>
          <p:cNvSpPr>
            <a:spLocks noGrp="1"/>
          </p:cNvSpPr>
          <p:nvPr>
            <p:ph type="sldNum" sz="quarter" idx="10"/>
          </p:nvPr>
        </p:nvSpPr>
        <p:spPr/>
        <p:txBody>
          <a:bodyPr/>
          <a:lstStyle/>
          <a:p>
            <a:fld id="{88A1DFE4-5FC5-43BD-BB7E-75EAD82B965F}" type="slidenum">
              <a:rPr lang="en-US" noProof="0" smtClean="0"/>
              <a:pPr/>
              <a:t>175</a:t>
            </a:fld>
            <a:endParaRPr lang="en-US" noProof="0" dirty="0"/>
          </a:p>
        </p:txBody>
      </p:sp>
      <p:sp>
        <p:nvSpPr>
          <p:cNvPr id="5" name="Title 4">
            <a:extLst>
              <a:ext uri="{FF2B5EF4-FFF2-40B4-BE49-F238E27FC236}">
                <a16:creationId xmlns:a16="http://schemas.microsoft.com/office/drawing/2014/main" id="{D9EDD0E9-A848-4905-1705-8E84C3DC2A08}"/>
              </a:ext>
            </a:extLst>
          </p:cNvPr>
          <p:cNvSpPr>
            <a:spLocks noGrp="1"/>
          </p:cNvSpPr>
          <p:nvPr>
            <p:ph type="title"/>
          </p:nvPr>
        </p:nvSpPr>
        <p:spPr/>
        <p:txBody>
          <a:bodyPr/>
          <a:lstStyle/>
          <a:p>
            <a:r>
              <a:rPr lang="en-CH" dirty="0"/>
              <a:t>WTP survey</a:t>
            </a:r>
          </a:p>
        </p:txBody>
      </p:sp>
      <p:pic>
        <p:nvPicPr>
          <p:cNvPr id="7" name="Picture 6">
            <a:extLst>
              <a:ext uri="{FF2B5EF4-FFF2-40B4-BE49-F238E27FC236}">
                <a16:creationId xmlns:a16="http://schemas.microsoft.com/office/drawing/2014/main" id="{95CCEAC9-767F-4C6A-79D1-A881D94D960F}"/>
              </a:ext>
            </a:extLst>
          </p:cNvPr>
          <p:cNvPicPr>
            <a:picLocks noChangeAspect="1"/>
          </p:cNvPicPr>
          <p:nvPr/>
        </p:nvPicPr>
        <p:blipFill>
          <a:blip r:embed="rId2"/>
          <a:stretch>
            <a:fillRect/>
          </a:stretch>
        </p:blipFill>
        <p:spPr>
          <a:xfrm>
            <a:off x="2580053" y="476532"/>
            <a:ext cx="3146824" cy="1578081"/>
          </a:xfrm>
          <a:prstGeom prst="rect">
            <a:avLst/>
          </a:prstGeom>
        </p:spPr>
      </p:pic>
      <p:pic>
        <p:nvPicPr>
          <p:cNvPr id="8" name="Picture 7">
            <a:extLst>
              <a:ext uri="{FF2B5EF4-FFF2-40B4-BE49-F238E27FC236}">
                <a16:creationId xmlns:a16="http://schemas.microsoft.com/office/drawing/2014/main" id="{15DC5A3D-8C01-04AE-F0E1-18C7D6167D55}"/>
              </a:ext>
            </a:extLst>
          </p:cNvPr>
          <p:cNvPicPr>
            <a:picLocks noChangeAspect="1"/>
          </p:cNvPicPr>
          <p:nvPr/>
        </p:nvPicPr>
        <p:blipFill>
          <a:blip r:embed="rId3"/>
          <a:stretch>
            <a:fillRect/>
          </a:stretch>
        </p:blipFill>
        <p:spPr>
          <a:xfrm>
            <a:off x="5816618" y="453193"/>
            <a:ext cx="3250632" cy="1602489"/>
          </a:xfrm>
          <a:prstGeom prst="rect">
            <a:avLst/>
          </a:prstGeom>
        </p:spPr>
      </p:pic>
      <p:pic>
        <p:nvPicPr>
          <p:cNvPr id="9" name="Picture 8">
            <a:extLst>
              <a:ext uri="{FF2B5EF4-FFF2-40B4-BE49-F238E27FC236}">
                <a16:creationId xmlns:a16="http://schemas.microsoft.com/office/drawing/2014/main" id="{E1F3BC00-DB01-6191-E069-2E89BFE975A5}"/>
              </a:ext>
            </a:extLst>
          </p:cNvPr>
          <p:cNvPicPr>
            <a:picLocks noChangeAspect="1"/>
          </p:cNvPicPr>
          <p:nvPr/>
        </p:nvPicPr>
        <p:blipFill>
          <a:blip r:embed="rId4"/>
          <a:stretch>
            <a:fillRect/>
          </a:stretch>
        </p:blipFill>
        <p:spPr>
          <a:xfrm>
            <a:off x="186291" y="2796121"/>
            <a:ext cx="3999323" cy="2188654"/>
          </a:xfrm>
          <a:prstGeom prst="rect">
            <a:avLst/>
          </a:prstGeom>
        </p:spPr>
      </p:pic>
      <p:sp>
        <p:nvSpPr>
          <p:cNvPr id="10" name="TextBox 9">
            <a:extLst>
              <a:ext uri="{FF2B5EF4-FFF2-40B4-BE49-F238E27FC236}">
                <a16:creationId xmlns:a16="http://schemas.microsoft.com/office/drawing/2014/main" id="{E8317562-D236-FB5A-98C7-D021D9047238}"/>
              </a:ext>
            </a:extLst>
          </p:cNvPr>
          <p:cNvSpPr txBox="1"/>
          <p:nvPr/>
        </p:nvSpPr>
        <p:spPr>
          <a:xfrm>
            <a:off x="75911" y="2331143"/>
            <a:ext cx="4153465" cy="430887"/>
          </a:xfrm>
          <a:prstGeom prst="rect">
            <a:avLst/>
          </a:prstGeom>
          <a:noFill/>
        </p:spPr>
        <p:txBody>
          <a:bodyPr wrap="square">
            <a:spAutoFit/>
          </a:bodyPr>
          <a:lstStyle/>
          <a:p>
            <a:pPr algn="ctr"/>
            <a:r>
              <a:rPr lang="en-GB" sz="1100" dirty="0"/>
              <a:t>WTP levels per year to have unlimited data storage in Zenodo for scientific information</a:t>
            </a:r>
          </a:p>
        </p:txBody>
      </p:sp>
      <p:pic>
        <p:nvPicPr>
          <p:cNvPr id="11" name="Picture 10">
            <a:extLst>
              <a:ext uri="{FF2B5EF4-FFF2-40B4-BE49-F238E27FC236}">
                <a16:creationId xmlns:a16="http://schemas.microsoft.com/office/drawing/2014/main" id="{F67FE8DC-E221-A6F8-4AAF-448E7CADBCAF}"/>
              </a:ext>
            </a:extLst>
          </p:cNvPr>
          <p:cNvPicPr>
            <a:picLocks noChangeAspect="1"/>
          </p:cNvPicPr>
          <p:nvPr/>
        </p:nvPicPr>
        <p:blipFill>
          <a:blip r:embed="rId5"/>
          <a:stretch>
            <a:fillRect/>
          </a:stretch>
        </p:blipFill>
        <p:spPr>
          <a:xfrm>
            <a:off x="4987497" y="2789310"/>
            <a:ext cx="3902542" cy="2195465"/>
          </a:xfrm>
          <a:prstGeom prst="rect">
            <a:avLst/>
          </a:prstGeom>
        </p:spPr>
      </p:pic>
      <p:sp>
        <p:nvSpPr>
          <p:cNvPr id="12" name="TextBox 11">
            <a:extLst>
              <a:ext uri="{FF2B5EF4-FFF2-40B4-BE49-F238E27FC236}">
                <a16:creationId xmlns:a16="http://schemas.microsoft.com/office/drawing/2014/main" id="{C364A168-8EC8-81CC-C025-60FEBBDF00D7}"/>
              </a:ext>
            </a:extLst>
          </p:cNvPr>
          <p:cNvSpPr txBox="1"/>
          <p:nvPr/>
        </p:nvSpPr>
        <p:spPr>
          <a:xfrm>
            <a:off x="4862035" y="2321639"/>
            <a:ext cx="4153465" cy="430887"/>
          </a:xfrm>
          <a:prstGeom prst="rect">
            <a:avLst/>
          </a:prstGeom>
          <a:noFill/>
        </p:spPr>
        <p:txBody>
          <a:bodyPr wrap="square">
            <a:spAutoFit/>
          </a:bodyPr>
          <a:lstStyle/>
          <a:p>
            <a:pPr algn="ctr"/>
            <a:r>
              <a:rPr lang="en-GB" sz="1100" dirty="0"/>
              <a:t>WTP levels per year in order to obtain unlimited access to Zenodo scientific information</a:t>
            </a:r>
          </a:p>
        </p:txBody>
      </p:sp>
    </p:spTree>
    <p:extLst>
      <p:ext uri="{BB962C8B-B14F-4D97-AF65-F5344CB8AC3E}">
        <p14:creationId xmlns:p14="http://schemas.microsoft.com/office/powerpoint/2010/main" val="1940264882"/>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0F7B825-AED6-E4E4-8D08-7F44E80D77E3}"/>
              </a:ext>
            </a:extLst>
          </p:cNvPr>
          <p:cNvSpPr>
            <a:spLocks noGrp="1"/>
          </p:cNvSpPr>
          <p:nvPr>
            <p:ph type="sldNum" sz="quarter" idx="10"/>
          </p:nvPr>
        </p:nvSpPr>
        <p:spPr/>
        <p:txBody>
          <a:bodyPr/>
          <a:lstStyle/>
          <a:p>
            <a:fld id="{88A1DFE4-5FC5-43BD-BB7E-75EAD82B965F}" type="slidenum">
              <a:rPr lang="en-US" noProof="0" smtClean="0"/>
              <a:pPr/>
              <a:t>176</a:t>
            </a:fld>
            <a:endParaRPr lang="en-US" noProof="0" dirty="0"/>
          </a:p>
        </p:txBody>
      </p:sp>
      <p:sp>
        <p:nvSpPr>
          <p:cNvPr id="5" name="Title 4">
            <a:extLst>
              <a:ext uri="{FF2B5EF4-FFF2-40B4-BE49-F238E27FC236}">
                <a16:creationId xmlns:a16="http://schemas.microsoft.com/office/drawing/2014/main" id="{03FED0F2-5B46-1AB1-F1B2-CDC469094929}"/>
              </a:ext>
            </a:extLst>
          </p:cNvPr>
          <p:cNvSpPr>
            <a:spLocks noGrp="1"/>
          </p:cNvSpPr>
          <p:nvPr>
            <p:ph type="title"/>
          </p:nvPr>
        </p:nvSpPr>
        <p:spPr/>
        <p:txBody>
          <a:bodyPr/>
          <a:lstStyle/>
          <a:p>
            <a:r>
              <a:rPr lang="en-CH" dirty="0"/>
              <a:t>Regression analysis considering diff. variables</a:t>
            </a:r>
          </a:p>
        </p:txBody>
      </p:sp>
      <p:pic>
        <p:nvPicPr>
          <p:cNvPr id="7" name="Picture 6">
            <a:extLst>
              <a:ext uri="{FF2B5EF4-FFF2-40B4-BE49-F238E27FC236}">
                <a16:creationId xmlns:a16="http://schemas.microsoft.com/office/drawing/2014/main" id="{2E7F6F3A-6B4F-12D3-BED4-10521E1D5A07}"/>
              </a:ext>
            </a:extLst>
          </p:cNvPr>
          <p:cNvPicPr>
            <a:picLocks noChangeAspect="1"/>
          </p:cNvPicPr>
          <p:nvPr/>
        </p:nvPicPr>
        <p:blipFill>
          <a:blip r:embed="rId2"/>
          <a:stretch>
            <a:fillRect/>
          </a:stretch>
        </p:blipFill>
        <p:spPr>
          <a:xfrm>
            <a:off x="75911" y="1383198"/>
            <a:ext cx="4163786" cy="1914734"/>
          </a:xfrm>
          <a:prstGeom prst="rect">
            <a:avLst/>
          </a:prstGeom>
        </p:spPr>
      </p:pic>
      <p:sp>
        <p:nvSpPr>
          <p:cNvPr id="8" name="TextBox 7">
            <a:extLst>
              <a:ext uri="{FF2B5EF4-FFF2-40B4-BE49-F238E27FC236}">
                <a16:creationId xmlns:a16="http://schemas.microsoft.com/office/drawing/2014/main" id="{FB345CE3-9A58-2FDB-4A62-119D664666E2}"/>
              </a:ext>
            </a:extLst>
          </p:cNvPr>
          <p:cNvSpPr txBox="1"/>
          <p:nvPr/>
        </p:nvSpPr>
        <p:spPr>
          <a:xfrm>
            <a:off x="0" y="1026031"/>
            <a:ext cx="4163786" cy="338554"/>
          </a:xfrm>
          <a:prstGeom prst="rect">
            <a:avLst/>
          </a:prstGeom>
          <a:noFill/>
        </p:spPr>
        <p:txBody>
          <a:bodyPr wrap="square">
            <a:spAutoFit/>
          </a:bodyPr>
          <a:lstStyle/>
          <a:p>
            <a:pPr algn="ctr"/>
            <a:r>
              <a:rPr lang="es-ES" sz="1600" b="1" u="sng" dirty="0"/>
              <a:t>WTP </a:t>
            </a:r>
            <a:r>
              <a:rPr lang="es-ES" sz="1600" b="1" u="sng" dirty="0" err="1"/>
              <a:t>Downloads</a:t>
            </a:r>
            <a:r>
              <a:rPr lang="es-ES" sz="1600" b="1" u="sng" dirty="0"/>
              <a:t> = 17,34€ </a:t>
            </a:r>
          </a:p>
        </p:txBody>
      </p:sp>
      <p:pic>
        <p:nvPicPr>
          <p:cNvPr id="9" name="Picture 8">
            <a:extLst>
              <a:ext uri="{FF2B5EF4-FFF2-40B4-BE49-F238E27FC236}">
                <a16:creationId xmlns:a16="http://schemas.microsoft.com/office/drawing/2014/main" id="{EB484E70-1725-113E-84FD-F9B445E0B6D3}"/>
              </a:ext>
            </a:extLst>
          </p:cNvPr>
          <p:cNvPicPr>
            <a:picLocks noChangeAspect="1"/>
          </p:cNvPicPr>
          <p:nvPr/>
        </p:nvPicPr>
        <p:blipFill>
          <a:blip r:embed="rId3"/>
          <a:stretch>
            <a:fillRect/>
          </a:stretch>
        </p:blipFill>
        <p:spPr>
          <a:xfrm>
            <a:off x="4955272" y="1489165"/>
            <a:ext cx="4188727" cy="1808768"/>
          </a:xfrm>
          <a:prstGeom prst="rect">
            <a:avLst/>
          </a:prstGeom>
        </p:spPr>
      </p:pic>
      <p:sp>
        <p:nvSpPr>
          <p:cNvPr id="10" name="TextBox 9">
            <a:extLst>
              <a:ext uri="{FF2B5EF4-FFF2-40B4-BE49-F238E27FC236}">
                <a16:creationId xmlns:a16="http://schemas.microsoft.com/office/drawing/2014/main" id="{32C060C6-D893-5832-7647-A9147DD438DD}"/>
              </a:ext>
            </a:extLst>
          </p:cNvPr>
          <p:cNvSpPr txBox="1"/>
          <p:nvPr/>
        </p:nvSpPr>
        <p:spPr>
          <a:xfrm>
            <a:off x="5198347" y="1035314"/>
            <a:ext cx="3912343" cy="338554"/>
          </a:xfrm>
          <a:prstGeom prst="rect">
            <a:avLst/>
          </a:prstGeom>
          <a:noFill/>
        </p:spPr>
        <p:txBody>
          <a:bodyPr wrap="square">
            <a:spAutoFit/>
          </a:bodyPr>
          <a:lstStyle/>
          <a:p>
            <a:pPr algn="ctr"/>
            <a:r>
              <a:rPr lang="es-ES" sz="1600" b="1" u="sng" dirty="0"/>
              <a:t>WTP Storage = 8,87€ </a:t>
            </a:r>
          </a:p>
        </p:txBody>
      </p:sp>
      <p:pic>
        <p:nvPicPr>
          <p:cNvPr id="11" name="Picture 10">
            <a:extLst>
              <a:ext uri="{FF2B5EF4-FFF2-40B4-BE49-F238E27FC236}">
                <a16:creationId xmlns:a16="http://schemas.microsoft.com/office/drawing/2014/main" id="{E0604B30-DF4A-F485-72CD-A329C70AC760}"/>
              </a:ext>
            </a:extLst>
          </p:cNvPr>
          <p:cNvPicPr>
            <a:picLocks noChangeAspect="1"/>
          </p:cNvPicPr>
          <p:nvPr/>
        </p:nvPicPr>
        <p:blipFill>
          <a:blip r:embed="rId4"/>
          <a:stretch>
            <a:fillRect/>
          </a:stretch>
        </p:blipFill>
        <p:spPr>
          <a:xfrm>
            <a:off x="102383" y="3297932"/>
            <a:ext cx="4061403" cy="1800190"/>
          </a:xfrm>
          <a:prstGeom prst="rect">
            <a:avLst/>
          </a:prstGeom>
        </p:spPr>
      </p:pic>
      <p:sp>
        <p:nvSpPr>
          <p:cNvPr id="12" name="TextBox 11">
            <a:extLst>
              <a:ext uri="{FF2B5EF4-FFF2-40B4-BE49-F238E27FC236}">
                <a16:creationId xmlns:a16="http://schemas.microsoft.com/office/drawing/2014/main" id="{11B1DA11-CCDE-4F33-A776-B9E290E68408}"/>
              </a:ext>
            </a:extLst>
          </p:cNvPr>
          <p:cNvSpPr txBox="1"/>
          <p:nvPr/>
        </p:nvSpPr>
        <p:spPr>
          <a:xfrm>
            <a:off x="4117584" y="3400532"/>
            <a:ext cx="2932051" cy="338554"/>
          </a:xfrm>
          <a:prstGeom prst="rect">
            <a:avLst/>
          </a:prstGeom>
          <a:noFill/>
        </p:spPr>
        <p:txBody>
          <a:bodyPr wrap="square">
            <a:spAutoFit/>
          </a:bodyPr>
          <a:lstStyle/>
          <a:p>
            <a:r>
              <a:rPr lang="es-ES" sz="1600" b="1" u="sng" dirty="0"/>
              <a:t>WTP total = 26,21€</a:t>
            </a:r>
          </a:p>
        </p:txBody>
      </p:sp>
      <p:sp>
        <p:nvSpPr>
          <p:cNvPr id="13" name="Rectangle 12">
            <a:extLst>
              <a:ext uri="{FF2B5EF4-FFF2-40B4-BE49-F238E27FC236}">
                <a16:creationId xmlns:a16="http://schemas.microsoft.com/office/drawing/2014/main" id="{5AC1348E-C800-8A36-570D-73607022E665}"/>
              </a:ext>
            </a:extLst>
          </p:cNvPr>
          <p:cNvSpPr/>
          <p:nvPr/>
        </p:nvSpPr>
        <p:spPr>
          <a:xfrm>
            <a:off x="75911" y="4506686"/>
            <a:ext cx="3883768" cy="16028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Rectangle 13">
            <a:extLst>
              <a:ext uri="{FF2B5EF4-FFF2-40B4-BE49-F238E27FC236}">
                <a16:creationId xmlns:a16="http://schemas.microsoft.com/office/drawing/2014/main" id="{06996298-DC21-5D68-E606-E487E16469C0}"/>
              </a:ext>
            </a:extLst>
          </p:cNvPr>
          <p:cNvSpPr/>
          <p:nvPr/>
        </p:nvSpPr>
        <p:spPr>
          <a:xfrm>
            <a:off x="4904305" y="2650672"/>
            <a:ext cx="3883768" cy="16028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F3FF0C20-FCBC-8E54-0098-91DEE6B62E71}"/>
              </a:ext>
            </a:extLst>
          </p:cNvPr>
          <p:cNvSpPr/>
          <p:nvPr/>
        </p:nvSpPr>
        <p:spPr>
          <a:xfrm>
            <a:off x="75911" y="2635186"/>
            <a:ext cx="3883768" cy="16028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TextBox 15">
            <a:extLst>
              <a:ext uri="{FF2B5EF4-FFF2-40B4-BE49-F238E27FC236}">
                <a16:creationId xmlns:a16="http://schemas.microsoft.com/office/drawing/2014/main" id="{C5EEC92E-8E70-F04E-677C-821456DBD164}"/>
              </a:ext>
            </a:extLst>
          </p:cNvPr>
          <p:cNvSpPr txBox="1"/>
          <p:nvPr/>
        </p:nvSpPr>
        <p:spPr>
          <a:xfrm>
            <a:off x="4163786" y="3941550"/>
            <a:ext cx="4669319" cy="1169551"/>
          </a:xfrm>
          <a:prstGeom prst="rect">
            <a:avLst/>
          </a:prstGeom>
          <a:noFill/>
        </p:spPr>
        <p:txBody>
          <a:bodyPr wrap="square" rtlCol="0">
            <a:spAutoFit/>
          </a:bodyPr>
          <a:lstStyle/>
          <a:p>
            <a:pPr algn="l"/>
            <a:r>
              <a:rPr lang="en-GB" sz="1400" dirty="0"/>
              <a:t>Only variable that influences is the platform awareness variable. WTP is not influenced by education, age, …</a:t>
            </a:r>
          </a:p>
          <a:p>
            <a:pPr algn="l"/>
            <a:r>
              <a:rPr lang="en-GB" sz="1400" dirty="0"/>
              <a:t>Not sufficient to use the model, though.</a:t>
            </a:r>
          </a:p>
          <a:p>
            <a:pPr algn="l"/>
            <a:r>
              <a:rPr lang="en-GB" sz="1400" dirty="0"/>
              <a:t>The sample size is small and is not representative of the target population of the repository. </a:t>
            </a:r>
          </a:p>
        </p:txBody>
      </p:sp>
    </p:spTree>
    <p:extLst>
      <p:ext uri="{BB962C8B-B14F-4D97-AF65-F5344CB8AC3E}">
        <p14:creationId xmlns:p14="http://schemas.microsoft.com/office/powerpoint/2010/main" val="569785900"/>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73BDE2-8F77-5169-2EEE-5284279ABDA1}"/>
              </a:ext>
            </a:extLst>
          </p:cNvPr>
          <p:cNvSpPr>
            <a:spLocks noGrp="1"/>
          </p:cNvSpPr>
          <p:nvPr>
            <p:ph type="sldNum" sz="quarter" idx="10"/>
          </p:nvPr>
        </p:nvSpPr>
        <p:spPr/>
        <p:txBody>
          <a:bodyPr/>
          <a:lstStyle/>
          <a:p>
            <a:fld id="{88A1DFE4-5FC5-43BD-BB7E-75EAD82B965F}" type="slidenum">
              <a:rPr lang="en-US" noProof="0" smtClean="0"/>
              <a:pPr/>
              <a:t>177</a:t>
            </a:fld>
            <a:endParaRPr lang="en-US" noProof="0" dirty="0"/>
          </a:p>
        </p:txBody>
      </p:sp>
      <p:sp>
        <p:nvSpPr>
          <p:cNvPr id="5" name="Title 4">
            <a:extLst>
              <a:ext uri="{FF2B5EF4-FFF2-40B4-BE49-F238E27FC236}">
                <a16:creationId xmlns:a16="http://schemas.microsoft.com/office/drawing/2014/main" id="{FE00762E-0BA5-BF4F-41D8-A25BAF79609F}"/>
              </a:ext>
            </a:extLst>
          </p:cNvPr>
          <p:cNvSpPr>
            <a:spLocks noGrp="1"/>
          </p:cNvSpPr>
          <p:nvPr>
            <p:ph type="title"/>
          </p:nvPr>
        </p:nvSpPr>
        <p:spPr/>
        <p:txBody>
          <a:bodyPr/>
          <a:lstStyle/>
          <a:p>
            <a:r>
              <a:rPr lang="en-CH" dirty="0"/>
              <a:t>Case of collaborative software: Indico</a:t>
            </a:r>
          </a:p>
        </p:txBody>
      </p:sp>
      <p:sp>
        <p:nvSpPr>
          <p:cNvPr id="7" name="TextBox 6">
            <a:extLst>
              <a:ext uri="{FF2B5EF4-FFF2-40B4-BE49-F238E27FC236}">
                <a16:creationId xmlns:a16="http://schemas.microsoft.com/office/drawing/2014/main" id="{ED225BEE-11E5-1896-81FA-364D15324EE0}"/>
              </a:ext>
            </a:extLst>
          </p:cNvPr>
          <p:cNvSpPr txBox="1"/>
          <p:nvPr/>
        </p:nvSpPr>
        <p:spPr>
          <a:xfrm>
            <a:off x="127207" y="970188"/>
            <a:ext cx="8907572" cy="1231812"/>
          </a:xfrm>
          <a:prstGeom prst="rect">
            <a:avLst/>
          </a:prstGeom>
          <a:noFill/>
        </p:spPr>
        <p:txBody>
          <a:bodyPr wrap="square" rtlCol="0">
            <a:spAutoFit/>
          </a:bodyPr>
          <a:lstStyle/>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GB" sz="1580" dirty="0"/>
              <a:t>Tool allows to manage conferences, workshops, and meetings.</a:t>
            </a:r>
          </a:p>
          <a:p>
            <a:pPr marL="688043" lvl="1" indent="-285750">
              <a:lnSpc>
                <a:spcPct val="150000"/>
              </a:lnSpc>
              <a:buFont typeface="Wingdings" panose="05000000000000000000" pitchFamily="2" charset="2"/>
              <a:buChar char="v"/>
            </a:pPr>
            <a:r>
              <a:rPr lang="en-GB" b="1" dirty="0"/>
              <a:t>Example for a collaborative tool in a global RI setup.</a:t>
            </a:r>
          </a:p>
          <a:p>
            <a:pPr marL="688043" lvl="1" indent="-285750">
              <a:lnSpc>
                <a:spcPct val="150000"/>
              </a:lnSpc>
              <a:buFont typeface="Wingdings" panose="05000000000000000000" pitchFamily="2" charset="2"/>
              <a:buChar char="v"/>
            </a:pPr>
            <a:r>
              <a:rPr lang="en-GB" b="1" dirty="0"/>
              <a:t>Serves as a fact-based baseline for estimating the value of a future, similar service.</a:t>
            </a:r>
          </a:p>
          <a:p>
            <a:pPr marL="285750" indent="-285750">
              <a:lnSpc>
                <a:spcPct val="150000"/>
              </a:lnSpc>
              <a:buFont typeface="Wingdings" panose="05000000000000000000" pitchFamily="2" charset="2"/>
              <a:buChar char="v"/>
            </a:pPr>
            <a:r>
              <a:rPr lang="en-GB" b="1" dirty="0"/>
              <a:t>Designed, implemented, maintained, and operated by CERN.</a:t>
            </a:r>
          </a:p>
        </p:txBody>
      </p:sp>
      <p:sp>
        <p:nvSpPr>
          <p:cNvPr id="8" name="TextBox 7">
            <a:extLst>
              <a:ext uri="{FF2B5EF4-FFF2-40B4-BE49-F238E27FC236}">
                <a16:creationId xmlns:a16="http://schemas.microsoft.com/office/drawing/2014/main" id="{74D4CF6B-5E7A-CBCE-CF04-3B9F198AB087}"/>
              </a:ext>
            </a:extLst>
          </p:cNvPr>
          <p:cNvSpPr txBox="1"/>
          <p:nvPr/>
        </p:nvSpPr>
        <p:spPr>
          <a:xfrm>
            <a:off x="75911" y="2308348"/>
            <a:ext cx="8553523" cy="300082"/>
          </a:xfrm>
          <a:prstGeom prst="rect">
            <a:avLst/>
          </a:prstGeom>
          <a:noFill/>
        </p:spPr>
        <p:txBody>
          <a:bodyPr wrap="square" rtlCol="0">
            <a:spAutoFit/>
          </a:bodyPr>
          <a:lstStyle/>
          <a:p>
            <a:pPr marL="285750" indent="-285750" algn="just">
              <a:buFont typeface="Wingdings" panose="05000000000000000000" pitchFamily="2" charset="2"/>
              <a:buChar char="v"/>
            </a:pPr>
            <a:r>
              <a:rPr lang="en-GB" b="1" dirty="0"/>
              <a:t>Free and accessible to anyone </a:t>
            </a:r>
            <a:r>
              <a:rPr lang="en-GB" dirty="0"/>
              <a:t>who wants to install it in their infrastructure.</a:t>
            </a:r>
          </a:p>
        </p:txBody>
      </p:sp>
    </p:spTree>
    <p:extLst>
      <p:ext uri="{BB962C8B-B14F-4D97-AF65-F5344CB8AC3E}">
        <p14:creationId xmlns:p14="http://schemas.microsoft.com/office/powerpoint/2010/main" val="1432680971"/>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3A3484F-790F-C43B-C978-46273DFF7510}"/>
              </a:ext>
            </a:extLst>
          </p:cNvPr>
          <p:cNvSpPr>
            <a:spLocks noGrp="1"/>
          </p:cNvSpPr>
          <p:nvPr>
            <p:ph type="sldNum" sz="quarter" idx="10"/>
          </p:nvPr>
        </p:nvSpPr>
        <p:spPr/>
        <p:txBody>
          <a:bodyPr/>
          <a:lstStyle/>
          <a:p>
            <a:fld id="{88A1DFE4-5FC5-43BD-BB7E-75EAD82B965F}" type="slidenum">
              <a:rPr lang="en-US" noProof="0" smtClean="0"/>
              <a:pPr/>
              <a:t>178</a:t>
            </a:fld>
            <a:endParaRPr lang="en-US" noProof="0" dirty="0"/>
          </a:p>
        </p:txBody>
      </p:sp>
      <p:sp>
        <p:nvSpPr>
          <p:cNvPr id="5" name="Title 4">
            <a:extLst>
              <a:ext uri="{FF2B5EF4-FFF2-40B4-BE49-F238E27FC236}">
                <a16:creationId xmlns:a16="http://schemas.microsoft.com/office/drawing/2014/main" id="{9AAB1449-271D-D530-D20B-E1313A686085}"/>
              </a:ext>
            </a:extLst>
          </p:cNvPr>
          <p:cNvSpPr>
            <a:spLocks noGrp="1"/>
          </p:cNvSpPr>
          <p:nvPr>
            <p:ph type="title"/>
          </p:nvPr>
        </p:nvSpPr>
        <p:spPr/>
        <p:txBody>
          <a:bodyPr/>
          <a:lstStyle/>
          <a:p>
            <a:r>
              <a:rPr lang="en-CH" dirty="0"/>
              <a:t>Potential value</a:t>
            </a:r>
          </a:p>
        </p:txBody>
      </p:sp>
      <p:sp>
        <p:nvSpPr>
          <p:cNvPr id="7" name="TextBox 6">
            <a:extLst>
              <a:ext uri="{FF2B5EF4-FFF2-40B4-BE49-F238E27FC236}">
                <a16:creationId xmlns:a16="http://schemas.microsoft.com/office/drawing/2014/main" id="{C09231A2-6F91-CAB6-B69F-FFA3A87CC9B5}"/>
              </a:ext>
            </a:extLst>
          </p:cNvPr>
          <p:cNvSpPr txBox="1"/>
          <p:nvPr/>
        </p:nvSpPr>
        <p:spPr>
          <a:xfrm>
            <a:off x="75911" y="777629"/>
            <a:ext cx="8907572" cy="2062103"/>
          </a:xfrm>
          <a:prstGeom prst="rect">
            <a:avLst/>
          </a:prstGeom>
          <a:noFill/>
        </p:spPr>
        <p:txBody>
          <a:bodyPr wrap="square" rtlCol="0">
            <a:spAutoFit/>
          </a:bodyPr>
          <a:lstStyle/>
          <a:p>
            <a:pPr algn="ctr"/>
            <a:r>
              <a:rPr lang="es-ES" sz="1600" b="1" u="sng" dirty="0" err="1"/>
              <a:t>Qualitative</a:t>
            </a:r>
            <a:endParaRPr lang="es-ES" sz="1600" b="1" u="sng" dirty="0"/>
          </a:p>
          <a:p>
            <a:pPr algn="ctr"/>
            <a:endParaRPr lang="es-ES" sz="1600" b="1" dirty="0"/>
          </a:p>
          <a:p>
            <a:pPr marL="285750" indent="-285750" algn="just">
              <a:buFont typeface="Wingdings" panose="05000000000000000000" pitchFamily="2" charset="2"/>
              <a:buChar char="v"/>
            </a:pPr>
            <a:r>
              <a:rPr lang="en-GB" sz="1600" dirty="0"/>
              <a:t>Easy organization of events including all the needs you may require: room reservation; program management; registration, e-payment, badge creation; submission of materials; surveys, etc.</a:t>
            </a:r>
          </a:p>
          <a:p>
            <a:pPr marL="285750" indent="-285750" algn="just">
              <a:buFont typeface="Wingdings" panose="05000000000000000000" pitchFamily="2" charset="2"/>
              <a:buChar char="v"/>
            </a:pPr>
            <a:endParaRPr lang="en-GB" sz="1600" dirty="0"/>
          </a:p>
          <a:p>
            <a:pPr marL="285750" indent="-285750" algn="just">
              <a:buFont typeface="Wingdings" panose="05000000000000000000" pitchFamily="2" charset="2"/>
              <a:buChar char="v"/>
            </a:pPr>
            <a:r>
              <a:rPr lang="en-GB" sz="1600" dirty="0"/>
              <a:t>Enterprise content archiving system. One place to store all your events and integrate in your working life.</a:t>
            </a:r>
          </a:p>
        </p:txBody>
      </p:sp>
      <p:sp>
        <p:nvSpPr>
          <p:cNvPr id="8" name="TextBox 7">
            <a:extLst>
              <a:ext uri="{FF2B5EF4-FFF2-40B4-BE49-F238E27FC236}">
                <a16:creationId xmlns:a16="http://schemas.microsoft.com/office/drawing/2014/main" id="{0F01B682-9AA7-649D-E7AF-4BCDD058B822}"/>
              </a:ext>
            </a:extLst>
          </p:cNvPr>
          <p:cNvSpPr txBox="1"/>
          <p:nvPr/>
        </p:nvSpPr>
        <p:spPr>
          <a:xfrm>
            <a:off x="75911" y="2856061"/>
            <a:ext cx="8907572" cy="1169551"/>
          </a:xfrm>
          <a:prstGeom prst="rect">
            <a:avLst/>
          </a:prstGeom>
          <a:noFill/>
        </p:spPr>
        <p:txBody>
          <a:bodyPr wrap="square" rtlCol="0">
            <a:spAutoFit/>
          </a:bodyPr>
          <a:lstStyle/>
          <a:p>
            <a:pPr marL="0" marR="0" lvl="0" indent="0" algn="ctr" defTabSz="804587" rtl="0" eaLnBrk="1" fontAlgn="auto" latinLnBrk="0" hangingPunct="1">
              <a:lnSpc>
                <a:spcPct val="100000"/>
              </a:lnSpc>
              <a:spcBef>
                <a:spcPts val="0"/>
              </a:spcBef>
              <a:spcAft>
                <a:spcPts val="0"/>
              </a:spcAft>
              <a:buClrTx/>
              <a:buSzTx/>
              <a:buFontTx/>
              <a:buNone/>
              <a:tabLst/>
              <a:defRPr/>
            </a:pPr>
            <a:r>
              <a:rPr kumimoji="0" lang="es-ES" sz="1800" b="1" i="0" u="sng" strike="noStrike" kern="1200" cap="none" spc="0" normalizeH="0" baseline="0" noProof="0" dirty="0" err="1">
                <a:ln>
                  <a:noFill/>
                </a:ln>
                <a:solidFill>
                  <a:srgbClr val="0F124A"/>
                </a:solidFill>
                <a:effectLst/>
                <a:uLnTx/>
                <a:uFillTx/>
                <a:latin typeface="Arial"/>
                <a:ea typeface="+mn-ea"/>
                <a:cs typeface="+mn-cs"/>
              </a:rPr>
              <a:t>Quantitative</a:t>
            </a:r>
            <a:endParaRPr kumimoji="0" lang="es-ES" sz="1800" b="1" i="0" u="sng" strike="noStrike" kern="1200" cap="none" spc="0" normalizeH="0" baseline="0" noProof="0" dirty="0">
              <a:ln>
                <a:noFill/>
              </a:ln>
              <a:solidFill>
                <a:srgbClr val="0F124A"/>
              </a:solidFill>
              <a:effectLst/>
              <a:uLnTx/>
              <a:uFillTx/>
              <a:latin typeface="Arial"/>
              <a:ea typeface="+mn-ea"/>
              <a:cs typeface="+mn-cs"/>
            </a:endParaRPr>
          </a:p>
          <a:p>
            <a:pPr marL="0" marR="0" lvl="0" indent="0" algn="ctr" defTabSz="804587" rtl="0" eaLnBrk="1" fontAlgn="auto" latinLnBrk="0" hangingPunct="1">
              <a:lnSpc>
                <a:spcPct val="100000"/>
              </a:lnSpc>
              <a:spcBef>
                <a:spcPts val="0"/>
              </a:spcBef>
              <a:spcAft>
                <a:spcPts val="0"/>
              </a:spcAft>
              <a:buClrTx/>
              <a:buSzTx/>
              <a:buFontTx/>
              <a:buNone/>
              <a:tabLst/>
              <a:defRPr/>
            </a:pPr>
            <a:endParaRPr kumimoji="0" lang="es-ES" sz="1800" b="1"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B</a:t>
            </a:r>
            <a:r>
              <a:rPr lang="en-GB" sz="1600" dirty="0" err="1">
                <a:solidFill>
                  <a:srgbClr val="0F124A"/>
                </a:solidFill>
                <a:latin typeface="Arial"/>
              </a:rPr>
              <a:t>ased</a:t>
            </a:r>
            <a:r>
              <a:rPr lang="en-GB" sz="1600" dirty="0">
                <a:solidFill>
                  <a:srgbClr val="0F124A"/>
                </a:solidFill>
                <a:latin typeface="Arial"/>
              </a:rPr>
              <a:t> on a </a:t>
            </a:r>
            <a:r>
              <a:rPr lang="en-GB" sz="1600" b="1" dirty="0">
                <a:solidFill>
                  <a:srgbClr val="0F124A"/>
                </a:solidFill>
                <a:latin typeface="Arial"/>
              </a:rPr>
              <a:t>choice experiment method </a:t>
            </a:r>
            <a:r>
              <a:rPr lang="en-GB" sz="1600" dirty="0">
                <a:solidFill>
                  <a:srgbClr val="0F124A"/>
                </a:solidFill>
                <a:latin typeface="Arial"/>
              </a:rPr>
              <a:t>conducted through a survey distributed in different countries.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1608799236"/>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E793621-F1C3-B425-5847-7B7240D90EA6}"/>
              </a:ext>
            </a:extLst>
          </p:cNvPr>
          <p:cNvSpPr>
            <a:spLocks noGrp="1"/>
          </p:cNvSpPr>
          <p:nvPr>
            <p:ph type="sldNum" sz="quarter" idx="10"/>
          </p:nvPr>
        </p:nvSpPr>
        <p:spPr/>
        <p:txBody>
          <a:bodyPr/>
          <a:lstStyle/>
          <a:p>
            <a:fld id="{88A1DFE4-5FC5-43BD-BB7E-75EAD82B965F}" type="slidenum">
              <a:rPr lang="en-US" noProof="0" smtClean="0"/>
              <a:pPr/>
              <a:t>179</a:t>
            </a:fld>
            <a:endParaRPr lang="en-US" noProof="0" dirty="0"/>
          </a:p>
        </p:txBody>
      </p:sp>
      <p:sp>
        <p:nvSpPr>
          <p:cNvPr id="5" name="Title 4">
            <a:extLst>
              <a:ext uri="{FF2B5EF4-FFF2-40B4-BE49-F238E27FC236}">
                <a16:creationId xmlns:a16="http://schemas.microsoft.com/office/drawing/2014/main" id="{5433F9CE-37DA-2699-34D3-65B8236391C4}"/>
              </a:ext>
            </a:extLst>
          </p:cNvPr>
          <p:cNvSpPr>
            <a:spLocks noGrp="1"/>
          </p:cNvSpPr>
          <p:nvPr>
            <p:ph type="title"/>
          </p:nvPr>
        </p:nvSpPr>
        <p:spPr/>
        <p:txBody>
          <a:bodyPr/>
          <a:lstStyle/>
          <a:p>
            <a:r>
              <a:rPr lang="en-CH" dirty="0"/>
              <a:t>Contingent valuation</a:t>
            </a:r>
          </a:p>
        </p:txBody>
      </p:sp>
      <p:sp>
        <p:nvSpPr>
          <p:cNvPr id="7" name="TextBox 6">
            <a:extLst>
              <a:ext uri="{FF2B5EF4-FFF2-40B4-BE49-F238E27FC236}">
                <a16:creationId xmlns:a16="http://schemas.microsoft.com/office/drawing/2014/main" id="{B621EC4A-03CF-22E9-4BBB-F58E8D5276C6}"/>
              </a:ext>
            </a:extLst>
          </p:cNvPr>
          <p:cNvSpPr txBox="1"/>
          <p:nvPr/>
        </p:nvSpPr>
        <p:spPr>
          <a:xfrm>
            <a:off x="109221" y="1061319"/>
            <a:ext cx="8838836" cy="3189463"/>
          </a:xfrm>
          <a:prstGeom prst="rect">
            <a:avLst/>
          </a:prstGeom>
          <a:noFill/>
        </p:spPr>
        <p:txBody>
          <a:bodyPr wrap="square" rtlCol="0">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s-ES"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2’100 </a:t>
            </a:r>
            <a:r>
              <a:rPr kumimoji="0" lang="es-ES" sz="1584"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valid</a:t>
            </a:r>
            <a:r>
              <a:rPr kumimoji="0" lang="es-ES"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sz="1584"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respondents</a:t>
            </a:r>
            <a:r>
              <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sz="1584" b="0"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from</a:t>
            </a:r>
            <a:r>
              <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5 </a:t>
            </a:r>
            <a:r>
              <a:rPr kumimoji="0" lang="es-ES" sz="1584" b="0"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different</a:t>
            </a:r>
            <a:r>
              <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sz="1584" b="0"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countries</a:t>
            </a:r>
            <a:r>
              <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a:t>
            </a:r>
          </a:p>
          <a:p>
            <a:pPr marL="688043" lvl="1" indent="-285750" algn="just">
              <a:buFont typeface="Wingdings" panose="05000000000000000000" pitchFamily="2" charset="2"/>
              <a:buChar char="v"/>
              <a:defRPr/>
            </a:pP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Italy</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Spain</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Germany</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the</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United</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Kingdom</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and</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the</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United</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States</a:t>
            </a:r>
            <a:r>
              <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of </a:t>
            </a:r>
            <a:r>
              <a:rPr kumimoji="0" lang="es-ES"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America</a:t>
            </a:r>
            <a:r>
              <a:rPr kumimoji="0" lang="es-ES"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a:t>
            </a:r>
          </a:p>
          <a:p>
            <a:pPr marL="688043" lvl="1" indent="-285750" algn="just">
              <a:buFont typeface="Wingdings" panose="05000000000000000000" pitchFamily="2" charset="2"/>
              <a:buChar char="v"/>
              <a:defRPr/>
            </a:pPr>
            <a:r>
              <a:rPr kumimoji="0" lang="en-GB"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In each country, </a:t>
            </a:r>
            <a:r>
              <a:rPr kumimoji="0" lang="en-GB"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350 people were surveyed.</a:t>
            </a:r>
            <a:endParaRPr kumimoji="0" lang="es-ES"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endParaRPr>
          </a:p>
          <a:p>
            <a:pPr marL="0" marR="0" lvl="0" indent="0" algn="just" defTabSz="804587" rtl="0" eaLnBrk="1" fontAlgn="auto" latinLnBrk="0" hangingPunct="1">
              <a:lnSpc>
                <a:spcPct val="100000"/>
              </a:lnSpc>
              <a:spcBef>
                <a:spcPts val="0"/>
              </a:spcBef>
              <a:spcAft>
                <a:spcPts val="0"/>
              </a:spcAft>
              <a:buClrTx/>
              <a:buSzTx/>
              <a:buFontTx/>
              <a:buNone/>
              <a:tabLst/>
              <a:defRPr/>
            </a:pPr>
            <a:endPar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s-ES"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Target </a:t>
            </a:r>
            <a:r>
              <a:rPr kumimoji="0" lang="es-ES" sz="1584" b="1" i="0" u="none" strike="noStrike" kern="1200" cap="none" spc="0" normalizeH="0" baseline="0" noProof="0" dirty="0" err="1">
                <a:ln>
                  <a:noFill/>
                </a:ln>
                <a:solidFill>
                  <a:srgbClr val="0F124A"/>
                </a:solidFill>
                <a:effectLst/>
                <a:uLnTx/>
                <a:uFillTx/>
                <a:latin typeface="Arial"/>
                <a:ea typeface="+mn-ea"/>
                <a:cs typeface="+mn-cs"/>
                <a:sym typeface="Wingdings" panose="05000000000000000000" pitchFamily="2" charset="2"/>
              </a:rPr>
              <a:t>audience</a:t>
            </a:r>
            <a:r>
              <a:rPr kumimoji="0" lang="es-ES"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s-ES"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n-GB"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employees over 18 years </a:t>
            </a:r>
            <a:r>
              <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of age in </a:t>
            </a:r>
            <a:r>
              <a:rPr kumimoji="0" lang="en-GB"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private sector companies </a:t>
            </a:r>
            <a:r>
              <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with more than </a:t>
            </a:r>
            <a:r>
              <a:rPr kumimoji="0" lang="en-GB"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50 computers who are users </a:t>
            </a:r>
            <a:r>
              <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of</a:t>
            </a:r>
            <a:r>
              <a:rPr kumimoji="0" lang="en-GB" sz="1584" b="1"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 </a:t>
            </a:r>
            <a:r>
              <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the conference, workshop, and meeting management software.</a:t>
            </a:r>
          </a:p>
          <a:p>
            <a:pPr marL="0" marR="0" lvl="0" indent="0" algn="just" defTabSz="804587" rtl="0" eaLnBrk="1" fontAlgn="auto" latinLnBrk="0" hangingPunct="1">
              <a:lnSpc>
                <a:spcPct val="100000"/>
              </a:lnSpc>
              <a:spcBef>
                <a:spcPts val="0"/>
              </a:spcBef>
              <a:spcAft>
                <a:spcPts val="0"/>
              </a:spcAft>
              <a:buClrTx/>
              <a:buSzTx/>
              <a:buFontTx/>
              <a:buNone/>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Survey serves as a representative source of information for Indico’s target population.</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Quantification estimates were obtained in different currencies. Results were converted to euro.</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graphicFrame>
        <p:nvGraphicFramePr>
          <p:cNvPr id="8" name="Table 7">
            <a:extLst>
              <a:ext uri="{FF2B5EF4-FFF2-40B4-BE49-F238E27FC236}">
                <a16:creationId xmlns:a16="http://schemas.microsoft.com/office/drawing/2014/main" id="{D7C9AC7F-D4E7-8B08-F492-7F26AE4D7962}"/>
              </a:ext>
            </a:extLst>
          </p:cNvPr>
          <p:cNvGraphicFramePr>
            <a:graphicFrameLocks noGrp="1"/>
          </p:cNvGraphicFramePr>
          <p:nvPr>
            <p:extLst>
              <p:ext uri="{D42A27DB-BD31-4B8C-83A1-F6EECF244321}">
                <p14:modId xmlns:p14="http://schemas.microsoft.com/office/powerpoint/2010/main" val="636378459"/>
              </p:ext>
            </p:extLst>
          </p:nvPr>
        </p:nvGraphicFramePr>
        <p:xfrm>
          <a:off x="3073034" y="4096805"/>
          <a:ext cx="2874730" cy="830997"/>
        </p:xfrm>
        <a:graphic>
          <a:graphicData uri="http://schemas.openxmlformats.org/drawingml/2006/table">
            <a:tbl>
              <a:tblPr firstRow="1" firstCol="1" bandRow="1"/>
              <a:tblGrid>
                <a:gridCol w="2874730">
                  <a:extLst>
                    <a:ext uri="{9D8B030D-6E8A-4147-A177-3AD203B41FA5}">
                      <a16:colId xmlns:a16="http://schemas.microsoft.com/office/drawing/2014/main" val="1520110224"/>
                    </a:ext>
                  </a:extLst>
                </a:gridCol>
              </a:tblGrid>
              <a:tr h="273999">
                <a:tc>
                  <a:txBody>
                    <a:bodyPr/>
                    <a:lstStyle/>
                    <a:p>
                      <a:pPr algn="ctr">
                        <a:lnSpc>
                          <a:spcPct val="101000"/>
                        </a:lnSpc>
                        <a:spcAft>
                          <a:spcPts val="800"/>
                        </a:spcAft>
                      </a:pPr>
                      <a:r>
                        <a:rPr lang="en-GB" sz="1400" b="1" dirty="0">
                          <a:effectLst/>
                          <a:latin typeface="Calibri" panose="020F0502020204030204" pitchFamily="34" charset="0"/>
                          <a:ea typeface="Calibri" panose="020F0502020204030204" pitchFamily="34" charset="0"/>
                          <a:cs typeface="Times New Roman" panose="02020603050405020304" pitchFamily="18" charset="0"/>
                        </a:rPr>
                        <a:t>Exchange rate November 11, 2022</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4922186"/>
                  </a:ext>
                </a:extLst>
              </a:tr>
              <a:tr h="282999">
                <a:tc>
                  <a:txBody>
                    <a:bodyPr/>
                    <a:lstStyle/>
                    <a:p>
                      <a:pPr algn="ctr">
                        <a:lnSpc>
                          <a:spcPct val="101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1 $ </a:t>
                      </a:r>
                      <a:r>
                        <a:rPr lang="en-GB" sz="14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GB" sz="1400" dirty="0">
                          <a:effectLst/>
                          <a:latin typeface="Calibri" panose="020F0502020204030204" pitchFamily="34" charset="0"/>
                          <a:ea typeface="Calibri" panose="020F0502020204030204" pitchFamily="34" charset="0"/>
                          <a:cs typeface="Times New Roman" panose="02020603050405020304" pitchFamily="18" charset="0"/>
                        </a:rPr>
                        <a:t> 0.97 €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329443"/>
                  </a:ext>
                </a:extLst>
              </a:tr>
              <a:tr h="273999">
                <a:tc>
                  <a:txBody>
                    <a:bodyPr/>
                    <a:lstStyle/>
                    <a:p>
                      <a:pPr algn="ctr">
                        <a:lnSpc>
                          <a:spcPct val="101000"/>
                        </a:lnSpc>
                        <a:spcAft>
                          <a:spcPts val="800"/>
                        </a:spcAft>
                      </a:pPr>
                      <a:r>
                        <a:rPr lang="en-GB" sz="1400" dirty="0">
                          <a:effectLst/>
                          <a:latin typeface="Calibri" panose="020F0502020204030204" pitchFamily="34" charset="0"/>
                          <a:ea typeface="Calibri" panose="020F0502020204030204" pitchFamily="34" charset="0"/>
                          <a:cs typeface="Times New Roman" panose="02020603050405020304" pitchFamily="18" charset="0"/>
                        </a:rPr>
                        <a:t>1 </a:t>
                      </a:r>
                      <a:r>
                        <a:rPr lang="en-GB" sz="1400" dirty="0">
                          <a:effectLst/>
                          <a:latin typeface="Calibri" panose="020F0502020204030204" pitchFamily="34" charset="0"/>
                          <a:ea typeface="Calibri" panose="020F0502020204030204" pitchFamily="34" charset="0"/>
                          <a:cs typeface="Calibri" panose="020F0502020204030204" pitchFamily="34" charset="0"/>
                        </a:rPr>
                        <a:t>£</a:t>
                      </a:r>
                      <a:r>
                        <a:rPr lang="en-GB" sz="1400" dirty="0">
                          <a:effectLst/>
                          <a:latin typeface="Calibri" panose="020F0502020204030204" pitchFamily="34" charset="0"/>
                          <a:ea typeface="Calibri" panose="020F0502020204030204" pitchFamily="34" charset="0"/>
                          <a:cs typeface="Times New Roman" panose="02020603050405020304" pitchFamily="18" charset="0"/>
                        </a:rPr>
                        <a:t> </a:t>
                      </a:r>
                      <a:r>
                        <a:rPr lang="en-GB" sz="1400" dirty="0">
                          <a:effectLst/>
                          <a:latin typeface="Calibri" panose="020F0502020204030204" pitchFamily="34" charset="0"/>
                          <a:ea typeface="Calibri" panose="020F0502020204030204" pitchFamily="34" charset="0"/>
                          <a:cs typeface="Times New Roman" panose="02020603050405020304" pitchFamily="18" charset="0"/>
                          <a:sym typeface="Wingdings" panose="05000000000000000000" pitchFamily="2" charset="2"/>
                        </a:rPr>
                        <a:t></a:t>
                      </a:r>
                      <a:r>
                        <a:rPr lang="en-GB" sz="1400" dirty="0">
                          <a:effectLst/>
                          <a:latin typeface="Calibri" panose="020F0502020204030204" pitchFamily="34" charset="0"/>
                          <a:ea typeface="Calibri" panose="020F0502020204030204" pitchFamily="34" charset="0"/>
                          <a:cs typeface="Times New Roman" panose="02020603050405020304" pitchFamily="18" charset="0"/>
                        </a:rPr>
                        <a:t> 1.14 €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3292728"/>
                  </a:ext>
                </a:extLst>
              </a:tr>
            </a:tbl>
          </a:graphicData>
        </a:graphic>
      </p:graphicFrame>
    </p:spTree>
    <p:extLst>
      <p:ext uri="{BB962C8B-B14F-4D97-AF65-F5344CB8AC3E}">
        <p14:creationId xmlns:p14="http://schemas.microsoft.com/office/powerpoint/2010/main" val="3182647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35A7D3-DCF7-CA73-69BA-3A354EB35B8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3A5D6C-CB66-035E-A050-C15BB935E249}"/>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pic>
        <p:nvPicPr>
          <p:cNvPr id="7" name="Picture 6">
            <a:extLst>
              <a:ext uri="{FF2B5EF4-FFF2-40B4-BE49-F238E27FC236}">
                <a16:creationId xmlns:a16="http://schemas.microsoft.com/office/drawing/2014/main" id="{1D2F531C-25D8-FF9B-14D3-D4641D9D0254}"/>
              </a:ext>
            </a:extLst>
          </p:cNvPr>
          <p:cNvPicPr>
            <a:picLocks noChangeAspect="1"/>
          </p:cNvPicPr>
          <p:nvPr/>
        </p:nvPicPr>
        <p:blipFill>
          <a:blip r:embed="rId2"/>
          <a:stretch>
            <a:fillRect/>
          </a:stretch>
        </p:blipFill>
        <p:spPr>
          <a:xfrm>
            <a:off x="-4518" y="0"/>
            <a:ext cx="9148518" cy="5143500"/>
          </a:xfrm>
          <a:prstGeom prst="rect">
            <a:avLst/>
          </a:prstGeom>
        </p:spPr>
      </p:pic>
      <p:sp>
        <p:nvSpPr>
          <p:cNvPr id="10" name="Rounded Rectangle 9">
            <a:extLst>
              <a:ext uri="{FF2B5EF4-FFF2-40B4-BE49-F238E27FC236}">
                <a16:creationId xmlns:a16="http://schemas.microsoft.com/office/drawing/2014/main" id="{751A9E4D-A73C-ED9E-8D06-C687AC6331E9}"/>
              </a:ext>
            </a:extLst>
          </p:cNvPr>
          <p:cNvSpPr/>
          <p:nvPr/>
        </p:nvSpPr>
        <p:spPr>
          <a:xfrm>
            <a:off x="1033063" y="153563"/>
            <a:ext cx="2310430" cy="3748341"/>
          </a:xfrm>
          <a:prstGeom prst="roundRect">
            <a:avLst>
              <a:gd name="adj" fmla="val 3676"/>
            </a:avLst>
          </a:pr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Rounded Rectangle 10">
            <a:extLst>
              <a:ext uri="{FF2B5EF4-FFF2-40B4-BE49-F238E27FC236}">
                <a16:creationId xmlns:a16="http://schemas.microsoft.com/office/drawing/2014/main" id="{971D33B7-04D7-FF2A-0BDA-58221C1E4414}"/>
              </a:ext>
            </a:extLst>
          </p:cNvPr>
          <p:cNvSpPr/>
          <p:nvPr/>
        </p:nvSpPr>
        <p:spPr>
          <a:xfrm>
            <a:off x="6798670" y="1115662"/>
            <a:ext cx="1654296" cy="2025408"/>
          </a:xfrm>
          <a:prstGeom prst="roundRect">
            <a:avLst>
              <a:gd name="adj" fmla="val 3676"/>
            </a:avLst>
          </a:pr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Rectangle 2">
            <a:extLst>
              <a:ext uri="{FF2B5EF4-FFF2-40B4-BE49-F238E27FC236}">
                <a16:creationId xmlns:a16="http://schemas.microsoft.com/office/drawing/2014/main" id="{A0C3229F-622E-5C57-2232-1AA24D3C08C1}"/>
              </a:ext>
            </a:extLst>
          </p:cNvPr>
          <p:cNvSpPr/>
          <p:nvPr/>
        </p:nvSpPr>
        <p:spPr>
          <a:xfrm>
            <a:off x="1033063" y="3978687"/>
            <a:ext cx="7566485" cy="97024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Depending on available knowledge and data, combinations of lifecycle phases can be assessed.</a:t>
            </a:r>
          </a:p>
          <a:p>
            <a:pPr algn="ctr"/>
            <a:r>
              <a:rPr lang="en-CH" dirty="0"/>
              <a:t>As long as it is justified and documented which phases are concerned the approach is valid.</a:t>
            </a:r>
          </a:p>
          <a:p>
            <a:pPr algn="ctr"/>
            <a:r>
              <a:rPr lang="en-CH" dirty="0"/>
              <a:t>Benefits and re-use potentials (D) should be considered from the beginning on!</a:t>
            </a:r>
          </a:p>
        </p:txBody>
      </p:sp>
      <p:sp>
        <p:nvSpPr>
          <p:cNvPr id="4" name="Rounded Rectangle 3">
            <a:extLst>
              <a:ext uri="{FF2B5EF4-FFF2-40B4-BE49-F238E27FC236}">
                <a16:creationId xmlns:a16="http://schemas.microsoft.com/office/drawing/2014/main" id="{96257503-056C-D666-E734-4B09187DD9B7}"/>
              </a:ext>
            </a:extLst>
          </p:cNvPr>
          <p:cNvSpPr/>
          <p:nvPr/>
        </p:nvSpPr>
        <p:spPr>
          <a:xfrm>
            <a:off x="3343493" y="3141070"/>
            <a:ext cx="1940483" cy="760834"/>
          </a:xfrm>
          <a:prstGeom prst="roundRect">
            <a:avLst>
              <a:gd name="adj" fmla="val 3676"/>
            </a:avLst>
          </a:pr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924417862"/>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13F57-B22F-8FB9-F8C5-8F53154DAD0D}"/>
              </a:ext>
            </a:extLst>
          </p:cNvPr>
          <p:cNvSpPr>
            <a:spLocks noGrp="1"/>
          </p:cNvSpPr>
          <p:nvPr>
            <p:ph type="sldNum" sz="quarter" idx="10"/>
          </p:nvPr>
        </p:nvSpPr>
        <p:spPr/>
        <p:txBody>
          <a:bodyPr/>
          <a:lstStyle/>
          <a:p>
            <a:fld id="{88A1DFE4-5FC5-43BD-BB7E-75EAD82B965F}" type="slidenum">
              <a:rPr lang="en-US" noProof="0" smtClean="0"/>
              <a:pPr/>
              <a:t>180</a:t>
            </a:fld>
            <a:endParaRPr lang="en-US" noProof="0" dirty="0"/>
          </a:p>
        </p:txBody>
      </p:sp>
      <p:sp>
        <p:nvSpPr>
          <p:cNvPr id="5" name="Title 4">
            <a:extLst>
              <a:ext uri="{FF2B5EF4-FFF2-40B4-BE49-F238E27FC236}">
                <a16:creationId xmlns:a16="http://schemas.microsoft.com/office/drawing/2014/main" id="{63B8BF95-BD6F-8168-61B4-AB79A482E27C}"/>
              </a:ext>
            </a:extLst>
          </p:cNvPr>
          <p:cNvSpPr>
            <a:spLocks noGrp="1"/>
          </p:cNvSpPr>
          <p:nvPr>
            <p:ph type="title"/>
          </p:nvPr>
        </p:nvSpPr>
        <p:spPr/>
        <p:txBody>
          <a:bodyPr/>
          <a:lstStyle/>
          <a:p>
            <a:r>
              <a:rPr lang="en-CH" dirty="0"/>
              <a:t>Respondants use comparable tools</a:t>
            </a:r>
          </a:p>
        </p:txBody>
      </p:sp>
      <p:graphicFrame>
        <p:nvGraphicFramePr>
          <p:cNvPr id="7" name="Chart 6">
            <a:extLst>
              <a:ext uri="{FF2B5EF4-FFF2-40B4-BE49-F238E27FC236}">
                <a16:creationId xmlns:a16="http://schemas.microsoft.com/office/drawing/2014/main" id="{89C2BD8B-95E9-3341-F48F-894308A7E075}"/>
              </a:ext>
            </a:extLst>
          </p:cNvPr>
          <p:cNvGraphicFramePr>
            <a:graphicFrameLocks/>
          </p:cNvGraphicFramePr>
          <p:nvPr>
            <p:extLst>
              <p:ext uri="{D42A27DB-BD31-4B8C-83A1-F6EECF244321}">
                <p14:modId xmlns:p14="http://schemas.microsoft.com/office/powerpoint/2010/main" val="2294354211"/>
              </p:ext>
            </p:extLst>
          </p:nvPr>
        </p:nvGraphicFramePr>
        <p:xfrm>
          <a:off x="1765788" y="1062993"/>
          <a:ext cx="5048454" cy="205445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a:extLst>
              <a:ext uri="{FF2B5EF4-FFF2-40B4-BE49-F238E27FC236}">
                <a16:creationId xmlns:a16="http://schemas.microsoft.com/office/drawing/2014/main" id="{0223135E-F63B-532F-ED84-7BA01292DA10}"/>
              </a:ext>
            </a:extLst>
          </p:cNvPr>
          <p:cNvGraphicFramePr>
            <a:graphicFrameLocks/>
          </p:cNvGraphicFramePr>
          <p:nvPr>
            <p:extLst>
              <p:ext uri="{D42A27DB-BD31-4B8C-83A1-F6EECF244321}">
                <p14:modId xmlns:p14="http://schemas.microsoft.com/office/powerpoint/2010/main" val="3976258317"/>
              </p:ext>
            </p:extLst>
          </p:nvPr>
        </p:nvGraphicFramePr>
        <p:xfrm>
          <a:off x="1061416" y="3261283"/>
          <a:ext cx="7021168" cy="181690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26362377"/>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926903-E970-6BF8-BB1A-9945B71C6249}"/>
              </a:ext>
            </a:extLst>
          </p:cNvPr>
          <p:cNvSpPr>
            <a:spLocks noGrp="1"/>
          </p:cNvSpPr>
          <p:nvPr>
            <p:ph type="sldNum" sz="quarter" idx="10"/>
          </p:nvPr>
        </p:nvSpPr>
        <p:spPr/>
        <p:txBody>
          <a:bodyPr/>
          <a:lstStyle/>
          <a:p>
            <a:fld id="{88A1DFE4-5FC5-43BD-BB7E-75EAD82B965F}" type="slidenum">
              <a:rPr lang="en-US" noProof="0" smtClean="0"/>
              <a:pPr/>
              <a:t>181</a:t>
            </a:fld>
            <a:endParaRPr lang="en-US" noProof="0" dirty="0"/>
          </a:p>
        </p:txBody>
      </p:sp>
      <p:sp>
        <p:nvSpPr>
          <p:cNvPr id="5" name="Title 4">
            <a:extLst>
              <a:ext uri="{FF2B5EF4-FFF2-40B4-BE49-F238E27FC236}">
                <a16:creationId xmlns:a16="http://schemas.microsoft.com/office/drawing/2014/main" id="{9F3F50D0-F37D-AE47-4821-A645D20C40F6}"/>
              </a:ext>
            </a:extLst>
          </p:cNvPr>
          <p:cNvSpPr>
            <a:spLocks noGrp="1"/>
          </p:cNvSpPr>
          <p:nvPr>
            <p:ph type="title"/>
          </p:nvPr>
        </p:nvSpPr>
        <p:spPr/>
        <p:txBody>
          <a:bodyPr/>
          <a:lstStyle/>
          <a:p>
            <a:r>
              <a:rPr lang="en-CH" dirty="0"/>
              <a:t>Goal: elucidate the market value</a:t>
            </a:r>
          </a:p>
        </p:txBody>
      </p:sp>
      <p:graphicFrame>
        <p:nvGraphicFramePr>
          <p:cNvPr id="7" name="Chart 6">
            <a:extLst>
              <a:ext uri="{FF2B5EF4-FFF2-40B4-BE49-F238E27FC236}">
                <a16:creationId xmlns:a16="http://schemas.microsoft.com/office/drawing/2014/main" id="{D7F5EF18-BBAC-EABF-9CCB-7048B4B563EF}"/>
              </a:ext>
            </a:extLst>
          </p:cNvPr>
          <p:cNvGraphicFramePr>
            <a:graphicFrameLocks/>
          </p:cNvGraphicFramePr>
          <p:nvPr>
            <p:extLst>
              <p:ext uri="{D42A27DB-BD31-4B8C-83A1-F6EECF244321}">
                <p14:modId xmlns:p14="http://schemas.microsoft.com/office/powerpoint/2010/main" val="2600717568"/>
              </p:ext>
            </p:extLst>
          </p:nvPr>
        </p:nvGraphicFramePr>
        <p:xfrm>
          <a:off x="109220" y="1912057"/>
          <a:ext cx="8855166" cy="313647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F9D02422-B743-C853-74A6-75247D900527}"/>
              </a:ext>
            </a:extLst>
          </p:cNvPr>
          <p:cNvSpPr txBox="1"/>
          <p:nvPr/>
        </p:nvSpPr>
        <p:spPr>
          <a:xfrm>
            <a:off x="109222" y="1019404"/>
            <a:ext cx="8925558" cy="1067472"/>
          </a:xfrm>
          <a:prstGeom prst="rect">
            <a:avLst/>
          </a:prstGeom>
          <a:noFill/>
        </p:spPr>
        <p:txBody>
          <a:bodyPr wrap="square">
            <a:spAutoFit/>
          </a:bodyPr>
          <a:lstStyle/>
          <a:p>
            <a:pPr marR="0" lvl="0" algn="just" defTabSz="804587" rtl="0" eaLnBrk="1" fontAlgn="auto" latinLnBrk="0" hangingPunct="1">
              <a:lnSpc>
                <a:spcPct val="100000"/>
              </a:lnSpc>
              <a:spcBef>
                <a:spcPts val="0"/>
              </a:spcBef>
              <a:spcAft>
                <a:spcPts val="0"/>
              </a:spcAft>
              <a:buClrTx/>
              <a:buSzTx/>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Two types of questions were asked in relation to the Willingness To Pay (WTP) as a proxy for the market value</a:t>
            </a:r>
            <a:r>
              <a:rPr kumimoji="0" lang="en-GB" sz="1584" b="0" i="0" u="none" strike="noStrike" kern="1200" cap="none" spc="0" normalizeH="0" baseline="0" noProof="0" dirty="0">
                <a:ln>
                  <a:noFill/>
                </a:ln>
                <a:solidFill>
                  <a:srgbClr val="0F124A"/>
                </a:solidFill>
                <a:effectLst/>
                <a:uLnTx/>
                <a:uFillTx/>
                <a:latin typeface="Arial"/>
                <a:ea typeface="+mn-ea"/>
                <a:cs typeface="+mn-cs"/>
              </a:rPr>
              <a:t>, after showing a presentation on the Indico tool, explaining its features and how it works:</a:t>
            </a:r>
          </a:p>
          <a:p>
            <a:pPr marL="0" marR="0" lvl="0" indent="0" algn="just" defTabSz="804587" rtl="0" eaLnBrk="1" fontAlgn="auto" latinLnBrk="0" hangingPunct="1">
              <a:lnSpc>
                <a:spcPct val="100000"/>
              </a:lnSpc>
              <a:spcBef>
                <a:spcPts val="0"/>
              </a:spcBef>
              <a:spcAft>
                <a:spcPts val="0"/>
              </a:spcAft>
              <a:buClrTx/>
              <a:buSzTx/>
              <a:buFontTx/>
              <a:buNone/>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2043269313"/>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6B22979-A7DB-217D-5B25-18E254433A55}"/>
              </a:ext>
            </a:extLst>
          </p:cNvPr>
          <p:cNvSpPr>
            <a:spLocks noGrp="1"/>
          </p:cNvSpPr>
          <p:nvPr>
            <p:ph type="sldNum" sz="quarter" idx="10"/>
          </p:nvPr>
        </p:nvSpPr>
        <p:spPr/>
        <p:txBody>
          <a:bodyPr/>
          <a:lstStyle/>
          <a:p>
            <a:fld id="{88A1DFE4-5FC5-43BD-BB7E-75EAD82B965F}" type="slidenum">
              <a:rPr lang="en-US" noProof="0" smtClean="0"/>
              <a:pPr/>
              <a:t>182</a:t>
            </a:fld>
            <a:endParaRPr lang="en-US" noProof="0" dirty="0"/>
          </a:p>
        </p:txBody>
      </p:sp>
      <p:sp>
        <p:nvSpPr>
          <p:cNvPr id="7" name="TextBox 6">
            <a:extLst>
              <a:ext uri="{FF2B5EF4-FFF2-40B4-BE49-F238E27FC236}">
                <a16:creationId xmlns:a16="http://schemas.microsoft.com/office/drawing/2014/main" id="{5B7299AA-F0B8-3B89-B2B1-13281226D029}"/>
              </a:ext>
            </a:extLst>
          </p:cNvPr>
          <p:cNvSpPr txBox="1"/>
          <p:nvPr/>
        </p:nvSpPr>
        <p:spPr>
          <a:xfrm>
            <a:off x="59662" y="455932"/>
            <a:ext cx="8975117" cy="1067472"/>
          </a:xfrm>
          <a:prstGeom prst="rect">
            <a:avLst/>
          </a:prstGeom>
          <a:noFill/>
        </p:spPr>
        <p:txBody>
          <a:bodyPr wrap="square">
            <a:spAutoFit/>
          </a:bodyPr>
          <a:lstStyle/>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When respondents were asked </a:t>
            </a:r>
            <a:r>
              <a:rPr lang="en-GB" dirty="0">
                <a:solidFill>
                  <a:srgbClr val="0F124A"/>
                </a:solidFill>
                <a:latin typeface="Arial"/>
              </a:rPr>
              <a:t>to justify</a:t>
            </a:r>
            <a:r>
              <a:rPr kumimoji="0" lang="en-GB" sz="1584" b="0" i="0" u="none" strike="noStrike" kern="1200" cap="none" spc="0" normalizeH="0" baseline="0" noProof="0" dirty="0">
                <a:ln>
                  <a:noFill/>
                </a:ln>
                <a:solidFill>
                  <a:srgbClr val="0F124A"/>
                </a:solidFill>
                <a:effectLst/>
                <a:uLnTx/>
                <a:uFillTx/>
                <a:latin typeface="Arial"/>
                <a:ea typeface="+mn-ea"/>
                <a:cs typeface="+mn-cs"/>
              </a:rPr>
              <a:t> their response, most were responding</a:t>
            </a:r>
            <a:br>
              <a:rPr kumimoji="0" lang="en-GB" sz="1584" b="0" i="0" u="none" strike="noStrike" kern="1200" cap="none" spc="0" normalizeH="0" baseline="0" noProof="0" dirty="0">
                <a:ln>
                  <a:noFill/>
                </a:ln>
                <a:solidFill>
                  <a:srgbClr val="0F124A"/>
                </a:solidFill>
                <a:effectLst/>
                <a:uLnTx/>
                <a:uFillTx/>
                <a:latin typeface="Arial"/>
                <a:ea typeface="+mn-ea"/>
                <a:cs typeface="+mn-cs"/>
              </a:rPr>
            </a:br>
            <a:r>
              <a:rPr kumimoji="0" lang="en-GB" sz="1584" b="0" i="0" u="none" strike="noStrike" kern="1200" cap="none" spc="0" normalizeH="0" baseline="0" noProof="0" dirty="0">
                <a:ln>
                  <a:noFill/>
                </a:ln>
                <a:solidFill>
                  <a:srgbClr val="0F124A"/>
                </a:solidFill>
                <a:effectLst/>
                <a:uLnTx/>
                <a:uFillTx/>
                <a:latin typeface="Arial"/>
                <a:ea typeface="+mn-ea"/>
                <a:cs typeface="+mn-cs"/>
              </a:rPr>
              <a:t>that </a:t>
            </a:r>
            <a:r>
              <a:rPr kumimoji="0" lang="en-GB" sz="1584" b="1" i="0" u="none" strike="noStrike" kern="1200" cap="none" spc="0" normalizeH="0" baseline="0" noProof="0" dirty="0">
                <a:ln>
                  <a:noFill/>
                </a:ln>
                <a:solidFill>
                  <a:srgbClr val="0F124A"/>
                </a:solidFill>
                <a:effectLst/>
                <a:uLnTx/>
                <a:uFillTx/>
                <a:latin typeface="Arial"/>
                <a:ea typeface="+mn-ea"/>
                <a:cs typeface="+mn-cs"/>
              </a:rPr>
              <a:t>keeping events and documents safe is a fair price.</a:t>
            </a:r>
          </a:p>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GB" sz="1584" b="1"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sym typeface="Wingdings" panose="05000000000000000000" pitchFamily="2" charset="2"/>
              </a:rPr>
              <a:t>This response is repeated in several different ways throughout the study.</a:t>
            </a:r>
          </a:p>
        </p:txBody>
      </p:sp>
      <p:graphicFrame>
        <p:nvGraphicFramePr>
          <p:cNvPr id="8" name="Table 7">
            <a:extLst>
              <a:ext uri="{FF2B5EF4-FFF2-40B4-BE49-F238E27FC236}">
                <a16:creationId xmlns:a16="http://schemas.microsoft.com/office/drawing/2014/main" id="{21D6EE3D-ED68-1153-14DA-DC94C073B54C}"/>
              </a:ext>
            </a:extLst>
          </p:cNvPr>
          <p:cNvGraphicFramePr>
            <a:graphicFrameLocks noGrp="1"/>
          </p:cNvGraphicFramePr>
          <p:nvPr>
            <p:extLst>
              <p:ext uri="{D42A27DB-BD31-4B8C-83A1-F6EECF244321}">
                <p14:modId xmlns:p14="http://schemas.microsoft.com/office/powerpoint/2010/main" val="1746527182"/>
              </p:ext>
            </p:extLst>
          </p:nvPr>
        </p:nvGraphicFramePr>
        <p:xfrm>
          <a:off x="244930" y="1646271"/>
          <a:ext cx="8654140" cy="3402264"/>
        </p:xfrm>
        <a:graphic>
          <a:graphicData uri="http://schemas.openxmlformats.org/drawingml/2006/table">
            <a:tbl>
              <a:tblPr firstRow="1" bandRow="1">
                <a:tableStyleId>{5C22544A-7EE6-4342-B048-85BDC9FD1C3A}</a:tableStyleId>
              </a:tblPr>
              <a:tblGrid>
                <a:gridCol w="3024337">
                  <a:extLst>
                    <a:ext uri="{9D8B030D-6E8A-4147-A177-3AD203B41FA5}">
                      <a16:colId xmlns:a16="http://schemas.microsoft.com/office/drawing/2014/main" val="3183502951"/>
                    </a:ext>
                  </a:extLst>
                </a:gridCol>
                <a:gridCol w="5629803">
                  <a:extLst>
                    <a:ext uri="{9D8B030D-6E8A-4147-A177-3AD203B41FA5}">
                      <a16:colId xmlns:a16="http://schemas.microsoft.com/office/drawing/2014/main" val="3090154979"/>
                    </a:ext>
                  </a:extLst>
                </a:gridCol>
              </a:tblGrid>
              <a:tr h="370506">
                <a:tc>
                  <a:txBody>
                    <a:bodyPr/>
                    <a:lstStyle/>
                    <a:p>
                      <a:pPr algn="ctr"/>
                      <a:r>
                        <a:rPr lang="es-ES" b="1" dirty="0"/>
                        <a:t>Response </a:t>
                      </a:r>
                      <a:r>
                        <a:rPr lang="es-ES" b="1" dirty="0" err="1"/>
                        <a:t>value</a:t>
                      </a:r>
                      <a:r>
                        <a:rPr lang="es-ES" b="1" dirty="0"/>
                        <a:t> </a:t>
                      </a:r>
                      <a:r>
                        <a:rPr lang="es-ES" b="1" dirty="0" err="1"/>
                        <a:t>ranges</a:t>
                      </a:r>
                      <a:endParaRPr lang="en-GB" b="1" dirty="0"/>
                    </a:p>
                  </a:txBody>
                  <a:tcPr>
                    <a:solidFill>
                      <a:schemeClr val="bg1">
                        <a:lumMod val="65000"/>
                      </a:schemeClr>
                    </a:solidFill>
                  </a:tcPr>
                </a:tc>
                <a:tc>
                  <a:txBody>
                    <a:bodyPr/>
                    <a:lstStyle/>
                    <a:p>
                      <a:pPr algn="l"/>
                      <a:r>
                        <a:rPr lang="es-ES" b="1" dirty="0" err="1"/>
                        <a:t>Rationale</a:t>
                      </a:r>
                      <a:r>
                        <a:rPr lang="es-ES" b="1" dirty="0"/>
                        <a:t> for </a:t>
                      </a:r>
                      <a:r>
                        <a:rPr lang="es-ES" b="1" dirty="0" err="1"/>
                        <a:t>the</a:t>
                      </a:r>
                      <a:r>
                        <a:rPr lang="es-ES" b="1" dirty="0"/>
                        <a:t> </a:t>
                      </a:r>
                      <a:r>
                        <a:rPr lang="es-ES" b="1" dirty="0" err="1"/>
                        <a:t>answer</a:t>
                      </a:r>
                      <a:endParaRPr lang="en-GB" b="1" dirty="0"/>
                    </a:p>
                  </a:txBody>
                  <a:tcPr>
                    <a:solidFill>
                      <a:schemeClr val="bg1">
                        <a:lumMod val="65000"/>
                      </a:schemeClr>
                    </a:solidFill>
                  </a:tcPr>
                </a:tc>
                <a:extLst>
                  <a:ext uri="{0D108BD9-81ED-4DB2-BD59-A6C34878D82A}">
                    <a16:rowId xmlns:a16="http://schemas.microsoft.com/office/drawing/2014/main" val="3542511501"/>
                  </a:ext>
                </a:extLst>
              </a:tr>
              <a:tr h="370506">
                <a:tc>
                  <a:txBody>
                    <a:bodyPr/>
                    <a:lstStyle/>
                    <a:p>
                      <a:pPr marL="0" marR="0" lvl="0" indent="0" algn="ctr" defTabSz="743041" rtl="0" eaLnBrk="1" fontAlgn="auto" latinLnBrk="0" hangingPunct="1">
                        <a:lnSpc>
                          <a:spcPct val="100000"/>
                        </a:lnSpc>
                        <a:spcBef>
                          <a:spcPts val="0"/>
                        </a:spcBef>
                        <a:spcAft>
                          <a:spcPts val="0"/>
                        </a:spcAft>
                        <a:buClrTx/>
                        <a:buSzTx/>
                        <a:buFontTx/>
                        <a:buNone/>
                        <a:tabLst/>
                        <a:defRPr/>
                      </a:pPr>
                      <a:r>
                        <a:rPr lang="es-ES" dirty="0"/>
                        <a:t>51 € - 150 €</a:t>
                      </a:r>
                      <a:endParaRPr lang="en-GB" dirty="0"/>
                    </a:p>
                  </a:txBody>
                  <a:tcPr>
                    <a:solidFill>
                      <a:schemeClr val="bg1">
                        <a:lumMod val="85000"/>
                      </a:schemeClr>
                    </a:solidFill>
                  </a:tcPr>
                </a:tc>
                <a:tc>
                  <a:txBody>
                    <a:bodyPr/>
                    <a:lstStyle/>
                    <a:p>
                      <a:pPr marL="285750" indent="-285750">
                        <a:buFont typeface="Wingdings" panose="05000000000000000000" pitchFamily="2" charset="2"/>
                        <a:buChar char="§"/>
                      </a:pPr>
                      <a:r>
                        <a:rPr lang="es-ES" dirty="0"/>
                        <a:t>Good </a:t>
                      </a:r>
                      <a:r>
                        <a:rPr lang="es-ES" dirty="0" err="1"/>
                        <a:t>service</a:t>
                      </a:r>
                      <a:r>
                        <a:rPr lang="es-ES" dirty="0"/>
                        <a:t>.</a:t>
                      </a:r>
                      <a:endParaRPr lang="en-GB" dirty="0"/>
                    </a:p>
                  </a:txBody>
                  <a:tcPr>
                    <a:solidFill>
                      <a:schemeClr val="bg1">
                        <a:lumMod val="85000"/>
                      </a:schemeClr>
                    </a:solidFill>
                  </a:tcPr>
                </a:tc>
                <a:extLst>
                  <a:ext uri="{0D108BD9-81ED-4DB2-BD59-A6C34878D82A}">
                    <a16:rowId xmlns:a16="http://schemas.microsoft.com/office/drawing/2014/main" val="3259393564"/>
                  </a:ext>
                </a:extLst>
              </a:tr>
              <a:tr h="370506">
                <a:tc>
                  <a:txBody>
                    <a:bodyPr/>
                    <a:lstStyle/>
                    <a:p>
                      <a:pPr algn="ctr"/>
                      <a:r>
                        <a:rPr lang="es-ES" dirty="0"/>
                        <a:t>151€ - 250 €</a:t>
                      </a:r>
                      <a:endParaRPr lang="en-GB" dirty="0"/>
                    </a:p>
                  </a:txBody>
                  <a:tcPr>
                    <a:solidFill>
                      <a:schemeClr val="bg1">
                        <a:lumMod val="85000"/>
                      </a:schemeClr>
                    </a:solidFill>
                  </a:tcPr>
                </a:tc>
                <a:tc>
                  <a:txBody>
                    <a:bodyPr/>
                    <a:lstStyle/>
                    <a:p>
                      <a:pPr marL="285750" indent="-285750">
                        <a:buFont typeface="Wingdings" panose="05000000000000000000" pitchFamily="2" charset="2"/>
                        <a:buChar char="§"/>
                      </a:pPr>
                      <a:r>
                        <a:rPr lang="en-GB" dirty="0"/>
                        <a:t>I like that it is organized and professional.</a:t>
                      </a:r>
                    </a:p>
                  </a:txBody>
                  <a:tcPr>
                    <a:solidFill>
                      <a:schemeClr val="bg1">
                        <a:lumMod val="85000"/>
                      </a:schemeClr>
                    </a:solidFill>
                  </a:tcPr>
                </a:tc>
                <a:extLst>
                  <a:ext uri="{0D108BD9-81ED-4DB2-BD59-A6C34878D82A}">
                    <a16:rowId xmlns:a16="http://schemas.microsoft.com/office/drawing/2014/main" val="1025095294"/>
                  </a:ext>
                </a:extLst>
              </a:tr>
              <a:tr h="370506">
                <a:tc>
                  <a:txBody>
                    <a:bodyPr/>
                    <a:lstStyle/>
                    <a:p>
                      <a:pPr algn="ctr"/>
                      <a:r>
                        <a:rPr lang="es-ES" dirty="0"/>
                        <a:t>251 € - 500 €</a:t>
                      </a:r>
                    </a:p>
                  </a:txBody>
                  <a:tcPr>
                    <a:solidFill>
                      <a:schemeClr val="bg1">
                        <a:lumMod val="85000"/>
                      </a:schemeClr>
                    </a:solidFill>
                  </a:tcPr>
                </a:tc>
                <a:tc>
                  <a:txBody>
                    <a:bodyPr/>
                    <a:lstStyle/>
                    <a:p>
                      <a:pPr marL="285750" indent="-285750">
                        <a:buFont typeface="Wingdings" panose="05000000000000000000" pitchFamily="2" charset="2"/>
                        <a:buChar char="§"/>
                      </a:pPr>
                      <a:r>
                        <a:rPr lang="es-ES" dirty="0" err="1"/>
                        <a:t>The</a:t>
                      </a:r>
                      <a:r>
                        <a:rPr lang="es-ES" dirty="0"/>
                        <a:t> </a:t>
                      </a:r>
                      <a:r>
                        <a:rPr lang="es-ES" dirty="0" err="1"/>
                        <a:t>platform</a:t>
                      </a:r>
                      <a:r>
                        <a:rPr lang="es-ES" dirty="0"/>
                        <a:t> </a:t>
                      </a:r>
                      <a:r>
                        <a:rPr lang="es-ES" dirty="0" err="1"/>
                        <a:t>is</a:t>
                      </a:r>
                      <a:r>
                        <a:rPr lang="es-ES" dirty="0"/>
                        <a:t> </a:t>
                      </a:r>
                      <a:r>
                        <a:rPr lang="es-ES" dirty="0" err="1"/>
                        <a:t>very</a:t>
                      </a:r>
                      <a:r>
                        <a:rPr lang="es-ES" dirty="0"/>
                        <a:t> </a:t>
                      </a:r>
                      <a:r>
                        <a:rPr lang="es-ES" dirty="0" err="1"/>
                        <a:t>good</a:t>
                      </a:r>
                      <a:r>
                        <a:rPr lang="es-ES" dirty="0"/>
                        <a:t>.</a:t>
                      </a:r>
                    </a:p>
                    <a:p>
                      <a:pPr marL="285750" indent="-285750">
                        <a:buFont typeface="Wingdings" panose="05000000000000000000" pitchFamily="2" charset="2"/>
                        <a:buChar char="§"/>
                      </a:pPr>
                      <a:r>
                        <a:rPr lang="en-GB" dirty="0"/>
                        <a:t>I like high-quality services like this. </a:t>
                      </a:r>
                    </a:p>
                    <a:p>
                      <a:pPr marL="285750" indent="-285750">
                        <a:buFont typeface="Wingdings" panose="05000000000000000000" pitchFamily="2" charset="2"/>
                        <a:buChar char="§"/>
                      </a:pPr>
                      <a:r>
                        <a:rPr lang="en-GB" dirty="0"/>
                        <a:t>Because it helps me at work.</a:t>
                      </a:r>
                    </a:p>
                  </a:txBody>
                  <a:tcPr>
                    <a:solidFill>
                      <a:schemeClr val="bg1">
                        <a:lumMod val="85000"/>
                      </a:schemeClr>
                    </a:solidFill>
                  </a:tcPr>
                </a:tc>
                <a:extLst>
                  <a:ext uri="{0D108BD9-81ED-4DB2-BD59-A6C34878D82A}">
                    <a16:rowId xmlns:a16="http://schemas.microsoft.com/office/drawing/2014/main" val="2326630749"/>
                  </a:ext>
                </a:extLst>
              </a:tr>
              <a:tr h="370506">
                <a:tc>
                  <a:txBody>
                    <a:bodyPr/>
                    <a:lstStyle/>
                    <a:p>
                      <a:pPr algn="ctr"/>
                      <a:r>
                        <a:rPr lang="es-ES" dirty="0"/>
                        <a:t>501 € - 750 €</a:t>
                      </a:r>
                      <a:endParaRPr lang="en-GB" dirty="0"/>
                    </a:p>
                  </a:txBody>
                  <a:tcPr>
                    <a:solidFill>
                      <a:schemeClr val="bg1">
                        <a:lumMod val="85000"/>
                      </a:schemeClr>
                    </a:solidFill>
                  </a:tcPr>
                </a:tc>
                <a:tc>
                  <a:txBody>
                    <a:bodyPr/>
                    <a:lstStyle/>
                    <a:p>
                      <a:pPr marL="285750" indent="-285750">
                        <a:buFont typeface="Wingdings" panose="05000000000000000000" pitchFamily="2" charset="2"/>
                        <a:buChar char="§"/>
                      </a:pPr>
                      <a:r>
                        <a:rPr lang="es-ES" dirty="0" err="1"/>
                        <a:t>Very</a:t>
                      </a:r>
                      <a:r>
                        <a:rPr lang="es-ES" dirty="0"/>
                        <a:t> </a:t>
                      </a:r>
                      <a:r>
                        <a:rPr lang="es-ES" dirty="0" err="1"/>
                        <a:t>good</a:t>
                      </a:r>
                      <a:r>
                        <a:rPr lang="es-ES" dirty="0"/>
                        <a:t> </a:t>
                      </a:r>
                      <a:r>
                        <a:rPr lang="es-ES" dirty="0" err="1"/>
                        <a:t>platform</a:t>
                      </a:r>
                      <a:r>
                        <a:rPr lang="es-ES" dirty="0"/>
                        <a:t>.</a:t>
                      </a:r>
                      <a:endParaRPr lang="en-GB" dirty="0"/>
                    </a:p>
                  </a:txBody>
                  <a:tcPr>
                    <a:solidFill>
                      <a:schemeClr val="bg1">
                        <a:lumMod val="85000"/>
                      </a:schemeClr>
                    </a:solidFill>
                  </a:tcPr>
                </a:tc>
                <a:extLst>
                  <a:ext uri="{0D108BD9-81ED-4DB2-BD59-A6C34878D82A}">
                    <a16:rowId xmlns:a16="http://schemas.microsoft.com/office/drawing/2014/main" val="47959963"/>
                  </a:ext>
                </a:extLst>
              </a:tr>
              <a:tr h="370506">
                <a:tc>
                  <a:txBody>
                    <a:bodyPr/>
                    <a:lstStyle/>
                    <a:p>
                      <a:pPr algn="ctr"/>
                      <a:r>
                        <a:rPr lang="es-ES" dirty="0"/>
                        <a:t>751 € - 900 €</a:t>
                      </a:r>
                      <a:endParaRPr lang="en-GB" dirty="0"/>
                    </a:p>
                  </a:txBody>
                  <a:tcPr>
                    <a:solidFill>
                      <a:schemeClr val="bg1">
                        <a:lumMod val="85000"/>
                      </a:schemeClr>
                    </a:solidFill>
                  </a:tcPr>
                </a:tc>
                <a:tc>
                  <a:txBody>
                    <a:bodyPr/>
                    <a:lstStyle/>
                    <a:p>
                      <a:pPr marL="285750" indent="-285750">
                        <a:buFont typeface="Wingdings" panose="05000000000000000000" pitchFamily="2" charset="2"/>
                        <a:buChar char="§"/>
                      </a:pPr>
                      <a:r>
                        <a:rPr lang="es-ES" dirty="0" err="1"/>
                        <a:t>Effort</a:t>
                      </a:r>
                      <a:r>
                        <a:rPr lang="es-ES" dirty="0"/>
                        <a:t> </a:t>
                      </a:r>
                      <a:r>
                        <a:rPr lang="es-ES" dirty="0" err="1"/>
                        <a:t>matters</a:t>
                      </a:r>
                      <a:r>
                        <a:rPr lang="es-ES" dirty="0"/>
                        <a:t>.</a:t>
                      </a:r>
                    </a:p>
                    <a:p>
                      <a:pPr marL="285750" indent="-285750">
                        <a:buFont typeface="Wingdings" panose="05000000000000000000" pitchFamily="2" charset="2"/>
                        <a:buChar char="§"/>
                      </a:pPr>
                      <a:r>
                        <a:rPr lang="en-GB" dirty="0"/>
                        <a:t>Because it is elite.</a:t>
                      </a:r>
                    </a:p>
                  </a:txBody>
                  <a:tcPr>
                    <a:solidFill>
                      <a:schemeClr val="bg1">
                        <a:lumMod val="85000"/>
                      </a:schemeClr>
                    </a:solidFill>
                  </a:tcPr>
                </a:tc>
                <a:extLst>
                  <a:ext uri="{0D108BD9-81ED-4DB2-BD59-A6C34878D82A}">
                    <a16:rowId xmlns:a16="http://schemas.microsoft.com/office/drawing/2014/main" val="438549813"/>
                  </a:ext>
                </a:extLst>
              </a:tr>
              <a:tr h="370506">
                <a:tc>
                  <a:txBody>
                    <a:bodyPr/>
                    <a:lstStyle/>
                    <a:p>
                      <a:pPr algn="ctr"/>
                      <a:r>
                        <a:rPr lang="es-ES" dirty="0"/>
                        <a:t>&gt; 900 €</a:t>
                      </a:r>
                      <a:endParaRPr lang="en-GB" dirty="0"/>
                    </a:p>
                  </a:txBody>
                  <a:tcPr>
                    <a:solidFill>
                      <a:schemeClr val="bg1">
                        <a:lumMod val="85000"/>
                      </a:schemeClr>
                    </a:solidFill>
                  </a:tcPr>
                </a:tc>
                <a:tc>
                  <a:txBody>
                    <a:bodyPr/>
                    <a:lstStyle/>
                    <a:p>
                      <a:pPr marL="285750" indent="-285750">
                        <a:buFont typeface="Wingdings" panose="05000000000000000000" pitchFamily="2" charset="2"/>
                        <a:buChar char="§"/>
                      </a:pPr>
                      <a:r>
                        <a:rPr lang="es-ES" dirty="0"/>
                        <a:t>High-</a:t>
                      </a:r>
                      <a:r>
                        <a:rPr lang="es-ES" dirty="0" err="1"/>
                        <a:t>quality</a:t>
                      </a:r>
                      <a:r>
                        <a:rPr lang="es-ES" dirty="0"/>
                        <a:t> </a:t>
                      </a:r>
                      <a:r>
                        <a:rPr lang="es-ES" dirty="0" err="1"/>
                        <a:t>platform</a:t>
                      </a:r>
                      <a:r>
                        <a:rPr lang="es-ES" dirty="0"/>
                        <a:t>.</a:t>
                      </a:r>
                    </a:p>
                    <a:p>
                      <a:pPr marL="285750" indent="-285750">
                        <a:buFont typeface="Wingdings" panose="05000000000000000000" pitchFamily="2" charset="2"/>
                        <a:buChar char="§"/>
                      </a:pPr>
                      <a:r>
                        <a:rPr lang="en-GB" dirty="0"/>
                        <a:t>According to the description, it is a full options service with very excellent features, therefore I choose this price range.</a:t>
                      </a:r>
                      <a:endParaRPr lang="es-ES" dirty="0"/>
                    </a:p>
                  </a:txBody>
                  <a:tcPr>
                    <a:solidFill>
                      <a:schemeClr val="bg1">
                        <a:lumMod val="85000"/>
                      </a:schemeClr>
                    </a:solidFill>
                  </a:tcPr>
                </a:tc>
                <a:extLst>
                  <a:ext uri="{0D108BD9-81ED-4DB2-BD59-A6C34878D82A}">
                    <a16:rowId xmlns:a16="http://schemas.microsoft.com/office/drawing/2014/main" val="1536112184"/>
                  </a:ext>
                </a:extLst>
              </a:tr>
            </a:tbl>
          </a:graphicData>
        </a:graphic>
      </p:graphicFrame>
    </p:spTree>
    <p:extLst>
      <p:ext uri="{BB962C8B-B14F-4D97-AF65-F5344CB8AC3E}">
        <p14:creationId xmlns:p14="http://schemas.microsoft.com/office/powerpoint/2010/main" val="3948832910"/>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31FAF38-08CB-6EFB-C33E-6692637A0671}"/>
              </a:ext>
            </a:extLst>
          </p:cNvPr>
          <p:cNvSpPr>
            <a:spLocks noGrp="1"/>
          </p:cNvSpPr>
          <p:nvPr>
            <p:ph type="sldNum" sz="quarter" idx="10"/>
          </p:nvPr>
        </p:nvSpPr>
        <p:spPr/>
        <p:txBody>
          <a:bodyPr/>
          <a:lstStyle/>
          <a:p>
            <a:fld id="{88A1DFE4-5FC5-43BD-BB7E-75EAD82B965F}" type="slidenum">
              <a:rPr lang="en-US" noProof="0" smtClean="0"/>
              <a:pPr/>
              <a:t>183</a:t>
            </a:fld>
            <a:endParaRPr lang="en-US" noProof="0" dirty="0"/>
          </a:p>
        </p:txBody>
      </p:sp>
      <p:sp>
        <p:nvSpPr>
          <p:cNvPr id="5" name="Title 4">
            <a:extLst>
              <a:ext uri="{FF2B5EF4-FFF2-40B4-BE49-F238E27FC236}">
                <a16:creationId xmlns:a16="http://schemas.microsoft.com/office/drawing/2014/main" id="{EE9E5DF7-B4B0-1E38-A4AB-1C07A90EDA3F}"/>
              </a:ext>
            </a:extLst>
          </p:cNvPr>
          <p:cNvSpPr>
            <a:spLocks noGrp="1"/>
          </p:cNvSpPr>
          <p:nvPr>
            <p:ph type="title"/>
          </p:nvPr>
        </p:nvSpPr>
        <p:spPr/>
        <p:txBody>
          <a:bodyPr/>
          <a:lstStyle/>
          <a:p>
            <a:r>
              <a:rPr lang="en-CH" dirty="0"/>
              <a:t>Regression model</a:t>
            </a:r>
          </a:p>
        </p:txBody>
      </p:sp>
      <p:pic>
        <p:nvPicPr>
          <p:cNvPr id="7" name="Picture 6">
            <a:extLst>
              <a:ext uri="{FF2B5EF4-FFF2-40B4-BE49-F238E27FC236}">
                <a16:creationId xmlns:a16="http://schemas.microsoft.com/office/drawing/2014/main" id="{47A131A3-9CB0-11D0-CC40-6D75B2A16D2B}"/>
              </a:ext>
            </a:extLst>
          </p:cNvPr>
          <p:cNvPicPr>
            <a:picLocks noChangeAspect="1"/>
          </p:cNvPicPr>
          <p:nvPr/>
        </p:nvPicPr>
        <p:blipFill>
          <a:blip r:embed="rId2"/>
          <a:stretch>
            <a:fillRect/>
          </a:stretch>
        </p:blipFill>
        <p:spPr>
          <a:xfrm>
            <a:off x="998608" y="1007969"/>
            <a:ext cx="7615098" cy="2201644"/>
          </a:xfrm>
          <a:prstGeom prst="rect">
            <a:avLst/>
          </a:prstGeom>
        </p:spPr>
      </p:pic>
      <p:sp>
        <p:nvSpPr>
          <p:cNvPr id="8" name="TextBox 7">
            <a:extLst>
              <a:ext uri="{FF2B5EF4-FFF2-40B4-BE49-F238E27FC236}">
                <a16:creationId xmlns:a16="http://schemas.microsoft.com/office/drawing/2014/main" id="{886053B9-7D73-8FAC-6FC6-2D4BC2ECFD66}"/>
              </a:ext>
            </a:extLst>
          </p:cNvPr>
          <p:cNvSpPr txBox="1"/>
          <p:nvPr/>
        </p:nvSpPr>
        <p:spPr>
          <a:xfrm>
            <a:off x="75911" y="3317761"/>
            <a:ext cx="8757846" cy="1798826"/>
          </a:xfrm>
          <a:prstGeom prst="rect">
            <a:avLst/>
          </a:prstGeom>
          <a:noFill/>
        </p:spPr>
        <p:txBody>
          <a:bodyPr wrap="square">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model shows how the </a:t>
            </a:r>
            <a:r>
              <a:rPr kumimoji="0" lang="en-GB" sz="1584" b="1" i="0" u="none" strike="noStrike" kern="1200" cap="none" spc="0" normalizeH="0" baseline="0" noProof="0" dirty="0">
                <a:ln>
                  <a:noFill/>
                </a:ln>
                <a:solidFill>
                  <a:srgbClr val="0F124A"/>
                </a:solidFill>
                <a:effectLst/>
                <a:uLnTx/>
                <a:uFillTx/>
                <a:latin typeface="Arial"/>
                <a:ea typeface="+mn-ea"/>
                <a:cs typeface="+mn-cs"/>
              </a:rPr>
              <a:t>choice decision of Willingness to Pay is influenced </a:t>
            </a:r>
            <a:r>
              <a:rPr kumimoji="0" lang="en-GB" sz="1584" b="0" i="0" u="none" strike="noStrike" kern="1200" cap="none" spc="0" normalizeH="0" baseline="0" noProof="0" dirty="0">
                <a:ln>
                  <a:noFill/>
                </a:ln>
                <a:solidFill>
                  <a:srgbClr val="0F124A"/>
                </a:solidFill>
                <a:effectLst/>
                <a:uLnTx/>
                <a:uFillTx/>
                <a:latin typeface="Arial"/>
                <a:ea typeface="+mn-ea"/>
                <a:cs typeface="+mn-cs"/>
              </a:rPr>
              <a:t>by the variables </a:t>
            </a:r>
            <a:r>
              <a:rPr kumimoji="0" lang="en-GB" sz="1584" b="1" i="0" u="none" strike="noStrike" kern="1200" cap="none" spc="0" normalizeH="0" baseline="0" noProof="0" dirty="0">
                <a:ln>
                  <a:noFill/>
                </a:ln>
                <a:solidFill>
                  <a:srgbClr val="0F124A"/>
                </a:solidFill>
                <a:effectLst/>
                <a:uLnTx/>
                <a:uFillTx/>
                <a:latin typeface="Arial"/>
                <a:ea typeface="+mn-ea"/>
                <a:cs typeface="+mn-cs"/>
              </a:rPr>
              <a:t>age</a:t>
            </a:r>
            <a:r>
              <a:rPr kumimoji="0" lang="en-GB" sz="1584" b="0" i="0" u="none" strike="noStrike" kern="1200" cap="none" spc="0" normalizeH="0" baseline="0" noProof="0" dirty="0">
                <a:ln>
                  <a:noFill/>
                </a:ln>
                <a:solidFill>
                  <a:srgbClr val="0F124A"/>
                </a:solidFill>
                <a:effectLst/>
                <a:uLnTx/>
                <a:uFillTx/>
                <a:latin typeface="Arial"/>
                <a:ea typeface="+mn-ea"/>
                <a:cs typeface="+mn-cs"/>
              </a:rPr>
              <a:t>, </a:t>
            </a:r>
            <a:r>
              <a:rPr kumimoji="0" lang="en-GB" sz="1584" b="1" i="0" u="none" strike="noStrike" kern="1200" cap="none" spc="0" normalizeH="0" baseline="0" noProof="0" dirty="0">
                <a:ln>
                  <a:noFill/>
                </a:ln>
                <a:solidFill>
                  <a:srgbClr val="0F124A"/>
                </a:solidFill>
                <a:effectLst/>
                <a:uLnTx/>
                <a:uFillTx/>
                <a:latin typeface="Arial"/>
                <a:ea typeface="+mn-ea"/>
                <a:cs typeface="+mn-cs"/>
              </a:rPr>
              <a:t>salary</a:t>
            </a:r>
            <a:r>
              <a:rPr kumimoji="0" lang="en-GB" sz="1584" b="0" i="0" u="none" strike="noStrike" kern="1200" cap="none" spc="0" normalizeH="0" baseline="0" noProof="0" dirty="0">
                <a:ln>
                  <a:noFill/>
                </a:ln>
                <a:solidFill>
                  <a:srgbClr val="0F124A"/>
                </a:solidFill>
                <a:effectLst/>
                <a:uLnTx/>
                <a:uFillTx/>
                <a:latin typeface="Arial"/>
                <a:ea typeface="+mn-ea"/>
                <a:cs typeface="+mn-cs"/>
              </a:rPr>
              <a:t>, and whether the </a:t>
            </a:r>
            <a:r>
              <a:rPr kumimoji="0" lang="en-GB" sz="1584" b="1" i="0" u="none" strike="noStrike" kern="1200" cap="none" spc="0" normalizeH="0" baseline="0" noProof="0" dirty="0">
                <a:ln>
                  <a:noFill/>
                </a:ln>
                <a:solidFill>
                  <a:srgbClr val="0F124A"/>
                </a:solidFill>
                <a:effectLst/>
                <a:uLnTx/>
                <a:uFillTx/>
                <a:latin typeface="Arial"/>
                <a:ea typeface="+mn-ea"/>
                <a:cs typeface="+mn-cs"/>
              </a:rPr>
              <a:t>user is a moderator/creator of events </a:t>
            </a:r>
            <a:r>
              <a:rPr kumimoji="0" lang="en-GB" sz="1584" b="0" i="0" u="none" strike="noStrike" kern="1200" cap="none" spc="0" normalizeH="0" baseline="0" noProof="0" dirty="0">
                <a:ln>
                  <a:noFill/>
                </a:ln>
                <a:solidFill>
                  <a:srgbClr val="0F124A"/>
                </a:solidFill>
                <a:effectLst/>
                <a:uLnTx/>
                <a:uFillTx/>
                <a:latin typeface="Arial"/>
                <a:ea typeface="+mn-ea"/>
                <a:cs typeface="+mn-cs"/>
              </a:rPr>
              <a:t>and a </a:t>
            </a:r>
            <a:r>
              <a:rPr kumimoji="0" lang="en-GB" sz="1584" b="1" i="0" u="none" strike="noStrike" kern="1200" cap="none" spc="0" normalizeH="0" baseline="0" noProof="0" dirty="0">
                <a:ln>
                  <a:noFill/>
                </a:ln>
                <a:solidFill>
                  <a:srgbClr val="0F124A"/>
                </a:solidFill>
                <a:effectLst/>
                <a:uLnTx/>
                <a:uFillTx/>
                <a:latin typeface="Arial"/>
                <a:ea typeface="+mn-ea"/>
                <a:cs typeface="+mn-cs"/>
              </a:rPr>
              <a:t>participant</a:t>
            </a:r>
            <a:r>
              <a:rPr kumimoji="0" lang="en-GB" sz="1584" b="0" i="0" u="none" strike="noStrike" kern="1200" cap="none" spc="0" normalizeH="0" baseline="0" noProof="0" dirty="0">
                <a:ln>
                  <a:noFill/>
                </a:ln>
                <a:solidFill>
                  <a:srgbClr val="0F124A"/>
                </a:solidFill>
                <a:effectLst/>
                <a:uLnTx/>
                <a:uFillTx/>
                <a:latin typeface="Arial"/>
                <a:ea typeface="+mn-ea"/>
                <a:cs typeface="+mn-cs"/>
              </a:rPr>
              <a:t>.</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Variables that do not influence the prize range choice are not taken into account.</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regression model reports a </a:t>
            </a:r>
            <a:r>
              <a:rPr kumimoji="0" lang="en-GB" sz="1584" b="1" i="0" u="sng" strike="noStrike" kern="1200" cap="none" spc="0" normalizeH="0" baseline="0" noProof="0" dirty="0">
                <a:ln>
                  <a:noFill/>
                </a:ln>
                <a:solidFill>
                  <a:srgbClr val="0F124A"/>
                </a:solidFill>
                <a:effectLst/>
                <a:uLnTx/>
                <a:uFillTx/>
                <a:latin typeface="Arial"/>
                <a:ea typeface="+mn-ea"/>
                <a:cs typeface="+mn-cs"/>
              </a:rPr>
              <a:t>Willingness To Pay per single event of 405.53 €</a:t>
            </a:r>
            <a:r>
              <a:rPr kumimoji="0" lang="en-GB" sz="1584" b="0" i="0" u="none" strike="noStrike" kern="1200" cap="none" spc="0" normalizeH="0" baseline="0" noProof="0" dirty="0">
                <a:ln>
                  <a:noFill/>
                </a:ln>
                <a:solidFill>
                  <a:srgbClr val="0F124A"/>
                </a:solidFill>
                <a:effectLst/>
                <a:uLnTx/>
                <a:uFillTx/>
                <a:latin typeface="Arial"/>
                <a:ea typeface="+mn-ea"/>
                <a:cs typeface="+mn-cs"/>
              </a:rPr>
              <a:t>.</a:t>
            </a:r>
          </a:p>
        </p:txBody>
      </p:sp>
    </p:spTree>
    <p:extLst>
      <p:ext uri="{BB962C8B-B14F-4D97-AF65-F5344CB8AC3E}">
        <p14:creationId xmlns:p14="http://schemas.microsoft.com/office/powerpoint/2010/main" val="3041504940"/>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D484FF-75E4-1BC5-8178-2076448F3530}"/>
              </a:ext>
            </a:extLst>
          </p:cNvPr>
          <p:cNvSpPr>
            <a:spLocks noGrp="1"/>
          </p:cNvSpPr>
          <p:nvPr>
            <p:ph type="sldNum" sz="quarter" idx="10"/>
          </p:nvPr>
        </p:nvSpPr>
        <p:spPr/>
        <p:txBody>
          <a:bodyPr/>
          <a:lstStyle/>
          <a:p>
            <a:fld id="{88A1DFE4-5FC5-43BD-BB7E-75EAD82B965F}" type="slidenum">
              <a:rPr lang="en-US" noProof="0" smtClean="0"/>
              <a:pPr/>
              <a:t>184</a:t>
            </a:fld>
            <a:endParaRPr lang="en-US" noProof="0" dirty="0"/>
          </a:p>
        </p:txBody>
      </p:sp>
      <p:sp>
        <p:nvSpPr>
          <p:cNvPr id="5" name="Title 4">
            <a:extLst>
              <a:ext uri="{FF2B5EF4-FFF2-40B4-BE49-F238E27FC236}">
                <a16:creationId xmlns:a16="http://schemas.microsoft.com/office/drawing/2014/main" id="{B57B0028-AE73-BDCA-F881-89F23B876694}"/>
              </a:ext>
            </a:extLst>
          </p:cNvPr>
          <p:cNvSpPr>
            <a:spLocks noGrp="1"/>
          </p:cNvSpPr>
          <p:nvPr>
            <p:ph type="title"/>
          </p:nvPr>
        </p:nvSpPr>
        <p:spPr>
          <a:xfrm>
            <a:off x="75911" y="378564"/>
            <a:ext cx="8958868" cy="804066"/>
          </a:xfrm>
        </p:spPr>
        <p:txBody>
          <a:bodyPr/>
          <a:lstStyle/>
          <a:p>
            <a:r>
              <a:rPr lang="en-CH" dirty="0"/>
              <a:t>Alternative approach: choice experiment</a:t>
            </a:r>
          </a:p>
        </p:txBody>
      </p:sp>
      <p:sp>
        <p:nvSpPr>
          <p:cNvPr id="7" name="TextBox 6">
            <a:extLst>
              <a:ext uri="{FF2B5EF4-FFF2-40B4-BE49-F238E27FC236}">
                <a16:creationId xmlns:a16="http://schemas.microsoft.com/office/drawing/2014/main" id="{9C775341-0914-B02C-7F8A-3E6AAC5E225B}"/>
              </a:ext>
            </a:extLst>
          </p:cNvPr>
          <p:cNvSpPr txBox="1"/>
          <p:nvPr/>
        </p:nvSpPr>
        <p:spPr>
          <a:xfrm>
            <a:off x="75911" y="899711"/>
            <a:ext cx="8882958" cy="4236673"/>
          </a:xfrm>
          <a:prstGeom prst="rect">
            <a:avLst/>
          </a:prstGeom>
          <a:noFill/>
        </p:spPr>
        <p:txBody>
          <a:bodyPr wrap="square">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Survey approach designed to elicit consumer preferences based on hypothetical markets.</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choice experiment has been formulated as follows:</a:t>
            </a:r>
          </a:p>
          <a:p>
            <a:pPr marL="688043" marR="0" lvl="1" indent="-285750"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Respondents were informed that the Indico tool has basic features:</a:t>
            </a:r>
            <a:br>
              <a:rPr kumimoji="0" lang="en-GB" sz="1584" b="0" i="0" u="none" strike="noStrike" kern="1200" cap="none" spc="0" normalizeH="0" baseline="0" noProof="0" dirty="0">
                <a:ln>
                  <a:noFill/>
                </a:ln>
                <a:solidFill>
                  <a:srgbClr val="0F124A"/>
                </a:solidFill>
                <a:effectLst/>
                <a:uLnTx/>
                <a:uFillTx/>
                <a:latin typeface="Arial"/>
                <a:ea typeface="+mn-ea"/>
                <a:cs typeface="+mn-cs"/>
              </a:rPr>
            </a:br>
            <a:r>
              <a:rPr kumimoji="0" lang="en-GB" sz="1584" b="0" i="0" u="none" strike="noStrike" kern="1200" cap="none" spc="0" normalizeH="0" baseline="0" noProof="0" dirty="0">
                <a:ln>
                  <a:noFill/>
                </a:ln>
                <a:solidFill>
                  <a:srgbClr val="0F124A"/>
                </a:solidFill>
                <a:effectLst/>
                <a:uLnTx/>
                <a:uFillTx/>
                <a:latin typeface="Arial"/>
                <a:ea typeface="+mn-ea"/>
                <a:cs typeface="+mn-cs"/>
              </a:rPr>
              <a:t>names of speakers and participants with their contact details, material to be used at the event, detailed agenda with time indications, links to videoconferences, invitations to speakers and participants, and management of access to the event. </a:t>
            </a:r>
          </a:p>
          <a:p>
            <a:pPr marL="688043" marR="0" lvl="1"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688043" marR="0" lvl="1"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attributes respondents were asked about in the choice:</a:t>
            </a:r>
          </a:p>
          <a:p>
            <a:pPr marL="1090337" marR="0" lvl="2"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Price per event:</a:t>
            </a:r>
            <a:r>
              <a:rPr kumimoji="0" lang="en-GB" sz="1584" b="0" i="0" u="none" strike="noStrike" kern="1200" cap="none" spc="0" normalizeH="0" baseline="0" noProof="0" dirty="0">
                <a:ln>
                  <a:noFill/>
                </a:ln>
                <a:solidFill>
                  <a:srgbClr val="0F124A"/>
                </a:solidFill>
                <a:effectLst/>
                <a:uLnTx/>
                <a:uFillTx/>
                <a:latin typeface="Arial"/>
                <a:ea typeface="+mn-ea"/>
                <a:cs typeface="+mn-cs"/>
              </a:rPr>
              <a:t> (A) 250 €, (B) 475 €, (C) 750 €</a:t>
            </a:r>
          </a:p>
          <a:p>
            <a:pPr marL="1090337" marR="0" lvl="2"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Registration form and room reservation</a:t>
            </a:r>
          </a:p>
          <a:p>
            <a:pPr marL="1090337" marR="0" lvl="2"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Abstract submissions and publications review</a:t>
            </a:r>
          </a:p>
          <a:p>
            <a:pPr marL="1090337" marR="0" lvl="2"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Customizing the event page</a:t>
            </a:r>
          </a:p>
          <a:p>
            <a:pPr marL="804587" marR="0" lvl="2" indent="0" algn="l" defTabSz="804587" rtl="0" eaLnBrk="1" fontAlgn="auto" latinLnBrk="0" hangingPunct="1">
              <a:lnSpc>
                <a:spcPct val="100000"/>
              </a:lnSpc>
              <a:spcBef>
                <a:spcPts val="0"/>
              </a:spcBef>
              <a:spcAft>
                <a:spcPts val="0"/>
              </a:spcAft>
              <a:buClrTx/>
              <a:buSzTx/>
              <a:buFontTx/>
              <a:buNone/>
              <a:tabLst/>
              <a:defRPr/>
            </a:pPr>
            <a:endParaRPr kumimoji="0" lang="en-GB" sz="1584" b="1" i="0" u="none" strike="noStrike" kern="1200" cap="none" spc="0" normalizeH="0" baseline="0" noProof="0" dirty="0">
              <a:ln>
                <a:noFill/>
              </a:ln>
              <a:solidFill>
                <a:srgbClr val="0F124A"/>
              </a:solidFill>
              <a:effectLst/>
              <a:uLnTx/>
              <a:uFillTx/>
              <a:latin typeface="Arial"/>
              <a:ea typeface="+mn-ea"/>
              <a:cs typeface="+mn-cs"/>
            </a:endParaRPr>
          </a:p>
          <a:p>
            <a:pPr marL="688043" marR="0" lvl="1"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6 different sets of questions were created with four options each. Three options where the existence or non-existence of the three attributes were mixed according to the price attribute and a fourth option in case the respondent did not agree with the three previous options. </a:t>
            </a:r>
          </a:p>
        </p:txBody>
      </p:sp>
    </p:spTree>
    <p:extLst>
      <p:ext uri="{BB962C8B-B14F-4D97-AF65-F5344CB8AC3E}">
        <p14:creationId xmlns:p14="http://schemas.microsoft.com/office/powerpoint/2010/main" val="2321700901"/>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5D11573-18D8-3399-9334-2F34BF57C939}"/>
              </a:ext>
            </a:extLst>
          </p:cNvPr>
          <p:cNvSpPr>
            <a:spLocks noGrp="1"/>
          </p:cNvSpPr>
          <p:nvPr>
            <p:ph type="sldNum" sz="quarter" idx="10"/>
          </p:nvPr>
        </p:nvSpPr>
        <p:spPr/>
        <p:txBody>
          <a:bodyPr/>
          <a:lstStyle/>
          <a:p>
            <a:fld id="{88A1DFE4-5FC5-43BD-BB7E-75EAD82B965F}" type="slidenum">
              <a:rPr lang="en-US" noProof="0" smtClean="0"/>
              <a:pPr/>
              <a:t>185</a:t>
            </a:fld>
            <a:endParaRPr lang="en-US" noProof="0" dirty="0"/>
          </a:p>
        </p:txBody>
      </p:sp>
      <p:sp>
        <p:nvSpPr>
          <p:cNvPr id="5" name="Title 4">
            <a:extLst>
              <a:ext uri="{FF2B5EF4-FFF2-40B4-BE49-F238E27FC236}">
                <a16:creationId xmlns:a16="http://schemas.microsoft.com/office/drawing/2014/main" id="{5ED7E66E-BBAF-287F-2BE6-436935B2DF96}"/>
              </a:ext>
            </a:extLst>
          </p:cNvPr>
          <p:cNvSpPr>
            <a:spLocks noGrp="1"/>
          </p:cNvSpPr>
          <p:nvPr>
            <p:ph type="title"/>
          </p:nvPr>
        </p:nvSpPr>
        <p:spPr/>
        <p:txBody>
          <a:bodyPr/>
          <a:lstStyle/>
          <a:p>
            <a:r>
              <a:rPr lang="en-CH" dirty="0"/>
              <a:t>Conditional Logistic Regression model</a:t>
            </a:r>
          </a:p>
        </p:txBody>
      </p:sp>
      <p:sp>
        <p:nvSpPr>
          <p:cNvPr id="7" name="TextBox 6">
            <a:extLst>
              <a:ext uri="{FF2B5EF4-FFF2-40B4-BE49-F238E27FC236}">
                <a16:creationId xmlns:a16="http://schemas.microsoft.com/office/drawing/2014/main" id="{23C17931-F45E-E154-59FF-BFCD8C77DA52}"/>
              </a:ext>
            </a:extLst>
          </p:cNvPr>
          <p:cNvSpPr txBox="1"/>
          <p:nvPr/>
        </p:nvSpPr>
        <p:spPr>
          <a:xfrm>
            <a:off x="75912" y="994096"/>
            <a:ext cx="8992178" cy="823687"/>
          </a:xfrm>
          <a:prstGeom prst="rect">
            <a:avLst/>
          </a:prstGeom>
          <a:noFill/>
        </p:spPr>
        <p:txBody>
          <a:bodyPr wrap="square">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Conditional logistic regression</a:t>
            </a:r>
            <a:r>
              <a:rPr kumimoji="0" lang="en-GB" sz="1584" b="0" i="0" u="none" strike="noStrike" kern="1200" cap="none" spc="0" normalizeH="0" baseline="0" noProof="0" dirty="0">
                <a:ln>
                  <a:noFill/>
                </a:ln>
                <a:solidFill>
                  <a:srgbClr val="0F124A"/>
                </a:solidFill>
                <a:effectLst/>
                <a:uLnTx/>
                <a:uFillTx/>
                <a:latin typeface="Arial"/>
                <a:ea typeface="+mn-ea"/>
                <a:cs typeface="+mn-cs"/>
              </a:rPr>
              <a:t> is an extension of logistic regression that allows one to consider stratification and matching. The dependent variable is binary (yes/no). Its main field of application is observational studies and in particular epidemiology.</a:t>
            </a:r>
          </a:p>
        </p:txBody>
      </p:sp>
      <p:pic>
        <p:nvPicPr>
          <p:cNvPr id="8" name="Picture 7" descr="Text&#10;&#10;Description automatically generated">
            <a:extLst>
              <a:ext uri="{FF2B5EF4-FFF2-40B4-BE49-F238E27FC236}">
                <a16:creationId xmlns:a16="http://schemas.microsoft.com/office/drawing/2014/main" id="{68544941-1D56-92EC-02F8-5B1EDF55FB2B}"/>
              </a:ext>
            </a:extLst>
          </p:cNvPr>
          <p:cNvPicPr>
            <a:picLocks noChangeAspect="1"/>
          </p:cNvPicPr>
          <p:nvPr/>
        </p:nvPicPr>
        <p:blipFill>
          <a:blip r:embed="rId2"/>
          <a:stretch>
            <a:fillRect/>
          </a:stretch>
        </p:blipFill>
        <p:spPr>
          <a:xfrm>
            <a:off x="2326821" y="1856705"/>
            <a:ext cx="4846502" cy="1430089"/>
          </a:xfrm>
          <a:prstGeom prst="rect">
            <a:avLst/>
          </a:prstGeom>
        </p:spPr>
      </p:pic>
      <p:sp>
        <p:nvSpPr>
          <p:cNvPr id="9" name="TextBox 8">
            <a:extLst>
              <a:ext uri="{FF2B5EF4-FFF2-40B4-BE49-F238E27FC236}">
                <a16:creationId xmlns:a16="http://schemas.microsoft.com/office/drawing/2014/main" id="{DF721B79-4CD6-CFB4-ABFD-6E21E0DF840B}"/>
              </a:ext>
            </a:extLst>
          </p:cNvPr>
          <p:cNvSpPr txBox="1"/>
          <p:nvPr/>
        </p:nvSpPr>
        <p:spPr>
          <a:xfrm>
            <a:off x="75911" y="3325716"/>
            <a:ext cx="8958868" cy="2042610"/>
          </a:xfrm>
          <a:prstGeom prst="rect">
            <a:avLst/>
          </a:prstGeom>
          <a:noFill/>
        </p:spPr>
        <p:txBody>
          <a:bodyPr wrap="square">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results show that </a:t>
            </a:r>
            <a:r>
              <a:rPr kumimoji="0" lang="en-GB" sz="1584" b="1" i="0" u="none" strike="noStrike" kern="1200" cap="none" spc="0" normalizeH="0" baseline="0" noProof="0" dirty="0">
                <a:ln>
                  <a:noFill/>
                </a:ln>
                <a:solidFill>
                  <a:srgbClr val="0F124A"/>
                </a:solidFill>
                <a:effectLst/>
                <a:uLnTx/>
                <a:uFillTx/>
                <a:latin typeface="Arial"/>
                <a:ea typeface="+mn-ea"/>
                <a:cs typeface="+mn-cs"/>
              </a:rPr>
              <a:t>all variables are significant and therefore important in the choice</a:t>
            </a:r>
            <a:r>
              <a:rPr kumimoji="0" lang="en-GB" sz="1584" b="0" i="0" u="none" strike="noStrike" kern="1200" cap="none" spc="0" normalizeH="0" baseline="0" noProof="0" dirty="0">
                <a:ln>
                  <a:noFill/>
                </a:ln>
                <a:solidFill>
                  <a:srgbClr val="0F124A"/>
                </a:solidFill>
                <a:effectLst/>
                <a:uLnTx/>
                <a:uFillTx/>
                <a:latin typeface="Arial"/>
                <a:ea typeface="+mn-ea"/>
                <a:cs typeface="+mn-cs"/>
              </a:rPr>
              <a:t>. </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price coefficient is negative, as expected, for the calculation of the </a:t>
            </a:r>
            <a:r>
              <a:rPr kumimoji="0" lang="en-GB" sz="1584" b="1" i="0" u="none" strike="noStrike" kern="1200" cap="none" spc="0" normalizeH="0" baseline="0" noProof="0" dirty="0">
                <a:ln>
                  <a:noFill/>
                </a:ln>
                <a:solidFill>
                  <a:srgbClr val="0F124A"/>
                </a:solidFill>
                <a:effectLst/>
                <a:uLnTx/>
                <a:uFillTx/>
                <a:latin typeface="Arial"/>
                <a:ea typeface="+mn-ea"/>
                <a:cs typeface="+mn-cs"/>
              </a:rPr>
              <a:t>“Marginal Willingness to Pay” (MWTP)</a:t>
            </a:r>
            <a:r>
              <a:rPr kumimoji="0" lang="en-GB" sz="1584" b="0" i="0" u="none" strike="noStrike" kern="1200" cap="none" spc="0" normalizeH="0" baseline="0" noProof="0" dirty="0">
                <a:ln>
                  <a:noFill/>
                </a:ln>
                <a:solidFill>
                  <a:srgbClr val="0F124A"/>
                </a:solidFill>
                <a:effectLst/>
                <a:uLnTx/>
                <a:uFillTx/>
                <a:latin typeface="Arial"/>
                <a:ea typeface="+mn-ea"/>
                <a:cs typeface="+mn-cs"/>
              </a:rPr>
              <a:t>. </a:t>
            </a:r>
            <a:r>
              <a:rPr kumimoji="0" lang="en-GB" sz="1584" b="1" i="0" u="none" strike="noStrike" kern="1200" cap="none" spc="0" normalizeH="0" baseline="0" noProof="0" dirty="0">
                <a:ln>
                  <a:noFill/>
                </a:ln>
                <a:solidFill>
                  <a:srgbClr val="0F124A"/>
                </a:solidFill>
                <a:effectLst/>
                <a:uLnTx/>
                <a:uFillTx/>
                <a:latin typeface="Arial"/>
                <a:ea typeface="+mn-ea"/>
                <a:cs typeface="+mn-cs"/>
              </a:rPr>
              <a:t>Means that as the price increases, the probability of choosing the good decreases.</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price should be negative to reflect the trade-off between the price and the positively valued attribute. A positive price coefficient will give a negative MWTP.</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3761939027"/>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F658F5-512A-C8B1-6E20-E2B17D30AE8D}"/>
              </a:ext>
            </a:extLst>
          </p:cNvPr>
          <p:cNvSpPr>
            <a:spLocks noGrp="1"/>
          </p:cNvSpPr>
          <p:nvPr>
            <p:ph type="sldNum" sz="quarter" idx="10"/>
          </p:nvPr>
        </p:nvSpPr>
        <p:spPr/>
        <p:txBody>
          <a:bodyPr/>
          <a:lstStyle/>
          <a:p>
            <a:fld id="{88A1DFE4-5FC5-43BD-BB7E-75EAD82B965F}" type="slidenum">
              <a:rPr lang="en-US" noProof="0" smtClean="0"/>
              <a:pPr/>
              <a:t>186</a:t>
            </a:fld>
            <a:endParaRPr lang="en-US" noProof="0" dirty="0"/>
          </a:p>
        </p:txBody>
      </p:sp>
      <p:sp>
        <p:nvSpPr>
          <p:cNvPr id="5" name="Title 4">
            <a:extLst>
              <a:ext uri="{FF2B5EF4-FFF2-40B4-BE49-F238E27FC236}">
                <a16:creationId xmlns:a16="http://schemas.microsoft.com/office/drawing/2014/main" id="{2A8F7D98-4D6F-5123-262E-0E6932629CB4}"/>
              </a:ext>
            </a:extLst>
          </p:cNvPr>
          <p:cNvSpPr>
            <a:spLocks noGrp="1"/>
          </p:cNvSpPr>
          <p:nvPr>
            <p:ph type="title"/>
          </p:nvPr>
        </p:nvSpPr>
        <p:spPr/>
        <p:txBody>
          <a:bodyPr/>
          <a:lstStyle/>
          <a:p>
            <a:r>
              <a:rPr lang="en-CH" dirty="0"/>
              <a:t>Results</a:t>
            </a:r>
          </a:p>
        </p:txBody>
      </p:sp>
      <p:graphicFrame>
        <p:nvGraphicFramePr>
          <p:cNvPr id="7" name="Table 6">
            <a:extLst>
              <a:ext uri="{FF2B5EF4-FFF2-40B4-BE49-F238E27FC236}">
                <a16:creationId xmlns:a16="http://schemas.microsoft.com/office/drawing/2014/main" id="{F3F9A0F1-D22B-9E5B-E5FF-C7CBFBB37A7F}"/>
              </a:ext>
            </a:extLst>
          </p:cNvPr>
          <p:cNvGraphicFramePr>
            <a:graphicFrameLocks noGrp="1"/>
          </p:cNvGraphicFramePr>
          <p:nvPr>
            <p:extLst>
              <p:ext uri="{D42A27DB-BD31-4B8C-83A1-F6EECF244321}">
                <p14:modId xmlns:p14="http://schemas.microsoft.com/office/powerpoint/2010/main" val="6420776"/>
              </p:ext>
            </p:extLst>
          </p:nvPr>
        </p:nvGraphicFramePr>
        <p:xfrm>
          <a:off x="1815586" y="620323"/>
          <a:ext cx="5976664" cy="1547245"/>
        </p:xfrm>
        <a:graphic>
          <a:graphicData uri="http://schemas.openxmlformats.org/drawingml/2006/table">
            <a:tbl>
              <a:tblPr/>
              <a:tblGrid>
                <a:gridCol w="3790914">
                  <a:extLst>
                    <a:ext uri="{9D8B030D-6E8A-4147-A177-3AD203B41FA5}">
                      <a16:colId xmlns:a16="http://schemas.microsoft.com/office/drawing/2014/main" val="1039813554"/>
                    </a:ext>
                  </a:extLst>
                </a:gridCol>
                <a:gridCol w="2185750">
                  <a:extLst>
                    <a:ext uri="{9D8B030D-6E8A-4147-A177-3AD203B41FA5}">
                      <a16:colId xmlns:a16="http://schemas.microsoft.com/office/drawing/2014/main" val="2363559716"/>
                    </a:ext>
                  </a:extLst>
                </a:gridCol>
              </a:tblGrid>
              <a:tr h="178681">
                <a:tc>
                  <a:txBody>
                    <a:bodyPr/>
                    <a:lstStyle/>
                    <a:p>
                      <a:pPr algn="ctr" fontAlgn="b"/>
                      <a:r>
                        <a:rPr lang="en-GB" sz="1600" b="1" i="0" u="none" strike="noStrike" dirty="0">
                          <a:solidFill>
                            <a:srgbClr val="000000"/>
                          </a:solidFill>
                          <a:effectLst/>
                          <a:latin typeface="Calibri" panose="020F0502020204030204" pitchFamily="34" charset="0"/>
                        </a:rPr>
                        <a:t>MWTP</a:t>
                      </a:r>
                    </a:p>
                  </a:txBody>
                  <a:tcPr marL="9525" marR="9525" marT="9525" marB="0" anchor="b">
                    <a:lnL>
                      <a:noFill/>
                    </a:lnL>
                    <a:lnR>
                      <a:noFill/>
                    </a:lnR>
                    <a:lnT>
                      <a:noFill/>
                    </a:lnT>
                    <a:lnB>
                      <a:noFill/>
                    </a:lnB>
                  </a:tcPr>
                </a:tc>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502984637"/>
                  </a:ext>
                </a:extLst>
              </a:tr>
              <a:tr h="178681">
                <a:tc>
                  <a:txBody>
                    <a:bodyPr/>
                    <a:lstStyle/>
                    <a:p>
                      <a:pPr algn="l" fontAlgn="b"/>
                      <a:r>
                        <a:rPr lang="en-GB" sz="1600" b="0" i="0" u="none" strike="noStrike" dirty="0">
                          <a:solidFill>
                            <a:srgbClr val="000000"/>
                          </a:solidFill>
                          <a:effectLst/>
                          <a:latin typeface="Calibri" panose="020F0502020204030204" pitchFamily="34" charset="0"/>
                        </a:rPr>
                        <a:t>Abstract submissions and publications review</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307.38</a:t>
                      </a:r>
                    </a:p>
                  </a:txBody>
                  <a:tcPr marL="9525" marR="9525" marT="9525" marB="0" anchor="b">
                    <a:lnL>
                      <a:noFill/>
                    </a:lnL>
                    <a:lnR>
                      <a:noFill/>
                    </a:lnR>
                    <a:lnT>
                      <a:noFill/>
                    </a:lnT>
                    <a:lnB>
                      <a:noFill/>
                    </a:lnB>
                  </a:tcPr>
                </a:tc>
                <a:extLst>
                  <a:ext uri="{0D108BD9-81ED-4DB2-BD59-A6C34878D82A}">
                    <a16:rowId xmlns:a16="http://schemas.microsoft.com/office/drawing/2014/main" val="2088440774"/>
                  </a:ext>
                </a:extLst>
              </a:tr>
              <a:tr h="178681">
                <a:tc>
                  <a:txBody>
                    <a:bodyPr/>
                    <a:lstStyle/>
                    <a:p>
                      <a:pPr algn="l" fontAlgn="b"/>
                      <a:r>
                        <a:rPr lang="en-GB" sz="1600" b="0" i="0" u="none" strike="noStrike" dirty="0">
                          <a:solidFill>
                            <a:srgbClr val="000000"/>
                          </a:solidFill>
                          <a:effectLst/>
                          <a:latin typeface="Calibri" panose="020F0502020204030204" pitchFamily="34" charset="0"/>
                        </a:rPr>
                        <a:t>Registration form and room reservation</a:t>
                      </a:r>
                    </a:p>
                  </a:txBody>
                  <a:tcPr marL="9525" marR="9525" marT="9525" marB="0" anchor="b">
                    <a:lnL>
                      <a:noFill/>
                    </a:lnL>
                    <a:lnR>
                      <a:noFill/>
                    </a:lnR>
                    <a:lnT>
                      <a:noFill/>
                    </a:lnT>
                    <a:lnB>
                      <a:noFill/>
                    </a:lnB>
                  </a:tcPr>
                </a:tc>
                <a:tc>
                  <a:txBody>
                    <a:bodyPr/>
                    <a:lstStyle/>
                    <a:p>
                      <a:pPr algn="r" fontAlgn="b"/>
                      <a:r>
                        <a:rPr lang="en-GB" sz="1600" b="0" i="0" u="none" strike="noStrike" dirty="0">
                          <a:solidFill>
                            <a:srgbClr val="000000"/>
                          </a:solidFill>
                          <a:effectLst/>
                          <a:latin typeface="Calibri" panose="020F0502020204030204" pitchFamily="34" charset="0"/>
                        </a:rPr>
                        <a:t>361.59</a:t>
                      </a:r>
                    </a:p>
                  </a:txBody>
                  <a:tcPr marL="9525" marR="9525" marT="9525" marB="0" anchor="b">
                    <a:lnL>
                      <a:noFill/>
                    </a:lnL>
                    <a:lnR>
                      <a:noFill/>
                    </a:lnR>
                    <a:lnT>
                      <a:noFill/>
                    </a:lnT>
                    <a:lnB>
                      <a:noFill/>
                    </a:lnB>
                  </a:tcPr>
                </a:tc>
                <a:extLst>
                  <a:ext uri="{0D108BD9-81ED-4DB2-BD59-A6C34878D82A}">
                    <a16:rowId xmlns:a16="http://schemas.microsoft.com/office/drawing/2014/main" val="2149443258"/>
                  </a:ext>
                </a:extLst>
              </a:tr>
              <a:tr h="178681">
                <a:tc>
                  <a:txBody>
                    <a:bodyPr/>
                    <a:lstStyle/>
                    <a:p>
                      <a:pPr algn="l" fontAlgn="b"/>
                      <a:r>
                        <a:rPr lang="en-GB" sz="1600" b="0" i="0" u="none" strike="noStrike" dirty="0">
                          <a:solidFill>
                            <a:srgbClr val="000000"/>
                          </a:solidFill>
                          <a:effectLst/>
                          <a:latin typeface="Calibri" panose="020F0502020204030204" pitchFamily="34" charset="0"/>
                        </a:rPr>
                        <a:t>Customizing the event page</a:t>
                      </a:r>
                    </a:p>
                  </a:txBody>
                  <a:tcPr marL="9525" marR="9525" marT="9525" marB="0" anchor="b">
                    <a:lnL>
                      <a:noFill/>
                    </a:lnL>
                    <a:lnR>
                      <a:noFill/>
                    </a:lnR>
                    <a:lnT>
                      <a:noFill/>
                    </a:lnT>
                    <a:lnB>
                      <a:noFill/>
                    </a:lnB>
                  </a:tcPr>
                </a:tc>
                <a:tc>
                  <a:txBody>
                    <a:bodyPr/>
                    <a:lstStyle/>
                    <a:p>
                      <a:pPr algn="r" fontAlgn="b"/>
                      <a:r>
                        <a:rPr lang="en-GB" sz="1600" b="0" i="0" u="none" strike="noStrike">
                          <a:solidFill>
                            <a:srgbClr val="000000"/>
                          </a:solidFill>
                          <a:effectLst/>
                          <a:latin typeface="Calibri" panose="020F0502020204030204" pitchFamily="34" charset="0"/>
                        </a:rPr>
                        <a:t>209.60</a:t>
                      </a:r>
                    </a:p>
                  </a:txBody>
                  <a:tcPr marL="9525" marR="9525" marT="9525" marB="0" anchor="b">
                    <a:lnL>
                      <a:noFill/>
                    </a:lnL>
                    <a:lnR>
                      <a:noFill/>
                    </a:lnR>
                    <a:lnT>
                      <a:noFill/>
                    </a:lnT>
                    <a:lnB>
                      <a:noFill/>
                    </a:lnB>
                  </a:tcPr>
                </a:tc>
                <a:extLst>
                  <a:ext uri="{0D108BD9-81ED-4DB2-BD59-A6C34878D82A}">
                    <a16:rowId xmlns:a16="http://schemas.microsoft.com/office/drawing/2014/main" val="134225998"/>
                  </a:ext>
                </a:extLst>
              </a:tr>
              <a:tr h="280420">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GB"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986034785"/>
                  </a:ext>
                </a:extLst>
              </a:tr>
              <a:tr h="178681">
                <a:tc>
                  <a:txBody>
                    <a:bodyPr/>
                    <a:lstStyle/>
                    <a:p>
                      <a:pPr algn="l" fontAlgn="b"/>
                      <a:r>
                        <a:rPr lang="en-GB" sz="1600" b="1" i="0" u="none" strike="noStrike" dirty="0">
                          <a:solidFill>
                            <a:srgbClr val="000000"/>
                          </a:solidFill>
                          <a:effectLst/>
                          <a:latin typeface="Calibri" panose="020F0502020204030204" pitchFamily="34" charset="0"/>
                        </a:rPr>
                        <a:t>Average WTP</a:t>
                      </a:r>
                    </a:p>
                  </a:txBody>
                  <a:tcPr marL="9525" marR="9525" marT="9525" marB="0" anchor="b">
                    <a:lnL>
                      <a:noFill/>
                    </a:lnL>
                    <a:lnR>
                      <a:noFill/>
                    </a:lnR>
                    <a:lnT>
                      <a:noFill/>
                    </a:lnT>
                    <a:lnB>
                      <a:noFill/>
                    </a:lnB>
                  </a:tcPr>
                </a:tc>
                <a:tc>
                  <a:txBody>
                    <a:bodyPr/>
                    <a:lstStyle/>
                    <a:p>
                      <a:pPr algn="r" fontAlgn="b"/>
                      <a:r>
                        <a:rPr lang="en-GB" sz="1600" b="1" i="0" u="none" strike="noStrike" dirty="0">
                          <a:solidFill>
                            <a:srgbClr val="000000"/>
                          </a:solidFill>
                          <a:effectLst/>
                          <a:latin typeface="Calibri" panose="020F0502020204030204" pitchFamily="34" charset="0"/>
                        </a:rPr>
                        <a:t>292.86</a:t>
                      </a:r>
                    </a:p>
                  </a:txBody>
                  <a:tcPr marL="9525" marR="9525" marT="9525" marB="0" anchor="b">
                    <a:lnL>
                      <a:noFill/>
                    </a:lnL>
                    <a:lnR>
                      <a:noFill/>
                    </a:lnR>
                    <a:lnT>
                      <a:noFill/>
                    </a:lnT>
                    <a:lnB>
                      <a:noFill/>
                    </a:lnB>
                  </a:tcPr>
                </a:tc>
                <a:extLst>
                  <a:ext uri="{0D108BD9-81ED-4DB2-BD59-A6C34878D82A}">
                    <a16:rowId xmlns:a16="http://schemas.microsoft.com/office/drawing/2014/main" val="2484754903"/>
                  </a:ext>
                </a:extLst>
              </a:tr>
            </a:tbl>
          </a:graphicData>
        </a:graphic>
      </p:graphicFrame>
      <p:sp>
        <p:nvSpPr>
          <p:cNvPr id="8" name="TextBox 7">
            <a:extLst>
              <a:ext uri="{FF2B5EF4-FFF2-40B4-BE49-F238E27FC236}">
                <a16:creationId xmlns:a16="http://schemas.microsoft.com/office/drawing/2014/main" id="{149B0B3A-7248-128A-1045-B9894815D426}"/>
              </a:ext>
            </a:extLst>
          </p:cNvPr>
          <p:cNvSpPr txBox="1"/>
          <p:nvPr/>
        </p:nvSpPr>
        <p:spPr>
          <a:xfrm>
            <a:off x="75911" y="2346642"/>
            <a:ext cx="8958868" cy="2701893"/>
          </a:xfrm>
          <a:prstGeom prst="rect">
            <a:avLst/>
          </a:prstGeom>
          <a:noFill/>
        </p:spPr>
        <p:txBody>
          <a:bodyPr wrap="square">
            <a:spAutoFit/>
          </a:bodyPr>
          <a:lstStyle/>
          <a:p>
            <a:pPr marR="0" lvl="0" algn="l" defTabSz="804587" rtl="0" eaLnBrk="1" fontAlgn="auto" latinLnBrk="0" hangingPunct="1">
              <a:lnSpc>
                <a:spcPct val="100000"/>
              </a:lnSpc>
              <a:spcBef>
                <a:spcPts val="0"/>
              </a:spcBef>
              <a:spcAft>
                <a:spcPts val="0"/>
              </a:spcAft>
              <a:buClrTx/>
              <a:buSzTx/>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results reflect that:</a:t>
            </a:r>
          </a:p>
          <a:p>
            <a:pPr marL="0" marR="0" lvl="0" indent="0" algn="l" defTabSz="804587" rtl="0" eaLnBrk="1" fontAlgn="auto" latinLnBrk="0" hangingPunct="1">
              <a:lnSpc>
                <a:spcPct val="100000"/>
              </a:lnSpc>
              <a:spcBef>
                <a:spcPts val="0"/>
              </a:spcBef>
              <a:spcAft>
                <a:spcPts val="0"/>
              </a:spcAft>
              <a:buClrTx/>
              <a:buSzTx/>
              <a:buFontTx/>
              <a:buNone/>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688043" marR="0" lvl="1"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Respondents are willing to pay </a:t>
            </a:r>
            <a:r>
              <a:rPr kumimoji="0" lang="en-GB" sz="1584" b="1" i="0" u="sng" strike="noStrike" kern="1200" cap="none" spc="0" normalizeH="0" baseline="0" noProof="0" dirty="0">
                <a:ln>
                  <a:noFill/>
                </a:ln>
                <a:solidFill>
                  <a:srgbClr val="0F124A"/>
                </a:solidFill>
                <a:effectLst/>
                <a:uLnTx/>
                <a:uFillTx/>
                <a:latin typeface="Arial"/>
                <a:ea typeface="+mn-ea"/>
                <a:cs typeface="+mn-cs"/>
              </a:rPr>
              <a:t>additional</a:t>
            </a:r>
            <a:r>
              <a:rPr kumimoji="0" lang="en-GB" sz="1584" b="0" i="0" u="sng" strike="noStrike" kern="1200" cap="none" spc="0" normalizeH="0" baseline="0" noProof="0" dirty="0">
                <a:ln>
                  <a:noFill/>
                </a:ln>
                <a:solidFill>
                  <a:srgbClr val="0F124A"/>
                </a:solidFill>
                <a:effectLst/>
                <a:uLnTx/>
                <a:uFillTx/>
                <a:latin typeface="Arial"/>
                <a:ea typeface="+mn-ea"/>
                <a:cs typeface="+mn-cs"/>
              </a:rPr>
              <a:t> </a:t>
            </a:r>
            <a:r>
              <a:rPr kumimoji="0" lang="en-GB" sz="1584" b="1" i="0" u="sng" strike="noStrike" kern="1200" cap="none" spc="0" normalizeH="0" baseline="0" noProof="0" dirty="0">
                <a:ln>
                  <a:noFill/>
                </a:ln>
                <a:solidFill>
                  <a:srgbClr val="0F124A"/>
                </a:solidFill>
                <a:effectLst/>
                <a:uLnTx/>
                <a:uFillTx/>
                <a:latin typeface="Arial"/>
                <a:ea typeface="+mn-ea"/>
                <a:cs typeface="+mn-cs"/>
              </a:rPr>
              <a:t>307 € to add the feature</a:t>
            </a:r>
            <a:r>
              <a:rPr kumimoji="0" lang="en-GB" sz="1584" b="1" i="0" u="none" strike="noStrike" kern="1200" cap="none" spc="0" normalizeH="0" baseline="0" noProof="0" dirty="0">
                <a:ln>
                  <a:noFill/>
                </a:ln>
                <a:solidFill>
                  <a:srgbClr val="0F124A"/>
                </a:solidFill>
                <a:effectLst/>
                <a:uLnTx/>
                <a:uFillTx/>
                <a:latin typeface="Arial"/>
                <a:ea typeface="+mn-ea"/>
                <a:cs typeface="+mn-cs"/>
              </a:rPr>
              <a:t> “Abstract and publications review"</a:t>
            </a:r>
            <a:r>
              <a:rPr kumimoji="0" lang="en-GB" sz="1584" b="0" i="0" u="none" strike="noStrike" kern="1200" cap="none" spc="0" normalizeH="0" baseline="0" noProof="0" dirty="0">
                <a:ln>
                  <a:noFill/>
                </a:ln>
                <a:solidFill>
                  <a:srgbClr val="0F124A"/>
                </a:solidFill>
                <a:effectLst/>
                <a:uLnTx/>
                <a:uFillTx/>
                <a:latin typeface="Arial"/>
                <a:ea typeface="+mn-ea"/>
                <a:cs typeface="+mn-cs"/>
              </a:rPr>
              <a:t> to their events.</a:t>
            </a:r>
          </a:p>
          <a:p>
            <a:pPr marL="688043" marR="0" lvl="1"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688043" marR="0" lvl="1"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584" b="0" i="0" u="none" strike="noStrike" kern="1200" cap="none" spc="0" normalizeH="0" baseline="0" noProof="0" dirty="0">
                <a:ln>
                  <a:noFill/>
                </a:ln>
                <a:solidFill>
                  <a:srgbClr val="0F124A"/>
                </a:solidFill>
                <a:effectLst/>
                <a:uLnTx/>
                <a:uFillTx/>
                <a:latin typeface="Arial"/>
                <a:ea typeface="+mn-ea"/>
                <a:cs typeface="+mn-cs"/>
              </a:rPr>
              <a:t>The feature they would be least willing to pay for is </a:t>
            </a:r>
            <a:r>
              <a:rPr kumimoji="0" lang="en-GB" sz="1584" b="1" i="0" u="none" strike="noStrike" kern="1200" cap="none" spc="0" normalizeH="0" baseline="0" noProof="0" dirty="0">
                <a:ln>
                  <a:noFill/>
                </a:ln>
                <a:solidFill>
                  <a:srgbClr val="0F124A"/>
                </a:solidFill>
                <a:effectLst/>
                <a:uLnTx/>
                <a:uFillTx/>
                <a:latin typeface="Arial"/>
                <a:ea typeface="+mn-ea"/>
                <a:cs typeface="+mn-cs"/>
              </a:rPr>
              <a:t>"Customizing the event page“</a:t>
            </a:r>
            <a:r>
              <a:rPr kumimoji="0" lang="en-GB" sz="1584" b="0" i="0" u="none" strike="noStrike" kern="1200" cap="none" spc="0" normalizeH="0" baseline="0" noProof="0" dirty="0">
                <a:ln>
                  <a:noFill/>
                </a:ln>
                <a:solidFill>
                  <a:srgbClr val="0F124A"/>
                </a:solidFill>
                <a:effectLst/>
                <a:uLnTx/>
                <a:uFillTx/>
                <a:latin typeface="Arial"/>
                <a:ea typeface="+mn-ea"/>
                <a:cs typeface="+mn-cs"/>
              </a:rPr>
              <a:t>, and the feature they would be most willing to pay for is </a:t>
            </a:r>
            <a:r>
              <a:rPr kumimoji="0" lang="en-GB" sz="1584" b="1" i="0" u="none" strike="noStrike" kern="1200" cap="none" spc="0" normalizeH="0" baseline="0" noProof="0" dirty="0">
                <a:ln>
                  <a:noFill/>
                </a:ln>
                <a:solidFill>
                  <a:srgbClr val="0F124A"/>
                </a:solidFill>
                <a:effectLst/>
                <a:uLnTx/>
                <a:uFillTx/>
                <a:latin typeface="Arial"/>
                <a:ea typeface="+mn-ea"/>
                <a:cs typeface="+mn-cs"/>
              </a:rPr>
              <a:t>"Registration form and room reservation".</a:t>
            </a:r>
          </a:p>
          <a:p>
            <a:pPr marL="688043" marR="0" lvl="1"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688043" lvl="1" indent="-285750">
              <a:buFont typeface="Wingdings" panose="05000000000000000000" pitchFamily="2" charset="2"/>
              <a:buChar char="§"/>
              <a:defRPr/>
            </a:pPr>
            <a:r>
              <a:rPr lang="en-GB" dirty="0">
                <a:solidFill>
                  <a:srgbClr val="0F124A"/>
                </a:solidFill>
              </a:rPr>
              <a:t>Respondents would be willing to pay</a:t>
            </a:r>
            <a:br>
              <a:rPr lang="en-GB" dirty="0">
                <a:solidFill>
                  <a:srgbClr val="0F124A"/>
                </a:solidFill>
              </a:rPr>
            </a:br>
            <a:r>
              <a:rPr lang="en-GB" b="1" dirty="0">
                <a:solidFill>
                  <a:srgbClr val="0F124A"/>
                </a:solidFill>
              </a:rPr>
              <a:t>additional</a:t>
            </a:r>
            <a:r>
              <a:rPr lang="en-GB" dirty="0">
                <a:solidFill>
                  <a:srgbClr val="0F124A"/>
                </a:solidFill>
              </a:rPr>
              <a:t> </a:t>
            </a:r>
            <a:r>
              <a:rPr lang="en-GB" b="1" dirty="0">
                <a:solidFill>
                  <a:srgbClr val="0F124A"/>
                </a:solidFill>
              </a:rPr>
              <a:t>293 € for each individual feature added to the basic event management functionality. </a:t>
            </a:r>
            <a:endParaRPr kumimoji="0" lang="en-GB" sz="1584" b="1"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4261212984"/>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839F2B-FBE9-E4FF-7F28-24E4DE81D7E3}"/>
              </a:ext>
            </a:extLst>
          </p:cNvPr>
          <p:cNvSpPr>
            <a:spLocks noGrp="1"/>
          </p:cNvSpPr>
          <p:nvPr>
            <p:ph type="sldNum" sz="quarter" idx="10"/>
          </p:nvPr>
        </p:nvSpPr>
        <p:spPr/>
        <p:txBody>
          <a:bodyPr/>
          <a:lstStyle/>
          <a:p>
            <a:fld id="{88A1DFE4-5FC5-43BD-BB7E-75EAD82B965F}" type="slidenum">
              <a:rPr lang="en-US" noProof="0" smtClean="0"/>
              <a:pPr/>
              <a:t>187</a:t>
            </a:fld>
            <a:endParaRPr lang="en-US" noProof="0" dirty="0"/>
          </a:p>
        </p:txBody>
      </p:sp>
      <p:sp>
        <p:nvSpPr>
          <p:cNvPr id="5" name="Title 4">
            <a:extLst>
              <a:ext uri="{FF2B5EF4-FFF2-40B4-BE49-F238E27FC236}">
                <a16:creationId xmlns:a16="http://schemas.microsoft.com/office/drawing/2014/main" id="{87C39C53-7786-E132-2872-C329A2329F97}"/>
              </a:ext>
            </a:extLst>
          </p:cNvPr>
          <p:cNvSpPr>
            <a:spLocks noGrp="1"/>
          </p:cNvSpPr>
          <p:nvPr>
            <p:ph type="title"/>
          </p:nvPr>
        </p:nvSpPr>
        <p:spPr/>
        <p:txBody>
          <a:bodyPr/>
          <a:lstStyle/>
          <a:p>
            <a:r>
              <a:rPr lang="en-CH" dirty="0"/>
              <a:t>Considerations</a:t>
            </a:r>
          </a:p>
        </p:txBody>
      </p:sp>
      <p:sp>
        <p:nvSpPr>
          <p:cNvPr id="7" name="TextBox 6">
            <a:extLst>
              <a:ext uri="{FF2B5EF4-FFF2-40B4-BE49-F238E27FC236}">
                <a16:creationId xmlns:a16="http://schemas.microsoft.com/office/drawing/2014/main" id="{D033480C-1D08-CB93-3B0D-6EE2E331F36A}"/>
              </a:ext>
            </a:extLst>
          </p:cNvPr>
          <p:cNvSpPr txBox="1"/>
          <p:nvPr/>
        </p:nvSpPr>
        <p:spPr>
          <a:xfrm>
            <a:off x="75911" y="878565"/>
            <a:ext cx="8958868" cy="3139321"/>
          </a:xfrm>
          <a:prstGeom prst="rect">
            <a:avLst/>
          </a:prstGeom>
          <a:noFill/>
        </p:spPr>
        <p:txBody>
          <a:bodyPr wrap="square">
            <a:spAutoFit/>
          </a:bodyPr>
          <a:lstStyle/>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We consider that, with the exception of the United Nations using the tool in 90 % </a:t>
            </a:r>
            <a:r>
              <a:rPr lang="en-GB" sz="1800" dirty="0">
                <a:solidFill>
                  <a:srgbClr val="0F124A"/>
                </a:solidFill>
                <a:latin typeface="Arial"/>
              </a:rPr>
              <a:t>of the cases for conferences</a:t>
            </a:r>
            <a:r>
              <a:rPr kumimoji="0" lang="en-GB" sz="1800" b="0" i="0" u="none" strike="noStrike" kern="1200" cap="none" spc="0" normalizeH="0" baseline="0" noProof="0" dirty="0">
                <a:ln>
                  <a:noFill/>
                </a:ln>
                <a:solidFill>
                  <a:srgbClr val="0F124A"/>
                </a:solidFill>
                <a:effectLst/>
                <a:uLnTx/>
                <a:uFillTx/>
                <a:latin typeface="Arial"/>
                <a:ea typeface="+mn-ea"/>
                <a:cs typeface="+mn-cs"/>
              </a:rPr>
              <a:t>, </a:t>
            </a:r>
            <a:r>
              <a:rPr kumimoji="0" lang="en-GB" sz="1800" b="1" i="0" u="none" strike="noStrike" kern="1200" cap="none" spc="0" normalizeH="0" baseline="0" noProof="0" dirty="0">
                <a:ln>
                  <a:noFill/>
                </a:ln>
                <a:solidFill>
                  <a:srgbClr val="0F124A"/>
                </a:solidFill>
                <a:effectLst/>
                <a:uLnTx/>
                <a:uFillTx/>
                <a:latin typeface="Arial"/>
                <a:ea typeface="+mn-ea"/>
                <a:cs typeface="+mn-cs"/>
              </a:rPr>
              <a:t>Indico is mostly used for lecture or meeting type events</a:t>
            </a:r>
            <a:r>
              <a:rPr kumimoji="0" lang="en-GB" sz="1800" b="0" i="0" u="none" strike="noStrike" kern="1200" cap="none" spc="0" normalizeH="0" baseline="0" noProof="0" dirty="0">
                <a:ln>
                  <a:noFill/>
                </a:ln>
                <a:solidFill>
                  <a:srgbClr val="0F124A"/>
                </a:solidFill>
                <a:effectLst/>
                <a:uLnTx/>
                <a:uFillTx/>
                <a:latin typeface="Arial"/>
                <a:ea typeface="+mn-ea"/>
                <a:cs typeface="+mn-cs"/>
              </a:rPr>
              <a:t>. </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Eliminating the category of “Abstract submission and publication review”, which is more commonly used at conferences,</a:t>
            </a:r>
            <a:br>
              <a:rPr kumimoji="0" lang="en-GB" sz="1800" b="0" i="0" u="none" strike="noStrike" kern="1200" cap="none" spc="0" normalizeH="0" baseline="0" noProof="0" dirty="0">
                <a:ln>
                  <a:noFill/>
                </a:ln>
                <a:solidFill>
                  <a:srgbClr val="0F124A"/>
                </a:solidFill>
                <a:effectLst/>
                <a:uLnTx/>
                <a:uFillTx/>
                <a:latin typeface="Arial"/>
                <a:ea typeface="+mn-ea"/>
                <a:cs typeface="+mn-cs"/>
              </a:rPr>
            </a:br>
            <a:r>
              <a:rPr kumimoji="0" lang="en-GB" sz="1800" b="0" i="0" u="none" strike="noStrike" kern="1200" cap="none" spc="0" normalizeH="0" baseline="0" noProof="0" dirty="0">
                <a:ln>
                  <a:noFill/>
                </a:ln>
                <a:solidFill>
                  <a:srgbClr val="0F124A"/>
                </a:solidFill>
                <a:effectLst/>
                <a:uLnTx/>
                <a:uFillTx/>
                <a:latin typeface="Arial"/>
                <a:ea typeface="+mn-ea"/>
                <a:cs typeface="+mn-cs"/>
              </a:rPr>
              <a:t>the </a:t>
            </a:r>
            <a:r>
              <a:rPr kumimoji="0" lang="en-GB" sz="1800" b="1" i="0" u="sng" strike="noStrike" kern="1200" cap="none" spc="0" normalizeH="0" baseline="0" noProof="0" dirty="0">
                <a:ln>
                  <a:noFill/>
                </a:ln>
                <a:solidFill>
                  <a:srgbClr val="0F124A"/>
                </a:solidFill>
                <a:effectLst/>
                <a:uLnTx/>
                <a:uFillTx/>
                <a:latin typeface="Arial"/>
                <a:ea typeface="+mn-ea"/>
                <a:cs typeface="+mn-cs"/>
              </a:rPr>
              <a:t>WTP reported </a:t>
            </a:r>
            <a:r>
              <a:rPr kumimoji="0" lang="en-GB" sz="1800" b="0" i="0" u="sng" strike="noStrike" kern="1200" cap="none" spc="0" normalizeH="0" baseline="0" noProof="0" dirty="0">
                <a:ln>
                  <a:noFill/>
                </a:ln>
                <a:solidFill>
                  <a:srgbClr val="0F124A"/>
                </a:solidFill>
                <a:effectLst/>
                <a:uLnTx/>
                <a:uFillTx/>
                <a:latin typeface="Arial"/>
                <a:ea typeface="+mn-ea"/>
                <a:cs typeface="+mn-cs"/>
              </a:rPr>
              <a:t>by the survey is </a:t>
            </a:r>
            <a:r>
              <a:rPr kumimoji="0" lang="en-GB" sz="1800" b="1" i="0" u="sng" strike="noStrike" kern="1200" cap="none" spc="0" normalizeH="0" baseline="0" noProof="0" dirty="0">
                <a:ln>
                  <a:noFill/>
                </a:ln>
                <a:solidFill>
                  <a:srgbClr val="0F124A"/>
                </a:solidFill>
                <a:effectLst/>
                <a:uLnTx/>
                <a:uFillTx/>
                <a:latin typeface="Arial"/>
                <a:ea typeface="+mn-ea"/>
                <a:cs typeface="+mn-cs"/>
              </a:rPr>
              <a:t>571.19 € per event</a:t>
            </a:r>
            <a:r>
              <a:rPr kumimoji="0" lang="en-GB" sz="1800" b="0" i="0" u="none" strike="noStrike" kern="1200" cap="none" spc="0" normalizeH="0" baseline="0" noProof="0" dirty="0">
                <a:ln>
                  <a:noFill/>
                </a:ln>
                <a:solidFill>
                  <a:srgbClr val="0F124A"/>
                </a:solidFill>
                <a:effectLst/>
                <a:uLnTx/>
                <a:uFillTx/>
                <a:latin typeface="Arial"/>
                <a:ea typeface="+mn-ea"/>
                <a:cs typeface="+mn-cs"/>
              </a:rPr>
              <a:t>. </a:t>
            </a: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spTree>
    <p:extLst>
      <p:ext uri="{BB962C8B-B14F-4D97-AF65-F5344CB8AC3E}">
        <p14:creationId xmlns:p14="http://schemas.microsoft.com/office/powerpoint/2010/main" val="1025305966"/>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B743A04-ADB5-CE0B-77B7-8AB05E4009DA}"/>
              </a:ext>
            </a:extLst>
          </p:cNvPr>
          <p:cNvSpPr>
            <a:spLocks noGrp="1"/>
          </p:cNvSpPr>
          <p:nvPr>
            <p:ph type="sldNum" sz="quarter" idx="10"/>
          </p:nvPr>
        </p:nvSpPr>
        <p:spPr/>
        <p:txBody>
          <a:bodyPr/>
          <a:lstStyle/>
          <a:p>
            <a:fld id="{88A1DFE4-5FC5-43BD-BB7E-75EAD82B965F}" type="slidenum">
              <a:rPr lang="en-US" noProof="0" smtClean="0"/>
              <a:pPr/>
              <a:t>188</a:t>
            </a:fld>
            <a:endParaRPr lang="en-US" noProof="0" dirty="0"/>
          </a:p>
        </p:txBody>
      </p:sp>
      <p:sp>
        <p:nvSpPr>
          <p:cNvPr id="5" name="Title 4">
            <a:extLst>
              <a:ext uri="{FF2B5EF4-FFF2-40B4-BE49-F238E27FC236}">
                <a16:creationId xmlns:a16="http://schemas.microsoft.com/office/drawing/2014/main" id="{525170F9-C939-EF66-1E03-59FF59FF18A1}"/>
              </a:ext>
            </a:extLst>
          </p:cNvPr>
          <p:cNvSpPr>
            <a:spLocks noGrp="1"/>
          </p:cNvSpPr>
          <p:nvPr>
            <p:ph type="title"/>
          </p:nvPr>
        </p:nvSpPr>
        <p:spPr/>
        <p:txBody>
          <a:bodyPr/>
          <a:lstStyle/>
          <a:p>
            <a:r>
              <a:rPr lang="en-CH" dirty="0"/>
              <a:t>Deployment of Indico outside physics</a:t>
            </a:r>
          </a:p>
        </p:txBody>
      </p:sp>
      <p:graphicFrame>
        <p:nvGraphicFramePr>
          <p:cNvPr id="7" name="Table 6">
            <a:extLst>
              <a:ext uri="{FF2B5EF4-FFF2-40B4-BE49-F238E27FC236}">
                <a16:creationId xmlns:a16="http://schemas.microsoft.com/office/drawing/2014/main" id="{81E9B2AB-5BDB-78F2-FB18-ABC01587B02E}"/>
              </a:ext>
            </a:extLst>
          </p:cNvPr>
          <p:cNvGraphicFramePr>
            <a:graphicFrameLocks noGrp="1"/>
          </p:cNvGraphicFramePr>
          <p:nvPr>
            <p:extLst>
              <p:ext uri="{D42A27DB-BD31-4B8C-83A1-F6EECF244321}">
                <p14:modId xmlns:p14="http://schemas.microsoft.com/office/powerpoint/2010/main" val="2889393333"/>
              </p:ext>
            </p:extLst>
          </p:nvPr>
        </p:nvGraphicFramePr>
        <p:xfrm>
          <a:off x="75911" y="1172115"/>
          <a:ext cx="8958861" cy="2933514"/>
        </p:xfrm>
        <a:graphic>
          <a:graphicData uri="http://schemas.openxmlformats.org/drawingml/2006/table">
            <a:tbl>
              <a:tblPr/>
              <a:tblGrid>
                <a:gridCol w="423253">
                  <a:extLst>
                    <a:ext uri="{9D8B030D-6E8A-4147-A177-3AD203B41FA5}">
                      <a16:colId xmlns:a16="http://schemas.microsoft.com/office/drawing/2014/main" val="2692907070"/>
                    </a:ext>
                  </a:extLst>
                </a:gridCol>
                <a:gridCol w="678969">
                  <a:extLst>
                    <a:ext uri="{9D8B030D-6E8A-4147-A177-3AD203B41FA5}">
                      <a16:colId xmlns:a16="http://schemas.microsoft.com/office/drawing/2014/main" val="3849008030"/>
                    </a:ext>
                  </a:extLst>
                </a:gridCol>
                <a:gridCol w="423253">
                  <a:extLst>
                    <a:ext uri="{9D8B030D-6E8A-4147-A177-3AD203B41FA5}">
                      <a16:colId xmlns:a16="http://schemas.microsoft.com/office/drawing/2014/main" val="4276789879"/>
                    </a:ext>
                  </a:extLst>
                </a:gridCol>
                <a:gridCol w="423253">
                  <a:extLst>
                    <a:ext uri="{9D8B030D-6E8A-4147-A177-3AD203B41FA5}">
                      <a16:colId xmlns:a16="http://schemas.microsoft.com/office/drawing/2014/main" val="3920421988"/>
                    </a:ext>
                  </a:extLst>
                </a:gridCol>
                <a:gridCol w="546703">
                  <a:extLst>
                    <a:ext uri="{9D8B030D-6E8A-4147-A177-3AD203B41FA5}">
                      <a16:colId xmlns:a16="http://schemas.microsoft.com/office/drawing/2014/main" val="35100680"/>
                    </a:ext>
                  </a:extLst>
                </a:gridCol>
                <a:gridCol w="423253">
                  <a:extLst>
                    <a:ext uri="{9D8B030D-6E8A-4147-A177-3AD203B41FA5}">
                      <a16:colId xmlns:a16="http://schemas.microsoft.com/office/drawing/2014/main" val="2093893081"/>
                    </a:ext>
                  </a:extLst>
                </a:gridCol>
                <a:gridCol w="678969">
                  <a:extLst>
                    <a:ext uri="{9D8B030D-6E8A-4147-A177-3AD203B41FA5}">
                      <a16:colId xmlns:a16="http://schemas.microsoft.com/office/drawing/2014/main" val="4247996658"/>
                    </a:ext>
                  </a:extLst>
                </a:gridCol>
                <a:gridCol w="423253">
                  <a:extLst>
                    <a:ext uri="{9D8B030D-6E8A-4147-A177-3AD203B41FA5}">
                      <a16:colId xmlns:a16="http://schemas.microsoft.com/office/drawing/2014/main" val="3126182370"/>
                    </a:ext>
                  </a:extLst>
                </a:gridCol>
                <a:gridCol w="423253">
                  <a:extLst>
                    <a:ext uri="{9D8B030D-6E8A-4147-A177-3AD203B41FA5}">
                      <a16:colId xmlns:a16="http://schemas.microsoft.com/office/drawing/2014/main" val="1718226942"/>
                    </a:ext>
                  </a:extLst>
                </a:gridCol>
                <a:gridCol w="423253">
                  <a:extLst>
                    <a:ext uri="{9D8B030D-6E8A-4147-A177-3AD203B41FA5}">
                      <a16:colId xmlns:a16="http://schemas.microsoft.com/office/drawing/2014/main" val="3570449224"/>
                    </a:ext>
                  </a:extLst>
                </a:gridCol>
                <a:gridCol w="423253">
                  <a:extLst>
                    <a:ext uri="{9D8B030D-6E8A-4147-A177-3AD203B41FA5}">
                      <a16:colId xmlns:a16="http://schemas.microsoft.com/office/drawing/2014/main" val="1806918625"/>
                    </a:ext>
                  </a:extLst>
                </a:gridCol>
                <a:gridCol w="423253">
                  <a:extLst>
                    <a:ext uri="{9D8B030D-6E8A-4147-A177-3AD203B41FA5}">
                      <a16:colId xmlns:a16="http://schemas.microsoft.com/office/drawing/2014/main" val="1028256426"/>
                    </a:ext>
                  </a:extLst>
                </a:gridCol>
                <a:gridCol w="423253">
                  <a:extLst>
                    <a:ext uri="{9D8B030D-6E8A-4147-A177-3AD203B41FA5}">
                      <a16:colId xmlns:a16="http://schemas.microsoft.com/office/drawing/2014/main" val="2406538654"/>
                    </a:ext>
                  </a:extLst>
                </a:gridCol>
                <a:gridCol w="423253">
                  <a:extLst>
                    <a:ext uri="{9D8B030D-6E8A-4147-A177-3AD203B41FA5}">
                      <a16:colId xmlns:a16="http://schemas.microsoft.com/office/drawing/2014/main" val="3946258330"/>
                    </a:ext>
                  </a:extLst>
                </a:gridCol>
                <a:gridCol w="423253">
                  <a:extLst>
                    <a:ext uri="{9D8B030D-6E8A-4147-A177-3AD203B41FA5}">
                      <a16:colId xmlns:a16="http://schemas.microsoft.com/office/drawing/2014/main" val="2216123030"/>
                    </a:ext>
                  </a:extLst>
                </a:gridCol>
                <a:gridCol w="423253">
                  <a:extLst>
                    <a:ext uri="{9D8B030D-6E8A-4147-A177-3AD203B41FA5}">
                      <a16:colId xmlns:a16="http://schemas.microsoft.com/office/drawing/2014/main" val="1375117835"/>
                    </a:ext>
                  </a:extLst>
                </a:gridCol>
                <a:gridCol w="1551931">
                  <a:extLst>
                    <a:ext uri="{9D8B030D-6E8A-4147-A177-3AD203B41FA5}">
                      <a16:colId xmlns:a16="http://schemas.microsoft.com/office/drawing/2014/main" val="982193559"/>
                    </a:ext>
                  </a:extLst>
                </a:gridCol>
              </a:tblGrid>
              <a:tr h="162973">
                <a:tc>
                  <a:txBody>
                    <a:bodyPr/>
                    <a:lstStyle/>
                    <a:p>
                      <a:pPr algn="ctr" fontAlgn="b"/>
                      <a:r>
                        <a:rPr lang="en-GB" sz="800" b="1" i="0" u="none" strike="noStrike">
                          <a:solidFill>
                            <a:srgbClr val="000000"/>
                          </a:solidFill>
                          <a:effectLst/>
                          <a:latin typeface="Calibri" panose="020F0502020204030204" pitchFamily="34" charset="0"/>
                        </a:rPr>
                        <a:t>Year</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WWU Münster</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SISSA</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SKAO </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Maths CNRS</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EGO</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United Nations</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ESA</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UU</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CTA</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STFC</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RIKEN</a:t>
                      </a:r>
                    </a:p>
                  </a:txBody>
                  <a:tcPr marL="6608" marR="6608" marT="6608" marB="0" anchor="b">
                    <a:lnL>
                      <a:noFill/>
                    </a:lnL>
                    <a:lnR>
                      <a:noFill/>
                    </a:lnR>
                    <a:lnT>
                      <a:noFill/>
                    </a:lnT>
                    <a:lnB>
                      <a:noFill/>
                    </a:lnB>
                  </a:tcPr>
                </a:tc>
                <a:tc>
                  <a:txBody>
                    <a:bodyPr/>
                    <a:lstStyle/>
                    <a:p>
                      <a:pPr algn="ctr" fontAlgn="b"/>
                      <a:r>
                        <a:rPr lang="en-GB" sz="800" b="1" i="0" u="none" strike="noStrike" dirty="0">
                          <a:solidFill>
                            <a:srgbClr val="000000"/>
                          </a:solidFill>
                          <a:effectLst/>
                          <a:latin typeface="Calibri" panose="020F0502020204030204" pitchFamily="34" charset="0"/>
                        </a:rPr>
                        <a:t>FUSENET</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EGI</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INAF</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IHEP</a:t>
                      </a:r>
                    </a:p>
                  </a:txBody>
                  <a:tcPr marL="6608" marR="6608" marT="6608" marB="0" anchor="b">
                    <a:lnL>
                      <a:noFill/>
                    </a:lnL>
                    <a:lnR>
                      <a:noFill/>
                    </a:lnR>
                    <a:lnT>
                      <a:noFill/>
                    </a:lnT>
                    <a:lnB>
                      <a:noFill/>
                    </a:lnB>
                  </a:tcPr>
                </a:tc>
                <a:tc>
                  <a:txBody>
                    <a:bodyPr/>
                    <a:lstStyle/>
                    <a:p>
                      <a:pPr algn="ctr" fontAlgn="b"/>
                      <a:r>
                        <a:rPr lang="en-GB" sz="800" b="1" i="0" u="none" strike="noStrike">
                          <a:solidFill>
                            <a:srgbClr val="000000"/>
                          </a:solidFill>
                          <a:effectLst/>
                          <a:latin typeface="Calibri" panose="020F0502020204030204" pitchFamily="34" charset="0"/>
                        </a:rPr>
                        <a:t>Sum events per year </a:t>
                      </a:r>
                    </a:p>
                  </a:txBody>
                  <a:tcPr marL="6608" marR="6608" marT="6608" marB="0" anchor="b">
                    <a:lnL>
                      <a:noFill/>
                    </a:lnL>
                    <a:lnR>
                      <a:noFill/>
                    </a:lnR>
                    <a:lnT>
                      <a:noFill/>
                    </a:lnT>
                    <a:lnB>
                      <a:noFill/>
                    </a:lnB>
                  </a:tcPr>
                </a:tc>
                <a:extLst>
                  <a:ext uri="{0D108BD9-81ED-4DB2-BD59-A6C34878D82A}">
                    <a16:rowId xmlns:a16="http://schemas.microsoft.com/office/drawing/2014/main" val="782350955"/>
                  </a:ext>
                </a:extLst>
              </a:tr>
              <a:tr h="162973">
                <a:tc>
                  <a:txBody>
                    <a:bodyPr/>
                    <a:lstStyle/>
                    <a:p>
                      <a:pPr algn="r" fontAlgn="b"/>
                      <a:r>
                        <a:rPr lang="en-GB" sz="800" b="0" i="0" u="none" strike="noStrike">
                          <a:solidFill>
                            <a:srgbClr val="000000"/>
                          </a:solidFill>
                          <a:effectLst/>
                          <a:latin typeface="Calibri" panose="020F0502020204030204" pitchFamily="34" charset="0"/>
                        </a:rPr>
                        <a:t>2006</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21</a:t>
                      </a:r>
                    </a:p>
                  </a:txBody>
                  <a:tcPr marL="6608" marR="6608" marT="6608" marB="0" anchor="b">
                    <a:lnL>
                      <a:noFill/>
                    </a:lnL>
                    <a:lnR>
                      <a:noFill/>
                    </a:lnR>
                    <a:lnT>
                      <a:noFill/>
                    </a:lnT>
                    <a:lnB>
                      <a:noFill/>
                    </a:lnB>
                  </a:tcPr>
                </a:tc>
                <a:extLst>
                  <a:ext uri="{0D108BD9-81ED-4DB2-BD59-A6C34878D82A}">
                    <a16:rowId xmlns:a16="http://schemas.microsoft.com/office/drawing/2014/main" val="3245618781"/>
                  </a:ext>
                </a:extLst>
              </a:tr>
              <a:tr h="162973">
                <a:tc>
                  <a:txBody>
                    <a:bodyPr/>
                    <a:lstStyle/>
                    <a:p>
                      <a:pPr algn="r" fontAlgn="b"/>
                      <a:r>
                        <a:rPr lang="en-GB" sz="800" b="0" i="0" u="none" strike="noStrike">
                          <a:solidFill>
                            <a:srgbClr val="000000"/>
                          </a:solidFill>
                          <a:effectLst/>
                          <a:latin typeface="Calibri" panose="020F0502020204030204" pitchFamily="34" charset="0"/>
                        </a:rPr>
                        <a:t>2007</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135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135</a:t>
                      </a:r>
                    </a:p>
                  </a:txBody>
                  <a:tcPr marL="6608" marR="6608" marT="6608" marB="0" anchor="b">
                    <a:lnL>
                      <a:noFill/>
                    </a:lnL>
                    <a:lnR>
                      <a:noFill/>
                    </a:lnR>
                    <a:lnT>
                      <a:noFill/>
                    </a:lnT>
                    <a:lnB>
                      <a:noFill/>
                    </a:lnB>
                  </a:tcPr>
                </a:tc>
                <a:extLst>
                  <a:ext uri="{0D108BD9-81ED-4DB2-BD59-A6C34878D82A}">
                    <a16:rowId xmlns:a16="http://schemas.microsoft.com/office/drawing/2014/main" val="3268115882"/>
                  </a:ext>
                </a:extLst>
              </a:tr>
              <a:tr h="162973">
                <a:tc>
                  <a:txBody>
                    <a:bodyPr/>
                    <a:lstStyle/>
                    <a:p>
                      <a:pPr algn="r" fontAlgn="b"/>
                      <a:r>
                        <a:rPr lang="en-GB" sz="800" b="0" i="0" u="none" strike="noStrike">
                          <a:solidFill>
                            <a:srgbClr val="000000"/>
                          </a:solidFill>
                          <a:effectLst/>
                          <a:latin typeface="Calibri" panose="020F0502020204030204" pitchFamily="34" charset="0"/>
                        </a:rPr>
                        <a:t>2008</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dirty="0">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59</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286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345</a:t>
                      </a:r>
                    </a:p>
                  </a:txBody>
                  <a:tcPr marL="6608" marR="6608" marT="6608" marB="0" anchor="b">
                    <a:lnL>
                      <a:noFill/>
                    </a:lnL>
                    <a:lnR>
                      <a:noFill/>
                    </a:lnR>
                    <a:lnT>
                      <a:noFill/>
                    </a:lnT>
                    <a:lnB>
                      <a:noFill/>
                    </a:lnB>
                  </a:tcPr>
                </a:tc>
                <a:extLst>
                  <a:ext uri="{0D108BD9-81ED-4DB2-BD59-A6C34878D82A}">
                    <a16:rowId xmlns:a16="http://schemas.microsoft.com/office/drawing/2014/main" val="1907848302"/>
                  </a:ext>
                </a:extLst>
              </a:tr>
              <a:tr h="162973">
                <a:tc>
                  <a:txBody>
                    <a:bodyPr/>
                    <a:lstStyle/>
                    <a:p>
                      <a:pPr algn="r" fontAlgn="b"/>
                      <a:r>
                        <a:rPr lang="en-GB" sz="800" b="0" i="0" u="none" strike="noStrike">
                          <a:solidFill>
                            <a:srgbClr val="000000"/>
                          </a:solidFill>
                          <a:effectLst/>
                          <a:latin typeface="Calibri" panose="020F0502020204030204" pitchFamily="34" charset="0"/>
                        </a:rPr>
                        <a:t>2009</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379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454</a:t>
                      </a:r>
                    </a:p>
                  </a:txBody>
                  <a:tcPr marL="6608" marR="6608" marT="6608" marB="0" anchor="b">
                    <a:lnL>
                      <a:noFill/>
                    </a:lnL>
                    <a:lnR>
                      <a:noFill/>
                    </a:lnR>
                    <a:lnT>
                      <a:noFill/>
                    </a:lnT>
                    <a:lnB>
                      <a:noFill/>
                    </a:lnB>
                  </a:tcPr>
                </a:tc>
                <a:extLst>
                  <a:ext uri="{0D108BD9-81ED-4DB2-BD59-A6C34878D82A}">
                    <a16:rowId xmlns:a16="http://schemas.microsoft.com/office/drawing/2014/main" val="1056807450"/>
                  </a:ext>
                </a:extLst>
              </a:tr>
              <a:tr h="162973">
                <a:tc>
                  <a:txBody>
                    <a:bodyPr/>
                    <a:lstStyle/>
                    <a:p>
                      <a:pPr algn="r" fontAlgn="b"/>
                      <a:r>
                        <a:rPr lang="en-GB" sz="800" b="0" i="0" u="none" strike="noStrike">
                          <a:solidFill>
                            <a:srgbClr val="000000"/>
                          </a:solidFill>
                          <a:effectLst/>
                          <a:latin typeface="Calibri" panose="020F0502020204030204" pitchFamily="34" charset="0"/>
                        </a:rPr>
                        <a:t>2010</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27</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19</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206</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211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388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851</a:t>
                      </a:r>
                    </a:p>
                  </a:txBody>
                  <a:tcPr marL="6608" marR="6608" marT="6608" marB="0" anchor="b">
                    <a:lnL>
                      <a:noFill/>
                    </a:lnL>
                    <a:lnR>
                      <a:noFill/>
                    </a:lnR>
                    <a:lnT>
                      <a:noFill/>
                    </a:lnT>
                    <a:lnB>
                      <a:noFill/>
                    </a:lnB>
                  </a:tcPr>
                </a:tc>
                <a:extLst>
                  <a:ext uri="{0D108BD9-81ED-4DB2-BD59-A6C34878D82A}">
                    <a16:rowId xmlns:a16="http://schemas.microsoft.com/office/drawing/2014/main" val="2402415707"/>
                  </a:ext>
                </a:extLst>
              </a:tr>
              <a:tr h="162973">
                <a:tc>
                  <a:txBody>
                    <a:bodyPr/>
                    <a:lstStyle/>
                    <a:p>
                      <a:pPr algn="r" fontAlgn="b"/>
                      <a:r>
                        <a:rPr lang="en-GB" sz="800" b="0" i="0" u="none" strike="noStrike">
                          <a:solidFill>
                            <a:srgbClr val="000000"/>
                          </a:solidFill>
                          <a:effectLst/>
                          <a:latin typeface="Calibri" panose="020F0502020204030204" pitchFamily="34" charset="0"/>
                        </a:rPr>
                        <a:t>2011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43</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268</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442</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519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1,337</a:t>
                      </a:r>
                    </a:p>
                  </a:txBody>
                  <a:tcPr marL="6608" marR="6608" marT="6608" marB="0" anchor="b">
                    <a:lnL>
                      <a:noFill/>
                    </a:lnL>
                    <a:lnR>
                      <a:noFill/>
                    </a:lnR>
                    <a:lnT>
                      <a:noFill/>
                    </a:lnT>
                    <a:lnB>
                      <a:noFill/>
                    </a:lnB>
                  </a:tcPr>
                </a:tc>
                <a:extLst>
                  <a:ext uri="{0D108BD9-81ED-4DB2-BD59-A6C34878D82A}">
                    <a16:rowId xmlns:a16="http://schemas.microsoft.com/office/drawing/2014/main" val="2386869968"/>
                  </a:ext>
                </a:extLst>
              </a:tr>
              <a:tr h="162973">
                <a:tc>
                  <a:txBody>
                    <a:bodyPr/>
                    <a:lstStyle/>
                    <a:p>
                      <a:pPr algn="r" fontAlgn="b"/>
                      <a:r>
                        <a:rPr lang="en-GB" sz="800" b="0" i="0" u="none" strike="noStrike">
                          <a:solidFill>
                            <a:srgbClr val="000000"/>
                          </a:solidFill>
                          <a:effectLst/>
                          <a:latin typeface="Calibri" panose="020F0502020204030204" pitchFamily="34" charset="0"/>
                        </a:rPr>
                        <a:t>2012</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310</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415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493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1,357</a:t>
                      </a:r>
                    </a:p>
                  </a:txBody>
                  <a:tcPr marL="6608" marR="6608" marT="6608" marB="0" anchor="b">
                    <a:lnL>
                      <a:noFill/>
                    </a:lnL>
                    <a:lnR>
                      <a:noFill/>
                    </a:lnR>
                    <a:lnT>
                      <a:noFill/>
                    </a:lnT>
                    <a:lnB>
                      <a:noFill/>
                    </a:lnB>
                  </a:tcPr>
                </a:tc>
                <a:extLst>
                  <a:ext uri="{0D108BD9-81ED-4DB2-BD59-A6C34878D82A}">
                    <a16:rowId xmlns:a16="http://schemas.microsoft.com/office/drawing/2014/main" val="372442435"/>
                  </a:ext>
                </a:extLst>
              </a:tr>
              <a:tr h="162973">
                <a:tc>
                  <a:txBody>
                    <a:bodyPr/>
                    <a:lstStyle/>
                    <a:p>
                      <a:pPr algn="r" fontAlgn="b"/>
                      <a:r>
                        <a:rPr lang="en-GB" sz="800" b="0" i="0" u="none" strike="noStrike">
                          <a:solidFill>
                            <a:srgbClr val="000000"/>
                          </a:solidFill>
                          <a:effectLst/>
                          <a:latin typeface="Calibri" panose="020F0502020204030204" pitchFamily="34" charset="0"/>
                        </a:rPr>
                        <a:t>2013</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241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192</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345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540</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410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1,819</a:t>
                      </a:r>
                    </a:p>
                  </a:txBody>
                  <a:tcPr marL="6608" marR="6608" marT="6608" marB="0" anchor="b">
                    <a:lnL>
                      <a:noFill/>
                    </a:lnL>
                    <a:lnR>
                      <a:noFill/>
                    </a:lnR>
                    <a:lnT>
                      <a:noFill/>
                    </a:lnT>
                    <a:lnB>
                      <a:noFill/>
                    </a:lnB>
                  </a:tcPr>
                </a:tc>
                <a:extLst>
                  <a:ext uri="{0D108BD9-81ED-4DB2-BD59-A6C34878D82A}">
                    <a16:rowId xmlns:a16="http://schemas.microsoft.com/office/drawing/2014/main" val="2959552271"/>
                  </a:ext>
                </a:extLst>
              </a:tr>
              <a:tr h="162973">
                <a:tc>
                  <a:txBody>
                    <a:bodyPr/>
                    <a:lstStyle/>
                    <a:p>
                      <a:pPr algn="r" fontAlgn="b"/>
                      <a:r>
                        <a:rPr lang="en-GB" sz="800" b="0" i="0" u="none" strike="noStrike">
                          <a:solidFill>
                            <a:srgbClr val="000000"/>
                          </a:solidFill>
                          <a:effectLst/>
                          <a:latin typeface="Calibri" panose="020F0502020204030204" pitchFamily="34" charset="0"/>
                        </a:rPr>
                        <a:t>2014</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280</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235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338</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384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672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2,068</a:t>
                      </a:r>
                    </a:p>
                  </a:txBody>
                  <a:tcPr marL="6608" marR="6608" marT="6608" marB="0" anchor="b">
                    <a:lnL>
                      <a:noFill/>
                    </a:lnL>
                    <a:lnR>
                      <a:noFill/>
                    </a:lnR>
                    <a:lnT>
                      <a:noFill/>
                    </a:lnT>
                    <a:lnB>
                      <a:noFill/>
                    </a:lnB>
                  </a:tcPr>
                </a:tc>
                <a:extLst>
                  <a:ext uri="{0D108BD9-81ED-4DB2-BD59-A6C34878D82A}">
                    <a16:rowId xmlns:a16="http://schemas.microsoft.com/office/drawing/2014/main" val="3853534182"/>
                  </a:ext>
                </a:extLst>
              </a:tr>
              <a:tr h="162973">
                <a:tc>
                  <a:txBody>
                    <a:bodyPr/>
                    <a:lstStyle/>
                    <a:p>
                      <a:pPr algn="r" fontAlgn="b"/>
                      <a:r>
                        <a:rPr lang="en-GB" sz="800" b="0" i="0" u="none" strike="noStrike">
                          <a:solidFill>
                            <a:srgbClr val="000000"/>
                          </a:solidFill>
                          <a:effectLst/>
                          <a:latin typeface="Calibri" panose="020F0502020204030204" pitchFamily="34" charset="0"/>
                        </a:rPr>
                        <a:t>2015</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264</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1,973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204</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359</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348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679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4,103</a:t>
                      </a:r>
                    </a:p>
                  </a:txBody>
                  <a:tcPr marL="6608" marR="6608" marT="6608" marB="0" anchor="b">
                    <a:lnL>
                      <a:noFill/>
                    </a:lnL>
                    <a:lnR>
                      <a:noFill/>
                    </a:lnR>
                    <a:lnT>
                      <a:noFill/>
                    </a:lnT>
                    <a:lnB>
                      <a:noFill/>
                    </a:lnB>
                  </a:tcPr>
                </a:tc>
                <a:extLst>
                  <a:ext uri="{0D108BD9-81ED-4DB2-BD59-A6C34878D82A}">
                    <a16:rowId xmlns:a16="http://schemas.microsoft.com/office/drawing/2014/main" val="3028543815"/>
                  </a:ext>
                </a:extLst>
              </a:tr>
              <a:tr h="162973">
                <a:tc>
                  <a:txBody>
                    <a:bodyPr/>
                    <a:lstStyle/>
                    <a:p>
                      <a:pPr algn="r" fontAlgn="b"/>
                      <a:r>
                        <a:rPr lang="en-GB" sz="800" b="0" i="0" u="none" strike="noStrike">
                          <a:solidFill>
                            <a:srgbClr val="000000"/>
                          </a:solidFill>
                          <a:effectLst/>
                          <a:latin typeface="Calibri" panose="020F0502020204030204" pitchFamily="34" charset="0"/>
                        </a:rPr>
                        <a:t>2016</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673</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3,910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221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261</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335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145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925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6,647</a:t>
                      </a:r>
                    </a:p>
                  </a:txBody>
                  <a:tcPr marL="6608" marR="6608" marT="6608" marB="0" anchor="b">
                    <a:lnL>
                      <a:noFill/>
                    </a:lnL>
                    <a:lnR>
                      <a:noFill/>
                    </a:lnR>
                    <a:lnT>
                      <a:noFill/>
                    </a:lnT>
                    <a:lnB>
                      <a:noFill/>
                    </a:lnB>
                  </a:tcPr>
                </a:tc>
                <a:extLst>
                  <a:ext uri="{0D108BD9-81ED-4DB2-BD59-A6C34878D82A}">
                    <a16:rowId xmlns:a16="http://schemas.microsoft.com/office/drawing/2014/main" val="4002758482"/>
                  </a:ext>
                </a:extLst>
              </a:tr>
              <a:tr h="162973">
                <a:tc>
                  <a:txBody>
                    <a:bodyPr/>
                    <a:lstStyle/>
                    <a:p>
                      <a:pPr algn="r" fontAlgn="b"/>
                      <a:r>
                        <a:rPr lang="en-GB" sz="800" b="0" i="0" u="none" strike="noStrike">
                          <a:solidFill>
                            <a:srgbClr val="000000"/>
                          </a:solidFill>
                          <a:effectLst/>
                          <a:latin typeface="Calibri" panose="020F0502020204030204" pitchFamily="34" charset="0"/>
                        </a:rPr>
                        <a:t>2017</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869</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4,354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372</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218</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333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844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7,266</a:t>
                      </a:r>
                    </a:p>
                  </a:txBody>
                  <a:tcPr marL="6608" marR="6608" marT="6608" marB="0" anchor="b">
                    <a:lnL>
                      <a:noFill/>
                    </a:lnL>
                    <a:lnR>
                      <a:noFill/>
                    </a:lnR>
                    <a:lnT>
                      <a:noFill/>
                    </a:lnT>
                    <a:lnB>
                      <a:noFill/>
                    </a:lnB>
                  </a:tcPr>
                </a:tc>
                <a:extLst>
                  <a:ext uri="{0D108BD9-81ED-4DB2-BD59-A6C34878D82A}">
                    <a16:rowId xmlns:a16="http://schemas.microsoft.com/office/drawing/2014/main" val="3903897660"/>
                  </a:ext>
                </a:extLst>
              </a:tr>
              <a:tr h="162973">
                <a:tc>
                  <a:txBody>
                    <a:bodyPr/>
                    <a:lstStyle/>
                    <a:p>
                      <a:pPr algn="r" fontAlgn="b"/>
                      <a:r>
                        <a:rPr lang="en-GB" sz="800" b="0" i="0" u="none" strike="noStrike">
                          <a:solidFill>
                            <a:srgbClr val="000000"/>
                          </a:solidFill>
                          <a:effectLst/>
                          <a:latin typeface="Calibri" panose="020F0502020204030204" pitchFamily="34" charset="0"/>
                        </a:rPr>
                        <a:t>2018</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855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4,636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105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392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252</a:t>
                      </a:r>
                    </a:p>
                  </a:txBody>
                  <a:tcPr marL="6608" marR="6608" marT="6608" marB="0" anchor="b">
                    <a:lnL>
                      <a:noFill/>
                    </a:lnL>
                    <a:lnR>
                      <a:noFill/>
                    </a:lnR>
                    <a:lnT>
                      <a:noFill/>
                    </a:lnT>
                    <a:lnB>
                      <a:noFill/>
                    </a:lnB>
                  </a:tcPr>
                </a:tc>
                <a:tc>
                  <a:txBody>
                    <a:bodyPr/>
                    <a:lstStyle/>
                    <a:p>
                      <a:pPr algn="l" fontAlgn="b"/>
                      <a:endParaRPr lang="en-GB" sz="800" b="0" i="0" u="none" strike="noStrike">
                        <a:solidFill>
                          <a:srgbClr val="000000"/>
                        </a:solidFill>
                        <a:effectLst/>
                        <a:latin typeface="Calibri" panose="020F0502020204030204" pitchFamily="34" charset="0"/>
                      </a:endParaRP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603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1,268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8,335</a:t>
                      </a:r>
                    </a:p>
                  </a:txBody>
                  <a:tcPr marL="6608" marR="6608" marT="6608" marB="0" anchor="b">
                    <a:lnL>
                      <a:noFill/>
                    </a:lnL>
                    <a:lnR>
                      <a:noFill/>
                    </a:lnR>
                    <a:lnT>
                      <a:noFill/>
                    </a:lnT>
                    <a:lnB>
                      <a:noFill/>
                    </a:lnB>
                  </a:tcPr>
                </a:tc>
                <a:extLst>
                  <a:ext uri="{0D108BD9-81ED-4DB2-BD59-A6C34878D82A}">
                    <a16:rowId xmlns:a16="http://schemas.microsoft.com/office/drawing/2014/main" val="2415172914"/>
                  </a:ext>
                </a:extLst>
              </a:tr>
              <a:tr h="162973">
                <a:tc>
                  <a:txBody>
                    <a:bodyPr/>
                    <a:lstStyle/>
                    <a:p>
                      <a:pPr algn="r" fontAlgn="b"/>
                      <a:r>
                        <a:rPr lang="en-GB" sz="800" b="0" i="0" u="none" strike="noStrike">
                          <a:solidFill>
                            <a:srgbClr val="000000"/>
                          </a:solidFill>
                          <a:effectLst/>
                          <a:latin typeface="Calibri" panose="020F0502020204030204" pitchFamily="34" charset="0"/>
                        </a:rPr>
                        <a:t>2019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924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5,083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113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376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306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571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194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1,652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9,464</a:t>
                      </a:r>
                    </a:p>
                  </a:txBody>
                  <a:tcPr marL="6608" marR="6608" marT="6608" marB="0" anchor="b">
                    <a:lnL>
                      <a:noFill/>
                    </a:lnL>
                    <a:lnR>
                      <a:noFill/>
                    </a:lnR>
                    <a:lnT>
                      <a:noFill/>
                    </a:lnT>
                    <a:lnB>
                      <a:noFill/>
                    </a:lnB>
                  </a:tcPr>
                </a:tc>
                <a:extLst>
                  <a:ext uri="{0D108BD9-81ED-4DB2-BD59-A6C34878D82A}">
                    <a16:rowId xmlns:a16="http://schemas.microsoft.com/office/drawing/2014/main" val="2853463519"/>
                  </a:ext>
                </a:extLst>
              </a:tr>
              <a:tr h="162973">
                <a:tc>
                  <a:txBody>
                    <a:bodyPr/>
                    <a:lstStyle/>
                    <a:p>
                      <a:pPr algn="r" fontAlgn="b"/>
                      <a:r>
                        <a:rPr lang="en-GB" sz="800" b="0" i="0" u="none" strike="noStrike">
                          <a:solidFill>
                            <a:srgbClr val="000000"/>
                          </a:solidFill>
                          <a:effectLst/>
                          <a:latin typeface="Calibri" panose="020F0502020204030204" pitchFamily="34" charset="0"/>
                        </a:rPr>
                        <a:t>2020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144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731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2,486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541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104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289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485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315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1,899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7,270</a:t>
                      </a:r>
                    </a:p>
                  </a:txBody>
                  <a:tcPr marL="6608" marR="6608" marT="6608" marB="0" anchor="b">
                    <a:lnL>
                      <a:noFill/>
                    </a:lnL>
                    <a:lnR>
                      <a:noFill/>
                    </a:lnR>
                    <a:lnT>
                      <a:noFill/>
                    </a:lnT>
                    <a:lnB>
                      <a:noFill/>
                    </a:lnB>
                  </a:tcPr>
                </a:tc>
                <a:extLst>
                  <a:ext uri="{0D108BD9-81ED-4DB2-BD59-A6C34878D82A}">
                    <a16:rowId xmlns:a16="http://schemas.microsoft.com/office/drawing/2014/main" val="1024979183"/>
                  </a:ext>
                </a:extLst>
              </a:tr>
              <a:tr h="162973">
                <a:tc>
                  <a:txBody>
                    <a:bodyPr/>
                    <a:lstStyle/>
                    <a:p>
                      <a:pPr algn="r" fontAlgn="b"/>
                      <a:r>
                        <a:rPr lang="en-GB" sz="800" b="0" i="0" u="none" strike="noStrike">
                          <a:solidFill>
                            <a:srgbClr val="000000"/>
                          </a:solidFill>
                          <a:effectLst/>
                          <a:latin typeface="Calibri" panose="020F0502020204030204" pitchFamily="34" charset="0"/>
                        </a:rPr>
                        <a:t>2021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517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744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154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1,807</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152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596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186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343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324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459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2,325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7,700</a:t>
                      </a:r>
                    </a:p>
                  </a:txBody>
                  <a:tcPr marL="6608" marR="6608" marT="6608" marB="0" anchor="b">
                    <a:lnL>
                      <a:noFill/>
                    </a:lnL>
                    <a:lnR>
                      <a:noFill/>
                    </a:lnR>
                    <a:lnT>
                      <a:noFill/>
                    </a:lnT>
                    <a:lnB>
                      <a:noFill/>
                    </a:lnB>
                  </a:tcPr>
                </a:tc>
                <a:extLst>
                  <a:ext uri="{0D108BD9-81ED-4DB2-BD59-A6C34878D82A}">
                    <a16:rowId xmlns:a16="http://schemas.microsoft.com/office/drawing/2014/main" val="3433380705"/>
                  </a:ext>
                </a:extLst>
              </a:tr>
              <a:tr h="162973">
                <a:tc>
                  <a:txBody>
                    <a:bodyPr/>
                    <a:lstStyle/>
                    <a:p>
                      <a:pPr algn="r" fontAlgn="b"/>
                      <a:r>
                        <a:rPr lang="en-GB" sz="800" b="0" i="0" u="none" strike="noStrike">
                          <a:solidFill>
                            <a:srgbClr val="000000"/>
                          </a:solidFill>
                          <a:effectLst/>
                          <a:latin typeface="Calibri" panose="020F0502020204030204" pitchFamily="34" charset="0"/>
                        </a:rPr>
                        <a:t>2022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571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53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1,289</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170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3,270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34</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232</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683</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196</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331</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8</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245</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420</a:t>
                      </a:r>
                    </a:p>
                  </a:txBody>
                  <a:tcPr marL="6608" marR="6608" marT="6608" marB="0" anchor="b">
                    <a:lnL>
                      <a:noFill/>
                    </a:lnL>
                    <a:lnR>
                      <a:noFill/>
                    </a:lnR>
                    <a:lnT>
                      <a:noFill/>
                    </a:lnT>
                    <a:lnB>
                      <a:noFill/>
                    </a:lnB>
                  </a:tcPr>
                </a:tc>
                <a:tc>
                  <a:txBody>
                    <a:bodyPr/>
                    <a:lstStyle/>
                    <a:p>
                      <a:pPr algn="r" fontAlgn="b"/>
                      <a:r>
                        <a:rPr lang="en-GB" sz="800" b="0" i="0" u="none" strike="noStrike">
                          <a:solidFill>
                            <a:srgbClr val="000000"/>
                          </a:solidFill>
                          <a:effectLst/>
                          <a:latin typeface="Calibri" panose="020F0502020204030204" pitchFamily="34" charset="0"/>
                        </a:rPr>
                        <a:t>2,431</a:t>
                      </a:r>
                    </a:p>
                  </a:txBody>
                  <a:tcPr marL="6608" marR="6608" marT="6608" marB="0" anchor="b">
                    <a:lnL>
                      <a:noFill/>
                    </a:lnL>
                    <a:lnR>
                      <a:noFill/>
                    </a:lnR>
                    <a:lnT>
                      <a:noFill/>
                    </a:lnT>
                    <a:lnB>
                      <a:noFill/>
                    </a:lnB>
                  </a:tcPr>
                </a:tc>
                <a:tc>
                  <a:txBody>
                    <a:bodyPr/>
                    <a:lstStyle/>
                    <a:p>
                      <a:pPr algn="r" fontAlgn="b"/>
                      <a:r>
                        <a:rPr lang="en-GB" sz="800" b="0" i="0" u="none" strike="noStrike" dirty="0">
                          <a:solidFill>
                            <a:srgbClr val="000000"/>
                          </a:solidFill>
                          <a:effectLst/>
                          <a:latin typeface="Calibri" panose="020F0502020204030204" pitchFamily="34" charset="0"/>
                        </a:rPr>
                        <a:t>9,946</a:t>
                      </a:r>
                    </a:p>
                  </a:txBody>
                  <a:tcPr marL="6608" marR="6608" marT="6608" marB="0" anchor="b">
                    <a:lnL>
                      <a:noFill/>
                    </a:lnL>
                    <a:lnR>
                      <a:noFill/>
                    </a:lnR>
                    <a:lnT>
                      <a:noFill/>
                    </a:lnT>
                    <a:lnB>
                      <a:noFill/>
                    </a:lnB>
                  </a:tcPr>
                </a:tc>
                <a:extLst>
                  <a:ext uri="{0D108BD9-81ED-4DB2-BD59-A6C34878D82A}">
                    <a16:rowId xmlns:a16="http://schemas.microsoft.com/office/drawing/2014/main" val="2658003919"/>
                  </a:ext>
                </a:extLst>
              </a:tr>
            </a:tbl>
          </a:graphicData>
        </a:graphic>
      </p:graphicFrame>
    </p:spTree>
    <p:extLst>
      <p:ext uri="{BB962C8B-B14F-4D97-AF65-F5344CB8AC3E}">
        <p14:creationId xmlns:p14="http://schemas.microsoft.com/office/powerpoint/2010/main" val="1405960795"/>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7E36DA-827C-39F6-7818-914F9757C270}"/>
              </a:ext>
            </a:extLst>
          </p:cNvPr>
          <p:cNvSpPr>
            <a:spLocks noGrp="1"/>
          </p:cNvSpPr>
          <p:nvPr>
            <p:ph type="sldNum" sz="quarter" idx="10"/>
          </p:nvPr>
        </p:nvSpPr>
        <p:spPr/>
        <p:txBody>
          <a:bodyPr/>
          <a:lstStyle/>
          <a:p>
            <a:fld id="{88A1DFE4-5FC5-43BD-BB7E-75EAD82B965F}" type="slidenum">
              <a:rPr lang="en-US" noProof="0" smtClean="0"/>
              <a:pPr/>
              <a:t>189</a:t>
            </a:fld>
            <a:endParaRPr lang="en-US" noProof="0" dirty="0"/>
          </a:p>
        </p:txBody>
      </p:sp>
      <p:sp>
        <p:nvSpPr>
          <p:cNvPr id="5" name="Title 4">
            <a:extLst>
              <a:ext uri="{FF2B5EF4-FFF2-40B4-BE49-F238E27FC236}">
                <a16:creationId xmlns:a16="http://schemas.microsoft.com/office/drawing/2014/main" id="{6EB48216-B3D0-A806-8974-3627E407E0E1}"/>
              </a:ext>
            </a:extLst>
          </p:cNvPr>
          <p:cNvSpPr>
            <a:spLocks noGrp="1"/>
          </p:cNvSpPr>
          <p:nvPr>
            <p:ph type="title"/>
          </p:nvPr>
        </p:nvSpPr>
        <p:spPr/>
        <p:txBody>
          <a:bodyPr/>
          <a:lstStyle/>
          <a:p>
            <a:r>
              <a:rPr lang="en-CH" dirty="0"/>
              <a:t>Quantified socio-economic benefit potential</a:t>
            </a:r>
          </a:p>
        </p:txBody>
      </p:sp>
      <p:sp>
        <p:nvSpPr>
          <p:cNvPr id="7" name="TextBox 6">
            <a:extLst>
              <a:ext uri="{FF2B5EF4-FFF2-40B4-BE49-F238E27FC236}">
                <a16:creationId xmlns:a16="http://schemas.microsoft.com/office/drawing/2014/main" id="{66CB9FA3-3AAF-A1E6-8D1B-63D75D7F8407}"/>
              </a:ext>
            </a:extLst>
          </p:cNvPr>
          <p:cNvSpPr txBox="1"/>
          <p:nvPr/>
        </p:nvSpPr>
        <p:spPr>
          <a:xfrm>
            <a:off x="75911" y="987005"/>
            <a:ext cx="8958868" cy="1618648"/>
          </a:xfrm>
          <a:prstGeom prst="rect">
            <a:avLst/>
          </a:prstGeom>
          <a:noFill/>
        </p:spPr>
        <p:txBody>
          <a:bodyPr wrap="square" rtlCol="0">
            <a:spAutoFit/>
          </a:bodyPr>
          <a:lstStyle/>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GB" sz="1584" b="1" i="0" u="none" strike="noStrike" kern="1200" cap="none" spc="0" normalizeH="0" baseline="0" noProof="0" dirty="0">
                <a:ln>
                  <a:noFill/>
                </a:ln>
                <a:solidFill>
                  <a:srgbClr val="0F124A"/>
                </a:solidFill>
                <a:effectLst/>
                <a:uLnTx/>
                <a:uFillTx/>
                <a:latin typeface="Arial"/>
                <a:ea typeface="+mn-ea"/>
                <a:cs typeface="+mn-cs"/>
              </a:rPr>
              <a:t>Values have been calculated using the following assumptions:</a:t>
            </a:r>
          </a:p>
          <a:p>
            <a:pPr marL="285750" marR="0" lvl="0" indent="-285750" algn="just" defTabSz="804587"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en-GB" sz="1584" b="0" i="0" u="none" strike="noStrike" kern="1200" cap="none" spc="0" normalizeH="0" baseline="0" noProof="0" dirty="0">
              <a:ln>
                <a:noFill/>
              </a:ln>
              <a:solidFill>
                <a:srgbClr val="0F124A"/>
              </a:solidFill>
              <a:effectLst/>
              <a:uLnTx/>
              <a:uFillTx/>
              <a:latin typeface="Arial"/>
              <a:ea typeface="+mn-ea"/>
              <a:cs typeface="+mn-cs"/>
            </a:endParaRPr>
          </a:p>
          <a:p>
            <a:pPr marL="688043" lvl="1" indent="-285750" algn="just">
              <a:buFont typeface="Wingdings" panose="05000000000000000000" pitchFamily="2" charset="2"/>
              <a:buChar char="v"/>
              <a:defRPr/>
            </a:pPr>
            <a:r>
              <a:rPr kumimoji="0" lang="en-GB" b="0" i="0" u="none" strike="noStrike" kern="1200" cap="none" spc="0" normalizeH="0" baseline="0" noProof="0" dirty="0">
                <a:ln>
                  <a:noFill/>
                </a:ln>
                <a:solidFill>
                  <a:srgbClr val="0F124A"/>
                </a:solidFill>
                <a:effectLst/>
                <a:uLnTx/>
                <a:uFillTx/>
                <a:latin typeface="Arial"/>
                <a:ea typeface="+mn-ea"/>
                <a:cs typeface="+mn-cs"/>
              </a:rPr>
              <a:t>The </a:t>
            </a:r>
            <a:r>
              <a:rPr kumimoji="0" lang="en-GB" b="1" i="0" u="none" strike="noStrike" kern="1200" cap="none" spc="0" normalizeH="0" baseline="0" noProof="0" dirty="0">
                <a:ln>
                  <a:noFill/>
                </a:ln>
                <a:solidFill>
                  <a:srgbClr val="0F124A"/>
                </a:solidFill>
                <a:effectLst/>
                <a:uLnTx/>
                <a:uFillTx/>
                <a:latin typeface="Arial"/>
                <a:ea typeface="+mn-ea"/>
                <a:cs typeface="+mn-cs"/>
              </a:rPr>
              <a:t>increase of events in the time period 2028 - 2040 </a:t>
            </a:r>
            <a:r>
              <a:rPr kumimoji="0" lang="en-GB" b="0" i="0" u="none" strike="noStrike" kern="1200" cap="none" spc="0" normalizeH="0" baseline="0" noProof="0" dirty="0">
                <a:ln>
                  <a:noFill/>
                </a:ln>
                <a:solidFill>
                  <a:srgbClr val="0F124A"/>
                </a:solidFill>
                <a:effectLst/>
                <a:uLnTx/>
                <a:uFillTx/>
                <a:latin typeface="Arial"/>
                <a:ea typeface="+mn-ea"/>
                <a:cs typeface="+mn-cs"/>
              </a:rPr>
              <a:t>is assumed to be 20 % per year, considering 2014 – 2022 as a reference period. </a:t>
            </a:r>
          </a:p>
          <a:p>
            <a:pPr marL="688043" lvl="1" indent="-285750" algn="just">
              <a:buFont typeface="Wingdings" panose="05000000000000000000" pitchFamily="2" charset="2"/>
              <a:buChar char="v"/>
              <a:defRPr/>
            </a:pPr>
            <a:endParaRPr kumimoji="0" lang="en-GB" b="0" i="0" u="none" strike="noStrike" kern="1200" cap="none" spc="0" normalizeH="0" baseline="0" noProof="0" dirty="0">
              <a:ln>
                <a:noFill/>
              </a:ln>
              <a:solidFill>
                <a:srgbClr val="0F124A"/>
              </a:solidFill>
              <a:effectLst/>
              <a:uLnTx/>
              <a:uFillTx/>
              <a:latin typeface="Arial"/>
              <a:ea typeface="+mn-ea"/>
              <a:cs typeface="+mn-cs"/>
            </a:endParaRPr>
          </a:p>
          <a:p>
            <a:pPr marL="688043" lvl="1" indent="-285750" algn="just">
              <a:buFont typeface="Wingdings" panose="05000000000000000000" pitchFamily="2" charset="2"/>
              <a:buChar char="v"/>
              <a:defRPr/>
            </a:pPr>
            <a:r>
              <a:rPr kumimoji="0" lang="en-GB" b="0" i="0" u="none" strike="noStrike" kern="1200" cap="none" spc="0" normalizeH="0" baseline="0" noProof="0" dirty="0">
                <a:ln>
                  <a:noFill/>
                </a:ln>
                <a:solidFill>
                  <a:srgbClr val="0F124A"/>
                </a:solidFill>
                <a:effectLst/>
                <a:uLnTx/>
                <a:uFillTx/>
                <a:latin typeface="Arial"/>
                <a:ea typeface="+mn-ea"/>
                <a:cs typeface="+mn-cs"/>
              </a:rPr>
              <a:t>The </a:t>
            </a:r>
            <a:r>
              <a:rPr kumimoji="0" lang="en-GB" b="1" i="0" u="none" strike="noStrike" kern="1200" cap="none" spc="0" normalizeH="0" baseline="0" noProof="0" dirty="0">
                <a:ln>
                  <a:noFill/>
                </a:ln>
                <a:solidFill>
                  <a:srgbClr val="0F124A"/>
                </a:solidFill>
                <a:effectLst/>
                <a:uLnTx/>
                <a:uFillTx/>
                <a:latin typeface="Arial"/>
                <a:ea typeface="+mn-ea"/>
                <a:cs typeface="+mn-cs"/>
              </a:rPr>
              <a:t>increase of events in the time period 2041 - 2057 </a:t>
            </a:r>
            <a:r>
              <a:rPr kumimoji="0" lang="en-GB" b="0" i="0" u="none" strike="noStrike" kern="1200" cap="none" spc="0" normalizeH="0" baseline="0" noProof="0" dirty="0">
                <a:ln>
                  <a:noFill/>
                </a:ln>
                <a:solidFill>
                  <a:srgbClr val="0F124A"/>
                </a:solidFill>
                <a:effectLst/>
                <a:uLnTx/>
                <a:uFillTx/>
                <a:latin typeface="Arial"/>
                <a:ea typeface="+mn-ea"/>
                <a:cs typeface="+mn-cs"/>
              </a:rPr>
              <a:t>is assumed to be 5 % per year, considering that the platform’s user community will eventually stabilize.</a:t>
            </a:r>
          </a:p>
        </p:txBody>
      </p:sp>
      <p:graphicFrame>
        <p:nvGraphicFramePr>
          <p:cNvPr id="8" name="Table 8">
            <a:extLst>
              <a:ext uri="{FF2B5EF4-FFF2-40B4-BE49-F238E27FC236}">
                <a16:creationId xmlns:a16="http://schemas.microsoft.com/office/drawing/2014/main" id="{FB419410-2481-ADAD-4F86-F2956577D4BD}"/>
              </a:ext>
            </a:extLst>
          </p:cNvPr>
          <p:cNvGraphicFramePr>
            <a:graphicFrameLocks noGrp="1"/>
          </p:cNvGraphicFramePr>
          <p:nvPr>
            <p:extLst>
              <p:ext uri="{D42A27DB-BD31-4B8C-83A1-F6EECF244321}">
                <p14:modId xmlns:p14="http://schemas.microsoft.com/office/powerpoint/2010/main" val="2469063438"/>
              </p:ext>
            </p:extLst>
          </p:nvPr>
        </p:nvGraphicFramePr>
        <p:xfrm>
          <a:off x="1384174" y="2787366"/>
          <a:ext cx="6604000" cy="1369129"/>
        </p:xfrm>
        <a:graphic>
          <a:graphicData uri="http://schemas.openxmlformats.org/drawingml/2006/table">
            <a:tbl>
              <a:tblPr firstRow="1" bandRow="1">
                <a:tableStyleId>{93296810-A885-4BE3-A3E7-6D5BEEA58F35}</a:tableStyleId>
              </a:tblPr>
              <a:tblGrid>
                <a:gridCol w="3302000">
                  <a:extLst>
                    <a:ext uri="{9D8B030D-6E8A-4147-A177-3AD203B41FA5}">
                      <a16:colId xmlns:a16="http://schemas.microsoft.com/office/drawing/2014/main" val="4067289177"/>
                    </a:ext>
                  </a:extLst>
                </a:gridCol>
                <a:gridCol w="3302000">
                  <a:extLst>
                    <a:ext uri="{9D8B030D-6E8A-4147-A177-3AD203B41FA5}">
                      <a16:colId xmlns:a16="http://schemas.microsoft.com/office/drawing/2014/main" val="4275823280"/>
                    </a:ext>
                  </a:extLst>
                </a:gridCol>
              </a:tblGrid>
              <a:tr h="642939">
                <a:tc>
                  <a:txBody>
                    <a:bodyPr/>
                    <a:lstStyle/>
                    <a:p>
                      <a:pPr algn="ctr"/>
                      <a:r>
                        <a:rPr lang="en-GB" sz="1800" dirty="0"/>
                        <a:t>DISCOUNTED VALUE</a:t>
                      </a:r>
                      <a:endParaRPr lang="es-ES" sz="1800" dirty="0"/>
                    </a:p>
                  </a:txBody>
                  <a:tcPr anchor="ctr"/>
                </a:tc>
                <a:tc>
                  <a:txBody>
                    <a:bodyPr/>
                    <a:lstStyle/>
                    <a:p>
                      <a:pPr algn="ctr"/>
                      <a:r>
                        <a:rPr lang="es-ES" sz="1800" dirty="0"/>
                        <a:t>NON – DISCOUNTED VALUE</a:t>
                      </a:r>
                      <a:endParaRPr lang="en-GB" sz="1800" dirty="0"/>
                    </a:p>
                  </a:txBody>
                  <a:tcPr anchor="ctr"/>
                </a:tc>
                <a:extLst>
                  <a:ext uri="{0D108BD9-81ED-4DB2-BD59-A6C34878D82A}">
                    <a16:rowId xmlns:a16="http://schemas.microsoft.com/office/drawing/2014/main" val="1159287585"/>
                  </a:ext>
                </a:extLst>
              </a:tr>
              <a:tr h="726190">
                <a:tc>
                  <a:txBody>
                    <a:bodyPr/>
                    <a:lstStyle/>
                    <a:p>
                      <a:pPr algn="ctr"/>
                      <a:r>
                        <a:rPr kumimoji="0" lang="en-GB" sz="1800" b="1" i="0" u="none" strike="noStrike" kern="1200" cap="none" spc="0" normalizeH="0" baseline="0" noProof="0" dirty="0">
                          <a:ln>
                            <a:noFill/>
                          </a:ln>
                          <a:solidFill>
                            <a:srgbClr val="0F124A"/>
                          </a:solidFill>
                          <a:effectLst/>
                          <a:uLnTx/>
                          <a:uFillTx/>
                          <a:latin typeface="+mn-lt"/>
                          <a:ea typeface="+mn-ea"/>
                          <a:cs typeface="+mn-cs"/>
                        </a:rPr>
                        <a:t>3.1 billion CHF</a:t>
                      </a:r>
                      <a:br>
                        <a:rPr kumimoji="0" lang="en-GB" sz="1800" b="1" i="0" u="none" strike="noStrike" kern="1200" cap="none" spc="0" normalizeH="0" baseline="0" noProof="0" dirty="0">
                          <a:ln>
                            <a:noFill/>
                          </a:ln>
                          <a:solidFill>
                            <a:srgbClr val="0F124A"/>
                          </a:solidFill>
                          <a:effectLst/>
                          <a:uLnTx/>
                          <a:uFillTx/>
                          <a:latin typeface="+mn-lt"/>
                          <a:ea typeface="+mn-ea"/>
                          <a:cs typeface="+mn-cs"/>
                        </a:rPr>
                      </a:br>
                      <a:r>
                        <a:rPr kumimoji="0" lang="en-GB" sz="1800" b="1" i="0" u="none" strike="noStrike" kern="1200" cap="none" spc="0" normalizeH="0" baseline="0" noProof="0" dirty="0">
                          <a:ln>
                            <a:noFill/>
                          </a:ln>
                          <a:solidFill>
                            <a:srgbClr val="0F124A"/>
                          </a:solidFill>
                          <a:effectLst/>
                          <a:uLnTx/>
                          <a:uFillTx/>
                          <a:latin typeface="+mn-lt"/>
                          <a:ea typeface="+mn-ea"/>
                          <a:cs typeface="+mn-cs"/>
                        </a:rPr>
                        <a:t>for a time period of 29 years</a:t>
                      </a:r>
                      <a:endParaRPr lang="en-GB" sz="1800" u="none" dirty="0"/>
                    </a:p>
                  </a:txBody>
                  <a:tcPr anchor="ctr"/>
                </a:tc>
                <a:tc>
                  <a:txBody>
                    <a:bodyPr/>
                    <a:lstStyle/>
                    <a:p>
                      <a:pPr marL="0" marR="0" lvl="0" indent="0" algn="ctr" defTabSz="743041"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F124A"/>
                          </a:solidFill>
                          <a:effectLst/>
                          <a:uLnTx/>
                          <a:uFillTx/>
                          <a:latin typeface="+mn-lt"/>
                          <a:ea typeface="+mn-ea"/>
                          <a:cs typeface="+mn-cs"/>
                        </a:rPr>
                        <a:t>5.3 billion CHF</a:t>
                      </a:r>
                      <a:br>
                        <a:rPr kumimoji="0" lang="en-GB" sz="1800" b="1" i="0" u="none" strike="noStrike" kern="1200" cap="none" spc="0" normalizeH="0" baseline="0" noProof="0" dirty="0">
                          <a:ln>
                            <a:noFill/>
                          </a:ln>
                          <a:solidFill>
                            <a:srgbClr val="0F124A"/>
                          </a:solidFill>
                          <a:effectLst/>
                          <a:uLnTx/>
                          <a:uFillTx/>
                          <a:latin typeface="+mn-lt"/>
                          <a:ea typeface="+mn-ea"/>
                          <a:cs typeface="+mn-cs"/>
                        </a:rPr>
                      </a:br>
                      <a:r>
                        <a:rPr kumimoji="0" lang="en-GB" sz="1800" b="1" i="0" u="none" strike="noStrike" kern="1200" cap="none" spc="0" normalizeH="0" baseline="0" noProof="0" dirty="0">
                          <a:ln>
                            <a:noFill/>
                          </a:ln>
                          <a:solidFill>
                            <a:srgbClr val="0F124A"/>
                          </a:solidFill>
                          <a:effectLst/>
                          <a:uLnTx/>
                          <a:uFillTx/>
                          <a:latin typeface="+mn-lt"/>
                          <a:ea typeface="+mn-ea"/>
                          <a:cs typeface="+mn-cs"/>
                        </a:rPr>
                        <a:t>for a time period of 29 years</a:t>
                      </a:r>
                      <a:endParaRPr lang="en-GB" sz="1800" u="none" dirty="0"/>
                    </a:p>
                  </a:txBody>
                  <a:tcPr anchor="ctr"/>
                </a:tc>
                <a:extLst>
                  <a:ext uri="{0D108BD9-81ED-4DB2-BD59-A6C34878D82A}">
                    <a16:rowId xmlns:a16="http://schemas.microsoft.com/office/drawing/2014/main" val="1904225430"/>
                  </a:ext>
                </a:extLst>
              </a:tr>
            </a:tbl>
          </a:graphicData>
        </a:graphic>
      </p:graphicFrame>
    </p:spTree>
    <p:extLst>
      <p:ext uri="{BB962C8B-B14F-4D97-AF65-F5344CB8AC3E}">
        <p14:creationId xmlns:p14="http://schemas.microsoft.com/office/powerpoint/2010/main" val="2650049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DDBB26A-22B5-8E71-D14D-928B2F81EF68}"/>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3" name="Text Placeholder 2">
            <a:extLst>
              <a:ext uri="{FF2B5EF4-FFF2-40B4-BE49-F238E27FC236}">
                <a16:creationId xmlns:a16="http://schemas.microsoft.com/office/drawing/2014/main" id="{226D3A6E-E39B-EED1-98A6-0FC00E7BEB78}"/>
              </a:ext>
            </a:extLst>
          </p:cNvPr>
          <p:cNvSpPr>
            <a:spLocks noGrp="1"/>
          </p:cNvSpPr>
          <p:nvPr>
            <p:ph type="body" sz="quarter" idx="12"/>
          </p:nvPr>
        </p:nvSpPr>
        <p:spPr/>
        <p:txBody>
          <a:bodyPr/>
          <a:lstStyle/>
          <a:p>
            <a:r>
              <a:rPr lang="en-CH" dirty="0"/>
              <a:t>Research infrastructructures and science projects are typically characterised by long time scales:</a:t>
            </a:r>
          </a:p>
          <a:p>
            <a:pPr marL="285750" indent="-285750">
              <a:buFont typeface="Arial" panose="020B0604020202020204" pitchFamily="34" charset="0"/>
              <a:buChar char="•"/>
            </a:pPr>
            <a:r>
              <a:rPr lang="en-CH" b="0" dirty="0"/>
              <a:t>15 years planning and design</a:t>
            </a:r>
          </a:p>
          <a:p>
            <a:pPr marL="285750" indent="-285750">
              <a:buFont typeface="Arial" panose="020B0604020202020204" pitchFamily="34" charset="0"/>
              <a:buChar char="•"/>
            </a:pPr>
            <a:r>
              <a:rPr lang="en-CH" b="0" dirty="0"/>
              <a:t>10-15 years construction</a:t>
            </a:r>
          </a:p>
          <a:p>
            <a:pPr marL="285750" indent="-285750">
              <a:buFont typeface="Arial" panose="020B0604020202020204" pitchFamily="34" charset="0"/>
              <a:buChar char="•"/>
            </a:pPr>
            <a:r>
              <a:rPr lang="en-CH" b="0" dirty="0"/>
              <a:t>15-20 years first operation phase</a:t>
            </a:r>
          </a:p>
          <a:p>
            <a:pPr marL="285750" indent="-285750">
              <a:buFont typeface="Arial" panose="020B0604020202020204" pitchFamily="34" charset="0"/>
              <a:buChar char="•"/>
            </a:pPr>
            <a:r>
              <a:rPr lang="en-CH" b="0" dirty="0"/>
              <a:t>10 years upgrade</a:t>
            </a:r>
          </a:p>
          <a:p>
            <a:pPr marL="285750" indent="-285750">
              <a:buFont typeface="Arial" panose="020B0604020202020204" pitchFamily="34" charset="0"/>
              <a:buChar char="•"/>
            </a:pPr>
            <a:r>
              <a:rPr lang="en-CH" b="0" dirty="0"/>
              <a:t>25 years second operation phase</a:t>
            </a:r>
          </a:p>
          <a:p>
            <a:pPr marL="285750" indent="-285750">
              <a:buFont typeface="Arial" panose="020B0604020202020204" pitchFamily="34" charset="0"/>
              <a:buChar char="•"/>
            </a:pPr>
            <a:r>
              <a:rPr lang="en-CH" b="0" dirty="0"/>
              <a:t>…</a:t>
            </a:r>
          </a:p>
          <a:p>
            <a:r>
              <a:rPr lang="en-CH" b="0" dirty="0"/>
              <a:t>Therefore, accounting of environmental impacts is important. </a:t>
            </a:r>
          </a:p>
        </p:txBody>
      </p:sp>
      <p:sp>
        <p:nvSpPr>
          <p:cNvPr id="4" name="Text Placeholder 3">
            <a:extLst>
              <a:ext uri="{FF2B5EF4-FFF2-40B4-BE49-F238E27FC236}">
                <a16:creationId xmlns:a16="http://schemas.microsoft.com/office/drawing/2014/main" id="{CB24A886-0B35-8FDA-15E5-4DF31FACE5E6}"/>
              </a:ext>
            </a:extLst>
          </p:cNvPr>
          <p:cNvSpPr>
            <a:spLocks noGrp="1"/>
          </p:cNvSpPr>
          <p:nvPr>
            <p:ph type="body" sz="quarter" idx="13"/>
          </p:nvPr>
        </p:nvSpPr>
        <p:spPr/>
        <p:txBody>
          <a:bodyPr/>
          <a:lstStyle/>
          <a:p>
            <a:r>
              <a:rPr lang="en-CH" dirty="0"/>
              <a:t>Time accounting is regulated in the EN 17472 standard on the “Sustainability of construction works”.</a:t>
            </a:r>
          </a:p>
        </p:txBody>
      </p:sp>
      <p:sp>
        <p:nvSpPr>
          <p:cNvPr id="5" name="Title 4">
            <a:extLst>
              <a:ext uri="{FF2B5EF4-FFF2-40B4-BE49-F238E27FC236}">
                <a16:creationId xmlns:a16="http://schemas.microsoft.com/office/drawing/2014/main" id="{EE8F2968-983A-0DFC-4EE4-576553526216}"/>
              </a:ext>
            </a:extLst>
          </p:cNvPr>
          <p:cNvSpPr>
            <a:spLocks noGrp="1"/>
          </p:cNvSpPr>
          <p:nvPr>
            <p:ph type="title"/>
          </p:nvPr>
        </p:nvSpPr>
        <p:spPr/>
        <p:txBody>
          <a:bodyPr/>
          <a:lstStyle/>
          <a:p>
            <a:r>
              <a:rPr lang="en-CH" dirty="0"/>
              <a:t>Accounting of effects in long-lasting projects</a:t>
            </a:r>
          </a:p>
        </p:txBody>
      </p:sp>
    </p:spTree>
    <p:extLst>
      <p:ext uri="{BB962C8B-B14F-4D97-AF65-F5344CB8AC3E}">
        <p14:creationId xmlns:p14="http://schemas.microsoft.com/office/powerpoint/2010/main" val="2426463729"/>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70FEE6-3204-54D7-9B99-965502134D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A84911-63C4-8BAE-A849-6DD22CCC39D0}"/>
              </a:ext>
            </a:extLst>
          </p:cNvPr>
          <p:cNvSpPr>
            <a:spLocks noGrp="1"/>
          </p:cNvSpPr>
          <p:nvPr>
            <p:ph type="ctrTitle"/>
          </p:nvPr>
        </p:nvSpPr>
        <p:spPr/>
        <p:txBody>
          <a:bodyPr/>
          <a:lstStyle/>
          <a:p>
            <a:r>
              <a:rPr lang="en-CH" dirty="0"/>
              <a:t>Other benefits</a:t>
            </a:r>
          </a:p>
        </p:txBody>
      </p:sp>
      <p:sp>
        <p:nvSpPr>
          <p:cNvPr id="3" name="Slide Number Placeholder 2">
            <a:extLst>
              <a:ext uri="{FF2B5EF4-FFF2-40B4-BE49-F238E27FC236}">
                <a16:creationId xmlns:a16="http://schemas.microsoft.com/office/drawing/2014/main" id="{27485C6B-A397-2806-0CCE-54028FA8259E}"/>
              </a:ext>
            </a:extLst>
          </p:cNvPr>
          <p:cNvSpPr>
            <a:spLocks noGrp="1"/>
          </p:cNvSpPr>
          <p:nvPr>
            <p:ph type="sldNum" sz="quarter" idx="12"/>
          </p:nvPr>
        </p:nvSpPr>
        <p:spPr/>
        <p:txBody>
          <a:bodyPr/>
          <a:lstStyle/>
          <a:p>
            <a:fld id="{88A1DFE4-5FC5-43BD-BB7E-75EAD82B965F}" type="slidenum">
              <a:rPr lang="en-US" noProof="0" smtClean="0"/>
              <a:pPr/>
              <a:t>190</a:t>
            </a:fld>
            <a:endParaRPr lang="en-US" noProof="0" dirty="0"/>
          </a:p>
        </p:txBody>
      </p:sp>
    </p:spTree>
    <p:extLst>
      <p:ext uri="{BB962C8B-B14F-4D97-AF65-F5344CB8AC3E}">
        <p14:creationId xmlns:p14="http://schemas.microsoft.com/office/powerpoint/2010/main" val="1919505312"/>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AFF08-D107-A0F1-12C7-A3A0E9D84231}"/>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71A7D62-F41A-51A3-7ED2-235B93368189}"/>
              </a:ext>
            </a:extLst>
          </p:cNvPr>
          <p:cNvSpPr>
            <a:spLocks noGrp="1"/>
          </p:cNvSpPr>
          <p:nvPr>
            <p:ph type="sldNum" sz="quarter" idx="10"/>
          </p:nvPr>
        </p:nvSpPr>
        <p:spPr/>
        <p:txBody>
          <a:bodyPr/>
          <a:lstStyle/>
          <a:p>
            <a:fld id="{88A1DFE4-5FC5-43BD-BB7E-75EAD82B965F}" type="slidenum">
              <a:rPr lang="en-US" noProof="0" smtClean="0"/>
              <a:pPr/>
              <a:t>191</a:t>
            </a:fld>
            <a:endParaRPr lang="en-US" noProof="0" dirty="0"/>
          </a:p>
        </p:txBody>
      </p:sp>
      <p:sp>
        <p:nvSpPr>
          <p:cNvPr id="5" name="Text Placeholder 4">
            <a:extLst>
              <a:ext uri="{FF2B5EF4-FFF2-40B4-BE49-F238E27FC236}">
                <a16:creationId xmlns:a16="http://schemas.microsoft.com/office/drawing/2014/main" id="{BC34BD4C-94D3-3A2E-8B21-85751F1FC488}"/>
              </a:ext>
            </a:extLst>
          </p:cNvPr>
          <p:cNvSpPr>
            <a:spLocks noGrp="1"/>
          </p:cNvSpPr>
          <p:nvPr>
            <p:ph type="body" sz="quarter" idx="12"/>
          </p:nvPr>
        </p:nvSpPr>
        <p:spPr>
          <a:xfrm>
            <a:off x="92843" y="1058449"/>
            <a:ext cx="4388846" cy="3964488"/>
          </a:xfrm>
        </p:spPr>
        <p:txBody>
          <a:bodyPr/>
          <a:lstStyle/>
          <a:p>
            <a:r>
              <a:rPr lang="en-CH" dirty="0"/>
              <a:t>Scientific products are the main output of research infrastructures:</a:t>
            </a:r>
          </a:p>
          <a:p>
            <a:pPr marL="285750" indent="-285750">
              <a:spcBef>
                <a:spcPts val="0"/>
              </a:spcBef>
              <a:spcAft>
                <a:spcPts val="600"/>
              </a:spcAft>
              <a:buFont typeface="Arial" panose="020B0604020202020204" pitchFamily="34" charset="0"/>
              <a:buChar char="•"/>
            </a:pPr>
            <a:r>
              <a:rPr lang="en-CH" b="0" dirty="0"/>
              <a:t>Peer reviewed journal articles</a:t>
            </a:r>
          </a:p>
          <a:p>
            <a:pPr marL="285750" indent="-285750">
              <a:spcBef>
                <a:spcPts val="0"/>
              </a:spcBef>
              <a:spcAft>
                <a:spcPts val="600"/>
              </a:spcAft>
              <a:buFont typeface="Arial" panose="020B0604020202020204" pitchFamily="34" charset="0"/>
              <a:buChar char="•"/>
            </a:pPr>
            <a:r>
              <a:rPr lang="en-CH" b="0" dirty="0"/>
              <a:t>Books and book chapters</a:t>
            </a:r>
          </a:p>
          <a:p>
            <a:pPr marL="285750" indent="-285750">
              <a:spcBef>
                <a:spcPts val="0"/>
              </a:spcBef>
              <a:spcAft>
                <a:spcPts val="600"/>
              </a:spcAft>
              <a:buFont typeface="Arial" panose="020B0604020202020204" pitchFamily="34" charset="0"/>
              <a:buChar char="•"/>
            </a:pPr>
            <a:r>
              <a:rPr lang="en-CH" b="0" dirty="0"/>
              <a:t>Workshop and conference proceedings</a:t>
            </a:r>
          </a:p>
          <a:p>
            <a:pPr marL="285750" indent="-285750">
              <a:spcBef>
                <a:spcPts val="0"/>
              </a:spcBef>
              <a:spcAft>
                <a:spcPts val="600"/>
              </a:spcAft>
              <a:buFont typeface="Arial" panose="020B0604020202020204" pitchFamily="34" charset="0"/>
              <a:buChar char="•"/>
            </a:pPr>
            <a:r>
              <a:rPr lang="en-CH" b="0" dirty="0"/>
              <a:t>Conference posters</a:t>
            </a:r>
          </a:p>
          <a:p>
            <a:pPr marL="285750" indent="-285750">
              <a:spcBef>
                <a:spcPts val="0"/>
              </a:spcBef>
              <a:spcAft>
                <a:spcPts val="600"/>
              </a:spcAft>
              <a:buFont typeface="Arial" panose="020B0604020202020204" pitchFamily="34" charset="0"/>
              <a:buChar char="•"/>
            </a:pPr>
            <a:r>
              <a:rPr lang="en-CH" b="0" dirty="0"/>
              <a:t>Preprints</a:t>
            </a:r>
          </a:p>
          <a:p>
            <a:pPr marL="285750" indent="-285750">
              <a:spcBef>
                <a:spcPts val="0"/>
              </a:spcBef>
              <a:spcAft>
                <a:spcPts val="600"/>
              </a:spcAft>
              <a:buFont typeface="Arial" panose="020B0604020202020204" pitchFamily="34" charset="0"/>
              <a:buChar char="•"/>
            </a:pPr>
            <a:r>
              <a:rPr lang="en-CH" b="0" dirty="0"/>
              <a:t>Self-published technical reports</a:t>
            </a:r>
          </a:p>
          <a:p>
            <a:pPr marL="285750" indent="-285750">
              <a:spcBef>
                <a:spcPts val="0"/>
              </a:spcBef>
              <a:spcAft>
                <a:spcPts val="600"/>
              </a:spcAft>
              <a:buFont typeface="Arial" panose="020B0604020202020204" pitchFamily="34" charset="0"/>
              <a:buChar char="•"/>
            </a:pPr>
            <a:r>
              <a:rPr lang="en-CH" b="0" dirty="0"/>
              <a:t>Web pages</a:t>
            </a:r>
          </a:p>
          <a:p>
            <a:pPr marL="285750" indent="-285750">
              <a:spcBef>
                <a:spcPts val="0"/>
              </a:spcBef>
              <a:spcAft>
                <a:spcPts val="600"/>
              </a:spcAft>
              <a:buFont typeface="Arial" panose="020B0604020202020204" pitchFamily="34" charset="0"/>
              <a:buChar char="•"/>
            </a:pPr>
            <a:r>
              <a:rPr lang="en-CH" b="0" dirty="0"/>
              <a:t>Publicly available presentations</a:t>
            </a:r>
          </a:p>
          <a:p>
            <a:pPr marL="285750" indent="-285750">
              <a:spcBef>
                <a:spcPts val="0"/>
              </a:spcBef>
              <a:spcAft>
                <a:spcPts val="600"/>
              </a:spcAft>
              <a:buFont typeface="Arial" panose="020B0604020202020204" pitchFamily="34" charset="0"/>
              <a:buChar char="•"/>
            </a:pPr>
            <a:r>
              <a:rPr lang="en-CH" b="0" dirty="0"/>
              <a:t>Open research data</a:t>
            </a:r>
          </a:p>
          <a:p>
            <a:pPr>
              <a:spcBef>
                <a:spcPts val="0"/>
              </a:spcBef>
              <a:spcAft>
                <a:spcPts val="600"/>
              </a:spcAft>
            </a:pPr>
            <a:endParaRPr lang="en-CH" dirty="0"/>
          </a:p>
          <a:p>
            <a:pPr>
              <a:spcBef>
                <a:spcPts val="0"/>
              </a:spcBef>
              <a:spcAft>
                <a:spcPts val="600"/>
              </a:spcAft>
            </a:pPr>
            <a:r>
              <a:rPr lang="en-CH" dirty="0"/>
              <a:t>Important products, but difficult to analyse:</a:t>
            </a:r>
          </a:p>
          <a:p>
            <a:pPr marL="285750" indent="-285750">
              <a:spcBef>
                <a:spcPts val="0"/>
              </a:spcBef>
              <a:spcAft>
                <a:spcPts val="600"/>
              </a:spcAft>
              <a:buFont typeface="Arial" panose="020B0604020202020204" pitchFamily="34" charset="0"/>
              <a:buChar char="•"/>
            </a:pPr>
            <a:r>
              <a:rPr lang="en-CH" b="0" dirty="0"/>
              <a:t>Presentation, lectures, courses</a:t>
            </a:r>
          </a:p>
          <a:p>
            <a:endParaRPr lang="en-CH" b="0" dirty="0"/>
          </a:p>
        </p:txBody>
      </p:sp>
      <p:sp>
        <p:nvSpPr>
          <p:cNvPr id="6" name="Text Placeholder 5">
            <a:extLst>
              <a:ext uri="{FF2B5EF4-FFF2-40B4-BE49-F238E27FC236}">
                <a16:creationId xmlns:a16="http://schemas.microsoft.com/office/drawing/2014/main" id="{7BE9A8C1-31FC-AC55-BDD9-C0625C5763BA}"/>
              </a:ext>
            </a:extLst>
          </p:cNvPr>
          <p:cNvSpPr>
            <a:spLocks noGrp="1"/>
          </p:cNvSpPr>
          <p:nvPr>
            <p:ph type="body" sz="quarter" idx="13"/>
          </p:nvPr>
        </p:nvSpPr>
        <p:spPr>
          <a:xfrm>
            <a:off x="4645932" y="1058449"/>
            <a:ext cx="4388846" cy="3377906"/>
          </a:xfrm>
        </p:spPr>
        <p:txBody>
          <a:bodyPr/>
          <a:lstStyle/>
          <a:p>
            <a:r>
              <a:rPr lang="en-CH" dirty="0"/>
              <a:t>Capturing the potential benefits from this impact pathway is one of the most challenging tasks.</a:t>
            </a:r>
          </a:p>
          <a:p>
            <a:r>
              <a:rPr lang="en-CH" b="0" dirty="0"/>
              <a:t>Challenges include:</a:t>
            </a:r>
          </a:p>
          <a:p>
            <a:pPr marL="285750" indent="-285750">
              <a:buFont typeface="Arial" panose="020B0604020202020204" pitchFamily="34" charset="0"/>
              <a:buChar char="•"/>
            </a:pPr>
            <a:r>
              <a:rPr lang="en-CH" b="0" dirty="0"/>
              <a:t>Building an inventory</a:t>
            </a:r>
          </a:p>
          <a:p>
            <a:pPr marL="285750" indent="-285750">
              <a:buFont typeface="Arial" panose="020B0604020202020204" pitchFamily="34" charset="0"/>
              <a:buChar char="•"/>
            </a:pPr>
            <a:r>
              <a:rPr lang="en-CH" b="0" dirty="0"/>
              <a:t>Attributing the production to the project</a:t>
            </a:r>
          </a:p>
          <a:p>
            <a:pPr marL="285750" indent="-285750">
              <a:buFont typeface="Arial" panose="020B0604020202020204" pitchFamily="34" charset="0"/>
              <a:buChar char="•"/>
            </a:pPr>
            <a:r>
              <a:rPr lang="en-CH" b="0" dirty="0"/>
              <a:t>Attributing the authorship</a:t>
            </a:r>
          </a:p>
          <a:p>
            <a:pPr marL="285750" indent="-285750">
              <a:buFont typeface="Arial" panose="020B0604020202020204" pitchFamily="34" charset="0"/>
              <a:buChar char="•"/>
            </a:pPr>
            <a:r>
              <a:rPr lang="en-CH" b="0" dirty="0"/>
              <a:t>Forecasting the production</a:t>
            </a:r>
          </a:p>
          <a:p>
            <a:pPr marL="285750" indent="-285750">
              <a:buFont typeface="Arial" panose="020B0604020202020204" pitchFamily="34" charset="0"/>
              <a:buChar char="•"/>
            </a:pPr>
            <a:r>
              <a:rPr lang="en-CH" b="0" dirty="0"/>
              <a:t>Monetising the products</a:t>
            </a:r>
          </a:p>
          <a:p>
            <a:endParaRPr lang="en-CH" dirty="0"/>
          </a:p>
          <a:p>
            <a:endParaRPr lang="en-CH" dirty="0"/>
          </a:p>
        </p:txBody>
      </p:sp>
      <p:sp>
        <p:nvSpPr>
          <p:cNvPr id="4" name="Title 3">
            <a:extLst>
              <a:ext uri="{FF2B5EF4-FFF2-40B4-BE49-F238E27FC236}">
                <a16:creationId xmlns:a16="http://schemas.microsoft.com/office/drawing/2014/main" id="{A6C7FEC5-1FCD-2004-5F7C-7234D77D267F}"/>
              </a:ext>
            </a:extLst>
          </p:cNvPr>
          <p:cNvSpPr>
            <a:spLocks noGrp="1"/>
          </p:cNvSpPr>
          <p:nvPr>
            <p:ph type="title"/>
          </p:nvPr>
        </p:nvSpPr>
        <p:spPr>
          <a:xfrm>
            <a:off x="92843" y="470556"/>
            <a:ext cx="8941935" cy="481422"/>
          </a:xfrm>
        </p:spPr>
        <p:txBody>
          <a:bodyPr/>
          <a:lstStyle/>
          <a:p>
            <a:r>
              <a:rPr lang="en-CH" dirty="0"/>
              <a:t>Value of scientific products</a:t>
            </a:r>
          </a:p>
        </p:txBody>
      </p:sp>
    </p:spTree>
    <p:extLst>
      <p:ext uri="{BB962C8B-B14F-4D97-AF65-F5344CB8AC3E}">
        <p14:creationId xmlns:p14="http://schemas.microsoft.com/office/powerpoint/2010/main" val="2915047465"/>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5C28D04-7945-8902-5311-9D827255E112}"/>
              </a:ext>
            </a:extLst>
          </p:cNvPr>
          <p:cNvSpPr>
            <a:spLocks noGrp="1"/>
          </p:cNvSpPr>
          <p:nvPr>
            <p:ph type="sldNum" sz="quarter" idx="10"/>
          </p:nvPr>
        </p:nvSpPr>
        <p:spPr/>
        <p:txBody>
          <a:bodyPr/>
          <a:lstStyle/>
          <a:p>
            <a:fld id="{88A1DFE4-5FC5-43BD-BB7E-75EAD82B965F}" type="slidenum">
              <a:rPr lang="en-US" noProof="0" smtClean="0"/>
              <a:pPr/>
              <a:t>192</a:t>
            </a:fld>
            <a:endParaRPr lang="en-US" noProof="0" dirty="0"/>
          </a:p>
        </p:txBody>
      </p:sp>
      <p:sp>
        <p:nvSpPr>
          <p:cNvPr id="7" name="Text Placeholder 6">
            <a:extLst>
              <a:ext uri="{FF2B5EF4-FFF2-40B4-BE49-F238E27FC236}">
                <a16:creationId xmlns:a16="http://schemas.microsoft.com/office/drawing/2014/main" id="{0C120572-9356-D083-9258-F4CE747ADFF3}"/>
              </a:ext>
            </a:extLst>
          </p:cNvPr>
          <p:cNvSpPr>
            <a:spLocks noGrp="1"/>
          </p:cNvSpPr>
          <p:nvPr>
            <p:ph type="body" sz="quarter" idx="12"/>
          </p:nvPr>
        </p:nvSpPr>
        <p:spPr/>
        <p:txBody>
          <a:bodyPr/>
          <a:lstStyle/>
          <a:p>
            <a:r>
              <a:rPr lang="en-CH" u="sng" dirty="0"/>
              <a:t>Demand based</a:t>
            </a:r>
          </a:p>
          <a:p>
            <a:pPr marL="285750" indent="-285750">
              <a:buFont typeface="Arial" panose="020B0604020202020204" pitchFamily="34" charset="0"/>
              <a:buChar char="•"/>
            </a:pPr>
            <a:r>
              <a:rPr lang="en-CH" dirty="0"/>
              <a:t>Credible approach reflecting reality</a:t>
            </a:r>
          </a:p>
          <a:p>
            <a:pPr marL="285750" indent="-285750">
              <a:buFont typeface="Arial" panose="020B0604020202020204" pitchFamily="34" charset="0"/>
              <a:buChar char="•"/>
            </a:pPr>
            <a:r>
              <a:rPr lang="en-CH" b="0" dirty="0"/>
              <a:t>Requires statistics on purchases</a:t>
            </a:r>
          </a:p>
          <a:p>
            <a:pPr marL="285750" indent="-285750">
              <a:buFont typeface="Arial" panose="020B0604020202020204" pitchFamily="34" charset="0"/>
              <a:buChar char="•"/>
            </a:pPr>
            <a:r>
              <a:rPr lang="en-CH" b="0" dirty="0"/>
              <a:t>R</a:t>
            </a:r>
            <a:r>
              <a:rPr lang="en-GB" b="0" dirty="0"/>
              <a:t>e</a:t>
            </a:r>
            <a:r>
              <a:rPr lang="en-CH" b="0" dirty="0"/>
              <a:t>quires read count estimates</a:t>
            </a:r>
          </a:p>
          <a:p>
            <a:pPr marL="285750" indent="-285750">
              <a:buFont typeface="Arial" panose="020B0604020202020204" pitchFamily="34" charset="0"/>
              <a:buChar char="•"/>
            </a:pPr>
            <a:r>
              <a:rPr lang="en-CH" b="0" dirty="0"/>
              <a:t>Requires costs of purchases</a:t>
            </a:r>
          </a:p>
          <a:p>
            <a:pPr marL="285750" indent="-285750">
              <a:buFont typeface="Arial" panose="020B0604020202020204" pitchFamily="34" charset="0"/>
              <a:buChar char="•"/>
            </a:pPr>
            <a:r>
              <a:rPr lang="en-CH" b="0" dirty="0"/>
              <a:t>With shift from paper to on-line it became more challenging:</a:t>
            </a:r>
          </a:p>
          <a:p>
            <a:pPr marL="758250" lvl="1" indent="-285750">
              <a:buFont typeface="Arial" panose="020B0604020202020204" pitchFamily="34" charset="0"/>
              <a:buChar char="•"/>
            </a:pPr>
            <a:r>
              <a:rPr lang="en-CH" b="0" dirty="0"/>
              <a:t>Missing count of printed or purchased articles</a:t>
            </a:r>
          </a:p>
          <a:p>
            <a:pPr marL="758250" lvl="1" indent="-285750">
              <a:buFont typeface="Arial" panose="020B0604020202020204" pitchFamily="34" charset="0"/>
              <a:buChar char="•"/>
            </a:pPr>
            <a:r>
              <a:rPr lang="en-CH" dirty="0"/>
              <a:t>Intransparent costing due to open access publications</a:t>
            </a:r>
            <a:endParaRPr lang="en-CH" b="0" dirty="0"/>
          </a:p>
          <a:p>
            <a:pPr marL="758250" lvl="1" indent="-285750">
              <a:buFont typeface="Arial" panose="020B0604020202020204" pitchFamily="34" charset="0"/>
              <a:buChar char="•"/>
            </a:pPr>
            <a:r>
              <a:rPr lang="en-CH" b="0" dirty="0"/>
              <a:t>Absence of defendable economic value</a:t>
            </a:r>
          </a:p>
          <a:p>
            <a:endParaRPr lang="en-CH" dirty="0"/>
          </a:p>
          <a:p>
            <a:endParaRPr lang="en-CH" dirty="0"/>
          </a:p>
          <a:p>
            <a:endParaRPr lang="en-CH" dirty="0"/>
          </a:p>
        </p:txBody>
      </p:sp>
      <p:sp>
        <p:nvSpPr>
          <p:cNvPr id="8" name="Text Placeholder 7">
            <a:extLst>
              <a:ext uri="{FF2B5EF4-FFF2-40B4-BE49-F238E27FC236}">
                <a16:creationId xmlns:a16="http://schemas.microsoft.com/office/drawing/2014/main" id="{15EA4190-7BBE-6AC4-8ED5-683BF60488EB}"/>
              </a:ext>
            </a:extLst>
          </p:cNvPr>
          <p:cNvSpPr>
            <a:spLocks noGrp="1"/>
          </p:cNvSpPr>
          <p:nvPr>
            <p:ph type="body" sz="quarter" idx="13"/>
          </p:nvPr>
        </p:nvSpPr>
        <p:spPr/>
        <p:txBody>
          <a:bodyPr/>
          <a:lstStyle/>
          <a:p>
            <a:r>
              <a:rPr lang="en-CH" u="sng" dirty="0"/>
              <a:t>Production based</a:t>
            </a:r>
          </a:p>
          <a:p>
            <a:pPr marL="285750" indent="-285750">
              <a:buFont typeface="Arial" panose="020B0604020202020204" pitchFamily="34" charset="0"/>
              <a:buChar char="•"/>
            </a:pPr>
            <a:r>
              <a:rPr lang="en-CH" dirty="0"/>
              <a:t>Easier to estimate than demand based</a:t>
            </a:r>
          </a:p>
          <a:p>
            <a:pPr marL="285750" indent="-285750">
              <a:buFont typeface="Arial" panose="020B0604020202020204" pitchFamily="34" charset="0"/>
              <a:buChar char="•"/>
            </a:pPr>
            <a:r>
              <a:rPr lang="en-CH" b="0" dirty="0"/>
              <a:t>Difficult to assign authorship contribution in large collaborative work</a:t>
            </a:r>
          </a:p>
          <a:p>
            <a:pPr marL="285750" indent="-285750">
              <a:buFont typeface="Arial" panose="020B0604020202020204" pitchFamily="34" charset="0"/>
              <a:buChar char="•"/>
            </a:pPr>
            <a:r>
              <a:rPr lang="en-CH" b="0" dirty="0"/>
              <a:t>Difficult to assign time contribution of authors</a:t>
            </a:r>
          </a:p>
          <a:p>
            <a:pPr marL="285750" indent="-285750">
              <a:buFont typeface="Arial" panose="020B0604020202020204" pitchFamily="34" charset="0"/>
              <a:buChar char="•"/>
            </a:pPr>
            <a:r>
              <a:rPr lang="en-CH" b="0" dirty="0"/>
              <a:t>Difficult to assess how many consumers exist</a:t>
            </a:r>
          </a:p>
          <a:p>
            <a:pPr marL="285750" indent="-285750">
              <a:buFont typeface="Arial" panose="020B0604020202020204" pitchFamily="34" charset="0"/>
              <a:buChar char="•"/>
            </a:pPr>
            <a:r>
              <a:rPr lang="en-CH" dirty="0"/>
              <a:t>Requires total cost of salary statistics</a:t>
            </a:r>
          </a:p>
        </p:txBody>
      </p:sp>
      <p:sp>
        <p:nvSpPr>
          <p:cNvPr id="6" name="Title 5">
            <a:extLst>
              <a:ext uri="{FF2B5EF4-FFF2-40B4-BE49-F238E27FC236}">
                <a16:creationId xmlns:a16="http://schemas.microsoft.com/office/drawing/2014/main" id="{DED614EB-CFC4-C6ED-AD5C-1E52D0A856A3}"/>
              </a:ext>
            </a:extLst>
          </p:cNvPr>
          <p:cNvSpPr>
            <a:spLocks noGrp="1"/>
          </p:cNvSpPr>
          <p:nvPr>
            <p:ph type="title"/>
          </p:nvPr>
        </p:nvSpPr>
        <p:spPr/>
        <p:txBody>
          <a:bodyPr/>
          <a:lstStyle/>
          <a:p>
            <a:r>
              <a:rPr lang="en-CH" dirty="0"/>
              <a:t>Production or demand based monetising?</a:t>
            </a:r>
          </a:p>
        </p:txBody>
      </p:sp>
    </p:spTree>
    <p:extLst>
      <p:ext uri="{BB962C8B-B14F-4D97-AF65-F5344CB8AC3E}">
        <p14:creationId xmlns:p14="http://schemas.microsoft.com/office/powerpoint/2010/main" val="1509841978"/>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B731E3-92B6-D251-8FAF-FF1458FE333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5A9791F-5CE1-37D5-5791-4F26BAC1322E}"/>
              </a:ext>
            </a:extLst>
          </p:cNvPr>
          <p:cNvSpPr>
            <a:spLocks noGrp="1"/>
          </p:cNvSpPr>
          <p:nvPr>
            <p:ph type="sldNum" sz="quarter" idx="10"/>
          </p:nvPr>
        </p:nvSpPr>
        <p:spPr/>
        <p:txBody>
          <a:bodyPr/>
          <a:lstStyle/>
          <a:p>
            <a:fld id="{88A1DFE4-5FC5-43BD-BB7E-75EAD82B965F}" type="slidenum">
              <a:rPr lang="en-US" noProof="0" smtClean="0"/>
              <a:pPr/>
              <a:t>193</a:t>
            </a:fld>
            <a:endParaRPr lang="en-US" noProof="0" dirty="0"/>
          </a:p>
        </p:txBody>
      </p:sp>
      <p:sp>
        <p:nvSpPr>
          <p:cNvPr id="7" name="Text Placeholder 6">
            <a:extLst>
              <a:ext uri="{FF2B5EF4-FFF2-40B4-BE49-F238E27FC236}">
                <a16:creationId xmlns:a16="http://schemas.microsoft.com/office/drawing/2014/main" id="{1D3DB184-6747-55C7-3FB4-9E0DA6283084}"/>
              </a:ext>
            </a:extLst>
          </p:cNvPr>
          <p:cNvSpPr>
            <a:spLocks noGrp="1"/>
          </p:cNvSpPr>
          <p:nvPr>
            <p:ph type="body" sz="quarter" idx="12"/>
          </p:nvPr>
        </p:nvSpPr>
        <p:spPr>
          <a:xfrm>
            <a:off x="92843" y="1096027"/>
            <a:ext cx="4388846" cy="2300316"/>
          </a:xfrm>
        </p:spPr>
        <p:txBody>
          <a:bodyPr/>
          <a:lstStyle/>
          <a:p>
            <a:r>
              <a:rPr lang="en-CH" dirty="0"/>
              <a:t>Establish an inventory of all products using different tools:</a:t>
            </a:r>
          </a:p>
          <a:p>
            <a:pPr marL="285750" indent="-285750">
              <a:buFont typeface="Arial" panose="020B0604020202020204" pitchFamily="34" charset="0"/>
              <a:buChar char="•"/>
            </a:pPr>
            <a:r>
              <a:rPr lang="en-CH" b="0" dirty="0"/>
              <a:t>Scopus, Clarivate Web of Science</a:t>
            </a:r>
          </a:p>
          <a:p>
            <a:pPr marL="285750" indent="-285750">
              <a:buFont typeface="Arial" panose="020B0604020202020204" pitchFamily="34" charset="0"/>
              <a:buChar char="•"/>
            </a:pPr>
            <a:r>
              <a:rPr lang="en-CH" b="0" dirty="0"/>
              <a:t>Search in preprint servers ArXiv, Inspire, Zenodo</a:t>
            </a:r>
          </a:p>
          <a:p>
            <a:pPr marL="285750" indent="-285750">
              <a:buFont typeface="Arial" panose="020B0604020202020204" pitchFamily="34" charset="0"/>
              <a:buChar char="•"/>
            </a:pPr>
            <a:r>
              <a:rPr lang="en-CH" b="0" dirty="0"/>
              <a:t>IEEE, Springer, Elsevier and other publisher digital libraries</a:t>
            </a:r>
          </a:p>
          <a:p>
            <a:pPr marL="285750" indent="-285750">
              <a:buFont typeface="Arial" panose="020B0604020202020204" pitchFamily="34" charset="0"/>
              <a:buChar char="•"/>
            </a:pPr>
            <a:r>
              <a:rPr lang="en-CH" b="0" dirty="0"/>
              <a:t>Search in Researchgate</a:t>
            </a:r>
          </a:p>
          <a:p>
            <a:pPr marL="285750" indent="-285750">
              <a:buFont typeface="Arial" panose="020B0604020202020204" pitchFamily="34" charset="0"/>
              <a:buChar char="•"/>
            </a:pPr>
            <a:r>
              <a:rPr lang="en-CH" b="0" dirty="0"/>
              <a:t>Crawl the web</a:t>
            </a:r>
          </a:p>
        </p:txBody>
      </p:sp>
      <p:sp>
        <p:nvSpPr>
          <p:cNvPr id="8" name="Text Placeholder 7">
            <a:extLst>
              <a:ext uri="{FF2B5EF4-FFF2-40B4-BE49-F238E27FC236}">
                <a16:creationId xmlns:a16="http://schemas.microsoft.com/office/drawing/2014/main" id="{361842A0-823D-54A9-FDB7-276E1C76A717}"/>
              </a:ext>
            </a:extLst>
          </p:cNvPr>
          <p:cNvSpPr>
            <a:spLocks noGrp="1"/>
          </p:cNvSpPr>
          <p:nvPr>
            <p:ph type="body" sz="quarter" idx="13"/>
          </p:nvPr>
        </p:nvSpPr>
        <p:spPr>
          <a:xfrm>
            <a:off x="4645932" y="1096027"/>
            <a:ext cx="4388846" cy="3340328"/>
          </a:xfrm>
        </p:spPr>
        <p:txBody>
          <a:bodyPr/>
          <a:lstStyle/>
          <a:p>
            <a:r>
              <a:rPr lang="en-CH" dirty="0"/>
              <a:t>Establish tiers to capture consumption based on citations:</a:t>
            </a:r>
          </a:p>
          <a:p>
            <a:pPr marL="285750" indent="-285750">
              <a:buFont typeface="Arial" panose="020B0604020202020204" pitchFamily="34" charset="0"/>
              <a:buChar char="•"/>
            </a:pPr>
            <a:r>
              <a:rPr lang="en-CH" b="0" dirty="0"/>
              <a:t>T0 = products produced by the project</a:t>
            </a:r>
          </a:p>
          <a:p>
            <a:pPr marL="285750" indent="-285750">
              <a:buFont typeface="Arial" panose="020B0604020202020204" pitchFamily="34" charset="0"/>
              <a:buChar char="•"/>
            </a:pPr>
            <a:r>
              <a:rPr lang="en-CH" b="0" dirty="0"/>
              <a:t>T1 = products that cite T0 (consumers of T0)</a:t>
            </a:r>
          </a:p>
          <a:p>
            <a:pPr marL="285750" indent="-285750">
              <a:buFont typeface="Arial" panose="020B0604020202020204" pitchFamily="34" charset="0"/>
              <a:buChar char="•"/>
            </a:pPr>
            <a:r>
              <a:rPr lang="en-CH" b="0" dirty="0"/>
              <a:t>T2 = products that cite T1 (consumers of T1)</a:t>
            </a:r>
          </a:p>
          <a:p>
            <a:endParaRPr lang="en-CH" dirty="0"/>
          </a:p>
          <a:p>
            <a:r>
              <a:rPr lang="en-CH" dirty="0"/>
              <a:t>Estimate the production values of T0, T1, T2</a:t>
            </a:r>
          </a:p>
          <a:p>
            <a:r>
              <a:rPr lang="en-CH" b="0" dirty="0"/>
              <a:t>Since T1 cite T0, at least it can be assumed that at least one author of T1 read the T0 product.</a:t>
            </a:r>
          </a:p>
          <a:p>
            <a:r>
              <a:rPr lang="en-CH" b="0" dirty="0"/>
              <a:t>The production time is a proxy to the consumption time value.</a:t>
            </a:r>
          </a:p>
        </p:txBody>
      </p:sp>
      <p:sp>
        <p:nvSpPr>
          <p:cNvPr id="6" name="Title 5">
            <a:extLst>
              <a:ext uri="{FF2B5EF4-FFF2-40B4-BE49-F238E27FC236}">
                <a16:creationId xmlns:a16="http://schemas.microsoft.com/office/drawing/2014/main" id="{3D05ED6A-F5BC-DB4C-C7E6-CD3AF4BB97EF}"/>
              </a:ext>
            </a:extLst>
          </p:cNvPr>
          <p:cNvSpPr>
            <a:spLocks noGrp="1"/>
          </p:cNvSpPr>
          <p:nvPr>
            <p:ph type="title"/>
          </p:nvPr>
        </p:nvSpPr>
        <p:spPr>
          <a:xfrm>
            <a:off x="92843" y="470556"/>
            <a:ext cx="8941935" cy="505933"/>
          </a:xfrm>
        </p:spPr>
        <p:txBody>
          <a:bodyPr/>
          <a:lstStyle/>
          <a:p>
            <a:r>
              <a:rPr lang="en-CH" dirty="0"/>
              <a:t>Hybrid approach</a:t>
            </a:r>
          </a:p>
        </p:txBody>
      </p:sp>
      <p:sp>
        <p:nvSpPr>
          <p:cNvPr id="4" name="TextBox 3">
            <a:extLst>
              <a:ext uri="{FF2B5EF4-FFF2-40B4-BE49-F238E27FC236}">
                <a16:creationId xmlns:a16="http://schemas.microsoft.com/office/drawing/2014/main" id="{715023C8-BD17-88E5-D93F-20B4E179DC05}"/>
              </a:ext>
            </a:extLst>
          </p:cNvPr>
          <p:cNvSpPr txBox="1"/>
          <p:nvPr/>
        </p:nvSpPr>
        <p:spPr>
          <a:xfrm>
            <a:off x="259120" y="4232727"/>
            <a:ext cx="8445137" cy="646331"/>
          </a:xfrm>
          <a:prstGeom prst="rect">
            <a:avLst/>
          </a:prstGeom>
          <a:noFill/>
          <a:ln>
            <a:solidFill>
              <a:schemeClr val="tx1"/>
            </a:solidFill>
          </a:ln>
        </p:spPr>
        <p:txBody>
          <a:bodyPr wrap="square" rtlCol="0">
            <a:spAutoFit/>
          </a:bodyPr>
          <a:lstStyle/>
          <a:p>
            <a:pPr algn="l"/>
            <a:r>
              <a:rPr lang="en-GB" sz="1200" i="1" dirty="0"/>
              <a:t>Francesco </a:t>
            </a:r>
            <a:r>
              <a:rPr lang="en-GB" sz="1200" i="1" dirty="0" err="1"/>
              <a:t>Giffoni</a:t>
            </a:r>
            <a:r>
              <a:rPr lang="en-GB" sz="1200" i="1" dirty="0"/>
              <a:t>, Louis </a:t>
            </a:r>
            <a:r>
              <a:rPr lang="en-GB" sz="1200" i="1" dirty="0" err="1"/>
              <a:t>Colnot</a:t>
            </a:r>
            <a:r>
              <a:rPr lang="en-GB" sz="1200" i="1" dirty="0"/>
              <a:t>, Emanuela </a:t>
            </a:r>
            <a:r>
              <a:rPr lang="en-GB" sz="1200" i="1" dirty="0" err="1"/>
              <a:t>Sirtori</a:t>
            </a:r>
            <a:r>
              <a:rPr lang="en-GB" sz="1200" i="1" dirty="0"/>
              <a:t>, The Link Between Large Scientific Collaboration and Productivity. Rethinking How to Estimate the Monetary Value of Publications,</a:t>
            </a:r>
          </a:p>
          <a:p>
            <a:pPr algn="l"/>
            <a:r>
              <a:rPr lang="en-GB" sz="1200" i="1" dirty="0">
                <a:hlinkClick r:id="rId2"/>
              </a:rPr>
              <a:t>https://doi.org/10.5281/zenodo.14141946</a:t>
            </a:r>
            <a:r>
              <a:rPr lang="en-GB" sz="1200" i="1" dirty="0"/>
              <a:t>, </a:t>
            </a:r>
            <a:r>
              <a:rPr lang="en-GB" sz="1200" i="1" dirty="0">
                <a:hlinkClick r:id="rId3"/>
              </a:rPr>
              <a:t>https:/</a:t>
            </a:r>
            <a:r>
              <a:rPr lang="en-GB" sz="1200" i="1" dirty="0">
                <a:hlinkClick r:id="rId3"/>
              </a:rPr>
              <a:t>/arxiv.org/abs/2411.10278</a:t>
            </a:r>
            <a:r>
              <a:rPr lang="en-GB" sz="1200" i="1" dirty="0"/>
              <a:t> </a:t>
            </a:r>
            <a:endParaRPr lang="en-CH" sz="1200" i="1" dirty="0"/>
          </a:p>
        </p:txBody>
      </p:sp>
    </p:spTree>
    <p:extLst>
      <p:ext uri="{BB962C8B-B14F-4D97-AF65-F5344CB8AC3E}">
        <p14:creationId xmlns:p14="http://schemas.microsoft.com/office/powerpoint/2010/main" val="337093453"/>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9AE98A0-801B-364A-8B62-67FEFE5B95C3}"/>
              </a:ext>
            </a:extLst>
          </p:cNvPr>
          <p:cNvSpPr>
            <a:spLocks noGrp="1"/>
          </p:cNvSpPr>
          <p:nvPr>
            <p:ph type="sldNum" sz="quarter" idx="10"/>
          </p:nvPr>
        </p:nvSpPr>
        <p:spPr/>
        <p:txBody>
          <a:bodyPr/>
          <a:lstStyle/>
          <a:p>
            <a:fld id="{88A1DFE4-5FC5-43BD-BB7E-75EAD82B965F}" type="slidenum">
              <a:rPr lang="en-US" noProof="0" smtClean="0"/>
              <a:pPr/>
              <a:t>194</a:t>
            </a:fld>
            <a:endParaRPr lang="en-US" noProof="0" dirty="0"/>
          </a:p>
        </p:txBody>
      </p:sp>
      <p:sp>
        <p:nvSpPr>
          <p:cNvPr id="7" name="Text Placeholder 6">
            <a:extLst>
              <a:ext uri="{FF2B5EF4-FFF2-40B4-BE49-F238E27FC236}">
                <a16:creationId xmlns:a16="http://schemas.microsoft.com/office/drawing/2014/main" id="{09C5D0D5-AF91-AE1B-8079-9B4D1F5B0EFE}"/>
              </a:ext>
            </a:extLst>
          </p:cNvPr>
          <p:cNvSpPr>
            <a:spLocks noGrp="1"/>
          </p:cNvSpPr>
          <p:nvPr>
            <p:ph type="body" sz="quarter" idx="12"/>
          </p:nvPr>
        </p:nvSpPr>
        <p:spPr>
          <a:xfrm>
            <a:off x="92842" y="1625599"/>
            <a:ext cx="8719217" cy="2810755"/>
          </a:xfrm>
        </p:spPr>
        <p:txBody>
          <a:bodyPr/>
          <a:lstStyle/>
          <a:p>
            <a:pPr marL="285750" indent="-285750">
              <a:buFont typeface="Arial" panose="020B0604020202020204" pitchFamily="34" charset="0"/>
              <a:buChar char="•"/>
            </a:pPr>
            <a:r>
              <a:rPr lang="en-CH" dirty="0"/>
              <a:t>Create a DOI for each individual scientific project </a:t>
            </a:r>
            <a:r>
              <a:rPr lang="en-CH" b="0" dirty="0"/>
              <a:t>and make sure that authors include the DOI of the project in each publication. This eases creating an inventory of the tier 0 publications!</a:t>
            </a:r>
          </a:p>
          <a:p>
            <a:pPr marL="285750" indent="-285750">
              <a:buFont typeface="Arial" panose="020B0604020202020204" pitchFamily="34" charset="0"/>
              <a:buChar char="•"/>
            </a:pPr>
            <a:r>
              <a:rPr lang="en-CH" dirty="0"/>
              <a:t>Recommend the use of proper keywords </a:t>
            </a:r>
            <a:r>
              <a:rPr lang="en-CH" b="0" dirty="0"/>
              <a:t>in all scientific products (not only articles) to help building an inventory.</a:t>
            </a:r>
          </a:p>
          <a:p>
            <a:pPr marL="285750" indent="-285750">
              <a:buFont typeface="Arial" panose="020B0604020202020204" pitchFamily="34" charset="0"/>
              <a:buChar char="•"/>
            </a:pPr>
            <a:r>
              <a:rPr lang="en-CH" dirty="0"/>
              <a:t>Build a database of authors for which you can search</a:t>
            </a:r>
            <a:r>
              <a:rPr lang="en-CH" b="0" dirty="0"/>
              <a:t>,</a:t>
            </a:r>
            <a:br>
              <a:rPr lang="en-CH" b="0" dirty="0"/>
            </a:br>
            <a:r>
              <a:rPr lang="en-CH" b="0" dirty="0"/>
              <a:t>e.g. CERN manages so called “Grey Books” for each scientific collaboration.</a:t>
            </a:r>
          </a:p>
          <a:p>
            <a:pPr marL="285750" indent="-285750">
              <a:buFont typeface="Arial" panose="020B0604020202020204" pitchFamily="34" charset="0"/>
              <a:buChar char="•"/>
            </a:pPr>
            <a:r>
              <a:rPr lang="en-CH" dirty="0"/>
              <a:t>Foster the publication of articles in platforms that count the downloads,</a:t>
            </a:r>
            <a:br>
              <a:rPr lang="en-CH" dirty="0"/>
            </a:br>
            <a:r>
              <a:rPr lang="en-CH" dirty="0"/>
              <a:t>the citations </a:t>
            </a:r>
            <a:r>
              <a:rPr lang="en-CH" b="0" dirty="0"/>
              <a:t>to help building a tracking of the publications.</a:t>
            </a:r>
          </a:p>
          <a:p>
            <a:pPr marL="285750" indent="-285750">
              <a:buFont typeface="Arial" panose="020B0604020202020204" pitchFamily="34" charset="0"/>
              <a:buChar char="•"/>
            </a:pPr>
            <a:r>
              <a:rPr lang="en-CH" dirty="0"/>
              <a:t>Include the large “informal publication” sector </a:t>
            </a:r>
            <a:r>
              <a:rPr lang="en-CH" b="0" dirty="0"/>
              <a:t>consisting of presentations,</a:t>
            </a:r>
            <a:br>
              <a:rPr lang="en-CH" b="0" dirty="0"/>
            </a:br>
            <a:r>
              <a:rPr lang="en-CH" b="0" dirty="0"/>
              <a:t>university lectures and courses, workshops and self-publications that become ever more important.</a:t>
            </a:r>
          </a:p>
        </p:txBody>
      </p:sp>
      <p:sp>
        <p:nvSpPr>
          <p:cNvPr id="6" name="Title 5">
            <a:extLst>
              <a:ext uri="{FF2B5EF4-FFF2-40B4-BE49-F238E27FC236}">
                <a16:creationId xmlns:a16="http://schemas.microsoft.com/office/drawing/2014/main" id="{9EC90776-A5C4-F825-76BD-2B7F422F3EC3}"/>
              </a:ext>
            </a:extLst>
          </p:cNvPr>
          <p:cNvSpPr>
            <a:spLocks noGrp="1"/>
          </p:cNvSpPr>
          <p:nvPr>
            <p:ph type="title"/>
          </p:nvPr>
        </p:nvSpPr>
        <p:spPr/>
        <p:txBody>
          <a:bodyPr/>
          <a:lstStyle/>
          <a:p>
            <a:r>
              <a:rPr lang="en-CH" dirty="0"/>
              <a:t>Some recommendations for future projects to help accounting and quanitifying science impacts</a:t>
            </a:r>
          </a:p>
        </p:txBody>
      </p:sp>
    </p:spTree>
    <p:extLst>
      <p:ext uri="{BB962C8B-B14F-4D97-AF65-F5344CB8AC3E}">
        <p14:creationId xmlns:p14="http://schemas.microsoft.com/office/powerpoint/2010/main" val="2246937706"/>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C2B4B74-B36A-4771-D0FD-752845C620A1}"/>
              </a:ext>
            </a:extLst>
          </p:cNvPr>
          <p:cNvSpPr>
            <a:spLocks noGrp="1"/>
          </p:cNvSpPr>
          <p:nvPr>
            <p:ph type="sldNum" sz="quarter" idx="10"/>
          </p:nvPr>
        </p:nvSpPr>
        <p:spPr/>
        <p:txBody>
          <a:bodyPr/>
          <a:lstStyle/>
          <a:p>
            <a:fld id="{88A1DFE4-5FC5-43BD-BB7E-75EAD82B965F}" type="slidenum">
              <a:rPr lang="en-US" noProof="0" smtClean="0"/>
              <a:pPr/>
              <a:t>195</a:t>
            </a:fld>
            <a:endParaRPr lang="en-US" noProof="0" dirty="0"/>
          </a:p>
        </p:txBody>
      </p:sp>
      <p:sp>
        <p:nvSpPr>
          <p:cNvPr id="7" name="Text Placeholder 6">
            <a:extLst>
              <a:ext uri="{FF2B5EF4-FFF2-40B4-BE49-F238E27FC236}">
                <a16:creationId xmlns:a16="http://schemas.microsoft.com/office/drawing/2014/main" id="{766B1CEA-CD61-C8DF-D657-5992E2DB002A}"/>
              </a:ext>
            </a:extLst>
          </p:cNvPr>
          <p:cNvSpPr>
            <a:spLocks noGrp="1"/>
          </p:cNvSpPr>
          <p:nvPr>
            <p:ph type="body" sz="quarter" idx="12"/>
          </p:nvPr>
        </p:nvSpPr>
        <p:spPr>
          <a:xfrm>
            <a:off x="92842" y="1044223"/>
            <a:ext cx="8864991" cy="841792"/>
          </a:xfrm>
        </p:spPr>
        <p:txBody>
          <a:bodyPr/>
          <a:lstStyle/>
          <a:p>
            <a:r>
              <a:rPr lang="en-CH" dirty="0"/>
              <a:t>Step 1: Estimate the production of T0 articles</a:t>
            </a:r>
          </a:p>
          <a:p>
            <a:r>
              <a:rPr lang="en-CH" b="0" dirty="0"/>
              <a:t>This can be done based on previous, comparable particle collider projects, considering the new science programme. There are 2 parameters: </a:t>
            </a:r>
            <a:r>
              <a:rPr lang="en-CH" dirty="0"/>
              <a:t>1) shape and 2) volume</a:t>
            </a:r>
          </a:p>
          <a:p>
            <a:endParaRPr lang="en-CH" b="0" dirty="0"/>
          </a:p>
          <a:p>
            <a:endParaRPr lang="en-CH" b="0" dirty="0"/>
          </a:p>
          <a:p>
            <a:endParaRPr lang="en-CH" dirty="0"/>
          </a:p>
        </p:txBody>
      </p:sp>
      <p:sp>
        <p:nvSpPr>
          <p:cNvPr id="6" name="Title 5">
            <a:extLst>
              <a:ext uri="{FF2B5EF4-FFF2-40B4-BE49-F238E27FC236}">
                <a16:creationId xmlns:a16="http://schemas.microsoft.com/office/drawing/2014/main" id="{2EB8841F-B4CA-0A5E-0D7C-71E68A182A7E}"/>
              </a:ext>
            </a:extLst>
          </p:cNvPr>
          <p:cNvSpPr>
            <a:spLocks noGrp="1"/>
          </p:cNvSpPr>
          <p:nvPr>
            <p:ph type="title"/>
          </p:nvPr>
        </p:nvSpPr>
        <p:spPr/>
        <p:txBody>
          <a:bodyPr/>
          <a:lstStyle/>
          <a:p>
            <a:r>
              <a:rPr lang="en-CH" dirty="0"/>
              <a:t>Example: FCC scientific articles production</a:t>
            </a:r>
          </a:p>
        </p:txBody>
      </p:sp>
      <p:pic>
        <p:nvPicPr>
          <p:cNvPr id="2" name="Picture 1">
            <a:extLst>
              <a:ext uri="{FF2B5EF4-FFF2-40B4-BE49-F238E27FC236}">
                <a16:creationId xmlns:a16="http://schemas.microsoft.com/office/drawing/2014/main" id="{3BC79F1A-48D4-8320-5F7F-37998E3857E8}"/>
              </a:ext>
            </a:extLst>
          </p:cNvPr>
          <p:cNvPicPr>
            <a:picLocks noChangeAspect="1"/>
          </p:cNvPicPr>
          <p:nvPr/>
        </p:nvPicPr>
        <p:blipFill>
          <a:blip r:embed="rId2"/>
          <a:stretch>
            <a:fillRect/>
          </a:stretch>
        </p:blipFill>
        <p:spPr>
          <a:xfrm>
            <a:off x="92841" y="1834438"/>
            <a:ext cx="8864991" cy="2096727"/>
          </a:xfrm>
          <a:prstGeom prst="rect">
            <a:avLst/>
          </a:prstGeom>
        </p:spPr>
      </p:pic>
      <p:sp>
        <p:nvSpPr>
          <p:cNvPr id="4" name="Text Placeholder 6">
            <a:extLst>
              <a:ext uri="{FF2B5EF4-FFF2-40B4-BE49-F238E27FC236}">
                <a16:creationId xmlns:a16="http://schemas.microsoft.com/office/drawing/2014/main" id="{24071D3D-1421-C915-0542-DD941FAEC423}"/>
              </a:ext>
            </a:extLst>
          </p:cNvPr>
          <p:cNvSpPr txBox="1">
            <a:spLocks/>
          </p:cNvSpPr>
          <p:nvPr/>
        </p:nvSpPr>
        <p:spPr>
          <a:xfrm>
            <a:off x="92840" y="3979333"/>
            <a:ext cx="8864991" cy="1084949"/>
          </a:xfrm>
          <a:prstGeom prst="rect">
            <a:avLst/>
          </a:prstGeom>
        </p:spPr>
        <p:txBody>
          <a:bodyPr vert="horz" lIns="91440" tIns="45720" rIns="91440" bIns="45720" rtlCol="0">
            <a:noAutofit/>
          </a:bodyPr>
          <a:lstStyle>
            <a:lvl1pPr marL="0" indent="0" algn="l" defTabSz="685800" rtl="0" eaLnBrk="1" latinLnBrk="0" hangingPunct="1">
              <a:lnSpc>
                <a:spcPct val="100000"/>
              </a:lnSpc>
              <a:spcBef>
                <a:spcPts val="0"/>
              </a:spcBef>
              <a:spcAft>
                <a:spcPts val="600"/>
              </a:spcAft>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ct val="100000"/>
              </a:lnSpc>
              <a:spcBef>
                <a:spcPts val="0"/>
              </a:spcBef>
              <a:spcAft>
                <a:spcPts val="600"/>
              </a:spcAft>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CH" dirty="0"/>
              <a:t>Shape: </a:t>
            </a:r>
            <a:r>
              <a:rPr lang="en-CH" b="0" dirty="0"/>
              <a:t>Can be derived from the science programme.</a:t>
            </a:r>
          </a:p>
          <a:p>
            <a:r>
              <a:rPr lang="en-GB" dirty="0"/>
              <a:t>V</a:t>
            </a:r>
            <a:r>
              <a:rPr lang="en-CH" dirty="0"/>
              <a:t>olume: </a:t>
            </a:r>
            <a:r>
              <a:rPr lang="en-CH" b="0" dirty="0"/>
              <a:t>Can to be based on a scaling of publications of known scientific collaborations and # scientists.</a:t>
            </a:r>
          </a:p>
          <a:p>
            <a:r>
              <a:rPr lang="en-CH" b="0" dirty="0"/>
              <a:t>Note: it is easier to determine those numbers in smaller collaborations and those that have a more rigorous publishing policy.</a:t>
            </a:r>
          </a:p>
          <a:p>
            <a:endParaRPr lang="en-CH" b="0" dirty="0"/>
          </a:p>
          <a:p>
            <a:endParaRPr lang="en-CH" b="0" dirty="0"/>
          </a:p>
          <a:p>
            <a:endParaRPr lang="en-CH" dirty="0"/>
          </a:p>
        </p:txBody>
      </p:sp>
    </p:spTree>
    <p:extLst>
      <p:ext uri="{BB962C8B-B14F-4D97-AF65-F5344CB8AC3E}">
        <p14:creationId xmlns:p14="http://schemas.microsoft.com/office/powerpoint/2010/main" val="223557034"/>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42B814-CD63-ABAC-D121-D7BA454525B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CAD3E40-6EA7-00D2-E3BD-47B190977276}"/>
              </a:ext>
            </a:extLst>
          </p:cNvPr>
          <p:cNvSpPr>
            <a:spLocks noGrp="1"/>
          </p:cNvSpPr>
          <p:nvPr>
            <p:ph type="sldNum" sz="quarter" idx="10"/>
          </p:nvPr>
        </p:nvSpPr>
        <p:spPr/>
        <p:txBody>
          <a:bodyPr/>
          <a:lstStyle/>
          <a:p>
            <a:fld id="{88A1DFE4-5FC5-43BD-BB7E-75EAD82B965F}" type="slidenum">
              <a:rPr lang="en-US" noProof="0" smtClean="0"/>
              <a:pPr/>
              <a:t>196</a:t>
            </a:fld>
            <a:endParaRPr lang="en-US" noProof="0" dirty="0"/>
          </a:p>
        </p:txBody>
      </p:sp>
      <p:sp>
        <p:nvSpPr>
          <p:cNvPr id="6" name="Title 5">
            <a:extLst>
              <a:ext uri="{FF2B5EF4-FFF2-40B4-BE49-F238E27FC236}">
                <a16:creationId xmlns:a16="http://schemas.microsoft.com/office/drawing/2014/main" id="{29207A33-AD44-172D-4FB0-D393FA64CADE}"/>
              </a:ext>
            </a:extLst>
          </p:cNvPr>
          <p:cNvSpPr>
            <a:spLocks noGrp="1"/>
          </p:cNvSpPr>
          <p:nvPr>
            <p:ph type="title"/>
          </p:nvPr>
        </p:nvSpPr>
        <p:spPr/>
        <p:txBody>
          <a:bodyPr/>
          <a:lstStyle/>
          <a:p>
            <a:r>
              <a:rPr lang="en-CH" dirty="0"/>
              <a:t>Example: FCC scientific articles production</a:t>
            </a:r>
          </a:p>
        </p:txBody>
      </p:sp>
      <p:sp>
        <p:nvSpPr>
          <p:cNvPr id="4" name="Text Placeholder 6">
            <a:extLst>
              <a:ext uri="{FF2B5EF4-FFF2-40B4-BE49-F238E27FC236}">
                <a16:creationId xmlns:a16="http://schemas.microsoft.com/office/drawing/2014/main" id="{A7AE8370-F930-B67F-BE48-E4B5D19DE138}"/>
              </a:ext>
            </a:extLst>
          </p:cNvPr>
          <p:cNvSpPr txBox="1">
            <a:spLocks/>
          </p:cNvSpPr>
          <p:nvPr/>
        </p:nvSpPr>
        <p:spPr>
          <a:xfrm>
            <a:off x="0" y="1059246"/>
            <a:ext cx="8864991" cy="841792"/>
          </a:xfrm>
          <a:prstGeom prst="rect">
            <a:avLst/>
          </a:prstGeom>
        </p:spPr>
        <p:txBody>
          <a:bodyPr vert="horz" lIns="91440" tIns="45720" rIns="91440" bIns="45720" rtlCol="0">
            <a:noAutofit/>
          </a:bodyPr>
          <a:lstStyle>
            <a:lvl1pPr marL="0" indent="0" algn="l" defTabSz="685800" rtl="0" eaLnBrk="1" latinLnBrk="0" hangingPunct="1">
              <a:lnSpc>
                <a:spcPct val="100000"/>
              </a:lnSpc>
              <a:spcBef>
                <a:spcPts val="0"/>
              </a:spcBef>
              <a:spcAft>
                <a:spcPts val="600"/>
              </a:spcAft>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ct val="100000"/>
              </a:lnSpc>
              <a:spcBef>
                <a:spcPts val="0"/>
              </a:spcBef>
              <a:spcAft>
                <a:spcPts val="600"/>
              </a:spcAft>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CH" dirty="0"/>
              <a:t>Step 2a: Estimate the citation of T1 articles based on citations of T0 articles</a:t>
            </a:r>
          </a:p>
          <a:p>
            <a:r>
              <a:rPr lang="en-CH" b="0" dirty="0"/>
              <a:t>This can be done based on a scientometric analysis of previous, comparable particle collider projects</a:t>
            </a:r>
            <a:br>
              <a:rPr lang="en-CH" b="0" dirty="0"/>
            </a:br>
            <a:r>
              <a:rPr lang="en-CH" b="0" dirty="0"/>
              <a:t>to obtain the ratios of T1/T0 and T2/T1.</a:t>
            </a:r>
          </a:p>
          <a:p>
            <a:endParaRPr lang="en-CH" b="0" dirty="0"/>
          </a:p>
          <a:p>
            <a:endParaRPr lang="en-CH" b="0" dirty="0"/>
          </a:p>
          <a:p>
            <a:endParaRPr lang="en-CH" dirty="0"/>
          </a:p>
        </p:txBody>
      </p:sp>
      <p:graphicFrame>
        <p:nvGraphicFramePr>
          <p:cNvPr id="11" name="Table 10">
            <a:extLst>
              <a:ext uri="{FF2B5EF4-FFF2-40B4-BE49-F238E27FC236}">
                <a16:creationId xmlns:a16="http://schemas.microsoft.com/office/drawing/2014/main" id="{13000511-2324-56B9-9E5A-2DD5E2FDB313}"/>
              </a:ext>
            </a:extLst>
          </p:cNvPr>
          <p:cNvGraphicFramePr>
            <a:graphicFrameLocks noGrp="1"/>
          </p:cNvGraphicFramePr>
          <p:nvPr>
            <p:extLst>
              <p:ext uri="{D42A27DB-BD31-4B8C-83A1-F6EECF244321}">
                <p14:modId xmlns:p14="http://schemas.microsoft.com/office/powerpoint/2010/main" val="3900496714"/>
              </p:ext>
            </p:extLst>
          </p:nvPr>
        </p:nvGraphicFramePr>
        <p:xfrm>
          <a:off x="181102" y="1962678"/>
          <a:ext cx="8765415" cy="1794764"/>
        </p:xfrm>
        <a:graphic>
          <a:graphicData uri="http://schemas.openxmlformats.org/drawingml/2006/table">
            <a:tbl>
              <a:tblPr firstRow="1" firstCol="1" bandRow="1"/>
              <a:tblGrid>
                <a:gridCol w="3052128">
                  <a:extLst>
                    <a:ext uri="{9D8B030D-6E8A-4147-A177-3AD203B41FA5}">
                      <a16:colId xmlns:a16="http://schemas.microsoft.com/office/drawing/2014/main" val="2948879398"/>
                    </a:ext>
                  </a:extLst>
                </a:gridCol>
                <a:gridCol w="1515745">
                  <a:extLst>
                    <a:ext uri="{9D8B030D-6E8A-4147-A177-3AD203B41FA5}">
                      <a16:colId xmlns:a16="http://schemas.microsoft.com/office/drawing/2014/main" val="4253426660"/>
                    </a:ext>
                  </a:extLst>
                </a:gridCol>
                <a:gridCol w="1317063">
                  <a:extLst>
                    <a:ext uri="{9D8B030D-6E8A-4147-A177-3AD203B41FA5}">
                      <a16:colId xmlns:a16="http://schemas.microsoft.com/office/drawing/2014/main" val="2188328566"/>
                    </a:ext>
                  </a:extLst>
                </a:gridCol>
                <a:gridCol w="1060125">
                  <a:extLst>
                    <a:ext uri="{9D8B030D-6E8A-4147-A177-3AD203B41FA5}">
                      <a16:colId xmlns:a16="http://schemas.microsoft.com/office/drawing/2014/main" val="1061001947"/>
                    </a:ext>
                  </a:extLst>
                </a:gridCol>
                <a:gridCol w="1820354">
                  <a:extLst>
                    <a:ext uri="{9D8B030D-6E8A-4147-A177-3AD203B41FA5}">
                      <a16:colId xmlns:a16="http://schemas.microsoft.com/office/drawing/2014/main" val="4117392268"/>
                    </a:ext>
                  </a:extLst>
                </a:gridCol>
              </a:tblGrid>
              <a:tr h="107950">
                <a:tc>
                  <a:txBody>
                    <a:bodyPr/>
                    <a:lstStyle/>
                    <a:p>
                      <a:pPr algn="r">
                        <a:spcBef>
                          <a:spcPts val="200"/>
                        </a:spcBef>
                        <a:spcAft>
                          <a:spcPts val="200"/>
                        </a:spcAft>
                        <a:buNone/>
                      </a:pP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094C77"/>
                    </a:solidFill>
                  </a:tcPr>
                </a:tc>
                <a:tc>
                  <a:txBody>
                    <a:bodyPr/>
                    <a:lstStyle/>
                    <a:p>
                      <a:pPr algn="r">
                        <a:spcBef>
                          <a:spcPts val="200"/>
                        </a:spcBef>
                        <a:spcAft>
                          <a:spcPts val="200"/>
                        </a:spcAft>
                        <a:buNone/>
                      </a:pPr>
                      <a:r>
                        <a:rPr lang="en-GB" sz="1200" b="0" cap="all" dirty="0">
                          <a:solidFill>
                            <a:srgbClr val="FFFFFF"/>
                          </a:solidFill>
                          <a:effectLst/>
                          <a:latin typeface="Open Sans" panose="020B0606030504020204" pitchFamily="34" charset="0"/>
                          <a:ea typeface="Open Sans" panose="020B0606030504020204" pitchFamily="34" charset="0"/>
                          <a:cs typeface="Times New Roman" panose="02020603050405020304" pitchFamily="18" charset="0"/>
                        </a:rPr>
                        <a:t> </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094C77"/>
                    </a:solidFill>
                  </a:tcPr>
                </a:tc>
                <a:tc gridSpan="3">
                  <a:txBody>
                    <a:bodyPr/>
                    <a:lstStyle/>
                    <a:p>
                      <a:pPr algn="ctr">
                        <a:spcBef>
                          <a:spcPts val="200"/>
                        </a:spcBef>
                        <a:spcAft>
                          <a:spcPts val="200"/>
                        </a:spcAft>
                        <a:buNone/>
                      </a:pPr>
                      <a:r>
                        <a:rPr lang="en-GB" sz="1200" b="0" cap="all">
                          <a:solidFill>
                            <a:srgbClr val="FFFFFF"/>
                          </a:solidFill>
                          <a:effectLst/>
                          <a:latin typeface="Open Sans" panose="020B0606030504020204" pitchFamily="34" charset="0"/>
                          <a:ea typeface="Open Sans" panose="020B0606030504020204" pitchFamily="34" charset="0"/>
                          <a:cs typeface="Times New Roman" panose="02020603050405020304" pitchFamily="18" charset="0"/>
                        </a:rPr>
                        <a:t>LHC scientific products </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094C77"/>
                    </a:solidFill>
                  </a:tcPr>
                </a:tc>
                <a:tc hMerge="1">
                  <a:txBody>
                    <a:bodyPr/>
                    <a:lstStyle/>
                    <a:p>
                      <a:endParaRPr lang="en-CH"/>
                    </a:p>
                  </a:txBody>
                  <a:tcPr/>
                </a:tc>
                <a:tc hMerge="1">
                  <a:txBody>
                    <a:bodyPr/>
                    <a:lstStyle/>
                    <a:p>
                      <a:endParaRPr lang="en-CH"/>
                    </a:p>
                  </a:txBody>
                  <a:tcPr/>
                </a:tc>
                <a:extLst>
                  <a:ext uri="{0D108BD9-81ED-4DB2-BD59-A6C34878D82A}">
                    <a16:rowId xmlns:a16="http://schemas.microsoft.com/office/drawing/2014/main" val="3582450036"/>
                  </a:ext>
                </a:extLst>
              </a:tr>
              <a:tr h="107950">
                <a:tc>
                  <a:txBody>
                    <a:bodyPr/>
                    <a:lstStyle/>
                    <a:p>
                      <a:pPr algn="r">
                        <a:spcBef>
                          <a:spcPts val="200"/>
                        </a:spcBef>
                        <a:spcAft>
                          <a:spcPts val="200"/>
                        </a:spcAft>
                        <a:buNone/>
                      </a:pPr>
                      <a:r>
                        <a:rPr lang="en-GB" sz="1200" b="1" dirty="0">
                          <a:solidFill>
                            <a:srgbClr val="000000"/>
                          </a:solidFill>
                          <a:effectLst/>
                          <a:latin typeface="Open Sans" panose="020B0606030504020204" pitchFamily="34" charset="0"/>
                          <a:ea typeface="Open Sans" panose="020B0606030504020204" pitchFamily="34" charset="0"/>
                          <a:cs typeface="Times New Roman" panose="02020603050405020304" pitchFamily="18" charset="0"/>
                        </a:rPr>
                        <a:t>Description</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spcBef>
                          <a:spcPts val="200"/>
                        </a:spcBef>
                        <a:spcAft>
                          <a:spcPts val="200"/>
                        </a:spcAft>
                        <a:buNone/>
                      </a:pPr>
                      <a:r>
                        <a:rPr lang="en-GB" sz="1200" b="1" dirty="0">
                          <a:solidFill>
                            <a:srgbClr val="000000"/>
                          </a:solidFill>
                          <a:effectLst/>
                          <a:latin typeface="Open Sans" panose="020B0606030504020204" pitchFamily="34" charset="0"/>
                          <a:ea typeface="Open Sans" panose="020B0606030504020204" pitchFamily="34" charset="0"/>
                          <a:cs typeface="Times New Roman" panose="02020603050405020304" pitchFamily="18" charset="0"/>
                        </a:rPr>
                        <a:t>Ratios of products</a:t>
                      </a:r>
                      <a:br>
                        <a:rPr lang="en-GB" sz="1200" b="1" dirty="0">
                          <a:solidFill>
                            <a:srgbClr val="000000"/>
                          </a:solidFill>
                          <a:effectLst/>
                          <a:latin typeface="Open Sans" panose="020B0606030504020204" pitchFamily="34" charset="0"/>
                          <a:ea typeface="Open Sans" panose="020B0606030504020204" pitchFamily="34" charset="0"/>
                          <a:cs typeface="Times New Roman" panose="02020603050405020304" pitchFamily="18" charset="0"/>
                        </a:rPr>
                      </a:br>
                      <a:r>
                        <a:rPr lang="en-GB" sz="1200" b="1" dirty="0">
                          <a:solidFill>
                            <a:srgbClr val="000000"/>
                          </a:solidFill>
                          <a:effectLst/>
                          <a:latin typeface="Open Sans" panose="020B0606030504020204" pitchFamily="34" charset="0"/>
                          <a:ea typeface="Open Sans" panose="020B0606030504020204" pitchFamily="34" charset="0"/>
                          <a:cs typeface="Times New Roman" panose="02020603050405020304" pitchFamily="18" charset="0"/>
                        </a:rPr>
                        <a:t>and citations</a:t>
                      </a:r>
                      <a:endParaRPr lang="en-CH" sz="12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w="12700" cap="flat" cmpd="sng" algn="ctr">
                      <a:no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spcBef>
                          <a:spcPts val="200"/>
                        </a:spcBef>
                        <a:spcAft>
                          <a:spcPts val="200"/>
                        </a:spcAft>
                        <a:buNone/>
                      </a:pPr>
                      <a:r>
                        <a:rPr lang="en-GB" sz="1200" b="1">
                          <a:solidFill>
                            <a:srgbClr val="000000"/>
                          </a:solidFill>
                          <a:effectLst/>
                          <a:latin typeface="Open Sans" panose="020B0606030504020204" pitchFamily="34" charset="0"/>
                          <a:ea typeface="Open Sans" panose="020B0606030504020204" pitchFamily="34" charset="0"/>
                          <a:cs typeface="Times New Roman" panose="02020603050405020304" pitchFamily="18" charset="0"/>
                        </a:rPr>
                        <a:t>Construction</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Bef>
                          <a:spcPts val="200"/>
                        </a:spcBef>
                        <a:spcAft>
                          <a:spcPts val="200"/>
                        </a:spcAft>
                        <a:buNone/>
                      </a:pPr>
                      <a:r>
                        <a:rPr lang="en-GB" sz="1200" b="1">
                          <a:solidFill>
                            <a:srgbClr val="000000"/>
                          </a:solidFill>
                          <a:effectLst/>
                          <a:latin typeface="Open Sans" panose="020B0606030504020204" pitchFamily="34" charset="0"/>
                          <a:ea typeface="Open Sans" panose="020B0606030504020204" pitchFamily="34" charset="0"/>
                          <a:cs typeface="Times New Roman" panose="02020603050405020304" pitchFamily="18" charset="0"/>
                        </a:rPr>
                        <a:t>1993-2007</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spcBef>
                          <a:spcPts val="200"/>
                        </a:spcBef>
                        <a:spcAft>
                          <a:spcPts val="200"/>
                        </a:spcAft>
                        <a:buNone/>
                      </a:pPr>
                      <a:r>
                        <a:rPr lang="en-GB" sz="1200" b="1">
                          <a:solidFill>
                            <a:srgbClr val="000000"/>
                          </a:solidFill>
                          <a:effectLst/>
                          <a:latin typeface="Open Sans" panose="020B0606030504020204" pitchFamily="34" charset="0"/>
                          <a:ea typeface="Open Sans" panose="020B0606030504020204" pitchFamily="34" charset="0"/>
                          <a:cs typeface="Times New Roman" panose="02020603050405020304" pitchFamily="18" charset="0"/>
                        </a:rPr>
                        <a:t>Operation</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Bef>
                          <a:spcPts val="200"/>
                        </a:spcBef>
                        <a:spcAft>
                          <a:spcPts val="200"/>
                        </a:spcAft>
                        <a:buNone/>
                      </a:pPr>
                      <a:r>
                        <a:rPr lang="en-GB" sz="1200" b="1">
                          <a:solidFill>
                            <a:srgbClr val="000000"/>
                          </a:solidFill>
                          <a:effectLst/>
                          <a:latin typeface="Open Sans" panose="020B0606030504020204" pitchFamily="34" charset="0"/>
                          <a:ea typeface="Open Sans" panose="020B0606030504020204" pitchFamily="34" charset="0"/>
                          <a:cs typeface="Times New Roman" panose="02020603050405020304" pitchFamily="18" charset="0"/>
                        </a:rPr>
                        <a:t>2008-2021</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spcBef>
                          <a:spcPts val="200"/>
                        </a:spcBef>
                        <a:spcAft>
                          <a:spcPts val="200"/>
                        </a:spcAft>
                        <a:buNone/>
                      </a:pPr>
                      <a:r>
                        <a:rPr lang="en-GB" sz="1200" b="1">
                          <a:solidFill>
                            <a:srgbClr val="000000"/>
                          </a:solidFill>
                          <a:effectLst/>
                          <a:latin typeface="Open Sans" panose="020B0606030504020204" pitchFamily="34" charset="0"/>
                          <a:ea typeface="Open Sans" panose="020B0606030504020204" pitchFamily="34" charset="0"/>
                          <a:cs typeface="Times New Roman" panose="02020603050405020304" pitchFamily="18" charset="0"/>
                        </a:rPr>
                        <a:t>Average for the period</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spcBef>
                          <a:spcPts val="200"/>
                        </a:spcBef>
                        <a:spcAft>
                          <a:spcPts val="200"/>
                        </a:spcAft>
                        <a:buNone/>
                      </a:pPr>
                      <a:r>
                        <a:rPr lang="en-GB" sz="1200" b="1">
                          <a:solidFill>
                            <a:srgbClr val="000000"/>
                          </a:solidFill>
                          <a:effectLst/>
                          <a:latin typeface="Open Sans" panose="020B0606030504020204" pitchFamily="34" charset="0"/>
                          <a:ea typeface="Open Sans" panose="020B0606030504020204" pitchFamily="34" charset="0"/>
                          <a:cs typeface="Times New Roman" panose="02020603050405020304" pitchFamily="18" charset="0"/>
                        </a:rPr>
                        <a:t>1993-2021</a:t>
                      </a:r>
                      <a:endParaRPr lang="en-CH" sz="12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6195" marR="36195" marT="36195" marB="36195">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3070165626"/>
                  </a:ext>
                </a:extLst>
              </a:tr>
              <a:tr h="107950">
                <a:tc>
                  <a:txBody>
                    <a:bodyPr/>
                    <a:lstStyle/>
                    <a:p>
                      <a:pPr marL="0" marR="0" lvl="0" indent="0" algn="r" defTabSz="685800" rtl="0" eaLnBrk="1" fontAlgn="auto" latinLnBrk="0" hangingPunct="1">
                        <a:lnSpc>
                          <a:spcPct val="110000"/>
                        </a:lnSpc>
                        <a:spcBef>
                          <a:spcPts val="200"/>
                        </a:spcBef>
                        <a:spcAft>
                          <a:spcPts val="600"/>
                        </a:spcAft>
                        <a:buClrTx/>
                        <a:buSzTx/>
                        <a:buFontTx/>
                        <a:buNone/>
                        <a:tabLst/>
                        <a:defRPr/>
                      </a:pPr>
                      <a:r>
                        <a:rPr lang="en-GB" sz="1200" b="1"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Number of T1 papers that a T0 induces</a:t>
                      </a:r>
                      <a:endParaRPr lang="en-CH" sz="1200" b="1" dirty="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12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T1/T0</a:t>
                      </a:r>
                      <a:endParaRPr lang="en-CH" sz="1200" dirty="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no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0.6</a:t>
                      </a:r>
                      <a:endParaRPr lang="en-CH" sz="12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2.0</a:t>
                      </a:r>
                      <a:endParaRPr lang="en-CH" sz="12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1.3</a:t>
                      </a:r>
                      <a:endParaRPr lang="en-CH" sz="12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3609998520"/>
                  </a:ext>
                </a:extLst>
              </a:tr>
              <a:tr h="107950">
                <a:tc>
                  <a:txBody>
                    <a:bodyPr/>
                    <a:lstStyle/>
                    <a:p>
                      <a:pPr marL="0" marR="0" lvl="0" indent="0" algn="r" defTabSz="685800" rtl="0" eaLnBrk="1" fontAlgn="auto" latinLnBrk="0" hangingPunct="1">
                        <a:lnSpc>
                          <a:spcPct val="110000"/>
                        </a:lnSpc>
                        <a:spcBef>
                          <a:spcPts val="200"/>
                        </a:spcBef>
                        <a:spcAft>
                          <a:spcPts val="600"/>
                        </a:spcAft>
                        <a:buClrTx/>
                        <a:buSzTx/>
                        <a:buFontTx/>
                        <a:buNone/>
                        <a:tabLst/>
                        <a:defRPr/>
                      </a:pPr>
                      <a:r>
                        <a:rPr lang="en-GB" sz="1200" b="1"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Number of T2 papers that a T0 induces</a:t>
                      </a:r>
                      <a:endParaRPr lang="en-CH" sz="1200" b="1" dirty="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12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T2/T0</a:t>
                      </a:r>
                      <a:endParaRPr lang="en-CH" sz="1200" dirty="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no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1.5</a:t>
                      </a:r>
                      <a:endParaRPr lang="en-CH" sz="12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6.0</a:t>
                      </a:r>
                      <a:endParaRPr lang="en-CH" sz="12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3.7</a:t>
                      </a:r>
                      <a:endParaRPr lang="en-CH" sz="12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636923057"/>
                  </a:ext>
                </a:extLst>
              </a:tr>
              <a:tr h="107950">
                <a:tc>
                  <a:txBody>
                    <a:bodyPr/>
                    <a:lstStyle/>
                    <a:p>
                      <a:pPr algn="r">
                        <a:lnSpc>
                          <a:spcPct val="110000"/>
                        </a:lnSpc>
                        <a:spcBef>
                          <a:spcPts val="200"/>
                        </a:spcBef>
                        <a:spcAft>
                          <a:spcPts val="600"/>
                        </a:spcAft>
                        <a:buNone/>
                      </a:pPr>
                      <a:r>
                        <a:rPr lang="en-GB" sz="1200" b="1"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Number of times a T0 is referenced</a:t>
                      </a:r>
                      <a:endParaRPr lang="en-CH" sz="1200" b="1" dirty="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12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R0/T0</a:t>
                      </a:r>
                      <a:endParaRPr lang="en-CH" sz="1200" dirty="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no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1.3</a:t>
                      </a:r>
                      <a:endParaRPr lang="en-CH" sz="12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11.6</a:t>
                      </a:r>
                      <a:endParaRPr lang="en-CH" sz="12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6.3</a:t>
                      </a:r>
                      <a:endParaRPr lang="en-CH" sz="12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2843039900"/>
                  </a:ext>
                </a:extLst>
              </a:tr>
              <a:tr h="107950">
                <a:tc>
                  <a:txBody>
                    <a:bodyPr/>
                    <a:lstStyle/>
                    <a:p>
                      <a:pPr marL="0" marR="0" lvl="0" indent="0" algn="r" defTabSz="685800" rtl="0" eaLnBrk="1" fontAlgn="auto" latinLnBrk="0" hangingPunct="1">
                        <a:lnSpc>
                          <a:spcPct val="110000"/>
                        </a:lnSpc>
                        <a:spcBef>
                          <a:spcPts val="200"/>
                        </a:spcBef>
                        <a:spcAft>
                          <a:spcPts val="600"/>
                        </a:spcAft>
                        <a:buClrTx/>
                        <a:buSzTx/>
                        <a:buFontTx/>
                        <a:buNone/>
                        <a:tabLst/>
                        <a:defRPr/>
                      </a:pPr>
                      <a:r>
                        <a:rPr lang="en-GB" sz="1200" b="1"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Number of times a T1 is referenced</a:t>
                      </a:r>
                      <a:endParaRPr lang="en-CH" sz="1200" b="1" dirty="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12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R1/T0</a:t>
                      </a:r>
                      <a:endParaRPr lang="en-CH" sz="1200" dirty="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no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2.8</a:t>
                      </a:r>
                      <a:endParaRPr lang="en-CH" sz="12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36.5</a:t>
                      </a:r>
                      <a:endParaRPr lang="en-CH" sz="12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ctr">
                        <a:lnSpc>
                          <a:spcPct val="110000"/>
                        </a:lnSpc>
                        <a:spcAft>
                          <a:spcPts val="600"/>
                        </a:spcAft>
                        <a:buNone/>
                      </a:pPr>
                      <a:r>
                        <a:rPr lang="en-GB" sz="120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19.1</a:t>
                      </a:r>
                      <a:endParaRPr lang="en-CH" sz="1200" dirty="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2362790706"/>
                  </a:ext>
                </a:extLst>
              </a:tr>
            </a:tbl>
          </a:graphicData>
        </a:graphic>
      </p:graphicFrame>
    </p:spTree>
    <p:extLst>
      <p:ext uri="{BB962C8B-B14F-4D97-AF65-F5344CB8AC3E}">
        <p14:creationId xmlns:p14="http://schemas.microsoft.com/office/powerpoint/2010/main" val="3116973199"/>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E8C30F-E48C-D10F-D141-A6632B7845E9}"/>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5C6BD46-F98E-B949-9500-9C19EB617543}"/>
              </a:ext>
            </a:extLst>
          </p:cNvPr>
          <p:cNvSpPr>
            <a:spLocks noGrp="1"/>
          </p:cNvSpPr>
          <p:nvPr>
            <p:ph type="sldNum" sz="quarter" idx="10"/>
          </p:nvPr>
        </p:nvSpPr>
        <p:spPr/>
        <p:txBody>
          <a:bodyPr/>
          <a:lstStyle/>
          <a:p>
            <a:fld id="{88A1DFE4-5FC5-43BD-BB7E-75EAD82B965F}" type="slidenum">
              <a:rPr lang="en-US" noProof="0" smtClean="0"/>
              <a:pPr/>
              <a:t>197</a:t>
            </a:fld>
            <a:endParaRPr lang="en-US" noProof="0" dirty="0"/>
          </a:p>
        </p:txBody>
      </p:sp>
      <p:sp>
        <p:nvSpPr>
          <p:cNvPr id="6" name="Title 5">
            <a:extLst>
              <a:ext uri="{FF2B5EF4-FFF2-40B4-BE49-F238E27FC236}">
                <a16:creationId xmlns:a16="http://schemas.microsoft.com/office/drawing/2014/main" id="{7FC692A1-1278-B104-C9AE-8FCB1BFFDE19}"/>
              </a:ext>
            </a:extLst>
          </p:cNvPr>
          <p:cNvSpPr>
            <a:spLocks noGrp="1"/>
          </p:cNvSpPr>
          <p:nvPr>
            <p:ph type="title"/>
          </p:nvPr>
        </p:nvSpPr>
        <p:spPr/>
        <p:txBody>
          <a:bodyPr/>
          <a:lstStyle/>
          <a:p>
            <a:r>
              <a:rPr lang="en-CH" dirty="0"/>
              <a:t>Example: FCC scientific articles production</a:t>
            </a:r>
          </a:p>
        </p:txBody>
      </p:sp>
      <p:sp>
        <p:nvSpPr>
          <p:cNvPr id="12" name="Text Placeholder 6">
            <a:extLst>
              <a:ext uri="{FF2B5EF4-FFF2-40B4-BE49-F238E27FC236}">
                <a16:creationId xmlns:a16="http://schemas.microsoft.com/office/drawing/2014/main" id="{F5C7621D-AA04-40A4-35DB-0C20C8EC93F2}"/>
              </a:ext>
            </a:extLst>
          </p:cNvPr>
          <p:cNvSpPr txBox="1">
            <a:spLocks/>
          </p:cNvSpPr>
          <p:nvPr/>
        </p:nvSpPr>
        <p:spPr>
          <a:xfrm>
            <a:off x="109222" y="980223"/>
            <a:ext cx="8864991" cy="380088"/>
          </a:xfrm>
          <a:prstGeom prst="rect">
            <a:avLst/>
          </a:prstGeom>
        </p:spPr>
        <p:txBody>
          <a:bodyPr vert="horz" lIns="91440" tIns="45720" rIns="91440" bIns="45720" rtlCol="0">
            <a:noAutofit/>
          </a:bodyPr>
          <a:lstStyle>
            <a:lvl1pPr marL="0" indent="0" algn="l" defTabSz="685800" rtl="0" eaLnBrk="1" latinLnBrk="0" hangingPunct="1">
              <a:lnSpc>
                <a:spcPct val="100000"/>
              </a:lnSpc>
              <a:spcBef>
                <a:spcPts val="0"/>
              </a:spcBef>
              <a:spcAft>
                <a:spcPts val="600"/>
              </a:spcAft>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ct val="100000"/>
              </a:lnSpc>
              <a:spcBef>
                <a:spcPts val="0"/>
              </a:spcBef>
              <a:spcAft>
                <a:spcPts val="600"/>
              </a:spcAft>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CH" dirty="0"/>
              <a:t>Step 2b: Based on the ratios, the production of T1 and T2 can be estimated over time.</a:t>
            </a:r>
            <a:endParaRPr lang="en-CH" b="0" dirty="0"/>
          </a:p>
          <a:p>
            <a:endParaRPr lang="en-CH" b="0" dirty="0"/>
          </a:p>
          <a:p>
            <a:endParaRPr lang="en-CH" b="0" dirty="0"/>
          </a:p>
          <a:p>
            <a:endParaRPr lang="en-CH" dirty="0"/>
          </a:p>
        </p:txBody>
      </p:sp>
      <p:pic>
        <p:nvPicPr>
          <p:cNvPr id="2" name="Immagine 3">
            <a:extLst>
              <a:ext uri="{FF2B5EF4-FFF2-40B4-BE49-F238E27FC236}">
                <a16:creationId xmlns:a16="http://schemas.microsoft.com/office/drawing/2014/main" id="{95E08EBD-E56B-E2F1-6494-E76138036FA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9222" y="1360311"/>
            <a:ext cx="8466984" cy="2217882"/>
          </a:xfrm>
          <a:prstGeom prst="rect">
            <a:avLst/>
          </a:prstGeom>
          <a:noFill/>
          <a:ln>
            <a:noFill/>
          </a:ln>
        </p:spPr>
      </p:pic>
    </p:spTree>
    <p:extLst>
      <p:ext uri="{BB962C8B-B14F-4D97-AF65-F5344CB8AC3E}">
        <p14:creationId xmlns:p14="http://schemas.microsoft.com/office/powerpoint/2010/main" val="1541176836"/>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EB4C9-359B-D587-1C28-1CE656EFD7ED}"/>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528ECA2-E935-E8FD-B795-8ED271136C01}"/>
              </a:ext>
            </a:extLst>
          </p:cNvPr>
          <p:cNvSpPr>
            <a:spLocks noGrp="1"/>
          </p:cNvSpPr>
          <p:nvPr>
            <p:ph type="sldNum" sz="quarter" idx="10"/>
          </p:nvPr>
        </p:nvSpPr>
        <p:spPr/>
        <p:txBody>
          <a:bodyPr/>
          <a:lstStyle/>
          <a:p>
            <a:fld id="{88A1DFE4-5FC5-43BD-BB7E-75EAD82B965F}" type="slidenum">
              <a:rPr lang="en-US" noProof="0" smtClean="0"/>
              <a:pPr/>
              <a:t>198</a:t>
            </a:fld>
            <a:endParaRPr lang="en-US" noProof="0" dirty="0"/>
          </a:p>
        </p:txBody>
      </p:sp>
      <p:sp>
        <p:nvSpPr>
          <p:cNvPr id="6" name="Title 5">
            <a:extLst>
              <a:ext uri="{FF2B5EF4-FFF2-40B4-BE49-F238E27FC236}">
                <a16:creationId xmlns:a16="http://schemas.microsoft.com/office/drawing/2014/main" id="{C910418D-C668-9C96-EF2D-D532557C9DAC}"/>
              </a:ext>
            </a:extLst>
          </p:cNvPr>
          <p:cNvSpPr>
            <a:spLocks noGrp="1"/>
          </p:cNvSpPr>
          <p:nvPr>
            <p:ph type="title"/>
          </p:nvPr>
        </p:nvSpPr>
        <p:spPr>
          <a:xfrm>
            <a:off x="92843" y="424839"/>
            <a:ext cx="8941935" cy="804066"/>
          </a:xfrm>
        </p:spPr>
        <p:txBody>
          <a:bodyPr/>
          <a:lstStyle/>
          <a:p>
            <a:r>
              <a:rPr lang="en-CH" dirty="0"/>
              <a:t>Example: FCC scientific articles production</a:t>
            </a:r>
          </a:p>
        </p:txBody>
      </p:sp>
      <p:sp>
        <p:nvSpPr>
          <p:cNvPr id="12" name="Text Placeholder 6">
            <a:extLst>
              <a:ext uri="{FF2B5EF4-FFF2-40B4-BE49-F238E27FC236}">
                <a16:creationId xmlns:a16="http://schemas.microsoft.com/office/drawing/2014/main" id="{58E72815-5E8D-1B96-FFCC-9A996C29EE82}"/>
              </a:ext>
            </a:extLst>
          </p:cNvPr>
          <p:cNvSpPr txBox="1">
            <a:spLocks/>
          </p:cNvSpPr>
          <p:nvPr/>
        </p:nvSpPr>
        <p:spPr>
          <a:xfrm>
            <a:off x="109222" y="934505"/>
            <a:ext cx="8864991" cy="3834489"/>
          </a:xfrm>
          <a:prstGeom prst="rect">
            <a:avLst/>
          </a:prstGeom>
        </p:spPr>
        <p:txBody>
          <a:bodyPr vert="horz" lIns="91440" tIns="45720" rIns="91440" bIns="45720" rtlCol="0">
            <a:noAutofit/>
          </a:bodyPr>
          <a:lstStyle>
            <a:lvl1pPr marL="0" indent="0" algn="l" defTabSz="685800" rtl="0" eaLnBrk="1" latinLnBrk="0" hangingPunct="1">
              <a:lnSpc>
                <a:spcPct val="100000"/>
              </a:lnSpc>
              <a:spcBef>
                <a:spcPts val="0"/>
              </a:spcBef>
              <a:spcAft>
                <a:spcPts val="600"/>
              </a:spcAft>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ct val="100000"/>
              </a:lnSpc>
              <a:spcBef>
                <a:spcPts val="0"/>
              </a:spcBef>
              <a:spcAft>
                <a:spcPts val="600"/>
              </a:spcAft>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CH" dirty="0"/>
              <a:t>Step 3: Estimating the value of T0 products.</a:t>
            </a:r>
          </a:p>
          <a:p>
            <a:r>
              <a:rPr lang="en-CH" u="sng" dirty="0"/>
              <a:t>Approach:</a:t>
            </a:r>
          </a:p>
          <a:p>
            <a:pPr marL="285750" indent="-285750">
              <a:buFont typeface="Arial" panose="020B0604020202020204" pitchFamily="34" charset="0"/>
              <a:buChar char="•"/>
            </a:pPr>
            <a:r>
              <a:rPr lang="en-CH" dirty="0"/>
              <a:t>Based on the “marginal production cost”, i.e. the cost to produce 1 additional paper</a:t>
            </a:r>
          </a:p>
          <a:p>
            <a:pPr marL="758250" lvl="1" indent="-285750">
              <a:buFont typeface="Arial" panose="020B0604020202020204" pitchFamily="34" charset="0"/>
              <a:buChar char="•"/>
            </a:pPr>
            <a:r>
              <a:rPr lang="en-GB" dirty="0"/>
              <a:t>C</a:t>
            </a:r>
            <a:r>
              <a:rPr lang="en-CH" dirty="0"/>
              <a:t>omprises only variable costs (labour), but not fixed costs (overheads, assets)</a:t>
            </a:r>
          </a:p>
          <a:p>
            <a:pPr marL="758250" lvl="1" indent="-285750">
              <a:buFont typeface="Arial" panose="020B0604020202020204" pitchFamily="34" charset="0"/>
              <a:buChar char="•"/>
            </a:pPr>
            <a:r>
              <a:rPr lang="en-CH" dirty="0"/>
              <a:t>measured by the annual gross salaries of the persons on the author list and</a:t>
            </a:r>
          </a:p>
          <a:p>
            <a:pPr marL="758250" lvl="1" indent="-285750">
              <a:buFont typeface="Arial" panose="020B0604020202020204" pitchFamily="34" charset="0"/>
              <a:buChar char="•"/>
            </a:pPr>
            <a:r>
              <a:rPr lang="en-CH" dirty="0"/>
              <a:t>an assumption of their contribution.</a:t>
            </a:r>
          </a:p>
          <a:p>
            <a:pPr marL="285750" indent="-285750">
              <a:buFont typeface="Arial" panose="020B0604020202020204" pitchFamily="34" charset="0"/>
              <a:buChar char="•"/>
            </a:pPr>
            <a:r>
              <a:rPr lang="en-CH" dirty="0"/>
              <a:t>Complemented with an influence factor</a:t>
            </a:r>
          </a:p>
          <a:p>
            <a:pPr marL="758250" lvl="1" indent="-285750">
              <a:buFont typeface="Arial" panose="020B0604020202020204" pitchFamily="34" charset="0"/>
              <a:buChar char="•"/>
            </a:pPr>
            <a:r>
              <a:rPr lang="en-CH" dirty="0"/>
              <a:t>based on consumption indicated by the references of that article.</a:t>
            </a:r>
          </a:p>
          <a:p>
            <a:pPr marL="285750" indent="-285750">
              <a:buFont typeface="Arial" panose="020B0604020202020204" pitchFamily="34" charset="0"/>
              <a:buChar char="•"/>
            </a:pPr>
            <a:r>
              <a:rPr lang="en-CH" dirty="0"/>
              <a:t>Plus some publication costs (~ 310 euro in 2024)</a:t>
            </a:r>
          </a:p>
          <a:p>
            <a:pPr marL="285750" indent="-285750">
              <a:lnSpc>
                <a:spcPct val="150000"/>
              </a:lnSpc>
              <a:buFont typeface="Arial" panose="020B0604020202020204" pitchFamily="34" charset="0"/>
              <a:buChar char="•"/>
            </a:pPr>
            <a:r>
              <a:rPr lang="en-CH" dirty="0"/>
              <a:t>Typical time spent on research relevant for publication from </a:t>
            </a:r>
            <a:r>
              <a:rPr lang="en-GB" dirty="0"/>
              <a:t>Nature’s 2016 Jobs Survey</a:t>
            </a:r>
            <a:br>
              <a:rPr lang="en-GB" baseline="30000" dirty="0"/>
            </a:br>
            <a:r>
              <a:rPr lang="en-GB" sz="1600" b="0" baseline="30000" dirty="0"/>
              <a:t>(https://</a:t>
            </a:r>
            <a:r>
              <a:rPr lang="en-GB" sz="1600" b="0" baseline="30000" dirty="0" err="1"/>
              <a:t>www.chemistryworld.com</a:t>
            </a:r>
            <a:r>
              <a:rPr lang="en-GB" sz="1600" b="0" baseline="30000" dirty="0"/>
              <a:t>/careers/time-after-time-how-academic-researchers-spend-their-working-life/2500016.article)</a:t>
            </a:r>
            <a:endParaRPr lang="en-CH" sz="1600" b="0" baseline="30000" dirty="0"/>
          </a:p>
          <a:p>
            <a:pPr marL="758250" lvl="1" indent="-285750">
              <a:buFont typeface="Arial" panose="020B0604020202020204" pitchFamily="34" charset="0"/>
              <a:buChar char="•"/>
            </a:pPr>
            <a:r>
              <a:rPr lang="en-CH" dirty="0"/>
              <a:t>Percentage of time spent on the project:</a:t>
            </a:r>
          </a:p>
          <a:p>
            <a:pPr marL="1406250" lvl="2" indent="-285750">
              <a:buFont typeface="Arial" panose="020B0604020202020204" pitchFamily="34" charset="0"/>
              <a:buChar char="•"/>
            </a:pPr>
            <a:r>
              <a:rPr lang="en-CH" dirty="0"/>
              <a:t>100% for students and post-doctoral researchers</a:t>
            </a:r>
          </a:p>
          <a:p>
            <a:pPr marL="1406250" lvl="2" indent="-285750">
              <a:buFont typeface="Arial" panose="020B0604020202020204" pitchFamily="34" charset="0"/>
              <a:buChar char="•"/>
            </a:pPr>
            <a:r>
              <a:rPr lang="en-CH" dirty="0"/>
              <a:t>Down to an avberage of 22% for senior scientists due to engagement in multiple research projects</a:t>
            </a:r>
          </a:p>
          <a:p>
            <a:pPr marL="758250" lvl="1" indent="-285750">
              <a:buFont typeface="Arial" panose="020B0604020202020204" pitchFamily="34" charset="0"/>
              <a:buChar char="•"/>
            </a:pPr>
            <a:r>
              <a:rPr lang="en-CH" dirty="0"/>
              <a:t>Overall 55% for a researcher (rest is administration, data management, teaching, grant applications, discussions)</a:t>
            </a:r>
          </a:p>
          <a:p>
            <a:endParaRPr lang="en-CH" b="0" dirty="0"/>
          </a:p>
          <a:p>
            <a:endParaRPr lang="en-CH" b="0" dirty="0"/>
          </a:p>
          <a:p>
            <a:endParaRPr lang="en-CH" b="0" dirty="0"/>
          </a:p>
          <a:p>
            <a:endParaRPr lang="en-CH" dirty="0"/>
          </a:p>
        </p:txBody>
      </p:sp>
    </p:spTree>
    <p:extLst>
      <p:ext uri="{BB962C8B-B14F-4D97-AF65-F5344CB8AC3E}">
        <p14:creationId xmlns:p14="http://schemas.microsoft.com/office/powerpoint/2010/main" val="1741837841"/>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2474D2-95E4-F084-9CFB-48DDF78891C2}"/>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8D4F2C1-3567-A233-C07C-3B91B90206CE}"/>
              </a:ext>
            </a:extLst>
          </p:cNvPr>
          <p:cNvSpPr>
            <a:spLocks noGrp="1"/>
          </p:cNvSpPr>
          <p:nvPr>
            <p:ph type="sldNum" sz="quarter" idx="10"/>
          </p:nvPr>
        </p:nvSpPr>
        <p:spPr/>
        <p:txBody>
          <a:bodyPr/>
          <a:lstStyle/>
          <a:p>
            <a:fld id="{88A1DFE4-5FC5-43BD-BB7E-75EAD82B965F}" type="slidenum">
              <a:rPr lang="en-US" noProof="0" smtClean="0"/>
              <a:pPr/>
              <a:t>199</a:t>
            </a:fld>
            <a:endParaRPr lang="en-US" noProof="0" dirty="0"/>
          </a:p>
        </p:txBody>
      </p:sp>
      <p:sp>
        <p:nvSpPr>
          <p:cNvPr id="6" name="Title 5">
            <a:extLst>
              <a:ext uri="{FF2B5EF4-FFF2-40B4-BE49-F238E27FC236}">
                <a16:creationId xmlns:a16="http://schemas.microsoft.com/office/drawing/2014/main" id="{186C6305-D8B8-DE26-CAA1-E2BCBB9DE301}"/>
              </a:ext>
            </a:extLst>
          </p:cNvPr>
          <p:cNvSpPr>
            <a:spLocks noGrp="1"/>
          </p:cNvSpPr>
          <p:nvPr>
            <p:ph type="title"/>
          </p:nvPr>
        </p:nvSpPr>
        <p:spPr>
          <a:xfrm>
            <a:off x="92843" y="368956"/>
            <a:ext cx="8941935" cy="509666"/>
          </a:xfrm>
          <a:noFill/>
        </p:spPr>
        <p:txBody>
          <a:bodyPr/>
          <a:lstStyle/>
          <a:p>
            <a:r>
              <a:rPr lang="en-CH" dirty="0"/>
              <a:t>Example: FCC scientific articles production</a:t>
            </a:r>
          </a:p>
        </p:txBody>
      </p:sp>
      <mc:AlternateContent xmlns:mc="http://schemas.openxmlformats.org/markup-compatibility/2006">
        <mc:Choice xmlns:a14="http://schemas.microsoft.com/office/drawing/2010/main" Requires="a14">
          <p:sp>
            <p:nvSpPr>
              <p:cNvPr id="12" name="Text Placeholder 6">
                <a:extLst>
                  <a:ext uri="{FF2B5EF4-FFF2-40B4-BE49-F238E27FC236}">
                    <a16:creationId xmlns:a16="http://schemas.microsoft.com/office/drawing/2014/main" id="{E49CC75B-3FDA-5DBB-4794-94ED1B1D3ADA}"/>
                  </a:ext>
                </a:extLst>
              </p:cNvPr>
              <p:cNvSpPr txBox="1">
                <a:spLocks/>
              </p:cNvSpPr>
              <p:nvPr/>
            </p:nvSpPr>
            <p:spPr>
              <a:xfrm>
                <a:off x="109222" y="878622"/>
                <a:ext cx="8864991" cy="4493115"/>
              </a:xfrm>
              <a:prstGeom prst="rect">
                <a:avLst/>
              </a:prstGeom>
            </p:spPr>
            <p:txBody>
              <a:bodyPr vert="horz" lIns="91440" tIns="45720" rIns="91440" bIns="45720" rtlCol="0">
                <a:noAutofit/>
              </a:bodyPr>
              <a:lstStyle>
                <a:lvl1pPr marL="0" indent="0" algn="l" defTabSz="685800" rtl="0" eaLnBrk="1" latinLnBrk="0" hangingPunct="1">
                  <a:lnSpc>
                    <a:spcPct val="100000"/>
                  </a:lnSpc>
                  <a:spcBef>
                    <a:spcPts val="0"/>
                  </a:spcBef>
                  <a:spcAft>
                    <a:spcPts val="600"/>
                  </a:spcAft>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ct val="100000"/>
                  </a:lnSpc>
                  <a:spcBef>
                    <a:spcPts val="0"/>
                  </a:spcBef>
                  <a:spcAft>
                    <a:spcPts val="600"/>
                  </a:spcAft>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0" dirty="0"/>
                  <a:t>Cost</a:t>
                </a:r>
                <a:r>
                  <a:rPr lang="en-US" b="0" baseline="-25000" dirty="0" err="1"/>
                  <a:t>Total</a:t>
                </a:r>
                <a:r>
                  <a:rPr lang="en-US" b="0" dirty="0"/>
                  <a:t> = </a:t>
                </a:r>
                <a:r>
                  <a:rPr lang="en-US" b="0" dirty="0" err="1"/>
                  <a:t>Cost</a:t>
                </a:r>
                <a:r>
                  <a:rPr lang="en-US" b="0" baseline="-25000" dirty="0" err="1"/>
                  <a:t>Research</a:t>
                </a:r>
                <a:r>
                  <a:rPr lang="en-US" b="0" dirty="0"/>
                  <a:t> + </a:t>
                </a:r>
                <a:r>
                  <a:rPr lang="en-US" b="0" dirty="0" err="1"/>
                  <a:t>Cost</a:t>
                </a:r>
                <a:r>
                  <a:rPr lang="en-US" b="0" baseline="-25000" dirty="0" err="1"/>
                  <a:t>Publication</a:t>
                </a:r>
                <a:endParaRPr lang="en-US" b="0" baseline="-25000" dirty="0"/>
              </a:p>
              <a:p>
                <a:r>
                  <a:rPr lang="en-US" b="0" dirty="0"/>
                  <a:t> </a:t>
                </a:r>
                <a:endParaRPr lang="en-CH" b="0" dirty="0"/>
              </a:p>
              <a:p>
                <a:pPr/>
                <a14:m>
                  <m:oMathPara xmlns:m="http://schemas.openxmlformats.org/officeDocument/2006/math">
                    <m:oMathParaPr>
                      <m:jc m:val="centerGroup"/>
                    </m:oMathParaPr>
                    <m:oMath xmlns:m="http://schemas.openxmlformats.org/officeDocument/2006/math">
                      <m:sSub>
                        <m:sSubPr>
                          <m:ctrlPr>
                            <a:rPr lang="en-CH" b="0" i="1" smtClean="0">
                              <a:latin typeface="Cambria Math" panose="02040503050406030204" pitchFamily="18" charset="0"/>
                            </a:rPr>
                          </m:ctrlPr>
                        </m:sSubPr>
                        <m:e>
                          <m:r>
                            <a:rPr lang="en-US" b="0" i="1" smtClean="0">
                              <a:latin typeface="Cambria Math" panose="02040503050406030204" pitchFamily="18" charset="0"/>
                            </a:rPr>
                            <m:t>𝐶𝑜𝑠𝑡</m:t>
                          </m:r>
                        </m:e>
                        <m:sub>
                          <m:r>
                            <a:rPr lang="en-US" b="0" i="1" smtClean="0">
                              <a:latin typeface="Cambria Math" panose="02040503050406030204" pitchFamily="18" charset="0"/>
                            </a:rPr>
                            <m:t>𝑅𝑒𝑠𝑒𝑎𝑟𝑐h</m:t>
                          </m:r>
                        </m:sub>
                      </m:sSub>
                      <m:r>
                        <a:rPr lang="en-US" b="0" i="1" smtClean="0">
                          <a:latin typeface="Cambria Math" panose="02040503050406030204" pitchFamily="18" charset="0"/>
                        </a:rPr>
                        <m:t>= </m:t>
                      </m:r>
                      <m:nary>
                        <m:naryPr>
                          <m:chr m:val="∑"/>
                          <m:subHide m:val="on"/>
                          <m:supHide m:val="on"/>
                          <m:ctrlPr>
                            <a:rPr lang="en-US" b="0" i="1" smtClean="0">
                              <a:latin typeface="Cambria Math" panose="02040503050406030204" pitchFamily="18" charset="0"/>
                            </a:rPr>
                          </m:ctrlPr>
                        </m:naryPr>
                        <m:sub/>
                        <m:sup/>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𝑆𝑎𝑙𝑎𝑟𝑦</m:t>
                                  </m:r>
                                </m:e>
                                <m:sub>
                                  <m:r>
                                    <a:rPr lang="en-US" b="0" i="1" smtClean="0">
                                      <a:latin typeface="Cambria Math" panose="02040503050406030204" pitchFamily="18" charset="0"/>
                                    </a:rPr>
                                    <m:t>𝑅𝑒𝑠𝑒𝑎𝑟𝑐h𝑒𝑟</m:t>
                                  </m:r>
                                </m:sub>
                              </m:sSub>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𝐸𝑛𝑔𝑎𝑔𝑒𝑚𝑒𝑛𝑡</m:t>
                                  </m:r>
                                </m:e>
                                <m:sub>
                                  <m:r>
                                    <a:rPr lang="en-US" b="0" i="1" smtClean="0">
                                      <a:latin typeface="Cambria Math" panose="02040503050406030204" pitchFamily="18" charset="0"/>
                                    </a:rPr>
                                    <m:t>𝑅𝑒𝑠𝑒𝑎𝑟𝑐h𝑒𝑟</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𝑃𝑟𝑜𝑑𝑢𝑐𝑡𝑖𝑣𝑖𝑡𝑦</m:t>
                                  </m:r>
                                </m:e>
                                <m:sub>
                                  <m:r>
                                    <a:rPr lang="en-US" b="0" i="1" smtClean="0">
                                      <a:latin typeface="Cambria Math" panose="02040503050406030204" pitchFamily="18" charset="0"/>
                                    </a:rPr>
                                    <m:t>𝑅𝑒𝑠𝑒𝑎𝑟𝑐h𝑒𝑟</m:t>
                                  </m:r>
                                </m:sub>
                              </m:sSub>
                            </m:den>
                          </m:f>
                        </m:e>
                      </m:nary>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𝑁</m:t>
                          </m:r>
                        </m:e>
                        <m:sub>
                          <m:r>
                            <a:rPr lang="en-US" b="0" i="1" smtClean="0">
                              <a:latin typeface="Cambria Math" panose="02040503050406030204" pitchFamily="18" charset="0"/>
                              <a:ea typeface="Cambria Math" panose="02040503050406030204" pitchFamily="18" charset="0"/>
                            </a:rPr>
                            <m:t>𝐶𝑜𝑎𝑢𝑡h𝑜𝑟𝑠</m:t>
                          </m:r>
                        </m:sub>
                      </m:sSub>
                    </m:oMath>
                  </m:oMathPara>
                </a14:m>
                <a:endParaRPr lang="en-CH" b="0" dirty="0"/>
              </a:p>
              <a:p>
                <a:r>
                  <a:rPr lang="en-GB" b="0" dirty="0"/>
                  <a:t>O</a:t>
                </a:r>
                <a:r>
                  <a:rPr lang="en-CH" b="0" dirty="0"/>
                  <a:t>r simpler:</a:t>
                </a:r>
              </a:p>
              <a:p>
                <a14:m>
                  <m:oMathPara xmlns:m="http://schemas.openxmlformats.org/officeDocument/2006/math">
                    <m:oMathParaPr>
                      <m:jc m:val="centerGroup"/>
                    </m:oMathParaPr>
                    <m:oMath xmlns:m="http://schemas.openxmlformats.org/officeDocument/2006/math">
                      <m:sSub>
                        <m:sSubPr>
                          <m:ctrlPr>
                            <a:rPr lang="en-CH" b="0" i="1" smtClean="0">
                              <a:latin typeface="Cambria Math" panose="02040503050406030204" pitchFamily="18" charset="0"/>
                            </a:rPr>
                          </m:ctrlPr>
                        </m:sSubPr>
                        <m:e>
                          <m:r>
                            <a:rPr lang="en-US" b="0" i="1" smtClean="0">
                              <a:latin typeface="Cambria Math" panose="02040503050406030204" pitchFamily="18" charset="0"/>
                            </a:rPr>
                            <m:t>𝐶𝑜𝑠𝑡</m:t>
                          </m:r>
                        </m:e>
                        <m:sub>
                          <m:r>
                            <a:rPr lang="en-US" b="0" i="1" smtClean="0">
                              <a:latin typeface="Cambria Math" panose="02040503050406030204" pitchFamily="18" charset="0"/>
                            </a:rPr>
                            <m:t>𝑅𝑒𝑠𝑒𝑎𝑟𝑐h</m:t>
                          </m:r>
                        </m:sub>
                      </m:sSub>
                      <m:r>
                        <a:rPr lang="en-US" b="0" i="1" smtClean="0">
                          <a:latin typeface="Cambria Math" panose="02040503050406030204" pitchFamily="18" charset="0"/>
                        </a:rPr>
                        <m:t>=</m:t>
                      </m:r>
                      <m:f>
                        <m:fPr>
                          <m:ctrlPr>
                            <a:rPr lang="en-US" b="0" i="1">
                              <a:latin typeface="Cambria Math" panose="02040503050406030204" pitchFamily="18" charset="0"/>
                            </a:rPr>
                          </m:ctrlPr>
                        </m:fPr>
                        <m:num>
                          <m:sSub>
                            <m:sSubPr>
                              <m:ctrlPr>
                                <a:rPr lang="en-US" b="0" i="1">
                                  <a:latin typeface="Cambria Math" panose="02040503050406030204" pitchFamily="18" charset="0"/>
                                </a:rPr>
                              </m:ctrlPr>
                            </m:sSubPr>
                            <m:e>
                              <m:r>
                                <a:rPr lang="en-US" b="0" i="1">
                                  <a:latin typeface="Cambria Math" panose="02040503050406030204" pitchFamily="18" charset="0"/>
                                </a:rPr>
                                <m:t>𝐴𝑣𝑔</m:t>
                              </m:r>
                              <m:r>
                                <a:rPr lang="en-US" b="0" i="1">
                                  <a:latin typeface="Cambria Math" panose="02040503050406030204" pitchFamily="18" charset="0"/>
                                </a:rPr>
                                <m:t>(</m:t>
                              </m:r>
                              <m:r>
                                <a:rPr lang="en-US" b="0" i="1">
                                  <a:latin typeface="Cambria Math" panose="02040503050406030204" pitchFamily="18" charset="0"/>
                                </a:rPr>
                                <m:t>𝑆𝑎𝑙𝑎𝑟𝑦</m:t>
                              </m:r>
                            </m:e>
                            <m:sub>
                              <m:r>
                                <a:rPr lang="en-US" b="0" i="1">
                                  <a:latin typeface="Cambria Math" panose="02040503050406030204" pitchFamily="18" charset="0"/>
                                </a:rPr>
                                <m:t>𝑅𝑒𝑠𝑒𝑎𝑟𝑐h𝑒𝑟</m:t>
                              </m:r>
                              <m:r>
                                <a:rPr lang="en-US" b="0" i="1" smtClean="0">
                                  <a:latin typeface="Cambria Math" panose="02040503050406030204" pitchFamily="18" charset="0"/>
                                </a:rPr>
                                <m:t>𝑠</m:t>
                              </m:r>
                            </m:sub>
                          </m:sSub>
                          <m:r>
                            <a:rPr lang="en-US" b="0" i="1">
                              <a:latin typeface="Cambria Math" panose="02040503050406030204" pitchFamily="18" charset="0"/>
                            </a:rPr>
                            <m:t>) </m:t>
                          </m:r>
                          <m:r>
                            <a:rPr lang="en-US" b="0" i="1">
                              <a:latin typeface="Cambria Math" panose="02040503050406030204" pitchFamily="18" charset="0"/>
                              <a:ea typeface="Cambria Math" panose="02040503050406030204" pitchFamily="18" charset="0"/>
                            </a:rPr>
                            <m:t>× </m:t>
                          </m:r>
                          <m:r>
                            <a:rPr lang="en-US" b="0" i="1">
                              <a:latin typeface="Cambria Math" panose="02040503050406030204" pitchFamily="18" charset="0"/>
                              <a:ea typeface="Cambria Math" panose="02040503050406030204" pitchFamily="18" charset="0"/>
                            </a:rPr>
                            <m:t>𝐴𝑣𝑔</m:t>
                          </m:r>
                          <m:r>
                            <a:rPr lang="en-US" b="0" i="1">
                              <a:latin typeface="Cambria Math" panose="02040503050406030204" pitchFamily="18" charset="0"/>
                              <a:ea typeface="Cambria Math" panose="02040503050406030204" pitchFamily="18" charset="0"/>
                            </a:rPr>
                            <m:t>(</m:t>
                          </m:r>
                          <m:sSub>
                            <m:sSubPr>
                              <m:ctrlPr>
                                <a:rPr lang="en-US" b="0" i="1">
                                  <a:latin typeface="Cambria Math" panose="02040503050406030204" pitchFamily="18" charset="0"/>
                                </a:rPr>
                              </m:ctrlPr>
                            </m:sSubPr>
                            <m:e>
                              <m:r>
                                <a:rPr lang="en-US" b="0" i="1">
                                  <a:latin typeface="Cambria Math" panose="02040503050406030204" pitchFamily="18" charset="0"/>
                                </a:rPr>
                                <m:t>𝐸𝑛𝑔𝑎𝑔𝑒𝑚𝑒𝑛𝑡</m:t>
                              </m:r>
                            </m:e>
                            <m:sub>
                              <m:r>
                                <a:rPr lang="en-US" b="0" i="1">
                                  <a:latin typeface="Cambria Math" panose="02040503050406030204" pitchFamily="18" charset="0"/>
                                </a:rPr>
                                <m:t>𝑅𝑒𝑠𝑒𝑎𝑟𝑐h𝑒𝑟</m:t>
                              </m:r>
                              <m:r>
                                <a:rPr lang="en-US" b="0" i="1" smtClean="0">
                                  <a:latin typeface="Cambria Math" panose="02040503050406030204" pitchFamily="18" charset="0"/>
                                </a:rPr>
                                <m:t>𝑠</m:t>
                              </m:r>
                            </m:sub>
                          </m:sSub>
                          <m:r>
                            <a:rPr lang="en-US" b="0" i="1">
                              <a:latin typeface="Cambria Math" panose="02040503050406030204" pitchFamily="18" charset="0"/>
                            </a:rPr>
                            <m:t>)</m:t>
                          </m:r>
                        </m:num>
                        <m:den>
                          <m:sSub>
                            <m:sSubPr>
                              <m:ctrlPr>
                                <a:rPr lang="en-US" b="0" i="1">
                                  <a:latin typeface="Cambria Math" panose="02040503050406030204" pitchFamily="18" charset="0"/>
                                </a:rPr>
                              </m:ctrlPr>
                            </m:sSubPr>
                            <m:e>
                              <m:r>
                                <a:rPr lang="en-US" b="0" i="1">
                                  <a:latin typeface="Cambria Math" panose="02040503050406030204" pitchFamily="18" charset="0"/>
                                </a:rPr>
                                <m:t>𝐴𝑣𝑔</m:t>
                              </m:r>
                              <m:r>
                                <a:rPr lang="en-US" b="0" i="1">
                                  <a:latin typeface="Cambria Math" panose="02040503050406030204" pitchFamily="18" charset="0"/>
                                </a:rPr>
                                <m:t>(</m:t>
                              </m:r>
                              <m:r>
                                <a:rPr lang="en-US" b="0" i="1">
                                  <a:latin typeface="Cambria Math" panose="02040503050406030204" pitchFamily="18" charset="0"/>
                                </a:rPr>
                                <m:t>𝑃𝑟𝑜𝑑𝑢𝑐𝑡𝑖𝑣𝑖𝑡𝑦</m:t>
                              </m:r>
                            </m:e>
                            <m:sub>
                              <m:r>
                                <a:rPr lang="en-US" b="0" i="1">
                                  <a:latin typeface="Cambria Math" panose="02040503050406030204" pitchFamily="18" charset="0"/>
                                </a:rPr>
                                <m:t>𝑅𝑒𝑠𝑒𝑎𝑟𝑐h𝑒𝑟</m:t>
                              </m:r>
                              <m:r>
                                <a:rPr lang="en-US" b="0" i="1" smtClean="0">
                                  <a:latin typeface="Cambria Math" panose="02040503050406030204" pitchFamily="18" charset="0"/>
                                </a:rPr>
                                <m:t>𝑠</m:t>
                              </m:r>
                            </m:sub>
                          </m:sSub>
                          <m:r>
                            <a:rPr lang="en-US" b="0" i="1">
                              <a:latin typeface="Cambria Math" panose="02040503050406030204" pitchFamily="18" charset="0"/>
                            </a:rPr>
                            <m:t>)</m:t>
                          </m:r>
                        </m:den>
                      </m:f>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𝑁</m:t>
                          </m:r>
                        </m:e>
                        <m:sub>
                          <m:r>
                            <a:rPr lang="en-US" b="0" i="1" smtClean="0">
                              <a:latin typeface="Cambria Math" panose="02040503050406030204" pitchFamily="18" charset="0"/>
                              <a:ea typeface="Cambria Math" panose="02040503050406030204" pitchFamily="18" charset="0"/>
                            </a:rPr>
                            <m:t>𝐶𝑜𝑎𝑢𝑡h𝑜𝑟𝑠</m:t>
                          </m:r>
                        </m:sub>
                      </m:sSub>
                    </m:oMath>
                  </m:oMathPara>
                </a14:m>
                <a:endParaRPr lang="en-CH" b="0" dirty="0"/>
              </a:p>
              <a:p>
                <a:r>
                  <a:rPr lang="en-CH" sz="1100" b="0" i="1" dirty="0"/>
                  <a:t>Salary</a:t>
                </a:r>
                <a:r>
                  <a:rPr lang="en-CH" sz="1100" b="0" dirty="0"/>
                  <a:t> = annual gross salary</a:t>
                </a:r>
              </a:p>
              <a:p>
                <a:r>
                  <a:rPr lang="en-CH" sz="1100" b="0" i="1" dirty="0"/>
                  <a:t>Engagement</a:t>
                </a:r>
                <a:r>
                  <a:rPr lang="en-CH" sz="1100" b="0" dirty="0"/>
                  <a:t> = percentage engaged in the project (100%, 55% * 22% = 12%)</a:t>
                </a:r>
              </a:p>
              <a:p>
                <a:r>
                  <a:rPr lang="en-CH" sz="1100" b="0" i="1" dirty="0"/>
                  <a:t>Productivity</a:t>
                </a:r>
                <a:r>
                  <a:rPr lang="en-CH" sz="1100" b="0" dirty="0"/>
                  <a:t> = Amount of papers on which an author typicaly appears, i.e. contribution diminishes by </a:t>
                </a:r>
                <a:r>
                  <a:rPr lang="en-CH" sz="1100" b="0" i="1" dirty="0"/>
                  <a:t>1/P</a:t>
                </a:r>
                <a:r>
                  <a:rPr lang="en-CH" sz="1100" b="0" i="1" baseline="-25000" dirty="0"/>
                  <a:t>r</a:t>
                </a:r>
                <a:r>
                  <a:rPr lang="en-CH" sz="1100" b="0" dirty="0"/>
                  <a:t>.</a:t>
                </a:r>
              </a:p>
              <a:p>
                <a:pPr>
                  <a:tabLst>
                    <a:tab pos="1104900" algn="l"/>
                  </a:tabLst>
                </a:pPr>
                <a:r>
                  <a:rPr lang="en-CH" sz="1100" b="0" dirty="0"/>
                  <a:t>	Initially 6, ranging to 18-32 when experiments operate</a:t>
                </a:r>
              </a:p>
              <a:p>
                <a:r>
                  <a:rPr lang="en-CH" sz="1100" b="0" i="1" dirty="0"/>
                  <a:t>N</a:t>
                </a:r>
                <a:r>
                  <a:rPr lang="en-CH" sz="1100" b="0" i="1" baseline="-25000" dirty="0"/>
                  <a:t>Coauthors</a:t>
                </a:r>
                <a:r>
                  <a:rPr lang="en-CH" sz="1100" b="0" dirty="0"/>
                  <a:t> = total number of researchers involved in that publication.</a:t>
                </a:r>
              </a:p>
              <a:p>
                <a:r>
                  <a:rPr lang="en-CH" b="0" dirty="0"/>
                  <a:t>Average unit </a:t>
                </a:r>
                <a:r>
                  <a:rPr lang="en-CH" dirty="0"/>
                  <a:t>production cost is between 126’300  to 131’400</a:t>
                </a:r>
                <a:r>
                  <a:rPr lang="en-CH" b="0" dirty="0"/>
                  <a:t> </a:t>
                </a:r>
                <a:r>
                  <a:rPr lang="en-CH" dirty="0"/>
                  <a:t>CHF</a:t>
                </a:r>
                <a:r>
                  <a:rPr lang="en-CH" b="0" dirty="0"/>
                  <a:t> with a median of </a:t>
                </a:r>
                <a:r>
                  <a:rPr lang="en-CH" dirty="0"/>
                  <a:t>18’700 CHF.</a:t>
                </a:r>
                <a:endParaRPr lang="en-CH" b="0" dirty="0"/>
              </a:p>
              <a:p>
                <a:r>
                  <a:rPr lang="en-CH" b="0" dirty="0"/>
                  <a:t>For CERN collaborations, 80% are produced by less than 8 authors.</a:t>
                </a:r>
                <a:endParaRPr lang="en-CH" dirty="0"/>
              </a:p>
              <a:p>
                <a:r>
                  <a:rPr lang="en-CH" dirty="0"/>
                  <a:t>Value of a citation: </a:t>
                </a:r>
                <a:r>
                  <a:rPr lang="en-CH" b="0" dirty="0"/>
                  <a:t>Based on hourly gross salary to read and cite: approximately 3 hours per citation.</a:t>
                </a:r>
              </a:p>
            </p:txBody>
          </p:sp>
        </mc:Choice>
        <mc:Fallback>
          <p:sp>
            <p:nvSpPr>
              <p:cNvPr id="12" name="Text Placeholder 6">
                <a:extLst>
                  <a:ext uri="{FF2B5EF4-FFF2-40B4-BE49-F238E27FC236}">
                    <a16:creationId xmlns:a16="http://schemas.microsoft.com/office/drawing/2014/main" id="{E49CC75B-3FDA-5DBB-4794-94ED1B1D3ADA}"/>
                  </a:ext>
                </a:extLst>
              </p:cNvPr>
              <p:cNvSpPr txBox="1">
                <a:spLocks noRot="1" noChangeAspect="1" noMove="1" noResize="1" noEditPoints="1" noAdjustHandles="1" noChangeArrowheads="1" noChangeShapeType="1" noTextEdit="1"/>
              </p:cNvSpPr>
              <p:nvPr/>
            </p:nvSpPr>
            <p:spPr>
              <a:xfrm>
                <a:off x="109222" y="878622"/>
                <a:ext cx="8864991" cy="4493115"/>
              </a:xfrm>
              <a:prstGeom prst="rect">
                <a:avLst/>
              </a:prstGeom>
              <a:blipFill>
                <a:blip r:embed="rId2"/>
                <a:stretch>
                  <a:fillRect l="-143" t="-3672"/>
                </a:stretch>
              </a:blipFill>
            </p:spPr>
            <p:txBody>
              <a:bodyPr/>
              <a:lstStyle/>
              <a:p>
                <a:r>
                  <a:rPr lang="en-CH">
                    <a:noFill/>
                  </a:rPr>
                  <a:t> </a:t>
                </a:r>
              </a:p>
            </p:txBody>
          </p:sp>
        </mc:Fallback>
      </mc:AlternateContent>
    </p:spTree>
    <p:extLst>
      <p:ext uri="{BB962C8B-B14F-4D97-AF65-F5344CB8AC3E}">
        <p14:creationId xmlns:p14="http://schemas.microsoft.com/office/powerpoint/2010/main" val="1685426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A6087E2-606C-799F-52F3-1A07341FBF0D}"/>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6" name="Text Placeholder 5">
            <a:extLst>
              <a:ext uri="{FF2B5EF4-FFF2-40B4-BE49-F238E27FC236}">
                <a16:creationId xmlns:a16="http://schemas.microsoft.com/office/drawing/2014/main" id="{1D1628FA-504E-B9CC-DFFE-849342E1F6E8}"/>
              </a:ext>
            </a:extLst>
          </p:cNvPr>
          <p:cNvSpPr>
            <a:spLocks noGrp="1"/>
          </p:cNvSpPr>
          <p:nvPr>
            <p:ph type="body" sz="quarter" idx="12"/>
          </p:nvPr>
        </p:nvSpPr>
        <p:spPr>
          <a:xfrm>
            <a:off x="183154" y="1199274"/>
            <a:ext cx="8263422" cy="3088800"/>
          </a:xfrm>
        </p:spPr>
        <p:txBody>
          <a:bodyPr/>
          <a:lstStyle/>
          <a:p>
            <a:pPr marL="285750" indent="-285750">
              <a:buFont typeface="Arial" panose="020B0604020202020204" pitchFamily="34" charset="0"/>
              <a:buChar char="•"/>
            </a:pPr>
            <a:r>
              <a:rPr lang="en-CH" dirty="0"/>
              <a:t>(Lifecycle Analysis)</a:t>
            </a:r>
          </a:p>
          <a:p>
            <a:pPr marL="285750" indent="-285750">
              <a:buFont typeface="Arial" panose="020B0604020202020204" pitchFamily="34" charset="0"/>
              <a:buChar char="•"/>
            </a:pPr>
            <a:r>
              <a:rPr lang="en-CH" dirty="0"/>
              <a:t>Time preference and social discounting</a:t>
            </a:r>
          </a:p>
          <a:p>
            <a:pPr marL="285750" indent="-285750">
              <a:buFont typeface="Arial" panose="020B0604020202020204" pitchFamily="34" charset="0"/>
              <a:buChar char="•"/>
            </a:pPr>
            <a:r>
              <a:rPr lang="en-CH" dirty="0"/>
              <a:t>Project lifecycle and project planning</a:t>
            </a:r>
          </a:p>
          <a:p>
            <a:pPr marL="285750" indent="-285750">
              <a:buFont typeface="Arial" panose="020B0604020202020204" pitchFamily="34" charset="0"/>
              <a:buChar char="•"/>
            </a:pPr>
            <a:r>
              <a:rPr lang="en-CH" dirty="0"/>
              <a:t>Theory of Change</a:t>
            </a:r>
          </a:p>
          <a:p>
            <a:pPr marL="285750" indent="-285750">
              <a:buFont typeface="Arial" panose="020B0604020202020204" pitchFamily="34" charset="0"/>
              <a:buChar char="•"/>
            </a:pPr>
            <a:r>
              <a:rPr lang="en-CH" dirty="0"/>
              <a:t>Costs of research infrastructures</a:t>
            </a:r>
          </a:p>
          <a:p>
            <a:pPr marL="285750" indent="-285750">
              <a:buFont typeface="Arial" panose="020B0604020202020204" pitchFamily="34" charset="0"/>
              <a:buChar char="•"/>
            </a:pPr>
            <a:r>
              <a:rPr lang="en-CH" dirty="0"/>
              <a:t>Cost Benefit Analysis techniques</a:t>
            </a:r>
          </a:p>
          <a:p>
            <a:pPr marL="285750" indent="-285750">
              <a:buFont typeface="Arial" panose="020B0604020202020204" pitchFamily="34" charset="0"/>
              <a:buChar char="•"/>
            </a:pPr>
            <a:r>
              <a:rPr lang="en-CH" dirty="0"/>
              <a:t>Public good value</a:t>
            </a:r>
          </a:p>
          <a:p>
            <a:pPr marL="285750" indent="-285750">
              <a:buFont typeface="Arial" panose="020B0604020202020204" pitchFamily="34" charset="0"/>
              <a:buChar char="•"/>
            </a:pPr>
            <a:r>
              <a:rPr lang="en-CH" dirty="0"/>
              <a:t>Caveats</a:t>
            </a:r>
          </a:p>
          <a:p>
            <a:pPr marL="285750" indent="-285750">
              <a:buFont typeface="Arial" panose="020B0604020202020204" pitchFamily="34" charset="0"/>
              <a:buChar char="•"/>
            </a:pPr>
            <a:r>
              <a:rPr lang="en-CH" dirty="0"/>
              <a:t>(Economic linkages - IO Tables)</a:t>
            </a:r>
          </a:p>
          <a:p>
            <a:pPr marL="285750" indent="-285750">
              <a:buFont typeface="Arial" panose="020B0604020202020204" pitchFamily="34" charset="0"/>
              <a:buChar char="•"/>
            </a:pPr>
            <a:r>
              <a:rPr lang="en-CH" dirty="0"/>
              <a:t>(Multi Criteria Analysis / Decision Making)</a:t>
            </a:r>
          </a:p>
        </p:txBody>
      </p:sp>
      <p:sp>
        <p:nvSpPr>
          <p:cNvPr id="5" name="Title 4">
            <a:extLst>
              <a:ext uri="{FF2B5EF4-FFF2-40B4-BE49-F238E27FC236}">
                <a16:creationId xmlns:a16="http://schemas.microsoft.com/office/drawing/2014/main" id="{BBAEB6DF-9428-8602-3DB5-6BC025C9491F}"/>
              </a:ext>
            </a:extLst>
          </p:cNvPr>
          <p:cNvSpPr>
            <a:spLocks noGrp="1"/>
          </p:cNvSpPr>
          <p:nvPr>
            <p:ph type="title"/>
          </p:nvPr>
        </p:nvSpPr>
        <p:spPr/>
        <p:txBody>
          <a:bodyPr/>
          <a:lstStyle/>
          <a:p>
            <a:r>
              <a:rPr lang="en-CH" dirty="0"/>
              <a:t>Outline</a:t>
            </a:r>
          </a:p>
        </p:txBody>
      </p:sp>
    </p:spTree>
    <p:extLst>
      <p:ext uri="{BB962C8B-B14F-4D97-AF65-F5344CB8AC3E}">
        <p14:creationId xmlns:p14="http://schemas.microsoft.com/office/powerpoint/2010/main" val="4194588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C4CED5-D693-8313-2A99-8709F5E72AB9}"/>
              </a:ext>
            </a:extLst>
          </p:cNvPr>
          <p:cNvSpPr>
            <a:spLocks noGrp="1"/>
          </p:cNvSpPr>
          <p:nvPr>
            <p:ph type="sldNum" sz="quarter" idx="10"/>
          </p:nvPr>
        </p:nvSpPr>
        <p:spPr/>
        <p:txBody>
          <a:bodyPr/>
          <a:lstStyle/>
          <a:p>
            <a:fld id="{88A1DFE4-5FC5-43BD-BB7E-75EAD82B965F}" type="slidenum">
              <a:rPr lang="en-US" noProof="0" smtClean="0"/>
              <a:pPr/>
              <a:t>20</a:t>
            </a:fld>
            <a:endParaRPr lang="en-US" noProof="0" dirty="0"/>
          </a:p>
        </p:txBody>
      </p:sp>
      <p:pic>
        <p:nvPicPr>
          <p:cNvPr id="6" name="Picture 5">
            <a:extLst>
              <a:ext uri="{FF2B5EF4-FFF2-40B4-BE49-F238E27FC236}">
                <a16:creationId xmlns:a16="http://schemas.microsoft.com/office/drawing/2014/main" id="{F9CECA03-38EC-96F6-E86B-BDAE0F974DBD}"/>
              </a:ext>
            </a:extLst>
          </p:cNvPr>
          <p:cNvPicPr>
            <a:picLocks noChangeAspect="1"/>
          </p:cNvPicPr>
          <p:nvPr/>
        </p:nvPicPr>
        <p:blipFill>
          <a:blip r:embed="rId2"/>
          <a:stretch>
            <a:fillRect/>
          </a:stretch>
        </p:blipFill>
        <p:spPr>
          <a:xfrm>
            <a:off x="735212" y="783924"/>
            <a:ext cx="7536074" cy="1514984"/>
          </a:xfrm>
          <a:prstGeom prst="rect">
            <a:avLst/>
          </a:prstGeom>
        </p:spPr>
      </p:pic>
      <p:sp>
        <p:nvSpPr>
          <p:cNvPr id="3" name="Text Placeholder 2">
            <a:extLst>
              <a:ext uri="{FF2B5EF4-FFF2-40B4-BE49-F238E27FC236}">
                <a16:creationId xmlns:a16="http://schemas.microsoft.com/office/drawing/2014/main" id="{95BF93B6-6D05-53EA-3188-77009E84297C}"/>
              </a:ext>
            </a:extLst>
          </p:cNvPr>
          <p:cNvSpPr>
            <a:spLocks noGrp="1"/>
          </p:cNvSpPr>
          <p:nvPr>
            <p:ph type="body" sz="quarter" idx="12"/>
          </p:nvPr>
        </p:nvSpPr>
        <p:spPr>
          <a:xfrm>
            <a:off x="92843" y="2145350"/>
            <a:ext cx="8820812" cy="2214226"/>
          </a:xfrm>
        </p:spPr>
        <p:txBody>
          <a:bodyPr/>
          <a:lstStyle/>
          <a:p>
            <a:r>
              <a:rPr lang="en-CH" dirty="0"/>
              <a:t>Evaluations are for a selected Reference Study Period (RSP) that can be different than the duration of lifetime of the object under evaluation.</a:t>
            </a:r>
            <a:br>
              <a:rPr lang="en-CH" dirty="0"/>
            </a:br>
            <a:r>
              <a:rPr lang="en-CH" dirty="0"/>
              <a:t>General: construction and demolition linked impacts are independent of the evaluation period. For econmic indicators (e.g. residual value) a discounting factor must be applied.</a:t>
            </a:r>
          </a:p>
          <a:p>
            <a:r>
              <a:rPr lang="en-CH" dirty="0"/>
              <a:t>RSP 1: study and lifetime are the same. </a:t>
            </a:r>
            <a:r>
              <a:rPr lang="en-CH" b="0" dirty="0"/>
              <a:t>The entire footprint is accounted for the result.</a:t>
            </a:r>
          </a:p>
          <a:p>
            <a:r>
              <a:rPr lang="en-CH" dirty="0"/>
              <a:t>RSP 2: study period is shorter than lifetime of object. </a:t>
            </a:r>
            <a:r>
              <a:rPr lang="en-CH" b="0" dirty="0"/>
              <a:t>Impacts of modules B1-B8 and benefits in D are reduced by a factor (RSP / lifetime), i.e. only account what is studied). Construction linked impacts are fully accounted. Deconstruction is fully accounted. Disposal is reduced by (RSP / lifetime).</a:t>
            </a:r>
          </a:p>
          <a:p>
            <a:r>
              <a:rPr lang="en-CH" dirty="0"/>
              <a:t>RSP 3: study period is longer than the lifetime of the object. </a:t>
            </a:r>
            <a:r>
              <a:rPr lang="en-CH" b="0" dirty="0"/>
              <a:t>A scenario for the extension of the lifetime can be developed and considered up to the evaluation lifetime or beyond. Then the impact accounting rules of RSP 1 or RSP 2 are applied.</a:t>
            </a:r>
            <a:endParaRPr lang="en-CH" dirty="0"/>
          </a:p>
          <a:p>
            <a:endParaRPr lang="en-CH" dirty="0"/>
          </a:p>
        </p:txBody>
      </p:sp>
      <p:sp>
        <p:nvSpPr>
          <p:cNvPr id="5" name="Title 4">
            <a:extLst>
              <a:ext uri="{FF2B5EF4-FFF2-40B4-BE49-F238E27FC236}">
                <a16:creationId xmlns:a16="http://schemas.microsoft.com/office/drawing/2014/main" id="{2D14E6CD-BEDC-3329-547C-9D7CADC761FD}"/>
              </a:ext>
            </a:extLst>
          </p:cNvPr>
          <p:cNvSpPr>
            <a:spLocks noGrp="1"/>
          </p:cNvSpPr>
          <p:nvPr>
            <p:ph type="title"/>
          </p:nvPr>
        </p:nvSpPr>
        <p:spPr/>
        <p:txBody>
          <a:bodyPr/>
          <a:lstStyle/>
          <a:p>
            <a:r>
              <a:rPr lang="en-CH" dirty="0"/>
              <a:t>EN 17472: “Sustainability of construction works”</a:t>
            </a:r>
          </a:p>
        </p:txBody>
      </p:sp>
    </p:spTree>
    <p:extLst>
      <p:ext uri="{BB962C8B-B14F-4D97-AF65-F5344CB8AC3E}">
        <p14:creationId xmlns:p14="http://schemas.microsoft.com/office/powerpoint/2010/main" val="3785287736"/>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46A4785-C7C9-609E-1682-223777A8920B}"/>
              </a:ext>
            </a:extLst>
          </p:cNvPr>
          <p:cNvSpPr>
            <a:spLocks noGrp="1"/>
          </p:cNvSpPr>
          <p:nvPr>
            <p:ph type="sldNum" sz="quarter" idx="10"/>
          </p:nvPr>
        </p:nvSpPr>
        <p:spPr/>
        <p:txBody>
          <a:bodyPr/>
          <a:lstStyle/>
          <a:p>
            <a:fld id="{88A1DFE4-5FC5-43BD-BB7E-75EAD82B965F}" type="slidenum">
              <a:rPr lang="en-US" noProof="0" smtClean="0"/>
              <a:pPr/>
              <a:t>200</a:t>
            </a:fld>
            <a:endParaRPr lang="en-US" noProof="0" dirty="0"/>
          </a:p>
        </p:txBody>
      </p:sp>
      <p:sp>
        <p:nvSpPr>
          <p:cNvPr id="6" name="Title 5">
            <a:extLst>
              <a:ext uri="{FF2B5EF4-FFF2-40B4-BE49-F238E27FC236}">
                <a16:creationId xmlns:a16="http://schemas.microsoft.com/office/drawing/2014/main" id="{A7CBB167-1089-7F5B-BB5C-5119365640F3}"/>
              </a:ext>
            </a:extLst>
          </p:cNvPr>
          <p:cNvSpPr>
            <a:spLocks noGrp="1"/>
          </p:cNvSpPr>
          <p:nvPr>
            <p:ph type="title"/>
          </p:nvPr>
        </p:nvSpPr>
        <p:spPr/>
        <p:txBody>
          <a:bodyPr/>
          <a:lstStyle/>
          <a:p>
            <a:r>
              <a:rPr lang="en-CH" dirty="0"/>
              <a:t>Typical number of authors in PP and HEP</a:t>
            </a:r>
          </a:p>
        </p:txBody>
      </p:sp>
      <p:pic>
        <p:nvPicPr>
          <p:cNvPr id="10" name="Immagine 3">
            <a:extLst>
              <a:ext uri="{FF2B5EF4-FFF2-40B4-BE49-F238E27FC236}">
                <a16:creationId xmlns:a16="http://schemas.microsoft.com/office/drawing/2014/main" id="{D6713481-B778-28D9-FB9F-F8C73827C97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66679" y="1116330"/>
            <a:ext cx="6410642" cy="3599446"/>
          </a:xfrm>
          <a:prstGeom prst="rect">
            <a:avLst/>
          </a:prstGeom>
          <a:noFill/>
          <a:ln>
            <a:noFill/>
          </a:ln>
        </p:spPr>
      </p:pic>
    </p:spTree>
    <p:extLst>
      <p:ext uri="{BB962C8B-B14F-4D97-AF65-F5344CB8AC3E}">
        <p14:creationId xmlns:p14="http://schemas.microsoft.com/office/powerpoint/2010/main" val="2182411039"/>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81B780-084E-EFED-DAA9-A9331D56719D}"/>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DCCD47C-107F-5B57-99AE-F7CE3E8747B7}"/>
              </a:ext>
            </a:extLst>
          </p:cNvPr>
          <p:cNvSpPr>
            <a:spLocks noGrp="1"/>
          </p:cNvSpPr>
          <p:nvPr>
            <p:ph type="sldNum" sz="quarter" idx="10"/>
          </p:nvPr>
        </p:nvSpPr>
        <p:spPr/>
        <p:txBody>
          <a:bodyPr/>
          <a:lstStyle/>
          <a:p>
            <a:fld id="{88A1DFE4-5FC5-43BD-BB7E-75EAD82B965F}" type="slidenum">
              <a:rPr lang="en-US" noProof="0" smtClean="0"/>
              <a:pPr/>
              <a:t>201</a:t>
            </a:fld>
            <a:endParaRPr lang="en-US" noProof="0" dirty="0"/>
          </a:p>
        </p:txBody>
      </p:sp>
      <p:sp>
        <p:nvSpPr>
          <p:cNvPr id="6" name="Title 5">
            <a:extLst>
              <a:ext uri="{FF2B5EF4-FFF2-40B4-BE49-F238E27FC236}">
                <a16:creationId xmlns:a16="http://schemas.microsoft.com/office/drawing/2014/main" id="{3F0D05CB-43A9-6DD8-DC65-094C0BDF4BD4}"/>
              </a:ext>
            </a:extLst>
          </p:cNvPr>
          <p:cNvSpPr>
            <a:spLocks noGrp="1"/>
          </p:cNvSpPr>
          <p:nvPr>
            <p:ph type="title"/>
          </p:nvPr>
        </p:nvSpPr>
        <p:spPr>
          <a:xfrm>
            <a:off x="92843" y="470556"/>
            <a:ext cx="8941935" cy="509666"/>
          </a:xfrm>
        </p:spPr>
        <p:txBody>
          <a:bodyPr/>
          <a:lstStyle/>
          <a:p>
            <a:r>
              <a:rPr lang="en-CH" dirty="0"/>
              <a:t>Example: FCC scientific articles production</a:t>
            </a:r>
          </a:p>
        </p:txBody>
      </p:sp>
      <p:graphicFrame>
        <p:nvGraphicFramePr>
          <p:cNvPr id="2" name="Table 1">
            <a:extLst>
              <a:ext uri="{FF2B5EF4-FFF2-40B4-BE49-F238E27FC236}">
                <a16:creationId xmlns:a16="http://schemas.microsoft.com/office/drawing/2014/main" id="{AEBC26A6-7557-0450-73B2-D9FF7189BB99}"/>
              </a:ext>
            </a:extLst>
          </p:cNvPr>
          <p:cNvGraphicFramePr>
            <a:graphicFrameLocks noGrp="1"/>
          </p:cNvGraphicFramePr>
          <p:nvPr>
            <p:extLst>
              <p:ext uri="{D42A27DB-BD31-4B8C-83A1-F6EECF244321}">
                <p14:modId xmlns:p14="http://schemas.microsoft.com/office/powerpoint/2010/main" val="4184526446"/>
              </p:ext>
            </p:extLst>
          </p:nvPr>
        </p:nvGraphicFramePr>
        <p:xfrm>
          <a:off x="78581" y="3443475"/>
          <a:ext cx="8986838" cy="1700025"/>
        </p:xfrm>
        <a:graphic>
          <a:graphicData uri="http://schemas.openxmlformats.org/drawingml/2006/table">
            <a:tbl>
              <a:tblPr firstRow="1" firstCol="1" bandRow="1"/>
              <a:tblGrid>
                <a:gridCol w="2325794">
                  <a:extLst>
                    <a:ext uri="{9D8B030D-6E8A-4147-A177-3AD203B41FA5}">
                      <a16:colId xmlns:a16="http://schemas.microsoft.com/office/drawing/2014/main" val="1121283159"/>
                    </a:ext>
                  </a:extLst>
                </a:gridCol>
                <a:gridCol w="2169423">
                  <a:extLst>
                    <a:ext uri="{9D8B030D-6E8A-4147-A177-3AD203B41FA5}">
                      <a16:colId xmlns:a16="http://schemas.microsoft.com/office/drawing/2014/main" val="2811127968"/>
                    </a:ext>
                  </a:extLst>
                </a:gridCol>
                <a:gridCol w="2261088">
                  <a:extLst>
                    <a:ext uri="{9D8B030D-6E8A-4147-A177-3AD203B41FA5}">
                      <a16:colId xmlns:a16="http://schemas.microsoft.com/office/drawing/2014/main" val="683599416"/>
                    </a:ext>
                  </a:extLst>
                </a:gridCol>
                <a:gridCol w="2230533">
                  <a:extLst>
                    <a:ext uri="{9D8B030D-6E8A-4147-A177-3AD203B41FA5}">
                      <a16:colId xmlns:a16="http://schemas.microsoft.com/office/drawing/2014/main" val="4190271694"/>
                    </a:ext>
                  </a:extLst>
                </a:gridCol>
              </a:tblGrid>
              <a:tr h="200025">
                <a:tc>
                  <a:txBody>
                    <a:bodyPr/>
                    <a:lstStyle/>
                    <a:p>
                      <a:endParaRPr lang="en-CH" sz="900">
                        <a:effectLst/>
                        <a:latin typeface="Open Sans" panose="020B0606030504020204" pitchFamily="34" charset="0"/>
                        <a:ea typeface="Open Sans" panose="020B0606030504020204" pitchFamily="34" charset="0"/>
                        <a:cs typeface="Times New Roman" panose="02020603050405020304" pitchFamily="18" charset="0"/>
                      </a:endParaRPr>
                    </a:p>
                  </a:txBody>
                  <a:tcPr marL="36195" marR="36195" marT="36195" marB="3619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094C77"/>
                    </a:solidFill>
                  </a:tcPr>
                </a:tc>
                <a:tc>
                  <a:txBody>
                    <a:bodyPr/>
                    <a:lstStyle/>
                    <a:p>
                      <a:pPr algn="ctr">
                        <a:buNone/>
                      </a:pPr>
                      <a:r>
                        <a:rPr lang="en-US" sz="800" b="1" cap="all">
                          <a:solidFill>
                            <a:srgbClr val="FFFFFF"/>
                          </a:solidFill>
                          <a:effectLst/>
                          <a:latin typeface="Open Sans" panose="020B0606030504020204" pitchFamily="34" charset="0"/>
                          <a:ea typeface="Open Sans" panose="020B0606030504020204" pitchFamily="34" charset="0"/>
                          <a:cs typeface="Open Sans" panose="020B0606030504020204" pitchFamily="34" charset="0"/>
                        </a:rPr>
                        <a:t>Total discounted </a:t>
                      </a:r>
                      <a:endParaRPr lang="en-CH" sz="800">
                        <a:effectLst/>
                        <a:latin typeface="Open Sans" panose="020B0606030504020204" pitchFamily="34" charset="0"/>
                        <a:ea typeface="Open Sans" panose="020B0606030504020204" pitchFamily="34" charset="0"/>
                        <a:cs typeface="Open Sans" panose="020B0606030504020204" pitchFamily="34" charset="0"/>
                      </a:endParaRPr>
                    </a:p>
                  </a:txBody>
                  <a:tcPr marL="36195" marR="36195" marT="36195" marB="3619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094C77"/>
                    </a:solidFill>
                  </a:tcPr>
                </a:tc>
                <a:tc>
                  <a:txBody>
                    <a:bodyPr/>
                    <a:lstStyle/>
                    <a:p>
                      <a:pPr algn="ctr">
                        <a:buNone/>
                      </a:pPr>
                      <a:r>
                        <a:rPr lang="en-US" sz="800" b="1" cap="all">
                          <a:solidFill>
                            <a:srgbClr val="FFFFFF"/>
                          </a:solidFill>
                          <a:effectLst/>
                          <a:latin typeface="Open Sans" panose="020B0606030504020204" pitchFamily="34" charset="0"/>
                          <a:ea typeface="Open Sans" panose="020B0606030504020204" pitchFamily="34" charset="0"/>
                          <a:cs typeface="Open Sans" panose="020B0606030504020204" pitchFamily="34" charset="0"/>
                        </a:rPr>
                        <a:t>Total UNdiscounted </a:t>
                      </a:r>
                      <a:endParaRPr lang="en-CH" sz="800">
                        <a:effectLst/>
                        <a:latin typeface="Open Sans" panose="020B0606030504020204" pitchFamily="34" charset="0"/>
                        <a:ea typeface="Open Sans" panose="020B0606030504020204" pitchFamily="34" charset="0"/>
                        <a:cs typeface="Open Sans" panose="020B0606030504020204" pitchFamily="34" charset="0"/>
                      </a:endParaRPr>
                    </a:p>
                  </a:txBody>
                  <a:tcPr marL="36195" marR="36195" marT="36195" marB="3619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094C77"/>
                    </a:solidFill>
                  </a:tcPr>
                </a:tc>
                <a:tc>
                  <a:txBody>
                    <a:bodyPr/>
                    <a:lstStyle/>
                    <a:p>
                      <a:pPr algn="ctr">
                        <a:buNone/>
                      </a:pPr>
                      <a:r>
                        <a:rPr lang="en-US" sz="800" b="1" cap="all">
                          <a:solidFill>
                            <a:srgbClr val="FFFFFF"/>
                          </a:solidFill>
                          <a:effectLst/>
                          <a:latin typeface="Open Sans" panose="020B0606030504020204" pitchFamily="34" charset="0"/>
                          <a:ea typeface="Open Sans" panose="020B0606030504020204" pitchFamily="34" charset="0"/>
                          <a:cs typeface="Open Sans" panose="020B0606030504020204" pitchFamily="34" charset="0"/>
                        </a:rPr>
                        <a:t>Share</a:t>
                      </a:r>
                      <a:endParaRPr lang="en-CH" sz="800">
                        <a:effectLst/>
                        <a:latin typeface="Open Sans" panose="020B0606030504020204" pitchFamily="34" charset="0"/>
                        <a:ea typeface="Open Sans" panose="020B0606030504020204" pitchFamily="34" charset="0"/>
                        <a:cs typeface="Open Sans" panose="020B0606030504020204" pitchFamily="34" charset="0"/>
                      </a:endParaRPr>
                    </a:p>
                  </a:txBody>
                  <a:tcPr marL="36195" marR="36195" marT="36195" marB="36195"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094C77"/>
                    </a:solidFill>
                  </a:tcPr>
                </a:tc>
                <a:extLst>
                  <a:ext uri="{0D108BD9-81ED-4DB2-BD59-A6C34878D82A}">
                    <a16:rowId xmlns:a16="http://schemas.microsoft.com/office/drawing/2014/main" val="463841172"/>
                  </a:ext>
                </a:extLst>
              </a:tr>
              <a:tr h="200025">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P0 scientific products</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2,542,936,009</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5,831,401,438</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90.4%</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1324148692"/>
                  </a:ext>
                </a:extLst>
              </a:tr>
              <a:tr h="200025">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P1 scientific products (total)</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117,359,181</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288,833,542</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4.2%</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3014459068"/>
                  </a:ext>
                </a:extLst>
              </a:tr>
              <a:tr h="200025">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P2 scientific products</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12,400,551</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31,831,373</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0.4%</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2944869609"/>
                  </a:ext>
                </a:extLst>
              </a:tr>
              <a:tr h="200025">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(Q0) P1 citations</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23,522,523</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57,822,586</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0.8%</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1102658285"/>
                  </a:ext>
                </a:extLst>
              </a:tr>
              <a:tr h="200025">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(Q1) P2 citations</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117,021,158</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296,701,799</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4.2%</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1408456347"/>
                  </a:ext>
                </a:extLst>
              </a:tr>
              <a:tr h="200025">
                <a:tc>
                  <a:txBody>
                    <a:bodyPr/>
                    <a:lstStyle/>
                    <a:p>
                      <a:pPr algn="r">
                        <a:lnSpc>
                          <a:spcPct val="110000"/>
                        </a:lnSpc>
                        <a:spcBef>
                          <a:spcPts val="200"/>
                        </a:spcBef>
                        <a:spcAft>
                          <a:spcPts val="600"/>
                        </a:spcAft>
                        <a:buNone/>
                      </a:pPr>
                      <a:r>
                        <a:rPr lang="en-GB" sz="900" b="1">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Total </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b="1">
                          <a:solidFill>
                            <a:srgbClr val="000000"/>
                          </a:solidFill>
                          <a:effectLst/>
                          <a:latin typeface="Open Sans" panose="020B0606030504020204" pitchFamily="34" charset="0"/>
                          <a:ea typeface="Open Sans" panose="020B0606030504020204" pitchFamily="34" charset="0"/>
                          <a:cs typeface="Open Sans" panose="020B0606030504020204" pitchFamily="34" charset="0"/>
                        </a:rPr>
                        <a:t>2,813,239,421</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b="1">
                          <a:solidFill>
                            <a:srgbClr val="000000"/>
                          </a:solidFill>
                          <a:effectLst/>
                          <a:latin typeface="Open Sans" panose="020B0606030504020204" pitchFamily="34" charset="0"/>
                          <a:ea typeface="Open Sans" panose="020B0606030504020204" pitchFamily="34" charset="0"/>
                          <a:cs typeface="Open Sans" panose="020B0606030504020204" pitchFamily="34" charset="0"/>
                        </a:rPr>
                        <a:t>6,506,590,739</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tc>
                  <a:txBody>
                    <a:bodyPr/>
                    <a:lstStyle/>
                    <a:p>
                      <a:pPr algn="r">
                        <a:lnSpc>
                          <a:spcPct val="110000"/>
                        </a:lnSpc>
                        <a:spcBef>
                          <a:spcPts val="200"/>
                        </a:spcBef>
                        <a:spcAft>
                          <a:spcPts val="600"/>
                        </a:spcAft>
                        <a:buNone/>
                      </a:pPr>
                      <a:r>
                        <a:rPr lang="en-GB" sz="9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100.0%</a:t>
                      </a:r>
                      <a:endParaRPr lang="en-CH" sz="1000">
                        <a:effectLst/>
                        <a:latin typeface="Open Sans" panose="020B0606030504020204" pitchFamily="34" charset="0"/>
                        <a:ea typeface="Times New Roman" panose="02020603050405020304" pitchFamily="18" charset="0"/>
                        <a:cs typeface="Open Sans" panose="020B0606030504020204" pitchFamily="34" charset="0"/>
                      </a:endParaRPr>
                    </a:p>
                  </a:txBody>
                  <a:tcPr marL="36195" marR="36195" marT="36195" marB="36195" anchor="b">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6096BA"/>
                      </a:solidFill>
                      <a:prstDash val="solid"/>
                      <a:round/>
                      <a:headEnd type="none" w="med" len="med"/>
                      <a:tailEnd type="none" w="med" len="med"/>
                    </a:lnB>
                    <a:solidFill>
                      <a:srgbClr val="FFFFFF"/>
                    </a:solidFill>
                  </a:tcPr>
                </a:tc>
                <a:extLst>
                  <a:ext uri="{0D108BD9-81ED-4DB2-BD59-A6C34878D82A}">
                    <a16:rowId xmlns:a16="http://schemas.microsoft.com/office/drawing/2014/main" val="3421359705"/>
                  </a:ext>
                </a:extLst>
              </a:tr>
              <a:tr h="200025">
                <a:tc>
                  <a:txBody>
                    <a:bodyPr/>
                    <a:lstStyle/>
                    <a:p>
                      <a:pPr algn="ctr">
                        <a:spcBef>
                          <a:spcPts val="200"/>
                        </a:spcBef>
                        <a:buNone/>
                      </a:pPr>
                      <a:r>
                        <a:rPr lang="en-US" sz="800">
                          <a:effectLst/>
                          <a:latin typeface="Open Sans" panose="020B0606030504020204" pitchFamily="34" charset="0"/>
                          <a:ea typeface="Open Sans" panose="020B0606030504020204" pitchFamily="34" charset="0"/>
                          <a:cs typeface="Open Sans" panose="020B0606030504020204" pitchFamily="34" charset="0"/>
                        </a:rPr>
                        <a:t> </a:t>
                      </a:r>
                      <a:endParaRPr lang="en-CH" sz="800">
                        <a:effectLst/>
                        <a:latin typeface="Open Sans" panose="020B0606030504020204" pitchFamily="34" charset="0"/>
                        <a:ea typeface="Open Sans" panose="020B0606030504020204" pitchFamily="34" charset="0"/>
                        <a:cs typeface="Open Sans" panose="020B0606030504020204" pitchFamily="34" charset="0"/>
                      </a:endParaRPr>
                    </a:p>
                  </a:txBody>
                  <a:tcPr marL="36195" marR="36195" marT="36195" marB="36195">
                    <a:lnL w="12700" cap="flat" cmpd="sng" algn="ctr">
                      <a:solidFill>
                        <a:srgbClr val="FFFFFF"/>
                      </a:solidFill>
                      <a:prstDash val="solid"/>
                      <a:round/>
                      <a:headEnd type="none" w="med" len="med"/>
                      <a:tailEnd type="none" w="med" len="med"/>
                    </a:lnL>
                    <a:lnR>
                      <a:noFill/>
                    </a:lnR>
                    <a:lnT w="12700" cap="flat" cmpd="sng" algn="ctr">
                      <a:solidFill>
                        <a:srgbClr val="6096BA"/>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a:txBody>
                    <a:bodyPr/>
                    <a:lstStyle/>
                    <a:p>
                      <a:pPr algn="ctr">
                        <a:buNone/>
                      </a:pPr>
                      <a:r>
                        <a:rPr lang="en-US" sz="800">
                          <a:effectLst/>
                          <a:latin typeface="Open Sans" panose="020B0606030504020204" pitchFamily="34" charset="0"/>
                          <a:ea typeface="Open Sans" panose="020B0606030504020204" pitchFamily="34" charset="0"/>
                          <a:cs typeface="Open Sans" panose="020B0606030504020204" pitchFamily="34" charset="0"/>
                        </a:rPr>
                        <a:t> </a:t>
                      </a:r>
                      <a:endParaRPr lang="en-CH" sz="800">
                        <a:effectLst/>
                        <a:latin typeface="Open Sans" panose="020B0606030504020204" pitchFamily="34" charset="0"/>
                        <a:ea typeface="Open Sans" panose="020B0606030504020204" pitchFamily="34" charset="0"/>
                        <a:cs typeface="Open Sans" panose="020B0606030504020204" pitchFamily="34" charset="0"/>
                      </a:endParaRPr>
                    </a:p>
                  </a:txBody>
                  <a:tcPr marL="36195" marR="36195" marT="36195" marB="36195">
                    <a:lnL>
                      <a:noFill/>
                    </a:lnL>
                    <a:lnR>
                      <a:noFill/>
                    </a:lnR>
                    <a:lnT w="12700" cap="flat" cmpd="sng" algn="ctr">
                      <a:solidFill>
                        <a:srgbClr val="6096BA"/>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gridSpan="2">
                  <a:txBody>
                    <a:bodyPr/>
                    <a:lstStyle/>
                    <a:p>
                      <a:pPr algn="r">
                        <a:lnSpc>
                          <a:spcPct val="110000"/>
                        </a:lnSpc>
                        <a:spcBef>
                          <a:spcPts val="200"/>
                        </a:spcBef>
                        <a:spcAft>
                          <a:spcPts val="600"/>
                        </a:spcAft>
                        <a:buNone/>
                      </a:pPr>
                      <a:endParaRPr lang="en-CH" sz="800" dirty="0">
                        <a:effectLst/>
                        <a:latin typeface="Open Sans" panose="020B0606030504020204" pitchFamily="34" charset="0"/>
                        <a:ea typeface="Calibri" panose="020F0502020204030204" pitchFamily="34" charset="0"/>
                        <a:cs typeface="Open Sans" panose="020B0606030504020204" pitchFamily="34" charset="0"/>
                      </a:endParaRPr>
                    </a:p>
                  </a:txBody>
                  <a:tcPr marL="36195" marR="36195" marT="36195" marB="36195">
                    <a:lnL>
                      <a:noFill/>
                    </a:lnL>
                    <a:lnR w="12700" cap="flat" cmpd="sng" algn="ctr">
                      <a:solidFill>
                        <a:srgbClr val="FFFFFF"/>
                      </a:solidFill>
                      <a:prstDash val="solid"/>
                      <a:round/>
                      <a:headEnd type="none" w="med" len="med"/>
                      <a:tailEnd type="none" w="med" len="med"/>
                    </a:lnR>
                    <a:lnT w="12700" cap="flat" cmpd="sng" algn="ctr">
                      <a:solidFill>
                        <a:srgbClr val="6096BA"/>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hMerge="1">
                  <a:txBody>
                    <a:bodyPr/>
                    <a:lstStyle/>
                    <a:p>
                      <a:endParaRPr lang="en-CH"/>
                    </a:p>
                  </a:txBody>
                  <a:tcPr/>
                </a:tc>
                <a:extLst>
                  <a:ext uri="{0D108BD9-81ED-4DB2-BD59-A6C34878D82A}">
                    <a16:rowId xmlns:a16="http://schemas.microsoft.com/office/drawing/2014/main" val="165989416"/>
                  </a:ext>
                </a:extLst>
              </a:tr>
            </a:tbl>
          </a:graphicData>
        </a:graphic>
      </p:graphicFrame>
      <p:pic>
        <p:nvPicPr>
          <p:cNvPr id="4" name="Immagine 5">
            <a:extLst>
              <a:ext uri="{FF2B5EF4-FFF2-40B4-BE49-F238E27FC236}">
                <a16:creationId xmlns:a16="http://schemas.microsoft.com/office/drawing/2014/main" id="{101E879F-0AB9-13B5-D411-184CDEDD9BF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9288" y="887187"/>
            <a:ext cx="8129044" cy="2532016"/>
          </a:xfrm>
          <a:prstGeom prst="rect">
            <a:avLst/>
          </a:prstGeom>
          <a:noFill/>
          <a:ln>
            <a:noFill/>
          </a:ln>
        </p:spPr>
      </p:pic>
    </p:spTree>
    <p:extLst>
      <p:ext uri="{BB962C8B-B14F-4D97-AF65-F5344CB8AC3E}">
        <p14:creationId xmlns:p14="http://schemas.microsoft.com/office/powerpoint/2010/main" val="528589127"/>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1E02E6-111A-653A-F21B-9A82538A22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C89931E-0286-4B69-21B7-30ABD48F6D17}"/>
              </a:ext>
            </a:extLst>
          </p:cNvPr>
          <p:cNvSpPr>
            <a:spLocks noGrp="1"/>
          </p:cNvSpPr>
          <p:nvPr>
            <p:ph type="ctrTitle"/>
          </p:nvPr>
        </p:nvSpPr>
        <p:spPr/>
        <p:txBody>
          <a:bodyPr/>
          <a:lstStyle/>
          <a:p>
            <a:r>
              <a:rPr lang="en-CH" dirty="0"/>
              <a:t>Positive externalities</a:t>
            </a:r>
          </a:p>
        </p:txBody>
      </p:sp>
      <p:sp>
        <p:nvSpPr>
          <p:cNvPr id="3" name="Slide Number Placeholder 2">
            <a:extLst>
              <a:ext uri="{FF2B5EF4-FFF2-40B4-BE49-F238E27FC236}">
                <a16:creationId xmlns:a16="http://schemas.microsoft.com/office/drawing/2014/main" id="{1B4B4AA7-DEA6-EEC5-DF34-E03724C1C68E}"/>
              </a:ext>
            </a:extLst>
          </p:cNvPr>
          <p:cNvSpPr>
            <a:spLocks noGrp="1"/>
          </p:cNvSpPr>
          <p:nvPr>
            <p:ph type="sldNum" sz="quarter" idx="12"/>
          </p:nvPr>
        </p:nvSpPr>
        <p:spPr/>
        <p:txBody>
          <a:bodyPr/>
          <a:lstStyle/>
          <a:p>
            <a:fld id="{88A1DFE4-5FC5-43BD-BB7E-75EAD82B965F}" type="slidenum">
              <a:rPr lang="en-US" noProof="0" smtClean="0"/>
              <a:pPr/>
              <a:t>202</a:t>
            </a:fld>
            <a:endParaRPr lang="en-US" noProof="0" dirty="0"/>
          </a:p>
        </p:txBody>
      </p:sp>
    </p:spTree>
    <p:extLst>
      <p:ext uri="{BB962C8B-B14F-4D97-AF65-F5344CB8AC3E}">
        <p14:creationId xmlns:p14="http://schemas.microsoft.com/office/powerpoint/2010/main" val="3426092473"/>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277548-891E-A8BB-B3FF-674C0B674DE3}"/>
              </a:ext>
            </a:extLst>
          </p:cNvPr>
          <p:cNvSpPr>
            <a:spLocks noGrp="1"/>
          </p:cNvSpPr>
          <p:nvPr>
            <p:ph type="sldNum" sz="quarter" idx="10"/>
          </p:nvPr>
        </p:nvSpPr>
        <p:spPr/>
        <p:txBody>
          <a:bodyPr/>
          <a:lstStyle/>
          <a:p>
            <a:fld id="{88A1DFE4-5FC5-43BD-BB7E-75EAD82B965F}" type="slidenum">
              <a:rPr lang="en-US" noProof="0" smtClean="0"/>
              <a:pPr/>
              <a:t>203</a:t>
            </a:fld>
            <a:endParaRPr lang="en-US" noProof="0" dirty="0"/>
          </a:p>
        </p:txBody>
      </p:sp>
      <p:sp>
        <p:nvSpPr>
          <p:cNvPr id="5" name="Text Placeholder 4">
            <a:extLst>
              <a:ext uri="{FF2B5EF4-FFF2-40B4-BE49-F238E27FC236}">
                <a16:creationId xmlns:a16="http://schemas.microsoft.com/office/drawing/2014/main" id="{EBAE8099-3602-DC2B-409D-73150590D722}"/>
              </a:ext>
            </a:extLst>
          </p:cNvPr>
          <p:cNvSpPr>
            <a:spLocks noGrp="1"/>
          </p:cNvSpPr>
          <p:nvPr>
            <p:ph type="body" sz="quarter" idx="12"/>
          </p:nvPr>
        </p:nvSpPr>
        <p:spPr>
          <a:xfrm>
            <a:off x="92843" y="1012371"/>
            <a:ext cx="4388846" cy="3423984"/>
          </a:xfrm>
        </p:spPr>
        <p:txBody>
          <a:bodyPr/>
          <a:lstStyle/>
          <a:p>
            <a:r>
              <a:rPr lang="en-CH" dirty="0"/>
              <a:t>Benefits enjoyed by third parties as result of the research infrastructure or scientific project construction and operation activities.</a:t>
            </a:r>
          </a:p>
          <a:p>
            <a:r>
              <a:rPr lang="en-CH" dirty="0"/>
              <a:t>Examples:</a:t>
            </a:r>
          </a:p>
          <a:p>
            <a:pPr marL="285750" indent="-285750">
              <a:buFont typeface="Arial" panose="020B0604020202020204" pitchFamily="34" charset="0"/>
              <a:buChar char="•"/>
            </a:pPr>
            <a:r>
              <a:rPr lang="en-GB" dirty="0"/>
              <a:t>I</a:t>
            </a:r>
            <a:r>
              <a:rPr lang="en-CH" dirty="0"/>
              <a:t>mproved local and regional infrastructures</a:t>
            </a:r>
          </a:p>
          <a:p>
            <a:pPr marL="758250" lvl="1" indent="-285750">
              <a:buFont typeface="Arial" panose="020B0604020202020204" pitchFamily="34" charset="0"/>
              <a:buChar char="•"/>
            </a:pPr>
            <a:r>
              <a:rPr lang="en-GB" dirty="0"/>
              <a:t>R</a:t>
            </a:r>
            <a:r>
              <a:rPr lang="en-CH" dirty="0"/>
              <a:t>oads</a:t>
            </a:r>
          </a:p>
          <a:p>
            <a:pPr marL="758250" lvl="1" indent="-285750">
              <a:buFont typeface="Arial" panose="020B0604020202020204" pitchFamily="34" charset="0"/>
              <a:buChar char="•"/>
            </a:pPr>
            <a:r>
              <a:rPr lang="en-GB" dirty="0"/>
              <a:t>R</a:t>
            </a:r>
            <a:r>
              <a:rPr lang="en-CH" dirty="0"/>
              <a:t>ailways accesses</a:t>
            </a:r>
          </a:p>
          <a:p>
            <a:pPr marL="758250" lvl="1" indent="-285750">
              <a:buFont typeface="Arial" panose="020B0604020202020204" pitchFamily="34" charset="0"/>
              <a:buChar char="•"/>
            </a:pPr>
            <a:r>
              <a:rPr lang="en-GB" dirty="0"/>
              <a:t>T</a:t>
            </a:r>
            <a:r>
              <a:rPr lang="en-CH" dirty="0"/>
              <a:t>elecommunications</a:t>
            </a:r>
          </a:p>
          <a:p>
            <a:pPr marL="758250" lvl="1" indent="-285750">
              <a:buFont typeface="Arial" panose="020B0604020202020204" pitchFamily="34" charset="0"/>
              <a:buChar char="•"/>
            </a:pPr>
            <a:r>
              <a:rPr lang="en-GB" dirty="0"/>
              <a:t>E</a:t>
            </a:r>
            <a:r>
              <a:rPr lang="en-CH" dirty="0"/>
              <a:t>lectricity</a:t>
            </a:r>
          </a:p>
          <a:p>
            <a:pPr marL="285750" indent="-285750">
              <a:buFont typeface="Arial" panose="020B0604020202020204" pitchFamily="34" charset="0"/>
              <a:buChar char="•"/>
            </a:pPr>
            <a:r>
              <a:rPr lang="en-CH" dirty="0"/>
              <a:t>Economy</a:t>
            </a:r>
          </a:p>
          <a:p>
            <a:pPr marL="758250" lvl="1" indent="-285750">
              <a:buFont typeface="Arial" panose="020B0604020202020204" pitchFamily="34" charset="0"/>
              <a:buChar char="•"/>
            </a:pPr>
            <a:r>
              <a:rPr lang="en-CH" dirty="0"/>
              <a:t>Indirect and induced jobs</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a:p>
            <a:endParaRPr lang="en-CH" dirty="0"/>
          </a:p>
        </p:txBody>
      </p:sp>
      <p:sp>
        <p:nvSpPr>
          <p:cNvPr id="6" name="Text Placeholder 5">
            <a:extLst>
              <a:ext uri="{FF2B5EF4-FFF2-40B4-BE49-F238E27FC236}">
                <a16:creationId xmlns:a16="http://schemas.microsoft.com/office/drawing/2014/main" id="{2FC3EF1B-D66D-09BD-3F23-6127836A1E4F}"/>
              </a:ext>
            </a:extLst>
          </p:cNvPr>
          <p:cNvSpPr>
            <a:spLocks noGrp="1"/>
          </p:cNvSpPr>
          <p:nvPr>
            <p:ph type="body" sz="quarter" idx="13"/>
          </p:nvPr>
        </p:nvSpPr>
        <p:spPr>
          <a:xfrm>
            <a:off x="4645932" y="1058091"/>
            <a:ext cx="4388846" cy="3378264"/>
          </a:xfrm>
        </p:spPr>
        <p:txBody>
          <a:bodyPr/>
          <a:lstStyle/>
          <a:p>
            <a:pPr marL="285750" indent="-285750">
              <a:buFont typeface="Arial" panose="020B0604020202020204" pitchFamily="34" charset="0"/>
              <a:buChar char="•"/>
            </a:pPr>
            <a:r>
              <a:rPr lang="en-CH" dirty="0"/>
              <a:t>Environmental benefits</a:t>
            </a:r>
          </a:p>
          <a:p>
            <a:pPr marL="758250" lvl="1" indent="-285750">
              <a:buFont typeface="Arial" panose="020B0604020202020204" pitchFamily="34" charset="0"/>
              <a:buChar char="•"/>
            </a:pPr>
            <a:r>
              <a:rPr lang="en-CH" dirty="0"/>
              <a:t>Creation of greenspaces, habitats</a:t>
            </a:r>
          </a:p>
          <a:p>
            <a:pPr marL="758250" lvl="1" indent="-285750">
              <a:buFont typeface="Arial" panose="020B0604020202020204" pitchFamily="34" charset="0"/>
              <a:buChar char="•"/>
            </a:pPr>
            <a:r>
              <a:rPr lang="en-CH" dirty="0"/>
              <a:t>Preservation of habitats and biodiersity</a:t>
            </a:r>
          </a:p>
          <a:p>
            <a:pPr marL="758250" lvl="1" indent="-285750">
              <a:buFont typeface="Arial" panose="020B0604020202020204" pitchFamily="34" charset="0"/>
              <a:buChar char="•"/>
            </a:pPr>
            <a:r>
              <a:rPr lang="en-CH" dirty="0"/>
              <a:t>Creation of leisure facilities</a:t>
            </a:r>
          </a:p>
          <a:p>
            <a:pPr marL="758250" lvl="1" indent="-285750">
              <a:buFont typeface="Arial" panose="020B0604020202020204" pitchFamily="34" charset="0"/>
              <a:buChar char="•"/>
            </a:pPr>
            <a:r>
              <a:rPr lang="en-CH" dirty="0"/>
              <a:t>Supply of excess heat</a:t>
            </a:r>
          </a:p>
          <a:p>
            <a:pPr marL="758250" lvl="1" indent="-285750">
              <a:buFont typeface="Arial" panose="020B0604020202020204" pitchFamily="34" charset="0"/>
              <a:buChar char="•"/>
            </a:pPr>
            <a:r>
              <a:rPr lang="en-CH" dirty="0"/>
              <a:t>Water treatment</a:t>
            </a:r>
          </a:p>
          <a:p>
            <a:pPr marL="758250" lvl="1" indent="-285750">
              <a:buFont typeface="Arial" panose="020B0604020202020204" pitchFamily="34" charset="0"/>
              <a:buChar char="•"/>
            </a:pPr>
            <a:r>
              <a:rPr lang="en-CH" dirty="0"/>
              <a:t>Treated waste water</a:t>
            </a:r>
          </a:p>
          <a:p>
            <a:pPr marL="758250" lvl="1" indent="-285750">
              <a:buFont typeface="Arial" panose="020B0604020202020204" pitchFamily="34" charset="0"/>
              <a:buChar char="•"/>
            </a:pPr>
            <a:r>
              <a:rPr lang="en-CH" dirty="0"/>
              <a:t>Excess water for release</a:t>
            </a:r>
          </a:p>
          <a:p>
            <a:pPr marL="285750" indent="-285750">
              <a:buFont typeface="Arial" panose="020B0604020202020204" pitchFamily="34" charset="0"/>
              <a:buChar char="•"/>
            </a:pPr>
            <a:r>
              <a:rPr lang="en-CH" dirty="0"/>
              <a:t>Social benefits</a:t>
            </a:r>
          </a:p>
          <a:p>
            <a:pPr marL="758250" lvl="1" indent="-285750">
              <a:buFont typeface="Arial" panose="020B0604020202020204" pitchFamily="34" charset="0"/>
              <a:buChar char="•"/>
            </a:pPr>
            <a:r>
              <a:rPr lang="en-CH" dirty="0"/>
              <a:t>Housing</a:t>
            </a:r>
          </a:p>
          <a:p>
            <a:pPr marL="758250" lvl="1" indent="-285750">
              <a:buFont typeface="Arial" panose="020B0604020202020204" pitchFamily="34" charset="0"/>
              <a:buChar char="•"/>
            </a:pPr>
            <a:r>
              <a:rPr lang="en-CH" dirty="0"/>
              <a:t>Public transport</a:t>
            </a:r>
          </a:p>
          <a:p>
            <a:pPr marL="758250" lvl="1" indent="-285750">
              <a:buFont typeface="Arial" panose="020B0604020202020204" pitchFamily="34" charset="0"/>
              <a:buChar char="•"/>
            </a:pPr>
            <a:r>
              <a:rPr lang="en-GB" dirty="0"/>
              <a:t>F</a:t>
            </a:r>
            <a:r>
              <a:rPr lang="en-CH" dirty="0"/>
              <a:t>ire-fighting/emergency services, health services</a:t>
            </a:r>
          </a:p>
          <a:p>
            <a:pPr marL="758250" lvl="1" indent="-285750">
              <a:buFont typeface="Arial" panose="020B0604020202020204" pitchFamily="34" charset="0"/>
              <a:buChar char="•"/>
            </a:pPr>
            <a:r>
              <a:rPr lang="en-CH" dirty="0"/>
              <a:t>Schools</a:t>
            </a:r>
          </a:p>
          <a:p>
            <a:pPr marL="758250" lvl="1" indent="-285750">
              <a:buFont typeface="Arial" panose="020B0604020202020204" pitchFamily="34" charset="0"/>
              <a:buChar char="•"/>
            </a:pPr>
            <a:r>
              <a:rPr lang="en-CH" dirty="0"/>
              <a:t>Apprenticeships</a:t>
            </a:r>
          </a:p>
          <a:p>
            <a:pPr marL="758250" lvl="1" indent="-285750">
              <a:buFont typeface="Arial" panose="020B0604020202020204" pitchFamily="34" charset="0"/>
              <a:buChar char="•"/>
            </a:pPr>
            <a:r>
              <a:rPr lang="en-CH" dirty="0"/>
              <a:t>Continued training</a:t>
            </a:r>
          </a:p>
          <a:p>
            <a:endParaRPr lang="en-CH" dirty="0"/>
          </a:p>
        </p:txBody>
      </p:sp>
      <p:sp>
        <p:nvSpPr>
          <p:cNvPr id="4" name="Title 3">
            <a:extLst>
              <a:ext uri="{FF2B5EF4-FFF2-40B4-BE49-F238E27FC236}">
                <a16:creationId xmlns:a16="http://schemas.microsoft.com/office/drawing/2014/main" id="{ECF1263A-C0BF-0D5E-601D-73D48630F42A}"/>
              </a:ext>
            </a:extLst>
          </p:cNvPr>
          <p:cNvSpPr>
            <a:spLocks noGrp="1"/>
          </p:cNvSpPr>
          <p:nvPr>
            <p:ph type="title"/>
          </p:nvPr>
        </p:nvSpPr>
        <p:spPr/>
        <p:txBody>
          <a:bodyPr/>
          <a:lstStyle/>
          <a:p>
            <a:r>
              <a:rPr lang="en-CH" dirty="0"/>
              <a:t>Examples for positive externalities</a:t>
            </a:r>
          </a:p>
        </p:txBody>
      </p:sp>
    </p:spTree>
    <p:extLst>
      <p:ext uri="{BB962C8B-B14F-4D97-AF65-F5344CB8AC3E}">
        <p14:creationId xmlns:p14="http://schemas.microsoft.com/office/powerpoint/2010/main" val="2933860970"/>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D8B4CB-18BF-680A-6A76-B4126A290F4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1E0B143-8480-FDC8-07E6-FF3CA691DEEC}"/>
              </a:ext>
            </a:extLst>
          </p:cNvPr>
          <p:cNvSpPr>
            <a:spLocks noGrp="1"/>
          </p:cNvSpPr>
          <p:nvPr>
            <p:ph type="sldNum" sz="quarter" idx="10"/>
          </p:nvPr>
        </p:nvSpPr>
        <p:spPr/>
        <p:txBody>
          <a:bodyPr/>
          <a:lstStyle/>
          <a:p>
            <a:fld id="{88A1DFE4-5FC5-43BD-BB7E-75EAD82B965F}" type="slidenum">
              <a:rPr lang="en-US" noProof="0" smtClean="0"/>
              <a:pPr/>
              <a:t>204</a:t>
            </a:fld>
            <a:endParaRPr lang="en-US" noProof="0" dirty="0"/>
          </a:p>
        </p:txBody>
      </p:sp>
      <p:sp>
        <p:nvSpPr>
          <p:cNvPr id="5" name="Text Placeholder 4">
            <a:extLst>
              <a:ext uri="{FF2B5EF4-FFF2-40B4-BE49-F238E27FC236}">
                <a16:creationId xmlns:a16="http://schemas.microsoft.com/office/drawing/2014/main" id="{F9EAAA1D-7ADD-77DC-551C-A0700ADABC31}"/>
              </a:ext>
            </a:extLst>
          </p:cNvPr>
          <p:cNvSpPr>
            <a:spLocks noGrp="1"/>
          </p:cNvSpPr>
          <p:nvPr>
            <p:ph type="body" sz="quarter" idx="12"/>
          </p:nvPr>
        </p:nvSpPr>
        <p:spPr>
          <a:xfrm>
            <a:off x="92842" y="1047509"/>
            <a:ext cx="8802301" cy="3388846"/>
          </a:xfrm>
        </p:spPr>
        <p:txBody>
          <a:bodyPr/>
          <a:lstStyle/>
          <a:p>
            <a:r>
              <a:rPr lang="en-CH" dirty="0"/>
              <a:t>2 pathways of benefit creation</a:t>
            </a:r>
          </a:p>
          <a:p>
            <a:pPr marL="285750" indent="-285750">
              <a:buFont typeface="Arial" panose="020B0604020202020204" pitchFamily="34" charset="0"/>
              <a:buChar char="•"/>
            </a:pPr>
            <a:r>
              <a:rPr lang="en-CH" dirty="0"/>
              <a:t>Economic value of heat through avoidance of energy consumption costs</a:t>
            </a:r>
          </a:p>
          <a:p>
            <a:pPr marL="285750" indent="-285750">
              <a:buFont typeface="Arial" panose="020B0604020202020204" pitchFamily="34" charset="0"/>
              <a:buChar char="•"/>
            </a:pPr>
            <a:r>
              <a:rPr lang="en-CH" dirty="0"/>
              <a:t>Avoidance of fossile energy</a:t>
            </a:r>
          </a:p>
          <a:p>
            <a:r>
              <a:rPr lang="en-CH" dirty="0"/>
              <a:t>Quanitification needed</a:t>
            </a:r>
          </a:p>
          <a:p>
            <a:pPr marL="285750" indent="-285750">
              <a:buFont typeface="Arial" panose="020B0604020202020204" pitchFamily="34" charset="0"/>
              <a:buChar char="•"/>
            </a:pPr>
            <a:r>
              <a:rPr lang="en-CH" dirty="0"/>
              <a:t>demand within a perimeter (e.g. 5 km) per unit time (year, month, week)</a:t>
            </a:r>
          </a:p>
          <a:p>
            <a:pPr marL="285750" indent="-285750">
              <a:buFont typeface="Arial" panose="020B0604020202020204" pitchFamily="34" charset="0"/>
              <a:buChar char="•"/>
            </a:pPr>
            <a:r>
              <a:rPr lang="en-CH" dirty="0"/>
              <a:t>supply potential on a point per unit time (year, month, week)</a:t>
            </a:r>
          </a:p>
          <a:p>
            <a:pPr marL="285750" indent="-285750">
              <a:buFont typeface="Arial" panose="020B0604020202020204" pitchFamily="34" charset="0"/>
              <a:buChar char="•"/>
            </a:pPr>
            <a:r>
              <a:rPr lang="en-CH" dirty="0"/>
              <a:t>Stability of supply </a:t>
            </a:r>
          </a:p>
          <a:p>
            <a:r>
              <a:rPr lang="en-CH" dirty="0"/>
              <a:t>Identify existing DH networks or need for new creation</a:t>
            </a:r>
          </a:p>
          <a:p>
            <a:r>
              <a:rPr lang="en-CH" dirty="0"/>
              <a:t>Temperature ranges and need for priming to higher temperatures need to be analysed</a:t>
            </a:r>
            <a:br>
              <a:rPr lang="en-CH" dirty="0"/>
            </a:br>
            <a:r>
              <a:rPr lang="en-CH" b="0" dirty="0"/>
              <a:t>(55 degrees low temperature heating, 70 degrees conventional heating, 90 degrees for food processing applications)</a:t>
            </a:r>
          </a:p>
          <a:p>
            <a:r>
              <a:rPr lang="en-CH" dirty="0"/>
              <a:t>Seasonality is a major factor to be considered</a:t>
            </a:r>
          </a:p>
        </p:txBody>
      </p:sp>
      <p:sp>
        <p:nvSpPr>
          <p:cNvPr id="4" name="Title 3">
            <a:extLst>
              <a:ext uri="{FF2B5EF4-FFF2-40B4-BE49-F238E27FC236}">
                <a16:creationId xmlns:a16="http://schemas.microsoft.com/office/drawing/2014/main" id="{95EFA202-D47A-79FB-939B-E95BB34E077F}"/>
              </a:ext>
            </a:extLst>
          </p:cNvPr>
          <p:cNvSpPr>
            <a:spLocks noGrp="1"/>
          </p:cNvSpPr>
          <p:nvPr>
            <p:ph type="title"/>
          </p:nvPr>
        </p:nvSpPr>
        <p:spPr/>
        <p:txBody>
          <a:bodyPr/>
          <a:lstStyle/>
          <a:p>
            <a:r>
              <a:rPr lang="en-CH" dirty="0"/>
              <a:t>Value of waste heat supply</a:t>
            </a:r>
          </a:p>
        </p:txBody>
      </p:sp>
    </p:spTree>
    <p:extLst>
      <p:ext uri="{BB962C8B-B14F-4D97-AF65-F5344CB8AC3E}">
        <p14:creationId xmlns:p14="http://schemas.microsoft.com/office/powerpoint/2010/main" val="1567447091"/>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0B95474-DB45-BB86-73E4-D8E789CA6423}"/>
              </a:ext>
            </a:extLst>
          </p:cNvPr>
          <p:cNvSpPr>
            <a:spLocks noGrp="1"/>
          </p:cNvSpPr>
          <p:nvPr>
            <p:ph type="sldNum" sz="quarter" idx="10"/>
          </p:nvPr>
        </p:nvSpPr>
        <p:spPr/>
        <p:txBody>
          <a:bodyPr/>
          <a:lstStyle/>
          <a:p>
            <a:fld id="{88A1DFE4-5FC5-43BD-BB7E-75EAD82B965F}" type="slidenum">
              <a:rPr lang="en-US" noProof="0" smtClean="0"/>
              <a:pPr/>
              <a:t>205</a:t>
            </a:fld>
            <a:endParaRPr lang="en-US" noProof="0" dirty="0"/>
          </a:p>
        </p:txBody>
      </p:sp>
      <p:sp>
        <p:nvSpPr>
          <p:cNvPr id="6" name="Title 5">
            <a:extLst>
              <a:ext uri="{FF2B5EF4-FFF2-40B4-BE49-F238E27FC236}">
                <a16:creationId xmlns:a16="http://schemas.microsoft.com/office/drawing/2014/main" id="{AFBC16E8-AD34-4589-B49F-C94AFE54B369}"/>
              </a:ext>
            </a:extLst>
          </p:cNvPr>
          <p:cNvSpPr>
            <a:spLocks noGrp="1"/>
          </p:cNvSpPr>
          <p:nvPr>
            <p:ph type="title"/>
          </p:nvPr>
        </p:nvSpPr>
        <p:spPr/>
        <p:txBody>
          <a:bodyPr/>
          <a:lstStyle/>
          <a:p>
            <a:r>
              <a:rPr lang="en-CH" dirty="0"/>
              <a:t>Typical energy costs</a:t>
            </a:r>
          </a:p>
        </p:txBody>
      </p:sp>
      <p:graphicFrame>
        <p:nvGraphicFramePr>
          <p:cNvPr id="10" name="Table 9">
            <a:extLst>
              <a:ext uri="{FF2B5EF4-FFF2-40B4-BE49-F238E27FC236}">
                <a16:creationId xmlns:a16="http://schemas.microsoft.com/office/drawing/2014/main" id="{1FFD42C2-A96A-86FF-F958-5CE3C3DB8DBA}"/>
              </a:ext>
            </a:extLst>
          </p:cNvPr>
          <p:cNvGraphicFramePr>
            <a:graphicFrameLocks noGrp="1"/>
          </p:cNvGraphicFramePr>
          <p:nvPr>
            <p:extLst>
              <p:ext uri="{D42A27DB-BD31-4B8C-83A1-F6EECF244321}">
                <p14:modId xmlns:p14="http://schemas.microsoft.com/office/powerpoint/2010/main" val="1182651794"/>
              </p:ext>
            </p:extLst>
          </p:nvPr>
        </p:nvGraphicFramePr>
        <p:xfrm>
          <a:off x="373695" y="1172777"/>
          <a:ext cx="8062454" cy="1317037"/>
        </p:xfrm>
        <a:graphic>
          <a:graphicData uri="http://schemas.openxmlformats.org/drawingml/2006/table">
            <a:tbl>
              <a:tblPr/>
              <a:tblGrid>
                <a:gridCol w="1001713">
                  <a:extLst>
                    <a:ext uri="{9D8B030D-6E8A-4147-A177-3AD203B41FA5}">
                      <a16:colId xmlns:a16="http://schemas.microsoft.com/office/drawing/2014/main" val="3621226203"/>
                    </a:ext>
                  </a:extLst>
                </a:gridCol>
                <a:gridCol w="1096133">
                  <a:extLst>
                    <a:ext uri="{9D8B030D-6E8A-4147-A177-3AD203B41FA5}">
                      <a16:colId xmlns:a16="http://schemas.microsoft.com/office/drawing/2014/main" val="1009293868"/>
                    </a:ext>
                  </a:extLst>
                </a:gridCol>
                <a:gridCol w="1287290">
                  <a:extLst>
                    <a:ext uri="{9D8B030D-6E8A-4147-A177-3AD203B41FA5}">
                      <a16:colId xmlns:a16="http://schemas.microsoft.com/office/drawing/2014/main" val="1694575782"/>
                    </a:ext>
                  </a:extLst>
                </a:gridCol>
                <a:gridCol w="1219538">
                  <a:extLst>
                    <a:ext uri="{9D8B030D-6E8A-4147-A177-3AD203B41FA5}">
                      <a16:colId xmlns:a16="http://schemas.microsoft.com/office/drawing/2014/main" val="770854143"/>
                    </a:ext>
                  </a:extLst>
                </a:gridCol>
                <a:gridCol w="1038060">
                  <a:extLst>
                    <a:ext uri="{9D8B030D-6E8A-4147-A177-3AD203B41FA5}">
                      <a16:colId xmlns:a16="http://schemas.microsoft.com/office/drawing/2014/main" val="1778218774"/>
                    </a:ext>
                  </a:extLst>
                </a:gridCol>
                <a:gridCol w="1364722">
                  <a:extLst>
                    <a:ext uri="{9D8B030D-6E8A-4147-A177-3AD203B41FA5}">
                      <a16:colId xmlns:a16="http://schemas.microsoft.com/office/drawing/2014/main" val="3684166875"/>
                    </a:ext>
                  </a:extLst>
                </a:gridCol>
                <a:gridCol w="1054998">
                  <a:extLst>
                    <a:ext uri="{9D8B030D-6E8A-4147-A177-3AD203B41FA5}">
                      <a16:colId xmlns:a16="http://schemas.microsoft.com/office/drawing/2014/main" val="1805657438"/>
                    </a:ext>
                  </a:extLst>
                </a:gridCol>
              </a:tblGrid>
              <a:tr h="668202">
                <a:tc>
                  <a:txBody>
                    <a:bodyPr/>
                    <a:lstStyle/>
                    <a:p>
                      <a:pPr algn="l" fontAlgn="ctr"/>
                      <a:r>
                        <a:rPr lang="en-CH" sz="800" b="0" i="0" u="none" strike="noStrike">
                          <a:solidFill>
                            <a:srgbClr val="000000"/>
                          </a:solidFill>
                          <a:effectLst/>
                          <a:latin typeface="Open Sans" panose="020B0606030504020204" pitchFamily="34" charset="0"/>
                        </a:rPr>
                        <a:t> </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dirty="0">
                          <a:solidFill>
                            <a:srgbClr val="000000"/>
                          </a:solidFill>
                          <a:effectLst/>
                          <a:latin typeface="Open Sans" panose="020B0606030504020204" pitchFamily="34" charset="0"/>
                        </a:rPr>
                        <a:t>Cost of the</a:t>
                      </a:r>
                      <a:br>
                        <a:rPr lang="en-GB" sz="800" b="1" i="0" u="none" strike="noStrike" dirty="0">
                          <a:solidFill>
                            <a:srgbClr val="000000"/>
                          </a:solidFill>
                          <a:effectLst/>
                          <a:latin typeface="Open Sans" panose="020B0606030504020204" pitchFamily="34" charset="0"/>
                        </a:rPr>
                      </a:br>
                      <a:r>
                        <a:rPr lang="en-GB" sz="800" b="1" i="0" u="none" strike="noStrike" dirty="0">
                          <a:solidFill>
                            <a:srgbClr val="000000"/>
                          </a:solidFill>
                          <a:effectLst/>
                          <a:latin typeface="Open Sans" panose="020B0606030504020204" pitchFamily="34" charset="0"/>
                        </a:rPr>
                        <a:t>Service (S)</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dirty="0">
                          <a:solidFill>
                            <a:srgbClr val="000000"/>
                          </a:solidFill>
                          <a:effectLst/>
                          <a:latin typeface="Open Sans" panose="020B0606030504020204" pitchFamily="34" charset="0"/>
                        </a:rPr>
                        <a:t>Cost of the</a:t>
                      </a:r>
                      <a:br>
                        <a:rPr lang="en-GB" sz="800" b="1" i="0" u="none" strike="noStrike" dirty="0">
                          <a:solidFill>
                            <a:srgbClr val="000000"/>
                          </a:solidFill>
                          <a:effectLst/>
                          <a:latin typeface="Open Sans" panose="020B0606030504020204" pitchFamily="34" charset="0"/>
                        </a:rPr>
                      </a:br>
                      <a:r>
                        <a:rPr lang="en-GB" sz="800" b="1" i="0" u="none" strike="noStrike" dirty="0">
                          <a:solidFill>
                            <a:srgbClr val="000000"/>
                          </a:solidFill>
                          <a:effectLst/>
                          <a:latin typeface="Open Sans" panose="020B0606030504020204" pitchFamily="34" charset="0"/>
                        </a:rPr>
                        <a:t>energy (E)</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a:solidFill>
                            <a:srgbClr val="000000"/>
                          </a:solidFill>
                          <a:effectLst/>
                          <a:latin typeface="Open Sans" panose="020B0606030504020204" pitchFamily="34" charset="0"/>
                        </a:rPr>
                        <a:t>Price for the supply of waste heat paid by the final consumer (P)</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dirty="0">
                          <a:solidFill>
                            <a:srgbClr val="000000"/>
                          </a:solidFill>
                          <a:effectLst/>
                          <a:latin typeface="Open Sans" panose="020B0606030504020204" pitchFamily="34" charset="0"/>
                        </a:rPr>
                        <a:t>Cost of the</a:t>
                      </a:r>
                      <a:br>
                        <a:rPr lang="en-GB" sz="800" b="1" i="0" u="none" strike="noStrike" dirty="0">
                          <a:solidFill>
                            <a:srgbClr val="000000"/>
                          </a:solidFill>
                          <a:effectLst/>
                          <a:latin typeface="Open Sans" panose="020B0606030504020204" pitchFamily="34" charset="0"/>
                        </a:rPr>
                      </a:br>
                      <a:r>
                        <a:rPr lang="en-GB" sz="800" b="1" i="0" u="none" strike="noStrike" dirty="0">
                          <a:solidFill>
                            <a:srgbClr val="000000"/>
                          </a:solidFill>
                          <a:effectLst/>
                          <a:latin typeface="Open Sans" panose="020B0606030504020204" pitchFamily="34" charset="0"/>
                        </a:rPr>
                        <a:t>Service (S)</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dirty="0">
                          <a:solidFill>
                            <a:srgbClr val="000000"/>
                          </a:solidFill>
                          <a:effectLst/>
                          <a:latin typeface="Open Sans" panose="020B0606030504020204" pitchFamily="34" charset="0"/>
                        </a:rPr>
                        <a:t>Cost of the</a:t>
                      </a:r>
                      <a:br>
                        <a:rPr lang="en-GB" sz="800" b="1" i="0" u="none" strike="noStrike" dirty="0">
                          <a:solidFill>
                            <a:srgbClr val="000000"/>
                          </a:solidFill>
                          <a:effectLst/>
                          <a:latin typeface="Open Sans" panose="020B0606030504020204" pitchFamily="34" charset="0"/>
                        </a:rPr>
                      </a:br>
                      <a:r>
                        <a:rPr lang="en-GB" sz="800" b="1" i="0" u="none" strike="noStrike" dirty="0">
                          <a:solidFill>
                            <a:srgbClr val="000000"/>
                          </a:solidFill>
                          <a:effectLst/>
                          <a:latin typeface="Open Sans" panose="020B0606030504020204" pitchFamily="34" charset="0"/>
                        </a:rPr>
                        <a:t>energy (E)</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a:solidFill>
                            <a:srgbClr val="000000"/>
                          </a:solidFill>
                          <a:effectLst/>
                          <a:latin typeface="Open Sans" panose="020B0606030504020204" pitchFamily="34" charset="0"/>
                        </a:rPr>
                        <a:t>Price for the supply of waste heat paid by the final consumer (P)</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3668211229"/>
                  </a:ext>
                </a:extLst>
              </a:tr>
              <a:tr h="154945">
                <a:tc>
                  <a:txBody>
                    <a:bodyPr/>
                    <a:lstStyle/>
                    <a:p>
                      <a:pPr algn="l" fontAlgn="ctr"/>
                      <a:r>
                        <a:rPr lang="en-CH" sz="800" b="0" i="0" u="none" strike="noStrike">
                          <a:solidFill>
                            <a:srgbClr val="000000"/>
                          </a:solidFill>
                          <a:effectLst/>
                          <a:latin typeface="Open Sans" panose="020B0606030504020204" pitchFamily="34" charset="0"/>
                        </a:rPr>
                        <a:t> </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dirty="0">
                          <a:solidFill>
                            <a:srgbClr val="000000"/>
                          </a:solidFill>
                          <a:effectLst/>
                          <a:latin typeface="Open Sans" panose="020B0606030504020204" pitchFamily="34" charset="0"/>
                        </a:rPr>
                        <a:t>EUR/MWh</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a:solidFill>
                            <a:srgbClr val="000000"/>
                          </a:solidFill>
                          <a:effectLst/>
                          <a:latin typeface="Open Sans" panose="020B0606030504020204" pitchFamily="34" charset="0"/>
                        </a:rPr>
                        <a:t>EUR/MWh</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a:solidFill>
                            <a:srgbClr val="000000"/>
                          </a:solidFill>
                          <a:effectLst/>
                          <a:latin typeface="Open Sans" panose="020B0606030504020204" pitchFamily="34" charset="0"/>
                        </a:rPr>
                        <a:t>EUR/MWh</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a:solidFill>
                            <a:srgbClr val="000000"/>
                          </a:solidFill>
                          <a:effectLst/>
                          <a:latin typeface="Open Sans" panose="020B0606030504020204" pitchFamily="34" charset="0"/>
                        </a:rPr>
                        <a:t>CHF/MWh</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dirty="0">
                          <a:solidFill>
                            <a:srgbClr val="000000"/>
                          </a:solidFill>
                          <a:effectLst/>
                          <a:latin typeface="Open Sans" panose="020B0606030504020204" pitchFamily="34" charset="0"/>
                        </a:rPr>
                        <a:t>CHF/MWh</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800" b="1" i="0" u="none" strike="noStrike" dirty="0">
                          <a:solidFill>
                            <a:srgbClr val="000000"/>
                          </a:solidFill>
                          <a:effectLst/>
                          <a:latin typeface="Open Sans" panose="020B0606030504020204" pitchFamily="34" charset="0"/>
                        </a:rPr>
                        <a:t>CHF/MWh</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350199932"/>
                  </a:ext>
                </a:extLst>
              </a:tr>
              <a:tr h="164630">
                <a:tc>
                  <a:txBody>
                    <a:bodyPr/>
                    <a:lstStyle/>
                    <a:p>
                      <a:pPr algn="l" fontAlgn="ctr"/>
                      <a:r>
                        <a:rPr lang="en-GB" sz="800" b="1" i="0" u="none" strike="noStrike" dirty="0">
                          <a:solidFill>
                            <a:srgbClr val="000000"/>
                          </a:solidFill>
                          <a:effectLst/>
                          <a:latin typeface="Open Sans" panose="020B0606030504020204" pitchFamily="34" charset="0"/>
                        </a:rPr>
                        <a:t>Gas*</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Open Sans" panose="020B0606030504020204" pitchFamily="34" charset="0"/>
                        </a:rPr>
                        <a:t>25.7</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800" b="0" i="0" u="none" strike="noStrike" dirty="0">
                          <a:solidFill>
                            <a:srgbClr val="000000"/>
                          </a:solidFill>
                          <a:effectLst/>
                          <a:latin typeface="Open Sans" panose="020B0606030504020204" pitchFamily="34" charset="0"/>
                        </a:rPr>
                        <a:t>103.4</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800" b="0" i="0" u="none" strike="noStrike" dirty="0">
                          <a:solidFill>
                            <a:srgbClr val="000000"/>
                          </a:solidFill>
                          <a:effectLst/>
                          <a:latin typeface="Open Sans" panose="020B0606030504020204" pitchFamily="34" charset="0"/>
                        </a:rPr>
                        <a:t>129.1</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0" i="0" u="none" strike="noStrike" dirty="0">
                          <a:solidFill>
                            <a:srgbClr val="000000"/>
                          </a:solidFill>
                          <a:effectLst/>
                          <a:latin typeface="Open Sans" panose="020B0606030504020204" pitchFamily="34" charset="0"/>
                        </a:rPr>
                        <a:t>24.5</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0" i="0" u="none" strike="noStrike" dirty="0">
                          <a:solidFill>
                            <a:srgbClr val="000000"/>
                          </a:solidFill>
                          <a:effectLst/>
                          <a:latin typeface="Open Sans" panose="020B0606030504020204" pitchFamily="34" charset="0"/>
                        </a:rPr>
                        <a:t>98.5</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1" i="0" u="none" strike="noStrike" dirty="0">
                          <a:solidFill>
                            <a:srgbClr val="000000"/>
                          </a:solidFill>
                          <a:effectLst/>
                          <a:latin typeface="Open Sans" panose="020B0606030504020204" pitchFamily="34" charset="0"/>
                        </a:rPr>
                        <a:t>123.0</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chemeClr val="tx1">
                        <a:lumMod val="10000"/>
                        <a:lumOff val="90000"/>
                      </a:schemeClr>
                    </a:solidFill>
                  </a:tcPr>
                </a:tc>
                <a:extLst>
                  <a:ext uri="{0D108BD9-81ED-4DB2-BD59-A6C34878D82A}">
                    <a16:rowId xmlns:a16="http://schemas.microsoft.com/office/drawing/2014/main" val="3040215157"/>
                  </a:ext>
                </a:extLst>
              </a:tr>
              <a:tr h="164630">
                <a:tc>
                  <a:txBody>
                    <a:bodyPr/>
                    <a:lstStyle/>
                    <a:p>
                      <a:pPr algn="l" fontAlgn="ctr"/>
                      <a:r>
                        <a:rPr lang="en-GB" sz="800" b="1" i="0" u="none" strike="noStrike" dirty="0">
                          <a:solidFill>
                            <a:srgbClr val="000000"/>
                          </a:solidFill>
                          <a:effectLst/>
                          <a:latin typeface="Open Sans" panose="020B0606030504020204" pitchFamily="34" charset="0"/>
                        </a:rPr>
                        <a:t>Electricity*</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Open Sans" panose="020B0606030504020204" pitchFamily="34" charset="0"/>
                        </a:rPr>
                        <a:t>129.3</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800" b="0" i="0" u="none" strike="noStrike">
                          <a:solidFill>
                            <a:srgbClr val="000000"/>
                          </a:solidFill>
                          <a:effectLst/>
                          <a:latin typeface="Open Sans" panose="020B0606030504020204" pitchFamily="34" charset="0"/>
                        </a:rPr>
                        <a:t>219.5</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800" b="0" i="0" u="none" strike="noStrike">
                          <a:solidFill>
                            <a:srgbClr val="000000"/>
                          </a:solidFill>
                          <a:effectLst/>
                          <a:latin typeface="Open Sans" panose="020B0606030504020204" pitchFamily="34" charset="0"/>
                        </a:rPr>
                        <a:t>219.5</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Open Sans" panose="020B0606030504020204" pitchFamily="34" charset="0"/>
                        </a:rPr>
                        <a:t>123.1</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Open Sans" panose="020B0606030504020204" pitchFamily="34" charset="0"/>
                        </a:rPr>
                        <a:t>209.1</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1" i="0" u="none" strike="noStrike" dirty="0">
                          <a:solidFill>
                            <a:srgbClr val="000000"/>
                          </a:solidFill>
                          <a:effectLst/>
                          <a:latin typeface="Open Sans" panose="020B0606030504020204" pitchFamily="34" charset="0"/>
                        </a:rPr>
                        <a:t>209.1</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chemeClr val="tx1">
                        <a:lumMod val="10000"/>
                        <a:lumOff val="90000"/>
                      </a:schemeClr>
                    </a:solidFill>
                  </a:tcPr>
                </a:tc>
                <a:extLst>
                  <a:ext uri="{0D108BD9-81ED-4DB2-BD59-A6C34878D82A}">
                    <a16:rowId xmlns:a16="http://schemas.microsoft.com/office/drawing/2014/main" val="3316053466"/>
                  </a:ext>
                </a:extLst>
              </a:tr>
              <a:tr h="164630">
                <a:tc>
                  <a:txBody>
                    <a:bodyPr/>
                    <a:lstStyle/>
                    <a:p>
                      <a:pPr algn="l" fontAlgn="ctr"/>
                      <a:r>
                        <a:rPr lang="en-GB" sz="800" b="1" i="0" u="none" strike="noStrike" dirty="0">
                          <a:solidFill>
                            <a:srgbClr val="000000"/>
                          </a:solidFill>
                          <a:effectLst/>
                          <a:latin typeface="Open Sans" panose="020B0606030504020204" pitchFamily="34" charset="0"/>
                        </a:rPr>
                        <a:t>CERN waste heat</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Open Sans" panose="020B0606030504020204" pitchFamily="34" charset="0"/>
                        </a:rPr>
                        <a:t>108.0</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800" b="0" i="0" u="none" strike="noStrike">
                          <a:solidFill>
                            <a:srgbClr val="000000"/>
                          </a:solidFill>
                          <a:effectLst/>
                          <a:latin typeface="Open Sans" panose="020B0606030504020204" pitchFamily="34" charset="0"/>
                        </a:rPr>
                        <a:t>2.0</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800" b="0" i="0" u="none" strike="noStrike">
                          <a:solidFill>
                            <a:srgbClr val="000000"/>
                          </a:solidFill>
                          <a:effectLst/>
                          <a:latin typeface="Open Sans" panose="020B0606030504020204" pitchFamily="34" charset="0"/>
                        </a:rPr>
                        <a:t>110.0</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Open Sans" panose="020B0606030504020204" pitchFamily="34" charset="0"/>
                        </a:rPr>
                        <a:t>102.9</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0" i="0" u="none" strike="noStrike">
                          <a:solidFill>
                            <a:srgbClr val="000000"/>
                          </a:solidFill>
                          <a:effectLst/>
                          <a:latin typeface="Open Sans" panose="020B0606030504020204" pitchFamily="34" charset="0"/>
                        </a:rPr>
                        <a:t>1.9</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800" b="1" i="0" u="none" strike="noStrike" dirty="0">
                          <a:solidFill>
                            <a:srgbClr val="000000"/>
                          </a:solidFill>
                          <a:effectLst/>
                          <a:latin typeface="Open Sans" panose="020B0606030504020204" pitchFamily="34" charset="0"/>
                        </a:rPr>
                        <a:t>104.8</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chemeClr val="tx1">
                        <a:lumMod val="10000"/>
                        <a:lumOff val="90000"/>
                      </a:schemeClr>
                    </a:solidFill>
                  </a:tcPr>
                </a:tc>
                <a:extLst>
                  <a:ext uri="{0D108BD9-81ED-4DB2-BD59-A6C34878D82A}">
                    <a16:rowId xmlns:a16="http://schemas.microsoft.com/office/drawing/2014/main" val="485322138"/>
                  </a:ext>
                </a:extLst>
              </a:tr>
            </a:tbl>
          </a:graphicData>
        </a:graphic>
      </p:graphicFrame>
      <p:graphicFrame>
        <p:nvGraphicFramePr>
          <p:cNvPr id="12" name="Table 11">
            <a:extLst>
              <a:ext uri="{FF2B5EF4-FFF2-40B4-BE49-F238E27FC236}">
                <a16:creationId xmlns:a16="http://schemas.microsoft.com/office/drawing/2014/main" id="{4E51BAD3-935C-06F1-7B21-99237124F8E9}"/>
              </a:ext>
            </a:extLst>
          </p:cNvPr>
          <p:cNvGraphicFramePr>
            <a:graphicFrameLocks noGrp="1"/>
          </p:cNvGraphicFramePr>
          <p:nvPr>
            <p:extLst>
              <p:ext uri="{D42A27DB-BD31-4B8C-83A1-F6EECF244321}">
                <p14:modId xmlns:p14="http://schemas.microsoft.com/office/powerpoint/2010/main" val="2032782748"/>
              </p:ext>
            </p:extLst>
          </p:nvPr>
        </p:nvGraphicFramePr>
        <p:xfrm>
          <a:off x="1395254" y="3040697"/>
          <a:ext cx="5651500" cy="1173480"/>
        </p:xfrm>
        <a:graphic>
          <a:graphicData uri="http://schemas.openxmlformats.org/drawingml/2006/table">
            <a:tbl>
              <a:tblPr/>
              <a:tblGrid>
                <a:gridCol w="2525881">
                  <a:extLst>
                    <a:ext uri="{9D8B030D-6E8A-4147-A177-3AD203B41FA5}">
                      <a16:colId xmlns:a16="http://schemas.microsoft.com/office/drawing/2014/main" val="3537047026"/>
                    </a:ext>
                  </a:extLst>
                </a:gridCol>
                <a:gridCol w="1437467">
                  <a:extLst>
                    <a:ext uri="{9D8B030D-6E8A-4147-A177-3AD203B41FA5}">
                      <a16:colId xmlns:a16="http://schemas.microsoft.com/office/drawing/2014/main" val="3592551956"/>
                    </a:ext>
                  </a:extLst>
                </a:gridCol>
                <a:gridCol w="1688152">
                  <a:extLst>
                    <a:ext uri="{9D8B030D-6E8A-4147-A177-3AD203B41FA5}">
                      <a16:colId xmlns:a16="http://schemas.microsoft.com/office/drawing/2014/main" val="1286220843"/>
                    </a:ext>
                  </a:extLst>
                </a:gridCol>
              </a:tblGrid>
              <a:tr h="203200">
                <a:tc>
                  <a:txBody>
                    <a:bodyPr/>
                    <a:lstStyle/>
                    <a:p>
                      <a:pPr algn="l" fontAlgn="ctr"/>
                      <a:r>
                        <a:rPr lang="en-CH" sz="1100" b="0" i="0" u="none" strike="noStrike">
                          <a:solidFill>
                            <a:srgbClr val="000000"/>
                          </a:solidFill>
                          <a:effectLst/>
                          <a:latin typeface="Open Sans" panose="020B0606030504020204" pitchFamily="34" charset="0"/>
                        </a:rPr>
                        <a:t> </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1100" b="1" i="0" u="none" strike="noStrike" dirty="0">
                          <a:solidFill>
                            <a:srgbClr val="000000"/>
                          </a:solidFill>
                          <a:effectLst/>
                          <a:latin typeface="Open Sans" panose="020B0606030504020204" pitchFamily="34" charset="0"/>
                        </a:rPr>
                        <a:t>Avoided cost </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1100" b="1" i="0" u="none" strike="noStrike">
                          <a:solidFill>
                            <a:srgbClr val="000000"/>
                          </a:solidFill>
                          <a:effectLst/>
                          <a:latin typeface="Open Sans" panose="020B0606030504020204" pitchFamily="34" charset="0"/>
                        </a:rPr>
                        <a:t>Avoided cost </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1572670097"/>
                  </a:ext>
                </a:extLst>
              </a:tr>
              <a:tr h="203200">
                <a:tc>
                  <a:txBody>
                    <a:bodyPr/>
                    <a:lstStyle/>
                    <a:p>
                      <a:pPr algn="l" fontAlgn="ctr"/>
                      <a:r>
                        <a:rPr lang="en-CH" sz="1100" b="0" i="0" u="none" strike="noStrike">
                          <a:solidFill>
                            <a:srgbClr val="000000"/>
                          </a:solidFill>
                          <a:effectLst/>
                          <a:latin typeface="Open Sans" panose="020B0606030504020204" pitchFamily="34" charset="0"/>
                        </a:rPr>
                        <a:t> </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1100" b="1" i="0" u="none" strike="noStrike" dirty="0">
                          <a:solidFill>
                            <a:srgbClr val="000000"/>
                          </a:solidFill>
                          <a:effectLst/>
                          <a:latin typeface="Open Sans" panose="020B0606030504020204" pitchFamily="34" charset="0"/>
                        </a:rPr>
                        <a:t>(EUR/MWh)</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1100" b="1" i="0" u="none" strike="noStrike" dirty="0">
                          <a:solidFill>
                            <a:srgbClr val="000000"/>
                          </a:solidFill>
                          <a:effectLst/>
                          <a:latin typeface="Open Sans" panose="020B0606030504020204" pitchFamily="34" charset="0"/>
                        </a:rPr>
                        <a:t>(CHF/MWh)</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4285688081"/>
                  </a:ext>
                </a:extLst>
              </a:tr>
              <a:tr h="215900">
                <a:tc>
                  <a:txBody>
                    <a:bodyPr/>
                    <a:lstStyle/>
                    <a:p>
                      <a:pPr algn="l" fontAlgn="ctr"/>
                      <a:r>
                        <a:rPr lang="en-GB" sz="1100" b="1" i="0" u="none" strike="noStrike" dirty="0">
                          <a:solidFill>
                            <a:srgbClr val="000000"/>
                          </a:solidFill>
                          <a:effectLst/>
                          <a:latin typeface="Open Sans" panose="020B0606030504020204" pitchFamily="34" charset="0"/>
                        </a:rPr>
                        <a:t>CERN waste heat vs. gas</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1" i="0" u="none" strike="noStrike" dirty="0">
                          <a:solidFill>
                            <a:srgbClr val="000000"/>
                          </a:solidFill>
                          <a:effectLst/>
                          <a:latin typeface="Open Sans" panose="020B0606030504020204" pitchFamily="34" charset="0"/>
                        </a:rPr>
                        <a:t>19</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chemeClr val="tx1">
                        <a:lumMod val="10000"/>
                        <a:lumOff val="90000"/>
                      </a:schemeClr>
                    </a:solidFill>
                  </a:tcPr>
                </a:tc>
                <a:tc>
                  <a:txBody>
                    <a:bodyPr/>
                    <a:lstStyle/>
                    <a:p>
                      <a:pPr algn="ctr" fontAlgn="ctr"/>
                      <a:r>
                        <a:rPr lang="en-CH" sz="1100" b="1" i="0" u="none" strike="noStrike" dirty="0">
                          <a:solidFill>
                            <a:srgbClr val="000000"/>
                          </a:solidFill>
                          <a:effectLst/>
                          <a:latin typeface="Open Sans" panose="020B0606030504020204" pitchFamily="34" charset="0"/>
                        </a:rPr>
                        <a:t>18</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chemeClr val="tx1">
                        <a:lumMod val="10000"/>
                        <a:lumOff val="90000"/>
                      </a:schemeClr>
                    </a:solidFill>
                  </a:tcPr>
                </a:tc>
                <a:extLst>
                  <a:ext uri="{0D108BD9-81ED-4DB2-BD59-A6C34878D82A}">
                    <a16:rowId xmlns:a16="http://schemas.microsoft.com/office/drawing/2014/main" val="520153582"/>
                  </a:ext>
                </a:extLst>
              </a:tr>
              <a:tr h="215900">
                <a:tc>
                  <a:txBody>
                    <a:bodyPr/>
                    <a:lstStyle/>
                    <a:p>
                      <a:pPr algn="l" fontAlgn="ctr"/>
                      <a:r>
                        <a:rPr lang="en-GB" sz="1100" b="1" i="0" u="none" strike="noStrike" dirty="0">
                          <a:solidFill>
                            <a:srgbClr val="000000"/>
                          </a:solidFill>
                          <a:effectLst/>
                          <a:latin typeface="Open Sans" panose="020B0606030504020204" pitchFamily="34" charset="0"/>
                        </a:rPr>
                        <a:t>CERN waste heat vs. electricity</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1" i="0" u="none" strike="noStrike">
                          <a:solidFill>
                            <a:srgbClr val="000000"/>
                          </a:solidFill>
                          <a:effectLst/>
                          <a:latin typeface="Open Sans" panose="020B0606030504020204" pitchFamily="34" charset="0"/>
                        </a:rPr>
                        <a:t>109</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chemeClr val="tx1">
                        <a:lumMod val="10000"/>
                        <a:lumOff val="90000"/>
                      </a:schemeClr>
                    </a:solidFill>
                  </a:tcPr>
                </a:tc>
                <a:tc>
                  <a:txBody>
                    <a:bodyPr/>
                    <a:lstStyle/>
                    <a:p>
                      <a:pPr algn="ctr" fontAlgn="ctr"/>
                      <a:r>
                        <a:rPr lang="en-CH" sz="1100" b="1" i="0" u="none" strike="noStrike" dirty="0">
                          <a:solidFill>
                            <a:srgbClr val="000000"/>
                          </a:solidFill>
                          <a:effectLst/>
                          <a:latin typeface="Open Sans" panose="020B0606030504020204" pitchFamily="34" charset="0"/>
                        </a:rPr>
                        <a:t>104</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chemeClr val="tx1">
                        <a:lumMod val="10000"/>
                        <a:lumOff val="90000"/>
                      </a:schemeClr>
                    </a:solidFill>
                  </a:tcPr>
                </a:tc>
                <a:extLst>
                  <a:ext uri="{0D108BD9-81ED-4DB2-BD59-A6C34878D82A}">
                    <a16:rowId xmlns:a16="http://schemas.microsoft.com/office/drawing/2014/main" val="3715844342"/>
                  </a:ext>
                </a:extLst>
              </a:tr>
              <a:tr h="215900">
                <a:tc>
                  <a:txBody>
                    <a:bodyPr/>
                    <a:lstStyle/>
                    <a:p>
                      <a:pPr algn="l" fontAlgn="ctr"/>
                      <a:r>
                        <a:rPr lang="en-GB" sz="1100" b="1" i="0" u="none" strike="noStrike" dirty="0">
                          <a:solidFill>
                            <a:srgbClr val="000000"/>
                          </a:solidFill>
                          <a:effectLst/>
                          <a:latin typeface="Open Sans" panose="020B0606030504020204" pitchFamily="34" charset="0"/>
                        </a:rPr>
                        <a:t>CERN waste heat vs. mix</a:t>
                      </a:r>
                      <a:br>
                        <a:rPr lang="en-GB" sz="1100" b="1" i="0" u="none" strike="noStrike" dirty="0">
                          <a:solidFill>
                            <a:srgbClr val="000000"/>
                          </a:solidFill>
                          <a:effectLst/>
                          <a:latin typeface="Open Sans" panose="020B0606030504020204" pitchFamily="34" charset="0"/>
                        </a:rPr>
                      </a:br>
                      <a:r>
                        <a:rPr lang="en-GB" sz="1100" b="1" i="0" u="none" strike="noStrike" dirty="0">
                          <a:solidFill>
                            <a:srgbClr val="000000"/>
                          </a:solidFill>
                          <a:effectLst/>
                          <a:latin typeface="Open Sans" panose="020B0606030504020204" pitchFamily="34" charset="0"/>
                        </a:rPr>
                        <a:t>(gas and electricity)</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1" i="0" u="none" strike="noStrike">
                          <a:solidFill>
                            <a:srgbClr val="000000"/>
                          </a:solidFill>
                          <a:effectLst/>
                          <a:latin typeface="Open Sans" panose="020B0606030504020204" pitchFamily="34" charset="0"/>
                        </a:rPr>
                        <a:t>64</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chemeClr val="tx1">
                        <a:lumMod val="10000"/>
                        <a:lumOff val="90000"/>
                      </a:schemeClr>
                    </a:solidFill>
                  </a:tcPr>
                </a:tc>
                <a:tc>
                  <a:txBody>
                    <a:bodyPr/>
                    <a:lstStyle/>
                    <a:p>
                      <a:pPr algn="ctr" fontAlgn="ctr"/>
                      <a:r>
                        <a:rPr lang="en-CH" sz="1100" b="1" i="0" u="none" strike="noStrike" dirty="0">
                          <a:solidFill>
                            <a:srgbClr val="000000"/>
                          </a:solidFill>
                          <a:effectLst/>
                          <a:latin typeface="Open Sans" panose="020B0606030504020204" pitchFamily="34" charset="0"/>
                        </a:rPr>
                        <a:t>61</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chemeClr val="tx1">
                        <a:lumMod val="10000"/>
                        <a:lumOff val="90000"/>
                      </a:schemeClr>
                    </a:solidFill>
                  </a:tcPr>
                </a:tc>
                <a:extLst>
                  <a:ext uri="{0D108BD9-81ED-4DB2-BD59-A6C34878D82A}">
                    <a16:rowId xmlns:a16="http://schemas.microsoft.com/office/drawing/2014/main" val="399414926"/>
                  </a:ext>
                </a:extLst>
              </a:tr>
            </a:tbl>
          </a:graphicData>
        </a:graphic>
      </p:graphicFrame>
      <p:sp>
        <p:nvSpPr>
          <p:cNvPr id="13" name="TextBox 12">
            <a:extLst>
              <a:ext uri="{FF2B5EF4-FFF2-40B4-BE49-F238E27FC236}">
                <a16:creationId xmlns:a16="http://schemas.microsoft.com/office/drawing/2014/main" id="{8BDCC74D-C986-384D-2125-E40F02FC909A}"/>
              </a:ext>
            </a:extLst>
          </p:cNvPr>
          <p:cNvSpPr txBox="1"/>
          <p:nvPr/>
        </p:nvSpPr>
        <p:spPr>
          <a:xfrm>
            <a:off x="358815" y="2571750"/>
            <a:ext cx="8062454" cy="276999"/>
          </a:xfrm>
          <a:prstGeom prst="rect">
            <a:avLst/>
          </a:prstGeom>
          <a:noFill/>
        </p:spPr>
        <p:txBody>
          <a:bodyPr wrap="square" rtlCol="0">
            <a:spAutoFit/>
          </a:bodyPr>
          <a:lstStyle/>
          <a:p>
            <a:pPr algn="l"/>
            <a:r>
              <a:rPr lang="en-CH" sz="1200" dirty="0"/>
              <a:t>*Values change based on economic boundary conditions. Consequently the avoided costs change as well.</a:t>
            </a:r>
          </a:p>
        </p:txBody>
      </p:sp>
    </p:spTree>
    <p:extLst>
      <p:ext uri="{BB962C8B-B14F-4D97-AF65-F5344CB8AC3E}">
        <p14:creationId xmlns:p14="http://schemas.microsoft.com/office/powerpoint/2010/main" val="458407588"/>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F76063-086B-A23F-581D-AA25C429F9C1}"/>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B4D9946-D607-0F12-F29E-C5DB86675A9B}"/>
              </a:ext>
            </a:extLst>
          </p:cNvPr>
          <p:cNvSpPr>
            <a:spLocks noGrp="1"/>
          </p:cNvSpPr>
          <p:nvPr>
            <p:ph type="sldNum" sz="quarter" idx="10"/>
          </p:nvPr>
        </p:nvSpPr>
        <p:spPr/>
        <p:txBody>
          <a:bodyPr/>
          <a:lstStyle/>
          <a:p>
            <a:fld id="{88A1DFE4-5FC5-43BD-BB7E-75EAD82B965F}" type="slidenum">
              <a:rPr lang="en-US" noProof="0" smtClean="0"/>
              <a:pPr/>
              <a:t>206</a:t>
            </a:fld>
            <a:endParaRPr lang="en-US" noProof="0" dirty="0"/>
          </a:p>
        </p:txBody>
      </p:sp>
      <p:sp>
        <p:nvSpPr>
          <p:cNvPr id="6" name="Title 5">
            <a:extLst>
              <a:ext uri="{FF2B5EF4-FFF2-40B4-BE49-F238E27FC236}">
                <a16:creationId xmlns:a16="http://schemas.microsoft.com/office/drawing/2014/main" id="{3CB29CF9-0836-27F2-790C-2AE797FB5DA8}"/>
              </a:ext>
            </a:extLst>
          </p:cNvPr>
          <p:cNvSpPr>
            <a:spLocks noGrp="1"/>
          </p:cNvSpPr>
          <p:nvPr>
            <p:ph type="title"/>
          </p:nvPr>
        </p:nvSpPr>
        <p:spPr/>
        <p:txBody>
          <a:bodyPr/>
          <a:lstStyle/>
          <a:p>
            <a:r>
              <a:rPr lang="en-CH" dirty="0"/>
              <a:t>Carbon footprint avoidance potential</a:t>
            </a:r>
          </a:p>
        </p:txBody>
      </p:sp>
      <p:graphicFrame>
        <p:nvGraphicFramePr>
          <p:cNvPr id="2" name="Table 1">
            <a:extLst>
              <a:ext uri="{FF2B5EF4-FFF2-40B4-BE49-F238E27FC236}">
                <a16:creationId xmlns:a16="http://schemas.microsoft.com/office/drawing/2014/main" id="{319CC941-ACB5-0681-352D-4352F73E2405}"/>
              </a:ext>
            </a:extLst>
          </p:cNvPr>
          <p:cNvGraphicFramePr>
            <a:graphicFrameLocks noGrp="1"/>
          </p:cNvGraphicFramePr>
          <p:nvPr>
            <p:extLst>
              <p:ext uri="{D42A27DB-BD31-4B8C-83A1-F6EECF244321}">
                <p14:modId xmlns:p14="http://schemas.microsoft.com/office/powerpoint/2010/main" val="3092394023"/>
              </p:ext>
            </p:extLst>
          </p:nvPr>
        </p:nvGraphicFramePr>
        <p:xfrm>
          <a:off x="1331882" y="1092390"/>
          <a:ext cx="6118697" cy="3332480"/>
        </p:xfrm>
        <a:graphic>
          <a:graphicData uri="http://schemas.openxmlformats.org/drawingml/2006/table">
            <a:tbl>
              <a:tblPr/>
              <a:tblGrid>
                <a:gridCol w="1393190">
                  <a:extLst>
                    <a:ext uri="{9D8B030D-6E8A-4147-A177-3AD203B41FA5}">
                      <a16:colId xmlns:a16="http://schemas.microsoft.com/office/drawing/2014/main" val="32316144"/>
                    </a:ext>
                  </a:extLst>
                </a:gridCol>
                <a:gridCol w="1437646">
                  <a:extLst>
                    <a:ext uri="{9D8B030D-6E8A-4147-A177-3AD203B41FA5}">
                      <a16:colId xmlns:a16="http://schemas.microsoft.com/office/drawing/2014/main" val="1342196662"/>
                    </a:ext>
                  </a:extLst>
                </a:gridCol>
                <a:gridCol w="1688361">
                  <a:extLst>
                    <a:ext uri="{9D8B030D-6E8A-4147-A177-3AD203B41FA5}">
                      <a16:colId xmlns:a16="http://schemas.microsoft.com/office/drawing/2014/main" val="3877345289"/>
                    </a:ext>
                  </a:extLst>
                </a:gridCol>
                <a:gridCol w="1599500">
                  <a:extLst>
                    <a:ext uri="{9D8B030D-6E8A-4147-A177-3AD203B41FA5}">
                      <a16:colId xmlns:a16="http://schemas.microsoft.com/office/drawing/2014/main" val="4204713925"/>
                    </a:ext>
                  </a:extLst>
                </a:gridCol>
              </a:tblGrid>
              <a:tr h="215900">
                <a:tc>
                  <a:txBody>
                    <a:bodyPr/>
                    <a:lstStyle/>
                    <a:p>
                      <a:pPr algn="r" fontAlgn="ctr"/>
                      <a:r>
                        <a:rPr lang="en-GB" sz="1100" b="1" i="0" u="none" strike="noStrike" dirty="0">
                          <a:solidFill>
                            <a:srgbClr val="000000"/>
                          </a:solidFill>
                          <a:effectLst/>
                          <a:latin typeface="Open Sans" panose="020B0606030504020204" pitchFamily="34" charset="0"/>
                        </a:rPr>
                        <a:t>Heat source</a:t>
                      </a:r>
                    </a:p>
                  </a:txBody>
                  <a:tcPr marL="45720" marR="4572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1100" b="1" i="0" u="none" strike="noStrike" dirty="0">
                          <a:solidFill>
                            <a:srgbClr val="000000"/>
                          </a:solidFill>
                          <a:effectLst/>
                          <a:latin typeface="Open Sans" panose="020B0606030504020204" pitchFamily="34" charset="0"/>
                        </a:rPr>
                        <a:t>CO</a:t>
                      </a:r>
                      <a:r>
                        <a:rPr lang="en-GB" sz="1100" b="1" i="0" u="none" strike="noStrike" baseline="-25000" dirty="0">
                          <a:solidFill>
                            <a:srgbClr val="000000"/>
                          </a:solidFill>
                          <a:effectLst/>
                          <a:latin typeface="Open Sans" panose="020B0606030504020204" pitchFamily="34" charset="0"/>
                        </a:rPr>
                        <a:t>2</a:t>
                      </a:r>
                      <a:r>
                        <a:rPr lang="en-GB" sz="1100" b="1" i="0" u="none" strike="noStrike" dirty="0">
                          <a:solidFill>
                            <a:srgbClr val="000000"/>
                          </a:solidFill>
                          <a:effectLst/>
                          <a:latin typeface="Open Sans" panose="020B0606030504020204" pitchFamily="34" charset="0"/>
                        </a:rPr>
                        <a:t>e</a:t>
                      </a:r>
                    </a:p>
                    <a:p>
                      <a:pPr algn="ctr" fontAlgn="ctr"/>
                      <a:r>
                        <a:rPr lang="en-GB" sz="1100" b="1" i="0" u="none" strike="noStrike" dirty="0">
                          <a:solidFill>
                            <a:srgbClr val="000000"/>
                          </a:solidFill>
                          <a:effectLst/>
                          <a:latin typeface="Open Sans" panose="020B0606030504020204" pitchFamily="34" charset="0"/>
                        </a:rPr>
                        <a:t>footprint</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1100" b="1" i="0" u="none" strike="noStrike" dirty="0">
                          <a:solidFill>
                            <a:srgbClr val="000000"/>
                          </a:solidFill>
                          <a:effectLst/>
                          <a:latin typeface="Open Sans" panose="020B0606030504020204" pitchFamily="34" charset="0"/>
                        </a:rPr>
                        <a:t>Weight in the</a:t>
                      </a:r>
                      <a:br>
                        <a:rPr lang="en-GB" sz="1100" b="1" i="0" u="none" strike="noStrike" dirty="0">
                          <a:solidFill>
                            <a:srgbClr val="000000"/>
                          </a:solidFill>
                          <a:effectLst/>
                          <a:latin typeface="Open Sans" panose="020B0606030504020204" pitchFamily="34" charset="0"/>
                        </a:rPr>
                      </a:br>
                      <a:r>
                        <a:rPr lang="en-GB" sz="1100" b="1" i="0" u="none" strike="noStrike" dirty="0">
                          <a:solidFill>
                            <a:srgbClr val="000000"/>
                          </a:solidFill>
                          <a:effectLst/>
                          <a:latin typeface="Open Sans" panose="020B0606030504020204" pitchFamily="34" charset="0"/>
                        </a:rPr>
                        <a:t>energy mix (%)</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1100" b="1" i="0" u="none" strike="noStrike" dirty="0">
                          <a:solidFill>
                            <a:srgbClr val="000000"/>
                          </a:solidFill>
                          <a:effectLst/>
                          <a:latin typeface="Open Sans" panose="020B0606030504020204" pitchFamily="34" charset="0"/>
                        </a:rPr>
                        <a:t>Weighted CO</a:t>
                      </a:r>
                      <a:r>
                        <a:rPr lang="en-GB" sz="1100" b="1" i="0" u="none" strike="noStrike" baseline="-25000" dirty="0">
                          <a:solidFill>
                            <a:srgbClr val="000000"/>
                          </a:solidFill>
                          <a:effectLst/>
                          <a:latin typeface="Open Sans" panose="020B0606030504020204" pitchFamily="34" charset="0"/>
                        </a:rPr>
                        <a:t>2</a:t>
                      </a:r>
                      <a:r>
                        <a:rPr lang="en-GB" sz="1100" b="1" i="0" u="none" strike="noStrike" baseline="0" dirty="0">
                          <a:solidFill>
                            <a:srgbClr val="000000"/>
                          </a:solidFill>
                          <a:effectLst/>
                          <a:latin typeface="Open Sans" panose="020B0606030504020204" pitchFamily="34" charset="0"/>
                        </a:rPr>
                        <a:t>e</a:t>
                      </a:r>
                      <a:r>
                        <a:rPr lang="en-GB" sz="1100" b="1" i="0" u="none" strike="noStrike" dirty="0">
                          <a:solidFill>
                            <a:srgbClr val="000000"/>
                          </a:solidFill>
                          <a:effectLst/>
                          <a:latin typeface="Open Sans" panose="020B0606030504020204" pitchFamily="34" charset="0"/>
                        </a:rPr>
                        <a:t> footprint</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640387517"/>
                  </a:ext>
                </a:extLst>
              </a:tr>
              <a:tr h="203200">
                <a:tc>
                  <a:txBody>
                    <a:bodyPr/>
                    <a:lstStyle/>
                    <a:p>
                      <a:pPr algn="r" fontAlgn="ctr"/>
                      <a:r>
                        <a:rPr lang="en-CH" sz="1100" b="0" i="0" u="none" strike="noStrike" dirty="0">
                          <a:solidFill>
                            <a:srgbClr val="000000"/>
                          </a:solidFill>
                          <a:effectLst/>
                          <a:latin typeface="Open Sans" panose="020B0606030504020204" pitchFamily="34" charset="0"/>
                        </a:rPr>
                        <a:t> </a:t>
                      </a:r>
                    </a:p>
                  </a:txBody>
                  <a:tcPr marL="45720" marR="4572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1100" b="1" i="0" u="none" strike="noStrike" dirty="0">
                          <a:solidFill>
                            <a:srgbClr val="000000"/>
                          </a:solidFill>
                          <a:effectLst/>
                          <a:latin typeface="Open Sans" panose="020B0606030504020204" pitchFamily="34" charset="0"/>
                        </a:rPr>
                        <a:t>gCO</a:t>
                      </a:r>
                      <a:r>
                        <a:rPr lang="en-GB" sz="1100" b="1" i="0" u="none" strike="noStrike" baseline="-25000" dirty="0">
                          <a:solidFill>
                            <a:srgbClr val="000000"/>
                          </a:solidFill>
                          <a:effectLst/>
                          <a:latin typeface="Open Sans" panose="020B0606030504020204" pitchFamily="34" charset="0"/>
                        </a:rPr>
                        <a:t>2</a:t>
                      </a:r>
                      <a:r>
                        <a:rPr lang="en-GB" sz="1100" b="1" i="0" u="none" strike="noStrike" dirty="0">
                          <a:solidFill>
                            <a:srgbClr val="000000"/>
                          </a:solidFill>
                          <a:effectLst/>
                          <a:latin typeface="Open Sans" panose="020B0606030504020204" pitchFamily="34" charset="0"/>
                        </a:rPr>
                        <a:t>e/kWh</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1" i="0" u="none" strike="noStrike" dirty="0">
                          <a:solidFill>
                            <a:srgbClr val="000000"/>
                          </a:solidFill>
                          <a:effectLst/>
                          <a:latin typeface="Open Sans" panose="020B0606030504020204" pitchFamily="34" charset="0"/>
                        </a:rPr>
                        <a:t> </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GB" sz="1100" b="1" i="0" u="none" strike="noStrike" dirty="0">
                          <a:solidFill>
                            <a:srgbClr val="000000"/>
                          </a:solidFill>
                          <a:effectLst/>
                          <a:latin typeface="Open Sans" panose="020B0606030504020204" pitchFamily="34" charset="0"/>
                        </a:rPr>
                        <a:t>gCO</a:t>
                      </a:r>
                      <a:r>
                        <a:rPr lang="en-GB" sz="1100" b="1" i="0" u="none" strike="noStrike" baseline="-25000" dirty="0">
                          <a:solidFill>
                            <a:srgbClr val="000000"/>
                          </a:solidFill>
                          <a:effectLst/>
                          <a:latin typeface="Open Sans" panose="020B0606030504020204" pitchFamily="34" charset="0"/>
                        </a:rPr>
                        <a:t>2</a:t>
                      </a:r>
                      <a:r>
                        <a:rPr lang="en-GB" sz="1100" b="1" i="0" u="none" strike="noStrike" dirty="0">
                          <a:solidFill>
                            <a:srgbClr val="000000"/>
                          </a:solidFill>
                          <a:effectLst/>
                          <a:latin typeface="Open Sans" panose="020B0606030504020204" pitchFamily="34" charset="0"/>
                        </a:rPr>
                        <a:t>e/kWh</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321464276"/>
                  </a:ext>
                </a:extLst>
              </a:tr>
              <a:tr h="203200">
                <a:tc>
                  <a:txBody>
                    <a:bodyPr/>
                    <a:lstStyle/>
                    <a:p>
                      <a:pPr algn="r" fontAlgn="ctr"/>
                      <a:r>
                        <a:rPr lang="en-GB" sz="1100" b="1" i="0" u="none" strike="noStrike" dirty="0">
                          <a:solidFill>
                            <a:srgbClr val="000000"/>
                          </a:solidFill>
                          <a:effectLst/>
                          <a:latin typeface="Open Sans" panose="020B0606030504020204" pitchFamily="34" charset="0"/>
                        </a:rPr>
                        <a:t>Electricity</a:t>
                      </a:r>
                    </a:p>
                  </a:txBody>
                  <a:tcPr marL="45720" marR="4572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0" i="0" u="none" strike="noStrike" dirty="0">
                          <a:solidFill>
                            <a:srgbClr val="000000"/>
                          </a:solidFill>
                          <a:effectLst/>
                          <a:latin typeface="Open Sans" panose="020B0606030504020204" pitchFamily="34" charset="0"/>
                        </a:rPr>
                        <a:t>147</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dirty="0">
                          <a:solidFill>
                            <a:srgbClr val="000000"/>
                          </a:solidFill>
                          <a:effectLst/>
                          <a:latin typeface="Open Sans" panose="020B0606030504020204" pitchFamily="34" charset="0"/>
                        </a:rPr>
                        <a:t>0.36</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a:solidFill>
                            <a:srgbClr val="000000"/>
                          </a:solidFill>
                          <a:effectLst/>
                          <a:latin typeface="Open Sans" panose="020B0606030504020204" pitchFamily="34" charset="0"/>
                        </a:rPr>
                        <a:t>52.92</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3667761452"/>
                  </a:ext>
                </a:extLst>
              </a:tr>
              <a:tr h="203200">
                <a:tc>
                  <a:txBody>
                    <a:bodyPr/>
                    <a:lstStyle/>
                    <a:p>
                      <a:pPr algn="r" fontAlgn="ctr"/>
                      <a:r>
                        <a:rPr lang="en-GB" sz="1100" b="1" i="0" u="none" strike="noStrike" dirty="0">
                          <a:solidFill>
                            <a:srgbClr val="000000"/>
                          </a:solidFill>
                          <a:effectLst/>
                          <a:latin typeface="Open Sans" panose="020B0606030504020204" pitchFamily="34" charset="0"/>
                        </a:rPr>
                        <a:t>Gas</a:t>
                      </a:r>
                    </a:p>
                  </a:txBody>
                  <a:tcPr marL="45720" marR="4572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0" i="0" u="none" strike="noStrike">
                          <a:solidFill>
                            <a:srgbClr val="000000"/>
                          </a:solidFill>
                          <a:effectLst/>
                          <a:latin typeface="Open Sans" panose="020B0606030504020204" pitchFamily="34" charset="0"/>
                        </a:rPr>
                        <a:t>227</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dirty="0">
                          <a:solidFill>
                            <a:srgbClr val="000000"/>
                          </a:solidFill>
                          <a:effectLst/>
                          <a:latin typeface="Open Sans" panose="020B0606030504020204" pitchFamily="34" charset="0"/>
                        </a:rPr>
                        <a:t>0.34</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a:solidFill>
                            <a:srgbClr val="000000"/>
                          </a:solidFill>
                          <a:effectLst/>
                          <a:latin typeface="Open Sans" panose="020B0606030504020204" pitchFamily="34" charset="0"/>
                        </a:rPr>
                        <a:t>77.18</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852395047"/>
                  </a:ext>
                </a:extLst>
              </a:tr>
              <a:tr h="203200">
                <a:tc>
                  <a:txBody>
                    <a:bodyPr/>
                    <a:lstStyle/>
                    <a:p>
                      <a:pPr algn="r" fontAlgn="ctr"/>
                      <a:r>
                        <a:rPr lang="en-GB" sz="1100" b="1" i="0" u="none" strike="noStrike" dirty="0">
                          <a:solidFill>
                            <a:srgbClr val="000000"/>
                          </a:solidFill>
                          <a:effectLst/>
                          <a:latin typeface="Open Sans" panose="020B0606030504020204" pitchFamily="34" charset="0"/>
                        </a:rPr>
                        <a:t>Oil</a:t>
                      </a:r>
                    </a:p>
                  </a:txBody>
                  <a:tcPr marL="45720" marR="4572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0" i="0" u="none" strike="noStrike" dirty="0">
                          <a:solidFill>
                            <a:srgbClr val="000000"/>
                          </a:solidFill>
                          <a:effectLst/>
                          <a:latin typeface="Open Sans" panose="020B0606030504020204" pitchFamily="34" charset="0"/>
                        </a:rPr>
                        <a:t>324</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dirty="0">
                          <a:solidFill>
                            <a:srgbClr val="000000"/>
                          </a:solidFill>
                          <a:effectLst/>
                          <a:latin typeface="Open Sans" panose="020B0606030504020204" pitchFamily="34" charset="0"/>
                        </a:rPr>
                        <a:t>0.16</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a:solidFill>
                            <a:srgbClr val="000000"/>
                          </a:solidFill>
                          <a:effectLst/>
                          <a:latin typeface="Open Sans" panose="020B0606030504020204" pitchFamily="34" charset="0"/>
                        </a:rPr>
                        <a:t>51.84</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297800168"/>
                  </a:ext>
                </a:extLst>
              </a:tr>
              <a:tr h="161925">
                <a:tc>
                  <a:txBody>
                    <a:bodyPr/>
                    <a:lstStyle/>
                    <a:p>
                      <a:pPr algn="r" fontAlgn="ctr"/>
                      <a:r>
                        <a:rPr lang="en-GB" sz="1100" b="1" i="0" u="none" strike="noStrike" dirty="0">
                          <a:solidFill>
                            <a:srgbClr val="000000"/>
                          </a:solidFill>
                          <a:effectLst/>
                          <a:latin typeface="Open Sans" panose="020B0606030504020204" pitchFamily="34" charset="0"/>
                        </a:rPr>
                        <a:t>Wood (renewable)</a:t>
                      </a:r>
                    </a:p>
                  </a:txBody>
                  <a:tcPr marL="45720" marR="4572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0" i="0" u="none" strike="noStrike">
                          <a:solidFill>
                            <a:srgbClr val="000000"/>
                          </a:solidFill>
                          <a:effectLst/>
                          <a:latin typeface="Open Sans" panose="020B0606030504020204" pitchFamily="34" charset="0"/>
                        </a:rPr>
                        <a:t>30</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dirty="0">
                          <a:solidFill>
                            <a:srgbClr val="000000"/>
                          </a:solidFill>
                          <a:effectLst/>
                          <a:latin typeface="Open Sans" panose="020B0606030504020204" pitchFamily="34" charset="0"/>
                        </a:rPr>
                        <a:t>0.11</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a:solidFill>
                            <a:srgbClr val="000000"/>
                          </a:solidFill>
                          <a:effectLst/>
                          <a:latin typeface="Open Sans" panose="020B0606030504020204" pitchFamily="34" charset="0"/>
                        </a:rPr>
                        <a:t>3.3</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2483468865"/>
                  </a:ext>
                </a:extLst>
              </a:tr>
              <a:tr h="203200">
                <a:tc>
                  <a:txBody>
                    <a:bodyPr/>
                    <a:lstStyle/>
                    <a:p>
                      <a:pPr algn="r" fontAlgn="ctr"/>
                      <a:r>
                        <a:rPr lang="en-GB" sz="1100" b="1" i="0" u="none" strike="noStrike" dirty="0">
                          <a:solidFill>
                            <a:srgbClr val="000000"/>
                          </a:solidFill>
                          <a:effectLst/>
                          <a:latin typeface="Open Sans" panose="020B0606030504020204" pitchFamily="34" charset="0"/>
                        </a:rPr>
                        <a:t>Heat pump</a:t>
                      </a:r>
                    </a:p>
                  </a:txBody>
                  <a:tcPr marL="45720" marR="4572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0" i="0" u="none" strike="noStrike">
                          <a:solidFill>
                            <a:srgbClr val="000000"/>
                          </a:solidFill>
                          <a:effectLst/>
                          <a:latin typeface="Open Sans" panose="020B0606030504020204" pitchFamily="34" charset="0"/>
                        </a:rPr>
                        <a:t>49</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dirty="0">
                          <a:solidFill>
                            <a:srgbClr val="000000"/>
                          </a:solidFill>
                          <a:effectLst/>
                          <a:latin typeface="Open Sans" panose="020B0606030504020204" pitchFamily="34" charset="0"/>
                        </a:rPr>
                        <a:t>0.03</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a:solidFill>
                            <a:srgbClr val="000000"/>
                          </a:solidFill>
                          <a:effectLst/>
                          <a:latin typeface="Open Sans" panose="020B0606030504020204" pitchFamily="34" charset="0"/>
                        </a:rPr>
                        <a:t>1.47</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3733823150"/>
                  </a:ext>
                </a:extLst>
              </a:tr>
              <a:tr h="203200">
                <a:tc>
                  <a:txBody>
                    <a:bodyPr/>
                    <a:lstStyle/>
                    <a:p>
                      <a:pPr algn="r" fontAlgn="ctr"/>
                      <a:r>
                        <a:rPr lang="en-GB" sz="1100" b="1" i="0" u="none" strike="noStrike" dirty="0">
                          <a:solidFill>
                            <a:srgbClr val="000000"/>
                          </a:solidFill>
                          <a:effectLst/>
                          <a:latin typeface="Open Sans" panose="020B0606030504020204" pitchFamily="34" charset="0"/>
                        </a:rPr>
                        <a:t>Geothermal</a:t>
                      </a:r>
                    </a:p>
                  </a:txBody>
                  <a:tcPr marL="45720" marR="4572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0" i="0" u="none" strike="noStrike" dirty="0">
                          <a:solidFill>
                            <a:srgbClr val="000000"/>
                          </a:solidFill>
                          <a:effectLst/>
                          <a:latin typeface="Open Sans" panose="020B0606030504020204" pitchFamily="34" charset="0"/>
                        </a:rPr>
                        <a:t>10 - 25</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dirty="0">
                          <a:solidFill>
                            <a:srgbClr val="000000"/>
                          </a:solidFill>
                          <a:effectLst/>
                          <a:latin typeface="Open Sans" panose="020B0606030504020204" pitchFamily="34" charset="0"/>
                        </a:rPr>
                        <a:t>-</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tc>
                  <a:txBody>
                    <a:bodyPr/>
                    <a:lstStyle/>
                    <a:p>
                      <a:pPr algn="ctr" fontAlgn="ctr"/>
                      <a:r>
                        <a:rPr lang="en-CH" sz="1100" b="0" i="0" u="none" strike="noStrike" dirty="0">
                          <a:solidFill>
                            <a:srgbClr val="000000"/>
                          </a:solidFill>
                          <a:effectLst/>
                          <a:latin typeface="Open Sans" panose="020B0606030504020204" pitchFamily="34" charset="0"/>
                        </a:rPr>
                        <a:t>-</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extLst>
                  <a:ext uri="{0D108BD9-81ED-4DB2-BD59-A6C34878D82A}">
                    <a16:rowId xmlns:a16="http://schemas.microsoft.com/office/drawing/2014/main" val="796048038"/>
                  </a:ext>
                </a:extLst>
              </a:tr>
              <a:tr h="215900">
                <a:tc>
                  <a:txBody>
                    <a:bodyPr/>
                    <a:lstStyle/>
                    <a:p>
                      <a:pPr algn="r" fontAlgn="ctr"/>
                      <a:r>
                        <a:rPr lang="en-GB" sz="1100" b="1" i="0" u="none" strike="noStrike" dirty="0">
                          <a:solidFill>
                            <a:srgbClr val="000000"/>
                          </a:solidFill>
                          <a:effectLst/>
                          <a:latin typeface="Open Sans" panose="020B0606030504020204" pitchFamily="34" charset="0"/>
                        </a:rPr>
                        <a:t>TOTAL</a:t>
                      </a:r>
                    </a:p>
                  </a:txBody>
                  <a:tcPr marL="45720" marR="4572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1" i="0" u="none" strike="noStrike">
                          <a:solidFill>
                            <a:srgbClr val="000000"/>
                          </a:solidFill>
                          <a:effectLst/>
                          <a:latin typeface="Open Sans" panose="020B0606030504020204" pitchFamily="34" charset="0"/>
                        </a:rPr>
                        <a:t> </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0" i="0" u="none" strike="noStrike" dirty="0">
                          <a:solidFill>
                            <a:srgbClr val="000000"/>
                          </a:solidFill>
                          <a:effectLst/>
                          <a:latin typeface="Open Sans" panose="020B0606030504020204" pitchFamily="34" charset="0"/>
                        </a:rPr>
                        <a:t>1.00</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1" i="0" u="none" strike="noStrike" dirty="0">
                          <a:solidFill>
                            <a:srgbClr val="000000"/>
                          </a:solidFill>
                          <a:effectLst/>
                          <a:latin typeface="Open Sans" panose="020B0606030504020204" pitchFamily="34" charset="0"/>
                        </a:rPr>
                        <a:t>186.71</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rgbClr val="FFFFCC"/>
                    </a:solidFill>
                  </a:tcPr>
                </a:tc>
                <a:extLst>
                  <a:ext uri="{0D108BD9-81ED-4DB2-BD59-A6C34878D82A}">
                    <a16:rowId xmlns:a16="http://schemas.microsoft.com/office/drawing/2014/main" val="2396536130"/>
                  </a:ext>
                </a:extLst>
              </a:tr>
              <a:tr h="215900">
                <a:tc>
                  <a:txBody>
                    <a:bodyPr/>
                    <a:lstStyle/>
                    <a:p>
                      <a:pPr algn="r" fontAlgn="ctr"/>
                      <a:r>
                        <a:rPr lang="en-GB" sz="1100" b="1" i="0" u="none" strike="noStrike" dirty="0">
                          <a:solidFill>
                            <a:srgbClr val="000000"/>
                          </a:solidFill>
                          <a:effectLst/>
                          <a:latin typeface="Open Sans" panose="020B0606030504020204" pitchFamily="34" charset="0"/>
                        </a:rPr>
                        <a:t>Waste heat</a:t>
                      </a:r>
                    </a:p>
                  </a:txBody>
                  <a:tcPr marL="45720" marR="4572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endParaRPr lang="en-CH" sz="1100" b="1" i="0" u="none" strike="noStrike" dirty="0">
                        <a:solidFill>
                          <a:srgbClr val="000000"/>
                        </a:solidFill>
                        <a:effectLst/>
                        <a:latin typeface="Open Sans" panose="020B0606030504020204" pitchFamily="34" charset="0"/>
                      </a:endParaRP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endParaRPr lang="en-CH" sz="1100" b="0" i="0" u="none" strike="noStrike" dirty="0">
                        <a:solidFill>
                          <a:srgbClr val="000000"/>
                        </a:solidFill>
                        <a:effectLst/>
                        <a:latin typeface="Open Sans" panose="020B0606030504020204" pitchFamily="34" charset="0"/>
                      </a:endParaRP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1" i="0" u="none" strike="noStrike" dirty="0">
                          <a:solidFill>
                            <a:srgbClr val="000000"/>
                          </a:solidFill>
                          <a:effectLst/>
                          <a:latin typeface="Open Sans" panose="020B0606030504020204" pitchFamily="34" charset="0"/>
                        </a:rPr>
                        <a:t>5 – 25*</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chemeClr val="tx1">
                        <a:lumMod val="10000"/>
                        <a:lumOff val="90000"/>
                      </a:schemeClr>
                    </a:solidFill>
                  </a:tcPr>
                </a:tc>
                <a:extLst>
                  <a:ext uri="{0D108BD9-81ED-4DB2-BD59-A6C34878D82A}">
                    <a16:rowId xmlns:a16="http://schemas.microsoft.com/office/drawing/2014/main" val="2405276696"/>
                  </a:ext>
                </a:extLst>
              </a:tr>
              <a:tr h="215900">
                <a:tc gridSpan="3">
                  <a:txBody>
                    <a:bodyPr/>
                    <a:lstStyle/>
                    <a:p>
                      <a:pPr algn="r" fontAlgn="ctr"/>
                      <a:r>
                        <a:rPr lang="en-GB" sz="1100" b="1" i="0" u="none" strike="noStrike" dirty="0">
                          <a:solidFill>
                            <a:srgbClr val="000000"/>
                          </a:solidFill>
                          <a:effectLst/>
                          <a:latin typeface="Open Sans" panose="020B0606030504020204" pitchFamily="34" charset="0"/>
                        </a:rPr>
                        <a:t>Avoidance potential per kWh supplied and consumed:</a:t>
                      </a:r>
                    </a:p>
                  </a:txBody>
                  <a:tcPr marL="45720" marR="4572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hMerge="1">
                  <a:txBody>
                    <a:bodyPr/>
                    <a:lstStyle/>
                    <a:p>
                      <a:pPr algn="ctr" fontAlgn="ctr"/>
                      <a:endParaRPr lang="en-CH" sz="1100" b="1" i="0" u="none" strike="noStrike" dirty="0">
                        <a:solidFill>
                          <a:srgbClr val="000000"/>
                        </a:solidFill>
                        <a:effectLst/>
                        <a:latin typeface="Open Sans" panose="020B0606030504020204" pitchFamily="34" charset="0"/>
                      </a:endParaRP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hMerge="1">
                  <a:txBody>
                    <a:bodyPr/>
                    <a:lstStyle/>
                    <a:p>
                      <a:pPr algn="ctr" fontAlgn="ctr"/>
                      <a:endParaRPr lang="en-CH" sz="1100" b="0" i="0" u="none" strike="noStrike" dirty="0">
                        <a:solidFill>
                          <a:srgbClr val="000000"/>
                        </a:solidFill>
                        <a:effectLst/>
                        <a:latin typeface="Open Sans" panose="020B0606030504020204" pitchFamily="34" charset="0"/>
                      </a:endParaRP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a:txBody>
                    <a:bodyPr/>
                    <a:lstStyle/>
                    <a:p>
                      <a:pPr algn="ctr" fontAlgn="ctr"/>
                      <a:r>
                        <a:rPr lang="en-CH" sz="1100" b="1" i="0" u="none" strike="noStrike" dirty="0">
                          <a:solidFill>
                            <a:srgbClr val="000000"/>
                          </a:solidFill>
                          <a:effectLst/>
                          <a:latin typeface="Open Sans" panose="020B0606030504020204" pitchFamily="34" charset="0"/>
                        </a:rPr>
                        <a:t>162 - 182</a:t>
                      </a: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5465614"/>
                  </a:ext>
                </a:extLst>
              </a:tr>
              <a:tr h="203200">
                <a:tc gridSpan="4">
                  <a:txBody>
                    <a:bodyPr/>
                    <a:lstStyle/>
                    <a:p>
                      <a:pPr algn="l" fontAlgn="ctr"/>
                      <a:r>
                        <a:rPr lang="en-GB" sz="1100" b="1" i="0" u="none" strike="noStrike" dirty="0">
                          <a:solidFill>
                            <a:srgbClr val="000000"/>
                          </a:solidFill>
                          <a:effectLst/>
                          <a:latin typeface="Open Sans" panose="020B0606030504020204" pitchFamily="34" charset="0"/>
                        </a:rPr>
                        <a:t>Source: </a:t>
                      </a:r>
                      <a:r>
                        <a:rPr lang="en-GB" sz="1100" b="0" i="0" u="none" strike="noStrike" dirty="0">
                          <a:solidFill>
                            <a:srgbClr val="000000"/>
                          </a:solidFill>
                          <a:effectLst/>
                          <a:latin typeface="Open Sans" panose="020B0606030504020204" pitchFamily="34" charset="0"/>
                        </a:rPr>
                        <a:t>CERN based on ADEME values, Carbone 4 and Pays de Gex Agglomeration.</a:t>
                      </a:r>
                    </a:p>
                  </a:txBody>
                  <a:tcPr marL="0" marR="0" marT="0" marB="0" anchor="ctr">
                    <a:lnL>
                      <a:noFill/>
                    </a:lnL>
                    <a:lnR>
                      <a:noFill/>
                    </a:lnR>
                    <a:lnT w="12700" cap="flat" cmpd="sng" algn="ctr">
                      <a:solidFill>
                        <a:srgbClr val="D9D9D9"/>
                      </a:solidFill>
                      <a:prstDash val="solid"/>
                      <a:round/>
                      <a:headEnd type="none" w="med" len="med"/>
                      <a:tailEnd type="none" w="med" len="med"/>
                    </a:lnT>
                    <a:lnB w="12700" cap="flat" cmpd="sng" algn="ctr">
                      <a:solidFill>
                        <a:srgbClr val="D9D9D9"/>
                      </a:solidFill>
                      <a:prstDash val="solid"/>
                      <a:round/>
                      <a:headEnd type="none" w="med" len="med"/>
                      <a:tailEnd type="none" w="med" len="med"/>
                    </a:lnB>
                    <a:noFill/>
                  </a:tcPr>
                </a:tc>
                <a:tc hMerge="1">
                  <a:txBody>
                    <a:bodyPr/>
                    <a:lstStyle/>
                    <a:p>
                      <a:endParaRP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a:noFill/>
                    </a:lnB>
                    <a:noFill/>
                  </a:tcPr>
                </a:tc>
                <a:tc hMerge="1">
                  <a:txBody>
                    <a:bodyPr/>
                    <a:lstStyle/>
                    <a:p>
                      <a:endParaRPr/>
                    </a:p>
                  </a:txBody>
                  <a:tcPr marL="0" marR="0" marT="0" marB="0" anchor="ctr">
                    <a:lnL w="12700" cap="flat" cmpd="sng" algn="ctr">
                      <a:solidFill>
                        <a:srgbClr val="D9D9D9"/>
                      </a:solidFill>
                      <a:prstDash val="solid"/>
                      <a:round/>
                      <a:headEnd type="none" w="med" len="med"/>
                      <a:tailEnd type="none" w="med" len="med"/>
                    </a:lnL>
                    <a:lnR w="12700" cap="flat" cmpd="sng" algn="ctr">
                      <a:solidFill>
                        <a:srgbClr val="D9D9D9"/>
                      </a:solidFill>
                      <a:prstDash val="solid"/>
                      <a:round/>
                      <a:headEnd type="none" w="med" len="med"/>
                      <a:tailEnd type="none" w="med" len="med"/>
                    </a:lnR>
                    <a:lnT w="12700" cap="flat" cmpd="sng" algn="ctr">
                      <a:solidFill>
                        <a:srgbClr val="D9D9D9"/>
                      </a:solidFill>
                      <a:prstDash val="solid"/>
                      <a:round/>
                      <a:headEnd type="none" w="med" len="med"/>
                      <a:tailEnd type="none" w="med" len="med"/>
                    </a:lnT>
                    <a:lnB>
                      <a:noFill/>
                    </a:lnB>
                    <a:noFill/>
                  </a:tcPr>
                </a:tc>
                <a:tc hMerge="1">
                  <a:txBody>
                    <a:bodyPr/>
                    <a:lstStyle/>
                    <a:p>
                      <a:endParaRPr dirty="0"/>
                    </a:p>
                  </a:txBody>
                  <a:tcPr marL="0" marR="0" marT="0" marB="0" anchor="ctr">
                    <a:lnL w="12700" cap="flat" cmpd="sng" algn="ctr">
                      <a:solidFill>
                        <a:srgbClr val="D9D9D9"/>
                      </a:solidFill>
                      <a:prstDash val="solid"/>
                      <a:round/>
                      <a:headEnd type="none" w="med" len="med"/>
                      <a:tailEnd type="none" w="med" len="med"/>
                    </a:lnL>
                    <a:lnR>
                      <a:noFill/>
                    </a:lnR>
                    <a:lnT w="12700" cap="flat" cmpd="sng" algn="ctr">
                      <a:solidFill>
                        <a:srgbClr val="D9D9D9"/>
                      </a:solidFill>
                      <a:prstDash val="solid"/>
                      <a:round/>
                      <a:headEnd type="none" w="med" len="med"/>
                      <a:tailEnd type="none" w="med" len="med"/>
                    </a:lnT>
                    <a:lnB>
                      <a:noFill/>
                    </a:lnB>
                    <a:noFill/>
                  </a:tcPr>
                </a:tc>
                <a:extLst>
                  <a:ext uri="{0D108BD9-81ED-4DB2-BD59-A6C34878D82A}">
                    <a16:rowId xmlns:a16="http://schemas.microsoft.com/office/drawing/2014/main" val="1770160680"/>
                  </a:ext>
                </a:extLst>
              </a:tr>
              <a:tr h="203200">
                <a:tc gridSpan="4">
                  <a:txBody>
                    <a:bodyPr/>
                    <a:lstStyle/>
                    <a:p>
                      <a:pPr algn="l" fontAlgn="ctr"/>
                      <a:r>
                        <a:rPr lang="en-GB" sz="1100" b="0" i="0" u="none" strike="noStrike" dirty="0">
                          <a:solidFill>
                            <a:srgbClr val="000000"/>
                          </a:solidFill>
                          <a:effectLst/>
                          <a:latin typeface="Open Sans" panose="020B0606030504020204" pitchFamily="34" charset="0"/>
                        </a:rPr>
                        <a:t>*Depending on energy source and mix: nuclear, renewables.</a:t>
                      </a:r>
                    </a:p>
                  </a:txBody>
                  <a:tcPr marL="0" marR="0" marT="0" marB="0" anchor="ctr">
                    <a:lnL>
                      <a:noFill/>
                    </a:lnL>
                    <a:lnR>
                      <a:noFill/>
                    </a:lnR>
                    <a:lnT w="12700" cap="flat" cmpd="sng" algn="ctr">
                      <a:solidFill>
                        <a:srgbClr val="D9D9D9"/>
                      </a:solidFill>
                      <a:prstDash val="solid"/>
                      <a:round/>
                      <a:headEnd type="none" w="med" len="med"/>
                      <a:tailEnd type="none" w="med" len="med"/>
                    </a:lnT>
                    <a:lnB>
                      <a:noFill/>
                    </a:lnB>
                    <a:noFill/>
                  </a:tcPr>
                </a:tc>
                <a:tc hMerge="1">
                  <a:txBody>
                    <a:bodyPr/>
                    <a:lstStyle/>
                    <a:p>
                      <a:endParaRPr lang="en-CH"/>
                    </a:p>
                  </a:txBody>
                  <a:tcPr/>
                </a:tc>
                <a:tc hMerge="1">
                  <a:txBody>
                    <a:bodyPr/>
                    <a:lstStyle/>
                    <a:p>
                      <a:endParaRPr lang="en-CH"/>
                    </a:p>
                  </a:txBody>
                  <a:tcPr/>
                </a:tc>
                <a:tc hMerge="1">
                  <a:txBody>
                    <a:bodyPr/>
                    <a:lstStyle/>
                    <a:p>
                      <a:endParaRPr lang="en-CH"/>
                    </a:p>
                  </a:txBody>
                  <a:tcPr/>
                </a:tc>
                <a:extLst>
                  <a:ext uri="{0D108BD9-81ED-4DB2-BD59-A6C34878D82A}">
                    <a16:rowId xmlns:a16="http://schemas.microsoft.com/office/drawing/2014/main" val="2103771170"/>
                  </a:ext>
                </a:extLst>
              </a:tr>
            </a:tbl>
          </a:graphicData>
        </a:graphic>
      </p:graphicFrame>
      <p:sp>
        <p:nvSpPr>
          <p:cNvPr id="4" name="TextBox 3">
            <a:extLst>
              <a:ext uri="{FF2B5EF4-FFF2-40B4-BE49-F238E27FC236}">
                <a16:creationId xmlns:a16="http://schemas.microsoft.com/office/drawing/2014/main" id="{B837892B-A89E-A58C-23C9-744F65E2776E}"/>
              </a:ext>
            </a:extLst>
          </p:cNvPr>
          <p:cNvSpPr txBox="1"/>
          <p:nvPr/>
        </p:nvSpPr>
        <p:spPr>
          <a:xfrm>
            <a:off x="116786" y="4523484"/>
            <a:ext cx="8704162" cy="523220"/>
          </a:xfrm>
          <a:prstGeom prst="rect">
            <a:avLst/>
          </a:prstGeom>
          <a:noFill/>
        </p:spPr>
        <p:txBody>
          <a:bodyPr wrap="square" rtlCol="0">
            <a:spAutoFit/>
          </a:bodyPr>
          <a:lstStyle/>
          <a:p>
            <a:pPr algn="l">
              <a:spcBef>
                <a:spcPts val="600"/>
              </a:spcBef>
              <a:spcAft>
                <a:spcPts val="600"/>
              </a:spcAft>
            </a:pPr>
            <a:r>
              <a:rPr lang="en-CH" sz="1400" dirty="0"/>
              <a:t>To consider that over time </a:t>
            </a:r>
            <a:r>
              <a:rPr lang="en-GB" sz="1400" dirty="0"/>
              <a:t>the carbon footprint of electricity decreases and that conventional heat sources are in any case replacing fossil energy sources with a footprint </a:t>
            </a:r>
            <a:r>
              <a:rPr lang="en-GB" sz="1400" dirty="0" err="1"/>
              <a:t>fo</a:t>
            </a:r>
            <a:r>
              <a:rPr lang="en-GB" sz="1400" dirty="0"/>
              <a:t> 5 to 25 gCO</a:t>
            </a:r>
            <a:r>
              <a:rPr lang="en-GB" sz="1400" baseline="-25000" dirty="0"/>
              <a:t>2</a:t>
            </a:r>
            <a:r>
              <a:rPr lang="en-GB" sz="1400" dirty="0"/>
              <a:t>/kWh.</a:t>
            </a:r>
            <a:endParaRPr lang="en-CH" sz="1400" dirty="0"/>
          </a:p>
        </p:txBody>
      </p:sp>
    </p:spTree>
    <p:extLst>
      <p:ext uri="{BB962C8B-B14F-4D97-AF65-F5344CB8AC3E}">
        <p14:creationId xmlns:p14="http://schemas.microsoft.com/office/powerpoint/2010/main" val="1610616559"/>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C948202-9616-9045-83F8-2FF183AD6297}"/>
              </a:ext>
            </a:extLst>
          </p:cNvPr>
          <p:cNvSpPr>
            <a:spLocks noGrp="1"/>
          </p:cNvSpPr>
          <p:nvPr>
            <p:ph type="sldNum" sz="quarter" idx="10"/>
          </p:nvPr>
        </p:nvSpPr>
        <p:spPr/>
        <p:txBody>
          <a:bodyPr/>
          <a:lstStyle/>
          <a:p>
            <a:fld id="{88A1DFE4-5FC5-43BD-BB7E-75EAD82B965F}" type="slidenum">
              <a:rPr lang="en-US" noProof="0" smtClean="0"/>
              <a:pPr/>
              <a:t>207</a:t>
            </a:fld>
            <a:endParaRPr lang="en-US" noProof="0" dirty="0"/>
          </a:p>
        </p:txBody>
      </p:sp>
      <p:sp>
        <p:nvSpPr>
          <p:cNvPr id="6" name="Title 5">
            <a:extLst>
              <a:ext uri="{FF2B5EF4-FFF2-40B4-BE49-F238E27FC236}">
                <a16:creationId xmlns:a16="http://schemas.microsoft.com/office/drawing/2014/main" id="{3CB67730-50D6-B2BC-DB45-147531795D08}"/>
              </a:ext>
            </a:extLst>
          </p:cNvPr>
          <p:cNvSpPr>
            <a:spLocks noGrp="1"/>
          </p:cNvSpPr>
          <p:nvPr>
            <p:ph type="title"/>
          </p:nvPr>
        </p:nvSpPr>
        <p:spPr>
          <a:xfrm>
            <a:off x="92843" y="470556"/>
            <a:ext cx="8941935" cy="542229"/>
          </a:xfrm>
        </p:spPr>
        <p:txBody>
          <a:bodyPr/>
          <a:lstStyle/>
          <a:p>
            <a:r>
              <a:rPr lang="en-CH" dirty="0"/>
              <a:t>Calculation example waste heat</a:t>
            </a:r>
          </a:p>
        </p:txBody>
      </p:sp>
    </p:spTree>
    <p:extLst>
      <p:ext uri="{BB962C8B-B14F-4D97-AF65-F5344CB8AC3E}">
        <p14:creationId xmlns:p14="http://schemas.microsoft.com/office/powerpoint/2010/main" val="3364867668"/>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04A6A7-C63C-46E5-9982-111A544505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D6E549-CB7B-8E83-99FD-E9FDA75EAE93}"/>
              </a:ext>
            </a:extLst>
          </p:cNvPr>
          <p:cNvSpPr>
            <a:spLocks noGrp="1"/>
          </p:cNvSpPr>
          <p:nvPr>
            <p:ph type="ctrTitle"/>
          </p:nvPr>
        </p:nvSpPr>
        <p:spPr/>
        <p:txBody>
          <a:bodyPr/>
          <a:lstStyle/>
          <a:p>
            <a:r>
              <a:rPr lang="en-CH" dirty="0"/>
              <a:t>Costs</a:t>
            </a:r>
          </a:p>
        </p:txBody>
      </p:sp>
      <p:sp>
        <p:nvSpPr>
          <p:cNvPr id="3" name="Slide Number Placeholder 2">
            <a:extLst>
              <a:ext uri="{FF2B5EF4-FFF2-40B4-BE49-F238E27FC236}">
                <a16:creationId xmlns:a16="http://schemas.microsoft.com/office/drawing/2014/main" id="{6759A54A-B9BA-3097-60B1-43E7E760E5BF}"/>
              </a:ext>
            </a:extLst>
          </p:cNvPr>
          <p:cNvSpPr>
            <a:spLocks noGrp="1"/>
          </p:cNvSpPr>
          <p:nvPr>
            <p:ph type="sldNum" sz="quarter" idx="12"/>
          </p:nvPr>
        </p:nvSpPr>
        <p:spPr/>
        <p:txBody>
          <a:bodyPr/>
          <a:lstStyle/>
          <a:p>
            <a:fld id="{88A1DFE4-5FC5-43BD-BB7E-75EAD82B965F}" type="slidenum">
              <a:rPr lang="en-US" noProof="0" smtClean="0"/>
              <a:pPr/>
              <a:t>208</a:t>
            </a:fld>
            <a:endParaRPr lang="en-US" noProof="0" dirty="0"/>
          </a:p>
        </p:txBody>
      </p:sp>
    </p:spTree>
    <p:extLst>
      <p:ext uri="{BB962C8B-B14F-4D97-AF65-F5344CB8AC3E}">
        <p14:creationId xmlns:p14="http://schemas.microsoft.com/office/powerpoint/2010/main" val="2484536627"/>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B6700E-A351-DE52-E548-1E131B979FD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6CA63D-5C5A-3C3F-C1E7-F97FBE1FFE35}"/>
              </a:ext>
            </a:extLst>
          </p:cNvPr>
          <p:cNvSpPr>
            <a:spLocks noGrp="1"/>
          </p:cNvSpPr>
          <p:nvPr>
            <p:ph type="ctrTitle"/>
          </p:nvPr>
        </p:nvSpPr>
        <p:spPr/>
        <p:txBody>
          <a:bodyPr/>
          <a:lstStyle/>
          <a:p>
            <a:r>
              <a:rPr lang="en-CH" dirty="0"/>
              <a:t>Shadow cost of carbon</a:t>
            </a:r>
          </a:p>
        </p:txBody>
      </p:sp>
      <p:sp>
        <p:nvSpPr>
          <p:cNvPr id="3" name="Slide Number Placeholder 2">
            <a:extLst>
              <a:ext uri="{FF2B5EF4-FFF2-40B4-BE49-F238E27FC236}">
                <a16:creationId xmlns:a16="http://schemas.microsoft.com/office/drawing/2014/main" id="{CA5ADC64-42FE-A41F-BD7B-42CEEE5D75CC}"/>
              </a:ext>
            </a:extLst>
          </p:cNvPr>
          <p:cNvSpPr>
            <a:spLocks noGrp="1"/>
          </p:cNvSpPr>
          <p:nvPr>
            <p:ph type="sldNum" sz="quarter" idx="12"/>
          </p:nvPr>
        </p:nvSpPr>
        <p:spPr/>
        <p:txBody>
          <a:bodyPr/>
          <a:lstStyle/>
          <a:p>
            <a:fld id="{88A1DFE4-5FC5-43BD-BB7E-75EAD82B965F}" type="slidenum">
              <a:rPr lang="en-US" noProof="0" smtClean="0"/>
              <a:pPr/>
              <a:t>209</a:t>
            </a:fld>
            <a:endParaRPr lang="en-US" noProof="0" dirty="0"/>
          </a:p>
        </p:txBody>
      </p:sp>
    </p:spTree>
    <p:extLst>
      <p:ext uri="{BB962C8B-B14F-4D97-AF65-F5344CB8AC3E}">
        <p14:creationId xmlns:p14="http://schemas.microsoft.com/office/powerpoint/2010/main" val="28711315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D34C6C-F0AD-98AF-4C63-E58B9D0FDB15}"/>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6" name="Title 5">
            <a:extLst>
              <a:ext uri="{FF2B5EF4-FFF2-40B4-BE49-F238E27FC236}">
                <a16:creationId xmlns:a16="http://schemas.microsoft.com/office/drawing/2014/main" id="{4E7A6F2F-9E2C-3D46-1E37-432E1554F5BF}"/>
              </a:ext>
            </a:extLst>
          </p:cNvPr>
          <p:cNvSpPr>
            <a:spLocks noGrp="1"/>
          </p:cNvSpPr>
          <p:nvPr>
            <p:ph type="title"/>
          </p:nvPr>
        </p:nvSpPr>
        <p:spPr>
          <a:xfrm>
            <a:off x="92843" y="470556"/>
            <a:ext cx="8941935" cy="548546"/>
          </a:xfrm>
        </p:spPr>
        <p:txBody>
          <a:bodyPr/>
          <a:lstStyle/>
          <a:p>
            <a:r>
              <a:rPr lang="en-CH" dirty="0"/>
              <a:t>Accounting factors</a:t>
            </a:r>
          </a:p>
        </p:txBody>
      </p:sp>
      <p:pic>
        <p:nvPicPr>
          <p:cNvPr id="9" name="Picture 8">
            <a:extLst>
              <a:ext uri="{FF2B5EF4-FFF2-40B4-BE49-F238E27FC236}">
                <a16:creationId xmlns:a16="http://schemas.microsoft.com/office/drawing/2014/main" id="{495F2FBD-5997-F8DF-8301-B74EBBF64BC1}"/>
              </a:ext>
            </a:extLst>
          </p:cNvPr>
          <p:cNvPicPr>
            <a:picLocks noChangeAspect="1"/>
          </p:cNvPicPr>
          <p:nvPr/>
        </p:nvPicPr>
        <p:blipFill>
          <a:blip r:embed="rId2"/>
          <a:stretch>
            <a:fillRect/>
          </a:stretch>
        </p:blipFill>
        <p:spPr>
          <a:xfrm>
            <a:off x="1573478" y="1399084"/>
            <a:ext cx="5980664" cy="3744416"/>
          </a:xfrm>
          <a:prstGeom prst="rect">
            <a:avLst/>
          </a:prstGeom>
        </p:spPr>
      </p:pic>
      <p:sp>
        <p:nvSpPr>
          <p:cNvPr id="10" name="TextBox 9">
            <a:extLst>
              <a:ext uri="{FF2B5EF4-FFF2-40B4-BE49-F238E27FC236}">
                <a16:creationId xmlns:a16="http://schemas.microsoft.com/office/drawing/2014/main" id="{54842566-66D1-3A5D-457B-9FCFBED16B81}"/>
              </a:ext>
            </a:extLst>
          </p:cNvPr>
          <p:cNvSpPr txBox="1"/>
          <p:nvPr/>
        </p:nvSpPr>
        <p:spPr>
          <a:xfrm>
            <a:off x="1270388" y="1086122"/>
            <a:ext cx="2029723" cy="276999"/>
          </a:xfrm>
          <a:prstGeom prst="rect">
            <a:avLst/>
          </a:prstGeom>
          <a:noFill/>
        </p:spPr>
        <p:txBody>
          <a:bodyPr wrap="none" rtlCol="0">
            <a:spAutoFit/>
          </a:bodyPr>
          <a:lstStyle/>
          <a:p>
            <a:pPr algn="ctr"/>
            <a:r>
              <a:rPr lang="en-CH" sz="1200" dirty="0"/>
              <a:t>Evaluation period = lifetime</a:t>
            </a:r>
          </a:p>
        </p:txBody>
      </p:sp>
      <p:sp>
        <p:nvSpPr>
          <p:cNvPr id="11" name="TextBox 10">
            <a:extLst>
              <a:ext uri="{FF2B5EF4-FFF2-40B4-BE49-F238E27FC236}">
                <a16:creationId xmlns:a16="http://schemas.microsoft.com/office/drawing/2014/main" id="{76E320C5-C655-799A-54D3-3E271B8E3EC6}"/>
              </a:ext>
            </a:extLst>
          </p:cNvPr>
          <p:cNvSpPr txBox="1"/>
          <p:nvPr/>
        </p:nvSpPr>
        <p:spPr>
          <a:xfrm>
            <a:off x="4738361" y="1055065"/>
            <a:ext cx="2029723" cy="276999"/>
          </a:xfrm>
          <a:prstGeom prst="rect">
            <a:avLst/>
          </a:prstGeom>
          <a:noFill/>
        </p:spPr>
        <p:txBody>
          <a:bodyPr wrap="none" rtlCol="0">
            <a:spAutoFit/>
          </a:bodyPr>
          <a:lstStyle/>
          <a:p>
            <a:pPr algn="ctr"/>
            <a:r>
              <a:rPr lang="en-CH" sz="1200" dirty="0"/>
              <a:t>Evaluation period &lt; lifetime</a:t>
            </a:r>
          </a:p>
        </p:txBody>
      </p:sp>
    </p:spTree>
    <p:extLst>
      <p:ext uri="{BB962C8B-B14F-4D97-AF65-F5344CB8AC3E}">
        <p14:creationId xmlns:p14="http://schemas.microsoft.com/office/powerpoint/2010/main" val="2597120971"/>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55E565B-8BB3-E339-AD2C-2D182C7AD8C4}"/>
              </a:ext>
            </a:extLst>
          </p:cNvPr>
          <p:cNvSpPr>
            <a:spLocks noGrp="1"/>
          </p:cNvSpPr>
          <p:nvPr>
            <p:ph type="sldNum" sz="quarter" idx="10"/>
          </p:nvPr>
        </p:nvSpPr>
        <p:spPr/>
        <p:txBody>
          <a:bodyPr/>
          <a:lstStyle/>
          <a:p>
            <a:fld id="{88A1DFE4-5FC5-43BD-BB7E-75EAD82B965F}" type="slidenum">
              <a:rPr lang="en-US" noProof="0" smtClean="0"/>
              <a:pPr/>
              <a:t>210</a:t>
            </a:fld>
            <a:endParaRPr lang="en-US" noProof="0" dirty="0"/>
          </a:p>
        </p:txBody>
      </p:sp>
      <p:sp>
        <p:nvSpPr>
          <p:cNvPr id="5" name="Text Placeholder 4">
            <a:extLst>
              <a:ext uri="{FF2B5EF4-FFF2-40B4-BE49-F238E27FC236}">
                <a16:creationId xmlns:a16="http://schemas.microsoft.com/office/drawing/2014/main" id="{4F3F9D6A-11B5-3A76-6ABA-9C6A38C9F6DA}"/>
              </a:ext>
            </a:extLst>
          </p:cNvPr>
          <p:cNvSpPr>
            <a:spLocks noGrp="1"/>
          </p:cNvSpPr>
          <p:nvPr>
            <p:ph type="body" sz="quarter" idx="12"/>
          </p:nvPr>
        </p:nvSpPr>
        <p:spPr>
          <a:xfrm>
            <a:off x="92843" y="1098507"/>
            <a:ext cx="4388846" cy="3337848"/>
          </a:xfrm>
        </p:spPr>
        <p:txBody>
          <a:bodyPr/>
          <a:lstStyle/>
          <a:p>
            <a:r>
              <a:rPr lang="en-CH" dirty="0"/>
              <a:t>Shadow cost of carbon is the estimated cost of impact to the society when emitting</a:t>
            </a:r>
            <a:br>
              <a:rPr lang="en-CH" dirty="0"/>
            </a:br>
            <a:r>
              <a:rPr lang="en-CH" dirty="0"/>
              <a:t>1 additional metric ton of CO</a:t>
            </a:r>
            <a:r>
              <a:rPr lang="en-CH" baseline="-25000" dirty="0"/>
              <a:t>2</a:t>
            </a:r>
            <a:r>
              <a:rPr lang="en-CH" dirty="0"/>
              <a:t>.</a:t>
            </a:r>
          </a:p>
          <a:p>
            <a:r>
              <a:rPr lang="en-CH" dirty="0"/>
              <a:t>The value is not a true project cost that enters in the financial cash-flow tables.</a:t>
            </a:r>
          </a:p>
          <a:p>
            <a:r>
              <a:rPr lang="en-CH" dirty="0"/>
              <a:t>It is a decision-making, policy analysis value.</a:t>
            </a:r>
          </a:p>
          <a:p>
            <a:r>
              <a:rPr lang="en-CH" dirty="0"/>
              <a:t>Many converstion factors exist at international scale to monetise one ton of emitted CO</a:t>
            </a:r>
            <a:r>
              <a:rPr lang="en-CH" baseline="-25000" dirty="0"/>
              <a:t>2</a:t>
            </a:r>
            <a:r>
              <a:rPr lang="en-CH" dirty="0"/>
              <a:t>.</a:t>
            </a:r>
          </a:p>
          <a:p>
            <a:r>
              <a:rPr lang="en-CH" dirty="0"/>
              <a:t>Shadow cost values can be</a:t>
            </a:r>
          </a:p>
          <a:p>
            <a:pPr marL="342900" indent="-342900">
              <a:buFont typeface="+mj-lt"/>
              <a:buAutoNum type="arabicPeriod"/>
            </a:pPr>
            <a:r>
              <a:rPr lang="en-GB" dirty="0"/>
              <a:t>I</a:t>
            </a:r>
            <a:r>
              <a:rPr lang="en-CH" dirty="0"/>
              <a:t>nternal, e.g. Microsoft</a:t>
            </a:r>
          </a:p>
          <a:p>
            <a:pPr marL="342900" indent="-342900">
              <a:buFont typeface="+mj-lt"/>
              <a:buAutoNum type="arabicPeriod"/>
            </a:pPr>
            <a:r>
              <a:rPr lang="en-GB" dirty="0"/>
              <a:t>M</a:t>
            </a:r>
            <a:r>
              <a:rPr lang="en-CH" dirty="0"/>
              <a:t>arket-based, e.g. EU emissions trading system (ETS)</a:t>
            </a:r>
          </a:p>
          <a:p>
            <a:pPr marL="342900" indent="-342900">
              <a:buFont typeface="+mj-lt"/>
              <a:buAutoNum type="arabicPeriod"/>
            </a:pPr>
            <a:r>
              <a:rPr lang="en-GB" dirty="0"/>
              <a:t>M</a:t>
            </a:r>
            <a:r>
              <a:rPr lang="en-CH" dirty="0"/>
              <a:t>arginal, e.g. </a:t>
            </a:r>
            <a:r>
              <a:rPr lang="en-CH" u="sng" dirty="0"/>
              <a:t>the next best alternative</a:t>
            </a:r>
            <a:r>
              <a:rPr lang="en-CH" dirty="0"/>
              <a:t> to cutting the CO</a:t>
            </a:r>
            <a:r>
              <a:rPr lang="en-CH" baseline="-25000" dirty="0"/>
              <a:t>2</a:t>
            </a:r>
            <a:r>
              <a:rPr lang="en-CH" dirty="0"/>
              <a:t> such as investing in a measure to compensate it.</a:t>
            </a:r>
          </a:p>
        </p:txBody>
      </p:sp>
      <p:sp>
        <p:nvSpPr>
          <p:cNvPr id="4" name="Title 3">
            <a:extLst>
              <a:ext uri="{FF2B5EF4-FFF2-40B4-BE49-F238E27FC236}">
                <a16:creationId xmlns:a16="http://schemas.microsoft.com/office/drawing/2014/main" id="{87422BB2-10A9-976B-EFF4-8A4535FD123C}"/>
              </a:ext>
            </a:extLst>
          </p:cNvPr>
          <p:cNvSpPr>
            <a:spLocks noGrp="1"/>
          </p:cNvSpPr>
          <p:nvPr>
            <p:ph type="title"/>
          </p:nvPr>
        </p:nvSpPr>
        <p:spPr/>
        <p:txBody>
          <a:bodyPr/>
          <a:lstStyle/>
          <a:p>
            <a:r>
              <a:rPr lang="en-CH" dirty="0"/>
              <a:t>The shadow cost of carbon</a:t>
            </a:r>
          </a:p>
        </p:txBody>
      </p:sp>
      <p:sp>
        <p:nvSpPr>
          <p:cNvPr id="7" name="Text Placeholder 6">
            <a:extLst>
              <a:ext uri="{FF2B5EF4-FFF2-40B4-BE49-F238E27FC236}">
                <a16:creationId xmlns:a16="http://schemas.microsoft.com/office/drawing/2014/main" id="{2ACBCC21-B60D-1FF7-E80E-7EFE04D1B64D}"/>
              </a:ext>
            </a:extLst>
          </p:cNvPr>
          <p:cNvSpPr>
            <a:spLocks noGrp="1"/>
          </p:cNvSpPr>
          <p:nvPr>
            <p:ph type="body" sz="quarter" idx="13"/>
          </p:nvPr>
        </p:nvSpPr>
        <p:spPr>
          <a:xfrm>
            <a:off x="4645932" y="1098507"/>
            <a:ext cx="4388846" cy="1473243"/>
          </a:xfrm>
        </p:spPr>
        <p:txBody>
          <a:bodyPr/>
          <a:lstStyle/>
          <a:p>
            <a:r>
              <a:rPr lang="en-CH" dirty="0"/>
              <a:t>Most credible and reliable estimate today is the one of the </a:t>
            </a:r>
            <a:r>
              <a:rPr lang="en-CH" u="sng" dirty="0"/>
              <a:t>European Investment Bank (EIB)</a:t>
            </a:r>
            <a:r>
              <a:rPr lang="en-CH" dirty="0"/>
              <a:t>.</a:t>
            </a:r>
          </a:p>
          <a:p>
            <a:r>
              <a:rPr lang="en-CH" dirty="0"/>
              <a:t>Based on estimated investments needed to meet the Paris Agreement global warming limitation goal (below 2 degrees Celsius) and climate change damage estimates to be paid.</a:t>
            </a:r>
          </a:p>
        </p:txBody>
      </p:sp>
    </p:spTree>
    <p:extLst>
      <p:ext uri="{BB962C8B-B14F-4D97-AF65-F5344CB8AC3E}">
        <p14:creationId xmlns:p14="http://schemas.microsoft.com/office/powerpoint/2010/main" val="2829413711"/>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14F70F-F7A2-87EF-43B7-ADAB37CC1C11}"/>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6ACC2B6-4B43-3FB4-DE60-875C43FDC311}"/>
              </a:ext>
            </a:extLst>
          </p:cNvPr>
          <p:cNvSpPr>
            <a:spLocks noGrp="1"/>
          </p:cNvSpPr>
          <p:nvPr>
            <p:ph type="sldNum" sz="quarter" idx="10"/>
          </p:nvPr>
        </p:nvSpPr>
        <p:spPr/>
        <p:txBody>
          <a:bodyPr/>
          <a:lstStyle/>
          <a:p>
            <a:fld id="{88A1DFE4-5FC5-43BD-BB7E-75EAD82B965F}" type="slidenum">
              <a:rPr lang="en-US" noProof="0" smtClean="0"/>
              <a:pPr/>
              <a:t>211</a:t>
            </a:fld>
            <a:endParaRPr lang="en-US" noProof="0" dirty="0"/>
          </a:p>
        </p:txBody>
      </p:sp>
      <p:sp>
        <p:nvSpPr>
          <p:cNvPr id="5" name="Text Placeholder 4">
            <a:extLst>
              <a:ext uri="{FF2B5EF4-FFF2-40B4-BE49-F238E27FC236}">
                <a16:creationId xmlns:a16="http://schemas.microsoft.com/office/drawing/2014/main" id="{4E383AB9-DC2A-6EF4-677F-A69496727642}"/>
              </a:ext>
            </a:extLst>
          </p:cNvPr>
          <p:cNvSpPr>
            <a:spLocks noGrp="1"/>
          </p:cNvSpPr>
          <p:nvPr>
            <p:ph type="body" sz="quarter" idx="12"/>
          </p:nvPr>
        </p:nvSpPr>
        <p:spPr>
          <a:xfrm>
            <a:off x="92843" y="1098507"/>
            <a:ext cx="4388846" cy="3337848"/>
          </a:xfrm>
        </p:spPr>
        <p:txBody>
          <a:bodyPr/>
          <a:lstStyle/>
          <a:p>
            <a:r>
              <a:rPr lang="en-CH" dirty="0"/>
              <a:t>Greenhouse gas emissions (GHG) related to a project can be estimated and converted into a carbon dioxide emission equivalent : CO</a:t>
            </a:r>
            <a:r>
              <a:rPr lang="en-CH" baseline="-25000" dirty="0"/>
              <a:t>2</a:t>
            </a:r>
            <a:r>
              <a:rPr lang="en-CH" dirty="0"/>
              <a:t>(eq).</a:t>
            </a:r>
          </a:p>
          <a:p>
            <a:r>
              <a:rPr lang="en-CH" dirty="0"/>
              <a:t>GHG emission estimates is done via a</a:t>
            </a:r>
            <a:br>
              <a:rPr lang="en-CH" dirty="0"/>
            </a:br>
            <a:r>
              <a:rPr lang="en-CH" dirty="0"/>
              <a:t>Lifecycle Analysis (LCA).</a:t>
            </a:r>
          </a:p>
          <a:p>
            <a:r>
              <a:rPr lang="en-CH" dirty="0"/>
              <a:t>Conversion factors for differ</a:t>
            </a:r>
            <a:r>
              <a:rPr lang="en-GB" dirty="0"/>
              <a:t>e</a:t>
            </a:r>
            <a:r>
              <a:rPr lang="en-CH" dirty="0"/>
              <a:t>nt GHG exist.</a:t>
            </a:r>
          </a:p>
          <a:p>
            <a:r>
              <a:rPr lang="en-CH" dirty="0"/>
              <a:t>Ideally the entire lifecycle of a project is considered, but this is challenging.</a:t>
            </a:r>
          </a:p>
          <a:p>
            <a:r>
              <a:rPr lang="en-CH" dirty="0"/>
              <a:t>Which phases are considered must be indicated.</a:t>
            </a:r>
          </a:p>
          <a:p>
            <a:r>
              <a:rPr lang="en-CH" dirty="0"/>
              <a:t>The considered Scope of the emissions must be considered.</a:t>
            </a:r>
          </a:p>
        </p:txBody>
      </p:sp>
      <p:sp>
        <p:nvSpPr>
          <p:cNvPr id="6" name="Text Placeholder 5">
            <a:extLst>
              <a:ext uri="{FF2B5EF4-FFF2-40B4-BE49-F238E27FC236}">
                <a16:creationId xmlns:a16="http://schemas.microsoft.com/office/drawing/2014/main" id="{EDD88D89-78F5-AF02-1421-824A41556D41}"/>
              </a:ext>
            </a:extLst>
          </p:cNvPr>
          <p:cNvSpPr>
            <a:spLocks noGrp="1"/>
          </p:cNvSpPr>
          <p:nvPr>
            <p:ph type="body" sz="quarter" idx="13"/>
          </p:nvPr>
        </p:nvSpPr>
        <p:spPr>
          <a:xfrm>
            <a:off x="4645932" y="1159877"/>
            <a:ext cx="4388846" cy="3276478"/>
          </a:xfrm>
        </p:spPr>
        <p:txBody>
          <a:bodyPr/>
          <a:lstStyle/>
          <a:p>
            <a:r>
              <a:rPr lang="en-CH" dirty="0"/>
              <a:t>Scope 1</a:t>
            </a:r>
          </a:p>
          <a:p>
            <a:r>
              <a:rPr lang="en-CH" dirty="0"/>
              <a:t>- Direct emissions created by the project</a:t>
            </a:r>
          </a:p>
          <a:p>
            <a:r>
              <a:rPr lang="en-CH" dirty="0"/>
              <a:t>Scope 2</a:t>
            </a:r>
          </a:p>
          <a:p>
            <a:r>
              <a:rPr lang="en-CH" dirty="0"/>
              <a:t>- Emissions related to energy purchases</a:t>
            </a:r>
          </a:p>
          <a:p>
            <a:r>
              <a:rPr lang="en-CH" dirty="0"/>
              <a:t>Scope 3</a:t>
            </a:r>
          </a:p>
          <a:p>
            <a:r>
              <a:rPr lang="en-CH" dirty="0"/>
              <a:t>- All other emissions (procured goods and services)</a:t>
            </a:r>
          </a:p>
        </p:txBody>
      </p:sp>
      <p:sp>
        <p:nvSpPr>
          <p:cNvPr id="4" name="Title 3">
            <a:extLst>
              <a:ext uri="{FF2B5EF4-FFF2-40B4-BE49-F238E27FC236}">
                <a16:creationId xmlns:a16="http://schemas.microsoft.com/office/drawing/2014/main" id="{3BE2043A-594F-A640-A0B1-638712202F29}"/>
              </a:ext>
            </a:extLst>
          </p:cNvPr>
          <p:cNvSpPr>
            <a:spLocks noGrp="1"/>
          </p:cNvSpPr>
          <p:nvPr>
            <p:ph type="title"/>
          </p:nvPr>
        </p:nvSpPr>
        <p:spPr/>
        <p:txBody>
          <a:bodyPr/>
          <a:lstStyle/>
          <a:p>
            <a:r>
              <a:rPr lang="en-CH" dirty="0"/>
              <a:t>The shadow cost of carbon</a:t>
            </a:r>
          </a:p>
        </p:txBody>
      </p:sp>
    </p:spTree>
    <p:extLst>
      <p:ext uri="{BB962C8B-B14F-4D97-AF65-F5344CB8AC3E}">
        <p14:creationId xmlns:p14="http://schemas.microsoft.com/office/powerpoint/2010/main" val="2533941925"/>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F9F949-48FD-7280-1CB2-ED3C8A0CEBE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739DF1-A721-8DE9-7317-633E7BCCE252}"/>
              </a:ext>
            </a:extLst>
          </p:cNvPr>
          <p:cNvSpPr>
            <a:spLocks noGrp="1"/>
          </p:cNvSpPr>
          <p:nvPr>
            <p:ph type="sldNum" sz="quarter" idx="10"/>
          </p:nvPr>
        </p:nvSpPr>
        <p:spPr/>
        <p:txBody>
          <a:bodyPr/>
          <a:lstStyle/>
          <a:p>
            <a:fld id="{88A1DFE4-5FC5-43BD-BB7E-75EAD82B965F}" type="slidenum">
              <a:rPr lang="en-US" noProof="0" smtClean="0"/>
              <a:pPr/>
              <a:t>212</a:t>
            </a:fld>
            <a:endParaRPr lang="en-US" noProof="0" dirty="0"/>
          </a:p>
        </p:txBody>
      </p:sp>
      <p:sp>
        <p:nvSpPr>
          <p:cNvPr id="6" name="Text Placeholder 5">
            <a:extLst>
              <a:ext uri="{FF2B5EF4-FFF2-40B4-BE49-F238E27FC236}">
                <a16:creationId xmlns:a16="http://schemas.microsoft.com/office/drawing/2014/main" id="{2BAC3EF8-2EF1-02EC-2A2D-E3664B898791}"/>
              </a:ext>
            </a:extLst>
          </p:cNvPr>
          <p:cNvSpPr>
            <a:spLocks noGrp="1"/>
          </p:cNvSpPr>
          <p:nvPr>
            <p:ph type="body" sz="quarter" idx="13"/>
          </p:nvPr>
        </p:nvSpPr>
        <p:spPr>
          <a:xfrm>
            <a:off x="4645932" y="1092072"/>
            <a:ext cx="4388846" cy="3088800"/>
          </a:xfrm>
        </p:spPr>
        <p:txBody>
          <a:bodyPr/>
          <a:lstStyle/>
          <a:p>
            <a:r>
              <a:rPr lang="en-CH" dirty="0"/>
              <a:t>Conversion factors are mulitpliers, e.g.:</a:t>
            </a:r>
          </a:p>
          <a:p>
            <a:r>
              <a:rPr lang="en-CH" dirty="0"/>
              <a:t>10 metric tons of CH4</a:t>
            </a:r>
          </a:p>
          <a:p>
            <a:r>
              <a:rPr lang="en-CH" dirty="0"/>
              <a:t> = 10 x 28</a:t>
            </a:r>
          </a:p>
          <a:p>
            <a:r>
              <a:rPr lang="en-CH" dirty="0"/>
              <a:t> = 280 metric trons of CO</a:t>
            </a:r>
            <a:r>
              <a:rPr lang="en-CH" baseline="-25000" dirty="0"/>
              <a:t>2</a:t>
            </a:r>
            <a:r>
              <a:rPr lang="en-CH" dirty="0"/>
              <a:t>(eq)</a:t>
            </a:r>
          </a:p>
        </p:txBody>
      </p:sp>
      <p:sp>
        <p:nvSpPr>
          <p:cNvPr id="4" name="Title 3">
            <a:extLst>
              <a:ext uri="{FF2B5EF4-FFF2-40B4-BE49-F238E27FC236}">
                <a16:creationId xmlns:a16="http://schemas.microsoft.com/office/drawing/2014/main" id="{7B5F24E4-902E-D898-226E-32ED64BD265A}"/>
              </a:ext>
            </a:extLst>
          </p:cNvPr>
          <p:cNvSpPr>
            <a:spLocks noGrp="1"/>
          </p:cNvSpPr>
          <p:nvPr>
            <p:ph type="title"/>
          </p:nvPr>
        </p:nvSpPr>
        <p:spPr/>
        <p:txBody>
          <a:bodyPr/>
          <a:lstStyle/>
          <a:p>
            <a:r>
              <a:rPr lang="en-CH" dirty="0"/>
              <a:t>Example of GHG to CO</a:t>
            </a:r>
            <a:r>
              <a:rPr lang="en-CH" baseline="-25000" dirty="0"/>
              <a:t>2</a:t>
            </a:r>
            <a:r>
              <a:rPr lang="en-CH" dirty="0"/>
              <a:t>(eq) conversion</a:t>
            </a:r>
          </a:p>
        </p:txBody>
      </p:sp>
      <p:sp>
        <p:nvSpPr>
          <p:cNvPr id="7" name="Text Placeholder 6">
            <a:extLst>
              <a:ext uri="{FF2B5EF4-FFF2-40B4-BE49-F238E27FC236}">
                <a16:creationId xmlns:a16="http://schemas.microsoft.com/office/drawing/2014/main" id="{7CB6332B-CF60-D6B4-5795-28BD7AF12DBB}"/>
              </a:ext>
            </a:extLst>
          </p:cNvPr>
          <p:cNvSpPr>
            <a:spLocks noGrp="1"/>
          </p:cNvSpPr>
          <p:nvPr>
            <p:ph type="body" sz="quarter" idx="12"/>
          </p:nvPr>
        </p:nvSpPr>
        <p:spPr>
          <a:xfrm>
            <a:off x="174964" y="3761928"/>
            <a:ext cx="4388846" cy="349171"/>
          </a:xfrm>
        </p:spPr>
        <p:txBody>
          <a:bodyPr/>
          <a:lstStyle/>
          <a:p>
            <a:r>
              <a:rPr lang="en-CH" b="0" dirty="0"/>
              <a:t>Source: IPCC, 100 year global warming potential</a:t>
            </a:r>
          </a:p>
        </p:txBody>
      </p:sp>
      <p:graphicFrame>
        <p:nvGraphicFramePr>
          <p:cNvPr id="8" name="Table 7">
            <a:extLst>
              <a:ext uri="{FF2B5EF4-FFF2-40B4-BE49-F238E27FC236}">
                <a16:creationId xmlns:a16="http://schemas.microsoft.com/office/drawing/2014/main" id="{41E0538C-6325-2BEC-82EA-C953EBBD7B59}"/>
              </a:ext>
            </a:extLst>
          </p:cNvPr>
          <p:cNvGraphicFramePr>
            <a:graphicFrameLocks noGrp="1"/>
          </p:cNvGraphicFramePr>
          <p:nvPr>
            <p:extLst>
              <p:ext uri="{D42A27DB-BD31-4B8C-83A1-F6EECF244321}">
                <p14:modId xmlns:p14="http://schemas.microsoft.com/office/powerpoint/2010/main" val="469097734"/>
              </p:ext>
            </p:extLst>
          </p:nvPr>
        </p:nvGraphicFramePr>
        <p:xfrm>
          <a:off x="182865" y="1092072"/>
          <a:ext cx="3891915" cy="2669856"/>
        </p:xfrm>
        <a:graphic>
          <a:graphicData uri="http://schemas.openxmlformats.org/drawingml/2006/table">
            <a:tbl>
              <a:tblPr bandRow="1">
                <a:tableStyleId>{073A0DAA-6AF3-43AB-8588-CEC1D06C72B9}</a:tableStyleId>
              </a:tblPr>
              <a:tblGrid>
                <a:gridCol w="1687830">
                  <a:extLst>
                    <a:ext uri="{9D8B030D-6E8A-4147-A177-3AD203B41FA5}">
                      <a16:colId xmlns:a16="http://schemas.microsoft.com/office/drawing/2014/main" val="2419386823"/>
                    </a:ext>
                  </a:extLst>
                </a:gridCol>
                <a:gridCol w="849630">
                  <a:extLst>
                    <a:ext uri="{9D8B030D-6E8A-4147-A177-3AD203B41FA5}">
                      <a16:colId xmlns:a16="http://schemas.microsoft.com/office/drawing/2014/main" val="1518703445"/>
                    </a:ext>
                  </a:extLst>
                </a:gridCol>
                <a:gridCol w="1354455">
                  <a:extLst>
                    <a:ext uri="{9D8B030D-6E8A-4147-A177-3AD203B41FA5}">
                      <a16:colId xmlns:a16="http://schemas.microsoft.com/office/drawing/2014/main" val="1892846316"/>
                    </a:ext>
                  </a:extLst>
                </a:gridCol>
              </a:tblGrid>
              <a:tr h="444976">
                <a:tc>
                  <a:txBody>
                    <a:bodyPr/>
                    <a:lstStyle/>
                    <a:p>
                      <a:r>
                        <a:rPr lang="en-CH" b="1" dirty="0"/>
                        <a:t>GHG</a:t>
                      </a:r>
                    </a:p>
                  </a:txBody>
                  <a:tcPr/>
                </a:tc>
                <a:tc>
                  <a:txBody>
                    <a:bodyPr/>
                    <a:lstStyle/>
                    <a:p>
                      <a:pPr algn="ctr"/>
                      <a:r>
                        <a:rPr lang="en-CH" b="1" dirty="0"/>
                        <a:t>Symbol</a:t>
                      </a:r>
                    </a:p>
                  </a:txBody>
                  <a:tcPr/>
                </a:tc>
                <a:tc>
                  <a:txBody>
                    <a:bodyPr/>
                    <a:lstStyle/>
                    <a:p>
                      <a:pPr algn="r"/>
                      <a:r>
                        <a:rPr lang="en-CH" b="1" dirty="0"/>
                        <a:t>GWP (100 yr)</a:t>
                      </a:r>
                    </a:p>
                  </a:txBody>
                  <a:tcPr/>
                </a:tc>
                <a:extLst>
                  <a:ext uri="{0D108BD9-81ED-4DB2-BD59-A6C34878D82A}">
                    <a16:rowId xmlns:a16="http://schemas.microsoft.com/office/drawing/2014/main" val="886038639"/>
                  </a:ext>
                </a:extLst>
              </a:tr>
              <a:tr h="444976">
                <a:tc>
                  <a:txBody>
                    <a:bodyPr/>
                    <a:lstStyle/>
                    <a:p>
                      <a:r>
                        <a:rPr lang="en-CH" dirty="0"/>
                        <a:t>Carbon dioxide</a:t>
                      </a:r>
                    </a:p>
                  </a:txBody>
                  <a:tcPr/>
                </a:tc>
                <a:tc>
                  <a:txBody>
                    <a:bodyPr/>
                    <a:lstStyle/>
                    <a:p>
                      <a:pPr algn="ctr"/>
                      <a:r>
                        <a:rPr lang="en-CH" dirty="0"/>
                        <a:t>CO2</a:t>
                      </a:r>
                    </a:p>
                  </a:txBody>
                  <a:tcPr/>
                </a:tc>
                <a:tc>
                  <a:txBody>
                    <a:bodyPr/>
                    <a:lstStyle/>
                    <a:p>
                      <a:pPr algn="r"/>
                      <a:r>
                        <a:rPr lang="en-CH" dirty="0"/>
                        <a:t>1</a:t>
                      </a:r>
                    </a:p>
                  </a:txBody>
                  <a:tcPr/>
                </a:tc>
                <a:extLst>
                  <a:ext uri="{0D108BD9-81ED-4DB2-BD59-A6C34878D82A}">
                    <a16:rowId xmlns:a16="http://schemas.microsoft.com/office/drawing/2014/main" val="2214798963"/>
                  </a:ext>
                </a:extLst>
              </a:tr>
              <a:tr h="444976">
                <a:tc>
                  <a:txBody>
                    <a:bodyPr/>
                    <a:lstStyle/>
                    <a:p>
                      <a:r>
                        <a:rPr lang="en-CH" dirty="0"/>
                        <a:t>Methane</a:t>
                      </a:r>
                    </a:p>
                  </a:txBody>
                  <a:tcPr/>
                </a:tc>
                <a:tc>
                  <a:txBody>
                    <a:bodyPr/>
                    <a:lstStyle/>
                    <a:p>
                      <a:pPr algn="ctr"/>
                      <a:r>
                        <a:rPr lang="en-CH" dirty="0"/>
                        <a:t>CH4</a:t>
                      </a:r>
                    </a:p>
                  </a:txBody>
                  <a:tcPr/>
                </a:tc>
                <a:tc>
                  <a:txBody>
                    <a:bodyPr/>
                    <a:lstStyle/>
                    <a:p>
                      <a:pPr algn="r"/>
                      <a:r>
                        <a:rPr lang="en-CH" dirty="0"/>
                        <a:t>27-29.8</a:t>
                      </a:r>
                    </a:p>
                  </a:txBody>
                  <a:tcPr/>
                </a:tc>
                <a:extLst>
                  <a:ext uri="{0D108BD9-81ED-4DB2-BD59-A6C34878D82A}">
                    <a16:rowId xmlns:a16="http://schemas.microsoft.com/office/drawing/2014/main" val="3001761254"/>
                  </a:ext>
                </a:extLst>
              </a:tr>
              <a:tr h="444976">
                <a:tc>
                  <a:txBody>
                    <a:bodyPr/>
                    <a:lstStyle/>
                    <a:p>
                      <a:r>
                        <a:rPr lang="en-CH" dirty="0"/>
                        <a:t>Nitrous Oxide</a:t>
                      </a:r>
                    </a:p>
                  </a:txBody>
                  <a:tcPr/>
                </a:tc>
                <a:tc>
                  <a:txBody>
                    <a:bodyPr/>
                    <a:lstStyle/>
                    <a:p>
                      <a:pPr algn="ctr"/>
                      <a:r>
                        <a:rPr lang="en-CH" dirty="0"/>
                        <a:t>N2O</a:t>
                      </a:r>
                    </a:p>
                  </a:txBody>
                  <a:tcPr/>
                </a:tc>
                <a:tc>
                  <a:txBody>
                    <a:bodyPr/>
                    <a:lstStyle/>
                    <a:p>
                      <a:pPr algn="r"/>
                      <a:r>
                        <a:rPr lang="en-CH" dirty="0"/>
                        <a:t>273</a:t>
                      </a:r>
                    </a:p>
                  </a:txBody>
                  <a:tcPr/>
                </a:tc>
                <a:extLst>
                  <a:ext uri="{0D108BD9-81ED-4DB2-BD59-A6C34878D82A}">
                    <a16:rowId xmlns:a16="http://schemas.microsoft.com/office/drawing/2014/main" val="3858441752"/>
                  </a:ext>
                </a:extLst>
              </a:tr>
              <a:tr h="444976">
                <a:tc>
                  <a:txBody>
                    <a:bodyPr/>
                    <a:lstStyle/>
                    <a:p>
                      <a:r>
                        <a:rPr lang="en-CH" dirty="0"/>
                        <a:t>Sulfur Heaxfluoride</a:t>
                      </a:r>
                    </a:p>
                  </a:txBody>
                  <a:tcPr/>
                </a:tc>
                <a:tc>
                  <a:txBody>
                    <a:bodyPr/>
                    <a:lstStyle/>
                    <a:p>
                      <a:pPr algn="ctr"/>
                      <a:r>
                        <a:rPr lang="en-CH" dirty="0"/>
                        <a:t>SF6</a:t>
                      </a:r>
                    </a:p>
                  </a:txBody>
                  <a:tcPr/>
                </a:tc>
                <a:tc>
                  <a:txBody>
                    <a:bodyPr/>
                    <a:lstStyle/>
                    <a:p>
                      <a:pPr algn="r"/>
                      <a:r>
                        <a:rPr lang="en-CH" dirty="0"/>
                        <a:t>25’200</a:t>
                      </a:r>
                    </a:p>
                  </a:txBody>
                  <a:tcPr/>
                </a:tc>
                <a:extLst>
                  <a:ext uri="{0D108BD9-81ED-4DB2-BD59-A6C34878D82A}">
                    <a16:rowId xmlns:a16="http://schemas.microsoft.com/office/drawing/2014/main" val="3358077651"/>
                  </a:ext>
                </a:extLst>
              </a:tr>
              <a:tr h="444976">
                <a:tc>
                  <a:txBody>
                    <a:bodyPr/>
                    <a:lstStyle/>
                    <a:p>
                      <a:r>
                        <a:rPr lang="en-CH" dirty="0"/>
                        <a:t>Perfluorocarbons</a:t>
                      </a:r>
                    </a:p>
                  </a:txBody>
                  <a:tcPr/>
                </a:tc>
                <a:tc>
                  <a:txBody>
                    <a:bodyPr/>
                    <a:lstStyle/>
                    <a:p>
                      <a:pPr algn="ctr"/>
                      <a:r>
                        <a:rPr lang="en-CH" dirty="0"/>
                        <a:t>PFCs</a:t>
                      </a:r>
                    </a:p>
                  </a:txBody>
                  <a:tcPr/>
                </a:tc>
                <a:tc>
                  <a:txBody>
                    <a:bodyPr/>
                    <a:lstStyle/>
                    <a:p>
                      <a:pPr algn="r"/>
                      <a:r>
                        <a:rPr lang="en-CH" dirty="0"/>
                        <a:t>7’000 – 12’500</a:t>
                      </a:r>
                    </a:p>
                  </a:txBody>
                  <a:tcPr/>
                </a:tc>
                <a:extLst>
                  <a:ext uri="{0D108BD9-81ED-4DB2-BD59-A6C34878D82A}">
                    <a16:rowId xmlns:a16="http://schemas.microsoft.com/office/drawing/2014/main" val="1231757376"/>
                  </a:ext>
                </a:extLst>
              </a:tr>
            </a:tbl>
          </a:graphicData>
        </a:graphic>
      </p:graphicFrame>
    </p:spTree>
    <p:extLst>
      <p:ext uri="{BB962C8B-B14F-4D97-AF65-F5344CB8AC3E}">
        <p14:creationId xmlns:p14="http://schemas.microsoft.com/office/powerpoint/2010/main" val="3635838653"/>
      </p:ext>
    </p:extLst>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08EF5B4-A57E-9C74-2A93-75D84FC196F6}"/>
              </a:ext>
            </a:extLst>
          </p:cNvPr>
          <p:cNvSpPr>
            <a:spLocks noGrp="1"/>
          </p:cNvSpPr>
          <p:nvPr>
            <p:ph type="sldNum" sz="quarter" idx="10"/>
          </p:nvPr>
        </p:nvSpPr>
        <p:spPr/>
        <p:txBody>
          <a:bodyPr/>
          <a:lstStyle/>
          <a:p>
            <a:fld id="{88A1DFE4-5FC5-43BD-BB7E-75EAD82B965F}" type="slidenum">
              <a:rPr lang="en-US" noProof="0" smtClean="0"/>
              <a:pPr/>
              <a:t>213</a:t>
            </a:fld>
            <a:endParaRPr lang="en-US" noProof="0" dirty="0"/>
          </a:p>
        </p:txBody>
      </p:sp>
      <mc:AlternateContent xmlns:mc="http://schemas.openxmlformats.org/markup-compatibility/2006">
        <mc:Choice xmlns:a14="http://schemas.microsoft.com/office/drawing/2010/main" Requires="a14">
          <p:sp>
            <p:nvSpPr>
              <p:cNvPr id="8" name="Text Placeholder 7">
                <a:extLst>
                  <a:ext uri="{FF2B5EF4-FFF2-40B4-BE49-F238E27FC236}">
                    <a16:creationId xmlns:a16="http://schemas.microsoft.com/office/drawing/2014/main" id="{0C8E7167-594D-558C-5EF4-E6C8BD185B1B}"/>
                  </a:ext>
                </a:extLst>
              </p:cNvPr>
              <p:cNvSpPr>
                <a:spLocks noGrp="1"/>
              </p:cNvSpPr>
              <p:nvPr>
                <p:ph type="body" sz="quarter" idx="12"/>
              </p:nvPr>
            </p:nvSpPr>
            <p:spPr>
              <a:xfrm>
                <a:off x="75910" y="1081548"/>
                <a:ext cx="8958868" cy="3542202"/>
              </a:xfrm>
            </p:spPr>
            <p:txBody>
              <a:bodyPr/>
              <a:lstStyle/>
              <a:p>
                <a:r>
                  <a:rPr lang="en-GB" dirty="0"/>
                  <a:t>Costs are frequently not indicating in the current year, but in monetary values of earlier years.</a:t>
                </a:r>
              </a:p>
              <a:p>
                <a:r>
                  <a:rPr lang="en-GB" dirty="0"/>
                  <a:t>The value of money needs to be adjusted!</a:t>
                </a:r>
              </a:p>
              <a:p>
                <a:r>
                  <a:rPr lang="en-GB" dirty="0"/>
                  <a:t>Time adjustment can be done with the </a:t>
                </a:r>
                <a:r>
                  <a:rPr lang="en-GB" b="1" dirty="0"/>
                  <a:t>GDP deflator</a:t>
                </a:r>
                <a:r>
                  <a:rPr lang="en-GB" dirty="0"/>
                  <a:t>.</a:t>
                </a:r>
              </a:p>
              <a:p>
                <a:endParaRPr lang="en-GB" dirty="0"/>
              </a:p>
              <a:p>
                <a:r>
                  <a:rPr lang="en-GB" dirty="0"/>
                  <a:t>Is an economic metric that </a:t>
                </a:r>
                <a:r>
                  <a:rPr lang="en-GB" b="1" dirty="0"/>
                  <a:t>measures the level of prices </a:t>
                </a:r>
                <a:r>
                  <a:rPr lang="en-GB" dirty="0"/>
                  <a:t>of all new, domestically produced, final goods and services in an economy over a specific period.</a:t>
                </a:r>
              </a:p>
              <a:p>
                <a:r>
                  <a:rPr lang="en-GB" dirty="0"/>
                  <a:t>Reflects changes in price levels.</a:t>
                </a:r>
              </a:p>
              <a:p>
                <a:r>
                  <a:rPr lang="en-GB" dirty="0"/>
                  <a:t>Used to </a:t>
                </a:r>
                <a:r>
                  <a:rPr lang="en-GB" b="1" dirty="0"/>
                  <a:t>convert nominal GDP into real GDP</a:t>
                </a:r>
                <a:r>
                  <a:rPr lang="en-GB" dirty="0"/>
                  <a:t>, effectively </a:t>
                </a:r>
                <a:r>
                  <a:rPr lang="en-GB" b="1" dirty="0"/>
                  <a:t>removing the effects of inflation</a:t>
                </a:r>
                <a:r>
                  <a:rPr lang="en-GB" dirty="0"/>
                  <a:t>.</a:t>
                </a:r>
              </a:p>
              <a:p>
                <a:endParaRPr lang="en-GB" dirty="0"/>
              </a:p>
              <a:p>
                <a:pPr algn="ctr"/>
                <a14:m>
                  <m:oMathPara xmlns:m="http://schemas.openxmlformats.org/officeDocument/2006/math">
                    <m:oMathParaPr>
                      <m:jc m:val="centerGroup"/>
                    </m:oMathParaPr>
                    <m:oMath xmlns:m="http://schemas.openxmlformats.org/officeDocument/2006/math">
                      <m:r>
                        <a:rPr lang="en-US" b="1" i="1" u="none" strike="noStrike" smtClean="0">
                          <a:solidFill>
                            <a:srgbClr val="000000"/>
                          </a:solidFill>
                          <a:effectLst/>
                          <a:latin typeface="Cambria Math" panose="02040503050406030204" pitchFamily="18" charset="0"/>
                        </a:rPr>
                        <m:t>𝑮𝑫𝑷</m:t>
                      </m:r>
                      <m:r>
                        <a:rPr lang="en-US" b="1" i="1" u="none" strike="noStrike" smtClean="0">
                          <a:solidFill>
                            <a:srgbClr val="000000"/>
                          </a:solidFill>
                          <a:effectLst/>
                          <a:latin typeface="Cambria Math" panose="02040503050406030204" pitchFamily="18" charset="0"/>
                        </a:rPr>
                        <m:t> </m:t>
                      </m:r>
                      <m:r>
                        <a:rPr lang="en-US" b="1" i="1" u="none" strike="noStrike" smtClean="0">
                          <a:solidFill>
                            <a:srgbClr val="000000"/>
                          </a:solidFill>
                          <a:effectLst/>
                          <a:latin typeface="Cambria Math" panose="02040503050406030204" pitchFamily="18" charset="0"/>
                        </a:rPr>
                        <m:t>𝑫𝒆𝒇𝒍𝒂𝒕𝒐𝒓</m:t>
                      </m:r>
                      <m:r>
                        <a:rPr lang="en-US" b="1" i="1" u="none" strike="noStrike" smtClean="0">
                          <a:solidFill>
                            <a:srgbClr val="000000"/>
                          </a:solidFill>
                          <a:effectLst/>
                          <a:latin typeface="Cambria Math" panose="02040503050406030204" pitchFamily="18" charset="0"/>
                        </a:rPr>
                        <m:t>=</m:t>
                      </m:r>
                      <m:d>
                        <m:dPr>
                          <m:ctrlPr>
                            <a:rPr lang="en-US" b="1" i="1" u="none" strike="noStrike" smtClean="0">
                              <a:solidFill>
                                <a:srgbClr val="000000"/>
                              </a:solidFill>
                              <a:effectLst/>
                              <a:latin typeface="Cambria Math" panose="02040503050406030204" pitchFamily="18" charset="0"/>
                            </a:rPr>
                          </m:ctrlPr>
                        </m:dPr>
                        <m:e>
                          <m:f>
                            <m:fPr>
                              <m:ctrlPr>
                                <a:rPr lang="en-US" b="1" i="1" u="none" strike="noStrike" smtClean="0">
                                  <a:solidFill>
                                    <a:srgbClr val="000000"/>
                                  </a:solidFill>
                                  <a:effectLst/>
                                  <a:latin typeface="Cambria Math" panose="02040503050406030204" pitchFamily="18" charset="0"/>
                                </a:rPr>
                              </m:ctrlPr>
                            </m:fPr>
                            <m:num>
                              <m:r>
                                <a:rPr lang="en-US" b="1" i="1" u="none" strike="noStrike" smtClean="0">
                                  <a:solidFill>
                                    <a:srgbClr val="000000"/>
                                  </a:solidFill>
                                  <a:effectLst/>
                                  <a:latin typeface="Cambria Math" panose="02040503050406030204" pitchFamily="18" charset="0"/>
                                </a:rPr>
                                <m:t>𝑵𝒐𝒎𝒊𝒏𝒂𝒍</m:t>
                              </m:r>
                              <m:r>
                                <a:rPr lang="en-US" b="1" i="1" u="none" strike="noStrike" smtClean="0">
                                  <a:solidFill>
                                    <a:srgbClr val="000000"/>
                                  </a:solidFill>
                                  <a:effectLst/>
                                  <a:latin typeface="Cambria Math" panose="02040503050406030204" pitchFamily="18" charset="0"/>
                                </a:rPr>
                                <m:t> </m:t>
                              </m:r>
                              <m:r>
                                <a:rPr lang="en-US" b="1" i="1" u="none" strike="noStrike" smtClean="0">
                                  <a:solidFill>
                                    <a:srgbClr val="000000"/>
                                  </a:solidFill>
                                  <a:effectLst/>
                                  <a:latin typeface="Cambria Math" panose="02040503050406030204" pitchFamily="18" charset="0"/>
                                </a:rPr>
                                <m:t>𝑮𝑫𝑷</m:t>
                              </m:r>
                            </m:num>
                            <m:den>
                              <m:r>
                                <a:rPr lang="en-US" b="1" i="1" u="none" strike="noStrike" smtClean="0">
                                  <a:solidFill>
                                    <a:srgbClr val="000000"/>
                                  </a:solidFill>
                                  <a:effectLst/>
                                  <a:latin typeface="Cambria Math" panose="02040503050406030204" pitchFamily="18" charset="0"/>
                                </a:rPr>
                                <m:t>𝑹𝒆𝒂𝒍</m:t>
                              </m:r>
                              <m:r>
                                <a:rPr lang="en-US" b="1" i="1" u="none" strike="noStrike" smtClean="0">
                                  <a:solidFill>
                                    <a:srgbClr val="000000"/>
                                  </a:solidFill>
                                  <a:effectLst/>
                                  <a:latin typeface="Cambria Math" panose="02040503050406030204" pitchFamily="18" charset="0"/>
                                </a:rPr>
                                <m:t> </m:t>
                              </m:r>
                              <m:r>
                                <a:rPr lang="en-US" b="1" i="1" u="none" strike="noStrike" smtClean="0">
                                  <a:solidFill>
                                    <a:srgbClr val="000000"/>
                                  </a:solidFill>
                                  <a:effectLst/>
                                  <a:latin typeface="Cambria Math" panose="02040503050406030204" pitchFamily="18" charset="0"/>
                                </a:rPr>
                                <m:t>𝑮𝑫𝑷</m:t>
                              </m:r>
                            </m:den>
                          </m:f>
                        </m:e>
                      </m:d>
                      <m:r>
                        <a:rPr lang="en-US" b="1" i="1" u="none" strike="noStrike" smtClean="0">
                          <a:solidFill>
                            <a:srgbClr val="000000"/>
                          </a:solidFill>
                          <a:effectLst/>
                          <a:latin typeface="Cambria Math" panose="02040503050406030204" pitchFamily="18" charset="0"/>
                          <a:ea typeface="Cambria Math" panose="02040503050406030204" pitchFamily="18" charset="0"/>
                        </a:rPr>
                        <m:t>× </m:t>
                      </m:r>
                      <m:r>
                        <a:rPr lang="en-US" b="1" i="1" u="none" strike="noStrike" smtClean="0">
                          <a:solidFill>
                            <a:srgbClr val="000000"/>
                          </a:solidFill>
                          <a:effectLst/>
                          <a:latin typeface="Cambria Math" panose="02040503050406030204" pitchFamily="18" charset="0"/>
                          <a:ea typeface="Cambria Math" panose="02040503050406030204" pitchFamily="18" charset="0"/>
                        </a:rPr>
                        <m:t>𝟏𝟎𝟎</m:t>
                      </m:r>
                    </m:oMath>
                  </m:oMathPara>
                </a14:m>
                <a:endParaRPr lang="en-GB" b="1" i="0" u="none" strike="noStrike" dirty="0">
                  <a:solidFill>
                    <a:srgbClr val="000000"/>
                  </a:solidFill>
                  <a:effectLst/>
                </a:endParaRPr>
              </a:p>
              <a:p>
                <a:pPr algn="l"/>
                <a:endParaRPr lang="en-GB" b="1" i="0" u="none" strike="noStrike" dirty="0">
                  <a:solidFill>
                    <a:srgbClr val="000000"/>
                  </a:solidFill>
                  <a:effectLst/>
                </a:endParaRPr>
              </a:p>
              <a:p>
                <a:pPr marL="285750" indent="-285750" algn="l">
                  <a:buFont typeface="Arial" panose="020B0604020202020204" pitchFamily="34" charset="0"/>
                  <a:buChar char="•"/>
                </a:pPr>
                <a:r>
                  <a:rPr lang="en-GB" b="1" i="0" u="none" strike="noStrike" dirty="0">
                    <a:solidFill>
                      <a:srgbClr val="000000"/>
                    </a:solidFill>
                    <a:effectLst/>
                  </a:rPr>
                  <a:t>Nominal GDP</a:t>
                </a:r>
                <a:r>
                  <a:rPr lang="en-GB" b="0" i="0" u="none" strike="noStrike" dirty="0">
                    <a:solidFill>
                      <a:srgbClr val="000000"/>
                    </a:solidFill>
                    <a:effectLst/>
                  </a:rPr>
                  <a:t> is the value of all final goods and services in a country measured in current prices (includes inflation).</a:t>
                </a:r>
              </a:p>
              <a:p>
                <a:pPr marL="285750" indent="-285750" algn="l">
                  <a:buFont typeface="Arial" panose="020B0604020202020204" pitchFamily="34" charset="0"/>
                  <a:buChar char="•"/>
                </a:pPr>
                <a:r>
                  <a:rPr lang="en-GB" b="1" i="0" u="none" strike="noStrike" dirty="0">
                    <a:solidFill>
                      <a:srgbClr val="000000"/>
                    </a:solidFill>
                    <a:effectLst/>
                  </a:rPr>
                  <a:t>Real GDP (in a year in the past)</a:t>
                </a:r>
                <a:r>
                  <a:rPr lang="en-GB" b="0" i="0" u="none" strike="noStrike" dirty="0">
                    <a:solidFill>
                      <a:srgbClr val="000000"/>
                    </a:solidFill>
                    <a:effectLst/>
                  </a:rPr>
                  <a:t> is the value of all final goods and services </a:t>
                </a:r>
                <a:r>
                  <a:rPr lang="en-GB" b="1" i="0" u="none" strike="noStrike" dirty="0">
                    <a:solidFill>
                      <a:srgbClr val="000000"/>
                    </a:solidFill>
                    <a:effectLst/>
                  </a:rPr>
                  <a:t>adjusted for inflation, in a base year</a:t>
                </a:r>
                <a:r>
                  <a:rPr lang="en-GB" b="0" i="0" u="none" strike="noStrike" dirty="0">
                    <a:solidFill>
                      <a:srgbClr val="000000"/>
                    </a:solidFill>
                    <a:effectLst/>
                  </a:rPr>
                  <a:t>.</a:t>
                </a:r>
              </a:p>
              <a:p>
                <a:endParaRPr lang="en-GB" dirty="0"/>
              </a:p>
              <a:p>
                <a:endParaRPr lang="en-GB" dirty="0"/>
              </a:p>
              <a:p>
                <a:endParaRPr lang="en-CH" dirty="0"/>
              </a:p>
            </p:txBody>
          </p:sp>
        </mc:Choice>
        <mc:Fallback>
          <p:sp>
            <p:nvSpPr>
              <p:cNvPr id="8" name="Text Placeholder 7">
                <a:extLst>
                  <a:ext uri="{FF2B5EF4-FFF2-40B4-BE49-F238E27FC236}">
                    <a16:creationId xmlns:a16="http://schemas.microsoft.com/office/drawing/2014/main" id="{0C8E7167-594D-558C-5EF4-E6C8BD185B1B}"/>
                  </a:ext>
                </a:extLst>
              </p:cNvPr>
              <p:cNvSpPr>
                <a:spLocks noGrp="1" noRot="1" noChangeAspect="1" noMove="1" noResize="1" noEditPoints="1" noAdjustHandles="1" noChangeArrowheads="1" noChangeShapeType="1" noTextEdit="1"/>
              </p:cNvSpPr>
              <p:nvPr>
                <p:ph type="body" sz="quarter" idx="12"/>
              </p:nvPr>
            </p:nvSpPr>
            <p:spPr>
              <a:xfrm>
                <a:off x="75910" y="1081548"/>
                <a:ext cx="8958868" cy="3542202"/>
              </a:xfrm>
              <a:blipFill>
                <a:blip r:embed="rId2"/>
                <a:stretch>
                  <a:fillRect l="-283" b="-14643"/>
                </a:stretch>
              </a:blipFill>
            </p:spPr>
            <p:txBody>
              <a:bodyPr/>
              <a:lstStyle/>
              <a:p>
                <a:r>
                  <a:rPr lang="en-CH">
                    <a:noFill/>
                  </a:rPr>
                  <a:t> </a:t>
                </a:r>
              </a:p>
            </p:txBody>
          </p:sp>
        </mc:Fallback>
      </mc:AlternateContent>
      <p:sp>
        <p:nvSpPr>
          <p:cNvPr id="6" name="Title 5">
            <a:extLst>
              <a:ext uri="{FF2B5EF4-FFF2-40B4-BE49-F238E27FC236}">
                <a16:creationId xmlns:a16="http://schemas.microsoft.com/office/drawing/2014/main" id="{2BBB9E52-5662-6F79-5FC3-F9E82A831A1D}"/>
              </a:ext>
            </a:extLst>
          </p:cNvPr>
          <p:cNvSpPr>
            <a:spLocks noGrp="1"/>
          </p:cNvSpPr>
          <p:nvPr>
            <p:ph type="title"/>
          </p:nvPr>
        </p:nvSpPr>
        <p:spPr>
          <a:xfrm>
            <a:off x="75911" y="476532"/>
            <a:ext cx="8958868" cy="477197"/>
          </a:xfrm>
        </p:spPr>
        <p:txBody>
          <a:bodyPr/>
          <a:lstStyle/>
          <a:p>
            <a:r>
              <a:rPr lang="en-CH" dirty="0"/>
              <a:t>Adjusting time value of money</a:t>
            </a:r>
          </a:p>
        </p:txBody>
      </p:sp>
    </p:spTree>
    <p:extLst>
      <p:ext uri="{BB962C8B-B14F-4D97-AF65-F5344CB8AC3E}">
        <p14:creationId xmlns:p14="http://schemas.microsoft.com/office/powerpoint/2010/main" val="425460038"/>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D1BA60-EA34-6535-6E1E-72BC969D61A9}"/>
              </a:ext>
            </a:extLst>
          </p:cNvPr>
          <p:cNvSpPr>
            <a:spLocks noGrp="1"/>
          </p:cNvSpPr>
          <p:nvPr>
            <p:ph type="sldNum" sz="quarter" idx="10"/>
          </p:nvPr>
        </p:nvSpPr>
        <p:spPr/>
        <p:txBody>
          <a:bodyPr/>
          <a:lstStyle/>
          <a:p>
            <a:fld id="{88A1DFE4-5FC5-43BD-BB7E-75EAD82B965F}" type="slidenum">
              <a:rPr lang="en-US" noProof="0" smtClean="0"/>
              <a:pPr/>
              <a:t>214</a:t>
            </a:fld>
            <a:endParaRPr lang="en-US" noProof="0" dirty="0"/>
          </a:p>
        </p:txBody>
      </p:sp>
      <p:sp>
        <p:nvSpPr>
          <p:cNvPr id="10" name="Text Placeholder 9">
            <a:extLst>
              <a:ext uri="{FF2B5EF4-FFF2-40B4-BE49-F238E27FC236}">
                <a16:creationId xmlns:a16="http://schemas.microsoft.com/office/drawing/2014/main" id="{A6EE273D-1841-758A-B086-B04A70DF1273}"/>
              </a:ext>
            </a:extLst>
          </p:cNvPr>
          <p:cNvSpPr>
            <a:spLocks noGrp="1"/>
          </p:cNvSpPr>
          <p:nvPr>
            <p:ph type="body" sz="quarter" idx="12"/>
          </p:nvPr>
        </p:nvSpPr>
        <p:spPr>
          <a:xfrm>
            <a:off x="75910" y="2241753"/>
            <a:ext cx="8958868" cy="1948454"/>
          </a:xfrm>
        </p:spPr>
        <p:txBody>
          <a:bodyPr/>
          <a:lstStyle/>
          <a:p>
            <a:r>
              <a:rPr lang="en-CH" dirty="0"/>
              <a:t>The GDP inflator can be obtained from the World Bank:</a:t>
            </a:r>
          </a:p>
          <a:p>
            <a:r>
              <a:rPr lang="en-GB" dirty="0">
                <a:hlinkClick r:id="rId2"/>
              </a:rPr>
              <a:t>https://data.worldbank.org/indicator/NY.GDP.DEFL.KD.ZG?locations=FR</a:t>
            </a:r>
            <a:r>
              <a:rPr lang="en-GB" dirty="0"/>
              <a:t> </a:t>
            </a:r>
          </a:p>
          <a:p>
            <a:endParaRPr lang="en-GB" dirty="0"/>
          </a:p>
          <a:p>
            <a:r>
              <a:rPr lang="en-GB" dirty="0"/>
              <a:t>There’s a 1 to 2 year lag, hence the GDP deflator cannot be obtained for the current year.</a:t>
            </a:r>
          </a:p>
          <a:p>
            <a:endParaRPr lang="en-GB" dirty="0"/>
          </a:p>
          <a:p>
            <a:r>
              <a:rPr lang="en-GB" dirty="0"/>
              <a:t>The factor to bring the 2016 shadow cost of carbon for electricity bought in France to today</a:t>
            </a:r>
            <a:br>
              <a:rPr lang="en-GB" dirty="0"/>
            </a:br>
            <a:r>
              <a:rPr lang="en-GB" dirty="0"/>
              <a:t>would be 120.2/100 = </a:t>
            </a:r>
            <a:r>
              <a:rPr lang="en-GB" b="1" dirty="0"/>
              <a:t>1.202</a:t>
            </a:r>
            <a:r>
              <a:rPr lang="en-GB" dirty="0"/>
              <a:t>.</a:t>
            </a:r>
          </a:p>
          <a:p>
            <a:r>
              <a:rPr lang="en-GB" dirty="0"/>
              <a:t> </a:t>
            </a:r>
          </a:p>
          <a:p>
            <a:endParaRPr lang="en-GB" dirty="0"/>
          </a:p>
          <a:p>
            <a:endParaRPr lang="en-CH" dirty="0"/>
          </a:p>
        </p:txBody>
      </p:sp>
      <p:sp>
        <p:nvSpPr>
          <p:cNvPr id="5" name="Title 4">
            <a:extLst>
              <a:ext uri="{FF2B5EF4-FFF2-40B4-BE49-F238E27FC236}">
                <a16:creationId xmlns:a16="http://schemas.microsoft.com/office/drawing/2014/main" id="{24BD08F0-F55B-1E8B-5E0B-6DDBF17195A3}"/>
              </a:ext>
            </a:extLst>
          </p:cNvPr>
          <p:cNvSpPr>
            <a:spLocks noGrp="1"/>
          </p:cNvSpPr>
          <p:nvPr>
            <p:ph type="title"/>
          </p:nvPr>
        </p:nvSpPr>
        <p:spPr/>
        <p:txBody>
          <a:bodyPr/>
          <a:lstStyle/>
          <a:p>
            <a:r>
              <a:rPr lang="en-CH" dirty="0"/>
              <a:t>GDP Inflator in Europe</a:t>
            </a:r>
          </a:p>
        </p:txBody>
      </p:sp>
      <p:graphicFrame>
        <p:nvGraphicFramePr>
          <p:cNvPr id="8" name="Table 7">
            <a:extLst>
              <a:ext uri="{FF2B5EF4-FFF2-40B4-BE49-F238E27FC236}">
                <a16:creationId xmlns:a16="http://schemas.microsoft.com/office/drawing/2014/main" id="{61CE84DA-C300-4C4F-0FEA-41A00C85988F}"/>
              </a:ext>
            </a:extLst>
          </p:cNvPr>
          <p:cNvGraphicFramePr>
            <a:graphicFrameLocks noGrp="1"/>
          </p:cNvGraphicFramePr>
          <p:nvPr>
            <p:extLst>
              <p:ext uri="{D42A27DB-BD31-4B8C-83A1-F6EECF244321}">
                <p14:modId xmlns:p14="http://schemas.microsoft.com/office/powerpoint/2010/main" val="109534545"/>
              </p:ext>
            </p:extLst>
          </p:nvPr>
        </p:nvGraphicFramePr>
        <p:xfrm>
          <a:off x="152691" y="1085694"/>
          <a:ext cx="8915398" cy="812800"/>
        </p:xfrm>
        <a:graphic>
          <a:graphicData uri="http://schemas.openxmlformats.org/drawingml/2006/table">
            <a:tbl>
              <a:tblPr/>
              <a:tblGrid>
                <a:gridCol w="2580356">
                  <a:extLst>
                    <a:ext uri="{9D8B030D-6E8A-4147-A177-3AD203B41FA5}">
                      <a16:colId xmlns:a16="http://schemas.microsoft.com/office/drawing/2014/main" val="2573275683"/>
                    </a:ext>
                  </a:extLst>
                </a:gridCol>
                <a:gridCol w="1269548">
                  <a:extLst>
                    <a:ext uri="{9D8B030D-6E8A-4147-A177-3AD203B41FA5}">
                      <a16:colId xmlns:a16="http://schemas.microsoft.com/office/drawing/2014/main" val="4102708039"/>
                    </a:ext>
                  </a:extLst>
                </a:gridCol>
                <a:gridCol w="723642">
                  <a:extLst>
                    <a:ext uri="{9D8B030D-6E8A-4147-A177-3AD203B41FA5}">
                      <a16:colId xmlns:a16="http://schemas.microsoft.com/office/drawing/2014/main" val="1098850458"/>
                    </a:ext>
                  </a:extLst>
                </a:gridCol>
                <a:gridCol w="723642">
                  <a:extLst>
                    <a:ext uri="{9D8B030D-6E8A-4147-A177-3AD203B41FA5}">
                      <a16:colId xmlns:a16="http://schemas.microsoft.com/office/drawing/2014/main" val="1892402020"/>
                    </a:ext>
                  </a:extLst>
                </a:gridCol>
                <a:gridCol w="723642">
                  <a:extLst>
                    <a:ext uri="{9D8B030D-6E8A-4147-A177-3AD203B41FA5}">
                      <a16:colId xmlns:a16="http://schemas.microsoft.com/office/drawing/2014/main" val="3399179253"/>
                    </a:ext>
                  </a:extLst>
                </a:gridCol>
                <a:gridCol w="723642">
                  <a:extLst>
                    <a:ext uri="{9D8B030D-6E8A-4147-A177-3AD203B41FA5}">
                      <a16:colId xmlns:a16="http://schemas.microsoft.com/office/drawing/2014/main" val="1094421826"/>
                    </a:ext>
                  </a:extLst>
                </a:gridCol>
                <a:gridCol w="723642">
                  <a:extLst>
                    <a:ext uri="{9D8B030D-6E8A-4147-A177-3AD203B41FA5}">
                      <a16:colId xmlns:a16="http://schemas.microsoft.com/office/drawing/2014/main" val="3622794904"/>
                    </a:ext>
                  </a:extLst>
                </a:gridCol>
                <a:gridCol w="723642">
                  <a:extLst>
                    <a:ext uri="{9D8B030D-6E8A-4147-A177-3AD203B41FA5}">
                      <a16:colId xmlns:a16="http://schemas.microsoft.com/office/drawing/2014/main" val="1395395118"/>
                    </a:ext>
                  </a:extLst>
                </a:gridCol>
                <a:gridCol w="723642">
                  <a:extLst>
                    <a:ext uri="{9D8B030D-6E8A-4147-A177-3AD203B41FA5}">
                      <a16:colId xmlns:a16="http://schemas.microsoft.com/office/drawing/2014/main" val="2496748973"/>
                    </a:ext>
                  </a:extLst>
                </a:gridCol>
              </a:tblGrid>
              <a:tr h="203200">
                <a:tc>
                  <a:txBody>
                    <a:bodyPr/>
                    <a:lstStyle/>
                    <a:p>
                      <a:pPr algn="l" fontAlgn="b"/>
                      <a:r>
                        <a:rPr lang="en-GB" sz="1200" b="1" i="0" u="none" strike="noStrike" dirty="0">
                          <a:solidFill>
                            <a:srgbClr val="000000"/>
                          </a:solidFill>
                          <a:effectLst/>
                          <a:latin typeface="Aptos Narrow" panose="020B0004020202020204" pitchFamily="34" charset="0"/>
                        </a:rPr>
                        <a:t>GDP Deflator (2016 base)</a:t>
                      </a:r>
                    </a:p>
                  </a:txBody>
                  <a:tcPr marL="0" marR="0" marT="0" marB="0" anchor="b">
                    <a:lnL>
                      <a:noFill/>
                    </a:lnL>
                    <a:lnR>
                      <a:noFill/>
                    </a:lnR>
                    <a:lnT>
                      <a:noFill/>
                    </a:lnT>
                    <a:lnB w="6350" cap="flat" cmpd="sng" algn="ctr">
                      <a:solidFill>
                        <a:srgbClr val="000000"/>
                      </a:solidFill>
                      <a:prstDash val="solid"/>
                      <a:round/>
                      <a:headEnd type="none" w="med" len="med"/>
                      <a:tailEnd type="none" w="med" len="med"/>
                    </a:lnB>
                    <a:noFill/>
                  </a:tcPr>
                </a:tc>
                <a:tc>
                  <a:txBody>
                    <a:bodyPr/>
                    <a:lstStyle/>
                    <a:p>
                      <a:pPr algn="r" fontAlgn="b"/>
                      <a:r>
                        <a:rPr lang="en-CH" sz="1100" b="1" i="0" u="none" strike="noStrike" dirty="0">
                          <a:solidFill>
                            <a:srgbClr val="000000"/>
                          </a:solidFill>
                          <a:effectLst/>
                          <a:latin typeface="Aptos Narrow" panose="020B0004020202020204" pitchFamily="34" charset="0"/>
                        </a:rPr>
                        <a:t>2016</a:t>
                      </a: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1" i="0" u="none" strike="noStrike" dirty="0">
                          <a:solidFill>
                            <a:srgbClr val="000000"/>
                          </a:solidFill>
                          <a:effectLst/>
                          <a:latin typeface="Aptos Narrow" panose="020B0004020202020204" pitchFamily="34" charset="0"/>
                        </a:rPr>
                        <a:t>2017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1" i="0" u="none" strike="noStrike" dirty="0">
                          <a:solidFill>
                            <a:srgbClr val="000000"/>
                          </a:solidFill>
                          <a:effectLst/>
                          <a:latin typeface="Aptos Narrow" panose="020B0004020202020204" pitchFamily="34" charset="0"/>
                        </a:rPr>
                        <a:t>2018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1" i="0" u="none" strike="noStrike" dirty="0">
                          <a:solidFill>
                            <a:srgbClr val="000000"/>
                          </a:solidFill>
                          <a:effectLst/>
                          <a:latin typeface="Aptos Narrow" panose="020B0004020202020204" pitchFamily="34" charset="0"/>
                        </a:rPr>
                        <a:t>2019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1" i="0" u="none" strike="noStrike" dirty="0">
                          <a:solidFill>
                            <a:srgbClr val="000000"/>
                          </a:solidFill>
                          <a:effectLst/>
                          <a:latin typeface="Aptos Narrow" panose="020B0004020202020204" pitchFamily="34" charset="0"/>
                        </a:rPr>
                        <a:t>2020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1" i="0" u="none" strike="noStrike">
                          <a:solidFill>
                            <a:srgbClr val="000000"/>
                          </a:solidFill>
                          <a:effectLst/>
                          <a:latin typeface="Aptos Narrow" panose="020B0004020202020204" pitchFamily="34" charset="0"/>
                        </a:rPr>
                        <a:t>2021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1" i="0" u="none" strike="noStrike" dirty="0">
                          <a:solidFill>
                            <a:srgbClr val="000000"/>
                          </a:solidFill>
                          <a:effectLst/>
                          <a:latin typeface="Aptos Narrow" panose="020B0004020202020204" pitchFamily="34" charset="0"/>
                        </a:rPr>
                        <a:t>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1" i="0" u="none" strike="noStrike" dirty="0">
                          <a:solidFill>
                            <a:srgbClr val="000000"/>
                          </a:solidFill>
                          <a:effectLst/>
                          <a:latin typeface="Aptos Narrow" panose="020B0004020202020204" pitchFamily="34" charset="0"/>
                        </a:rPr>
                        <a:t>2023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4816062"/>
                  </a:ext>
                </a:extLst>
              </a:tr>
              <a:tr h="203200">
                <a:tc>
                  <a:txBody>
                    <a:bodyPr/>
                    <a:lstStyle/>
                    <a:p>
                      <a:pPr algn="l" fontAlgn="b"/>
                      <a:r>
                        <a:rPr lang="en-GB" sz="1200" b="1" i="0" u="none" strike="noStrike" dirty="0">
                          <a:solidFill>
                            <a:srgbClr val="000000"/>
                          </a:solidFill>
                          <a:effectLst/>
                          <a:latin typeface="Aptos Narrow" panose="020B0004020202020204" pitchFamily="34" charset="0"/>
                        </a:rPr>
                        <a:t>EU - 27 countries (from 2020)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104.9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dirty="0">
                          <a:solidFill>
                            <a:srgbClr val="000000"/>
                          </a:solidFill>
                          <a:effectLst/>
                          <a:latin typeface="Aptos Narrow" panose="020B0004020202020204" pitchFamily="34" charset="0"/>
                        </a:rPr>
                        <a:t>118.7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dirty="0">
                          <a:solidFill>
                            <a:srgbClr val="000000"/>
                          </a:solidFill>
                          <a:effectLst/>
                          <a:latin typeface="Aptos Narrow" panose="020B0004020202020204" pitchFamily="34" charset="0"/>
                        </a:rPr>
                        <a:t>126.3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86225286"/>
                  </a:ext>
                </a:extLst>
              </a:tr>
              <a:tr h="203200">
                <a:tc>
                  <a:txBody>
                    <a:bodyPr/>
                    <a:lstStyle/>
                    <a:p>
                      <a:pPr algn="l" fontAlgn="b"/>
                      <a:r>
                        <a:rPr lang="en-GB" sz="1200" b="1" i="0" u="none" strike="noStrike" dirty="0">
                          <a:solidFill>
                            <a:srgbClr val="000000"/>
                          </a:solidFill>
                          <a:effectLst/>
                          <a:latin typeface="Aptos Narrow" panose="020B0004020202020204" pitchFamily="34" charset="0"/>
                        </a:rPr>
                        <a:t>France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1" i="0" u="none" strike="noStrike" dirty="0">
                          <a:solidFill>
                            <a:srgbClr val="000000"/>
                          </a:solidFill>
                          <a:effectLst/>
                          <a:latin typeface="Aptos Narrow" panose="020B0004020202020204" pitchFamily="34" charset="0"/>
                        </a:rPr>
                        <a:t>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tc>
                  <a:txBody>
                    <a:bodyPr/>
                    <a:lstStyle/>
                    <a:p>
                      <a:pPr algn="r" fontAlgn="b"/>
                      <a:r>
                        <a:rPr lang="en-CH" sz="1100" b="0" i="0" u="none" strike="noStrike">
                          <a:solidFill>
                            <a:srgbClr val="000000"/>
                          </a:solidFill>
                          <a:effectLst/>
                          <a:latin typeface="Aptos Narrow" panose="020B0004020202020204" pitchFamily="34" charset="0"/>
                        </a:rPr>
                        <a:t>101.2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104.7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dirty="0">
                          <a:solidFill>
                            <a:srgbClr val="000000"/>
                          </a:solidFill>
                          <a:effectLst/>
                          <a:latin typeface="Aptos Narrow" panose="020B0004020202020204" pitchFamily="34" charset="0"/>
                        </a:rPr>
                        <a:t>107.4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dirty="0">
                          <a:solidFill>
                            <a:srgbClr val="000000"/>
                          </a:solidFill>
                          <a:effectLst/>
                          <a:latin typeface="Aptos Narrow" panose="020B0004020202020204" pitchFamily="34" charset="0"/>
                        </a:rPr>
                        <a:t>113.7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1" i="0" u="none" strike="noStrike" dirty="0">
                          <a:solidFill>
                            <a:srgbClr val="000000"/>
                          </a:solidFill>
                          <a:effectLst/>
                          <a:latin typeface="Aptos Narrow" panose="020B0004020202020204" pitchFamily="34" charset="0"/>
                        </a:rPr>
                        <a:t>120.2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solidFill>
                  </a:tcPr>
                </a:tc>
                <a:extLst>
                  <a:ext uri="{0D108BD9-81ED-4DB2-BD59-A6C34878D82A}">
                    <a16:rowId xmlns:a16="http://schemas.microsoft.com/office/drawing/2014/main" val="3261205386"/>
                  </a:ext>
                </a:extLst>
              </a:tr>
              <a:tr h="203200">
                <a:tc>
                  <a:txBody>
                    <a:bodyPr/>
                    <a:lstStyle/>
                    <a:p>
                      <a:pPr algn="l" fontAlgn="b"/>
                      <a:r>
                        <a:rPr lang="en-GB" sz="1200" b="1" i="0" u="none" strike="noStrike" dirty="0">
                          <a:solidFill>
                            <a:srgbClr val="000000"/>
                          </a:solidFill>
                          <a:effectLst/>
                          <a:latin typeface="Aptos Narrow" panose="020B0004020202020204" pitchFamily="34" charset="0"/>
                        </a:rPr>
                        <a:t>Switzerland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dirty="0">
                          <a:solidFill>
                            <a:srgbClr val="000000"/>
                          </a:solidFill>
                          <a:effectLst/>
                          <a:latin typeface="Aptos Narrow" panose="020B0004020202020204" pitchFamily="34" charset="0"/>
                        </a:rPr>
                        <a:t>100.6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dirty="0">
                          <a:solidFill>
                            <a:srgbClr val="000000"/>
                          </a:solidFill>
                          <a:effectLst/>
                          <a:latin typeface="Aptos Narrow" panose="020B0004020202020204" pitchFamily="34" charset="0"/>
                        </a:rPr>
                        <a:t>101.5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dirty="0">
                          <a:solidFill>
                            <a:srgbClr val="000000"/>
                          </a:solidFill>
                          <a:effectLst/>
                          <a:latin typeface="Aptos Narrow" panose="020B0004020202020204" pitchFamily="34" charset="0"/>
                        </a:rPr>
                        <a:t>101.9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dirty="0">
                          <a:solidFill>
                            <a:srgbClr val="000000"/>
                          </a:solidFill>
                          <a:effectLst/>
                          <a:latin typeface="Aptos Narrow" panose="020B0004020202020204" pitchFamily="34" charset="0"/>
                        </a:rPr>
                        <a:t>101.1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a:solidFill>
                            <a:srgbClr val="000000"/>
                          </a:solidFill>
                          <a:effectLst/>
                          <a:latin typeface="Aptos Narrow" panose="020B0004020202020204" pitchFamily="34" charset="0"/>
                        </a:rPr>
                        <a:t>104.3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100" b="0" i="0" u="none" strike="noStrike" dirty="0">
                          <a:solidFill>
                            <a:srgbClr val="000000"/>
                          </a:solidFill>
                          <a:effectLst/>
                          <a:latin typeface="Aptos Narrow" panose="020B0004020202020204" pitchFamily="34" charset="0"/>
                        </a:rPr>
                        <a:t>106.7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7386741"/>
                  </a:ext>
                </a:extLst>
              </a:tr>
            </a:tbl>
          </a:graphicData>
        </a:graphic>
      </p:graphicFrame>
    </p:spTree>
    <p:extLst>
      <p:ext uri="{BB962C8B-B14F-4D97-AF65-F5344CB8AC3E}">
        <p14:creationId xmlns:p14="http://schemas.microsoft.com/office/powerpoint/2010/main" val="4033131059"/>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ECE73B-0312-4E96-62A1-67D416667E22}"/>
              </a:ext>
            </a:extLst>
          </p:cNvPr>
          <p:cNvSpPr>
            <a:spLocks noGrp="1"/>
          </p:cNvSpPr>
          <p:nvPr>
            <p:ph type="sldNum" sz="quarter" idx="10"/>
          </p:nvPr>
        </p:nvSpPr>
        <p:spPr/>
        <p:txBody>
          <a:bodyPr/>
          <a:lstStyle/>
          <a:p>
            <a:fld id="{88A1DFE4-5FC5-43BD-BB7E-75EAD82B965F}" type="slidenum">
              <a:rPr lang="en-US" noProof="0" smtClean="0"/>
              <a:pPr/>
              <a:t>215</a:t>
            </a:fld>
            <a:endParaRPr lang="en-US" noProof="0" dirty="0"/>
          </a:p>
        </p:txBody>
      </p:sp>
      <p:pic>
        <p:nvPicPr>
          <p:cNvPr id="6" name="Picture 5" descr="A table with numbers and a few words&#10;&#10;AI-generated content may be incorrect.">
            <a:extLst>
              <a:ext uri="{FF2B5EF4-FFF2-40B4-BE49-F238E27FC236}">
                <a16:creationId xmlns:a16="http://schemas.microsoft.com/office/drawing/2014/main" id="{B5EE669F-09A7-162C-5B5D-B829EDCA77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68598"/>
            <a:ext cx="9110863" cy="2767363"/>
          </a:xfrm>
          <a:prstGeom prst="rect">
            <a:avLst/>
          </a:prstGeom>
        </p:spPr>
      </p:pic>
    </p:spTree>
    <p:extLst>
      <p:ext uri="{BB962C8B-B14F-4D97-AF65-F5344CB8AC3E}">
        <p14:creationId xmlns:p14="http://schemas.microsoft.com/office/powerpoint/2010/main" val="675697906"/>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33E033-70D4-1CC9-2EFC-B0700865D445}"/>
              </a:ext>
            </a:extLst>
          </p:cNvPr>
          <p:cNvSpPr>
            <a:spLocks noGrp="1"/>
          </p:cNvSpPr>
          <p:nvPr>
            <p:ph type="sldNum" sz="quarter" idx="10"/>
          </p:nvPr>
        </p:nvSpPr>
        <p:spPr/>
        <p:txBody>
          <a:bodyPr/>
          <a:lstStyle/>
          <a:p>
            <a:fld id="{88A1DFE4-5FC5-43BD-BB7E-75EAD82B965F}" type="slidenum">
              <a:rPr lang="en-US" noProof="0" smtClean="0"/>
              <a:pPr/>
              <a:t>216</a:t>
            </a:fld>
            <a:endParaRPr lang="en-US" noProof="0" dirty="0"/>
          </a:p>
        </p:txBody>
      </p:sp>
      <p:sp>
        <p:nvSpPr>
          <p:cNvPr id="7" name="Text Placeholder 6">
            <a:extLst>
              <a:ext uri="{FF2B5EF4-FFF2-40B4-BE49-F238E27FC236}">
                <a16:creationId xmlns:a16="http://schemas.microsoft.com/office/drawing/2014/main" id="{5E1FB228-7616-3C17-3B2F-C4B5CE801F77}"/>
              </a:ext>
            </a:extLst>
          </p:cNvPr>
          <p:cNvSpPr>
            <a:spLocks noGrp="1"/>
          </p:cNvSpPr>
          <p:nvPr>
            <p:ph type="body" sz="quarter" idx="12"/>
          </p:nvPr>
        </p:nvSpPr>
        <p:spPr>
          <a:xfrm>
            <a:off x="92843" y="1160747"/>
            <a:ext cx="4388846" cy="3617730"/>
          </a:xfrm>
        </p:spPr>
        <p:txBody>
          <a:bodyPr/>
          <a:lstStyle/>
          <a:p>
            <a:r>
              <a:rPr lang="en-CH" u="sng" dirty="0"/>
              <a:t>Location based:</a:t>
            </a:r>
          </a:p>
          <a:p>
            <a:r>
              <a:rPr lang="en-GB" dirty="0"/>
              <a:t>Use the average grid emission factor for the region where electricity is consumed. </a:t>
            </a:r>
          </a:p>
          <a:p>
            <a:r>
              <a:rPr lang="en-GB" dirty="0"/>
              <a:t>Reflects the physical mix of energy generation sources available in that geographical area.</a:t>
            </a:r>
          </a:p>
          <a:p>
            <a:r>
              <a:rPr lang="en-GB" dirty="0"/>
              <a:t>Obtained from national official sources or national grid operators.</a:t>
            </a:r>
          </a:p>
          <a:p>
            <a:endParaRPr lang="en-GB" dirty="0"/>
          </a:p>
          <a:p>
            <a:r>
              <a:rPr lang="en-GB" dirty="0"/>
              <a:t>Example France:</a:t>
            </a:r>
          </a:p>
          <a:p>
            <a:r>
              <a:rPr lang="en-GB" dirty="0"/>
              <a:t>ADEME Base </a:t>
            </a:r>
            <a:r>
              <a:rPr lang="en-GB" dirty="0" err="1"/>
              <a:t>Empreinte</a:t>
            </a:r>
            <a:r>
              <a:rPr lang="en-GB" dirty="0"/>
              <a:t> database</a:t>
            </a:r>
          </a:p>
          <a:p>
            <a:endParaRPr lang="en-GB" dirty="0"/>
          </a:p>
          <a:p>
            <a:r>
              <a:rPr lang="en-GB" u="sng" dirty="0"/>
              <a:t>Regulatory compliance requirement!</a:t>
            </a:r>
          </a:p>
          <a:p>
            <a:r>
              <a:rPr lang="en-GB" u="sng" dirty="0"/>
              <a:t>Does NOT reflect renewable energy purchases!</a:t>
            </a:r>
          </a:p>
          <a:p>
            <a:endParaRPr lang="en-CH" dirty="0"/>
          </a:p>
        </p:txBody>
      </p:sp>
      <p:sp>
        <p:nvSpPr>
          <p:cNvPr id="8" name="Text Placeholder 7">
            <a:extLst>
              <a:ext uri="{FF2B5EF4-FFF2-40B4-BE49-F238E27FC236}">
                <a16:creationId xmlns:a16="http://schemas.microsoft.com/office/drawing/2014/main" id="{9282E7A5-9E7F-DDDF-E935-75F66BA492A3}"/>
              </a:ext>
            </a:extLst>
          </p:cNvPr>
          <p:cNvSpPr>
            <a:spLocks noGrp="1"/>
          </p:cNvSpPr>
          <p:nvPr>
            <p:ph type="body" sz="quarter" idx="13"/>
          </p:nvPr>
        </p:nvSpPr>
        <p:spPr>
          <a:xfrm>
            <a:off x="4645932" y="1160746"/>
            <a:ext cx="4388846" cy="3617729"/>
          </a:xfrm>
        </p:spPr>
        <p:txBody>
          <a:bodyPr/>
          <a:lstStyle/>
          <a:p>
            <a:r>
              <a:rPr lang="en-CH" u="sng" dirty="0"/>
              <a:t>Market based:</a:t>
            </a:r>
          </a:p>
          <a:p>
            <a:r>
              <a:rPr lang="en-GB" dirty="0"/>
              <a:t>Accounts for emissions based on specific energy contracts and certificates a company purchases, such as:</a:t>
            </a:r>
          </a:p>
          <a:p>
            <a:pPr marL="285750" indent="-285750">
              <a:buFont typeface="Arial" panose="020B0604020202020204" pitchFamily="34" charset="0"/>
              <a:buChar char="•"/>
            </a:pPr>
            <a:r>
              <a:rPr lang="en-GB" dirty="0"/>
              <a:t>Renewable Energy Certificates in the U.S.</a:t>
            </a:r>
          </a:p>
          <a:p>
            <a:pPr marL="285750" indent="-285750">
              <a:buFont typeface="Arial" panose="020B0604020202020204" pitchFamily="34" charset="0"/>
              <a:buChar char="•"/>
            </a:pPr>
            <a:r>
              <a:rPr lang="en-GB" dirty="0"/>
              <a:t>Guarantees of Origin in Europe.</a:t>
            </a:r>
          </a:p>
          <a:p>
            <a:pPr marL="285750" indent="-285750">
              <a:buFont typeface="Arial" panose="020B0604020202020204" pitchFamily="34" charset="0"/>
              <a:buChar char="•"/>
            </a:pPr>
            <a:r>
              <a:rPr lang="en-GB" dirty="0"/>
              <a:t>Power Purchase Agreements (PPAs) with renewable energy suppliers.</a:t>
            </a:r>
          </a:p>
          <a:p>
            <a:r>
              <a:rPr lang="en-GB" dirty="0"/>
              <a:t>Obtain the values from power suppliers and official databased, e.g. in France the ADEME Base </a:t>
            </a:r>
            <a:r>
              <a:rPr lang="en-GB" dirty="0" err="1"/>
              <a:t>Empreinte</a:t>
            </a:r>
            <a:r>
              <a:rPr lang="en-GB" dirty="0"/>
              <a:t>.</a:t>
            </a:r>
          </a:p>
          <a:p>
            <a:r>
              <a:rPr lang="en-GB" u="sng" dirty="0"/>
              <a:t>Voluntary reporting!</a:t>
            </a:r>
          </a:p>
          <a:p>
            <a:r>
              <a:rPr lang="en-GB" u="sng" dirty="0"/>
              <a:t>Reflects renewable energy purchases!</a:t>
            </a:r>
          </a:p>
          <a:p>
            <a:endParaRPr lang="en-GB" dirty="0"/>
          </a:p>
        </p:txBody>
      </p:sp>
      <p:sp>
        <p:nvSpPr>
          <p:cNvPr id="5" name="Title 4">
            <a:extLst>
              <a:ext uri="{FF2B5EF4-FFF2-40B4-BE49-F238E27FC236}">
                <a16:creationId xmlns:a16="http://schemas.microsoft.com/office/drawing/2014/main" id="{44BB7058-0DAD-0503-29B2-347033A8D2B5}"/>
              </a:ext>
            </a:extLst>
          </p:cNvPr>
          <p:cNvSpPr>
            <a:spLocks noGrp="1"/>
          </p:cNvSpPr>
          <p:nvPr>
            <p:ph type="title"/>
          </p:nvPr>
        </p:nvSpPr>
        <p:spPr/>
        <p:txBody>
          <a:bodyPr/>
          <a:lstStyle/>
          <a:p>
            <a:r>
              <a:rPr lang="en-CH" dirty="0"/>
              <a:t>Carbon footprint of Scope 2 energy</a:t>
            </a:r>
          </a:p>
        </p:txBody>
      </p:sp>
    </p:spTree>
    <p:extLst>
      <p:ext uri="{BB962C8B-B14F-4D97-AF65-F5344CB8AC3E}">
        <p14:creationId xmlns:p14="http://schemas.microsoft.com/office/powerpoint/2010/main" val="3032458263"/>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F8E205C-63E4-267D-18C0-8C9305B951A6}"/>
              </a:ext>
            </a:extLst>
          </p:cNvPr>
          <p:cNvSpPr>
            <a:spLocks noGrp="1"/>
          </p:cNvSpPr>
          <p:nvPr>
            <p:ph type="sldNum" sz="quarter" idx="10"/>
          </p:nvPr>
        </p:nvSpPr>
        <p:spPr/>
        <p:txBody>
          <a:bodyPr/>
          <a:lstStyle/>
          <a:p>
            <a:fld id="{88A1DFE4-5FC5-43BD-BB7E-75EAD82B965F}" type="slidenum">
              <a:rPr lang="en-US" noProof="0" smtClean="0"/>
              <a:pPr/>
              <a:t>217</a:t>
            </a:fld>
            <a:endParaRPr lang="en-US" noProof="0" dirty="0"/>
          </a:p>
        </p:txBody>
      </p:sp>
      <p:sp>
        <p:nvSpPr>
          <p:cNvPr id="7" name="Text Placeholder 6">
            <a:extLst>
              <a:ext uri="{FF2B5EF4-FFF2-40B4-BE49-F238E27FC236}">
                <a16:creationId xmlns:a16="http://schemas.microsoft.com/office/drawing/2014/main" id="{D831C98C-CE58-FB6B-7397-F4802A9D7160}"/>
              </a:ext>
            </a:extLst>
          </p:cNvPr>
          <p:cNvSpPr>
            <a:spLocks noGrp="1"/>
          </p:cNvSpPr>
          <p:nvPr>
            <p:ph type="body" sz="quarter" idx="12"/>
          </p:nvPr>
        </p:nvSpPr>
        <p:spPr>
          <a:xfrm>
            <a:off x="92843" y="1347555"/>
            <a:ext cx="4388846" cy="392755"/>
          </a:xfrm>
        </p:spPr>
        <p:txBody>
          <a:bodyPr/>
          <a:lstStyle/>
          <a:p>
            <a:r>
              <a:rPr lang="en-CH" dirty="0"/>
              <a:t>Location based:</a:t>
            </a:r>
          </a:p>
        </p:txBody>
      </p:sp>
      <p:sp>
        <p:nvSpPr>
          <p:cNvPr id="8" name="Text Placeholder 7">
            <a:extLst>
              <a:ext uri="{FF2B5EF4-FFF2-40B4-BE49-F238E27FC236}">
                <a16:creationId xmlns:a16="http://schemas.microsoft.com/office/drawing/2014/main" id="{D9F8B891-FC30-B91E-DD70-0EAFBD219499}"/>
              </a:ext>
            </a:extLst>
          </p:cNvPr>
          <p:cNvSpPr>
            <a:spLocks noGrp="1"/>
          </p:cNvSpPr>
          <p:nvPr>
            <p:ph type="body" sz="quarter" idx="13"/>
          </p:nvPr>
        </p:nvSpPr>
        <p:spPr>
          <a:xfrm>
            <a:off x="4645932" y="1347555"/>
            <a:ext cx="4388846" cy="284600"/>
          </a:xfrm>
        </p:spPr>
        <p:txBody>
          <a:bodyPr/>
          <a:lstStyle/>
          <a:p>
            <a:r>
              <a:rPr lang="en-CH" dirty="0"/>
              <a:t>Market prized:</a:t>
            </a:r>
          </a:p>
        </p:txBody>
      </p:sp>
      <p:sp>
        <p:nvSpPr>
          <p:cNvPr id="6" name="Title 5">
            <a:extLst>
              <a:ext uri="{FF2B5EF4-FFF2-40B4-BE49-F238E27FC236}">
                <a16:creationId xmlns:a16="http://schemas.microsoft.com/office/drawing/2014/main" id="{57F6DD18-F7BF-A4FF-E962-3C8350BD998E}"/>
              </a:ext>
            </a:extLst>
          </p:cNvPr>
          <p:cNvSpPr>
            <a:spLocks noGrp="1"/>
          </p:cNvSpPr>
          <p:nvPr>
            <p:ph type="title"/>
          </p:nvPr>
        </p:nvSpPr>
        <p:spPr/>
        <p:txBody>
          <a:bodyPr/>
          <a:lstStyle/>
          <a:p>
            <a:r>
              <a:rPr lang="en-CH" dirty="0"/>
              <a:t>Example for carbon footprint of electricity in France</a:t>
            </a:r>
          </a:p>
        </p:txBody>
      </p:sp>
      <p:graphicFrame>
        <p:nvGraphicFramePr>
          <p:cNvPr id="9" name="Table 8">
            <a:extLst>
              <a:ext uri="{FF2B5EF4-FFF2-40B4-BE49-F238E27FC236}">
                <a16:creationId xmlns:a16="http://schemas.microsoft.com/office/drawing/2014/main" id="{3F38A630-9CFE-0BE9-D1AD-8AEDAE4838ED}"/>
              </a:ext>
            </a:extLst>
          </p:cNvPr>
          <p:cNvGraphicFramePr>
            <a:graphicFrameLocks noGrp="1"/>
          </p:cNvGraphicFramePr>
          <p:nvPr>
            <p:extLst>
              <p:ext uri="{D42A27DB-BD31-4B8C-83A1-F6EECF244321}">
                <p14:modId xmlns:p14="http://schemas.microsoft.com/office/powerpoint/2010/main" val="1647261129"/>
              </p:ext>
            </p:extLst>
          </p:nvPr>
        </p:nvGraphicFramePr>
        <p:xfrm>
          <a:off x="4733205" y="1856905"/>
          <a:ext cx="3573844" cy="2070100"/>
        </p:xfrm>
        <a:graphic>
          <a:graphicData uri="http://schemas.openxmlformats.org/drawingml/2006/table">
            <a:tbl>
              <a:tblPr/>
              <a:tblGrid>
                <a:gridCol w="1656144">
                  <a:extLst>
                    <a:ext uri="{9D8B030D-6E8A-4147-A177-3AD203B41FA5}">
                      <a16:colId xmlns:a16="http://schemas.microsoft.com/office/drawing/2014/main" val="899994129"/>
                    </a:ext>
                  </a:extLst>
                </a:gridCol>
                <a:gridCol w="990600">
                  <a:extLst>
                    <a:ext uri="{9D8B030D-6E8A-4147-A177-3AD203B41FA5}">
                      <a16:colId xmlns:a16="http://schemas.microsoft.com/office/drawing/2014/main" val="764742764"/>
                    </a:ext>
                  </a:extLst>
                </a:gridCol>
                <a:gridCol w="927100">
                  <a:extLst>
                    <a:ext uri="{9D8B030D-6E8A-4147-A177-3AD203B41FA5}">
                      <a16:colId xmlns:a16="http://schemas.microsoft.com/office/drawing/2014/main" val="1220134254"/>
                    </a:ext>
                  </a:extLst>
                </a:gridCol>
              </a:tblGrid>
              <a:tr h="215900">
                <a:tc>
                  <a:txBody>
                    <a:bodyPr/>
                    <a:lstStyle/>
                    <a:p>
                      <a:pPr algn="l" fontAlgn="b"/>
                      <a:r>
                        <a:rPr lang="en-GB" sz="1200" b="1" i="0" u="none" strike="noStrike">
                          <a:solidFill>
                            <a:srgbClr val="000000"/>
                          </a:solidFill>
                          <a:effectLst/>
                          <a:latin typeface="Aptos Narrow" panose="020B0004020202020204" pitchFamily="34" charset="0"/>
                        </a:rPr>
                        <a:t>Ademe carbon intensity</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n-GB" sz="1200" b="1" i="0" u="none" strike="noStrike" dirty="0">
                          <a:solidFill>
                            <a:srgbClr val="000000"/>
                          </a:solidFill>
                          <a:effectLst/>
                          <a:latin typeface="Aptos Narrow" panose="020B0004020202020204" pitchFamily="34" charset="0"/>
                        </a:rPr>
                        <a:t>gCO</a:t>
                      </a:r>
                      <a:r>
                        <a:rPr lang="en-GB" sz="1200" b="1" i="0" u="none" strike="noStrike" baseline="-25000" dirty="0">
                          <a:solidFill>
                            <a:srgbClr val="000000"/>
                          </a:solidFill>
                          <a:effectLst/>
                          <a:latin typeface="Aptos Narrow" panose="020B0004020202020204" pitchFamily="34" charset="0"/>
                        </a:rPr>
                        <a:t>2</a:t>
                      </a:r>
                      <a:r>
                        <a:rPr lang="en-GB" sz="1200" b="1" i="0" u="none" strike="noStrike" dirty="0">
                          <a:solidFill>
                            <a:srgbClr val="000000"/>
                          </a:solidFill>
                          <a:effectLst/>
                          <a:latin typeface="Aptos Narrow" panose="020B0004020202020204" pitchFamily="34" charset="0"/>
                        </a:rPr>
                        <a:t>/kWh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n-GB" sz="1200" b="1" i="0" u="none" strike="noStrike" dirty="0">
                          <a:solidFill>
                            <a:srgbClr val="000000"/>
                          </a:solidFill>
                          <a:effectLst/>
                          <a:latin typeface="Aptos Narrow" panose="020B0004020202020204" pitchFamily="34" charset="0"/>
                        </a:rPr>
                        <a:t>Percent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11282394"/>
                  </a:ext>
                </a:extLst>
              </a:tr>
              <a:tr h="203200">
                <a:tc>
                  <a:txBody>
                    <a:bodyPr/>
                    <a:lstStyle/>
                    <a:p>
                      <a:pPr algn="l" fontAlgn="b"/>
                      <a:r>
                        <a:rPr lang="en-GB" sz="1200" b="0" i="0" u="none" strike="noStrike">
                          <a:solidFill>
                            <a:srgbClr val="000000"/>
                          </a:solidFill>
                          <a:effectLst/>
                          <a:latin typeface="Aptos Narrow" panose="020B0004020202020204" pitchFamily="34" charset="0"/>
                        </a:rPr>
                        <a:t>nuclear power plant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a:solidFill>
                            <a:srgbClr val="000000"/>
                          </a:solidFill>
                          <a:effectLst/>
                          <a:latin typeface="Aptos Narrow" panose="020B0004020202020204" pitchFamily="34" charset="0"/>
                        </a:rPr>
                        <a:t>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a:solidFill>
                            <a:srgbClr val="000000"/>
                          </a:solidFill>
                          <a:effectLst/>
                          <a:latin typeface="Aptos Narrow" panose="020B0004020202020204" pitchFamily="34" charset="0"/>
                        </a:rPr>
                        <a:t>0.1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15769586"/>
                  </a:ext>
                </a:extLst>
              </a:tr>
              <a:tr h="203200">
                <a:tc>
                  <a:txBody>
                    <a:bodyPr/>
                    <a:lstStyle/>
                    <a:p>
                      <a:pPr algn="l" fontAlgn="b"/>
                      <a:r>
                        <a:rPr lang="en-GB" sz="1200" b="0" i="0" u="none" strike="noStrike">
                          <a:solidFill>
                            <a:srgbClr val="000000"/>
                          </a:solidFill>
                          <a:effectLst/>
                          <a:latin typeface="Aptos Narrow" panose="020B0004020202020204" pitchFamily="34" charset="0"/>
                        </a:rPr>
                        <a:t>coal-fired power plant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a:solidFill>
                            <a:srgbClr val="000000"/>
                          </a:solidFill>
                          <a:effectLst/>
                          <a:latin typeface="Aptos Narrow" panose="020B0004020202020204" pitchFamily="34" charset="0"/>
                        </a:rPr>
                        <a:t>1060.0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a:solidFill>
                            <a:srgbClr val="000000"/>
                          </a:solidFill>
                          <a:effectLst/>
                          <a:latin typeface="Aptos Narrow" panose="020B00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9363108"/>
                  </a:ext>
                </a:extLst>
              </a:tr>
              <a:tr h="203200">
                <a:tc>
                  <a:txBody>
                    <a:bodyPr/>
                    <a:lstStyle/>
                    <a:p>
                      <a:pPr algn="l" fontAlgn="b"/>
                      <a:r>
                        <a:rPr lang="en-GB" sz="1200" b="0" i="0" u="none" strike="noStrike" dirty="0">
                          <a:solidFill>
                            <a:srgbClr val="000000"/>
                          </a:solidFill>
                          <a:effectLst/>
                          <a:latin typeface="Aptos Narrow" panose="020B0004020202020204" pitchFamily="34" charset="0"/>
                        </a:rPr>
                        <a:t>fuel-fired power plant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a:solidFill>
                            <a:srgbClr val="000000"/>
                          </a:solidFill>
                          <a:effectLst/>
                          <a:latin typeface="Aptos Narrow" panose="020B0004020202020204" pitchFamily="34" charset="0"/>
                        </a:rPr>
                        <a:t>730.0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a:solidFill>
                            <a:srgbClr val="000000"/>
                          </a:solidFill>
                          <a:effectLst/>
                          <a:latin typeface="Aptos Narrow" panose="020B00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56301577"/>
                  </a:ext>
                </a:extLst>
              </a:tr>
              <a:tr h="203200">
                <a:tc>
                  <a:txBody>
                    <a:bodyPr/>
                    <a:lstStyle/>
                    <a:p>
                      <a:pPr algn="l" fontAlgn="b"/>
                      <a:r>
                        <a:rPr lang="en-GB" sz="1200" b="0" i="0" u="none" strike="noStrike">
                          <a:solidFill>
                            <a:srgbClr val="000000"/>
                          </a:solidFill>
                          <a:effectLst/>
                          <a:latin typeface="Aptos Narrow" panose="020B0004020202020204" pitchFamily="34" charset="0"/>
                        </a:rPr>
                        <a:t>gaz-fired power plant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a:solidFill>
                            <a:srgbClr val="000000"/>
                          </a:solidFill>
                          <a:effectLst/>
                          <a:latin typeface="Aptos Narrow" panose="020B0004020202020204" pitchFamily="34" charset="0"/>
                        </a:rPr>
                        <a:t>418.0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a:solidFill>
                            <a:srgbClr val="000000"/>
                          </a:solidFill>
                          <a:effectLst/>
                          <a:latin typeface="Aptos Narrow" panose="020B0004020202020204" pitchFamily="34" charset="0"/>
                        </a:rPr>
                        <a:t>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2687357"/>
                  </a:ext>
                </a:extLst>
              </a:tr>
              <a:tr h="203200">
                <a:tc>
                  <a:txBody>
                    <a:bodyPr/>
                    <a:lstStyle/>
                    <a:p>
                      <a:pPr algn="l" fontAlgn="b"/>
                      <a:r>
                        <a:rPr lang="en-GB" sz="1200" b="0" i="0" u="none" strike="noStrike">
                          <a:solidFill>
                            <a:srgbClr val="000000"/>
                          </a:solidFill>
                          <a:effectLst/>
                          <a:latin typeface="Aptos Narrow" panose="020B0004020202020204" pitchFamily="34" charset="0"/>
                        </a:rPr>
                        <a:t>offshore wind turbine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a:solidFill>
                            <a:srgbClr val="000000"/>
                          </a:solidFill>
                          <a:effectLst/>
                          <a:latin typeface="Aptos Narrow" panose="020B0004020202020204" pitchFamily="34" charset="0"/>
                        </a:rPr>
                        <a:t>15.6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a:solidFill>
                            <a:srgbClr val="000000"/>
                          </a:solidFill>
                          <a:effectLst/>
                          <a:latin typeface="Aptos Narrow" panose="020B0004020202020204" pitchFamily="34" charset="0"/>
                        </a:rPr>
                        <a:t>0.35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28145766"/>
                  </a:ext>
                </a:extLst>
              </a:tr>
              <a:tr h="203200">
                <a:tc>
                  <a:txBody>
                    <a:bodyPr/>
                    <a:lstStyle/>
                    <a:p>
                      <a:pPr algn="l" fontAlgn="b"/>
                      <a:r>
                        <a:rPr lang="en-GB" sz="1200" b="0" i="0" u="none" strike="noStrike">
                          <a:solidFill>
                            <a:srgbClr val="000000"/>
                          </a:solidFill>
                          <a:effectLst/>
                          <a:latin typeface="Aptos Narrow" panose="020B0004020202020204" pitchFamily="34" charset="0"/>
                        </a:rPr>
                        <a:t>wind turbine on land</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a:solidFill>
                            <a:srgbClr val="000000"/>
                          </a:solidFill>
                          <a:effectLst/>
                          <a:latin typeface="Aptos Narrow" panose="020B0004020202020204" pitchFamily="34" charset="0"/>
                        </a:rPr>
                        <a:t>14.1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a:solidFill>
                            <a:srgbClr val="000000"/>
                          </a:solidFill>
                          <a:effectLst/>
                          <a:latin typeface="Aptos Narrow" panose="020B0004020202020204" pitchFamily="34" charset="0"/>
                        </a:rPr>
                        <a:t>0.35</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50714421"/>
                  </a:ext>
                </a:extLst>
              </a:tr>
              <a:tr h="203200">
                <a:tc>
                  <a:txBody>
                    <a:bodyPr/>
                    <a:lstStyle/>
                    <a:p>
                      <a:pPr algn="l" fontAlgn="b"/>
                      <a:r>
                        <a:rPr lang="en-GB" sz="1200" b="0" i="0" u="none" strike="noStrike">
                          <a:solidFill>
                            <a:srgbClr val="000000"/>
                          </a:solidFill>
                          <a:effectLst/>
                          <a:latin typeface="Aptos Narrow" panose="020B0004020202020204" pitchFamily="34" charset="0"/>
                        </a:rPr>
                        <a:t>hydraulic</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a:solidFill>
                            <a:srgbClr val="000000"/>
                          </a:solidFill>
                          <a:effectLst/>
                          <a:latin typeface="Aptos Narrow" panose="020B0004020202020204" pitchFamily="34" charset="0"/>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a:solidFill>
                            <a:srgbClr val="000000"/>
                          </a:solidFill>
                          <a:effectLst/>
                          <a:latin typeface="Aptos Narrow" panose="020B0004020202020204" pitchFamily="34" charset="0"/>
                        </a:rPr>
                        <a:t>0.1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33924110"/>
                  </a:ext>
                </a:extLst>
              </a:tr>
              <a:tr h="215900">
                <a:tc>
                  <a:txBody>
                    <a:bodyPr/>
                    <a:lstStyle/>
                    <a:p>
                      <a:pPr algn="l" fontAlgn="b"/>
                      <a:r>
                        <a:rPr lang="en-GB" sz="1200" b="0" i="0" u="none" strike="noStrike">
                          <a:solidFill>
                            <a:srgbClr val="000000"/>
                          </a:solidFill>
                          <a:effectLst/>
                          <a:latin typeface="Aptos Narrow" panose="020B0004020202020204" pitchFamily="34" charset="0"/>
                        </a:rPr>
                        <a:t>Photovoltaic</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a:solidFill>
                            <a:srgbClr val="000000"/>
                          </a:solidFill>
                          <a:effectLst/>
                          <a:latin typeface="Aptos Narrow" panose="020B0004020202020204" pitchFamily="34" charset="0"/>
                        </a:rPr>
                        <a:t>55.0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a:solidFill>
                            <a:srgbClr val="000000"/>
                          </a:solidFill>
                          <a:effectLst/>
                          <a:latin typeface="Aptos Narrow" panose="020B0004020202020204" pitchFamily="34" charset="0"/>
                        </a:rPr>
                        <a:t>0.1</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65385117"/>
                  </a:ext>
                </a:extLst>
              </a:tr>
              <a:tr h="215900">
                <a:tc>
                  <a:txBody>
                    <a:bodyPr/>
                    <a:lstStyle/>
                    <a:p>
                      <a:pPr algn="r" fontAlgn="b"/>
                      <a:r>
                        <a:rPr lang="en-GB" sz="1200" b="1" i="0" u="none" strike="noStrike">
                          <a:solidFill>
                            <a:srgbClr val="000000"/>
                          </a:solidFill>
                          <a:effectLst/>
                          <a:latin typeface="Aptos Narrow" panose="020B0004020202020204" pitchFamily="34" charset="0"/>
                        </a:rPr>
                        <a:t>Weightet carbon intensity</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1" i="0" u="none" strike="noStrike">
                          <a:solidFill>
                            <a:srgbClr val="000000"/>
                          </a:solidFill>
                          <a:effectLst/>
                          <a:latin typeface="Aptos Narrow" panose="020B0004020202020204" pitchFamily="34" charset="0"/>
                        </a:rPr>
                        <a:t>16.87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n-CH" sz="1200" b="0" i="0" u="none" strike="noStrike" dirty="0">
                          <a:solidFill>
                            <a:srgbClr val="000000"/>
                          </a:solidFill>
                          <a:effectLst/>
                          <a:latin typeface="Aptos Narrow" panose="020B0004020202020204" pitchFamily="34" charset="0"/>
                        </a:rPr>
                        <a:t>1.00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02587500"/>
                  </a:ext>
                </a:extLst>
              </a:tr>
            </a:tbl>
          </a:graphicData>
        </a:graphic>
      </p:graphicFrame>
      <p:sp>
        <p:nvSpPr>
          <p:cNvPr id="10" name="TextBox 9">
            <a:extLst>
              <a:ext uri="{FF2B5EF4-FFF2-40B4-BE49-F238E27FC236}">
                <a16:creationId xmlns:a16="http://schemas.microsoft.com/office/drawing/2014/main" id="{BFAC15A6-E192-8533-01FA-55EAB6F53F4C}"/>
              </a:ext>
            </a:extLst>
          </p:cNvPr>
          <p:cNvSpPr txBox="1"/>
          <p:nvPr/>
        </p:nvSpPr>
        <p:spPr>
          <a:xfrm>
            <a:off x="4733205" y="3927005"/>
            <a:ext cx="3573844" cy="307777"/>
          </a:xfrm>
          <a:prstGeom prst="rect">
            <a:avLst/>
          </a:prstGeom>
          <a:noFill/>
        </p:spPr>
        <p:txBody>
          <a:bodyPr wrap="square" rtlCol="0">
            <a:spAutoFit/>
          </a:bodyPr>
          <a:lstStyle/>
          <a:p>
            <a:pPr algn="ctr"/>
            <a:r>
              <a:rPr lang="en-CH" sz="1400" dirty="0"/>
              <a:t>gCO</a:t>
            </a:r>
            <a:r>
              <a:rPr lang="en-CH" sz="1400" baseline="-25000" dirty="0"/>
              <a:t>2</a:t>
            </a:r>
            <a:r>
              <a:rPr lang="en-CH" sz="1400" dirty="0"/>
              <a:t>/kWH = kgCO</a:t>
            </a:r>
            <a:r>
              <a:rPr lang="en-CH" sz="1400" baseline="-25000" dirty="0"/>
              <a:t>2</a:t>
            </a:r>
            <a:r>
              <a:rPr lang="en-CH" sz="1400" dirty="0"/>
              <a:t>/MWh = tCO</a:t>
            </a:r>
            <a:r>
              <a:rPr lang="en-CH" sz="1400" baseline="-25000" dirty="0"/>
              <a:t>2</a:t>
            </a:r>
            <a:r>
              <a:rPr lang="en-CH" sz="1400" dirty="0"/>
              <a:t>/GWh</a:t>
            </a:r>
          </a:p>
        </p:txBody>
      </p:sp>
      <p:graphicFrame>
        <p:nvGraphicFramePr>
          <p:cNvPr id="13" name="Table 12">
            <a:extLst>
              <a:ext uri="{FF2B5EF4-FFF2-40B4-BE49-F238E27FC236}">
                <a16:creationId xmlns:a16="http://schemas.microsoft.com/office/drawing/2014/main" id="{D611E8C0-6140-9B0A-2679-726EDF903FD3}"/>
              </a:ext>
            </a:extLst>
          </p:cNvPr>
          <p:cNvGraphicFramePr>
            <a:graphicFrameLocks noGrp="1"/>
          </p:cNvGraphicFramePr>
          <p:nvPr>
            <p:extLst>
              <p:ext uri="{D42A27DB-BD31-4B8C-83A1-F6EECF244321}">
                <p14:modId xmlns:p14="http://schemas.microsoft.com/office/powerpoint/2010/main" val="3576020276"/>
              </p:ext>
            </p:extLst>
          </p:nvPr>
        </p:nvGraphicFramePr>
        <p:xfrm>
          <a:off x="199194" y="1856905"/>
          <a:ext cx="3573844" cy="1231900"/>
        </p:xfrm>
        <a:graphic>
          <a:graphicData uri="http://schemas.openxmlformats.org/drawingml/2006/table">
            <a:tbl>
              <a:tblPr/>
              <a:tblGrid>
                <a:gridCol w="1656144">
                  <a:extLst>
                    <a:ext uri="{9D8B030D-6E8A-4147-A177-3AD203B41FA5}">
                      <a16:colId xmlns:a16="http://schemas.microsoft.com/office/drawing/2014/main" val="899994129"/>
                    </a:ext>
                  </a:extLst>
                </a:gridCol>
                <a:gridCol w="990600">
                  <a:extLst>
                    <a:ext uri="{9D8B030D-6E8A-4147-A177-3AD203B41FA5}">
                      <a16:colId xmlns:a16="http://schemas.microsoft.com/office/drawing/2014/main" val="764742764"/>
                    </a:ext>
                  </a:extLst>
                </a:gridCol>
                <a:gridCol w="927100">
                  <a:extLst>
                    <a:ext uri="{9D8B030D-6E8A-4147-A177-3AD203B41FA5}">
                      <a16:colId xmlns:a16="http://schemas.microsoft.com/office/drawing/2014/main" val="1220134254"/>
                    </a:ext>
                  </a:extLst>
                </a:gridCol>
              </a:tblGrid>
              <a:tr h="215900">
                <a:tc>
                  <a:txBody>
                    <a:bodyPr/>
                    <a:lstStyle/>
                    <a:p>
                      <a:pPr algn="l" fontAlgn="b"/>
                      <a:r>
                        <a:rPr lang="en-GB" sz="1200" b="1" i="0" u="none" strike="noStrike">
                          <a:solidFill>
                            <a:srgbClr val="000000"/>
                          </a:solidFill>
                          <a:effectLst/>
                          <a:latin typeface="Aptos Narrow" panose="020B0004020202020204" pitchFamily="34" charset="0"/>
                        </a:rPr>
                        <a:t>Ademe carbon intensity</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n-GB" sz="1200" b="1" i="0" u="none" strike="noStrike" dirty="0">
                          <a:solidFill>
                            <a:srgbClr val="000000"/>
                          </a:solidFill>
                          <a:effectLst/>
                          <a:latin typeface="Aptos Narrow" panose="020B0004020202020204" pitchFamily="34" charset="0"/>
                        </a:rPr>
                        <a:t>gCO</a:t>
                      </a:r>
                      <a:r>
                        <a:rPr lang="en-GB" sz="1200" b="1" i="0" u="none" strike="noStrike" baseline="-25000" dirty="0">
                          <a:solidFill>
                            <a:srgbClr val="000000"/>
                          </a:solidFill>
                          <a:effectLst/>
                          <a:latin typeface="Aptos Narrow" panose="020B0004020202020204" pitchFamily="34" charset="0"/>
                        </a:rPr>
                        <a:t>2</a:t>
                      </a:r>
                      <a:r>
                        <a:rPr lang="en-GB" sz="1200" b="1" i="0" u="none" strike="noStrike" dirty="0">
                          <a:solidFill>
                            <a:srgbClr val="000000"/>
                          </a:solidFill>
                          <a:effectLst/>
                          <a:latin typeface="Aptos Narrow" panose="020B0004020202020204" pitchFamily="34" charset="0"/>
                        </a:rPr>
                        <a:t>/kWh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n-GB" sz="1200" b="1" i="0" u="none" strike="noStrike" dirty="0">
                          <a:solidFill>
                            <a:srgbClr val="000000"/>
                          </a:solidFill>
                          <a:effectLst/>
                          <a:latin typeface="Aptos Narrow" panose="020B0004020202020204" pitchFamily="34" charset="0"/>
                        </a:rPr>
                        <a:t>Year</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11282394"/>
                  </a:ext>
                </a:extLst>
              </a:tr>
              <a:tr h="203200">
                <a:tc>
                  <a:txBody>
                    <a:bodyPr/>
                    <a:lstStyle/>
                    <a:p>
                      <a:pPr algn="l" fontAlgn="b"/>
                      <a:r>
                        <a:rPr lang="en-GB" sz="1200" b="0" i="0" u="none" strike="noStrike" dirty="0">
                          <a:solidFill>
                            <a:srgbClr val="000000"/>
                          </a:solidFill>
                          <a:effectLst/>
                          <a:latin typeface="Aptos Narrow" panose="020B0004020202020204" pitchFamily="34" charset="0"/>
                        </a:rPr>
                        <a:t>France (</a:t>
                      </a:r>
                      <a:r>
                        <a:rPr lang="en-GB" sz="1200" b="0" i="0" u="none" strike="noStrike" dirty="0" err="1">
                          <a:solidFill>
                            <a:srgbClr val="000000"/>
                          </a:solidFill>
                          <a:effectLst/>
                          <a:latin typeface="Aptos Narrow" panose="020B0004020202020204" pitchFamily="34" charset="0"/>
                        </a:rPr>
                        <a:t>Ademe</a:t>
                      </a:r>
                      <a:r>
                        <a:rPr lang="en-GB" sz="1200" b="0" i="0" u="none" strike="noStrike" dirty="0">
                          <a:solidFill>
                            <a:srgbClr val="000000"/>
                          </a:solidFill>
                          <a:effectLst/>
                          <a:latin typeface="Aptos Narrow" panose="020B00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dirty="0">
                          <a:solidFill>
                            <a:srgbClr val="000000"/>
                          </a:solidFill>
                          <a:effectLst/>
                          <a:latin typeface="Aptos Narrow" panose="020B0004020202020204" pitchFamily="34" charset="0"/>
                        </a:rPr>
                        <a:t>52.0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dirty="0">
                          <a:solidFill>
                            <a:srgbClr val="000000"/>
                          </a:solidFill>
                          <a:effectLst/>
                          <a:latin typeface="Aptos Narrow" panose="020B0004020202020204" pitchFamily="34" charset="0"/>
                        </a:rPr>
                        <a:t>2023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15769586"/>
                  </a:ext>
                </a:extLst>
              </a:tr>
              <a:tr h="203200">
                <a:tc>
                  <a:txBody>
                    <a:bodyPr/>
                    <a:lstStyle/>
                    <a:p>
                      <a:pPr algn="l" fontAlgn="b"/>
                      <a:r>
                        <a:rPr lang="en-GB" sz="1200" b="0" i="0" u="none" strike="noStrike" dirty="0">
                          <a:solidFill>
                            <a:srgbClr val="000000"/>
                          </a:solidFill>
                          <a:effectLst/>
                          <a:latin typeface="Aptos Narrow" panose="020B0004020202020204" pitchFamily="34" charset="0"/>
                        </a:rPr>
                        <a:t>Germany (UBA)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dirty="0">
                          <a:solidFill>
                            <a:srgbClr val="000000"/>
                          </a:solidFill>
                          <a:effectLst/>
                          <a:latin typeface="Aptos Narrow" panose="020B0004020202020204" pitchFamily="34" charset="0"/>
                        </a:rPr>
                        <a:t>380.0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dirty="0">
                          <a:solidFill>
                            <a:srgbClr val="000000"/>
                          </a:solidFill>
                          <a:effectLst/>
                          <a:latin typeface="Aptos Narrow" panose="020B0004020202020204" pitchFamily="34" charset="0"/>
                        </a:rPr>
                        <a:t>2023</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9363108"/>
                  </a:ext>
                </a:extLst>
              </a:tr>
              <a:tr h="203200">
                <a:tc>
                  <a:txBody>
                    <a:bodyPr/>
                    <a:lstStyle/>
                    <a:p>
                      <a:pPr algn="l" fontAlgn="b"/>
                      <a:r>
                        <a:rPr lang="en-GB" sz="1200" b="0" i="0" u="none" strike="noStrike" dirty="0">
                          <a:solidFill>
                            <a:srgbClr val="000000"/>
                          </a:solidFill>
                          <a:effectLst/>
                          <a:latin typeface="Aptos Narrow" panose="020B0004020202020204" pitchFamily="34" charset="0"/>
                        </a:rPr>
                        <a:t>Italy (ISPRA)</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dirty="0">
                          <a:solidFill>
                            <a:srgbClr val="000000"/>
                          </a:solidFill>
                          <a:effectLst/>
                          <a:latin typeface="Aptos Narrow" panose="020B0004020202020204" pitchFamily="34" charset="0"/>
                        </a:rPr>
                        <a:t>257.2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dirty="0">
                          <a:solidFill>
                            <a:srgbClr val="000000"/>
                          </a:solidFill>
                          <a:effectLst/>
                          <a:latin typeface="Aptos Narrow" panose="020B0004020202020204" pitchFamily="34" charset="0"/>
                        </a:rPr>
                        <a:t>2022</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56301577"/>
                  </a:ext>
                </a:extLst>
              </a:tr>
              <a:tr h="203200">
                <a:tc>
                  <a:txBody>
                    <a:bodyPr/>
                    <a:lstStyle/>
                    <a:p>
                      <a:pPr algn="l" fontAlgn="b"/>
                      <a:r>
                        <a:rPr lang="en-GB" sz="1200" b="0" i="0" u="none" strike="noStrike" dirty="0">
                          <a:solidFill>
                            <a:srgbClr val="000000"/>
                          </a:solidFill>
                          <a:effectLst/>
                          <a:latin typeface="Aptos Narrow" panose="020B0004020202020204" pitchFamily="34" charset="0"/>
                        </a:rPr>
                        <a:t>Switzerland (OFEV)</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dirty="0">
                          <a:solidFill>
                            <a:srgbClr val="000000"/>
                          </a:solidFill>
                          <a:effectLst/>
                          <a:latin typeface="Aptos Narrow" panose="020B0004020202020204" pitchFamily="34" charset="0"/>
                        </a:rPr>
                        <a:t>54.7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dirty="0">
                          <a:solidFill>
                            <a:srgbClr val="000000"/>
                          </a:solidFill>
                          <a:effectLst/>
                          <a:latin typeface="Aptos Narrow" panose="020B0004020202020204" pitchFamily="34" charset="0"/>
                        </a:rPr>
                        <a:t>2018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2687357"/>
                  </a:ext>
                </a:extLst>
              </a:tr>
              <a:tr h="203200">
                <a:tc>
                  <a:txBody>
                    <a:bodyPr/>
                    <a:lstStyle/>
                    <a:p>
                      <a:pPr algn="l" fontAlgn="b"/>
                      <a:r>
                        <a:rPr lang="en-GB" sz="1200" b="0" i="0" u="none" strike="noStrike" dirty="0">
                          <a:solidFill>
                            <a:srgbClr val="000000"/>
                          </a:solidFill>
                          <a:effectLst/>
                          <a:latin typeface="Aptos Narrow" panose="020B0004020202020204" pitchFamily="34" charset="0"/>
                        </a:rPr>
                        <a:t>Switzerland (OFEV, RES)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CH" sz="1200" b="0" i="0" u="none" strike="noStrike" dirty="0">
                          <a:solidFill>
                            <a:srgbClr val="000000"/>
                          </a:solidFill>
                          <a:effectLst/>
                          <a:latin typeface="Aptos Narrow" panose="020B0004020202020204" pitchFamily="34" charset="0"/>
                        </a:rPr>
                        <a:t>15.7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r" fontAlgn="b"/>
                      <a:r>
                        <a:rPr lang="en-CH" sz="1200" b="0" i="0" u="none" strike="noStrike" dirty="0">
                          <a:solidFill>
                            <a:srgbClr val="000000"/>
                          </a:solidFill>
                          <a:effectLst/>
                          <a:latin typeface="Aptos Narrow" panose="020B0004020202020204" pitchFamily="34" charset="0"/>
                        </a:rPr>
                        <a:t>2018</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28145766"/>
                  </a:ext>
                </a:extLst>
              </a:tr>
            </a:tbl>
          </a:graphicData>
        </a:graphic>
      </p:graphicFrame>
      <p:sp>
        <p:nvSpPr>
          <p:cNvPr id="2" name="TextBox 1">
            <a:extLst>
              <a:ext uri="{FF2B5EF4-FFF2-40B4-BE49-F238E27FC236}">
                <a16:creationId xmlns:a16="http://schemas.microsoft.com/office/drawing/2014/main" id="{74D51BC4-C9BF-2143-41FD-348476B81665}"/>
              </a:ext>
            </a:extLst>
          </p:cNvPr>
          <p:cNvSpPr txBox="1"/>
          <p:nvPr/>
        </p:nvSpPr>
        <p:spPr>
          <a:xfrm>
            <a:off x="231494" y="3657600"/>
            <a:ext cx="3489767" cy="830997"/>
          </a:xfrm>
          <a:prstGeom prst="rect">
            <a:avLst/>
          </a:prstGeom>
          <a:noFill/>
        </p:spPr>
        <p:txBody>
          <a:bodyPr wrap="square" rtlCol="0">
            <a:spAutoFit/>
          </a:bodyPr>
          <a:lstStyle/>
          <a:p>
            <a:pPr algn="l"/>
            <a:r>
              <a:rPr lang="en-GB" sz="1200" dirty="0"/>
              <a:t>IEA, Emissions Factors 2023, IEA, Paris https://</a:t>
            </a:r>
            <a:r>
              <a:rPr lang="en-GB" sz="1200" dirty="0" err="1"/>
              <a:t>www.iea.org</a:t>
            </a:r>
            <a:r>
              <a:rPr lang="en-GB" sz="1200" dirty="0"/>
              <a:t>/data-and-statistics/data-product/emissions-factors-2023, Licence: Terms of Use for Non-CC Material</a:t>
            </a:r>
            <a:endParaRPr lang="en-CH" sz="1200" dirty="0"/>
          </a:p>
        </p:txBody>
      </p:sp>
    </p:spTree>
    <p:extLst>
      <p:ext uri="{BB962C8B-B14F-4D97-AF65-F5344CB8AC3E}">
        <p14:creationId xmlns:p14="http://schemas.microsoft.com/office/powerpoint/2010/main" val="2674607649"/>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109F1B2-62F9-2C65-0C26-D00E3B4CE196}"/>
              </a:ext>
            </a:extLst>
          </p:cNvPr>
          <p:cNvSpPr>
            <a:spLocks noGrp="1"/>
          </p:cNvSpPr>
          <p:nvPr>
            <p:ph type="sldNum" sz="quarter" idx="10"/>
          </p:nvPr>
        </p:nvSpPr>
        <p:spPr/>
        <p:txBody>
          <a:bodyPr/>
          <a:lstStyle/>
          <a:p>
            <a:fld id="{88A1DFE4-5FC5-43BD-BB7E-75EAD82B965F}" type="slidenum">
              <a:rPr lang="en-US" noProof="0" smtClean="0"/>
              <a:pPr/>
              <a:t>218</a:t>
            </a:fld>
            <a:endParaRPr lang="en-US" noProof="0" dirty="0"/>
          </a:p>
        </p:txBody>
      </p:sp>
      <p:sp>
        <p:nvSpPr>
          <p:cNvPr id="7" name="Text Placeholder 6">
            <a:extLst>
              <a:ext uri="{FF2B5EF4-FFF2-40B4-BE49-F238E27FC236}">
                <a16:creationId xmlns:a16="http://schemas.microsoft.com/office/drawing/2014/main" id="{0DFD5FB1-A99F-30FC-952D-6238FDB466CF}"/>
              </a:ext>
            </a:extLst>
          </p:cNvPr>
          <p:cNvSpPr>
            <a:spLocks noGrp="1"/>
          </p:cNvSpPr>
          <p:nvPr>
            <p:ph type="body" sz="quarter" idx="12"/>
          </p:nvPr>
        </p:nvSpPr>
        <p:spPr>
          <a:xfrm>
            <a:off x="92842" y="1170039"/>
            <a:ext cx="8652457" cy="3266316"/>
          </a:xfrm>
        </p:spPr>
        <p:txBody>
          <a:bodyPr/>
          <a:lstStyle/>
          <a:p>
            <a:pPr marL="342900" indent="-342900">
              <a:buAutoNum type="arabicParenR"/>
            </a:pPr>
            <a:r>
              <a:rPr lang="en-CH" dirty="0"/>
              <a:t>LCA of GHG emissions</a:t>
            </a:r>
          </a:p>
          <a:p>
            <a:pPr marL="342900" indent="-342900">
              <a:buAutoNum type="arabicParenR"/>
            </a:pPr>
            <a:r>
              <a:rPr lang="en-CH" dirty="0"/>
              <a:t>Convert to GHG emissions to CO</a:t>
            </a:r>
            <a:r>
              <a:rPr lang="en-CH" baseline="-25000" dirty="0"/>
              <a:t>2</a:t>
            </a:r>
            <a:r>
              <a:rPr lang="en-CH" dirty="0"/>
              <a:t>(eq) in each year</a:t>
            </a:r>
          </a:p>
          <a:p>
            <a:pPr marL="342900" indent="-342900">
              <a:buAutoNum type="arabicParenR"/>
            </a:pPr>
            <a:r>
              <a:rPr lang="en-CH" dirty="0"/>
              <a:t>For Scope 2 energy consumption, estimate the consumed Wh per year</a:t>
            </a:r>
          </a:p>
          <a:p>
            <a:pPr marL="342900" indent="-342900">
              <a:buAutoNum type="arabicParenR"/>
            </a:pPr>
            <a:r>
              <a:rPr lang="en-CH" dirty="0"/>
              <a:t>Select a </a:t>
            </a:r>
            <a:r>
              <a:rPr lang="en-CH" u="sng" dirty="0"/>
              <a:t>(a) location based</a:t>
            </a:r>
            <a:r>
              <a:rPr lang="en-CH" dirty="0"/>
              <a:t> and a </a:t>
            </a:r>
            <a:r>
              <a:rPr lang="en-CH" u="sng" dirty="0"/>
              <a:t>(b) market based</a:t>
            </a:r>
            <a:r>
              <a:rPr lang="en-CH" dirty="0"/>
              <a:t> carbon intensity of energy</a:t>
            </a:r>
          </a:p>
          <a:p>
            <a:pPr marL="342900" indent="-342900">
              <a:buAutoNum type="arabicParenR"/>
            </a:pPr>
            <a:r>
              <a:rPr lang="en-CH" dirty="0"/>
              <a:t>Multiply the Scope 2 energy consumption in each each with the (a) location based and the (b) market based carbon intensity of energy in each year &gt; </a:t>
            </a:r>
            <a:r>
              <a:rPr lang="en-CH" u="sng" dirty="0"/>
              <a:t>this gives you 2 scenarios!</a:t>
            </a:r>
          </a:p>
          <a:p>
            <a:pPr marL="342900" indent="-342900">
              <a:buAutoNum type="arabicParenR"/>
            </a:pPr>
            <a:r>
              <a:rPr lang="en-CH" dirty="0"/>
              <a:t>Take a shadow cost of carbon table</a:t>
            </a:r>
          </a:p>
          <a:p>
            <a:pPr marL="342900" indent="-342900">
              <a:buAutoNum type="arabicParenR"/>
            </a:pPr>
            <a:r>
              <a:rPr lang="en-CH" dirty="0"/>
              <a:t>Bring the monetary values to the base year</a:t>
            </a:r>
          </a:p>
          <a:p>
            <a:pPr marL="342900" indent="-342900">
              <a:buAutoNum type="arabicParenR"/>
            </a:pPr>
            <a:r>
              <a:rPr lang="en-CH" dirty="0"/>
              <a:t>Multiply the monetary value with the CO</a:t>
            </a:r>
            <a:r>
              <a:rPr lang="en-CH" baseline="-25000" dirty="0"/>
              <a:t>2</a:t>
            </a:r>
            <a:r>
              <a:rPr lang="en-CH" dirty="0"/>
              <a:t>(eq)</a:t>
            </a:r>
          </a:p>
          <a:p>
            <a:pPr marL="342900" indent="-342900">
              <a:buAutoNum type="arabicParenR"/>
            </a:pPr>
            <a:r>
              <a:rPr lang="en-CH" dirty="0"/>
              <a:t>Discount the yearly values</a:t>
            </a:r>
          </a:p>
          <a:p>
            <a:pPr marL="342900" indent="-342900">
              <a:buAutoNum type="arabicParenR"/>
            </a:pPr>
            <a:r>
              <a:rPr lang="en-CH" dirty="0"/>
              <a:t>Sum the discounted values up</a:t>
            </a:r>
          </a:p>
          <a:p>
            <a:pPr marL="342900" indent="-342900">
              <a:buAutoNum type="arabicParenR"/>
            </a:pPr>
            <a:r>
              <a:rPr lang="en-CH" dirty="0"/>
              <a:t>Put them on the cost side of the CBA when calculating the Net Present Value and Benefit Cost Ratio of a project</a:t>
            </a:r>
          </a:p>
        </p:txBody>
      </p:sp>
      <p:sp>
        <p:nvSpPr>
          <p:cNvPr id="6" name="Title 5">
            <a:extLst>
              <a:ext uri="{FF2B5EF4-FFF2-40B4-BE49-F238E27FC236}">
                <a16:creationId xmlns:a16="http://schemas.microsoft.com/office/drawing/2014/main" id="{AB0C17EB-3821-6147-ABAB-3188BFBD5985}"/>
              </a:ext>
            </a:extLst>
          </p:cNvPr>
          <p:cNvSpPr>
            <a:spLocks noGrp="1"/>
          </p:cNvSpPr>
          <p:nvPr>
            <p:ph type="title"/>
          </p:nvPr>
        </p:nvSpPr>
        <p:spPr/>
        <p:txBody>
          <a:bodyPr/>
          <a:lstStyle/>
          <a:p>
            <a:r>
              <a:rPr lang="en-CH" dirty="0"/>
              <a:t>Monetising the GHG emissions</a:t>
            </a:r>
          </a:p>
        </p:txBody>
      </p:sp>
    </p:spTree>
    <p:extLst>
      <p:ext uri="{BB962C8B-B14F-4D97-AF65-F5344CB8AC3E}">
        <p14:creationId xmlns:p14="http://schemas.microsoft.com/office/powerpoint/2010/main" val="190230416"/>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3C94C9-22F0-4A06-45C6-BFD433CD5FFE}"/>
              </a:ext>
            </a:extLst>
          </p:cNvPr>
          <p:cNvSpPr>
            <a:spLocks noGrp="1"/>
          </p:cNvSpPr>
          <p:nvPr>
            <p:ph type="sldNum" sz="quarter" idx="10"/>
          </p:nvPr>
        </p:nvSpPr>
        <p:spPr/>
        <p:txBody>
          <a:bodyPr/>
          <a:lstStyle/>
          <a:p>
            <a:fld id="{88A1DFE4-5FC5-43BD-BB7E-75EAD82B965F}" type="slidenum">
              <a:rPr lang="en-US" noProof="0" smtClean="0"/>
              <a:pPr/>
              <a:t>219</a:t>
            </a:fld>
            <a:endParaRPr lang="en-US" noProof="0" dirty="0"/>
          </a:p>
        </p:txBody>
      </p:sp>
      <p:sp>
        <p:nvSpPr>
          <p:cNvPr id="3" name="Text Placeholder 2">
            <a:extLst>
              <a:ext uri="{FF2B5EF4-FFF2-40B4-BE49-F238E27FC236}">
                <a16:creationId xmlns:a16="http://schemas.microsoft.com/office/drawing/2014/main" id="{5085E0F2-46B7-7675-236E-4866DF03F311}"/>
              </a:ext>
            </a:extLst>
          </p:cNvPr>
          <p:cNvSpPr>
            <a:spLocks noGrp="1"/>
          </p:cNvSpPr>
          <p:nvPr>
            <p:ph type="body" sz="quarter" idx="11"/>
          </p:nvPr>
        </p:nvSpPr>
        <p:spPr>
          <a:xfrm>
            <a:off x="92566" y="1016287"/>
            <a:ext cx="8958868" cy="283975"/>
          </a:xfrm>
        </p:spPr>
        <p:txBody>
          <a:bodyPr/>
          <a:lstStyle/>
          <a:p>
            <a:r>
              <a:rPr lang="en-CH" b="0" dirty="0">
                <a:latin typeface="Courier New" panose="02070309020205020404" pitchFamily="49" charset="0"/>
                <a:cs typeface="Courier New" panose="02070309020205020404" pitchFamily="49" charset="0"/>
              </a:rPr>
              <a:t>ShadowCostOfCarbon.xlsx</a:t>
            </a:r>
          </a:p>
        </p:txBody>
      </p:sp>
      <p:sp>
        <p:nvSpPr>
          <p:cNvPr id="5" name="Title 4">
            <a:extLst>
              <a:ext uri="{FF2B5EF4-FFF2-40B4-BE49-F238E27FC236}">
                <a16:creationId xmlns:a16="http://schemas.microsoft.com/office/drawing/2014/main" id="{251F87BB-9086-8202-85C5-7860A14AF69C}"/>
              </a:ext>
            </a:extLst>
          </p:cNvPr>
          <p:cNvSpPr>
            <a:spLocks noGrp="1"/>
          </p:cNvSpPr>
          <p:nvPr>
            <p:ph type="title"/>
          </p:nvPr>
        </p:nvSpPr>
        <p:spPr/>
        <p:txBody>
          <a:bodyPr/>
          <a:lstStyle/>
          <a:p>
            <a:r>
              <a:rPr lang="en-CH" dirty="0"/>
              <a:t>Example with GHG emissions from LCA</a:t>
            </a:r>
          </a:p>
        </p:txBody>
      </p:sp>
      <p:graphicFrame>
        <p:nvGraphicFramePr>
          <p:cNvPr id="7" name="Table 6">
            <a:extLst>
              <a:ext uri="{FF2B5EF4-FFF2-40B4-BE49-F238E27FC236}">
                <a16:creationId xmlns:a16="http://schemas.microsoft.com/office/drawing/2014/main" id="{C91C2A20-E9B0-EE08-BACB-6A5AE6CE76D9}"/>
              </a:ext>
            </a:extLst>
          </p:cNvPr>
          <p:cNvGraphicFramePr>
            <a:graphicFrameLocks noGrp="1"/>
          </p:cNvGraphicFramePr>
          <p:nvPr>
            <p:extLst>
              <p:ext uri="{D42A27DB-BD31-4B8C-83A1-F6EECF244321}">
                <p14:modId xmlns:p14="http://schemas.microsoft.com/office/powerpoint/2010/main" val="525327655"/>
              </p:ext>
            </p:extLst>
          </p:nvPr>
        </p:nvGraphicFramePr>
        <p:xfrm>
          <a:off x="28401" y="1495789"/>
          <a:ext cx="9087197" cy="1851278"/>
        </p:xfrm>
        <a:graphic>
          <a:graphicData uri="http://schemas.openxmlformats.org/drawingml/2006/table">
            <a:tbl>
              <a:tblPr/>
              <a:tblGrid>
                <a:gridCol w="2462723">
                  <a:extLst>
                    <a:ext uri="{9D8B030D-6E8A-4147-A177-3AD203B41FA5}">
                      <a16:colId xmlns:a16="http://schemas.microsoft.com/office/drawing/2014/main" val="328515575"/>
                    </a:ext>
                  </a:extLst>
                </a:gridCol>
                <a:gridCol w="767769">
                  <a:extLst>
                    <a:ext uri="{9D8B030D-6E8A-4147-A177-3AD203B41FA5}">
                      <a16:colId xmlns:a16="http://schemas.microsoft.com/office/drawing/2014/main" val="499692626"/>
                    </a:ext>
                  </a:extLst>
                </a:gridCol>
                <a:gridCol w="718553">
                  <a:extLst>
                    <a:ext uri="{9D8B030D-6E8A-4147-A177-3AD203B41FA5}">
                      <a16:colId xmlns:a16="http://schemas.microsoft.com/office/drawing/2014/main" val="4124488072"/>
                    </a:ext>
                  </a:extLst>
                </a:gridCol>
                <a:gridCol w="642269">
                  <a:extLst>
                    <a:ext uri="{9D8B030D-6E8A-4147-A177-3AD203B41FA5}">
                      <a16:colId xmlns:a16="http://schemas.microsoft.com/office/drawing/2014/main" val="4277715250"/>
                    </a:ext>
                  </a:extLst>
                </a:gridCol>
                <a:gridCol w="642269">
                  <a:extLst>
                    <a:ext uri="{9D8B030D-6E8A-4147-A177-3AD203B41FA5}">
                      <a16:colId xmlns:a16="http://schemas.microsoft.com/office/drawing/2014/main" val="1443446193"/>
                    </a:ext>
                  </a:extLst>
                </a:gridCol>
                <a:gridCol w="642269">
                  <a:extLst>
                    <a:ext uri="{9D8B030D-6E8A-4147-A177-3AD203B41FA5}">
                      <a16:colId xmlns:a16="http://schemas.microsoft.com/office/drawing/2014/main" val="260215819"/>
                    </a:ext>
                  </a:extLst>
                </a:gridCol>
                <a:gridCol w="642269">
                  <a:extLst>
                    <a:ext uri="{9D8B030D-6E8A-4147-A177-3AD203B41FA5}">
                      <a16:colId xmlns:a16="http://schemas.microsoft.com/office/drawing/2014/main" val="900187039"/>
                    </a:ext>
                  </a:extLst>
                </a:gridCol>
                <a:gridCol w="642269">
                  <a:extLst>
                    <a:ext uri="{9D8B030D-6E8A-4147-A177-3AD203B41FA5}">
                      <a16:colId xmlns:a16="http://schemas.microsoft.com/office/drawing/2014/main" val="1265737132"/>
                    </a:ext>
                  </a:extLst>
                </a:gridCol>
                <a:gridCol w="642269">
                  <a:extLst>
                    <a:ext uri="{9D8B030D-6E8A-4147-A177-3AD203B41FA5}">
                      <a16:colId xmlns:a16="http://schemas.microsoft.com/office/drawing/2014/main" val="632835433"/>
                    </a:ext>
                  </a:extLst>
                </a:gridCol>
                <a:gridCol w="642269">
                  <a:extLst>
                    <a:ext uri="{9D8B030D-6E8A-4147-A177-3AD203B41FA5}">
                      <a16:colId xmlns:a16="http://schemas.microsoft.com/office/drawing/2014/main" val="2075781225"/>
                    </a:ext>
                  </a:extLst>
                </a:gridCol>
                <a:gridCol w="642269">
                  <a:extLst>
                    <a:ext uri="{9D8B030D-6E8A-4147-A177-3AD203B41FA5}">
                      <a16:colId xmlns:a16="http://schemas.microsoft.com/office/drawing/2014/main" val="1018795993"/>
                    </a:ext>
                  </a:extLst>
                </a:gridCol>
              </a:tblGrid>
              <a:tr h="167702">
                <a:tc>
                  <a:txBody>
                    <a:bodyPr/>
                    <a:lstStyle/>
                    <a:p>
                      <a:pPr algn="l" fontAlgn="b"/>
                      <a:r>
                        <a:rPr lang="en-GB" sz="1050" b="1" i="0" u="none" strike="noStrike">
                          <a:solidFill>
                            <a:srgbClr val="000000"/>
                          </a:solidFill>
                          <a:effectLst/>
                          <a:latin typeface="Aptos Narrow" panose="020B0004020202020204" pitchFamily="34" charset="0"/>
                        </a:rPr>
                        <a:t>Year</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GB" sz="1050" b="1" i="0" u="none" strike="noStrike">
                          <a:solidFill>
                            <a:srgbClr val="000000"/>
                          </a:solidFill>
                          <a:effectLst/>
                          <a:latin typeface="Aptos Narrow" panose="020B0004020202020204" pitchFamily="34" charset="0"/>
                        </a:rPr>
                        <a:t>Sum</a:t>
                      </a:r>
                    </a:p>
                  </a:txBody>
                  <a:tcPr marL="7399" marR="7399" marT="739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1" i="0" u="none" strike="noStrike">
                          <a:solidFill>
                            <a:srgbClr val="000000"/>
                          </a:solidFill>
                          <a:effectLst/>
                          <a:latin typeface="Aptos Narrow" panose="020B0004020202020204" pitchFamily="34" charset="0"/>
                        </a:rPr>
                        <a:t>2025</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1" i="0" u="none" strike="noStrike">
                          <a:solidFill>
                            <a:srgbClr val="000000"/>
                          </a:solidFill>
                          <a:effectLst/>
                          <a:latin typeface="Aptos Narrow" panose="020B0004020202020204" pitchFamily="34" charset="0"/>
                        </a:rPr>
                        <a:t>2033</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1" i="0" u="none" strike="noStrike">
                          <a:solidFill>
                            <a:srgbClr val="000000"/>
                          </a:solidFill>
                          <a:effectLst/>
                          <a:latin typeface="Aptos Narrow" panose="020B0004020202020204" pitchFamily="34" charset="0"/>
                        </a:rPr>
                        <a:t>2034</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1" i="0" u="none" strike="noStrike">
                          <a:solidFill>
                            <a:srgbClr val="000000"/>
                          </a:solidFill>
                          <a:effectLst/>
                          <a:latin typeface="Aptos Narrow" panose="020B0004020202020204" pitchFamily="34" charset="0"/>
                        </a:rPr>
                        <a:t>2035</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1" i="0" u="none" strike="noStrike">
                          <a:solidFill>
                            <a:srgbClr val="000000"/>
                          </a:solidFill>
                          <a:effectLst/>
                          <a:latin typeface="Aptos Narrow" panose="020B0004020202020204" pitchFamily="34" charset="0"/>
                        </a:rPr>
                        <a:t>2036</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1" i="0" u="none" strike="noStrike">
                          <a:solidFill>
                            <a:srgbClr val="000000"/>
                          </a:solidFill>
                          <a:effectLst/>
                          <a:latin typeface="Aptos Narrow" panose="020B0004020202020204" pitchFamily="34" charset="0"/>
                        </a:rPr>
                        <a:t>2037</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1" i="0" u="none" strike="noStrike">
                          <a:solidFill>
                            <a:srgbClr val="000000"/>
                          </a:solidFill>
                          <a:effectLst/>
                          <a:latin typeface="Aptos Narrow" panose="020B0004020202020204" pitchFamily="34" charset="0"/>
                        </a:rPr>
                        <a:t>2038</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1" i="0" u="none" strike="noStrike">
                          <a:solidFill>
                            <a:srgbClr val="000000"/>
                          </a:solidFill>
                          <a:effectLst/>
                          <a:latin typeface="Aptos Narrow" panose="020B0004020202020204" pitchFamily="34" charset="0"/>
                        </a:rPr>
                        <a:t>2039</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1" i="0" u="none" strike="noStrike">
                          <a:solidFill>
                            <a:srgbClr val="000000"/>
                          </a:solidFill>
                          <a:effectLst/>
                          <a:latin typeface="Aptos Narrow" panose="020B0004020202020204" pitchFamily="34" charset="0"/>
                        </a:rPr>
                        <a:t>2040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extLst>
                  <a:ext uri="{0D108BD9-81ED-4DB2-BD59-A6C34878D82A}">
                    <a16:rowId xmlns:a16="http://schemas.microsoft.com/office/drawing/2014/main" val="3902229036"/>
                  </a:ext>
                </a:extLst>
              </a:tr>
              <a:tr h="175390">
                <a:tc>
                  <a:txBody>
                    <a:bodyPr/>
                    <a:lstStyle/>
                    <a:p>
                      <a:pPr algn="l" fontAlgn="b"/>
                      <a:r>
                        <a:rPr lang="en-GB" sz="1050" b="1" i="0" u="none" strike="noStrike">
                          <a:solidFill>
                            <a:srgbClr val="000000"/>
                          </a:solidFill>
                          <a:effectLst/>
                          <a:latin typeface="Aptos Narrow" panose="020B0004020202020204" pitchFamily="34" charset="0"/>
                        </a:rPr>
                        <a:t>Shadow cost of carbon EIB 2016 prize (Euro)</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1" i="0" u="none" strike="noStrike">
                          <a:solidFill>
                            <a:srgbClr val="000000"/>
                          </a:solidFill>
                          <a:effectLst/>
                          <a:latin typeface="Aptos Narrow" panose="020B0004020202020204" pitchFamily="34" charset="0"/>
                        </a:rPr>
                        <a:t>11'920</a:t>
                      </a:r>
                    </a:p>
                  </a:txBody>
                  <a:tcPr marL="7399" marR="7399" marT="739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165</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808080"/>
                          </a:solidFill>
                          <a:effectLst/>
                          <a:latin typeface="Aptos Narrow" panose="020B0004020202020204" pitchFamily="34" charset="0"/>
                        </a:rPr>
                        <a:t>334</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808080"/>
                          </a:solidFill>
                          <a:effectLst/>
                          <a:latin typeface="Aptos Narrow" panose="020B0004020202020204" pitchFamily="34" charset="0"/>
                        </a:rPr>
                        <a:t>262</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390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808080"/>
                          </a:solidFill>
                          <a:effectLst/>
                          <a:latin typeface="Aptos Narrow" panose="020B0004020202020204" pitchFamily="34" charset="0"/>
                        </a:rPr>
                        <a:t>417</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808080"/>
                          </a:solidFill>
                          <a:effectLst/>
                          <a:latin typeface="Aptos Narrow" panose="020B0004020202020204" pitchFamily="34" charset="0"/>
                        </a:rPr>
                        <a:t>444</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808080"/>
                          </a:solidFill>
                          <a:effectLst/>
                          <a:latin typeface="Aptos Narrow" panose="020B0004020202020204" pitchFamily="34" charset="0"/>
                        </a:rPr>
                        <a:t>471</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808080"/>
                          </a:solidFill>
                          <a:effectLst/>
                          <a:latin typeface="Aptos Narrow" panose="020B0004020202020204" pitchFamily="34" charset="0"/>
                        </a:rPr>
                        <a:t>498</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525</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3213632191"/>
                  </a:ext>
                </a:extLst>
              </a:tr>
              <a:tr h="157837">
                <a:tc>
                  <a:txBody>
                    <a:bodyPr/>
                    <a:lstStyle/>
                    <a:p>
                      <a:pPr algn="l" fontAlgn="b"/>
                      <a:r>
                        <a:rPr lang="en-GB" sz="1050" b="1" i="0" u="none" strike="noStrike">
                          <a:solidFill>
                            <a:srgbClr val="000000"/>
                          </a:solidFill>
                          <a:effectLst/>
                          <a:latin typeface="Aptos Narrow" panose="020B0004020202020204" pitchFamily="34" charset="0"/>
                        </a:rPr>
                        <a:t>Shadow cost of carbon EIB 2023 prize (Euro)</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1" i="0" u="none" strike="noStrike">
                          <a:solidFill>
                            <a:srgbClr val="000000"/>
                          </a:solidFill>
                          <a:effectLst/>
                          <a:latin typeface="Aptos Narrow" panose="020B0004020202020204" pitchFamily="34" charset="0"/>
                        </a:rPr>
                        <a:t>14'304</a:t>
                      </a:r>
                    </a:p>
                  </a:txBody>
                  <a:tcPr marL="7399" marR="7399" marT="739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198</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400.8</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314.4</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468</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500.4</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532.8</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565.2</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597.6</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630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1396731547"/>
                  </a:ext>
                </a:extLst>
              </a:tr>
              <a:tr h="157837">
                <a:tc>
                  <a:txBody>
                    <a:bodyPr/>
                    <a:lstStyle/>
                    <a:p>
                      <a:pPr algn="l" fontAlgn="b"/>
                      <a:r>
                        <a:rPr lang="en-GB" sz="1050" b="1" i="0" u="none" strike="noStrike">
                          <a:solidFill>
                            <a:srgbClr val="000000"/>
                          </a:solidFill>
                          <a:effectLst/>
                          <a:latin typeface="Aptos Narrow" panose="020B0004020202020204" pitchFamily="34" charset="0"/>
                        </a:rPr>
                        <a:t>tCO2(eq) emitted</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1" i="0" u="none" strike="noStrike">
                          <a:solidFill>
                            <a:srgbClr val="000000"/>
                          </a:solidFill>
                          <a:effectLst/>
                          <a:latin typeface="Aptos Narrow" panose="020B0004020202020204" pitchFamily="34" charset="0"/>
                        </a:rPr>
                        <a:t>526'671</a:t>
                      </a:r>
                    </a:p>
                  </a:txBody>
                  <a:tcPr marL="7399" marR="7399" marT="739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0</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30000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35000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45000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55000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55000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55000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55000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55000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4208195393"/>
                  </a:ext>
                </a:extLst>
              </a:tr>
              <a:tr h="167702">
                <a:tc>
                  <a:txBody>
                    <a:bodyPr/>
                    <a:lstStyle/>
                    <a:p>
                      <a:pPr algn="l" fontAlgn="b"/>
                      <a:r>
                        <a:rPr lang="en-GB" sz="1050" b="1" i="0" u="none" strike="noStrike">
                          <a:solidFill>
                            <a:srgbClr val="000000"/>
                          </a:solidFill>
                          <a:effectLst/>
                          <a:latin typeface="Aptos Narrow" panose="020B0004020202020204" pitchFamily="34" charset="0"/>
                        </a:rPr>
                        <a:t>Undiscounted shadow prize of carbon (Euro)</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1" i="0" u="none" strike="noStrike">
                          <a:solidFill>
                            <a:srgbClr val="000000"/>
                          </a:solidFill>
                          <a:effectLst/>
                          <a:latin typeface="Aptos Narrow" panose="020B0004020202020204" pitchFamily="34" charset="0"/>
                        </a:rPr>
                        <a:t>299'030'566</a:t>
                      </a:r>
                    </a:p>
                  </a:txBody>
                  <a:tcPr marL="7399" marR="7399" marT="739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0</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12024000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11004000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21060000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27522000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29304000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31086000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32868000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tc>
                  <a:txBody>
                    <a:bodyPr/>
                    <a:lstStyle/>
                    <a:p>
                      <a:pPr algn="r" fontAlgn="b"/>
                      <a:r>
                        <a:rPr lang="en-CH" sz="1050" b="0" i="0" u="none" strike="noStrike">
                          <a:solidFill>
                            <a:srgbClr val="000000"/>
                          </a:solidFill>
                          <a:effectLst/>
                          <a:latin typeface="Aptos Narrow" panose="020B0004020202020204" pitchFamily="34" charset="0"/>
                        </a:rPr>
                        <a:t>34650000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9F8"/>
                    </a:solidFill>
                  </a:tcPr>
                </a:tc>
                <a:extLst>
                  <a:ext uri="{0D108BD9-81ED-4DB2-BD59-A6C34878D82A}">
                    <a16:rowId xmlns:a16="http://schemas.microsoft.com/office/drawing/2014/main" val="1914110595"/>
                  </a:ext>
                </a:extLst>
              </a:tr>
              <a:tr h="157837">
                <a:tc>
                  <a:txBody>
                    <a:bodyPr/>
                    <a:lstStyle/>
                    <a:p>
                      <a:pPr algn="l" fontAlgn="b"/>
                      <a:r>
                        <a:rPr lang="en-GB" sz="1050" b="1" i="0" u="none" strike="noStrike">
                          <a:solidFill>
                            <a:srgbClr val="000000"/>
                          </a:solidFill>
                          <a:effectLst/>
                          <a:latin typeface="Aptos Narrow" panose="020B0004020202020204" pitchFamily="34" charset="0"/>
                        </a:rPr>
                        <a:t>Discount year</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1050" b="1" i="0" u="none" strike="noStrike">
                          <a:solidFill>
                            <a:srgbClr val="000000"/>
                          </a:solidFill>
                          <a:effectLst/>
                          <a:latin typeface="Aptos Narrow" panose="020B0004020202020204" pitchFamily="34" charset="0"/>
                        </a:rPr>
                        <a:t> </a:t>
                      </a:r>
                    </a:p>
                  </a:txBody>
                  <a:tcPr marL="7399" marR="7399" marT="739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0</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8</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9</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10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11</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12</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13</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14</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15</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8E8E8"/>
                    </a:solidFill>
                  </a:tcPr>
                </a:tc>
                <a:extLst>
                  <a:ext uri="{0D108BD9-81ED-4DB2-BD59-A6C34878D82A}">
                    <a16:rowId xmlns:a16="http://schemas.microsoft.com/office/drawing/2014/main" val="3108870252"/>
                  </a:ext>
                </a:extLst>
              </a:tr>
              <a:tr h="167702">
                <a:tc>
                  <a:txBody>
                    <a:bodyPr/>
                    <a:lstStyle/>
                    <a:p>
                      <a:pPr algn="l" fontAlgn="b"/>
                      <a:r>
                        <a:rPr lang="en-GB" sz="1050" b="1" i="0" u="none" strike="noStrike">
                          <a:solidFill>
                            <a:srgbClr val="000000"/>
                          </a:solidFill>
                          <a:effectLst/>
                          <a:latin typeface="Aptos Narrow" panose="020B0004020202020204" pitchFamily="34" charset="0"/>
                        </a:rPr>
                        <a:t>Discount factor</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l" fontAlgn="b"/>
                      <a:r>
                        <a:rPr lang="en-CH" sz="1050" b="1" i="0" u="none" strike="noStrike">
                          <a:solidFill>
                            <a:srgbClr val="000000"/>
                          </a:solidFill>
                          <a:effectLst/>
                          <a:latin typeface="Aptos Narrow" panose="020B0004020202020204" pitchFamily="34" charset="0"/>
                        </a:rPr>
                        <a:t> </a:t>
                      </a:r>
                    </a:p>
                  </a:txBody>
                  <a:tcPr marL="7399" marR="7399" marT="739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1.00</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0.80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0.78</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0.76</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0.74</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0.72</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0.70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0.68</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tc>
                  <a:txBody>
                    <a:bodyPr/>
                    <a:lstStyle/>
                    <a:p>
                      <a:pPr algn="r" fontAlgn="b"/>
                      <a:r>
                        <a:rPr lang="en-CH" sz="1050" b="0" i="0" u="none" strike="noStrike">
                          <a:solidFill>
                            <a:srgbClr val="000000"/>
                          </a:solidFill>
                          <a:effectLst/>
                          <a:latin typeface="Aptos Narrow" panose="020B0004020202020204" pitchFamily="34" charset="0"/>
                        </a:rPr>
                        <a:t>0.66</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8E8E8"/>
                    </a:solidFill>
                  </a:tcPr>
                </a:tc>
                <a:extLst>
                  <a:ext uri="{0D108BD9-81ED-4DB2-BD59-A6C34878D82A}">
                    <a16:rowId xmlns:a16="http://schemas.microsoft.com/office/drawing/2014/main" val="2074643760"/>
                  </a:ext>
                </a:extLst>
              </a:tr>
              <a:tr h="167702">
                <a:tc>
                  <a:txBody>
                    <a:bodyPr/>
                    <a:lstStyle/>
                    <a:p>
                      <a:pPr algn="l" fontAlgn="b"/>
                      <a:r>
                        <a:rPr lang="en-GB" sz="1050" b="1" i="0" u="none" strike="noStrike" dirty="0">
                          <a:solidFill>
                            <a:schemeClr val="accent5"/>
                          </a:solidFill>
                          <a:effectLst/>
                          <a:latin typeface="Aptos Narrow" panose="020B0004020202020204" pitchFamily="34" charset="0"/>
                        </a:rPr>
                        <a:t>Discounted value (euro)</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1050" b="1" i="0" u="none" strike="noStrike" dirty="0">
                          <a:solidFill>
                            <a:schemeClr val="accent5"/>
                          </a:solidFill>
                          <a:effectLst/>
                          <a:latin typeface="Aptos Narrow" panose="020B0004020202020204" pitchFamily="34" charset="0"/>
                        </a:rPr>
                        <a:t>204'227'191</a:t>
                      </a:r>
                    </a:p>
                  </a:txBody>
                  <a:tcPr marL="7399" marR="7399" marT="739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1050" b="0" i="0" u="none" strike="noStrike" dirty="0">
                          <a:solidFill>
                            <a:srgbClr val="000000"/>
                          </a:solidFill>
                          <a:effectLst/>
                          <a:latin typeface="Aptos Narrow" panose="020B0004020202020204" pitchFamily="34" charset="0"/>
                        </a:rPr>
                        <a:t>0</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1050" b="0" i="0" u="none" strike="noStrike" dirty="0">
                          <a:solidFill>
                            <a:srgbClr val="000000"/>
                          </a:solidFill>
                          <a:effectLst/>
                          <a:latin typeface="Aptos Narrow" panose="020B0004020202020204" pitchFamily="34" charset="0"/>
                        </a:rPr>
                        <a:t>9640599</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1050" b="0" i="0" u="none" strike="noStrike" dirty="0">
                          <a:solidFill>
                            <a:srgbClr val="000000"/>
                          </a:solidFill>
                          <a:effectLst/>
                          <a:latin typeface="Aptos Narrow" panose="020B0004020202020204" pitchFamily="34" charset="0"/>
                        </a:rPr>
                        <a:t>8582475</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1050" b="0" i="0" u="none" strike="noStrike" dirty="0">
                          <a:solidFill>
                            <a:srgbClr val="000000"/>
                          </a:solidFill>
                          <a:effectLst/>
                          <a:latin typeface="Aptos Narrow" panose="020B0004020202020204" pitchFamily="34" charset="0"/>
                        </a:rPr>
                        <a:t>15978176</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1050" b="0" i="0" u="none" strike="noStrike" dirty="0">
                          <a:solidFill>
                            <a:srgbClr val="000000"/>
                          </a:solidFill>
                          <a:effectLst/>
                          <a:latin typeface="Aptos Narrow" panose="020B0004020202020204" pitchFamily="34" charset="0"/>
                        </a:rPr>
                        <a:t>20312142</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1050" b="0" i="0" u="none" strike="noStrike" dirty="0">
                          <a:solidFill>
                            <a:srgbClr val="000000"/>
                          </a:solidFill>
                          <a:effectLst/>
                          <a:latin typeface="Aptos Narrow" panose="020B0004020202020204" pitchFamily="34" charset="0"/>
                        </a:rPr>
                        <a:t>21038246</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1050" b="0" i="0" u="none" strike="noStrike" dirty="0">
                          <a:solidFill>
                            <a:srgbClr val="000000"/>
                          </a:solidFill>
                          <a:effectLst/>
                          <a:latin typeface="Aptos Narrow" panose="020B0004020202020204" pitchFamily="34" charset="0"/>
                        </a:rPr>
                        <a:t>21709726</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1050" b="0" i="0" u="none" strike="noStrike" dirty="0">
                          <a:solidFill>
                            <a:srgbClr val="000000"/>
                          </a:solidFill>
                          <a:effectLst/>
                          <a:latin typeface="Aptos Narrow" panose="020B0004020202020204" pitchFamily="34" charset="0"/>
                        </a:rPr>
                        <a:t>22329020</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algn="r" fontAlgn="b"/>
                      <a:r>
                        <a:rPr lang="en-CH" sz="1050" b="0" i="0" u="none" strike="noStrike" dirty="0">
                          <a:solidFill>
                            <a:srgbClr val="000000"/>
                          </a:solidFill>
                          <a:effectLst/>
                          <a:latin typeface="Aptos Narrow" panose="020B0004020202020204" pitchFamily="34" charset="0"/>
                        </a:rPr>
                        <a:t>22898472</a:t>
                      </a:r>
                    </a:p>
                  </a:txBody>
                  <a:tcPr marL="7399" marR="7399" marT="73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2272936151"/>
                  </a:ext>
                </a:extLst>
              </a:tr>
              <a:tr h="157837">
                <a:tc>
                  <a:txBody>
                    <a:bodyPr/>
                    <a:lstStyle/>
                    <a:p>
                      <a:pPr algn="l" fontAlgn="b"/>
                      <a:r>
                        <a:rPr lang="en-GB" sz="1050" b="1" i="0" u="none" strike="noStrike">
                          <a:solidFill>
                            <a:srgbClr val="000000"/>
                          </a:solidFill>
                          <a:effectLst/>
                          <a:latin typeface="Aptos Narrow" panose="020B0004020202020204" pitchFamily="34" charset="0"/>
                        </a:rPr>
                        <a:t>SDR</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r" fontAlgn="b"/>
                      <a:r>
                        <a:rPr lang="en-CH" sz="1050" b="0" i="0" u="none" strike="noStrike">
                          <a:solidFill>
                            <a:srgbClr val="000000"/>
                          </a:solidFill>
                          <a:effectLst/>
                          <a:latin typeface="Aptos Narrow" panose="020B0004020202020204" pitchFamily="34" charset="0"/>
                        </a:rPr>
                        <a:t>0.028</a:t>
                      </a:r>
                    </a:p>
                  </a:txBody>
                  <a:tcPr marL="7399" marR="7399" marT="739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1050" b="0" i="0" u="none" strike="noStrike" dirty="0">
                        <a:solidFill>
                          <a:srgbClr val="000000"/>
                        </a:solidFill>
                        <a:effectLst/>
                        <a:latin typeface="Aptos Narrow" panose="020B0004020202020204" pitchFamily="34" charset="0"/>
                      </a:endParaRPr>
                    </a:p>
                  </a:txBody>
                  <a:tcPr marL="7399" marR="7399" marT="7399"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1050" b="0" i="0" u="none" strike="noStrike" dirty="0">
                        <a:solidFill>
                          <a:srgbClr val="000000"/>
                        </a:solidFill>
                        <a:effectLst/>
                        <a:latin typeface="Aptos Narrow" panose="020B0004020202020204" pitchFamily="34" charset="0"/>
                      </a:endParaRPr>
                    </a:p>
                  </a:txBody>
                  <a:tcPr marL="7399" marR="7399" marT="7399"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1050" b="0" i="0" u="none" strike="noStrike" dirty="0">
                        <a:solidFill>
                          <a:srgbClr val="000000"/>
                        </a:solidFill>
                        <a:effectLst/>
                        <a:latin typeface="Aptos Narrow" panose="020B0004020202020204" pitchFamily="34" charset="0"/>
                      </a:endParaRPr>
                    </a:p>
                  </a:txBody>
                  <a:tcPr marL="7399" marR="7399" marT="7399" marB="0" anchor="b">
                    <a:lnL>
                      <a:noFill/>
                    </a:lnL>
                    <a:lnR>
                      <a:noFill/>
                    </a:lnR>
                    <a:lnT w="12700" cap="flat" cmpd="sng" algn="ctr">
                      <a:solidFill>
                        <a:srgbClr val="000000"/>
                      </a:solidFill>
                      <a:prstDash val="solid"/>
                      <a:round/>
                      <a:headEnd type="none" w="med" len="med"/>
                      <a:tailEnd type="none" w="med" len="med"/>
                    </a:lnT>
                    <a:lnB>
                      <a:noFill/>
                    </a:lnB>
                    <a:noFill/>
                  </a:tcPr>
                </a:tc>
                <a:tc>
                  <a:txBody>
                    <a:bodyPr/>
                    <a:lstStyle/>
                    <a:p>
                      <a:pPr algn="l" fontAlgn="b"/>
                      <a:endParaRPr lang="en-CH" sz="1050" b="0" i="0" u="none" strike="noStrike" dirty="0">
                        <a:solidFill>
                          <a:srgbClr val="000000"/>
                        </a:solidFill>
                        <a:effectLst/>
                        <a:latin typeface="Aptos Narrow" panose="020B0004020202020204" pitchFamily="34" charset="0"/>
                      </a:endParaRPr>
                    </a:p>
                  </a:txBody>
                  <a:tcPr marL="7399" marR="7399" marT="7399" marB="0" anchor="b">
                    <a:lnL>
                      <a:noFill/>
                    </a:lnL>
                    <a:lnR>
                      <a:noFill/>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3024689637"/>
                  </a:ext>
                </a:extLst>
              </a:tr>
              <a:tr h="167702">
                <a:tc>
                  <a:txBody>
                    <a:bodyPr/>
                    <a:lstStyle/>
                    <a:p>
                      <a:pPr algn="l" fontAlgn="b"/>
                      <a:r>
                        <a:rPr lang="en-GB" sz="1050" b="1" i="0" u="none" strike="noStrike">
                          <a:solidFill>
                            <a:srgbClr val="000000"/>
                          </a:solidFill>
                          <a:effectLst/>
                          <a:latin typeface="Aptos Narrow" panose="020B0004020202020204" pitchFamily="34" charset="0"/>
                        </a:rPr>
                        <a:t>Base year</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n-CH" sz="1050" b="0" i="0" u="none" strike="noStrike">
                          <a:solidFill>
                            <a:srgbClr val="000000"/>
                          </a:solidFill>
                          <a:effectLst/>
                          <a:latin typeface="Aptos Narrow" panose="020B0004020202020204" pitchFamily="34" charset="0"/>
                        </a:rPr>
                        <a:t>2025</a:t>
                      </a:r>
                    </a:p>
                  </a:txBody>
                  <a:tcPr marL="7399" marR="7399" marT="739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extLst>
                  <a:ext uri="{0D108BD9-81ED-4DB2-BD59-A6C34878D82A}">
                    <a16:rowId xmlns:a16="http://schemas.microsoft.com/office/drawing/2014/main" val="2413279298"/>
                  </a:ext>
                </a:extLst>
              </a:tr>
              <a:tr h="167702">
                <a:tc>
                  <a:txBody>
                    <a:bodyPr/>
                    <a:lstStyle/>
                    <a:p>
                      <a:pPr algn="l" fontAlgn="b"/>
                      <a:r>
                        <a:rPr lang="en-GB" sz="1050" b="1" i="0" u="none" strike="noStrike">
                          <a:solidFill>
                            <a:srgbClr val="000000"/>
                          </a:solidFill>
                          <a:effectLst/>
                          <a:latin typeface="Aptos Narrow" panose="020B0004020202020204" pitchFamily="34" charset="0"/>
                        </a:rPr>
                        <a:t>GDP Deflator 2023 (2023)</a:t>
                      </a:r>
                    </a:p>
                  </a:txBody>
                  <a:tcPr marL="7399" marR="7399" marT="7399"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b"/>
                      <a:r>
                        <a:rPr lang="en-CH" sz="1050" b="0" i="0" u="none" strike="noStrike">
                          <a:solidFill>
                            <a:srgbClr val="000000"/>
                          </a:solidFill>
                          <a:effectLst/>
                          <a:latin typeface="Aptos Narrow" panose="020B0004020202020204" pitchFamily="34" charset="0"/>
                        </a:rPr>
                        <a:t>1.20</a:t>
                      </a:r>
                    </a:p>
                  </a:txBody>
                  <a:tcPr marL="7399" marR="7399" marT="7399"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w="12700" cap="flat" cmpd="sng" algn="ctr">
                      <a:solidFill>
                        <a:srgbClr val="000000"/>
                      </a:solidFill>
                      <a:prstDash val="solid"/>
                      <a:round/>
                      <a:headEnd type="none" w="med" len="med"/>
                      <a:tailEnd type="none" w="med" len="med"/>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dirty="0">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tc>
                  <a:txBody>
                    <a:bodyPr/>
                    <a:lstStyle/>
                    <a:p>
                      <a:pPr algn="l" fontAlgn="b"/>
                      <a:endParaRPr lang="en-CH" sz="1050" b="0" i="0" u="none" strike="noStrike" dirty="0">
                        <a:solidFill>
                          <a:srgbClr val="000000"/>
                        </a:solidFill>
                        <a:effectLst/>
                        <a:latin typeface="Aptos Narrow" panose="020B0004020202020204" pitchFamily="34" charset="0"/>
                      </a:endParaRPr>
                    </a:p>
                  </a:txBody>
                  <a:tcPr marL="7399" marR="7399" marT="7399" marB="0" anchor="b">
                    <a:lnL>
                      <a:noFill/>
                    </a:lnL>
                    <a:lnR>
                      <a:noFill/>
                    </a:lnR>
                    <a:lnT>
                      <a:noFill/>
                    </a:lnT>
                    <a:lnB>
                      <a:noFill/>
                    </a:lnB>
                    <a:noFill/>
                  </a:tcPr>
                </a:tc>
                <a:extLst>
                  <a:ext uri="{0D108BD9-81ED-4DB2-BD59-A6C34878D82A}">
                    <a16:rowId xmlns:a16="http://schemas.microsoft.com/office/drawing/2014/main" val="3057295781"/>
                  </a:ext>
                </a:extLst>
              </a:tr>
            </a:tbl>
          </a:graphicData>
        </a:graphic>
      </p:graphicFrame>
      <p:sp>
        <p:nvSpPr>
          <p:cNvPr id="8" name="Left Brace 7">
            <a:extLst>
              <a:ext uri="{FF2B5EF4-FFF2-40B4-BE49-F238E27FC236}">
                <a16:creationId xmlns:a16="http://schemas.microsoft.com/office/drawing/2014/main" id="{DAA37963-0FDD-8C03-5FCA-9BAB67974F0E}"/>
              </a:ext>
            </a:extLst>
          </p:cNvPr>
          <p:cNvSpPr/>
          <p:nvPr/>
        </p:nvSpPr>
        <p:spPr>
          <a:xfrm rot="5400000">
            <a:off x="4485504" y="721036"/>
            <a:ext cx="245800" cy="1244714"/>
          </a:xfrm>
          <a:prstGeom prst="leftBrace">
            <a:avLst>
              <a:gd name="adj1" fmla="val 48334"/>
              <a:gd name="adj2" fmla="val 5158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9" name="TextBox 8">
            <a:extLst>
              <a:ext uri="{FF2B5EF4-FFF2-40B4-BE49-F238E27FC236}">
                <a16:creationId xmlns:a16="http://schemas.microsoft.com/office/drawing/2014/main" id="{D7C126C7-E3C7-E470-6D86-533CC34F9977}"/>
              </a:ext>
            </a:extLst>
          </p:cNvPr>
          <p:cNvSpPr txBox="1"/>
          <p:nvPr/>
        </p:nvSpPr>
        <p:spPr>
          <a:xfrm>
            <a:off x="3995736" y="914360"/>
            <a:ext cx="1119217" cy="307777"/>
          </a:xfrm>
          <a:prstGeom prst="rect">
            <a:avLst/>
          </a:prstGeom>
          <a:noFill/>
        </p:spPr>
        <p:txBody>
          <a:bodyPr wrap="none" rtlCol="0">
            <a:spAutoFit/>
          </a:bodyPr>
          <a:lstStyle/>
          <a:p>
            <a:pPr algn="ctr"/>
            <a:r>
              <a:rPr lang="en-CH" sz="1400" dirty="0"/>
              <a:t>interpolated</a:t>
            </a:r>
          </a:p>
        </p:txBody>
      </p:sp>
      <p:sp>
        <p:nvSpPr>
          <p:cNvPr id="10" name="Text Placeholder 9">
            <a:extLst>
              <a:ext uri="{FF2B5EF4-FFF2-40B4-BE49-F238E27FC236}">
                <a16:creationId xmlns:a16="http://schemas.microsoft.com/office/drawing/2014/main" id="{25E1CE93-0DB6-59BD-C03A-8C9F4CFF8FDC}"/>
              </a:ext>
            </a:extLst>
          </p:cNvPr>
          <p:cNvSpPr>
            <a:spLocks noGrp="1"/>
          </p:cNvSpPr>
          <p:nvPr>
            <p:ph type="body" sz="quarter" idx="12"/>
          </p:nvPr>
        </p:nvSpPr>
        <p:spPr>
          <a:xfrm>
            <a:off x="75910" y="3490451"/>
            <a:ext cx="8958868" cy="1558083"/>
          </a:xfrm>
        </p:spPr>
        <p:txBody>
          <a:bodyPr/>
          <a:lstStyle/>
          <a:p>
            <a:r>
              <a:rPr lang="en-US" b="1" dirty="0"/>
              <a:t>Shadow cost of carbon values after 2050 </a:t>
            </a:r>
            <a:r>
              <a:rPr lang="en-US" dirty="0"/>
              <a:t>can either be</a:t>
            </a:r>
          </a:p>
          <a:p>
            <a:pPr marL="342900" indent="-342900">
              <a:buFont typeface="+mj-lt"/>
              <a:buAutoNum type="arabicPeriod"/>
            </a:pPr>
            <a:r>
              <a:rPr lang="en-US" dirty="0"/>
              <a:t>set to 0 or </a:t>
            </a:r>
          </a:p>
          <a:p>
            <a:pPr marL="342900" indent="-342900">
              <a:buFont typeface="+mj-lt"/>
              <a:buAutoNum type="arabicPeriod"/>
            </a:pPr>
            <a:r>
              <a:rPr lang="en-US" dirty="0"/>
              <a:t>be kept at the 250 level or </a:t>
            </a:r>
          </a:p>
          <a:p>
            <a:pPr marL="342900" indent="-342900">
              <a:buFont typeface="+mj-lt"/>
              <a:buAutoNum type="arabicPeriod"/>
            </a:pPr>
            <a:r>
              <a:rPr lang="en-US" dirty="0"/>
              <a:t>decrease according to a decarbonization policy</a:t>
            </a:r>
          </a:p>
          <a:p>
            <a:r>
              <a:rPr lang="en-US" dirty="0"/>
              <a:t>The choice needs to be accompanied by a rationale and be explained.</a:t>
            </a:r>
          </a:p>
          <a:p>
            <a:r>
              <a:rPr lang="en-US" dirty="0"/>
              <a:t>Also, different scenarios can be presented (pessimistic case, intermediate, optimistic case)</a:t>
            </a:r>
            <a:endParaRPr lang="en-CH" dirty="0"/>
          </a:p>
        </p:txBody>
      </p:sp>
    </p:spTree>
    <p:extLst>
      <p:ext uri="{BB962C8B-B14F-4D97-AF65-F5344CB8AC3E}">
        <p14:creationId xmlns:p14="http://schemas.microsoft.com/office/powerpoint/2010/main" val="3069571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C416F3-0520-78D2-15DE-E29D87D26E56}"/>
              </a:ext>
            </a:extLst>
          </p:cNvPr>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7" name="Text Placeholder 6">
            <a:extLst>
              <a:ext uri="{FF2B5EF4-FFF2-40B4-BE49-F238E27FC236}">
                <a16:creationId xmlns:a16="http://schemas.microsoft.com/office/drawing/2014/main" id="{12232211-75EB-B0B2-A5E1-166152760127}"/>
              </a:ext>
            </a:extLst>
          </p:cNvPr>
          <p:cNvSpPr>
            <a:spLocks noGrp="1"/>
          </p:cNvSpPr>
          <p:nvPr>
            <p:ph type="body" sz="quarter" idx="12"/>
          </p:nvPr>
        </p:nvSpPr>
        <p:spPr>
          <a:xfrm>
            <a:off x="109222" y="1054389"/>
            <a:ext cx="6489441" cy="2282124"/>
          </a:xfrm>
        </p:spPr>
        <p:txBody>
          <a:bodyPr/>
          <a:lstStyle/>
          <a:p>
            <a:r>
              <a:rPr lang="en-CH" dirty="0"/>
              <a:t>One infrastructure can host subsequently two particle colliders:</a:t>
            </a:r>
          </a:p>
          <a:p>
            <a:r>
              <a:rPr lang="en-CH" dirty="0"/>
              <a:t>2035 – 2045: construction of infrastructure and first collider (FCC-ee)</a:t>
            </a:r>
          </a:p>
          <a:p>
            <a:r>
              <a:rPr lang="en-CH" dirty="0"/>
              <a:t>2050 – 2065: operation of FCC-ee</a:t>
            </a:r>
          </a:p>
          <a:p>
            <a:r>
              <a:rPr lang="en-CH" dirty="0"/>
              <a:t>2065 – 2075: decommissioning of FCC-ee and installation of FCC-hh</a:t>
            </a:r>
          </a:p>
          <a:p>
            <a:r>
              <a:rPr lang="en-CH" dirty="0"/>
              <a:t>2075 – 2100: Operation of FCC-hh</a:t>
            </a:r>
          </a:p>
          <a:p>
            <a:r>
              <a:rPr lang="en-CH" dirty="0"/>
              <a:t>	2100+: Decommissioning of FCC-hh at some point, then undefined</a:t>
            </a:r>
          </a:p>
        </p:txBody>
      </p:sp>
      <p:sp>
        <p:nvSpPr>
          <p:cNvPr id="6" name="Title 5">
            <a:extLst>
              <a:ext uri="{FF2B5EF4-FFF2-40B4-BE49-F238E27FC236}">
                <a16:creationId xmlns:a16="http://schemas.microsoft.com/office/drawing/2014/main" id="{FD4B87A9-6A03-52A8-F549-FF8CFE5975A0}"/>
              </a:ext>
            </a:extLst>
          </p:cNvPr>
          <p:cNvSpPr>
            <a:spLocks noGrp="1"/>
          </p:cNvSpPr>
          <p:nvPr>
            <p:ph type="title"/>
          </p:nvPr>
        </p:nvSpPr>
        <p:spPr/>
        <p:txBody>
          <a:bodyPr/>
          <a:lstStyle/>
          <a:p>
            <a:r>
              <a:rPr lang="en-CH" dirty="0"/>
              <a:t>Specific example: FCC-ee + FCC-hh</a:t>
            </a:r>
          </a:p>
        </p:txBody>
      </p:sp>
      <p:sp>
        <p:nvSpPr>
          <p:cNvPr id="10" name="Rectangle 9">
            <a:extLst>
              <a:ext uri="{FF2B5EF4-FFF2-40B4-BE49-F238E27FC236}">
                <a16:creationId xmlns:a16="http://schemas.microsoft.com/office/drawing/2014/main" id="{46ECDD4D-8AC9-F1B9-5C12-421F80EF2FCF}"/>
              </a:ext>
            </a:extLst>
          </p:cNvPr>
          <p:cNvSpPr/>
          <p:nvPr/>
        </p:nvSpPr>
        <p:spPr>
          <a:xfrm>
            <a:off x="109222" y="1444892"/>
            <a:ext cx="6049691" cy="72593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TextBox 10">
            <a:extLst>
              <a:ext uri="{FF2B5EF4-FFF2-40B4-BE49-F238E27FC236}">
                <a16:creationId xmlns:a16="http://schemas.microsoft.com/office/drawing/2014/main" id="{07AB46B8-4E1A-8931-23FD-611D544F8394}"/>
              </a:ext>
            </a:extLst>
          </p:cNvPr>
          <p:cNvSpPr txBox="1"/>
          <p:nvPr/>
        </p:nvSpPr>
        <p:spPr>
          <a:xfrm>
            <a:off x="6158913" y="1444892"/>
            <a:ext cx="2785081" cy="307777"/>
          </a:xfrm>
          <a:prstGeom prst="rect">
            <a:avLst/>
          </a:prstGeom>
          <a:noFill/>
        </p:spPr>
        <p:txBody>
          <a:bodyPr wrap="square" rtlCol="0">
            <a:spAutoFit/>
          </a:bodyPr>
          <a:lstStyle/>
          <a:p>
            <a:pPr algn="l"/>
            <a:r>
              <a:rPr lang="en-CH" sz="1400" dirty="0"/>
              <a:t>Scope of impact assessments</a:t>
            </a:r>
          </a:p>
        </p:txBody>
      </p:sp>
    </p:spTree>
    <p:extLst>
      <p:ext uri="{BB962C8B-B14F-4D97-AF65-F5344CB8AC3E}">
        <p14:creationId xmlns:p14="http://schemas.microsoft.com/office/powerpoint/2010/main" val="3170884976"/>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59B53C-9CD2-7585-3C4E-8E5311EBEC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F64166-8CAA-C2E8-F612-BB57C61E656F}"/>
              </a:ext>
            </a:extLst>
          </p:cNvPr>
          <p:cNvSpPr>
            <a:spLocks noGrp="1"/>
          </p:cNvSpPr>
          <p:nvPr>
            <p:ph type="ctrTitle"/>
          </p:nvPr>
        </p:nvSpPr>
        <p:spPr/>
        <p:txBody>
          <a:bodyPr/>
          <a:lstStyle/>
          <a:p>
            <a:r>
              <a:rPr lang="en-CH" dirty="0"/>
              <a:t>Public Good Value</a:t>
            </a:r>
          </a:p>
        </p:txBody>
      </p:sp>
      <p:sp>
        <p:nvSpPr>
          <p:cNvPr id="4" name="Slide Number Placeholder 3">
            <a:extLst>
              <a:ext uri="{FF2B5EF4-FFF2-40B4-BE49-F238E27FC236}">
                <a16:creationId xmlns:a16="http://schemas.microsoft.com/office/drawing/2014/main" id="{8E3B570D-4D19-98C2-0FC6-9EFB74EA9F9A}"/>
              </a:ext>
            </a:extLst>
          </p:cNvPr>
          <p:cNvSpPr>
            <a:spLocks noGrp="1"/>
          </p:cNvSpPr>
          <p:nvPr>
            <p:ph type="sldNum" sz="quarter" idx="12"/>
          </p:nvPr>
        </p:nvSpPr>
        <p:spPr/>
        <p:txBody>
          <a:bodyPr/>
          <a:lstStyle/>
          <a:p>
            <a:fld id="{88A1DFE4-5FC5-43BD-BB7E-75EAD82B965F}" type="slidenum">
              <a:rPr lang="en-US" noProof="0" smtClean="0"/>
              <a:pPr/>
              <a:t>220</a:t>
            </a:fld>
            <a:endParaRPr lang="en-US" noProof="0" dirty="0"/>
          </a:p>
        </p:txBody>
      </p:sp>
    </p:spTree>
    <p:extLst>
      <p:ext uri="{BB962C8B-B14F-4D97-AF65-F5344CB8AC3E}">
        <p14:creationId xmlns:p14="http://schemas.microsoft.com/office/powerpoint/2010/main" val="1769586675"/>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2C4D0F5-0C21-CE78-9683-21CFB8E6EB16}"/>
              </a:ext>
            </a:extLst>
          </p:cNvPr>
          <p:cNvSpPr>
            <a:spLocks noGrp="1"/>
          </p:cNvSpPr>
          <p:nvPr>
            <p:ph type="sldNum" sz="quarter" idx="10"/>
          </p:nvPr>
        </p:nvSpPr>
        <p:spPr/>
        <p:txBody>
          <a:bodyPr/>
          <a:lstStyle/>
          <a:p>
            <a:fld id="{88A1DFE4-5FC5-43BD-BB7E-75EAD82B965F}" type="slidenum">
              <a:rPr lang="en-US" noProof="0" smtClean="0"/>
              <a:pPr/>
              <a:t>221</a:t>
            </a:fld>
            <a:endParaRPr lang="en-US" noProof="0" dirty="0"/>
          </a:p>
        </p:txBody>
      </p:sp>
      <p:sp>
        <p:nvSpPr>
          <p:cNvPr id="10" name="Text Placeholder 9">
            <a:extLst>
              <a:ext uri="{FF2B5EF4-FFF2-40B4-BE49-F238E27FC236}">
                <a16:creationId xmlns:a16="http://schemas.microsoft.com/office/drawing/2014/main" id="{C93B0098-0FD2-8D34-8457-D9A2A6686BB6}"/>
              </a:ext>
            </a:extLst>
          </p:cNvPr>
          <p:cNvSpPr>
            <a:spLocks noGrp="1"/>
          </p:cNvSpPr>
          <p:nvPr>
            <p:ph type="body" sz="quarter" idx="12"/>
          </p:nvPr>
        </p:nvSpPr>
        <p:spPr>
          <a:xfrm>
            <a:off x="92841" y="2014538"/>
            <a:ext cx="8715491" cy="2000336"/>
          </a:xfrm>
        </p:spPr>
        <p:txBody>
          <a:bodyPr/>
          <a:lstStyle/>
          <a:p>
            <a:r>
              <a:rPr lang="en-CH" dirty="0"/>
              <a:t>Assess the public’s awareness and attitude towards a particular scientific research activity.</a:t>
            </a:r>
          </a:p>
          <a:p>
            <a:r>
              <a:rPr lang="en-CH" dirty="0"/>
              <a:t>Understand what influences the non-use value that people associate to the research</a:t>
            </a:r>
          </a:p>
          <a:p>
            <a:pPr marL="342900" indent="-342900">
              <a:buAutoNum type="arabicParenR"/>
            </a:pPr>
            <a:r>
              <a:rPr lang="en-GB" b="1" dirty="0"/>
              <a:t>Existence value: </a:t>
            </a:r>
            <a:r>
              <a:rPr lang="en-GB" dirty="0"/>
              <a:t>value given by individuals to </a:t>
            </a:r>
            <a:r>
              <a:rPr lang="en-GB" u="sng" dirty="0"/>
              <a:t>know that the good continues to exist.</a:t>
            </a:r>
          </a:p>
          <a:p>
            <a:pPr marL="342900" indent="-342900">
              <a:buAutoNum type="arabicParenR"/>
            </a:pPr>
            <a:r>
              <a:rPr lang="en-GB" b="1" dirty="0"/>
              <a:t>Altruist value: </a:t>
            </a:r>
            <a:r>
              <a:rPr lang="en-GB" dirty="0"/>
              <a:t>value given by individuals that the good exists </a:t>
            </a:r>
            <a:r>
              <a:rPr lang="en-GB" u="sng" dirty="0"/>
              <a:t>and others can profit from it.</a:t>
            </a:r>
          </a:p>
          <a:p>
            <a:pPr marL="342900" indent="-342900">
              <a:buAutoNum type="arabicParenR"/>
            </a:pPr>
            <a:r>
              <a:rPr lang="en-GB" b="1" dirty="0"/>
              <a:t>Bequest or Leg(</a:t>
            </a:r>
            <a:r>
              <a:rPr lang="en-GB" b="1" dirty="0" err="1"/>
              <a:t>acy</a:t>
            </a:r>
            <a:r>
              <a:rPr lang="en-GB" b="1" dirty="0"/>
              <a:t>) value</a:t>
            </a:r>
            <a:endParaRPr lang="en-CH" dirty="0"/>
          </a:p>
          <a:p>
            <a:r>
              <a:rPr lang="en-CH" dirty="0"/>
              <a:t>Understand better if the public investments foreseen or already engaged are justified in the eyes of the public.</a:t>
            </a:r>
          </a:p>
        </p:txBody>
      </p:sp>
      <p:sp>
        <p:nvSpPr>
          <p:cNvPr id="4" name="Title 3">
            <a:extLst>
              <a:ext uri="{FF2B5EF4-FFF2-40B4-BE49-F238E27FC236}">
                <a16:creationId xmlns:a16="http://schemas.microsoft.com/office/drawing/2014/main" id="{AA7AA429-67B9-E78A-5826-CBFE531D6D2A}"/>
              </a:ext>
            </a:extLst>
          </p:cNvPr>
          <p:cNvSpPr>
            <a:spLocks noGrp="1"/>
          </p:cNvSpPr>
          <p:nvPr>
            <p:ph type="title"/>
          </p:nvPr>
        </p:nvSpPr>
        <p:spPr/>
        <p:txBody>
          <a:bodyPr/>
          <a:lstStyle/>
          <a:p>
            <a:r>
              <a:rPr lang="en-CH" dirty="0"/>
              <a:t>Motivation</a:t>
            </a:r>
          </a:p>
        </p:txBody>
      </p:sp>
      <p:sp>
        <p:nvSpPr>
          <p:cNvPr id="12" name="Text Placeholder 9">
            <a:extLst>
              <a:ext uri="{FF2B5EF4-FFF2-40B4-BE49-F238E27FC236}">
                <a16:creationId xmlns:a16="http://schemas.microsoft.com/office/drawing/2014/main" id="{77A1FD4F-AD67-FCAC-0920-496B4AC3D435}"/>
              </a:ext>
            </a:extLst>
          </p:cNvPr>
          <p:cNvSpPr txBox="1">
            <a:spLocks/>
          </p:cNvSpPr>
          <p:nvPr/>
        </p:nvSpPr>
        <p:spPr>
          <a:xfrm>
            <a:off x="92842" y="1058398"/>
            <a:ext cx="8715491" cy="804066"/>
          </a:xfrm>
          <a:prstGeom prst="rect">
            <a:avLst/>
          </a:prstGeom>
          <a:solidFill>
            <a:schemeClr val="accent2">
              <a:lumMod val="20000"/>
              <a:lumOff val="80000"/>
            </a:schemeClr>
          </a:solidFill>
          <a:ln>
            <a:solidFill>
              <a:schemeClr val="accent2">
                <a:lumMod val="50000"/>
              </a:schemeClr>
            </a:solidFill>
          </a:ln>
        </p:spPr>
        <p:txBody>
          <a:bodyPr vert="horz" lIns="91440" tIns="45720" rIns="91440" bIns="45720" rtlCol="0">
            <a:noAutofit/>
          </a:bodyPr>
          <a:lstStyle>
            <a:lvl1pPr marL="0" indent="0" algn="l" defTabSz="685800" rtl="0" eaLnBrk="1" latinLnBrk="0" hangingPunct="1">
              <a:lnSpc>
                <a:spcPct val="100000"/>
              </a:lnSpc>
              <a:spcBef>
                <a:spcPts val="0"/>
              </a:spcBef>
              <a:spcAft>
                <a:spcPts val="600"/>
              </a:spcAft>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ct val="100000"/>
              </a:lnSpc>
              <a:spcBef>
                <a:spcPts val="0"/>
              </a:spcBef>
              <a:spcAft>
                <a:spcPts val="600"/>
              </a:spcAft>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ct val="100000"/>
              </a:lnSpc>
              <a:spcBef>
                <a:spcPts val="0"/>
              </a:spcBef>
              <a:spcAft>
                <a:spcPts val="600"/>
              </a:spcAft>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dirty="0"/>
              <a:t>The public good value refers to the total worth or benefit that society derives from a public good — something that is non-rivalrous (one person using it doesn’t reduce its availability to others) and non-excludable (no one can be easily excluded from using it).</a:t>
            </a:r>
          </a:p>
        </p:txBody>
      </p:sp>
    </p:spTree>
    <p:extLst>
      <p:ext uri="{BB962C8B-B14F-4D97-AF65-F5344CB8AC3E}">
        <p14:creationId xmlns:p14="http://schemas.microsoft.com/office/powerpoint/2010/main" val="4179914240"/>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E1356B2-F609-B704-F310-B7EA261CA724}"/>
              </a:ext>
            </a:extLst>
          </p:cNvPr>
          <p:cNvSpPr>
            <a:spLocks noGrp="1"/>
          </p:cNvSpPr>
          <p:nvPr>
            <p:ph type="sldNum" sz="quarter" idx="10"/>
          </p:nvPr>
        </p:nvSpPr>
        <p:spPr/>
        <p:txBody>
          <a:bodyPr/>
          <a:lstStyle/>
          <a:p>
            <a:fld id="{88A1DFE4-5FC5-43BD-BB7E-75EAD82B965F}" type="slidenum">
              <a:rPr lang="en-US" noProof="0" smtClean="0"/>
              <a:pPr/>
              <a:t>222</a:t>
            </a:fld>
            <a:endParaRPr lang="en-US" noProof="0" dirty="0"/>
          </a:p>
        </p:txBody>
      </p:sp>
      <p:sp>
        <p:nvSpPr>
          <p:cNvPr id="7" name="Text Placeholder 6">
            <a:extLst>
              <a:ext uri="{FF2B5EF4-FFF2-40B4-BE49-F238E27FC236}">
                <a16:creationId xmlns:a16="http://schemas.microsoft.com/office/drawing/2014/main" id="{E61D138A-8364-FED3-C141-CF6BBD36754D}"/>
              </a:ext>
            </a:extLst>
          </p:cNvPr>
          <p:cNvSpPr>
            <a:spLocks noGrp="1"/>
          </p:cNvSpPr>
          <p:nvPr>
            <p:ph type="body" sz="quarter" idx="12"/>
          </p:nvPr>
        </p:nvSpPr>
        <p:spPr>
          <a:xfrm>
            <a:off x="92842" y="991329"/>
            <a:ext cx="8815414" cy="3873564"/>
          </a:xfrm>
        </p:spPr>
        <p:txBody>
          <a:bodyPr/>
          <a:lstStyle/>
          <a:p>
            <a:pPr marL="285750" indent="-285750">
              <a:buFont typeface="Arial" panose="020B0604020202020204" pitchFamily="34" charset="0"/>
              <a:buChar char="•"/>
            </a:pPr>
            <a:r>
              <a:rPr lang="en-CH" dirty="0"/>
              <a:t>Requires a representative sample of the population in the country for a</a:t>
            </a:r>
            <a:br>
              <a:rPr lang="en-CH" dirty="0"/>
            </a:br>
            <a:r>
              <a:rPr lang="en-CH" u="sng" dirty="0"/>
              <a:t>“stated preference survey” to understand the value of an item does not have a market price</a:t>
            </a:r>
            <a:r>
              <a:rPr lang="en-CH" dirty="0"/>
              <a:t>.</a:t>
            </a:r>
          </a:p>
          <a:p>
            <a:pPr marL="758250" lvl="1" indent="-285750">
              <a:buFont typeface="Arial" panose="020B0604020202020204" pitchFamily="34" charset="0"/>
              <a:buChar char="•"/>
            </a:pPr>
            <a:r>
              <a:rPr lang="en-CH" b="1" dirty="0"/>
              <a:t>Contingent valuation </a:t>
            </a:r>
            <a:r>
              <a:rPr lang="en-CH" dirty="0"/>
              <a:t>(pay yes or no, with our without payment ladder)</a:t>
            </a:r>
          </a:p>
          <a:p>
            <a:pPr marL="758250" lvl="1" indent="-285750">
              <a:buFont typeface="Arial" panose="020B0604020202020204" pitchFamily="34" charset="0"/>
              <a:buChar char="•"/>
            </a:pPr>
            <a:r>
              <a:rPr lang="en-CH" b="1" dirty="0"/>
              <a:t>Discrete choice experiment</a:t>
            </a:r>
            <a:r>
              <a:rPr lang="en-CH" dirty="0"/>
              <a:t> (different scenarios with difference prices)</a:t>
            </a:r>
          </a:p>
          <a:p>
            <a:pPr marL="758250" lvl="1" indent="-285750">
              <a:buFont typeface="Arial" panose="020B0604020202020204" pitchFamily="34" charset="0"/>
              <a:buChar char="•"/>
            </a:pPr>
            <a:r>
              <a:rPr lang="en-CH" b="1" dirty="0"/>
              <a:t>Bidding game </a:t>
            </a:r>
            <a:r>
              <a:rPr lang="en-CH" dirty="0"/>
              <a:t>(increase or decrease price iteratively)</a:t>
            </a:r>
          </a:p>
          <a:p>
            <a:pPr marL="285750" indent="-285750">
              <a:buFont typeface="Arial" panose="020B0604020202020204" pitchFamily="34" charset="0"/>
              <a:buChar char="•"/>
            </a:pPr>
            <a:r>
              <a:rPr lang="en-CH" dirty="0"/>
              <a:t>Requires the design of a survey</a:t>
            </a:r>
          </a:p>
        </p:txBody>
      </p:sp>
      <p:sp>
        <p:nvSpPr>
          <p:cNvPr id="6" name="Title 5">
            <a:extLst>
              <a:ext uri="{FF2B5EF4-FFF2-40B4-BE49-F238E27FC236}">
                <a16:creationId xmlns:a16="http://schemas.microsoft.com/office/drawing/2014/main" id="{5A435924-0255-CAD8-7294-7F65B714BC3D}"/>
              </a:ext>
            </a:extLst>
          </p:cNvPr>
          <p:cNvSpPr>
            <a:spLocks noGrp="1"/>
          </p:cNvSpPr>
          <p:nvPr>
            <p:ph type="title"/>
          </p:nvPr>
        </p:nvSpPr>
        <p:spPr>
          <a:xfrm>
            <a:off x="92842" y="356254"/>
            <a:ext cx="8941935" cy="543857"/>
          </a:xfrm>
        </p:spPr>
        <p:txBody>
          <a:bodyPr/>
          <a:lstStyle/>
          <a:p>
            <a:r>
              <a:rPr lang="en-CH" dirty="0"/>
              <a:t>Approach: Willingess to financially participate survey</a:t>
            </a:r>
          </a:p>
        </p:txBody>
      </p:sp>
    </p:spTree>
    <p:extLst>
      <p:ext uri="{BB962C8B-B14F-4D97-AF65-F5344CB8AC3E}">
        <p14:creationId xmlns:p14="http://schemas.microsoft.com/office/powerpoint/2010/main" val="4214834776"/>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23EE34-06EF-8710-567B-A1BA9349ACD6}"/>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DACA10F-35AE-FFA9-2DC5-3E2E63B09C6F}"/>
              </a:ext>
            </a:extLst>
          </p:cNvPr>
          <p:cNvSpPr>
            <a:spLocks noGrp="1"/>
          </p:cNvSpPr>
          <p:nvPr>
            <p:ph type="sldNum" sz="quarter" idx="10"/>
          </p:nvPr>
        </p:nvSpPr>
        <p:spPr/>
        <p:txBody>
          <a:bodyPr/>
          <a:lstStyle/>
          <a:p>
            <a:fld id="{88A1DFE4-5FC5-43BD-BB7E-75EAD82B965F}" type="slidenum">
              <a:rPr lang="en-US" noProof="0" smtClean="0"/>
              <a:pPr/>
              <a:t>223</a:t>
            </a:fld>
            <a:endParaRPr lang="en-US" noProof="0" dirty="0"/>
          </a:p>
        </p:txBody>
      </p:sp>
      <p:sp>
        <p:nvSpPr>
          <p:cNvPr id="7" name="Text Placeholder 6">
            <a:extLst>
              <a:ext uri="{FF2B5EF4-FFF2-40B4-BE49-F238E27FC236}">
                <a16:creationId xmlns:a16="http://schemas.microsoft.com/office/drawing/2014/main" id="{7FCCF3DE-C940-5248-5860-611E5B81D8EE}"/>
              </a:ext>
            </a:extLst>
          </p:cNvPr>
          <p:cNvSpPr>
            <a:spLocks noGrp="1"/>
          </p:cNvSpPr>
          <p:nvPr>
            <p:ph type="body" sz="quarter" idx="12"/>
          </p:nvPr>
        </p:nvSpPr>
        <p:spPr>
          <a:xfrm>
            <a:off x="92842" y="900111"/>
            <a:ext cx="8815414" cy="3964782"/>
          </a:xfrm>
        </p:spPr>
        <p:txBody>
          <a:bodyPr/>
          <a:lstStyle/>
          <a:p>
            <a:pPr marL="285750" indent="-285750">
              <a:buFont typeface="Arial" panose="020B0604020202020204" pitchFamily="34" charset="0"/>
              <a:buChar char="•"/>
            </a:pPr>
            <a:r>
              <a:rPr lang="en-GB" dirty="0"/>
              <a:t>F</a:t>
            </a:r>
            <a:r>
              <a:rPr lang="en-CH" dirty="0"/>
              <a:t>ollow the NOAA guid</a:t>
            </a:r>
            <a:r>
              <a:rPr lang="en-GB" dirty="0"/>
              <a:t>e</a:t>
            </a:r>
            <a:r>
              <a:rPr lang="en-CH" dirty="0"/>
              <a:t>lines</a:t>
            </a:r>
          </a:p>
          <a:p>
            <a:pPr marL="758250" lvl="1" indent="-285750">
              <a:buFont typeface="Arial" panose="020B0604020202020204" pitchFamily="34" charset="0"/>
              <a:buChar char="•"/>
            </a:pPr>
            <a:r>
              <a:rPr lang="en-GB" dirty="0"/>
              <a:t>Original paper 1993: https://</a:t>
            </a:r>
            <a:r>
              <a:rPr lang="en-GB" dirty="0" err="1"/>
              <a:t>repository.library.noaa.gov</a:t>
            </a:r>
            <a:r>
              <a:rPr lang="en-GB" dirty="0"/>
              <a:t>/view/</a:t>
            </a:r>
            <a:r>
              <a:rPr lang="en-GB" dirty="0" err="1"/>
              <a:t>noaa</a:t>
            </a:r>
            <a:r>
              <a:rPr lang="en-GB" dirty="0"/>
              <a:t>/60900</a:t>
            </a:r>
          </a:p>
          <a:p>
            <a:pPr marL="758250" lvl="1" indent="-285750">
              <a:buFont typeface="Arial" panose="020B0604020202020204" pitchFamily="34" charset="0"/>
              <a:buChar char="•"/>
            </a:pPr>
            <a:r>
              <a:rPr lang="en-GB" dirty="0"/>
              <a:t>https://</a:t>
            </a:r>
            <a:r>
              <a:rPr lang="en-GB" dirty="0" err="1"/>
              <a:t>www.jstor.org</a:t>
            </a:r>
            <a:r>
              <a:rPr lang="en-GB" dirty="0"/>
              <a:t>/stable/1244369</a:t>
            </a:r>
          </a:p>
          <a:p>
            <a:pPr marL="758250" lvl="1" indent="-285750">
              <a:buFont typeface="Arial" panose="020B0604020202020204" pitchFamily="34" charset="0"/>
              <a:buChar char="•"/>
            </a:pPr>
            <a:r>
              <a:rPr lang="en-GB" dirty="0"/>
              <a:t>https://</a:t>
            </a:r>
            <a:r>
              <a:rPr lang="en-GB" dirty="0" err="1"/>
              <a:t>coast.noaa.gov</a:t>
            </a:r>
            <a:r>
              <a:rPr lang="en-GB" dirty="0"/>
              <a:t>/data/</a:t>
            </a:r>
            <a:r>
              <a:rPr lang="en-GB" dirty="0" err="1"/>
              <a:t>digitalcoast</a:t>
            </a:r>
            <a:r>
              <a:rPr lang="en-GB" dirty="0"/>
              <a:t>/pdf/</a:t>
            </a:r>
            <a:r>
              <a:rPr lang="en-GB" dirty="0" err="1"/>
              <a:t>econguide</a:t>
            </a:r>
            <a:r>
              <a:rPr lang="en-GB" dirty="0"/>
              <a:t>-stated-</a:t>
            </a:r>
            <a:r>
              <a:rPr lang="en-GB" dirty="0" err="1"/>
              <a:t>preference.pdf</a:t>
            </a:r>
            <a:endParaRPr lang="en-CH" dirty="0"/>
          </a:p>
          <a:p>
            <a:pPr marL="285750" indent="-285750">
              <a:buFont typeface="Arial" panose="020B0604020202020204" pitchFamily="34" charset="0"/>
              <a:buChar char="•"/>
            </a:pPr>
            <a:r>
              <a:rPr lang="en-CH" dirty="0"/>
              <a:t>Be pecific (for a project or programme)</a:t>
            </a:r>
          </a:p>
          <a:p>
            <a:pPr marL="285750" indent="-285750">
              <a:buFont typeface="Arial" panose="020B0604020202020204" pitchFamily="34" charset="0"/>
              <a:buChar char="•"/>
            </a:pPr>
            <a:r>
              <a:rPr lang="en-CH" dirty="0"/>
              <a:t>Indicate a specific time frame (e.g. within the next 10 years for a time period of 10 years)</a:t>
            </a:r>
          </a:p>
          <a:p>
            <a:pPr marL="285750" indent="-285750">
              <a:buFont typeface="Arial" panose="020B0604020202020204" pitchFamily="34" charset="0"/>
              <a:buChar char="•"/>
            </a:pPr>
            <a:r>
              <a:rPr lang="en-CH" dirty="0"/>
              <a:t>Present a counterfactual example in a choice experiment</a:t>
            </a:r>
          </a:p>
          <a:p>
            <a:pPr marL="285750" indent="-285750">
              <a:buFont typeface="Arial" panose="020B0604020202020204" pitchFamily="34" charset="0"/>
              <a:buChar char="•"/>
            </a:pPr>
            <a:r>
              <a:rPr lang="en-CH" dirty="0"/>
              <a:t>Realistic payment scenarios (e.g. based on existing tax contributions and donations)</a:t>
            </a:r>
          </a:p>
          <a:p>
            <a:pPr marL="285750" indent="-285750">
              <a:buFont typeface="Arial" panose="020B0604020202020204" pitchFamily="34" charset="0"/>
              <a:buChar char="•"/>
            </a:pPr>
            <a:r>
              <a:rPr lang="en-CH" dirty="0"/>
              <a:t>Ask bid before and after explaining the project and its context</a:t>
            </a:r>
          </a:p>
          <a:p>
            <a:pPr marL="285750" indent="-285750">
              <a:buFont typeface="Arial" panose="020B0604020202020204" pitchFamily="34" charset="0"/>
              <a:buChar char="•"/>
            </a:pPr>
            <a:r>
              <a:rPr lang="en-CH" dirty="0"/>
              <a:t>Avoid bias</a:t>
            </a:r>
          </a:p>
          <a:p>
            <a:pPr marL="285750" indent="-285750">
              <a:buFont typeface="Arial" panose="020B0604020202020204" pitchFamily="34" charset="0"/>
              <a:buChar char="•"/>
            </a:pPr>
            <a:r>
              <a:rPr lang="en-CH" dirty="0"/>
              <a:t>Include ”no payment” option</a:t>
            </a:r>
          </a:p>
          <a:p>
            <a:pPr marL="285750" indent="-285750">
              <a:buFont typeface="Arial" panose="020B0604020202020204" pitchFamily="34" charset="0"/>
              <a:buChar char="•"/>
            </a:pPr>
            <a:r>
              <a:rPr lang="en-CH" dirty="0"/>
              <a:t>Include justification for the provided payment value or no payment</a:t>
            </a:r>
          </a:p>
          <a:p>
            <a:pPr marL="285750" indent="-285750">
              <a:buFont typeface="Arial" panose="020B0604020202020204" pitchFamily="34" charset="0"/>
              <a:buChar char="•"/>
            </a:pPr>
            <a:r>
              <a:rPr lang="en-CH" dirty="0"/>
              <a:t>Administer anonymously (neither knowing who asks nor who is asked)</a:t>
            </a:r>
          </a:p>
          <a:p>
            <a:pPr marL="285750" indent="-285750">
              <a:buFont typeface="Arial" panose="020B0604020202020204" pitchFamily="34" charset="0"/>
              <a:buChar char="•"/>
            </a:pPr>
            <a:r>
              <a:rPr lang="en-CH" dirty="0"/>
              <a:t>Have analysis done independently by quality assured partner</a:t>
            </a:r>
          </a:p>
        </p:txBody>
      </p:sp>
      <p:sp>
        <p:nvSpPr>
          <p:cNvPr id="6" name="Title 5">
            <a:extLst>
              <a:ext uri="{FF2B5EF4-FFF2-40B4-BE49-F238E27FC236}">
                <a16:creationId xmlns:a16="http://schemas.microsoft.com/office/drawing/2014/main" id="{DEA7EEF1-C92B-971C-C6F8-39DC2E896793}"/>
              </a:ext>
            </a:extLst>
          </p:cNvPr>
          <p:cNvSpPr>
            <a:spLocks noGrp="1"/>
          </p:cNvSpPr>
          <p:nvPr>
            <p:ph type="title"/>
          </p:nvPr>
        </p:nvSpPr>
        <p:spPr>
          <a:xfrm>
            <a:off x="92842" y="356254"/>
            <a:ext cx="8941935" cy="543857"/>
          </a:xfrm>
        </p:spPr>
        <p:txBody>
          <a:bodyPr/>
          <a:lstStyle/>
          <a:p>
            <a:r>
              <a:rPr lang="en-CH" dirty="0"/>
              <a:t>Points for survey design</a:t>
            </a:r>
          </a:p>
        </p:txBody>
      </p:sp>
    </p:spTree>
    <p:extLst>
      <p:ext uri="{BB962C8B-B14F-4D97-AF65-F5344CB8AC3E}">
        <p14:creationId xmlns:p14="http://schemas.microsoft.com/office/powerpoint/2010/main" val="2389920474"/>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C4B7F6C-E928-0286-143A-3E7459EF4E03}"/>
              </a:ext>
            </a:extLst>
          </p:cNvPr>
          <p:cNvSpPr>
            <a:spLocks noGrp="1"/>
          </p:cNvSpPr>
          <p:nvPr>
            <p:ph type="sldNum" sz="quarter" idx="10"/>
          </p:nvPr>
        </p:nvSpPr>
        <p:spPr/>
        <p:txBody>
          <a:bodyPr/>
          <a:lstStyle/>
          <a:p>
            <a:fld id="{88A1DFE4-5FC5-43BD-BB7E-75EAD82B965F}" type="slidenum">
              <a:rPr lang="en-US" noProof="0" smtClean="0"/>
              <a:pPr/>
              <a:t>224</a:t>
            </a:fld>
            <a:endParaRPr lang="en-US" noProof="0" dirty="0"/>
          </a:p>
        </p:txBody>
      </p:sp>
      <p:sp>
        <p:nvSpPr>
          <p:cNvPr id="7" name="Text Placeholder 6">
            <a:extLst>
              <a:ext uri="{FF2B5EF4-FFF2-40B4-BE49-F238E27FC236}">
                <a16:creationId xmlns:a16="http://schemas.microsoft.com/office/drawing/2014/main" id="{F8A17640-EA98-87AA-D42E-FB5C3DE4BFE6}"/>
              </a:ext>
            </a:extLst>
          </p:cNvPr>
          <p:cNvSpPr>
            <a:spLocks noGrp="1"/>
          </p:cNvSpPr>
          <p:nvPr>
            <p:ph type="body" sz="quarter" idx="12"/>
          </p:nvPr>
        </p:nvSpPr>
        <p:spPr>
          <a:xfrm>
            <a:off x="92842" y="1085850"/>
            <a:ext cx="8652457" cy="3350505"/>
          </a:xfrm>
        </p:spPr>
        <p:txBody>
          <a:bodyPr/>
          <a:lstStyle/>
          <a:p>
            <a:r>
              <a:rPr lang="en-CH" dirty="0"/>
              <a:t>WPT are sensitive to different bias:</a:t>
            </a:r>
          </a:p>
          <a:p>
            <a:pPr marL="285750" indent="-285750">
              <a:buFont typeface="Arial" panose="020B0604020202020204" pitchFamily="34" charset="0"/>
              <a:buChar char="•"/>
            </a:pPr>
            <a:r>
              <a:rPr lang="en-CH" dirty="0"/>
              <a:t>Hypothetical:</a:t>
            </a:r>
            <a:r>
              <a:rPr lang="en-CH" b="0" dirty="0"/>
              <a:t> people tend to overstate their bids, since they are not real</a:t>
            </a:r>
            <a:endParaRPr lang="en-CH" dirty="0"/>
          </a:p>
          <a:p>
            <a:pPr marL="285750" indent="-285750">
              <a:buFont typeface="Arial" panose="020B0604020202020204" pitchFamily="34" charset="0"/>
              <a:buChar char="•"/>
            </a:pPr>
            <a:r>
              <a:rPr lang="en-CH" dirty="0"/>
              <a:t>Strategic: </a:t>
            </a:r>
            <a:r>
              <a:rPr lang="en-CH" b="0" dirty="0"/>
              <a:t>people may understate bid to avoid having eventually to pay</a:t>
            </a:r>
            <a:endParaRPr lang="en-CH" dirty="0"/>
          </a:p>
          <a:p>
            <a:pPr marL="285750" indent="-285750">
              <a:buFont typeface="Arial" panose="020B0604020202020204" pitchFamily="34" charset="0"/>
              <a:buChar char="•"/>
            </a:pPr>
            <a:r>
              <a:rPr lang="en-CH" dirty="0"/>
              <a:t>Starting point: </a:t>
            </a:r>
            <a:r>
              <a:rPr lang="en-CH" b="0" dirty="0"/>
              <a:t>Initial numbers can anchor responses (too high, too low).</a:t>
            </a:r>
            <a:endParaRPr lang="en-CH" dirty="0"/>
          </a:p>
          <a:p>
            <a:pPr marL="285750" indent="-285750">
              <a:buFont typeface="Arial" panose="020B0604020202020204" pitchFamily="34" charset="0"/>
              <a:buChar char="•"/>
            </a:pPr>
            <a:r>
              <a:rPr lang="en-CH" dirty="0"/>
              <a:t>Embedding effects: scope/frame may be misunderstood</a:t>
            </a:r>
          </a:p>
          <a:p>
            <a:endParaRPr lang="en-CH" dirty="0"/>
          </a:p>
          <a:p>
            <a:r>
              <a:rPr lang="en-CH" dirty="0"/>
              <a:t>Cheap talk scripts:</a:t>
            </a:r>
          </a:p>
          <a:p>
            <a:r>
              <a:rPr lang="en-CH" dirty="0"/>
              <a:t>Ask to </a:t>
            </a:r>
            <a:r>
              <a:rPr lang="en-CH" u="sng" dirty="0"/>
              <a:t>sign a declaration of honour</a:t>
            </a:r>
            <a:r>
              <a:rPr lang="en-CH" dirty="0"/>
              <a:t> to help contributing to a work that costs actual money and that there is no right/wrong answer, but the results depend on honest declaration and that the asked persons act on behalf of other persons who are not asked.</a:t>
            </a:r>
          </a:p>
          <a:p>
            <a:r>
              <a:rPr lang="en-CH" dirty="0"/>
              <a:t>Foresee certainty scales in the questionnaire.</a:t>
            </a:r>
          </a:p>
          <a:p>
            <a:r>
              <a:rPr lang="en-CH" dirty="0"/>
              <a:t>Make sure to ask necessary background data about the respondent</a:t>
            </a:r>
          </a:p>
          <a:p>
            <a:r>
              <a:rPr lang="en-CH" dirty="0"/>
              <a:t>To better understand yes/no, develop a logit model based on factors that may influence a yes or no decision, e.g. income, education, political government model, gender, … &gt; need to ask those data.</a:t>
            </a:r>
          </a:p>
        </p:txBody>
      </p:sp>
      <p:sp>
        <p:nvSpPr>
          <p:cNvPr id="6" name="Title 5">
            <a:extLst>
              <a:ext uri="{FF2B5EF4-FFF2-40B4-BE49-F238E27FC236}">
                <a16:creationId xmlns:a16="http://schemas.microsoft.com/office/drawing/2014/main" id="{5AA9B294-B299-A713-DC31-B414D29A11DE}"/>
              </a:ext>
            </a:extLst>
          </p:cNvPr>
          <p:cNvSpPr>
            <a:spLocks noGrp="1"/>
          </p:cNvSpPr>
          <p:nvPr>
            <p:ph type="title"/>
          </p:nvPr>
        </p:nvSpPr>
        <p:spPr/>
        <p:txBody>
          <a:bodyPr/>
          <a:lstStyle/>
          <a:p>
            <a:r>
              <a:rPr lang="en-CH" dirty="0"/>
              <a:t>Bias and how to deal with it</a:t>
            </a:r>
          </a:p>
        </p:txBody>
      </p:sp>
    </p:spTree>
    <p:extLst>
      <p:ext uri="{BB962C8B-B14F-4D97-AF65-F5344CB8AC3E}">
        <p14:creationId xmlns:p14="http://schemas.microsoft.com/office/powerpoint/2010/main" val="3189201097"/>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2A84371-F678-9E1E-1EC7-75B1DADCF925}"/>
              </a:ext>
            </a:extLst>
          </p:cNvPr>
          <p:cNvSpPr>
            <a:spLocks noGrp="1"/>
          </p:cNvSpPr>
          <p:nvPr>
            <p:ph type="sldNum" sz="quarter" idx="10"/>
          </p:nvPr>
        </p:nvSpPr>
        <p:spPr/>
        <p:txBody>
          <a:bodyPr/>
          <a:lstStyle/>
          <a:p>
            <a:fld id="{88A1DFE4-5FC5-43BD-BB7E-75EAD82B965F}" type="slidenum">
              <a:rPr lang="en-US" noProof="0" smtClean="0"/>
              <a:pPr/>
              <a:t>225</a:t>
            </a:fld>
            <a:endParaRPr lang="en-US" noProof="0" dirty="0"/>
          </a:p>
        </p:txBody>
      </p:sp>
      <p:sp>
        <p:nvSpPr>
          <p:cNvPr id="7" name="Text Placeholder 6">
            <a:extLst>
              <a:ext uri="{FF2B5EF4-FFF2-40B4-BE49-F238E27FC236}">
                <a16:creationId xmlns:a16="http://schemas.microsoft.com/office/drawing/2014/main" id="{45E5D025-44C4-8BA5-F09A-1ED566B28A0E}"/>
              </a:ext>
            </a:extLst>
          </p:cNvPr>
          <p:cNvSpPr>
            <a:spLocks noGrp="1"/>
          </p:cNvSpPr>
          <p:nvPr>
            <p:ph type="body" sz="quarter" idx="12"/>
          </p:nvPr>
        </p:nvSpPr>
        <p:spPr/>
        <p:txBody>
          <a:bodyPr/>
          <a:lstStyle/>
          <a:p>
            <a:r>
              <a:rPr lang="en-CH" dirty="0"/>
              <a:t>Preliminary desk work</a:t>
            </a:r>
          </a:p>
          <a:p>
            <a:pPr marL="285750" indent="-285750">
              <a:buFont typeface="Arial" panose="020B0604020202020204" pitchFamily="34" charset="0"/>
              <a:buChar char="•"/>
            </a:pPr>
            <a:r>
              <a:rPr lang="en-CH" dirty="0"/>
              <a:t>Identify target population</a:t>
            </a:r>
          </a:p>
          <a:p>
            <a:pPr marL="285750" indent="-285750">
              <a:buFont typeface="Arial" panose="020B0604020202020204" pitchFamily="34" charset="0"/>
              <a:buChar char="•"/>
            </a:pPr>
            <a:r>
              <a:rPr lang="en-CH" dirty="0"/>
              <a:t>Determine size of sample</a:t>
            </a:r>
            <a:br>
              <a:rPr lang="en-CH" dirty="0"/>
            </a:br>
            <a:r>
              <a:rPr lang="en-CH" dirty="0"/>
              <a:t>(1000 – 2000 to get within 3% range of uncertainty)</a:t>
            </a:r>
          </a:p>
          <a:p>
            <a:pPr marL="285750" indent="-285750">
              <a:buFont typeface="Arial" panose="020B0604020202020204" pitchFamily="34" charset="0"/>
              <a:buChar char="•"/>
            </a:pPr>
            <a:r>
              <a:rPr lang="en-CH" dirty="0"/>
              <a:t>Interview types (face-to-face, CAWI, CAPI)</a:t>
            </a:r>
          </a:p>
          <a:p>
            <a:r>
              <a:rPr lang="en-CH" dirty="0"/>
              <a:t>Survey setup</a:t>
            </a:r>
          </a:p>
          <a:p>
            <a:pPr marL="285750" indent="-285750">
              <a:buFont typeface="Arial" panose="020B0604020202020204" pitchFamily="34" charset="0"/>
              <a:buChar char="•"/>
            </a:pPr>
            <a:r>
              <a:rPr lang="en-CH" dirty="0"/>
              <a:t>Questionnaire development with experts &amp; panel</a:t>
            </a:r>
          </a:p>
          <a:p>
            <a:pPr marL="285750" indent="-285750">
              <a:buFont typeface="Arial" panose="020B0604020202020204" pitchFamily="34" charset="0"/>
              <a:buChar char="•"/>
            </a:pPr>
            <a:r>
              <a:rPr lang="en-CH" dirty="0"/>
              <a:t>In local language!</a:t>
            </a:r>
          </a:p>
          <a:p>
            <a:pPr marL="285750" indent="-285750">
              <a:buFont typeface="Arial" panose="020B0604020202020204" pitchFamily="34" charset="0"/>
              <a:buChar char="•"/>
            </a:pPr>
            <a:r>
              <a:rPr lang="en-CH" dirty="0"/>
              <a:t>With support materials (video, presentation)</a:t>
            </a:r>
          </a:p>
          <a:p>
            <a:endParaRPr lang="en-CH" dirty="0"/>
          </a:p>
        </p:txBody>
      </p:sp>
      <p:sp>
        <p:nvSpPr>
          <p:cNvPr id="8" name="Text Placeholder 7">
            <a:extLst>
              <a:ext uri="{FF2B5EF4-FFF2-40B4-BE49-F238E27FC236}">
                <a16:creationId xmlns:a16="http://schemas.microsoft.com/office/drawing/2014/main" id="{82C78506-3CBC-1E72-C588-3CD510A0E5E8}"/>
              </a:ext>
            </a:extLst>
          </p:cNvPr>
          <p:cNvSpPr>
            <a:spLocks noGrp="1"/>
          </p:cNvSpPr>
          <p:nvPr>
            <p:ph type="body" sz="quarter" idx="13"/>
          </p:nvPr>
        </p:nvSpPr>
        <p:spPr/>
        <p:txBody>
          <a:bodyPr/>
          <a:lstStyle/>
          <a:p>
            <a:r>
              <a:rPr lang="en-CH" dirty="0"/>
              <a:t>Pilot survey</a:t>
            </a:r>
          </a:p>
          <a:p>
            <a:pPr marL="285750" indent="-285750">
              <a:buFont typeface="Arial" panose="020B0604020202020204" pitchFamily="34" charset="0"/>
              <a:buChar char="•"/>
            </a:pPr>
            <a:r>
              <a:rPr lang="en-GB" dirty="0"/>
              <a:t>P</a:t>
            </a:r>
            <a:r>
              <a:rPr lang="en-CH" dirty="0"/>
              <a:t>ermits adjustements</a:t>
            </a:r>
          </a:p>
          <a:p>
            <a:r>
              <a:rPr lang="en-CH" dirty="0"/>
              <a:t>Deployment</a:t>
            </a:r>
          </a:p>
          <a:p>
            <a:pPr marL="285750" indent="-285750">
              <a:buFont typeface="Arial" panose="020B0604020202020204" pitchFamily="34" charset="0"/>
              <a:buChar char="•"/>
            </a:pPr>
            <a:r>
              <a:rPr lang="en-CH" dirty="0"/>
              <a:t>Must include quality management</a:t>
            </a:r>
          </a:p>
          <a:p>
            <a:pPr marL="285750" indent="-285750">
              <a:buFont typeface="Arial" panose="020B0604020202020204" pitchFamily="34" charset="0"/>
              <a:buChar char="•"/>
            </a:pPr>
            <a:r>
              <a:rPr lang="en-CH" dirty="0"/>
              <a:t>Data cleaning</a:t>
            </a:r>
          </a:p>
          <a:p>
            <a:pPr marL="285750" indent="-285750">
              <a:buFont typeface="Arial" panose="020B0604020202020204" pitchFamily="34" charset="0"/>
              <a:buChar char="•"/>
            </a:pPr>
            <a:r>
              <a:rPr lang="en-CH" dirty="0"/>
              <a:t>Descriptive statistics</a:t>
            </a:r>
          </a:p>
          <a:p>
            <a:endParaRPr lang="en-CH" dirty="0"/>
          </a:p>
        </p:txBody>
      </p:sp>
      <p:sp>
        <p:nvSpPr>
          <p:cNvPr id="6" name="Title 5">
            <a:extLst>
              <a:ext uri="{FF2B5EF4-FFF2-40B4-BE49-F238E27FC236}">
                <a16:creationId xmlns:a16="http://schemas.microsoft.com/office/drawing/2014/main" id="{DB9AD5B7-15CC-8A08-D56F-48836967535F}"/>
              </a:ext>
            </a:extLst>
          </p:cNvPr>
          <p:cNvSpPr>
            <a:spLocks noGrp="1"/>
          </p:cNvSpPr>
          <p:nvPr>
            <p:ph type="title"/>
          </p:nvPr>
        </p:nvSpPr>
        <p:spPr>
          <a:xfrm>
            <a:off x="92843" y="470556"/>
            <a:ext cx="8941935" cy="543857"/>
          </a:xfrm>
        </p:spPr>
        <p:txBody>
          <a:bodyPr/>
          <a:lstStyle/>
          <a:p>
            <a:r>
              <a:rPr lang="en-CH" dirty="0"/>
              <a:t>Sampling strategy </a:t>
            </a:r>
            <a:r>
              <a:rPr lang="en-CH" sz="1200" dirty="0"/>
              <a:t>(</a:t>
            </a:r>
            <a:r>
              <a:rPr lang="en-GB" sz="1200" dirty="0"/>
              <a:t>https://</a:t>
            </a:r>
            <a:r>
              <a:rPr lang="en-GB" sz="1200" dirty="0" err="1"/>
              <a:t>zenodo.org</a:t>
            </a:r>
            <a:r>
              <a:rPr lang="en-GB" sz="1200" dirty="0"/>
              <a:t>/records/7766949)</a:t>
            </a:r>
            <a:endParaRPr lang="en-CH" dirty="0"/>
          </a:p>
        </p:txBody>
      </p:sp>
    </p:spTree>
    <p:extLst>
      <p:ext uri="{BB962C8B-B14F-4D97-AF65-F5344CB8AC3E}">
        <p14:creationId xmlns:p14="http://schemas.microsoft.com/office/powerpoint/2010/main" val="3139464497"/>
      </p:ext>
    </p:extLst>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5D65FD8-822C-5191-73C8-92E9550BE48B}"/>
              </a:ext>
            </a:extLst>
          </p:cNvPr>
          <p:cNvSpPr>
            <a:spLocks noGrp="1"/>
          </p:cNvSpPr>
          <p:nvPr>
            <p:ph type="sldNum" sz="quarter" idx="10"/>
          </p:nvPr>
        </p:nvSpPr>
        <p:spPr/>
        <p:txBody>
          <a:bodyPr/>
          <a:lstStyle/>
          <a:p>
            <a:fld id="{88A1DFE4-5FC5-43BD-BB7E-75EAD82B965F}" type="slidenum">
              <a:rPr lang="en-US" noProof="0" smtClean="0"/>
              <a:pPr/>
              <a:t>226</a:t>
            </a:fld>
            <a:endParaRPr lang="en-US" noProof="0" dirty="0"/>
          </a:p>
        </p:txBody>
      </p:sp>
      <p:sp>
        <p:nvSpPr>
          <p:cNvPr id="6" name="Title 5">
            <a:extLst>
              <a:ext uri="{FF2B5EF4-FFF2-40B4-BE49-F238E27FC236}">
                <a16:creationId xmlns:a16="http://schemas.microsoft.com/office/drawing/2014/main" id="{97796BD9-C40A-FD90-8EAC-533D9E76C9F3}"/>
              </a:ext>
            </a:extLst>
          </p:cNvPr>
          <p:cNvSpPr>
            <a:spLocks noGrp="1"/>
          </p:cNvSpPr>
          <p:nvPr>
            <p:ph type="title"/>
          </p:nvPr>
        </p:nvSpPr>
        <p:spPr/>
        <p:txBody>
          <a:bodyPr/>
          <a:lstStyle/>
          <a:p>
            <a:r>
              <a:rPr lang="en-CH" dirty="0"/>
              <a:t>Example question</a:t>
            </a:r>
          </a:p>
        </p:txBody>
      </p:sp>
      <p:sp>
        <p:nvSpPr>
          <p:cNvPr id="9" name="TextBox 8">
            <a:extLst>
              <a:ext uri="{FF2B5EF4-FFF2-40B4-BE49-F238E27FC236}">
                <a16:creationId xmlns:a16="http://schemas.microsoft.com/office/drawing/2014/main" id="{0B192AC1-CF61-DB5A-24C3-3CA36286ED17}"/>
              </a:ext>
            </a:extLst>
          </p:cNvPr>
          <p:cNvSpPr txBox="1"/>
          <p:nvPr/>
        </p:nvSpPr>
        <p:spPr>
          <a:xfrm>
            <a:off x="178594" y="1028701"/>
            <a:ext cx="8215313" cy="1723549"/>
          </a:xfrm>
          <a:prstGeom prst="rect">
            <a:avLst/>
          </a:prstGeom>
          <a:solidFill>
            <a:schemeClr val="bg1">
              <a:lumMod val="95000"/>
            </a:schemeClr>
          </a:solidFill>
        </p:spPr>
        <p:txBody>
          <a:bodyPr wrap="square" rtlCol="0">
            <a:spAutoFit/>
          </a:bodyPr>
          <a:lstStyle/>
          <a:p>
            <a:pPr algn="l">
              <a:spcBef>
                <a:spcPts val="600"/>
              </a:spcBef>
              <a:spcAft>
                <a:spcPts val="600"/>
              </a:spcAft>
            </a:pPr>
            <a:r>
              <a:rPr lang="en-GB" sz="1600" dirty="0"/>
              <a:t>Particle accelerator research, including the Large Hadron Collider (LHC) at CERN, has established a theoretical representation of the Universe. However, the research highlights phenomena that cannot be explained by this theory. CERN Member States, including the United Kingdom, are financing this research.</a:t>
            </a:r>
          </a:p>
          <a:p>
            <a:pPr algn="l">
              <a:spcBef>
                <a:spcPts val="600"/>
              </a:spcBef>
              <a:spcAft>
                <a:spcPts val="600"/>
              </a:spcAft>
            </a:pPr>
            <a:r>
              <a:rPr lang="en-GB" sz="1600" dirty="0"/>
              <a:t>All British people over the age of 18 pay on average about 3 Pounds per year to CERN through taxes.</a:t>
            </a:r>
          </a:p>
        </p:txBody>
      </p:sp>
      <p:sp>
        <p:nvSpPr>
          <p:cNvPr id="10" name="Casella di testo 2">
            <a:extLst>
              <a:ext uri="{FF2B5EF4-FFF2-40B4-BE49-F238E27FC236}">
                <a16:creationId xmlns:a16="http://schemas.microsoft.com/office/drawing/2014/main" id="{9CEFE487-081D-A521-19A2-046752521BC2}"/>
              </a:ext>
            </a:extLst>
          </p:cNvPr>
          <p:cNvSpPr txBox="1">
            <a:spLocks noChangeArrowheads="1"/>
          </p:cNvSpPr>
          <p:nvPr/>
        </p:nvSpPr>
        <p:spPr bwMode="auto">
          <a:xfrm>
            <a:off x="1807369" y="3009899"/>
            <a:ext cx="2604135" cy="1924049"/>
          </a:xfrm>
          <a:prstGeom prst="rect">
            <a:avLst/>
          </a:prstGeom>
          <a:solidFill>
            <a:sysClr val="window" lastClr="FFFFFF">
              <a:lumMod val="95000"/>
            </a:sysClr>
          </a:solidFill>
          <a:ln w="9525">
            <a:solidFill>
              <a:srgbClr val="000000"/>
            </a:solidFill>
            <a:miter lim="800000"/>
            <a:headEnd/>
            <a:tailEnd/>
          </a:ln>
        </p:spPr>
        <p:txBody>
          <a:bodyPr rot="0" vert="horz" wrap="square" lIns="91440" tIns="45720" rIns="91440" bIns="45720" anchor="ctr" anchorCtr="0">
            <a:noAutofit/>
          </a:bodyPr>
          <a:lstStyle/>
          <a:p>
            <a:pPr algn="ctr">
              <a:spcAft>
                <a:spcPts val="1000"/>
              </a:spcAft>
              <a:buNone/>
            </a:pPr>
            <a:r>
              <a:rPr lang="en-GB" sz="1100" b="1" dirty="0">
                <a:solidFill>
                  <a:srgbClr val="002060"/>
                </a:solidFill>
                <a:effectLst/>
                <a:latin typeface="Century Gothic" panose="020B0502020202020204" pitchFamily="34" charset="0"/>
                <a:ea typeface="Calibri" panose="020F0502020204030204" pitchFamily="34" charset="0"/>
                <a:cs typeface="Arial" panose="020B0604020202020204" pitchFamily="34" charset="0"/>
              </a:rPr>
              <a:t>Scenario A</a:t>
            </a:r>
            <a:endParaRPr lang="en-CH" sz="1100" dirty="0">
              <a:solidFill>
                <a:srgbClr val="002060"/>
              </a:solidFill>
              <a:effectLst/>
              <a:latin typeface="Trebuchet MS" panose="020B0703020202090204" pitchFamily="34" charset="0"/>
              <a:ea typeface="Calibri" panose="020F0502020204030204" pitchFamily="34" charset="0"/>
              <a:cs typeface="Arial" panose="020B0604020202020204" pitchFamily="34" charset="0"/>
            </a:endParaRPr>
          </a:p>
          <a:p>
            <a:pPr algn="just">
              <a:lnSpc>
                <a:spcPct val="150000"/>
              </a:lnSpc>
              <a:spcAft>
                <a:spcPts val="1000"/>
              </a:spcAft>
              <a:buNone/>
            </a:pPr>
            <a:r>
              <a:rPr lang="en-GB" sz="900" dirty="0">
                <a:solidFill>
                  <a:srgbClr val="002060"/>
                </a:solidFill>
                <a:effectLst/>
                <a:latin typeface="Century Gothic" panose="020B0502020202020204" pitchFamily="34" charset="0"/>
                <a:ea typeface="Calibri" panose="020F0502020204030204" pitchFamily="34" charset="0"/>
                <a:cs typeface="Kalinga" panose="020B0502040204020203" pitchFamily="34" charset="0"/>
              </a:rPr>
              <a:t>CERN Member States </a:t>
            </a:r>
            <a:r>
              <a:rPr lang="en-GB" sz="900" b="1" dirty="0">
                <a:solidFill>
                  <a:srgbClr val="002060"/>
                </a:solidFill>
                <a:effectLst/>
                <a:latin typeface="Century Gothic" panose="020B0502020202020204" pitchFamily="34" charset="0"/>
                <a:ea typeface="Calibri" panose="020F0502020204030204" pitchFamily="34" charset="0"/>
                <a:cs typeface="Kalinga" panose="020B0502040204020203" pitchFamily="34" charset="0"/>
              </a:rPr>
              <a:t>decides to invest in a new particle accelerator in the next decade</a:t>
            </a:r>
            <a:r>
              <a:rPr lang="en-GB" sz="900" dirty="0">
                <a:solidFill>
                  <a:srgbClr val="002060"/>
                </a:solidFill>
                <a:effectLst/>
                <a:latin typeface="Century Gothic" panose="020B0502020202020204" pitchFamily="34" charset="0"/>
                <a:ea typeface="Calibri" panose="020F0502020204030204" pitchFamily="34" charset="0"/>
                <a:cs typeface="Kalinga" panose="020B0502040204020203" pitchFamily="34" charset="0"/>
              </a:rPr>
              <a:t>. It will make discoveries on phenomena that cannot be explained today. This new accelerator will be operated for at least twenty-five years.</a:t>
            </a:r>
            <a:br>
              <a:rPr lang="en-CH" sz="1100" dirty="0">
                <a:solidFill>
                  <a:srgbClr val="002060"/>
                </a:solidFill>
                <a:latin typeface="Trebuchet MS" panose="020B0703020202090204" pitchFamily="34" charset="0"/>
                <a:ea typeface="Calibri" panose="020F0502020204030204" pitchFamily="34" charset="0"/>
                <a:cs typeface="Arial" panose="020B0604020202020204" pitchFamily="34" charset="0"/>
              </a:rPr>
            </a:br>
            <a:endParaRPr lang="en-GB" sz="900" dirty="0">
              <a:solidFill>
                <a:srgbClr val="002060"/>
              </a:solidFill>
              <a:effectLst/>
              <a:latin typeface="Century Gothic" panose="020B0502020202020204" pitchFamily="34" charset="0"/>
              <a:ea typeface="Calibri" panose="020F0502020204030204" pitchFamily="34" charset="0"/>
              <a:cs typeface="Kalinga" panose="020B0502040204020203" pitchFamily="34" charset="0"/>
            </a:endParaRPr>
          </a:p>
        </p:txBody>
      </p:sp>
      <p:sp>
        <p:nvSpPr>
          <p:cNvPr id="11" name="Casella di testo 2">
            <a:extLst>
              <a:ext uri="{FF2B5EF4-FFF2-40B4-BE49-F238E27FC236}">
                <a16:creationId xmlns:a16="http://schemas.microsoft.com/office/drawing/2014/main" id="{1E7D60BF-D399-B75D-A1BF-1158FC90B5EF}"/>
              </a:ext>
            </a:extLst>
          </p:cNvPr>
          <p:cNvSpPr txBox="1">
            <a:spLocks noChangeArrowheads="1"/>
          </p:cNvSpPr>
          <p:nvPr/>
        </p:nvSpPr>
        <p:spPr bwMode="auto">
          <a:xfrm>
            <a:off x="4572000" y="3009900"/>
            <a:ext cx="2604135" cy="1924049"/>
          </a:xfrm>
          <a:prstGeom prst="rect">
            <a:avLst/>
          </a:prstGeom>
          <a:solidFill>
            <a:sysClr val="window" lastClr="FFFFFF">
              <a:lumMod val="95000"/>
            </a:sysClr>
          </a:solidFill>
          <a:ln w="9525">
            <a:solidFill>
              <a:srgbClr val="000000"/>
            </a:solidFill>
            <a:miter lim="800000"/>
            <a:headEnd/>
            <a:tailEnd/>
          </a:ln>
        </p:spPr>
        <p:txBody>
          <a:bodyPr rot="0" vert="horz" wrap="square" lIns="91440" tIns="45720" rIns="91440" bIns="45720" anchor="ctr" anchorCtr="0">
            <a:noAutofit/>
          </a:bodyPr>
          <a:lstStyle/>
          <a:p>
            <a:pPr algn="ctr">
              <a:spcAft>
                <a:spcPts val="1000"/>
              </a:spcAft>
              <a:buNone/>
            </a:pPr>
            <a:r>
              <a:rPr lang="en-GB" sz="1100" b="1" dirty="0">
                <a:solidFill>
                  <a:srgbClr val="002060"/>
                </a:solidFill>
                <a:effectLst/>
                <a:latin typeface="Century Gothic" panose="020B0502020202020204" pitchFamily="34" charset="0"/>
                <a:ea typeface="Calibri" panose="020F0502020204030204" pitchFamily="34" charset="0"/>
                <a:cs typeface="Arial" panose="020B0604020202020204" pitchFamily="34" charset="0"/>
              </a:rPr>
              <a:t>Scenario B</a:t>
            </a:r>
            <a:endParaRPr lang="en-CH" sz="1100" dirty="0">
              <a:solidFill>
                <a:srgbClr val="002060"/>
              </a:solidFill>
              <a:effectLst/>
              <a:latin typeface="Trebuchet MS" panose="020B0703020202090204" pitchFamily="34" charset="0"/>
              <a:ea typeface="Calibri" panose="020F0502020204030204" pitchFamily="34" charset="0"/>
              <a:cs typeface="Arial" panose="020B0604020202020204" pitchFamily="34" charset="0"/>
            </a:endParaRPr>
          </a:p>
          <a:p>
            <a:pPr algn="just">
              <a:lnSpc>
                <a:spcPct val="150000"/>
              </a:lnSpc>
              <a:spcAft>
                <a:spcPts val="1000"/>
              </a:spcAft>
              <a:buNone/>
            </a:pPr>
            <a:r>
              <a:rPr lang="en-GB" sz="900" dirty="0">
                <a:solidFill>
                  <a:srgbClr val="002060"/>
                </a:solidFill>
                <a:effectLst/>
                <a:latin typeface="Century Gothic" panose="020B0502020202020204" pitchFamily="34" charset="0"/>
                <a:ea typeface="Calibri" panose="020F0502020204030204" pitchFamily="34" charset="0"/>
                <a:cs typeface="Kalinga" panose="020B0502040204020203" pitchFamily="34" charset="0"/>
              </a:rPr>
              <a:t>CERN Member States </a:t>
            </a:r>
            <a:r>
              <a:rPr lang="en-GB" sz="900" b="1" dirty="0">
                <a:solidFill>
                  <a:srgbClr val="002060"/>
                </a:solidFill>
                <a:effectLst/>
                <a:latin typeface="Century Gothic" panose="020B0502020202020204" pitchFamily="34" charset="0"/>
                <a:ea typeface="Calibri" panose="020F0502020204030204" pitchFamily="34" charset="0"/>
                <a:cs typeface="Kalinga" panose="020B0502040204020203" pitchFamily="34" charset="0"/>
              </a:rPr>
              <a:t>decide not to invest in a new particle accelerator</a:t>
            </a:r>
            <a:r>
              <a:rPr lang="en-GB" sz="900" dirty="0">
                <a:solidFill>
                  <a:srgbClr val="002060"/>
                </a:solidFill>
                <a:effectLst/>
                <a:latin typeface="Century Gothic" panose="020B0502020202020204" pitchFamily="34" charset="0"/>
                <a:ea typeface="Calibri" panose="020F0502020204030204" pitchFamily="34" charset="0"/>
                <a:cs typeface="Kalinga" panose="020B0502040204020203" pitchFamily="34" charset="0"/>
              </a:rPr>
              <a:t>. The research activity with the existing accelerator, the LHC, will gradually decrease over the next twenty years. The possibility of finding answers on unexplained phenomena will remain limited.</a:t>
            </a:r>
            <a:endParaRPr lang="en-CH" sz="1100" dirty="0">
              <a:solidFill>
                <a:srgbClr val="002060"/>
              </a:solidFill>
              <a:effectLst/>
              <a:latin typeface="Trebuchet MS" panose="020B070302020209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66672851"/>
      </p:ext>
    </p:extLst>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281510-39CD-31CA-6252-80AECA83EF3A}"/>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AE3CFAB-9B3C-8AA9-3BC3-B9C3C2C5D7CF}"/>
              </a:ext>
            </a:extLst>
          </p:cNvPr>
          <p:cNvSpPr>
            <a:spLocks noGrp="1"/>
          </p:cNvSpPr>
          <p:nvPr>
            <p:ph type="sldNum" sz="quarter" idx="10"/>
          </p:nvPr>
        </p:nvSpPr>
        <p:spPr/>
        <p:txBody>
          <a:bodyPr/>
          <a:lstStyle/>
          <a:p>
            <a:fld id="{88A1DFE4-5FC5-43BD-BB7E-75EAD82B965F}" type="slidenum">
              <a:rPr lang="en-US" noProof="0" smtClean="0"/>
              <a:pPr/>
              <a:t>227</a:t>
            </a:fld>
            <a:endParaRPr lang="en-US" noProof="0" dirty="0"/>
          </a:p>
        </p:txBody>
      </p:sp>
      <p:sp>
        <p:nvSpPr>
          <p:cNvPr id="6" name="Title 5">
            <a:extLst>
              <a:ext uri="{FF2B5EF4-FFF2-40B4-BE49-F238E27FC236}">
                <a16:creationId xmlns:a16="http://schemas.microsoft.com/office/drawing/2014/main" id="{856AA1FB-6236-E269-46B2-1BCEA42FB1F9}"/>
              </a:ext>
            </a:extLst>
          </p:cNvPr>
          <p:cNvSpPr>
            <a:spLocks noGrp="1"/>
          </p:cNvSpPr>
          <p:nvPr>
            <p:ph type="title"/>
          </p:nvPr>
        </p:nvSpPr>
        <p:spPr/>
        <p:txBody>
          <a:bodyPr/>
          <a:lstStyle/>
          <a:p>
            <a:r>
              <a:rPr lang="en-CH" dirty="0"/>
              <a:t>How to justify non payment</a:t>
            </a:r>
          </a:p>
        </p:txBody>
      </p:sp>
      <p:graphicFrame>
        <p:nvGraphicFramePr>
          <p:cNvPr id="4" name="Table 3">
            <a:extLst>
              <a:ext uri="{FF2B5EF4-FFF2-40B4-BE49-F238E27FC236}">
                <a16:creationId xmlns:a16="http://schemas.microsoft.com/office/drawing/2014/main" id="{35F31F8F-1BB6-F1D5-2BA9-DF2DAF214DA5}"/>
              </a:ext>
            </a:extLst>
          </p:cNvPr>
          <p:cNvGraphicFramePr>
            <a:graphicFrameLocks noGrp="1"/>
          </p:cNvGraphicFramePr>
          <p:nvPr>
            <p:extLst>
              <p:ext uri="{D42A27DB-BD31-4B8C-83A1-F6EECF244321}">
                <p14:modId xmlns:p14="http://schemas.microsoft.com/office/powerpoint/2010/main" val="3016828744"/>
              </p:ext>
            </p:extLst>
          </p:nvPr>
        </p:nvGraphicFramePr>
        <p:xfrm>
          <a:off x="1267305" y="1050925"/>
          <a:ext cx="6593009" cy="3273425"/>
        </p:xfrm>
        <a:graphic>
          <a:graphicData uri="http://schemas.openxmlformats.org/drawingml/2006/table">
            <a:tbl>
              <a:tblPr firstRow="1" firstCol="1" bandRow="1">
                <a:tableStyleId>{5C22544A-7EE6-4342-B048-85BDC9FD1C3A}</a:tableStyleId>
              </a:tblPr>
              <a:tblGrid>
                <a:gridCol w="6593009">
                  <a:extLst>
                    <a:ext uri="{9D8B030D-6E8A-4147-A177-3AD203B41FA5}">
                      <a16:colId xmlns:a16="http://schemas.microsoft.com/office/drawing/2014/main" val="3894223434"/>
                    </a:ext>
                  </a:extLst>
                </a:gridCol>
              </a:tblGrid>
              <a:tr h="471687">
                <a:tc>
                  <a:txBody>
                    <a:bodyPr/>
                    <a:lstStyle/>
                    <a:p>
                      <a:pPr algn="just">
                        <a:spcAft>
                          <a:spcPts val="1000"/>
                        </a:spcAft>
                        <a:buNone/>
                      </a:pPr>
                      <a:r>
                        <a:rPr lang="en-GB" sz="1000" dirty="0">
                          <a:solidFill>
                            <a:schemeClr val="tx1"/>
                          </a:solidFill>
                          <a:effectLst/>
                        </a:rPr>
                        <a:t>Answer this question only if you answered the previous question: "I would not participate financially". What are the main reasons you would not participate financially? Choose at most two options.</a:t>
                      </a:r>
                      <a:br>
                        <a:rPr lang="en-GB" sz="1000" dirty="0">
                          <a:solidFill>
                            <a:schemeClr val="tx1"/>
                          </a:solidFill>
                          <a:effectLst/>
                        </a:rPr>
                      </a:br>
                      <a:r>
                        <a:rPr lang="en-GB" sz="1000" dirty="0">
                          <a:solidFill>
                            <a:schemeClr val="tx1"/>
                          </a:solidFill>
                          <a:effectLst/>
                        </a:rPr>
                        <a:t>[FOR THE SCRIPTER: RANDOMIZE ANSWER ORDER]</a:t>
                      </a:r>
                      <a:endParaRPr lang="en-CH" sz="1100" dirty="0">
                        <a:solidFill>
                          <a:schemeClr val="tx1"/>
                        </a:solidFill>
                        <a:effectLst/>
                        <a:latin typeface="Trebuchet MS" panose="020B0703020202090204" pitchFamily="34" charset="0"/>
                        <a:ea typeface="Calibri" panose="020F0502020204030204" pitchFamily="34" charset="0"/>
                        <a:cs typeface="Arial" panose="020B0604020202020204" pitchFamily="34" charset="0"/>
                      </a:endParaRPr>
                    </a:p>
                  </a:txBody>
                  <a:tcPr marL="67384" marR="67384" marT="0" marB="0" anchor="ctr">
                    <a:noFill/>
                  </a:tcPr>
                </a:tc>
                <a:extLst>
                  <a:ext uri="{0D108BD9-81ED-4DB2-BD59-A6C34878D82A}">
                    <a16:rowId xmlns:a16="http://schemas.microsoft.com/office/drawing/2014/main" val="2726352663"/>
                  </a:ext>
                </a:extLst>
              </a:tr>
              <a:tr h="2801738">
                <a:tc>
                  <a:txBody>
                    <a:bodyPr/>
                    <a:lstStyle/>
                    <a:p>
                      <a:pPr marL="342900" lvl="0" indent="-342900" algn="just">
                        <a:spcAft>
                          <a:spcPts val="1000"/>
                        </a:spcAft>
                        <a:buSzPts val="1100"/>
                        <a:buFont typeface="Wingdings" pitchFamily="2" charset="2"/>
                        <a:buChar char=""/>
                      </a:pPr>
                      <a:r>
                        <a:rPr lang="en-US" sz="1000" dirty="0">
                          <a:solidFill>
                            <a:schemeClr val="tx1"/>
                          </a:solidFill>
                          <a:effectLst/>
                        </a:rPr>
                        <a:t>I prefer that my tax contribution is used for other uses </a:t>
                      </a:r>
                      <a:endParaRPr lang="en-CH" sz="1100" dirty="0">
                        <a:solidFill>
                          <a:schemeClr val="tx1"/>
                        </a:solidFill>
                        <a:effectLst/>
                      </a:endParaRPr>
                    </a:p>
                    <a:p>
                      <a:pPr marL="342900" lvl="0" indent="-342900" algn="just">
                        <a:spcAft>
                          <a:spcPts val="1000"/>
                        </a:spcAft>
                        <a:buSzPts val="1100"/>
                        <a:buFont typeface="Wingdings" pitchFamily="2" charset="2"/>
                        <a:buChar char=""/>
                      </a:pPr>
                      <a:r>
                        <a:rPr lang="en-US" sz="1000" dirty="0">
                          <a:solidFill>
                            <a:schemeClr val="tx1"/>
                          </a:solidFill>
                          <a:effectLst/>
                        </a:rPr>
                        <a:t>Currently, I cannot afford this expense</a:t>
                      </a:r>
                      <a:endParaRPr lang="en-CH" sz="1100" dirty="0">
                        <a:solidFill>
                          <a:schemeClr val="tx1"/>
                        </a:solidFill>
                        <a:effectLst/>
                      </a:endParaRPr>
                    </a:p>
                    <a:p>
                      <a:pPr marL="342900" lvl="0" indent="-342900" algn="just">
                        <a:spcAft>
                          <a:spcPts val="1000"/>
                        </a:spcAft>
                        <a:buSzPts val="1100"/>
                        <a:buFont typeface="Wingdings" pitchFamily="2" charset="2"/>
                        <a:buChar char=""/>
                      </a:pPr>
                      <a:r>
                        <a:rPr lang="en-US" sz="1000" dirty="0">
                          <a:solidFill>
                            <a:schemeClr val="tx1"/>
                          </a:solidFill>
                          <a:effectLst/>
                        </a:rPr>
                        <a:t>I do not understand the purpose of CERN's scientific research. Therefore, I do not want to contribute </a:t>
                      </a:r>
                      <a:endParaRPr lang="en-CH" sz="1100" dirty="0">
                        <a:solidFill>
                          <a:schemeClr val="tx1"/>
                        </a:solidFill>
                        <a:effectLst/>
                      </a:endParaRPr>
                    </a:p>
                    <a:p>
                      <a:pPr marL="342900" lvl="0" indent="-342900" algn="just">
                        <a:spcAft>
                          <a:spcPts val="1000"/>
                        </a:spcAft>
                        <a:buSzPts val="1100"/>
                        <a:buFont typeface="Wingdings" pitchFamily="2" charset="2"/>
                        <a:buChar char=""/>
                      </a:pPr>
                      <a:r>
                        <a:rPr lang="en-US" sz="1000" dirty="0">
                          <a:solidFill>
                            <a:schemeClr val="tx1"/>
                          </a:solidFill>
                          <a:effectLst/>
                        </a:rPr>
                        <a:t>I am against government-funded programs</a:t>
                      </a:r>
                      <a:endParaRPr lang="en-CH" sz="1100" dirty="0">
                        <a:solidFill>
                          <a:schemeClr val="tx1"/>
                        </a:solidFill>
                        <a:effectLst/>
                      </a:endParaRPr>
                    </a:p>
                    <a:p>
                      <a:pPr marL="342900" lvl="0" indent="-342900" algn="just">
                        <a:spcAft>
                          <a:spcPts val="1000"/>
                        </a:spcAft>
                        <a:buSzPts val="1100"/>
                        <a:buFont typeface="Wingdings" pitchFamily="2" charset="2"/>
                        <a:buChar char=""/>
                      </a:pPr>
                      <a:r>
                        <a:rPr lang="en-US" sz="1000" dirty="0">
                          <a:solidFill>
                            <a:schemeClr val="tx1"/>
                          </a:solidFill>
                          <a:effectLst/>
                        </a:rPr>
                        <a:t>I am against international organizations</a:t>
                      </a:r>
                      <a:endParaRPr lang="en-CH" sz="1100" dirty="0">
                        <a:solidFill>
                          <a:schemeClr val="tx1"/>
                        </a:solidFill>
                        <a:effectLst/>
                      </a:endParaRPr>
                    </a:p>
                    <a:p>
                      <a:pPr marL="342900" lvl="0" indent="-342900" algn="just">
                        <a:spcAft>
                          <a:spcPts val="1000"/>
                        </a:spcAft>
                        <a:buSzPts val="1100"/>
                        <a:buFont typeface="Wingdings" pitchFamily="2" charset="2"/>
                        <a:buChar char=""/>
                      </a:pPr>
                      <a:r>
                        <a:rPr lang="en-US" sz="1000" dirty="0">
                          <a:solidFill>
                            <a:schemeClr val="tx1"/>
                          </a:solidFill>
                          <a:effectLst/>
                        </a:rPr>
                        <a:t>I think my taxes contribution should be used to fund research activities in other fields </a:t>
                      </a:r>
                      <a:endParaRPr lang="en-CH" sz="1100" dirty="0">
                        <a:solidFill>
                          <a:schemeClr val="tx1"/>
                        </a:solidFill>
                        <a:effectLst/>
                      </a:endParaRPr>
                    </a:p>
                    <a:p>
                      <a:pPr marL="342900" lvl="0" indent="-342900" algn="just">
                        <a:spcAft>
                          <a:spcPts val="1000"/>
                        </a:spcAft>
                        <a:buSzPts val="1100"/>
                        <a:buFont typeface="Wingdings" pitchFamily="2" charset="2"/>
                        <a:buChar char=""/>
                      </a:pPr>
                      <a:r>
                        <a:rPr lang="en-US" sz="1000" dirty="0">
                          <a:solidFill>
                            <a:schemeClr val="tx1"/>
                          </a:solidFill>
                          <a:effectLst/>
                        </a:rPr>
                        <a:t>Only people who directly benefit from CERN research activities should pay for it </a:t>
                      </a:r>
                      <a:endParaRPr lang="en-CH" sz="1100" dirty="0">
                        <a:solidFill>
                          <a:schemeClr val="tx1"/>
                        </a:solidFill>
                        <a:effectLst/>
                      </a:endParaRPr>
                    </a:p>
                    <a:p>
                      <a:pPr marL="342900" lvl="0" indent="-342900" algn="just">
                        <a:spcAft>
                          <a:spcPts val="1000"/>
                        </a:spcAft>
                        <a:buSzPts val="1100"/>
                        <a:buFont typeface="Wingdings" pitchFamily="2" charset="2"/>
                        <a:buChar char=""/>
                      </a:pPr>
                      <a:r>
                        <a:rPr lang="en-US" sz="1000" dirty="0">
                          <a:solidFill>
                            <a:schemeClr val="tx1"/>
                          </a:solidFill>
                          <a:effectLst/>
                        </a:rPr>
                        <a:t>I think my money should be used to fund research activities in my own country</a:t>
                      </a:r>
                      <a:endParaRPr lang="en-CH" sz="1100" dirty="0">
                        <a:solidFill>
                          <a:schemeClr val="tx1"/>
                        </a:solidFill>
                        <a:effectLst/>
                      </a:endParaRPr>
                    </a:p>
                    <a:p>
                      <a:pPr marL="342900" lvl="0" indent="-342900" algn="just">
                        <a:spcAft>
                          <a:spcPts val="1000"/>
                        </a:spcAft>
                        <a:buSzPts val="1100"/>
                        <a:buFont typeface="Wingdings" pitchFamily="2" charset="2"/>
                        <a:buChar char=""/>
                      </a:pPr>
                      <a:r>
                        <a:rPr lang="en-US" sz="1000" dirty="0">
                          <a:solidFill>
                            <a:schemeClr val="tx1"/>
                          </a:solidFill>
                          <a:effectLst/>
                        </a:rPr>
                        <a:t>Other reasons (specify):</a:t>
                      </a:r>
                      <a:endParaRPr lang="en-CH" sz="1100" dirty="0">
                        <a:solidFill>
                          <a:schemeClr val="tx1"/>
                        </a:solidFill>
                        <a:effectLst/>
                      </a:endParaRPr>
                    </a:p>
                  </a:txBody>
                  <a:tcPr marL="67384" marR="67384" marT="0" marB="0" anchor="ctr">
                    <a:noFill/>
                  </a:tcPr>
                </a:tc>
                <a:extLst>
                  <a:ext uri="{0D108BD9-81ED-4DB2-BD59-A6C34878D82A}">
                    <a16:rowId xmlns:a16="http://schemas.microsoft.com/office/drawing/2014/main" val="713256695"/>
                  </a:ext>
                </a:extLst>
              </a:tr>
            </a:tbl>
          </a:graphicData>
        </a:graphic>
      </p:graphicFrame>
    </p:spTree>
    <p:extLst>
      <p:ext uri="{BB962C8B-B14F-4D97-AF65-F5344CB8AC3E}">
        <p14:creationId xmlns:p14="http://schemas.microsoft.com/office/powerpoint/2010/main" val="915748313"/>
      </p:ext>
    </p:extLst>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8108A60-1530-31F2-8BF8-AE5A093D5F03}"/>
              </a:ext>
            </a:extLst>
          </p:cNvPr>
          <p:cNvSpPr>
            <a:spLocks noGrp="1"/>
          </p:cNvSpPr>
          <p:nvPr>
            <p:ph type="sldNum" sz="quarter" idx="10"/>
          </p:nvPr>
        </p:nvSpPr>
        <p:spPr/>
        <p:txBody>
          <a:bodyPr/>
          <a:lstStyle/>
          <a:p>
            <a:fld id="{88A1DFE4-5FC5-43BD-BB7E-75EAD82B965F}" type="slidenum">
              <a:rPr lang="en-US" noProof="0" smtClean="0"/>
              <a:pPr/>
              <a:t>228</a:t>
            </a:fld>
            <a:endParaRPr lang="en-US" noProof="0" dirty="0"/>
          </a:p>
        </p:txBody>
      </p:sp>
      <p:sp>
        <p:nvSpPr>
          <p:cNvPr id="7" name="Text Placeholder 6">
            <a:extLst>
              <a:ext uri="{FF2B5EF4-FFF2-40B4-BE49-F238E27FC236}">
                <a16:creationId xmlns:a16="http://schemas.microsoft.com/office/drawing/2014/main" id="{15EAEA49-92F9-ACDD-DAE6-EF5FB6D02B7E}"/>
              </a:ext>
            </a:extLst>
          </p:cNvPr>
          <p:cNvSpPr>
            <a:spLocks noGrp="1"/>
          </p:cNvSpPr>
          <p:nvPr>
            <p:ph type="body" sz="quarter" idx="12"/>
          </p:nvPr>
        </p:nvSpPr>
        <p:spPr>
          <a:xfrm>
            <a:off x="109222" y="923747"/>
            <a:ext cx="8941935" cy="519345"/>
          </a:xfrm>
        </p:spPr>
        <p:txBody>
          <a:bodyPr/>
          <a:lstStyle/>
          <a:p>
            <a:r>
              <a:rPr lang="en-GB" b="0" dirty="0"/>
              <a:t>General rule: the selection of bids in CV questions should be the result of pretesting, empirical research and literature review (Johnston et al. 2017).   </a:t>
            </a:r>
          </a:p>
          <a:p>
            <a:endParaRPr lang="en-GB" b="0" dirty="0"/>
          </a:p>
          <a:p>
            <a:endParaRPr lang="en-CH" b="0" dirty="0"/>
          </a:p>
        </p:txBody>
      </p:sp>
      <p:sp>
        <p:nvSpPr>
          <p:cNvPr id="6" name="Title 5">
            <a:extLst>
              <a:ext uri="{FF2B5EF4-FFF2-40B4-BE49-F238E27FC236}">
                <a16:creationId xmlns:a16="http://schemas.microsoft.com/office/drawing/2014/main" id="{FF93245E-493B-47A6-CA34-F0BD26E618D2}"/>
              </a:ext>
            </a:extLst>
          </p:cNvPr>
          <p:cNvSpPr>
            <a:spLocks noGrp="1"/>
          </p:cNvSpPr>
          <p:nvPr>
            <p:ph type="title"/>
          </p:nvPr>
        </p:nvSpPr>
        <p:spPr>
          <a:xfrm>
            <a:off x="92843" y="394356"/>
            <a:ext cx="8941935" cy="583544"/>
          </a:xfrm>
        </p:spPr>
        <p:txBody>
          <a:bodyPr/>
          <a:lstStyle/>
          <a:p>
            <a:r>
              <a:rPr lang="en-CH" dirty="0"/>
              <a:t>Bidding scheme</a:t>
            </a:r>
          </a:p>
        </p:txBody>
      </p:sp>
      <p:graphicFrame>
        <p:nvGraphicFramePr>
          <p:cNvPr id="9" name="Table 8">
            <a:extLst>
              <a:ext uri="{FF2B5EF4-FFF2-40B4-BE49-F238E27FC236}">
                <a16:creationId xmlns:a16="http://schemas.microsoft.com/office/drawing/2014/main" id="{1D315213-8F62-484E-45DF-377B67FE2E73}"/>
              </a:ext>
            </a:extLst>
          </p:cNvPr>
          <p:cNvGraphicFramePr>
            <a:graphicFrameLocks noGrp="1"/>
          </p:cNvGraphicFramePr>
          <p:nvPr>
            <p:extLst>
              <p:ext uri="{D42A27DB-BD31-4B8C-83A1-F6EECF244321}">
                <p14:modId xmlns:p14="http://schemas.microsoft.com/office/powerpoint/2010/main" val="4263454409"/>
              </p:ext>
            </p:extLst>
          </p:nvPr>
        </p:nvGraphicFramePr>
        <p:xfrm>
          <a:off x="712742" y="1811782"/>
          <a:ext cx="2894058" cy="1371600"/>
        </p:xfrm>
        <a:graphic>
          <a:graphicData uri="http://schemas.openxmlformats.org/drawingml/2006/table">
            <a:tbl>
              <a:tblPr>
                <a:tableStyleId>{5C22544A-7EE6-4342-B048-85BDC9FD1C3A}</a:tableStyleId>
              </a:tblPr>
              <a:tblGrid>
                <a:gridCol w="792208">
                  <a:extLst>
                    <a:ext uri="{9D8B030D-6E8A-4147-A177-3AD203B41FA5}">
                      <a16:colId xmlns:a16="http://schemas.microsoft.com/office/drawing/2014/main" val="3344013079"/>
                    </a:ext>
                  </a:extLst>
                </a:gridCol>
                <a:gridCol w="792208">
                  <a:extLst>
                    <a:ext uri="{9D8B030D-6E8A-4147-A177-3AD203B41FA5}">
                      <a16:colId xmlns:a16="http://schemas.microsoft.com/office/drawing/2014/main" val="1701613263"/>
                    </a:ext>
                  </a:extLst>
                </a:gridCol>
                <a:gridCol w="631627">
                  <a:extLst>
                    <a:ext uri="{9D8B030D-6E8A-4147-A177-3AD203B41FA5}">
                      <a16:colId xmlns:a16="http://schemas.microsoft.com/office/drawing/2014/main" val="2366222362"/>
                    </a:ext>
                  </a:extLst>
                </a:gridCol>
                <a:gridCol w="678015">
                  <a:extLst>
                    <a:ext uri="{9D8B030D-6E8A-4147-A177-3AD203B41FA5}">
                      <a16:colId xmlns:a16="http://schemas.microsoft.com/office/drawing/2014/main" val="1467529884"/>
                    </a:ext>
                  </a:extLst>
                </a:gridCol>
              </a:tblGrid>
              <a:tr h="182880">
                <a:tc gridSpan="4">
                  <a:txBody>
                    <a:bodyPr/>
                    <a:lstStyle/>
                    <a:p>
                      <a:pPr algn="ctr" fontAlgn="ctr"/>
                      <a:r>
                        <a:rPr lang="it-IT" sz="1100" u="none" strike="noStrike" dirty="0">
                          <a:solidFill>
                            <a:schemeClr val="bg1"/>
                          </a:solidFill>
                          <a:effectLst/>
                        </a:rPr>
                        <a:t>Value</a:t>
                      </a:r>
                      <a:endParaRPr lang="en-GB" sz="1100" u="none" strike="noStrike" dirty="0">
                        <a:solidFill>
                          <a:schemeClr val="bg1"/>
                        </a:solidFill>
                        <a:effectLst/>
                      </a:endParaRPr>
                    </a:p>
                  </a:txBody>
                  <a:tcPr marL="7620" marR="7620" marT="7620" marB="0" anchor="ctr">
                    <a:solidFill>
                      <a:schemeClr val="tx1"/>
                    </a:solidFill>
                  </a:tcPr>
                </a:tc>
                <a:tc hMerge="1">
                  <a:txBody>
                    <a:bodyPr/>
                    <a:lstStyle/>
                    <a:p>
                      <a:pPr algn="ctr" fontAlgn="ctr"/>
                      <a:r>
                        <a:rPr lang="it-IT" sz="1100" u="none" strike="noStrike" dirty="0">
                          <a:solidFill>
                            <a:schemeClr val="bg1"/>
                          </a:solidFill>
                          <a:effectLst/>
                        </a:rPr>
                        <a:t>Value in US $</a:t>
                      </a:r>
                      <a:endParaRPr lang="en-GB" sz="1100" u="none" strike="noStrike" dirty="0">
                        <a:solidFill>
                          <a:schemeClr val="bg1"/>
                        </a:solidFill>
                        <a:effectLst/>
                      </a:endParaRPr>
                    </a:p>
                  </a:txBody>
                  <a:tcPr marL="7620" marR="7620" marT="7620" marB="0" anchor="ctr">
                    <a:solidFill>
                      <a:schemeClr val="tx1"/>
                    </a:solidFill>
                  </a:tcPr>
                </a:tc>
                <a:tc hMerge="1">
                  <a:txBody>
                    <a:bodyPr/>
                    <a:lstStyle/>
                    <a:p>
                      <a:pPr algn="l" fontAlgn="ctr"/>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7620" marR="7620" marT="7620" marB="0" anchor="ctr"/>
                </a:tc>
                <a:tc hMerge="1">
                  <a:txBody>
                    <a:bodyPr/>
                    <a:lstStyle/>
                    <a:p>
                      <a:pPr algn="l" fontAlgn="ctr"/>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33277904"/>
                  </a:ext>
                </a:extLst>
              </a:tr>
              <a:tr h="182880">
                <a:tc>
                  <a:txBody>
                    <a:bodyPr/>
                    <a:lstStyle/>
                    <a:p>
                      <a:pPr marL="0" marR="0" lvl="0" indent="0" algn="ctr" defTabSz="743041" rtl="0" eaLnBrk="1" fontAlgn="ctr" latinLnBrk="0" hangingPunct="1">
                        <a:lnSpc>
                          <a:spcPct val="100000"/>
                        </a:lnSpc>
                        <a:spcBef>
                          <a:spcPts val="0"/>
                        </a:spcBef>
                        <a:spcAft>
                          <a:spcPts val="0"/>
                        </a:spcAft>
                        <a:buClrTx/>
                        <a:buSzTx/>
                        <a:buFontTx/>
                        <a:buNone/>
                        <a:tabLst/>
                        <a:defRPr/>
                      </a:pPr>
                      <a:r>
                        <a:rPr lang="en-GB" sz="900" u="none" strike="noStrike" dirty="0">
                          <a:solidFill>
                            <a:schemeClr val="bg1"/>
                          </a:solidFill>
                          <a:effectLst/>
                        </a:rPr>
                        <a:t>Questionnaire version</a:t>
                      </a:r>
                      <a:endParaRPr lang="en-GB" sz="900" b="0" i="0" u="none" strike="noStrike" dirty="0">
                        <a:solidFill>
                          <a:schemeClr val="bg1"/>
                        </a:solidFill>
                        <a:effectLst/>
                        <a:latin typeface="Calibri" panose="020F0502020204030204" pitchFamily="34" charset="0"/>
                      </a:endParaRPr>
                    </a:p>
                  </a:txBody>
                  <a:tcPr marL="7620" marR="7620" marT="7620" marB="0" anchor="ctr">
                    <a:solidFill>
                      <a:schemeClr val="bg1">
                        <a:lumMod val="50000"/>
                      </a:schemeClr>
                    </a:solidFill>
                  </a:tcPr>
                </a:tc>
                <a:tc>
                  <a:txBody>
                    <a:bodyPr/>
                    <a:lstStyle/>
                    <a:p>
                      <a:pPr algn="ctr" fontAlgn="ctr"/>
                      <a:r>
                        <a:rPr lang="en-GB" sz="1000" u="none" strike="noStrike" dirty="0">
                          <a:solidFill>
                            <a:schemeClr val="bg1"/>
                          </a:solidFill>
                          <a:effectLst/>
                        </a:rPr>
                        <a:t>Initial Bid</a:t>
                      </a:r>
                      <a:endParaRPr lang="en-GB" sz="1000" b="0" i="0" u="none" strike="noStrike" dirty="0">
                        <a:solidFill>
                          <a:schemeClr val="bg1"/>
                        </a:solidFill>
                        <a:effectLst/>
                        <a:latin typeface="Calibri" panose="020F0502020204030204" pitchFamily="34" charset="0"/>
                      </a:endParaRPr>
                    </a:p>
                  </a:txBody>
                  <a:tcPr marL="7620" marR="7620" marT="7620" marB="0" anchor="ctr">
                    <a:solidFill>
                      <a:schemeClr val="bg1">
                        <a:lumMod val="50000"/>
                      </a:schemeClr>
                    </a:solidFill>
                  </a:tcPr>
                </a:tc>
                <a:tc>
                  <a:txBody>
                    <a:bodyPr/>
                    <a:lstStyle/>
                    <a:p>
                      <a:pPr algn="ctr" fontAlgn="ctr"/>
                      <a:r>
                        <a:rPr lang="en-GB" sz="1000" u="none" strike="noStrike" dirty="0">
                          <a:solidFill>
                            <a:schemeClr val="bg1"/>
                          </a:solidFill>
                          <a:effectLst/>
                        </a:rPr>
                        <a:t>Lower Bid</a:t>
                      </a:r>
                      <a:endParaRPr lang="en-GB" sz="1000" b="0" i="0" u="none" strike="noStrike" dirty="0">
                        <a:solidFill>
                          <a:schemeClr val="bg1"/>
                        </a:solidFill>
                        <a:effectLst/>
                        <a:latin typeface="Calibri" panose="020F0502020204030204" pitchFamily="34" charset="0"/>
                      </a:endParaRPr>
                    </a:p>
                  </a:txBody>
                  <a:tcPr marL="7620" marR="7620" marT="7620" marB="0" anchor="ctr">
                    <a:solidFill>
                      <a:schemeClr val="bg1">
                        <a:lumMod val="50000"/>
                      </a:schemeClr>
                    </a:solidFill>
                  </a:tcPr>
                </a:tc>
                <a:tc>
                  <a:txBody>
                    <a:bodyPr/>
                    <a:lstStyle/>
                    <a:p>
                      <a:pPr algn="ctr" fontAlgn="ctr"/>
                      <a:r>
                        <a:rPr lang="en-GB" sz="1000" u="none" strike="noStrike" dirty="0">
                          <a:solidFill>
                            <a:schemeClr val="bg1"/>
                          </a:solidFill>
                          <a:effectLst/>
                        </a:rPr>
                        <a:t>Upper Bid</a:t>
                      </a:r>
                      <a:endParaRPr lang="en-GB" sz="1000" b="0" i="0" u="none" strike="noStrike" dirty="0">
                        <a:solidFill>
                          <a:schemeClr val="bg1"/>
                        </a:solidFill>
                        <a:effectLst/>
                        <a:latin typeface="Calibri" panose="020F0502020204030204" pitchFamily="34" charset="0"/>
                      </a:endParaRPr>
                    </a:p>
                  </a:txBody>
                  <a:tcPr marL="7620" marR="7620" marT="7620" marB="0" anchor="ctr">
                    <a:solidFill>
                      <a:schemeClr val="bg1">
                        <a:lumMod val="50000"/>
                      </a:schemeClr>
                    </a:solidFill>
                  </a:tcPr>
                </a:tc>
                <a:extLst>
                  <a:ext uri="{0D108BD9-81ED-4DB2-BD59-A6C34878D82A}">
                    <a16:rowId xmlns:a16="http://schemas.microsoft.com/office/drawing/2014/main" val="1950246157"/>
                  </a:ext>
                </a:extLst>
              </a:tr>
              <a:tr h="126642">
                <a:tc>
                  <a:txBody>
                    <a:bodyPr/>
                    <a:lstStyle/>
                    <a:p>
                      <a:pPr algn="ctr" fontAlgn="ctr"/>
                      <a:r>
                        <a:rPr lang="it-IT" sz="1100" b="0" i="0" u="none" strike="noStrike" dirty="0">
                          <a:solidFill>
                            <a:srgbClr val="000000"/>
                          </a:solidFill>
                          <a:effectLst/>
                          <a:latin typeface="+mn-lt"/>
                        </a:rPr>
                        <a:t>A</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en-GB" sz="1100" u="none" strike="noStrike" dirty="0">
                          <a:effectLst/>
                        </a:rPr>
                        <a:t>2</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en-GB" sz="1100" u="none" strike="noStrike" dirty="0">
                          <a:effectLst/>
                        </a:rPr>
                        <a:t>5</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extLst>
                  <a:ext uri="{0D108BD9-81ED-4DB2-BD59-A6C34878D82A}">
                    <a16:rowId xmlns:a16="http://schemas.microsoft.com/office/drawing/2014/main" val="1862237594"/>
                  </a:ext>
                </a:extLst>
              </a:tr>
              <a:tr h="182880">
                <a:tc>
                  <a:txBody>
                    <a:bodyPr/>
                    <a:lstStyle/>
                    <a:p>
                      <a:pPr algn="ctr" fontAlgn="ctr"/>
                      <a:r>
                        <a:rPr lang="it-IT" sz="1100" b="0" i="0" u="none" strike="noStrike" dirty="0">
                          <a:solidFill>
                            <a:srgbClr val="000000"/>
                          </a:solidFill>
                          <a:effectLst/>
                          <a:latin typeface="+mn-lt"/>
                        </a:rPr>
                        <a:t>B</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en-GB" sz="1100" u="none" strike="noStrike" dirty="0">
                          <a:effectLst/>
                        </a:rPr>
                        <a:t>5</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en-GB" sz="1100" u="none" strike="noStrike" dirty="0">
                          <a:effectLst/>
                        </a:rPr>
                        <a:t>10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extLst>
                  <a:ext uri="{0D108BD9-81ED-4DB2-BD59-A6C34878D82A}">
                    <a16:rowId xmlns:a16="http://schemas.microsoft.com/office/drawing/2014/main" val="2719080014"/>
                  </a:ext>
                </a:extLst>
              </a:tr>
              <a:tr h="182880">
                <a:tc>
                  <a:txBody>
                    <a:bodyPr/>
                    <a:lstStyle/>
                    <a:p>
                      <a:pPr algn="ctr" fontAlgn="ctr"/>
                      <a:r>
                        <a:rPr lang="it-IT" sz="1100" b="0" i="0" u="none" strike="noStrike" dirty="0">
                          <a:solidFill>
                            <a:srgbClr val="000000"/>
                          </a:solidFill>
                          <a:effectLst/>
                          <a:latin typeface="+mn-lt"/>
                        </a:rPr>
                        <a:t>C</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en-GB" sz="1100" u="none" strike="noStrike" dirty="0">
                          <a:effectLst/>
                        </a:rPr>
                        <a:t>10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en-GB" sz="1100" u="none" strike="noStrike" dirty="0">
                          <a:effectLst/>
                        </a:rPr>
                        <a:t>5</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en-GB" sz="1100" u="none" strike="noStrike" dirty="0">
                          <a:effectLst/>
                        </a:rPr>
                        <a:t>30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extLst>
                  <a:ext uri="{0D108BD9-81ED-4DB2-BD59-A6C34878D82A}">
                    <a16:rowId xmlns:a16="http://schemas.microsoft.com/office/drawing/2014/main" val="1985609849"/>
                  </a:ext>
                </a:extLst>
              </a:tr>
              <a:tr h="182880">
                <a:tc>
                  <a:txBody>
                    <a:bodyPr/>
                    <a:lstStyle/>
                    <a:p>
                      <a:pPr algn="ctr" fontAlgn="ctr"/>
                      <a:r>
                        <a:rPr lang="it-IT" sz="1100" b="0" i="0" u="none" strike="noStrike" dirty="0">
                          <a:solidFill>
                            <a:srgbClr val="000000"/>
                          </a:solidFill>
                          <a:effectLst/>
                          <a:latin typeface="+mn-lt"/>
                        </a:rPr>
                        <a:t>D</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en-GB" sz="1100" u="none" strike="noStrike" dirty="0">
                          <a:effectLst/>
                        </a:rPr>
                        <a:t>30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en-GB" sz="1100" u="none" strike="noStrike" dirty="0">
                          <a:effectLst/>
                        </a:rPr>
                        <a:t>10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en-GB" sz="1100" u="none" strike="noStrike" dirty="0">
                          <a:effectLst/>
                        </a:rPr>
                        <a:t>50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extLst>
                  <a:ext uri="{0D108BD9-81ED-4DB2-BD59-A6C34878D82A}">
                    <a16:rowId xmlns:a16="http://schemas.microsoft.com/office/drawing/2014/main" val="1577564698"/>
                  </a:ext>
                </a:extLst>
              </a:tr>
              <a:tr h="182880">
                <a:tc>
                  <a:txBody>
                    <a:bodyPr/>
                    <a:lstStyle/>
                    <a:p>
                      <a:pPr algn="ctr" fontAlgn="ctr"/>
                      <a:r>
                        <a:rPr lang="it-IT" sz="1100" b="0" i="0" u="none" strike="noStrike" dirty="0">
                          <a:solidFill>
                            <a:srgbClr val="000000"/>
                          </a:solidFill>
                          <a:effectLst/>
                          <a:latin typeface="+mn-lt"/>
                        </a:rPr>
                        <a:t>E</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en-GB" sz="1100" u="none" strike="noStrike" dirty="0">
                          <a:effectLst/>
                        </a:rPr>
                        <a:t>50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en-GB" sz="1100" u="none" strike="noStrike" dirty="0">
                          <a:effectLst/>
                        </a:rPr>
                        <a:t>30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en-GB" sz="1100" u="none" strike="noStrike" dirty="0">
                          <a:effectLst/>
                        </a:rPr>
                        <a:t>100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extLst>
                  <a:ext uri="{0D108BD9-81ED-4DB2-BD59-A6C34878D82A}">
                    <a16:rowId xmlns:a16="http://schemas.microsoft.com/office/drawing/2014/main" val="4094674542"/>
                  </a:ext>
                </a:extLst>
              </a:tr>
            </a:tbl>
          </a:graphicData>
        </a:graphic>
      </p:graphicFrame>
      <p:sp>
        <p:nvSpPr>
          <p:cNvPr id="10" name="Textplatzhalter 4">
            <a:extLst>
              <a:ext uri="{FF2B5EF4-FFF2-40B4-BE49-F238E27FC236}">
                <a16:creationId xmlns:a16="http://schemas.microsoft.com/office/drawing/2014/main" id="{C4018B01-D60F-EF33-EAE3-729F8931003F}"/>
              </a:ext>
            </a:extLst>
          </p:cNvPr>
          <p:cNvSpPr txBox="1">
            <a:spLocks/>
          </p:cNvSpPr>
          <p:nvPr/>
        </p:nvSpPr>
        <p:spPr>
          <a:xfrm>
            <a:off x="684289" y="1514584"/>
            <a:ext cx="2920131" cy="297198"/>
          </a:xfrm>
          <a:prstGeom prst="rect">
            <a:avLst/>
          </a:prstGeom>
        </p:spPr>
        <p:txBody>
          <a:bodyPr vert="horz" lIns="91440" tIns="45720" rIns="91440" bIns="45720" rtlCol="0">
            <a:noAutofit/>
          </a:bodyPr>
          <a:lstStyle>
            <a:lvl1pPr marL="0" indent="0" algn="l" defTabSz="743041" rtl="0" eaLnBrk="1" latinLnBrk="0" hangingPunct="1">
              <a:lnSpc>
                <a:spcPts val="1503"/>
              </a:lnSpc>
              <a:spcBef>
                <a:spcPts val="0"/>
              </a:spcBef>
              <a:buFont typeface="Arial" panose="020B0604020202020204" pitchFamily="34" charset="0"/>
              <a:buNone/>
              <a:defRPr sz="1219" kern="1200">
                <a:solidFill>
                  <a:schemeClr val="tx1"/>
                </a:solidFill>
                <a:latin typeface="+mn-lt"/>
                <a:ea typeface="+mn-ea"/>
                <a:cs typeface="+mn-cs"/>
              </a:defRPr>
            </a:lvl1pPr>
            <a:lvl2pPr marL="263282" indent="-263282" algn="l" defTabSz="743041" rtl="0" eaLnBrk="1" latinLnBrk="0" hangingPunct="1">
              <a:lnSpc>
                <a:spcPts val="1503"/>
              </a:lnSpc>
              <a:spcBef>
                <a:spcPts val="0"/>
              </a:spcBef>
              <a:buFont typeface="Arial" panose="020B0604020202020204" pitchFamily="34" charset="0"/>
              <a:buChar char="•"/>
              <a:defRPr sz="1219" kern="1200">
                <a:solidFill>
                  <a:schemeClr val="tx1"/>
                </a:solidFill>
                <a:latin typeface="+mn-lt"/>
                <a:ea typeface="+mn-ea"/>
                <a:cs typeface="+mn-cs"/>
              </a:defRPr>
            </a:lvl2pPr>
            <a:lvl3pPr marL="263282" indent="-263282" algn="l" defTabSz="743041" rtl="0" eaLnBrk="1" latinLnBrk="0" hangingPunct="1">
              <a:lnSpc>
                <a:spcPts val="1503"/>
              </a:lnSpc>
              <a:spcBef>
                <a:spcPts val="0"/>
              </a:spcBef>
              <a:buSzPct val="120000"/>
              <a:buFontTx/>
              <a:buBlip>
                <a:blip r:embed="rId2"/>
              </a:buBlip>
              <a:defRPr sz="1219" kern="1200">
                <a:solidFill>
                  <a:schemeClr val="tx1"/>
                </a:solidFill>
                <a:latin typeface="+mn-lt"/>
                <a:ea typeface="+mn-ea"/>
                <a:cs typeface="+mn-cs"/>
              </a:defRPr>
            </a:lvl3pPr>
            <a:lvl4pPr marL="263282" indent="-263282" algn="l" defTabSz="743041" rtl="0" eaLnBrk="1" latinLnBrk="0" hangingPunct="1">
              <a:lnSpc>
                <a:spcPts val="1503"/>
              </a:lnSpc>
              <a:spcBef>
                <a:spcPts val="0"/>
              </a:spcBef>
              <a:buSzPct val="120000"/>
              <a:buFontTx/>
              <a:buBlip>
                <a:blip r:embed="rId2"/>
              </a:buBlip>
              <a:defRPr sz="1219" kern="1200">
                <a:solidFill>
                  <a:schemeClr val="tx1"/>
                </a:solidFill>
                <a:latin typeface="+mn-lt"/>
                <a:ea typeface="+mn-ea"/>
                <a:cs typeface="+mn-cs"/>
              </a:defRPr>
            </a:lvl4pPr>
            <a:lvl5pPr marL="263282" indent="-263282" algn="l" defTabSz="743041" rtl="0" eaLnBrk="1" latinLnBrk="0" hangingPunct="1">
              <a:lnSpc>
                <a:spcPts val="1503"/>
              </a:lnSpc>
              <a:spcBef>
                <a:spcPts val="0"/>
              </a:spcBef>
              <a:buSzPct val="120000"/>
              <a:buFontTx/>
              <a:buBlip>
                <a:blip r:embed="rId2"/>
              </a:buBlip>
              <a:defRPr sz="1219" kern="1200">
                <a:solidFill>
                  <a:schemeClr val="tx1"/>
                </a:solidFill>
                <a:latin typeface="+mn-lt"/>
                <a:ea typeface="+mn-ea"/>
                <a:cs typeface="+mn-cs"/>
              </a:defRPr>
            </a:lvl5pPr>
            <a:lvl6pPr marL="2043364"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88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405"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926" indent="-185760" algn="l" defTabSz="743041"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a:lstStyle>
          <a:p>
            <a:pPr>
              <a:lnSpc>
                <a:spcPct val="120000"/>
              </a:lnSpc>
            </a:pPr>
            <a:r>
              <a:rPr lang="en-GB" sz="1050" dirty="0"/>
              <a:t>BS by Florio and Giffoni (2020 - FR)</a:t>
            </a:r>
          </a:p>
        </p:txBody>
      </p:sp>
      <p:graphicFrame>
        <p:nvGraphicFramePr>
          <p:cNvPr id="11" name="Table 10">
            <a:extLst>
              <a:ext uri="{FF2B5EF4-FFF2-40B4-BE49-F238E27FC236}">
                <a16:creationId xmlns:a16="http://schemas.microsoft.com/office/drawing/2014/main" id="{097E7755-12CD-A0C1-F6CB-CB035EFB6E68}"/>
              </a:ext>
            </a:extLst>
          </p:cNvPr>
          <p:cNvGraphicFramePr>
            <a:graphicFrameLocks noGrp="1"/>
          </p:cNvGraphicFramePr>
          <p:nvPr>
            <p:extLst>
              <p:ext uri="{D42A27DB-BD31-4B8C-83A1-F6EECF244321}">
                <p14:modId xmlns:p14="http://schemas.microsoft.com/office/powerpoint/2010/main" val="852531408"/>
              </p:ext>
            </p:extLst>
          </p:nvPr>
        </p:nvGraphicFramePr>
        <p:xfrm>
          <a:off x="710363" y="3552118"/>
          <a:ext cx="2894058" cy="1371600"/>
        </p:xfrm>
        <a:graphic>
          <a:graphicData uri="http://schemas.openxmlformats.org/drawingml/2006/table">
            <a:tbl>
              <a:tblPr>
                <a:tableStyleId>{5C22544A-7EE6-4342-B048-85BDC9FD1C3A}</a:tableStyleId>
              </a:tblPr>
              <a:tblGrid>
                <a:gridCol w="792208">
                  <a:extLst>
                    <a:ext uri="{9D8B030D-6E8A-4147-A177-3AD203B41FA5}">
                      <a16:colId xmlns:a16="http://schemas.microsoft.com/office/drawing/2014/main" val="3344013079"/>
                    </a:ext>
                  </a:extLst>
                </a:gridCol>
                <a:gridCol w="792208">
                  <a:extLst>
                    <a:ext uri="{9D8B030D-6E8A-4147-A177-3AD203B41FA5}">
                      <a16:colId xmlns:a16="http://schemas.microsoft.com/office/drawing/2014/main" val="1701613263"/>
                    </a:ext>
                  </a:extLst>
                </a:gridCol>
                <a:gridCol w="631627">
                  <a:extLst>
                    <a:ext uri="{9D8B030D-6E8A-4147-A177-3AD203B41FA5}">
                      <a16:colId xmlns:a16="http://schemas.microsoft.com/office/drawing/2014/main" val="2366222362"/>
                    </a:ext>
                  </a:extLst>
                </a:gridCol>
                <a:gridCol w="678015">
                  <a:extLst>
                    <a:ext uri="{9D8B030D-6E8A-4147-A177-3AD203B41FA5}">
                      <a16:colId xmlns:a16="http://schemas.microsoft.com/office/drawing/2014/main" val="1467529884"/>
                    </a:ext>
                  </a:extLst>
                </a:gridCol>
              </a:tblGrid>
              <a:tr h="182880">
                <a:tc gridSpan="4">
                  <a:txBody>
                    <a:bodyPr/>
                    <a:lstStyle/>
                    <a:p>
                      <a:pPr algn="ctr" fontAlgn="ctr"/>
                      <a:r>
                        <a:rPr lang="it-IT" sz="1100" u="none" strike="noStrike" dirty="0">
                          <a:solidFill>
                            <a:schemeClr val="bg1"/>
                          </a:solidFill>
                          <a:effectLst/>
                        </a:rPr>
                        <a:t>+/- wrt the initial value (%)</a:t>
                      </a:r>
                      <a:endParaRPr lang="en-GB" sz="1100" u="none" strike="noStrike" dirty="0">
                        <a:solidFill>
                          <a:schemeClr val="bg1"/>
                        </a:solidFill>
                        <a:effectLst/>
                      </a:endParaRPr>
                    </a:p>
                  </a:txBody>
                  <a:tcPr marL="7620" marR="7620" marT="7620" marB="0" anchor="ctr">
                    <a:solidFill>
                      <a:schemeClr val="tx1"/>
                    </a:solidFill>
                  </a:tcPr>
                </a:tc>
                <a:tc hMerge="1">
                  <a:txBody>
                    <a:bodyPr/>
                    <a:lstStyle/>
                    <a:p>
                      <a:pPr algn="ctr" fontAlgn="ctr"/>
                      <a:r>
                        <a:rPr lang="it-IT" sz="1100" u="none" strike="noStrike" dirty="0">
                          <a:solidFill>
                            <a:schemeClr val="bg1"/>
                          </a:solidFill>
                          <a:effectLst/>
                        </a:rPr>
                        <a:t>Value in US $</a:t>
                      </a:r>
                      <a:endParaRPr lang="en-GB" sz="1100" u="none" strike="noStrike" dirty="0">
                        <a:solidFill>
                          <a:schemeClr val="bg1"/>
                        </a:solidFill>
                        <a:effectLst/>
                      </a:endParaRPr>
                    </a:p>
                  </a:txBody>
                  <a:tcPr marL="7620" marR="7620" marT="7620" marB="0" anchor="ctr">
                    <a:solidFill>
                      <a:schemeClr val="tx1"/>
                    </a:solidFill>
                  </a:tcPr>
                </a:tc>
                <a:tc hMerge="1">
                  <a:txBody>
                    <a:bodyPr/>
                    <a:lstStyle/>
                    <a:p>
                      <a:pPr algn="l" fontAlgn="ctr"/>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7620" marR="7620" marT="7620" marB="0" anchor="ctr"/>
                </a:tc>
                <a:tc hMerge="1">
                  <a:txBody>
                    <a:bodyPr/>
                    <a:lstStyle/>
                    <a:p>
                      <a:pPr algn="l" fontAlgn="ctr"/>
                      <a:r>
                        <a:rPr lang="en-GB" sz="1100" u="none" strike="noStrike" dirty="0">
                          <a:effectLst/>
                        </a:rPr>
                        <a:t> </a:t>
                      </a:r>
                      <a:endParaRPr lang="en-GB" sz="11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33277904"/>
                  </a:ext>
                </a:extLst>
              </a:tr>
              <a:tr h="182880">
                <a:tc>
                  <a:txBody>
                    <a:bodyPr/>
                    <a:lstStyle/>
                    <a:p>
                      <a:pPr marL="0" marR="0" lvl="0" indent="0" algn="ctr" defTabSz="743041" rtl="0" eaLnBrk="1" fontAlgn="ctr" latinLnBrk="0" hangingPunct="1">
                        <a:lnSpc>
                          <a:spcPct val="100000"/>
                        </a:lnSpc>
                        <a:spcBef>
                          <a:spcPts val="0"/>
                        </a:spcBef>
                        <a:spcAft>
                          <a:spcPts val="0"/>
                        </a:spcAft>
                        <a:buClrTx/>
                        <a:buSzTx/>
                        <a:buFontTx/>
                        <a:buNone/>
                        <a:tabLst/>
                        <a:defRPr/>
                      </a:pPr>
                      <a:r>
                        <a:rPr lang="en-GB" sz="900" u="none" strike="noStrike" dirty="0">
                          <a:solidFill>
                            <a:schemeClr val="bg1"/>
                          </a:solidFill>
                          <a:effectLst/>
                        </a:rPr>
                        <a:t>Questionnaire version</a:t>
                      </a:r>
                      <a:endParaRPr lang="en-GB" sz="900" b="0" i="0" u="none" strike="noStrike" dirty="0">
                        <a:solidFill>
                          <a:schemeClr val="bg1"/>
                        </a:solidFill>
                        <a:effectLst/>
                        <a:latin typeface="Calibri" panose="020F0502020204030204" pitchFamily="34" charset="0"/>
                      </a:endParaRPr>
                    </a:p>
                  </a:txBody>
                  <a:tcPr marL="7620" marR="7620" marT="7620" marB="0" anchor="ctr">
                    <a:solidFill>
                      <a:schemeClr val="bg1">
                        <a:lumMod val="50000"/>
                      </a:schemeClr>
                    </a:solidFill>
                  </a:tcPr>
                </a:tc>
                <a:tc>
                  <a:txBody>
                    <a:bodyPr/>
                    <a:lstStyle/>
                    <a:p>
                      <a:pPr algn="ctr" fontAlgn="ctr"/>
                      <a:r>
                        <a:rPr lang="en-GB" sz="1000" u="none" strike="noStrike" dirty="0">
                          <a:solidFill>
                            <a:schemeClr val="bg1"/>
                          </a:solidFill>
                          <a:effectLst/>
                        </a:rPr>
                        <a:t>Initial Bid</a:t>
                      </a:r>
                      <a:endParaRPr lang="en-GB" sz="1000" b="0" i="0" u="none" strike="noStrike" dirty="0">
                        <a:solidFill>
                          <a:schemeClr val="bg1"/>
                        </a:solidFill>
                        <a:effectLst/>
                        <a:latin typeface="Calibri" panose="020F0502020204030204" pitchFamily="34" charset="0"/>
                      </a:endParaRPr>
                    </a:p>
                  </a:txBody>
                  <a:tcPr marL="7620" marR="7620" marT="7620" marB="0" anchor="ctr">
                    <a:solidFill>
                      <a:schemeClr val="bg1">
                        <a:lumMod val="50000"/>
                      </a:schemeClr>
                    </a:solidFill>
                  </a:tcPr>
                </a:tc>
                <a:tc>
                  <a:txBody>
                    <a:bodyPr/>
                    <a:lstStyle/>
                    <a:p>
                      <a:pPr algn="ctr" fontAlgn="ctr"/>
                      <a:r>
                        <a:rPr lang="en-GB" sz="1000" u="none" strike="noStrike" dirty="0">
                          <a:solidFill>
                            <a:schemeClr val="bg1"/>
                          </a:solidFill>
                          <a:effectLst/>
                        </a:rPr>
                        <a:t>Lower Bid</a:t>
                      </a:r>
                      <a:endParaRPr lang="en-GB" sz="1000" b="0" i="0" u="none" strike="noStrike" dirty="0">
                        <a:solidFill>
                          <a:schemeClr val="bg1"/>
                        </a:solidFill>
                        <a:effectLst/>
                        <a:latin typeface="Calibri" panose="020F0502020204030204" pitchFamily="34" charset="0"/>
                      </a:endParaRPr>
                    </a:p>
                  </a:txBody>
                  <a:tcPr marL="7620" marR="7620" marT="7620" marB="0" anchor="ctr">
                    <a:solidFill>
                      <a:schemeClr val="bg1">
                        <a:lumMod val="50000"/>
                      </a:schemeClr>
                    </a:solidFill>
                  </a:tcPr>
                </a:tc>
                <a:tc>
                  <a:txBody>
                    <a:bodyPr/>
                    <a:lstStyle/>
                    <a:p>
                      <a:pPr algn="ctr" fontAlgn="ctr"/>
                      <a:r>
                        <a:rPr lang="en-GB" sz="1000" u="none" strike="noStrike" dirty="0">
                          <a:solidFill>
                            <a:schemeClr val="bg1"/>
                          </a:solidFill>
                          <a:effectLst/>
                        </a:rPr>
                        <a:t>Upper Bid</a:t>
                      </a:r>
                      <a:endParaRPr lang="en-GB" sz="1000" b="0" i="0" u="none" strike="noStrike" dirty="0">
                        <a:solidFill>
                          <a:schemeClr val="bg1"/>
                        </a:solidFill>
                        <a:effectLst/>
                        <a:latin typeface="Calibri" panose="020F0502020204030204" pitchFamily="34" charset="0"/>
                      </a:endParaRPr>
                    </a:p>
                  </a:txBody>
                  <a:tcPr marL="7620" marR="7620" marT="7620" marB="0" anchor="ctr">
                    <a:solidFill>
                      <a:schemeClr val="bg1">
                        <a:lumMod val="50000"/>
                      </a:schemeClr>
                    </a:solidFill>
                  </a:tcPr>
                </a:tc>
                <a:extLst>
                  <a:ext uri="{0D108BD9-81ED-4DB2-BD59-A6C34878D82A}">
                    <a16:rowId xmlns:a16="http://schemas.microsoft.com/office/drawing/2014/main" val="1950246157"/>
                  </a:ext>
                </a:extLst>
              </a:tr>
              <a:tr h="126642">
                <a:tc>
                  <a:txBody>
                    <a:bodyPr/>
                    <a:lstStyle/>
                    <a:p>
                      <a:pPr algn="ctr" fontAlgn="ctr"/>
                      <a:r>
                        <a:rPr lang="it-IT" sz="1100" b="0" i="0" u="none" strike="noStrike" dirty="0">
                          <a:solidFill>
                            <a:srgbClr val="000000"/>
                          </a:solidFill>
                          <a:effectLst/>
                          <a:latin typeface="+mn-lt"/>
                        </a:rPr>
                        <a:t>A</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en-GB" sz="1100" u="none" strike="noStrike" dirty="0">
                          <a:effectLst/>
                        </a:rPr>
                        <a:t>3</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it-IT" sz="1100" b="0" i="0" u="none" strike="noStrike" dirty="0">
                          <a:solidFill>
                            <a:srgbClr val="000000"/>
                          </a:solidFill>
                          <a:effectLst/>
                          <a:latin typeface="+mn-lt"/>
                        </a:rPr>
                        <a:t>-33%</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it-IT" sz="1100" b="0" i="0" u="none" strike="noStrike" dirty="0">
                          <a:solidFill>
                            <a:srgbClr val="000000"/>
                          </a:solidFill>
                          <a:effectLst/>
                          <a:latin typeface="+mn-lt"/>
                        </a:rPr>
                        <a:t>+67%</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extLst>
                  <a:ext uri="{0D108BD9-81ED-4DB2-BD59-A6C34878D82A}">
                    <a16:rowId xmlns:a16="http://schemas.microsoft.com/office/drawing/2014/main" val="1862237594"/>
                  </a:ext>
                </a:extLst>
              </a:tr>
              <a:tr h="182880">
                <a:tc>
                  <a:txBody>
                    <a:bodyPr/>
                    <a:lstStyle/>
                    <a:p>
                      <a:pPr algn="ctr" fontAlgn="ctr"/>
                      <a:r>
                        <a:rPr lang="it-IT" sz="1100" b="0" i="0" u="none" strike="noStrike" dirty="0">
                          <a:solidFill>
                            <a:srgbClr val="000000"/>
                          </a:solidFill>
                          <a:effectLst/>
                          <a:latin typeface="+mn-lt"/>
                        </a:rPr>
                        <a:t>B</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en-GB" sz="1100" u="none" strike="noStrike" dirty="0">
                          <a:effectLst/>
                        </a:rPr>
                        <a:t>5</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it-IT" sz="1100" b="0" i="0" u="none" strike="noStrike" dirty="0">
                          <a:solidFill>
                            <a:srgbClr val="000000"/>
                          </a:solidFill>
                          <a:effectLst/>
                          <a:latin typeface="+mn-lt"/>
                        </a:rPr>
                        <a:t>-40%</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it-IT" sz="1100" b="0" i="0" u="none" strike="noStrike" dirty="0">
                          <a:solidFill>
                            <a:srgbClr val="000000"/>
                          </a:solidFill>
                          <a:effectLst/>
                          <a:latin typeface="+mn-lt"/>
                        </a:rPr>
                        <a:t>+100%</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extLst>
                  <a:ext uri="{0D108BD9-81ED-4DB2-BD59-A6C34878D82A}">
                    <a16:rowId xmlns:a16="http://schemas.microsoft.com/office/drawing/2014/main" val="2719080014"/>
                  </a:ext>
                </a:extLst>
              </a:tr>
              <a:tr h="182880">
                <a:tc>
                  <a:txBody>
                    <a:bodyPr/>
                    <a:lstStyle/>
                    <a:p>
                      <a:pPr algn="ctr" fontAlgn="ctr"/>
                      <a:r>
                        <a:rPr lang="it-IT" sz="1100" b="0" i="0" u="none" strike="noStrike" dirty="0">
                          <a:solidFill>
                            <a:srgbClr val="000000"/>
                          </a:solidFill>
                          <a:effectLst/>
                          <a:latin typeface="+mn-lt"/>
                        </a:rPr>
                        <a:t>C</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en-GB" sz="1100" u="none" strike="noStrike" dirty="0">
                          <a:effectLst/>
                        </a:rPr>
                        <a:t>10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it-IT" sz="1100" b="0" i="0" u="none" strike="noStrike" dirty="0">
                          <a:solidFill>
                            <a:srgbClr val="000000"/>
                          </a:solidFill>
                          <a:effectLst/>
                          <a:latin typeface="+mn-lt"/>
                        </a:rPr>
                        <a:t>-50%</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it-IT" sz="1100" b="0" i="0" u="none" strike="noStrike" dirty="0">
                          <a:solidFill>
                            <a:srgbClr val="000000"/>
                          </a:solidFill>
                          <a:effectLst/>
                          <a:latin typeface="+mn-lt"/>
                        </a:rPr>
                        <a:t>+200%</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extLst>
                  <a:ext uri="{0D108BD9-81ED-4DB2-BD59-A6C34878D82A}">
                    <a16:rowId xmlns:a16="http://schemas.microsoft.com/office/drawing/2014/main" val="1985609849"/>
                  </a:ext>
                </a:extLst>
              </a:tr>
              <a:tr h="182880">
                <a:tc>
                  <a:txBody>
                    <a:bodyPr/>
                    <a:lstStyle/>
                    <a:p>
                      <a:pPr algn="ctr" fontAlgn="ctr"/>
                      <a:r>
                        <a:rPr lang="it-IT" sz="1100" b="0" i="0" u="none" strike="noStrike" dirty="0">
                          <a:solidFill>
                            <a:srgbClr val="000000"/>
                          </a:solidFill>
                          <a:effectLst/>
                          <a:latin typeface="+mn-lt"/>
                        </a:rPr>
                        <a:t>D</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en-GB" sz="1100" u="none" strike="noStrike" dirty="0">
                          <a:effectLst/>
                        </a:rPr>
                        <a:t>30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it-IT" sz="1100" b="0" i="0" u="none" strike="noStrike" dirty="0">
                          <a:solidFill>
                            <a:srgbClr val="000000"/>
                          </a:solidFill>
                          <a:effectLst/>
                          <a:latin typeface="+mn-lt"/>
                        </a:rPr>
                        <a:t>-67%</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it-IT" sz="1100" b="0" i="0" u="none" strike="noStrike" dirty="0">
                          <a:solidFill>
                            <a:srgbClr val="000000"/>
                          </a:solidFill>
                          <a:effectLst/>
                          <a:latin typeface="+mn-lt"/>
                        </a:rPr>
                        <a:t>+67%</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extLst>
                  <a:ext uri="{0D108BD9-81ED-4DB2-BD59-A6C34878D82A}">
                    <a16:rowId xmlns:a16="http://schemas.microsoft.com/office/drawing/2014/main" val="1577564698"/>
                  </a:ext>
                </a:extLst>
              </a:tr>
              <a:tr h="182880">
                <a:tc>
                  <a:txBody>
                    <a:bodyPr/>
                    <a:lstStyle/>
                    <a:p>
                      <a:pPr algn="ctr" fontAlgn="ctr"/>
                      <a:r>
                        <a:rPr lang="it-IT" sz="1100" b="0" i="0" u="none" strike="noStrike" dirty="0">
                          <a:solidFill>
                            <a:srgbClr val="000000"/>
                          </a:solidFill>
                          <a:effectLst/>
                          <a:latin typeface="+mn-lt"/>
                        </a:rPr>
                        <a:t>E</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en-GB" sz="1100" u="none" strike="noStrike" dirty="0">
                          <a:effectLst/>
                        </a:rPr>
                        <a:t>50</a:t>
                      </a:r>
                      <a:endParaRPr lang="en-GB" sz="1100" b="0" i="0" u="none" strike="noStrike" dirty="0">
                        <a:solidFill>
                          <a:srgbClr val="000000"/>
                        </a:solidFill>
                        <a:effectLst/>
                        <a:latin typeface="Calibri" panose="020F0502020204030204" pitchFamily="34" charset="0"/>
                      </a:endParaRPr>
                    </a:p>
                  </a:txBody>
                  <a:tcPr marL="7620" marR="7620" marT="7620" marB="0" anchor="ctr">
                    <a:solidFill>
                      <a:schemeClr val="bg1">
                        <a:lumMod val="95000"/>
                      </a:schemeClr>
                    </a:solidFill>
                  </a:tcPr>
                </a:tc>
                <a:tc>
                  <a:txBody>
                    <a:bodyPr/>
                    <a:lstStyle/>
                    <a:p>
                      <a:pPr algn="ctr" fontAlgn="ctr"/>
                      <a:r>
                        <a:rPr lang="it-IT" sz="1100" b="0" i="0" u="none" strike="noStrike" dirty="0">
                          <a:solidFill>
                            <a:srgbClr val="000000"/>
                          </a:solidFill>
                          <a:effectLst/>
                          <a:latin typeface="+mn-lt"/>
                        </a:rPr>
                        <a:t>-40%</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tc>
                  <a:txBody>
                    <a:bodyPr/>
                    <a:lstStyle/>
                    <a:p>
                      <a:pPr algn="ctr" fontAlgn="ctr"/>
                      <a:r>
                        <a:rPr lang="it-IT" sz="1100" b="0" i="0" u="none" strike="noStrike" dirty="0">
                          <a:solidFill>
                            <a:srgbClr val="000000"/>
                          </a:solidFill>
                          <a:effectLst/>
                          <a:latin typeface="+mn-lt"/>
                        </a:rPr>
                        <a:t>+100%</a:t>
                      </a:r>
                      <a:endParaRPr lang="en-GB" sz="1100" b="0" i="0" u="none" strike="noStrike" dirty="0">
                        <a:solidFill>
                          <a:srgbClr val="000000"/>
                        </a:solidFill>
                        <a:effectLst/>
                        <a:latin typeface="+mn-lt"/>
                      </a:endParaRPr>
                    </a:p>
                  </a:txBody>
                  <a:tcPr marL="7620" marR="7620" marT="7620" marB="0" anchor="ctr">
                    <a:solidFill>
                      <a:schemeClr val="bg1">
                        <a:lumMod val="95000"/>
                      </a:schemeClr>
                    </a:solidFill>
                  </a:tcPr>
                </a:tc>
                <a:extLst>
                  <a:ext uri="{0D108BD9-81ED-4DB2-BD59-A6C34878D82A}">
                    <a16:rowId xmlns:a16="http://schemas.microsoft.com/office/drawing/2014/main" val="4043147174"/>
                  </a:ext>
                </a:extLst>
              </a:tr>
            </a:tbl>
          </a:graphicData>
        </a:graphic>
      </p:graphicFrame>
      <p:sp>
        <p:nvSpPr>
          <p:cNvPr id="12" name="TextBox 11">
            <a:extLst>
              <a:ext uri="{FF2B5EF4-FFF2-40B4-BE49-F238E27FC236}">
                <a16:creationId xmlns:a16="http://schemas.microsoft.com/office/drawing/2014/main" id="{A46E9B09-2775-29B2-EE0E-F07A61DB54FA}"/>
              </a:ext>
            </a:extLst>
          </p:cNvPr>
          <p:cNvSpPr txBox="1"/>
          <p:nvPr/>
        </p:nvSpPr>
        <p:spPr>
          <a:xfrm>
            <a:off x="728224" y="4923718"/>
            <a:ext cx="3100826" cy="246221"/>
          </a:xfrm>
          <a:prstGeom prst="rect">
            <a:avLst/>
          </a:prstGeom>
          <a:noFill/>
        </p:spPr>
        <p:txBody>
          <a:bodyPr wrap="square" rtlCol="0">
            <a:spAutoFit/>
          </a:bodyPr>
          <a:lstStyle/>
          <a:p>
            <a:r>
              <a:rPr lang="it-IT" sz="1000" dirty="0"/>
              <a:t>Distance lowest – highest bid: 4900%  [=(100-2)/2]</a:t>
            </a:r>
          </a:p>
        </p:txBody>
      </p:sp>
      <p:sp>
        <p:nvSpPr>
          <p:cNvPr id="13" name="Oval 12">
            <a:extLst>
              <a:ext uri="{FF2B5EF4-FFF2-40B4-BE49-F238E27FC236}">
                <a16:creationId xmlns:a16="http://schemas.microsoft.com/office/drawing/2014/main" id="{4EBB8AF1-821F-8E46-5944-3F1990F3171B}"/>
              </a:ext>
            </a:extLst>
          </p:cNvPr>
          <p:cNvSpPr>
            <a:spLocks noChangeAspect="1"/>
          </p:cNvSpPr>
          <p:nvPr/>
        </p:nvSpPr>
        <p:spPr>
          <a:xfrm>
            <a:off x="6016386" y="1329491"/>
            <a:ext cx="720000" cy="720000"/>
          </a:xfrm>
          <a:prstGeom prst="ellipse">
            <a:avLst/>
          </a:prstGeom>
          <a:solidFill>
            <a:schemeClr val="bg1">
              <a:lumMod val="50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CH" dirty="0"/>
              <a:t>Initial</a:t>
            </a:r>
          </a:p>
          <a:p>
            <a:pPr algn="ctr"/>
            <a:r>
              <a:rPr lang="en-CH" dirty="0"/>
              <a:t>bid</a:t>
            </a:r>
          </a:p>
        </p:txBody>
      </p:sp>
      <p:sp>
        <p:nvSpPr>
          <p:cNvPr id="14" name="Oval 13">
            <a:extLst>
              <a:ext uri="{FF2B5EF4-FFF2-40B4-BE49-F238E27FC236}">
                <a16:creationId xmlns:a16="http://schemas.microsoft.com/office/drawing/2014/main" id="{B2B6BE90-FFE4-0A9F-6DDC-F7C064DA3FE9}"/>
              </a:ext>
            </a:extLst>
          </p:cNvPr>
          <p:cNvSpPr>
            <a:spLocks noChangeAspect="1"/>
          </p:cNvSpPr>
          <p:nvPr/>
        </p:nvSpPr>
        <p:spPr>
          <a:xfrm>
            <a:off x="4569414" y="2247505"/>
            <a:ext cx="720000" cy="720000"/>
          </a:xfrm>
          <a:prstGeom prst="ellipse">
            <a:avLst/>
          </a:prstGeom>
          <a:solidFill>
            <a:schemeClr val="bg1">
              <a:lumMod val="50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CH" dirty="0"/>
              <a:t>Lower</a:t>
            </a:r>
          </a:p>
          <a:p>
            <a:pPr algn="ctr"/>
            <a:r>
              <a:rPr lang="en-CH" dirty="0"/>
              <a:t>bid</a:t>
            </a:r>
          </a:p>
        </p:txBody>
      </p:sp>
      <p:sp>
        <p:nvSpPr>
          <p:cNvPr id="15" name="Oval 14">
            <a:extLst>
              <a:ext uri="{FF2B5EF4-FFF2-40B4-BE49-F238E27FC236}">
                <a16:creationId xmlns:a16="http://schemas.microsoft.com/office/drawing/2014/main" id="{B906E204-E063-66F1-5590-FBF53FAB7C3D}"/>
              </a:ext>
            </a:extLst>
          </p:cNvPr>
          <p:cNvSpPr>
            <a:spLocks noChangeAspect="1"/>
          </p:cNvSpPr>
          <p:nvPr/>
        </p:nvSpPr>
        <p:spPr>
          <a:xfrm>
            <a:off x="7362876" y="2247505"/>
            <a:ext cx="720000" cy="720000"/>
          </a:xfrm>
          <a:prstGeom prst="ellipse">
            <a:avLst/>
          </a:prstGeom>
          <a:solidFill>
            <a:schemeClr val="bg1">
              <a:lumMod val="50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CH" dirty="0"/>
              <a:t>Upper</a:t>
            </a:r>
          </a:p>
          <a:p>
            <a:pPr algn="ctr"/>
            <a:r>
              <a:rPr lang="en-CH" dirty="0"/>
              <a:t>bid</a:t>
            </a:r>
          </a:p>
        </p:txBody>
      </p:sp>
      <p:cxnSp>
        <p:nvCxnSpPr>
          <p:cNvPr id="17" name="Straight Arrow Connector 16">
            <a:extLst>
              <a:ext uri="{FF2B5EF4-FFF2-40B4-BE49-F238E27FC236}">
                <a16:creationId xmlns:a16="http://schemas.microsoft.com/office/drawing/2014/main" id="{F4920860-637F-457D-79C4-2F1D300B64CA}"/>
              </a:ext>
            </a:extLst>
          </p:cNvPr>
          <p:cNvCxnSpPr>
            <a:stCxn id="13" idx="5"/>
            <a:endCxn id="15" idx="1"/>
          </p:cNvCxnSpPr>
          <p:nvPr/>
        </p:nvCxnSpPr>
        <p:spPr>
          <a:xfrm>
            <a:off x="6630944" y="1944049"/>
            <a:ext cx="837374" cy="408898"/>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9" name="Straight Arrow Connector 18">
            <a:extLst>
              <a:ext uri="{FF2B5EF4-FFF2-40B4-BE49-F238E27FC236}">
                <a16:creationId xmlns:a16="http://schemas.microsoft.com/office/drawing/2014/main" id="{2B4832AB-ED79-D0A7-EF0F-F12C6480B2E2}"/>
              </a:ext>
            </a:extLst>
          </p:cNvPr>
          <p:cNvCxnSpPr>
            <a:stCxn id="13" idx="3"/>
            <a:endCxn id="14" idx="7"/>
          </p:cNvCxnSpPr>
          <p:nvPr/>
        </p:nvCxnSpPr>
        <p:spPr>
          <a:xfrm flipH="1">
            <a:off x="5183972" y="1944049"/>
            <a:ext cx="937856" cy="408898"/>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23" name="Oval 22">
            <a:extLst>
              <a:ext uri="{FF2B5EF4-FFF2-40B4-BE49-F238E27FC236}">
                <a16:creationId xmlns:a16="http://schemas.microsoft.com/office/drawing/2014/main" id="{D3D6BCC0-FD28-64AA-48AB-DB1460B6218A}"/>
              </a:ext>
            </a:extLst>
          </p:cNvPr>
          <p:cNvSpPr>
            <a:spLocks noChangeAspect="1"/>
          </p:cNvSpPr>
          <p:nvPr/>
        </p:nvSpPr>
        <p:spPr>
          <a:xfrm>
            <a:off x="8147999" y="3022169"/>
            <a:ext cx="720000" cy="720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CH" dirty="0"/>
              <a:t>Max</a:t>
            </a:r>
          </a:p>
          <a:p>
            <a:pPr algn="ctr"/>
            <a:r>
              <a:rPr lang="en-CH" dirty="0"/>
              <a:t>?</a:t>
            </a:r>
          </a:p>
        </p:txBody>
      </p:sp>
      <p:sp>
        <p:nvSpPr>
          <p:cNvPr id="24" name="Oval 23">
            <a:extLst>
              <a:ext uri="{FF2B5EF4-FFF2-40B4-BE49-F238E27FC236}">
                <a16:creationId xmlns:a16="http://schemas.microsoft.com/office/drawing/2014/main" id="{42F00108-CC2B-8D99-F58A-13B2A1408B1A}"/>
              </a:ext>
            </a:extLst>
          </p:cNvPr>
          <p:cNvSpPr>
            <a:spLocks noChangeAspect="1"/>
          </p:cNvSpPr>
          <p:nvPr/>
        </p:nvSpPr>
        <p:spPr>
          <a:xfrm>
            <a:off x="6590155" y="3022169"/>
            <a:ext cx="720000" cy="720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CH" dirty="0"/>
              <a:t>Max</a:t>
            </a:r>
          </a:p>
          <a:p>
            <a:pPr algn="ctr"/>
            <a:r>
              <a:rPr lang="en-CH" dirty="0"/>
              <a:t>?</a:t>
            </a:r>
          </a:p>
        </p:txBody>
      </p:sp>
      <p:sp>
        <p:nvSpPr>
          <p:cNvPr id="25" name="Oval 24">
            <a:extLst>
              <a:ext uri="{FF2B5EF4-FFF2-40B4-BE49-F238E27FC236}">
                <a16:creationId xmlns:a16="http://schemas.microsoft.com/office/drawing/2014/main" id="{3D619740-5370-F492-FCF1-CCE6C5E6F11E}"/>
              </a:ext>
            </a:extLst>
          </p:cNvPr>
          <p:cNvSpPr>
            <a:spLocks noChangeAspect="1"/>
          </p:cNvSpPr>
          <p:nvPr/>
        </p:nvSpPr>
        <p:spPr>
          <a:xfrm>
            <a:off x="5333120" y="3022169"/>
            <a:ext cx="720000" cy="720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CH" dirty="0"/>
              <a:t>Max</a:t>
            </a:r>
          </a:p>
          <a:p>
            <a:pPr algn="ctr"/>
            <a:r>
              <a:rPr lang="en-CH" dirty="0"/>
              <a:t>?</a:t>
            </a:r>
          </a:p>
        </p:txBody>
      </p:sp>
      <p:sp>
        <p:nvSpPr>
          <p:cNvPr id="26" name="Oval 25">
            <a:extLst>
              <a:ext uri="{FF2B5EF4-FFF2-40B4-BE49-F238E27FC236}">
                <a16:creationId xmlns:a16="http://schemas.microsoft.com/office/drawing/2014/main" id="{1C1BC7BC-3E8E-6924-7EEE-49872BE2F8C4}"/>
              </a:ext>
            </a:extLst>
          </p:cNvPr>
          <p:cNvSpPr>
            <a:spLocks noChangeAspect="1"/>
          </p:cNvSpPr>
          <p:nvPr/>
        </p:nvSpPr>
        <p:spPr>
          <a:xfrm>
            <a:off x="3809110" y="3022169"/>
            <a:ext cx="720000" cy="7200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CH" dirty="0"/>
              <a:t>Max</a:t>
            </a:r>
          </a:p>
          <a:p>
            <a:pPr algn="ctr"/>
            <a:r>
              <a:rPr lang="en-CH" dirty="0"/>
              <a:t>?</a:t>
            </a:r>
          </a:p>
        </p:txBody>
      </p:sp>
      <p:cxnSp>
        <p:nvCxnSpPr>
          <p:cNvPr id="29" name="Straight Arrow Connector 28">
            <a:extLst>
              <a:ext uri="{FF2B5EF4-FFF2-40B4-BE49-F238E27FC236}">
                <a16:creationId xmlns:a16="http://schemas.microsoft.com/office/drawing/2014/main" id="{AF9F5DC5-1AE1-2905-8A0F-70B00984A9B1}"/>
              </a:ext>
            </a:extLst>
          </p:cNvPr>
          <p:cNvCxnSpPr>
            <a:cxnSpLocks/>
            <a:stCxn id="15" idx="5"/>
            <a:endCxn id="23" idx="1"/>
          </p:cNvCxnSpPr>
          <p:nvPr/>
        </p:nvCxnSpPr>
        <p:spPr>
          <a:xfrm>
            <a:off x="7977434" y="2862063"/>
            <a:ext cx="276007" cy="265548"/>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32" name="Straight Arrow Connector 31">
            <a:extLst>
              <a:ext uri="{FF2B5EF4-FFF2-40B4-BE49-F238E27FC236}">
                <a16:creationId xmlns:a16="http://schemas.microsoft.com/office/drawing/2014/main" id="{ADAF1F85-8052-DD96-818F-BE6EA252F11E}"/>
              </a:ext>
            </a:extLst>
          </p:cNvPr>
          <p:cNvCxnSpPr>
            <a:cxnSpLocks/>
            <a:stCxn id="15" idx="3"/>
            <a:endCxn id="24" idx="7"/>
          </p:cNvCxnSpPr>
          <p:nvPr/>
        </p:nvCxnSpPr>
        <p:spPr>
          <a:xfrm flipH="1">
            <a:off x="7204713" y="2862063"/>
            <a:ext cx="263605" cy="265548"/>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42" name="Straight Arrow Connector 41">
            <a:extLst>
              <a:ext uri="{FF2B5EF4-FFF2-40B4-BE49-F238E27FC236}">
                <a16:creationId xmlns:a16="http://schemas.microsoft.com/office/drawing/2014/main" id="{B7895812-6C8C-DA4B-96CF-EC6F7C56E389}"/>
              </a:ext>
            </a:extLst>
          </p:cNvPr>
          <p:cNvCxnSpPr>
            <a:cxnSpLocks/>
            <a:stCxn id="14" idx="3"/>
            <a:endCxn id="26" idx="7"/>
          </p:cNvCxnSpPr>
          <p:nvPr/>
        </p:nvCxnSpPr>
        <p:spPr>
          <a:xfrm flipH="1">
            <a:off x="4423668" y="2862063"/>
            <a:ext cx="251188" cy="265548"/>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43" name="Straight Arrow Connector 42">
            <a:extLst>
              <a:ext uri="{FF2B5EF4-FFF2-40B4-BE49-F238E27FC236}">
                <a16:creationId xmlns:a16="http://schemas.microsoft.com/office/drawing/2014/main" id="{88F9DDD7-2BA0-EC78-0E25-F045E2558761}"/>
              </a:ext>
            </a:extLst>
          </p:cNvPr>
          <p:cNvCxnSpPr>
            <a:cxnSpLocks/>
            <a:stCxn id="14" idx="5"/>
            <a:endCxn id="25" idx="1"/>
          </p:cNvCxnSpPr>
          <p:nvPr/>
        </p:nvCxnSpPr>
        <p:spPr>
          <a:xfrm>
            <a:off x="5183972" y="2862063"/>
            <a:ext cx="254590" cy="265548"/>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51" name="Rectangle 50">
            <a:extLst>
              <a:ext uri="{FF2B5EF4-FFF2-40B4-BE49-F238E27FC236}">
                <a16:creationId xmlns:a16="http://schemas.microsoft.com/office/drawing/2014/main" id="{4891D849-FD11-D363-FC7A-9CDEDB2C3F2A}"/>
              </a:ext>
            </a:extLst>
          </p:cNvPr>
          <p:cNvSpPr/>
          <p:nvPr/>
        </p:nvSpPr>
        <p:spPr>
          <a:xfrm>
            <a:off x="3719110" y="4310276"/>
            <a:ext cx="900000" cy="360000"/>
          </a:xfrm>
          <a:prstGeom prst="rect">
            <a:avLst/>
          </a:prstGeom>
          <a:solidFill>
            <a:schemeClr val="accent5">
              <a:lumMod val="20000"/>
              <a:lumOff val="80000"/>
            </a:schemeClr>
          </a:solidFill>
          <a:ln>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chemeClr val="accent5"/>
                </a:solidFill>
              </a:rPr>
              <a:t>Justify 0</a:t>
            </a:r>
          </a:p>
        </p:txBody>
      </p:sp>
      <p:sp>
        <p:nvSpPr>
          <p:cNvPr id="52" name="Rectangle 51">
            <a:extLst>
              <a:ext uri="{FF2B5EF4-FFF2-40B4-BE49-F238E27FC236}">
                <a16:creationId xmlns:a16="http://schemas.microsoft.com/office/drawing/2014/main" id="{2450FB33-DED8-82B9-7E39-ABC475F82C2D}"/>
              </a:ext>
            </a:extLst>
          </p:cNvPr>
          <p:cNvSpPr/>
          <p:nvPr/>
        </p:nvSpPr>
        <p:spPr>
          <a:xfrm>
            <a:off x="5333120" y="4312944"/>
            <a:ext cx="3534880" cy="360000"/>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solidFill>
                  <a:schemeClr val="tx1"/>
                </a:solidFill>
              </a:rPr>
              <a:t>Justify stated amount &gt; 0</a:t>
            </a:r>
          </a:p>
        </p:txBody>
      </p:sp>
      <p:cxnSp>
        <p:nvCxnSpPr>
          <p:cNvPr id="61" name="Straight Arrow Connector 60">
            <a:extLst>
              <a:ext uri="{FF2B5EF4-FFF2-40B4-BE49-F238E27FC236}">
                <a16:creationId xmlns:a16="http://schemas.microsoft.com/office/drawing/2014/main" id="{6721DC6C-C734-B8DB-A5F2-2BD3677D79E5}"/>
              </a:ext>
            </a:extLst>
          </p:cNvPr>
          <p:cNvCxnSpPr>
            <a:cxnSpLocks/>
            <a:stCxn id="25" idx="4"/>
          </p:cNvCxnSpPr>
          <p:nvPr/>
        </p:nvCxnSpPr>
        <p:spPr>
          <a:xfrm>
            <a:off x="5693120" y="3742169"/>
            <a:ext cx="0" cy="570775"/>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64" name="Straight Arrow Connector 63">
            <a:extLst>
              <a:ext uri="{FF2B5EF4-FFF2-40B4-BE49-F238E27FC236}">
                <a16:creationId xmlns:a16="http://schemas.microsoft.com/office/drawing/2014/main" id="{823ADF2B-E9A7-F54E-ADEE-BC997F13BCAB}"/>
              </a:ext>
            </a:extLst>
          </p:cNvPr>
          <p:cNvCxnSpPr>
            <a:cxnSpLocks/>
          </p:cNvCxnSpPr>
          <p:nvPr/>
        </p:nvCxnSpPr>
        <p:spPr>
          <a:xfrm>
            <a:off x="6940682" y="3753575"/>
            <a:ext cx="0" cy="570775"/>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65" name="Straight Arrow Connector 64">
            <a:extLst>
              <a:ext uri="{FF2B5EF4-FFF2-40B4-BE49-F238E27FC236}">
                <a16:creationId xmlns:a16="http://schemas.microsoft.com/office/drawing/2014/main" id="{C6A46AB9-C713-6E96-458B-2595C17A43E3}"/>
              </a:ext>
            </a:extLst>
          </p:cNvPr>
          <p:cNvCxnSpPr>
            <a:cxnSpLocks/>
          </p:cNvCxnSpPr>
          <p:nvPr/>
        </p:nvCxnSpPr>
        <p:spPr>
          <a:xfrm>
            <a:off x="8507999" y="3740171"/>
            <a:ext cx="0" cy="570775"/>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66" name="Straight Arrow Connector 65">
            <a:extLst>
              <a:ext uri="{FF2B5EF4-FFF2-40B4-BE49-F238E27FC236}">
                <a16:creationId xmlns:a16="http://schemas.microsoft.com/office/drawing/2014/main" id="{90AA9207-8645-895F-E97B-C8799F94050E}"/>
              </a:ext>
            </a:extLst>
          </p:cNvPr>
          <p:cNvCxnSpPr>
            <a:cxnSpLocks/>
            <a:endCxn id="51" idx="0"/>
          </p:cNvCxnSpPr>
          <p:nvPr/>
        </p:nvCxnSpPr>
        <p:spPr>
          <a:xfrm>
            <a:off x="4169110" y="3753575"/>
            <a:ext cx="0" cy="556701"/>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68" name="TextBox 67">
            <a:extLst>
              <a:ext uri="{FF2B5EF4-FFF2-40B4-BE49-F238E27FC236}">
                <a16:creationId xmlns:a16="http://schemas.microsoft.com/office/drawing/2014/main" id="{3A24B448-B20B-E26B-F1AD-AD9127643848}"/>
              </a:ext>
            </a:extLst>
          </p:cNvPr>
          <p:cNvSpPr txBox="1"/>
          <p:nvPr/>
        </p:nvSpPr>
        <p:spPr>
          <a:xfrm>
            <a:off x="6929086" y="1839059"/>
            <a:ext cx="477567" cy="307777"/>
          </a:xfrm>
          <a:prstGeom prst="rect">
            <a:avLst/>
          </a:prstGeom>
          <a:noFill/>
        </p:spPr>
        <p:txBody>
          <a:bodyPr wrap="none" rtlCol="0">
            <a:spAutoFit/>
          </a:bodyPr>
          <a:lstStyle/>
          <a:p>
            <a:pPr algn="ctr"/>
            <a:r>
              <a:rPr lang="en-CH" sz="1400" dirty="0"/>
              <a:t>Yes</a:t>
            </a:r>
          </a:p>
        </p:txBody>
      </p:sp>
      <p:sp>
        <p:nvSpPr>
          <p:cNvPr id="69" name="TextBox 68">
            <a:extLst>
              <a:ext uri="{FF2B5EF4-FFF2-40B4-BE49-F238E27FC236}">
                <a16:creationId xmlns:a16="http://schemas.microsoft.com/office/drawing/2014/main" id="{B875C1A4-086B-7A0A-3140-654EC514BA97}"/>
              </a:ext>
            </a:extLst>
          </p:cNvPr>
          <p:cNvSpPr txBox="1"/>
          <p:nvPr/>
        </p:nvSpPr>
        <p:spPr>
          <a:xfrm>
            <a:off x="8071397" y="2717850"/>
            <a:ext cx="477567" cy="307777"/>
          </a:xfrm>
          <a:prstGeom prst="rect">
            <a:avLst/>
          </a:prstGeom>
          <a:noFill/>
        </p:spPr>
        <p:txBody>
          <a:bodyPr wrap="none" rtlCol="0">
            <a:spAutoFit/>
          </a:bodyPr>
          <a:lstStyle/>
          <a:p>
            <a:pPr algn="ctr"/>
            <a:r>
              <a:rPr lang="en-CH" sz="1400" dirty="0"/>
              <a:t>Yes</a:t>
            </a:r>
          </a:p>
        </p:txBody>
      </p:sp>
      <p:sp>
        <p:nvSpPr>
          <p:cNvPr id="70" name="TextBox 69">
            <a:extLst>
              <a:ext uri="{FF2B5EF4-FFF2-40B4-BE49-F238E27FC236}">
                <a16:creationId xmlns:a16="http://schemas.microsoft.com/office/drawing/2014/main" id="{C4779C52-5041-43AD-7962-7AB8A288F5C9}"/>
              </a:ext>
            </a:extLst>
          </p:cNvPr>
          <p:cNvSpPr txBox="1"/>
          <p:nvPr/>
        </p:nvSpPr>
        <p:spPr>
          <a:xfrm>
            <a:off x="5228053" y="2739781"/>
            <a:ext cx="477567" cy="307777"/>
          </a:xfrm>
          <a:prstGeom prst="rect">
            <a:avLst/>
          </a:prstGeom>
          <a:noFill/>
        </p:spPr>
        <p:txBody>
          <a:bodyPr wrap="none" rtlCol="0">
            <a:spAutoFit/>
          </a:bodyPr>
          <a:lstStyle/>
          <a:p>
            <a:pPr algn="ctr"/>
            <a:r>
              <a:rPr lang="en-CH" sz="1400" dirty="0"/>
              <a:t>Yes</a:t>
            </a:r>
          </a:p>
        </p:txBody>
      </p:sp>
      <p:sp>
        <p:nvSpPr>
          <p:cNvPr id="71" name="TextBox 70">
            <a:extLst>
              <a:ext uri="{FF2B5EF4-FFF2-40B4-BE49-F238E27FC236}">
                <a16:creationId xmlns:a16="http://schemas.microsoft.com/office/drawing/2014/main" id="{E9CF42AD-4CB9-8BEB-4C2B-4DC1FE5EB2FF}"/>
              </a:ext>
            </a:extLst>
          </p:cNvPr>
          <p:cNvSpPr txBox="1"/>
          <p:nvPr/>
        </p:nvSpPr>
        <p:spPr>
          <a:xfrm>
            <a:off x="5409790" y="1839059"/>
            <a:ext cx="413896" cy="307777"/>
          </a:xfrm>
          <a:prstGeom prst="rect">
            <a:avLst/>
          </a:prstGeom>
          <a:noFill/>
        </p:spPr>
        <p:txBody>
          <a:bodyPr wrap="none" rtlCol="0">
            <a:spAutoFit/>
          </a:bodyPr>
          <a:lstStyle/>
          <a:p>
            <a:pPr algn="ctr"/>
            <a:r>
              <a:rPr lang="en-CH" sz="1400" dirty="0">
                <a:solidFill>
                  <a:schemeClr val="accent5"/>
                </a:solidFill>
              </a:rPr>
              <a:t>No</a:t>
            </a:r>
          </a:p>
        </p:txBody>
      </p:sp>
      <p:sp>
        <p:nvSpPr>
          <p:cNvPr id="72" name="TextBox 71">
            <a:extLst>
              <a:ext uri="{FF2B5EF4-FFF2-40B4-BE49-F238E27FC236}">
                <a16:creationId xmlns:a16="http://schemas.microsoft.com/office/drawing/2014/main" id="{479D5588-6CBC-5820-4A1E-133C27CB5837}"/>
              </a:ext>
            </a:extLst>
          </p:cNvPr>
          <p:cNvSpPr txBox="1"/>
          <p:nvPr/>
        </p:nvSpPr>
        <p:spPr>
          <a:xfrm>
            <a:off x="6946668" y="2723664"/>
            <a:ext cx="413896" cy="307777"/>
          </a:xfrm>
          <a:prstGeom prst="rect">
            <a:avLst/>
          </a:prstGeom>
          <a:noFill/>
        </p:spPr>
        <p:txBody>
          <a:bodyPr wrap="none" rtlCol="0">
            <a:spAutoFit/>
          </a:bodyPr>
          <a:lstStyle/>
          <a:p>
            <a:pPr algn="ctr"/>
            <a:r>
              <a:rPr lang="en-CH" sz="1400" dirty="0">
                <a:solidFill>
                  <a:schemeClr val="accent5"/>
                </a:solidFill>
              </a:rPr>
              <a:t>No</a:t>
            </a:r>
          </a:p>
        </p:txBody>
      </p:sp>
      <p:sp>
        <p:nvSpPr>
          <p:cNvPr id="73" name="TextBox 72">
            <a:extLst>
              <a:ext uri="{FF2B5EF4-FFF2-40B4-BE49-F238E27FC236}">
                <a16:creationId xmlns:a16="http://schemas.microsoft.com/office/drawing/2014/main" id="{70B89644-87DA-AC75-1C30-887E6D0524A3}"/>
              </a:ext>
            </a:extLst>
          </p:cNvPr>
          <p:cNvSpPr txBox="1"/>
          <p:nvPr/>
        </p:nvSpPr>
        <p:spPr>
          <a:xfrm>
            <a:off x="4205204" y="2759839"/>
            <a:ext cx="413896" cy="307777"/>
          </a:xfrm>
          <a:prstGeom prst="rect">
            <a:avLst/>
          </a:prstGeom>
          <a:noFill/>
        </p:spPr>
        <p:txBody>
          <a:bodyPr wrap="none" rtlCol="0">
            <a:spAutoFit/>
          </a:bodyPr>
          <a:lstStyle/>
          <a:p>
            <a:pPr algn="ctr"/>
            <a:r>
              <a:rPr lang="en-CH" sz="1400" dirty="0">
                <a:solidFill>
                  <a:schemeClr val="accent5"/>
                </a:solidFill>
              </a:rPr>
              <a:t>No</a:t>
            </a:r>
          </a:p>
        </p:txBody>
      </p:sp>
      <p:sp>
        <p:nvSpPr>
          <p:cNvPr id="74" name="TextBox 73">
            <a:extLst>
              <a:ext uri="{FF2B5EF4-FFF2-40B4-BE49-F238E27FC236}">
                <a16:creationId xmlns:a16="http://schemas.microsoft.com/office/drawing/2014/main" id="{AAAAD11D-E854-C75B-2491-15FDE76D768E}"/>
              </a:ext>
            </a:extLst>
          </p:cNvPr>
          <p:cNvSpPr txBox="1"/>
          <p:nvPr/>
        </p:nvSpPr>
        <p:spPr>
          <a:xfrm rot="16200000">
            <a:off x="-1415676" y="2996722"/>
            <a:ext cx="3461204" cy="523220"/>
          </a:xfrm>
          <a:prstGeom prst="rect">
            <a:avLst/>
          </a:prstGeom>
          <a:noFill/>
        </p:spPr>
        <p:txBody>
          <a:bodyPr wrap="none" rtlCol="0">
            <a:spAutoFit/>
          </a:bodyPr>
          <a:lstStyle/>
          <a:p>
            <a:pPr algn="l"/>
            <a:r>
              <a:rPr lang="en-CH" sz="1400" b="1" dirty="0"/>
              <a:t>x 2: with and without telling </a:t>
            </a:r>
            <a:r>
              <a:rPr lang="en-GB" sz="1400" b="1" dirty="0"/>
              <a:t>h</a:t>
            </a:r>
            <a:r>
              <a:rPr lang="en-CH" sz="1400" b="1" dirty="0"/>
              <a:t>ow much</a:t>
            </a:r>
          </a:p>
          <a:p>
            <a:pPr algn="l"/>
            <a:r>
              <a:rPr lang="en-CH" sz="1400" b="1" dirty="0"/>
              <a:t>tax contributions are paid per year</a:t>
            </a:r>
          </a:p>
        </p:txBody>
      </p:sp>
      <p:cxnSp>
        <p:nvCxnSpPr>
          <p:cNvPr id="75" name="Straight Arrow Connector 74">
            <a:extLst>
              <a:ext uri="{FF2B5EF4-FFF2-40B4-BE49-F238E27FC236}">
                <a16:creationId xmlns:a16="http://schemas.microsoft.com/office/drawing/2014/main" id="{08CDFFC5-241C-943C-2875-E366939B136A}"/>
              </a:ext>
            </a:extLst>
          </p:cNvPr>
          <p:cNvCxnSpPr>
            <a:cxnSpLocks/>
            <a:stCxn id="26" idx="5"/>
          </p:cNvCxnSpPr>
          <p:nvPr/>
        </p:nvCxnSpPr>
        <p:spPr>
          <a:xfrm>
            <a:off x="4423668" y="3636727"/>
            <a:ext cx="900000" cy="673549"/>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3182219167"/>
      </p:ext>
    </p:extLst>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4DDB2F-2B2D-113A-4654-F6163FAA1867}"/>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FC0B291-CBB4-4693-4F55-9FE9B387E6B4}"/>
              </a:ext>
            </a:extLst>
          </p:cNvPr>
          <p:cNvSpPr>
            <a:spLocks noGrp="1"/>
          </p:cNvSpPr>
          <p:nvPr>
            <p:ph type="sldNum" sz="quarter" idx="10"/>
          </p:nvPr>
        </p:nvSpPr>
        <p:spPr/>
        <p:txBody>
          <a:bodyPr/>
          <a:lstStyle/>
          <a:p>
            <a:fld id="{88A1DFE4-5FC5-43BD-BB7E-75EAD82B965F}" type="slidenum">
              <a:rPr lang="en-US" noProof="0" smtClean="0"/>
              <a:pPr/>
              <a:t>229</a:t>
            </a:fld>
            <a:endParaRPr lang="en-US" noProof="0" dirty="0"/>
          </a:p>
        </p:txBody>
      </p:sp>
      <p:sp>
        <p:nvSpPr>
          <p:cNvPr id="6" name="Title 5">
            <a:extLst>
              <a:ext uri="{FF2B5EF4-FFF2-40B4-BE49-F238E27FC236}">
                <a16:creationId xmlns:a16="http://schemas.microsoft.com/office/drawing/2014/main" id="{5F5754F8-D3D9-2DE2-06DE-14DC0CB51D7D}"/>
              </a:ext>
            </a:extLst>
          </p:cNvPr>
          <p:cNvSpPr>
            <a:spLocks noGrp="1"/>
          </p:cNvSpPr>
          <p:nvPr>
            <p:ph type="title"/>
          </p:nvPr>
        </p:nvSpPr>
        <p:spPr/>
        <p:txBody>
          <a:bodyPr/>
          <a:lstStyle/>
          <a:p>
            <a:r>
              <a:rPr lang="en-CH" dirty="0"/>
              <a:t>Results - Awareness</a:t>
            </a:r>
          </a:p>
        </p:txBody>
      </p:sp>
      <p:pic>
        <p:nvPicPr>
          <p:cNvPr id="2" name="Picture 1" descr="Immagine che contiene testo, schermata, diagramma, Parallelo&#10;&#10;Descrizione generata automaticamente">
            <a:extLst>
              <a:ext uri="{FF2B5EF4-FFF2-40B4-BE49-F238E27FC236}">
                <a16:creationId xmlns:a16="http://schemas.microsoft.com/office/drawing/2014/main" id="{5EF96AD8-0990-CF3B-59E8-2BA9D031A4B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8561" y="982007"/>
            <a:ext cx="6766878" cy="4068625"/>
          </a:xfrm>
          <a:prstGeom prst="rect">
            <a:avLst/>
          </a:prstGeom>
          <a:noFill/>
        </p:spPr>
      </p:pic>
      <p:pic>
        <p:nvPicPr>
          <p:cNvPr id="4" name="Picture 3" descr="Immagine che contiene schermata, testo, nero, oscurità&#10;&#10;Descrizione generata automaticamente">
            <a:extLst>
              <a:ext uri="{FF2B5EF4-FFF2-40B4-BE49-F238E27FC236}">
                <a16:creationId xmlns:a16="http://schemas.microsoft.com/office/drawing/2014/main" id="{F2B4D03E-779E-A0D8-AA63-A22B4A368217}"/>
              </a:ext>
            </a:extLst>
          </p:cNvPr>
          <p:cNvPicPr>
            <a:picLocks noChangeAspect="1"/>
          </p:cNvPicPr>
          <p:nvPr/>
        </p:nvPicPr>
        <p:blipFill>
          <a:blip r:embed="rId3"/>
          <a:stretch>
            <a:fillRect/>
          </a:stretch>
        </p:blipFill>
        <p:spPr>
          <a:xfrm>
            <a:off x="4778884" y="3016319"/>
            <a:ext cx="3311174" cy="1865450"/>
          </a:xfrm>
          <a:prstGeom prst="rect">
            <a:avLst/>
          </a:prstGeom>
        </p:spPr>
      </p:pic>
      <p:sp>
        <p:nvSpPr>
          <p:cNvPr id="5" name="TextBox 4">
            <a:extLst>
              <a:ext uri="{FF2B5EF4-FFF2-40B4-BE49-F238E27FC236}">
                <a16:creationId xmlns:a16="http://schemas.microsoft.com/office/drawing/2014/main" id="{A095BCCA-F70C-FD14-5503-10B211AD0E55}"/>
              </a:ext>
            </a:extLst>
          </p:cNvPr>
          <p:cNvSpPr txBox="1"/>
          <p:nvPr/>
        </p:nvSpPr>
        <p:spPr>
          <a:xfrm>
            <a:off x="4759262" y="4866501"/>
            <a:ext cx="3350418" cy="276999"/>
          </a:xfrm>
          <a:prstGeom prst="rect">
            <a:avLst/>
          </a:prstGeom>
          <a:noFill/>
        </p:spPr>
        <p:txBody>
          <a:bodyPr wrap="square" rtlCol="0">
            <a:spAutoFit/>
          </a:bodyPr>
          <a:lstStyle/>
          <a:p>
            <a:pPr algn="l"/>
            <a:r>
              <a:rPr lang="en-CH" sz="1200" dirty="0"/>
              <a:t>Awareness of CERN per country</a:t>
            </a:r>
          </a:p>
        </p:txBody>
      </p:sp>
    </p:spTree>
    <p:extLst>
      <p:ext uri="{BB962C8B-B14F-4D97-AF65-F5344CB8AC3E}">
        <p14:creationId xmlns:p14="http://schemas.microsoft.com/office/powerpoint/2010/main" val="29575545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197CDBD-ADD2-D7CE-497E-851A7C35A16F}"/>
              </a:ext>
            </a:extLst>
          </p:cNvPr>
          <p:cNvSpPr>
            <a:spLocks noGrp="1"/>
          </p:cNvSpPr>
          <p:nvPr>
            <p:ph type="sldNum" sz="quarter" idx="10"/>
          </p:nvPr>
        </p:nvSpPr>
        <p:spPr/>
        <p:txBody>
          <a:bodyPr/>
          <a:lstStyle/>
          <a:p>
            <a:fld id="{88A1DFE4-5FC5-43BD-BB7E-75EAD82B965F}" type="slidenum">
              <a:rPr lang="en-US" noProof="0" smtClean="0"/>
              <a:pPr/>
              <a:t>23</a:t>
            </a:fld>
            <a:endParaRPr lang="en-US" noProof="0" dirty="0"/>
          </a:p>
        </p:txBody>
      </p:sp>
      <p:sp>
        <p:nvSpPr>
          <p:cNvPr id="3" name="Text Placeholder 2">
            <a:extLst>
              <a:ext uri="{FF2B5EF4-FFF2-40B4-BE49-F238E27FC236}">
                <a16:creationId xmlns:a16="http://schemas.microsoft.com/office/drawing/2014/main" id="{139FEFB5-E870-1B62-05C5-67830D8075E8}"/>
              </a:ext>
            </a:extLst>
          </p:cNvPr>
          <p:cNvSpPr>
            <a:spLocks noGrp="1"/>
          </p:cNvSpPr>
          <p:nvPr>
            <p:ph type="body" sz="quarter" idx="12"/>
          </p:nvPr>
        </p:nvSpPr>
        <p:spPr>
          <a:xfrm>
            <a:off x="92843" y="1975383"/>
            <a:ext cx="4388846" cy="2460972"/>
          </a:xfrm>
        </p:spPr>
        <p:txBody>
          <a:bodyPr/>
          <a:lstStyle/>
          <a:p>
            <a:r>
              <a:rPr lang="en-CH" dirty="0"/>
              <a:t>Scope 1:</a:t>
            </a:r>
          </a:p>
          <a:p>
            <a:r>
              <a:rPr lang="en-CH" dirty="0"/>
              <a:t>Emissions from sources under the direct control of an organisation.</a:t>
            </a:r>
          </a:p>
          <a:p>
            <a:r>
              <a:rPr lang="en-CH" b="0" dirty="0"/>
              <a:t>Example: burning fuel for a manufacturing process.</a:t>
            </a:r>
          </a:p>
          <a:p>
            <a:r>
              <a:rPr lang="en-CH" dirty="0"/>
              <a:t>Scope 2:</a:t>
            </a:r>
          </a:p>
          <a:p>
            <a:r>
              <a:rPr lang="en-CH" dirty="0"/>
              <a:t>Emissions from procured energy</a:t>
            </a:r>
          </a:p>
          <a:p>
            <a:r>
              <a:rPr lang="en-CH" b="0" dirty="0"/>
              <a:t>Example: electricity purchased via the grid</a:t>
            </a:r>
            <a:r>
              <a:rPr lang="en-CH" dirty="0"/>
              <a:t>.</a:t>
            </a:r>
          </a:p>
        </p:txBody>
      </p:sp>
      <p:sp>
        <p:nvSpPr>
          <p:cNvPr id="4" name="Text Placeholder 3">
            <a:extLst>
              <a:ext uri="{FF2B5EF4-FFF2-40B4-BE49-F238E27FC236}">
                <a16:creationId xmlns:a16="http://schemas.microsoft.com/office/drawing/2014/main" id="{078CE557-F55E-02DB-1053-239345354BC9}"/>
              </a:ext>
            </a:extLst>
          </p:cNvPr>
          <p:cNvSpPr>
            <a:spLocks noGrp="1"/>
          </p:cNvSpPr>
          <p:nvPr>
            <p:ph type="body" sz="quarter" idx="13"/>
          </p:nvPr>
        </p:nvSpPr>
        <p:spPr>
          <a:xfrm>
            <a:off x="4645932" y="1975383"/>
            <a:ext cx="4388846" cy="2460972"/>
          </a:xfrm>
        </p:spPr>
        <p:txBody>
          <a:bodyPr/>
          <a:lstStyle/>
          <a:p>
            <a:r>
              <a:rPr lang="en-CH" dirty="0"/>
              <a:t>Scope 3:</a:t>
            </a:r>
          </a:p>
          <a:p>
            <a:r>
              <a:rPr lang="en-CH" dirty="0"/>
              <a:t>All other indirect emissions as a consequence of an organisation’s activities from sources outside the direct control of the organisation.</a:t>
            </a:r>
          </a:p>
          <a:p>
            <a:r>
              <a:rPr lang="en-CH" b="0" dirty="0"/>
              <a:t>Examples: emissions embodied in all goods and services purchased, i.e. also those that are needed for the construction of a new research infrastructure.</a:t>
            </a:r>
          </a:p>
        </p:txBody>
      </p:sp>
      <p:sp>
        <p:nvSpPr>
          <p:cNvPr id="5" name="Title 4">
            <a:extLst>
              <a:ext uri="{FF2B5EF4-FFF2-40B4-BE49-F238E27FC236}">
                <a16:creationId xmlns:a16="http://schemas.microsoft.com/office/drawing/2014/main" id="{0738190D-B306-223C-6A4D-DE008703C3F1}"/>
              </a:ext>
            </a:extLst>
          </p:cNvPr>
          <p:cNvSpPr>
            <a:spLocks noGrp="1"/>
          </p:cNvSpPr>
          <p:nvPr>
            <p:ph type="title"/>
          </p:nvPr>
        </p:nvSpPr>
        <p:spPr/>
        <p:txBody>
          <a:bodyPr/>
          <a:lstStyle/>
          <a:p>
            <a:r>
              <a:rPr lang="en-CH" dirty="0"/>
              <a:t>Types of emissions: Scope 1, 2, 3</a:t>
            </a:r>
          </a:p>
        </p:txBody>
      </p:sp>
      <p:sp>
        <p:nvSpPr>
          <p:cNvPr id="6" name="Text Placeholder 2">
            <a:extLst>
              <a:ext uri="{FF2B5EF4-FFF2-40B4-BE49-F238E27FC236}">
                <a16:creationId xmlns:a16="http://schemas.microsoft.com/office/drawing/2014/main" id="{C78D8B78-A660-5A9F-4CD8-24EEAC5FA7AB}"/>
              </a:ext>
            </a:extLst>
          </p:cNvPr>
          <p:cNvSpPr txBox="1">
            <a:spLocks/>
          </p:cNvSpPr>
          <p:nvPr/>
        </p:nvSpPr>
        <p:spPr>
          <a:xfrm>
            <a:off x="109222" y="1073780"/>
            <a:ext cx="8776511" cy="804066"/>
          </a:xfrm>
          <a:prstGeom prst="rect">
            <a:avLst/>
          </a:prstGeom>
        </p:spPr>
        <p:txBody>
          <a:bodyPr vert="horz" lIns="91440" tIns="45720" rIns="91440" bIns="45720" rtlCol="0">
            <a:noAutofit/>
          </a:bodyPr>
          <a:lstStyle>
            <a:lvl1pPr marL="0" indent="0" algn="l" defTabSz="685800" rtl="0" eaLnBrk="1" latinLnBrk="0" hangingPunct="1">
              <a:lnSpc>
                <a:spcPct val="100000"/>
              </a:lnSpc>
              <a:spcBef>
                <a:spcPts val="1388"/>
              </a:spcBef>
              <a:buFont typeface="Arial" panose="020B0604020202020204" pitchFamily="34" charset="0"/>
              <a:buNone/>
              <a:defRPr sz="1400" b="1" kern="1200">
                <a:solidFill>
                  <a:schemeClr val="tx1"/>
                </a:solidFill>
                <a:latin typeface="+mn-lt"/>
                <a:ea typeface="+mn-ea"/>
                <a:cs typeface="+mn-cs"/>
              </a:defRPr>
            </a:lvl1pPr>
            <a:lvl2pPr marL="472500" indent="0" algn="l" defTabSz="685800" rtl="0" eaLnBrk="1" latinLnBrk="0" hangingPunct="1">
              <a:lnSpc>
                <a:spcPct val="100000"/>
              </a:lnSpc>
              <a:spcBef>
                <a:spcPts val="0"/>
              </a:spcBef>
              <a:buFont typeface="Arial" panose="020B0604020202020204" pitchFamily="34" charset="0"/>
              <a:buNone/>
              <a:tabLst>
                <a:tab pos="3955500" algn="r"/>
              </a:tabLst>
              <a:defRPr sz="1200" kern="1200">
                <a:solidFill>
                  <a:schemeClr val="tx1"/>
                </a:solidFill>
                <a:latin typeface="+mn-lt"/>
                <a:ea typeface="+mn-ea"/>
                <a:cs typeface="+mn-cs"/>
              </a:defRPr>
            </a:lvl2pPr>
            <a:lvl3pPr marL="1120500" indent="0" algn="l" defTabSz="685800" rtl="0" eaLnBrk="1" latinLnBrk="0" hangingPunct="1">
              <a:lnSpc>
                <a:spcPct val="100000"/>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3pPr>
            <a:lvl4pPr marL="1120500" indent="0" algn="l" defTabSz="685800" rtl="0" eaLnBrk="1" latinLnBrk="0" hangingPunct="1">
              <a:lnSpc>
                <a:spcPct val="100000"/>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4pPr>
            <a:lvl5pPr marL="1120500" indent="0" algn="l" defTabSz="685800" rtl="0" eaLnBrk="1" latinLnBrk="0" hangingPunct="1">
              <a:lnSpc>
                <a:spcPct val="100000"/>
              </a:lnSpc>
              <a:spcBef>
                <a:spcPts val="0"/>
              </a:spcBef>
              <a:buSzPct val="100000"/>
              <a:buFont typeface="Arial" panose="020B0604020202020204" pitchFamily="34" charset="0"/>
              <a:buNone/>
              <a:tabLst>
                <a:tab pos="3955500" algn="r"/>
              </a:tabLst>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CH" b="0" dirty="0"/>
              <a:t>The “Scope” emissions are a complementary way to look certain environmental impacts, i.e. the emissions. One must be careful not to confuse them with all other emissions, not to double count.</a:t>
            </a:r>
            <a:br>
              <a:rPr lang="en-CH" b="0" dirty="0"/>
            </a:br>
            <a:r>
              <a:rPr lang="en-CH" b="0" dirty="0"/>
              <a:t>Scope emissions are particularly important when reporting impacts of organisation during operation.</a:t>
            </a:r>
          </a:p>
        </p:txBody>
      </p:sp>
    </p:spTree>
    <p:extLst>
      <p:ext uri="{BB962C8B-B14F-4D97-AF65-F5344CB8AC3E}">
        <p14:creationId xmlns:p14="http://schemas.microsoft.com/office/powerpoint/2010/main" val="3103944159"/>
      </p:ext>
    </p:extLst>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7A1789-9AC6-3059-45D5-1019B5AB8143}"/>
              </a:ext>
            </a:extLst>
          </p:cNvPr>
          <p:cNvSpPr>
            <a:spLocks noGrp="1"/>
          </p:cNvSpPr>
          <p:nvPr>
            <p:ph type="sldNum" sz="quarter" idx="10"/>
          </p:nvPr>
        </p:nvSpPr>
        <p:spPr/>
        <p:txBody>
          <a:bodyPr/>
          <a:lstStyle/>
          <a:p>
            <a:fld id="{88A1DFE4-5FC5-43BD-BB7E-75EAD82B965F}" type="slidenum">
              <a:rPr lang="en-US" noProof="0" smtClean="0"/>
              <a:pPr/>
              <a:t>230</a:t>
            </a:fld>
            <a:endParaRPr lang="en-US" noProof="0" dirty="0"/>
          </a:p>
        </p:txBody>
      </p:sp>
      <p:sp>
        <p:nvSpPr>
          <p:cNvPr id="7" name="Text Placeholder 6">
            <a:extLst>
              <a:ext uri="{FF2B5EF4-FFF2-40B4-BE49-F238E27FC236}">
                <a16:creationId xmlns:a16="http://schemas.microsoft.com/office/drawing/2014/main" id="{BF018041-C244-71FC-89AD-841AC3132FE2}"/>
              </a:ext>
            </a:extLst>
          </p:cNvPr>
          <p:cNvSpPr>
            <a:spLocks noGrp="1"/>
          </p:cNvSpPr>
          <p:nvPr>
            <p:ph type="body" sz="quarter" idx="12"/>
          </p:nvPr>
        </p:nvSpPr>
        <p:spPr>
          <a:xfrm>
            <a:off x="92842" y="1098550"/>
            <a:ext cx="8873357" cy="2768600"/>
          </a:xfrm>
        </p:spPr>
        <p:txBody>
          <a:bodyPr/>
          <a:lstStyle/>
          <a:p>
            <a:pPr marL="342900" indent="-342900">
              <a:buFont typeface="Arial" panose="020B0604020202020204" pitchFamily="34" charset="0"/>
              <a:buChar char="•"/>
            </a:pPr>
            <a:r>
              <a:rPr lang="en-CH" sz="2000" b="0" dirty="0"/>
              <a:t>~70% (Japan) - 30% (Poland) do not want to pay.</a:t>
            </a:r>
          </a:p>
          <a:p>
            <a:pPr marL="815400" lvl="1" indent="-342900">
              <a:buFont typeface="Arial" panose="020B0604020202020204" pitchFamily="34" charset="0"/>
              <a:buChar char="•"/>
            </a:pPr>
            <a:r>
              <a:rPr lang="en-CH" sz="1800" b="0" dirty="0"/>
              <a:t>Main reason: insufficient means</a:t>
            </a:r>
          </a:p>
          <a:p>
            <a:pPr marL="815400" lvl="1" indent="-342900">
              <a:buFont typeface="Arial" panose="020B0604020202020204" pitchFamily="34" charset="0"/>
              <a:buChar char="•"/>
            </a:pPr>
            <a:r>
              <a:rPr lang="en-CH" sz="1800" b="0" dirty="0"/>
              <a:t>Second reason: no interest in publicy funded scientific research (e.g. Japan).</a:t>
            </a:r>
          </a:p>
          <a:p>
            <a:pPr marL="342900" indent="-342900">
              <a:buFont typeface="Arial" panose="020B0604020202020204" pitchFamily="34" charset="0"/>
              <a:buChar char="•"/>
            </a:pPr>
            <a:r>
              <a:rPr lang="en-GB" sz="2000" b="0" dirty="0"/>
              <a:t>In CERN Member States the stated value is always larger than what a person pays via taxes per year to CERN.</a:t>
            </a:r>
          </a:p>
          <a:p>
            <a:pPr marL="342900" indent="-342900">
              <a:buFont typeface="Arial" panose="020B0604020202020204" pitchFamily="34" charset="0"/>
              <a:buChar char="•"/>
            </a:pPr>
            <a:r>
              <a:rPr lang="en-CH" sz="2000" b="0" dirty="0"/>
              <a:t>Model: Dependency on GDP and awareness identified.</a:t>
            </a:r>
          </a:p>
          <a:p>
            <a:pPr marL="342900" indent="-342900">
              <a:buFont typeface="Arial" panose="020B0604020202020204" pitchFamily="34" charset="0"/>
              <a:buChar char="•"/>
            </a:pPr>
            <a:r>
              <a:rPr lang="en-CH" sz="2000" b="0" dirty="0"/>
              <a:t>Generalised model permits forecasting of non surveyed countries</a:t>
            </a:r>
          </a:p>
          <a:p>
            <a:pPr marL="342900" indent="-342900">
              <a:buFont typeface="Arial" panose="020B0604020202020204" pitchFamily="34" charset="0"/>
              <a:buChar char="•"/>
            </a:pPr>
            <a:endParaRPr lang="en-CH" sz="2000" b="0" dirty="0"/>
          </a:p>
        </p:txBody>
      </p:sp>
      <p:sp>
        <p:nvSpPr>
          <p:cNvPr id="6" name="Title 5">
            <a:extLst>
              <a:ext uri="{FF2B5EF4-FFF2-40B4-BE49-F238E27FC236}">
                <a16:creationId xmlns:a16="http://schemas.microsoft.com/office/drawing/2014/main" id="{4FEBECE4-3824-9C34-8139-C0EF6690AA89}"/>
              </a:ext>
            </a:extLst>
          </p:cNvPr>
          <p:cNvSpPr>
            <a:spLocks noGrp="1"/>
          </p:cNvSpPr>
          <p:nvPr>
            <p:ph type="title"/>
          </p:nvPr>
        </p:nvSpPr>
        <p:spPr>
          <a:xfrm>
            <a:off x="92843" y="470556"/>
            <a:ext cx="8941935" cy="493850"/>
          </a:xfrm>
        </p:spPr>
        <p:txBody>
          <a:bodyPr/>
          <a:lstStyle/>
          <a:p>
            <a:r>
              <a:rPr lang="en-CH" dirty="0"/>
              <a:t>Public Good Value of future collider project</a:t>
            </a:r>
          </a:p>
        </p:txBody>
      </p:sp>
    </p:spTree>
    <p:extLst>
      <p:ext uri="{BB962C8B-B14F-4D97-AF65-F5344CB8AC3E}">
        <p14:creationId xmlns:p14="http://schemas.microsoft.com/office/powerpoint/2010/main" val="2541455120"/>
      </p:ext>
    </p:extLst>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BB896-0B2B-E3CA-9A4D-2AA1C36ADB3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B3A6235-A98C-675A-B646-FCFF07C5423E}"/>
              </a:ext>
            </a:extLst>
          </p:cNvPr>
          <p:cNvSpPr>
            <a:spLocks noGrp="1"/>
          </p:cNvSpPr>
          <p:nvPr>
            <p:ph type="sldNum" sz="quarter" idx="10"/>
          </p:nvPr>
        </p:nvSpPr>
        <p:spPr/>
        <p:txBody>
          <a:bodyPr/>
          <a:lstStyle/>
          <a:p>
            <a:fld id="{88A1DFE4-5FC5-43BD-BB7E-75EAD82B965F}" type="slidenum">
              <a:rPr lang="en-US" noProof="0" smtClean="0"/>
              <a:pPr/>
              <a:t>231</a:t>
            </a:fld>
            <a:endParaRPr lang="en-US" noProof="0" dirty="0"/>
          </a:p>
        </p:txBody>
      </p:sp>
      <p:sp>
        <p:nvSpPr>
          <p:cNvPr id="6" name="Title 5">
            <a:extLst>
              <a:ext uri="{FF2B5EF4-FFF2-40B4-BE49-F238E27FC236}">
                <a16:creationId xmlns:a16="http://schemas.microsoft.com/office/drawing/2014/main" id="{9D4950EB-A730-B39B-4619-5506A09B2DCF}"/>
              </a:ext>
            </a:extLst>
          </p:cNvPr>
          <p:cNvSpPr>
            <a:spLocks noGrp="1"/>
          </p:cNvSpPr>
          <p:nvPr>
            <p:ph type="title"/>
          </p:nvPr>
        </p:nvSpPr>
        <p:spPr>
          <a:xfrm>
            <a:off x="92843" y="470556"/>
            <a:ext cx="8941935" cy="493850"/>
          </a:xfrm>
        </p:spPr>
        <p:txBody>
          <a:bodyPr/>
          <a:lstStyle/>
          <a:p>
            <a:r>
              <a:rPr lang="en-CH" dirty="0"/>
              <a:t>Public Good Value of future collider project</a:t>
            </a:r>
          </a:p>
        </p:txBody>
      </p:sp>
      <p:graphicFrame>
        <p:nvGraphicFramePr>
          <p:cNvPr id="11" name="Table 10">
            <a:extLst>
              <a:ext uri="{FF2B5EF4-FFF2-40B4-BE49-F238E27FC236}">
                <a16:creationId xmlns:a16="http://schemas.microsoft.com/office/drawing/2014/main" id="{F419020F-1D1F-AFA6-C251-BBC80E5D44C3}"/>
              </a:ext>
            </a:extLst>
          </p:cNvPr>
          <p:cNvGraphicFramePr>
            <a:graphicFrameLocks noGrp="1"/>
          </p:cNvGraphicFramePr>
          <p:nvPr>
            <p:extLst>
              <p:ext uri="{D42A27DB-BD31-4B8C-83A1-F6EECF244321}">
                <p14:modId xmlns:p14="http://schemas.microsoft.com/office/powerpoint/2010/main" val="2029685021"/>
              </p:ext>
            </p:extLst>
          </p:nvPr>
        </p:nvGraphicFramePr>
        <p:xfrm>
          <a:off x="690705" y="1012763"/>
          <a:ext cx="7412457" cy="3939903"/>
        </p:xfrm>
        <a:graphic>
          <a:graphicData uri="http://schemas.openxmlformats.org/drawingml/2006/table">
            <a:tbl>
              <a:tblPr firstRow="1" bandRow="1">
                <a:tableStyleId>{5C22544A-7EE6-4342-B048-85BDC9FD1C3A}</a:tableStyleId>
              </a:tblPr>
              <a:tblGrid>
                <a:gridCol w="1252470">
                  <a:extLst>
                    <a:ext uri="{9D8B030D-6E8A-4147-A177-3AD203B41FA5}">
                      <a16:colId xmlns:a16="http://schemas.microsoft.com/office/drawing/2014/main" val="2895528068"/>
                    </a:ext>
                  </a:extLst>
                </a:gridCol>
                <a:gridCol w="1139904">
                  <a:extLst>
                    <a:ext uri="{9D8B030D-6E8A-4147-A177-3AD203B41FA5}">
                      <a16:colId xmlns:a16="http://schemas.microsoft.com/office/drawing/2014/main" val="4289361282"/>
                    </a:ext>
                  </a:extLst>
                </a:gridCol>
                <a:gridCol w="1139904">
                  <a:extLst>
                    <a:ext uri="{9D8B030D-6E8A-4147-A177-3AD203B41FA5}">
                      <a16:colId xmlns:a16="http://schemas.microsoft.com/office/drawing/2014/main" val="411666848"/>
                    </a:ext>
                  </a:extLst>
                </a:gridCol>
                <a:gridCol w="1139904">
                  <a:extLst>
                    <a:ext uri="{9D8B030D-6E8A-4147-A177-3AD203B41FA5}">
                      <a16:colId xmlns:a16="http://schemas.microsoft.com/office/drawing/2014/main" val="3150365737"/>
                    </a:ext>
                  </a:extLst>
                </a:gridCol>
                <a:gridCol w="1487805">
                  <a:extLst>
                    <a:ext uri="{9D8B030D-6E8A-4147-A177-3AD203B41FA5}">
                      <a16:colId xmlns:a16="http://schemas.microsoft.com/office/drawing/2014/main" val="2596054270"/>
                    </a:ext>
                  </a:extLst>
                </a:gridCol>
                <a:gridCol w="1252470">
                  <a:extLst>
                    <a:ext uri="{9D8B030D-6E8A-4147-A177-3AD203B41FA5}">
                      <a16:colId xmlns:a16="http://schemas.microsoft.com/office/drawing/2014/main" val="3068897757"/>
                    </a:ext>
                  </a:extLst>
                </a:gridCol>
              </a:tblGrid>
              <a:tr h="607585">
                <a:tc>
                  <a:txBody>
                    <a:bodyPr/>
                    <a:lstStyle/>
                    <a:p>
                      <a:r>
                        <a:rPr lang="en-CH" dirty="0"/>
                        <a:t>Country</a:t>
                      </a:r>
                    </a:p>
                  </a:txBody>
                  <a:tcPr anchor="b"/>
                </a:tc>
                <a:tc>
                  <a:txBody>
                    <a:bodyPr/>
                    <a:lstStyle/>
                    <a:p>
                      <a:pPr algn="r"/>
                      <a:r>
                        <a:rPr lang="en-CH" dirty="0"/>
                        <a:t>Percent</a:t>
                      </a:r>
                      <a:br>
                        <a:rPr lang="en-CH" dirty="0"/>
                      </a:br>
                      <a:r>
                        <a:rPr lang="en-CH" dirty="0"/>
                        <a:t>WTP &gt; 0</a:t>
                      </a:r>
                    </a:p>
                  </a:txBody>
                  <a:tcPr anchor="b"/>
                </a:tc>
                <a:tc>
                  <a:txBody>
                    <a:bodyPr/>
                    <a:lstStyle/>
                    <a:p>
                      <a:pPr algn="r"/>
                      <a:r>
                        <a:rPr lang="en-CH" dirty="0"/>
                        <a:t>Mean CHF</a:t>
                      </a:r>
                    </a:p>
                    <a:p>
                      <a:pPr algn="r"/>
                      <a:r>
                        <a:rPr lang="en-CH" dirty="0"/>
                        <a:t> (WTP &gt; 0)</a:t>
                      </a:r>
                    </a:p>
                  </a:txBody>
                  <a:tcPr anchor="b"/>
                </a:tc>
                <a:tc>
                  <a:txBody>
                    <a:bodyPr/>
                    <a:lstStyle/>
                    <a:p>
                      <a:pPr algn="r"/>
                      <a:r>
                        <a:rPr lang="en-CH" dirty="0"/>
                        <a:t>Median CHF</a:t>
                      </a:r>
                    </a:p>
                    <a:p>
                      <a:pPr algn="r"/>
                      <a:r>
                        <a:rPr lang="en-CH" dirty="0"/>
                        <a:t>(WTP &gt; 0)</a:t>
                      </a:r>
                    </a:p>
                  </a:txBody>
                  <a:tcPr anchor="b"/>
                </a:tc>
                <a:tc>
                  <a:txBody>
                    <a:bodyPr/>
                    <a:lstStyle/>
                    <a:p>
                      <a:pPr algn="r"/>
                      <a:r>
                        <a:rPr lang="en-CH" dirty="0"/>
                        <a:t>Tax CHF</a:t>
                      </a:r>
                      <a:br>
                        <a:rPr lang="en-CH" dirty="0"/>
                      </a:br>
                      <a:r>
                        <a:rPr lang="en-CH" dirty="0"/>
                        <a:t>contribution</a:t>
                      </a:r>
                    </a:p>
                    <a:p>
                      <a:pPr algn="r"/>
                      <a:r>
                        <a:rPr lang="en-CH" dirty="0"/>
                        <a:t>tataxpayer/year</a:t>
                      </a:r>
                    </a:p>
                  </a:txBody>
                  <a:tcPr anchor="b"/>
                </a:tc>
                <a:tc>
                  <a:txBody>
                    <a:bodyPr/>
                    <a:lstStyle/>
                    <a:p>
                      <a:pPr algn="r"/>
                      <a:r>
                        <a:rPr lang="en-CH" dirty="0"/>
                        <a:t>Population</a:t>
                      </a:r>
                    </a:p>
                    <a:p>
                      <a:pPr algn="r"/>
                      <a:r>
                        <a:rPr lang="en-CH" dirty="0"/>
                        <a:t>(Millions)</a:t>
                      </a:r>
                    </a:p>
                  </a:txBody>
                  <a:tcPr anchor="b"/>
                </a:tc>
                <a:extLst>
                  <a:ext uri="{0D108BD9-81ED-4DB2-BD59-A6C34878D82A}">
                    <a16:rowId xmlns:a16="http://schemas.microsoft.com/office/drawing/2014/main" val="3505625001"/>
                  </a:ext>
                </a:extLst>
              </a:tr>
              <a:tr h="359027">
                <a:tc>
                  <a:txBody>
                    <a:bodyPr/>
                    <a:lstStyle/>
                    <a:p>
                      <a:r>
                        <a:rPr lang="en-CH" b="1" dirty="0"/>
                        <a:t>Switzerland</a:t>
                      </a:r>
                    </a:p>
                  </a:txBody>
                  <a:tcPr/>
                </a:tc>
                <a:tc>
                  <a:txBody>
                    <a:bodyPr/>
                    <a:lstStyle/>
                    <a:p>
                      <a:pPr algn="r"/>
                      <a:r>
                        <a:rPr lang="en-CH" dirty="0"/>
                        <a:t>76</a:t>
                      </a:r>
                    </a:p>
                  </a:txBody>
                  <a:tcPr/>
                </a:tc>
                <a:tc>
                  <a:txBody>
                    <a:bodyPr/>
                    <a:lstStyle/>
                    <a:p>
                      <a:pPr algn="r"/>
                      <a:r>
                        <a:rPr lang="en-CH" dirty="0"/>
                        <a:t>67</a:t>
                      </a:r>
                    </a:p>
                  </a:txBody>
                  <a:tcPr/>
                </a:tc>
                <a:tc>
                  <a:txBody>
                    <a:bodyPr/>
                    <a:lstStyle/>
                    <a:p>
                      <a:pPr algn="r"/>
                      <a:r>
                        <a:rPr lang="en-CH" dirty="0"/>
                        <a:t>50</a:t>
                      </a:r>
                    </a:p>
                  </a:txBody>
                  <a:tcPr/>
                </a:tc>
                <a:tc>
                  <a:txBody>
                    <a:bodyPr/>
                    <a:lstStyle/>
                    <a:p>
                      <a:pPr algn="r"/>
                      <a:r>
                        <a:rPr lang="en-CH" dirty="0"/>
                        <a:t>6</a:t>
                      </a:r>
                    </a:p>
                  </a:txBody>
                  <a:tcPr/>
                </a:tc>
                <a:tc>
                  <a:txBody>
                    <a:bodyPr/>
                    <a:lstStyle/>
                    <a:p>
                      <a:pPr algn="r"/>
                      <a:r>
                        <a:rPr lang="en-CH" dirty="0"/>
                        <a:t>6</a:t>
                      </a:r>
                    </a:p>
                  </a:txBody>
                  <a:tcPr/>
                </a:tc>
                <a:extLst>
                  <a:ext uri="{0D108BD9-81ED-4DB2-BD59-A6C34878D82A}">
                    <a16:rowId xmlns:a16="http://schemas.microsoft.com/office/drawing/2014/main" val="2707142020"/>
                  </a:ext>
                </a:extLst>
              </a:tr>
              <a:tr h="359027">
                <a:tc>
                  <a:txBody>
                    <a:bodyPr/>
                    <a:lstStyle/>
                    <a:p>
                      <a:r>
                        <a:rPr lang="en-CH" b="1" dirty="0"/>
                        <a:t>UK</a:t>
                      </a:r>
                    </a:p>
                  </a:txBody>
                  <a:tcPr/>
                </a:tc>
                <a:tc>
                  <a:txBody>
                    <a:bodyPr/>
                    <a:lstStyle/>
                    <a:p>
                      <a:pPr algn="r"/>
                      <a:r>
                        <a:rPr lang="en-CH" dirty="0"/>
                        <a:t>77</a:t>
                      </a:r>
                    </a:p>
                  </a:txBody>
                  <a:tcPr/>
                </a:tc>
                <a:tc>
                  <a:txBody>
                    <a:bodyPr/>
                    <a:lstStyle/>
                    <a:p>
                      <a:pPr algn="r"/>
                      <a:r>
                        <a:rPr lang="en-CH" dirty="0"/>
                        <a:t>39</a:t>
                      </a:r>
                    </a:p>
                  </a:txBody>
                  <a:tcPr/>
                </a:tc>
                <a:tc>
                  <a:txBody>
                    <a:bodyPr/>
                    <a:lstStyle/>
                    <a:p>
                      <a:pPr algn="r"/>
                      <a:r>
                        <a:rPr lang="en-CH" dirty="0"/>
                        <a:t>19</a:t>
                      </a:r>
                    </a:p>
                  </a:txBody>
                  <a:tcPr/>
                </a:tc>
                <a:tc>
                  <a:txBody>
                    <a:bodyPr/>
                    <a:lstStyle/>
                    <a:p>
                      <a:pPr algn="r"/>
                      <a:r>
                        <a:rPr lang="en-CH" dirty="0"/>
                        <a:t>4</a:t>
                      </a:r>
                    </a:p>
                  </a:txBody>
                  <a:tcPr/>
                </a:tc>
                <a:tc>
                  <a:txBody>
                    <a:bodyPr/>
                    <a:lstStyle/>
                    <a:p>
                      <a:pPr algn="r"/>
                      <a:r>
                        <a:rPr lang="en-CH" dirty="0"/>
                        <a:t>48</a:t>
                      </a:r>
                    </a:p>
                  </a:txBody>
                  <a:tcPr/>
                </a:tc>
                <a:extLst>
                  <a:ext uri="{0D108BD9-81ED-4DB2-BD59-A6C34878D82A}">
                    <a16:rowId xmlns:a16="http://schemas.microsoft.com/office/drawing/2014/main" val="3503270039"/>
                  </a:ext>
                </a:extLst>
              </a:tr>
              <a:tr h="359027">
                <a:tc>
                  <a:txBody>
                    <a:bodyPr/>
                    <a:lstStyle/>
                    <a:p>
                      <a:r>
                        <a:rPr lang="en-CH" b="1" dirty="0"/>
                        <a:t>Italy</a:t>
                      </a:r>
                    </a:p>
                  </a:txBody>
                  <a:tcPr/>
                </a:tc>
                <a:tc>
                  <a:txBody>
                    <a:bodyPr/>
                    <a:lstStyle/>
                    <a:p>
                      <a:pPr algn="r"/>
                      <a:r>
                        <a:rPr lang="en-CH" dirty="0"/>
                        <a:t>76</a:t>
                      </a:r>
                    </a:p>
                  </a:txBody>
                  <a:tcPr/>
                </a:tc>
                <a:tc>
                  <a:txBody>
                    <a:bodyPr/>
                    <a:lstStyle/>
                    <a:p>
                      <a:pPr algn="r"/>
                      <a:r>
                        <a:rPr lang="en-CH" dirty="0"/>
                        <a:t>38</a:t>
                      </a:r>
                    </a:p>
                  </a:txBody>
                  <a:tcPr/>
                </a:tc>
                <a:tc>
                  <a:txBody>
                    <a:bodyPr/>
                    <a:lstStyle/>
                    <a:p>
                      <a:pPr algn="r"/>
                      <a:r>
                        <a:rPr lang="en-CH" dirty="0"/>
                        <a:t>22</a:t>
                      </a:r>
                    </a:p>
                  </a:txBody>
                  <a:tcPr/>
                </a:tc>
                <a:tc>
                  <a:txBody>
                    <a:bodyPr/>
                    <a:lstStyle/>
                    <a:p>
                      <a:pPr algn="r"/>
                      <a:r>
                        <a:rPr lang="en-CH" dirty="0"/>
                        <a:t>2</a:t>
                      </a:r>
                    </a:p>
                  </a:txBody>
                  <a:tcPr/>
                </a:tc>
                <a:tc>
                  <a:txBody>
                    <a:bodyPr/>
                    <a:lstStyle/>
                    <a:p>
                      <a:pPr algn="r"/>
                      <a:r>
                        <a:rPr lang="en-CH" dirty="0"/>
                        <a:t>43</a:t>
                      </a:r>
                    </a:p>
                  </a:txBody>
                  <a:tcPr/>
                </a:tc>
                <a:extLst>
                  <a:ext uri="{0D108BD9-81ED-4DB2-BD59-A6C34878D82A}">
                    <a16:rowId xmlns:a16="http://schemas.microsoft.com/office/drawing/2014/main" val="1800090108"/>
                  </a:ext>
                </a:extLst>
              </a:tr>
              <a:tr h="359027">
                <a:tc>
                  <a:txBody>
                    <a:bodyPr/>
                    <a:lstStyle/>
                    <a:p>
                      <a:r>
                        <a:rPr lang="en-CH" b="1" dirty="0"/>
                        <a:t>Germany</a:t>
                      </a:r>
                    </a:p>
                  </a:txBody>
                  <a:tcPr/>
                </a:tc>
                <a:tc>
                  <a:txBody>
                    <a:bodyPr/>
                    <a:lstStyle/>
                    <a:p>
                      <a:pPr algn="r"/>
                      <a:r>
                        <a:rPr lang="en-CH" dirty="0"/>
                        <a:t>69</a:t>
                      </a:r>
                    </a:p>
                  </a:txBody>
                  <a:tcPr/>
                </a:tc>
                <a:tc>
                  <a:txBody>
                    <a:bodyPr/>
                    <a:lstStyle/>
                    <a:p>
                      <a:pPr algn="r"/>
                      <a:r>
                        <a:rPr lang="en-CH" dirty="0"/>
                        <a:t>29</a:t>
                      </a:r>
                    </a:p>
                  </a:txBody>
                  <a:tcPr/>
                </a:tc>
                <a:tc>
                  <a:txBody>
                    <a:bodyPr/>
                    <a:lstStyle/>
                    <a:p>
                      <a:pPr algn="r"/>
                      <a:r>
                        <a:rPr lang="en-CH" dirty="0"/>
                        <a:t>22</a:t>
                      </a:r>
                    </a:p>
                  </a:txBody>
                  <a:tcPr/>
                </a:tc>
                <a:tc>
                  <a:txBody>
                    <a:bodyPr/>
                    <a:lstStyle/>
                    <a:p>
                      <a:pPr algn="r"/>
                      <a:r>
                        <a:rPr lang="en-CH" dirty="0"/>
                        <a:t>3</a:t>
                      </a:r>
                    </a:p>
                  </a:txBody>
                  <a:tcPr/>
                </a:tc>
                <a:tc>
                  <a:txBody>
                    <a:bodyPr/>
                    <a:lstStyle/>
                    <a:p>
                      <a:pPr algn="r"/>
                      <a:r>
                        <a:rPr lang="en-CH" dirty="0"/>
                        <a:t>61</a:t>
                      </a:r>
                    </a:p>
                  </a:txBody>
                  <a:tcPr/>
                </a:tc>
                <a:extLst>
                  <a:ext uri="{0D108BD9-81ED-4DB2-BD59-A6C34878D82A}">
                    <a16:rowId xmlns:a16="http://schemas.microsoft.com/office/drawing/2014/main" val="3041943134"/>
                  </a:ext>
                </a:extLst>
              </a:tr>
              <a:tr h="359027">
                <a:tc>
                  <a:txBody>
                    <a:bodyPr/>
                    <a:lstStyle/>
                    <a:p>
                      <a:r>
                        <a:rPr lang="en-CH" b="1" dirty="0"/>
                        <a:t>Israel</a:t>
                      </a:r>
                    </a:p>
                  </a:txBody>
                  <a:tcPr/>
                </a:tc>
                <a:tc>
                  <a:txBody>
                    <a:bodyPr/>
                    <a:lstStyle/>
                    <a:p>
                      <a:pPr algn="r"/>
                      <a:r>
                        <a:rPr lang="en-CH" dirty="0"/>
                        <a:t>68</a:t>
                      </a:r>
                    </a:p>
                  </a:txBody>
                  <a:tcPr/>
                </a:tc>
                <a:tc>
                  <a:txBody>
                    <a:bodyPr/>
                    <a:lstStyle/>
                    <a:p>
                      <a:pPr algn="r"/>
                      <a:r>
                        <a:rPr lang="en-CH" dirty="0"/>
                        <a:t>23</a:t>
                      </a:r>
                    </a:p>
                  </a:txBody>
                  <a:tcPr/>
                </a:tc>
                <a:tc>
                  <a:txBody>
                    <a:bodyPr/>
                    <a:lstStyle/>
                    <a:p>
                      <a:pPr algn="r"/>
                      <a:r>
                        <a:rPr lang="en-CH" dirty="0"/>
                        <a:t>15</a:t>
                      </a:r>
                    </a:p>
                  </a:txBody>
                  <a:tcPr/>
                </a:tc>
                <a:tc>
                  <a:txBody>
                    <a:bodyPr/>
                    <a:lstStyle/>
                    <a:p>
                      <a:pPr algn="r"/>
                      <a:r>
                        <a:rPr lang="en-CH" dirty="0"/>
                        <a:t>3</a:t>
                      </a:r>
                    </a:p>
                  </a:txBody>
                  <a:tcPr/>
                </a:tc>
                <a:tc>
                  <a:txBody>
                    <a:bodyPr/>
                    <a:lstStyle/>
                    <a:p>
                      <a:pPr algn="r"/>
                      <a:r>
                        <a:rPr lang="en-CH" dirty="0"/>
                        <a:t>5</a:t>
                      </a:r>
                    </a:p>
                  </a:txBody>
                  <a:tcPr/>
                </a:tc>
                <a:extLst>
                  <a:ext uri="{0D108BD9-81ED-4DB2-BD59-A6C34878D82A}">
                    <a16:rowId xmlns:a16="http://schemas.microsoft.com/office/drawing/2014/main" val="900794969"/>
                  </a:ext>
                </a:extLst>
              </a:tr>
              <a:tr h="359027">
                <a:tc>
                  <a:txBody>
                    <a:bodyPr/>
                    <a:lstStyle/>
                    <a:p>
                      <a:r>
                        <a:rPr lang="en-CH" b="1" dirty="0"/>
                        <a:t>France</a:t>
                      </a:r>
                    </a:p>
                  </a:txBody>
                  <a:tcPr/>
                </a:tc>
                <a:tc>
                  <a:txBody>
                    <a:bodyPr/>
                    <a:lstStyle/>
                    <a:p>
                      <a:pPr algn="r"/>
                      <a:r>
                        <a:rPr lang="en-CH" dirty="0">
                          <a:solidFill>
                            <a:srgbClr val="FFA800"/>
                          </a:solidFill>
                        </a:rPr>
                        <a:t>52</a:t>
                      </a:r>
                    </a:p>
                  </a:txBody>
                  <a:tcPr/>
                </a:tc>
                <a:tc>
                  <a:txBody>
                    <a:bodyPr/>
                    <a:lstStyle/>
                    <a:p>
                      <a:pPr algn="r"/>
                      <a:r>
                        <a:rPr lang="en-CH" dirty="0"/>
                        <a:t>28</a:t>
                      </a:r>
                    </a:p>
                  </a:txBody>
                  <a:tcPr/>
                </a:tc>
                <a:tc>
                  <a:txBody>
                    <a:bodyPr/>
                    <a:lstStyle/>
                    <a:p>
                      <a:pPr algn="r"/>
                      <a:r>
                        <a:rPr lang="en-CH" dirty="0"/>
                        <a:t>11</a:t>
                      </a:r>
                    </a:p>
                  </a:txBody>
                  <a:tcPr/>
                </a:tc>
                <a:tc>
                  <a:txBody>
                    <a:bodyPr/>
                    <a:lstStyle/>
                    <a:p>
                      <a:pPr algn="r"/>
                      <a:r>
                        <a:rPr lang="en-CH" dirty="0"/>
                        <a:t>3</a:t>
                      </a:r>
                    </a:p>
                  </a:txBody>
                  <a:tcPr/>
                </a:tc>
                <a:tc>
                  <a:txBody>
                    <a:bodyPr/>
                    <a:lstStyle/>
                    <a:p>
                      <a:pPr algn="r"/>
                      <a:r>
                        <a:rPr lang="en-CH" dirty="0"/>
                        <a:t>47</a:t>
                      </a:r>
                    </a:p>
                  </a:txBody>
                  <a:tcPr/>
                </a:tc>
                <a:extLst>
                  <a:ext uri="{0D108BD9-81ED-4DB2-BD59-A6C34878D82A}">
                    <a16:rowId xmlns:a16="http://schemas.microsoft.com/office/drawing/2014/main" val="1725148876"/>
                  </a:ext>
                </a:extLst>
              </a:tr>
              <a:tr h="359027">
                <a:tc>
                  <a:txBody>
                    <a:bodyPr/>
                    <a:lstStyle/>
                    <a:p>
                      <a:r>
                        <a:rPr lang="en-CH" b="1" dirty="0"/>
                        <a:t>Poland</a:t>
                      </a:r>
                    </a:p>
                  </a:txBody>
                  <a:tcPr>
                    <a:lnB w="12700" cap="flat" cmpd="sng" algn="ctr">
                      <a:solidFill>
                        <a:schemeClr val="tx1"/>
                      </a:solidFill>
                      <a:prstDash val="solid"/>
                      <a:round/>
                      <a:headEnd type="none" w="med" len="med"/>
                      <a:tailEnd type="none" w="med" len="med"/>
                    </a:lnB>
                  </a:tcPr>
                </a:tc>
                <a:tc>
                  <a:txBody>
                    <a:bodyPr/>
                    <a:lstStyle/>
                    <a:p>
                      <a:pPr algn="r"/>
                      <a:r>
                        <a:rPr lang="en-CH" dirty="0"/>
                        <a:t>77</a:t>
                      </a:r>
                    </a:p>
                  </a:txBody>
                  <a:tcPr>
                    <a:lnB w="12700" cap="flat" cmpd="sng" algn="ctr">
                      <a:solidFill>
                        <a:schemeClr val="tx1"/>
                      </a:solidFill>
                      <a:prstDash val="solid"/>
                      <a:round/>
                      <a:headEnd type="none" w="med" len="med"/>
                      <a:tailEnd type="none" w="med" len="med"/>
                    </a:lnB>
                  </a:tcPr>
                </a:tc>
                <a:tc>
                  <a:txBody>
                    <a:bodyPr/>
                    <a:lstStyle/>
                    <a:p>
                      <a:pPr algn="r"/>
                      <a:r>
                        <a:rPr lang="en-CH" dirty="0"/>
                        <a:t>12</a:t>
                      </a:r>
                    </a:p>
                  </a:txBody>
                  <a:tcPr>
                    <a:lnB w="12700" cap="flat" cmpd="sng" algn="ctr">
                      <a:solidFill>
                        <a:schemeClr val="tx1"/>
                      </a:solidFill>
                      <a:prstDash val="solid"/>
                      <a:round/>
                      <a:headEnd type="none" w="med" len="med"/>
                      <a:tailEnd type="none" w="med" len="med"/>
                    </a:lnB>
                  </a:tcPr>
                </a:tc>
                <a:tc>
                  <a:txBody>
                    <a:bodyPr/>
                    <a:lstStyle/>
                    <a:p>
                      <a:pPr algn="r"/>
                      <a:r>
                        <a:rPr lang="en-CH" dirty="0"/>
                        <a:t>10</a:t>
                      </a:r>
                    </a:p>
                  </a:txBody>
                  <a:tcPr>
                    <a:lnB w="12700" cap="flat" cmpd="sng" algn="ctr">
                      <a:solidFill>
                        <a:schemeClr val="tx1"/>
                      </a:solidFill>
                      <a:prstDash val="solid"/>
                      <a:round/>
                      <a:headEnd type="none" w="med" len="med"/>
                      <a:tailEnd type="none" w="med" len="med"/>
                    </a:lnB>
                  </a:tcPr>
                </a:tc>
                <a:tc>
                  <a:txBody>
                    <a:bodyPr/>
                    <a:lstStyle/>
                    <a:p>
                      <a:pPr algn="r"/>
                      <a:r>
                        <a:rPr lang="en-CH" dirty="0"/>
                        <a:t>1</a:t>
                      </a:r>
                    </a:p>
                  </a:txBody>
                  <a:tcPr>
                    <a:lnB w="12700" cap="flat" cmpd="sng" algn="ctr">
                      <a:solidFill>
                        <a:schemeClr val="tx1"/>
                      </a:solidFill>
                      <a:prstDash val="solid"/>
                      <a:round/>
                      <a:headEnd type="none" w="med" len="med"/>
                      <a:tailEnd type="none" w="med" len="med"/>
                    </a:lnB>
                  </a:tcPr>
                </a:tc>
                <a:tc>
                  <a:txBody>
                    <a:bodyPr/>
                    <a:lstStyle/>
                    <a:p>
                      <a:pPr algn="r"/>
                      <a:r>
                        <a:rPr lang="en-CH" dirty="0"/>
                        <a:t>28</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59428648"/>
                  </a:ext>
                </a:extLst>
              </a:tr>
              <a:tr h="359027">
                <a:tc>
                  <a:txBody>
                    <a:bodyPr/>
                    <a:lstStyle/>
                    <a:p>
                      <a:r>
                        <a:rPr lang="en-CH" b="1" dirty="0"/>
                        <a:t>USA</a:t>
                      </a:r>
                    </a:p>
                  </a:txBody>
                  <a:tcPr>
                    <a:lnT w="12700" cap="flat" cmpd="sng" algn="ctr">
                      <a:solidFill>
                        <a:schemeClr val="tx1"/>
                      </a:solidFill>
                      <a:prstDash val="solid"/>
                      <a:round/>
                      <a:headEnd type="none" w="med" len="med"/>
                      <a:tailEnd type="none" w="med" len="med"/>
                    </a:lnT>
                  </a:tcPr>
                </a:tc>
                <a:tc>
                  <a:txBody>
                    <a:bodyPr/>
                    <a:lstStyle/>
                    <a:p>
                      <a:pPr algn="r"/>
                      <a:r>
                        <a:rPr lang="en-CH" dirty="0"/>
                        <a:t>73</a:t>
                      </a:r>
                    </a:p>
                  </a:txBody>
                  <a:tcPr>
                    <a:lnT w="12700" cap="flat" cmpd="sng" algn="ctr">
                      <a:solidFill>
                        <a:schemeClr val="tx1"/>
                      </a:solidFill>
                      <a:prstDash val="solid"/>
                      <a:round/>
                      <a:headEnd type="none" w="med" len="med"/>
                      <a:tailEnd type="none" w="med" len="med"/>
                    </a:lnT>
                  </a:tcPr>
                </a:tc>
                <a:tc>
                  <a:txBody>
                    <a:bodyPr/>
                    <a:lstStyle/>
                    <a:p>
                      <a:pPr algn="r"/>
                      <a:r>
                        <a:rPr lang="en-CH" dirty="0"/>
                        <a:t>61</a:t>
                      </a:r>
                    </a:p>
                  </a:txBody>
                  <a:tcPr>
                    <a:lnT w="12700" cap="flat" cmpd="sng" algn="ctr">
                      <a:solidFill>
                        <a:schemeClr val="tx1"/>
                      </a:solidFill>
                      <a:prstDash val="solid"/>
                      <a:round/>
                      <a:headEnd type="none" w="med" len="med"/>
                      <a:tailEnd type="none" w="med" len="med"/>
                    </a:lnT>
                  </a:tcPr>
                </a:tc>
                <a:tc>
                  <a:txBody>
                    <a:bodyPr/>
                    <a:lstStyle/>
                    <a:p>
                      <a:pPr algn="r"/>
                      <a:r>
                        <a:rPr lang="en-CH" dirty="0"/>
                        <a:t>48</a:t>
                      </a:r>
                    </a:p>
                  </a:txBody>
                  <a:tcPr>
                    <a:lnT w="12700" cap="flat" cmpd="sng" algn="ctr">
                      <a:solidFill>
                        <a:schemeClr val="tx1"/>
                      </a:solidFill>
                      <a:prstDash val="solid"/>
                      <a:round/>
                      <a:headEnd type="none" w="med" len="med"/>
                      <a:tailEnd type="none" w="med" len="med"/>
                    </a:lnT>
                  </a:tcPr>
                </a:tc>
                <a:tc>
                  <a:txBody>
                    <a:bodyPr/>
                    <a:lstStyle/>
                    <a:p>
                      <a:pPr algn="r"/>
                      <a:r>
                        <a:rPr lang="en-CH" dirty="0"/>
                        <a:t>n/a</a:t>
                      </a:r>
                    </a:p>
                  </a:txBody>
                  <a:tcPr>
                    <a:lnT w="12700" cap="flat" cmpd="sng" algn="ctr">
                      <a:solidFill>
                        <a:schemeClr val="tx1"/>
                      </a:solidFill>
                      <a:prstDash val="solid"/>
                      <a:round/>
                      <a:headEnd type="none" w="med" len="med"/>
                      <a:tailEnd type="none" w="med" len="med"/>
                    </a:lnT>
                  </a:tcPr>
                </a:tc>
                <a:tc>
                  <a:txBody>
                    <a:bodyPr/>
                    <a:lstStyle/>
                    <a:p>
                      <a:pPr algn="r"/>
                      <a:r>
                        <a:rPr lang="en-CH" dirty="0"/>
                        <a:t>237</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99921123"/>
                  </a:ext>
                </a:extLst>
              </a:tr>
              <a:tr h="359027">
                <a:tc>
                  <a:txBody>
                    <a:bodyPr/>
                    <a:lstStyle/>
                    <a:p>
                      <a:r>
                        <a:rPr lang="en-CH" b="1" dirty="0"/>
                        <a:t>Japan</a:t>
                      </a:r>
                    </a:p>
                  </a:txBody>
                  <a:tcPr/>
                </a:tc>
                <a:tc>
                  <a:txBody>
                    <a:bodyPr/>
                    <a:lstStyle/>
                    <a:p>
                      <a:pPr algn="r"/>
                      <a:r>
                        <a:rPr lang="en-CH" dirty="0">
                          <a:solidFill>
                            <a:schemeClr val="accent5"/>
                          </a:solidFill>
                        </a:rPr>
                        <a:t>29</a:t>
                      </a:r>
                    </a:p>
                  </a:txBody>
                  <a:tcPr/>
                </a:tc>
                <a:tc>
                  <a:txBody>
                    <a:bodyPr/>
                    <a:lstStyle/>
                    <a:p>
                      <a:pPr algn="r"/>
                      <a:r>
                        <a:rPr lang="en-CH" dirty="0"/>
                        <a:t>35</a:t>
                      </a:r>
                    </a:p>
                  </a:txBody>
                  <a:tcPr/>
                </a:tc>
                <a:tc>
                  <a:txBody>
                    <a:bodyPr/>
                    <a:lstStyle/>
                    <a:p>
                      <a:pPr algn="r"/>
                      <a:r>
                        <a:rPr lang="en-CH" dirty="0"/>
                        <a:t>18</a:t>
                      </a:r>
                    </a:p>
                  </a:txBody>
                  <a:tcPr/>
                </a:tc>
                <a:tc>
                  <a:txBody>
                    <a:bodyPr/>
                    <a:lstStyle/>
                    <a:p>
                      <a:pPr algn="r"/>
                      <a:r>
                        <a:rPr lang="en-CH" dirty="0"/>
                        <a:t>n/a</a:t>
                      </a:r>
                    </a:p>
                  </a:txBody>
                  <a:tcPr/>
                </a:tc>
                <a:tc>
                  <a:txBody>
                    <a:bodyPr/>
                    <a:lstStyle/>
                    <a:p>
                      <a:pPr algn="r"/>
                      <a:r>
                        <a:rPr lang="en-CH" dirty="0"/>
                        <a:t>84</a:t>
                      </a:r>
                    </a:p>
                  </a:txBody>
                  <a:tcPr/>
                </a:tc>
                <a:extLst>
                  <a:ext uri="{0D108BD9-81ED-4DB2-BD59-A6C34878D82A}">
                    <a16:rowId xmlns:a16="http://schemas.microsoft.com/office/drawing/2014/main" val="1975543453"/>
                  </a:ext>
                </a:extLst>
              </a:tr>
            </a:tbl>
          </a:graphicData>
        </a:graphic>
      </p:graphicFrame>
    </p:spTree>
    <p:extLst>
      <p:ext uri="{BB962C8B-B14F-4D97-AF65-F5344CB8AC3E}">
        <p14:creationId xmlns:p14="http://schemas.microsoft.com/office/powerpoint/2010/main" val="582736369"/>
      </p:ext>
    </p:extLst>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A58C753-5CAD-E26C-4E00-BC0C8BFCDB1B}"/>
              </a:ext>
            </a:extLst>
          </p:cNvPr>
          <p:cNvSpPr>
            <a:spLocks noGrp="1"/>
          </p:cNvSpPr>
          <p:nvPr>
            <p:ph type="sldNum" sz="quarter" idx="10"/>
          </p:nvPr>
        </p:nvSpPr>
        <p:spPr/>
        <p:txBody>
          <a:bodyPr/>
          <a:lstStyle/>
          <a:p>
            <a:fld id="{88A1DFE4-5FC5-43BD-BB7E-75EAD82B965F}" type="slidenum">
              <a:rPr lang="en-US" noProof="0" smtClean="0"/>
              <a:pPr/>
              <a:t>232</a:t>
            </a:fld>
            <a:endParaRPr lang="en-US" noProof="0" dirty="0"/>
          </a:p>
        </p:txBody>
      </p:sp>
      <p:sp>
        <p:nvSpPr>
          <p:cNvPr id="6" name="Title 5">
            <a:extLst>
              <a:ext uri="{FF2B5EF4-FFF2-40B4-BE49-F238E27FC236}">
                <a16:creationId xmlns:a16="http://schemas.microsoft.com/office/drawing/2014/main" id="{C39354D9-3675-EAC4-26F9-D3EA840F2C42}"/>
              </a:ext>
            </a:extLst>
          </p:cNvPr>
          <p:cNvSpPr>
            <a:spLocks noGrp="1"/>
          </p:cNvSpPr>
          <p:nvPr>
            <p:ph type="title"/>
          </p:nvPr>
        </p:nvSpPr>
        <p:spPr/>
        <p:txBody>
          <a:bodyPr/>
          <a:lstStyle/>
          <a:p>
            <a:r>
              <a:rPr lang="en-CH" dirty="0"/>
              <a:t>Model based forecast</a:t>
            </a:r>
          </a:p>
        </p:txBody>
      </p:sp>
      <p:pic>
        <p:nvPicPr>
          <p:cNvPr id="9" name="Picture 8" descr="Immagine che contiene schermata, quadrato&#10;&#10;Descrizione generata automaticamente">
            <a:extLst>
              <a:ext uri="{FF2B5EF4-FFF2-40B4-BE49-F238E27FC236}">
                <a16:creationId xmlns:a16="http://schemas.microsoft.com/office/drawing/2014/main" id="{C599755E-DF98-06A9-75EA-F33CCA896A92}"/>
              </a:ext>
            </a:extLst>
          </p:cNvPr>
          <p:cNvPicPr>
            <a:picLocks noChangeAspect="1"/>
          </p:cNvPicPr>
          <p:nvPr/>
        </p:nvPicPr>
        <p:blipFill>
          <a:blip r:embed="rId2"/>
          <a:stretch>
            <a:fillRect/>
          </a:stretch>
        </p:blipFill>
        <p:spPr>
          <a:xfrm>
            <a:off x="59214" y="1118501"/>
            <a:ext cx="4365832" cy="2278452"/>
          </a:xfrm>
          <a:prstGeom prst="rect">
            <a:avLst/>
          </a:prstGeom>
        </p:spPr>
      </p:pic>
      <p:pic>
        <p:nvPicPr>
          <p:cNvPr id="10" name="Picture 9" descr="Immagine che contiene schermata, linea, spazio&#10;&#10;Descrizione generata automaticamente">
            <a:extLst>
              <a:ext uri="{FF2B5EF4-FFF2-40B4-BE49-F238E27FC236}">
                <a16:creationId xmlns:a16="http://schemas.microsoft.com/office/drawing/2014/main" id="{F11B1CA9-9A76-62C8-3B18-32CA457AE6AF}"/>
              </a:ext>
            </a:extLst>
          </p:cNvPr>
          <p:cNvPicPr>
            <a:picLocks noChangeAspect="1"/>
          </p:cNvPicPr>
          <p:nvPr/>
        </p:nvPicPr>
        <p:blipFill>
          <a:blip r:embed="rId3"/>
          <a:stretch>
            <a:fillRect/>
          </a:stretch>
        </p:blipFill>
        <p:spPr>
          <a:xfrm>
            <a:off x="4360508" y="1180783"/>
            <a:ext cx="4688801" cy="2216170"/>
          </a:xfrm>
          <a:prstGeom prst="rect">
            <a:avLst/>
          </a:prstGeom>
        </p:spPr>
      </p:pic>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64C9B6D4-7D9B-145B-3065-451923B521B2}"/>
                  </a:ext>
                </a:extLst>
              </p:cNvPr>
              <p:cNvSpPr txBox="1"/>
              <p:nvPr/>
            </p:nvSpPr>
            <p:spPr>
              <a:xfrm>
                <a:off x="3302199" y="610525"/>
                <a:ext cx="4589858" cy="30572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H" i="1" smtClean="0">
                              <a:solidFill>
                                <a:srgbClr val="836967"/>
                              </a:solidFill>
                              <a:latin typeface="Cambria Math" panose="02040503050406030204" pitchFamily="18" charset="0"/>
                            </a:rPr>
                          </m:ctrlPr>
                        </m:sSubPr>
                        <m:e>
                          <m:acc>
                            <m:accPr>
                              <m:chr m:val="̂"/>
                              <m:ctrlPr>
                                <a:rPr lang="en-CH" i="1">
                                  <a:solidFill>
                                    <a:srgbClr val="836967"/>
                                  </a:solidFill>
                                  <a:latin typeface="Cambria Math" panose="02040503050406030204" pitchFamily="18" charset="0"/>
                                </a:rPr>
                              </m:ctrlPr>
                            </m:accPr>
                            <m:e>
                              <m:r>
                                <a:rPr lang="en-CH" i="1">
                                  <a:latin typeface="Cambria Math" panose="02040503050406030204" pitchFamily="18" charset="0"/>
                                </a:rPr>
                                <m:t>𝑊𝑇𝑃</m:t>
                              </m:r>
                            </m:e>
                          </m:acc>
                        </m:e>
                        <m:sub>
                          <m:r>
                            <a:rPr lang="en-CH" i="1">
                              <a:latin typeface="Cambria Math" panose="02040503050406030204" pitchFamily="18" charset="0"/>
                            </a:rPr>
                            <m:t>𝑐</m:t>
                          </m:r>
                        </m:sub>
                      </m:sSub>
                      <m:r>
                        <a:rPr lang="en-CH" i="0">
                          <a:latin typeface="Cambria Math" panose="02040503050406030204" pitchFamily="18" charset="0"/>
                        </a:rPr>
                        <m:t>=</m:t>
                      </m:r>
                      <m:r>
                        <a:rPr lang="en-CH" i="1">
                          <a:latin typeface="Cambria Math" panose="02040503050406030204" pitchFamily="18" charset="0"/>
                        </a:rPr>
                        <m:t>𝛼</m:t>
                      </m:r>
                      <m:r>
                        <a:rPr lang="en-CH" i="0">
                          <a:latin typeface="Cambria Math" panose="02040503050406030204" pitchFamily="18" charset="0"/>
                        </a:rPr>
                        <m:t>+</m:t>
                      </m:r>
                      <m:sSub>
                        <m:sSubPr>
                          <m:ctrlPr>
                            <a:rPr lang="en-CH" i="1">
                              <a:solidFill>
                                <a:srgbClr val="836967"/>
                              </a:solidFill>
                              <a:latin typeface="Cambria Math" panose="02040503050406030204" pitchFamily="18" charset="0"/>
                            </a:rPr>
                          </m:ctrlPr>
                        </m:sSubPr>
                        <m:e>
                          <m:r>
                            <a:rPr lang="en-CH" i="1">
                              <a:latin typeface="Cambria Math" panose="02040503050406030204" pitchFamily="18" charset="0"/>
                            </a:rPr>
                            <m:t>𝛽</m:t>
                          </m:r>
                        </m:e>
                        <m:sub>
                          <m:r>
                            <a:rPr lang="en-CH" i="0">
                              <a:latin typeface="Cambria Math" panose="02040503050406030204" pitchFamily="18" charset="0"/>
                            </a:rPr>
                            <m:t>1</m:t>
                          </m:r>
                        </m:sub>
                      </m:sSub>
                      <m:r>
                        <a:rPr lang="en-CH" i="1">
                          <a:latin typeface="Cambria Math" panose="02040503050406030204" pitchFamily="18" charset="0"/>
                        </a:rPr>
                        <m:t>𝐺𝐷</m:t>
                      </m:r>
                      <m:sSub>
                        <m:sSubPr>
                          <m:ctrlPr>
                            <a:rPr lang="en-CH" i="1">
                              <a:solidFill>
                                <a:srgbClr val="836967"/>
                              </a:solidFill>
                              <a:latin typeface="Cambria Math" panose="02040503050406030204" pitchFamily="18" charset="0"/>
                            </a:rPr>
                          </m:ctrlPr>
                        </m:sSubPr>
                        <m:e>
                          <m:r>
                            <a:rPr lang="en-CH" i="1">
                              <a:latin typeface="Cambria Math" panose="02040503050406030204" pitchFamily="18" charset="0"/>
                            </a:rPr>
                            <m:t>𝑃</m:t>
                          </m:r>
                        </m:e>
                        <m:sub>
                          <m:r>
                            <a:rPr lang="en-CH" i="1">
                              <a:latin typeface="Cambria Math" panose="02040503050406030204" pitchFamily="18" charset="0"/>
                            </a:rPr>
                            <m:t>𝑐</m:t>
                          </m:r>
                        </m:sub>
                      </m:sSub>
                      <m:r>
                        <a:rPr lang="en-CH" i="0">
                          <a:latin typeface="Cambria Math" panose="02040503050406030204" pitchFamily="18" charset="0"/>
                        </a:rPr>
                        <m:t>+</m:t>
                      </m:r>
                      <m:sSub>
                        <m:sSubPr>
                          <m:ctrlPr>
                            <a:rPr lang="en-CH" i="1">
                              <a:solidFill>
                                <a:srgbClr val="836967"/>
                              </a:solidFill>
                              <a:latin typeface="Cambria Math" panose="02040503050406030204" pitchFamily="18" charset="0"/>
                            </a:rPr>
                          </m:ctrlPr>
                        </m:sSubPr>
                        <m:e>
                          <m:r>
                            <a:rPr lang="en-CH" i="1">
                              <a:latin typeface="Cambria Math" panose="02040503050406030204" pitchFamily="18" charset="0"/>
                            </a:rPr>
                            <m:t>𝛽</m:t>
                          </m:r>
                        </m:e>
                        <m:sub>
                          <m:r>
                            <a:rPr lang="en-CH" i="0">
                              <a:latin typeface="Cambria Math" panose="02040503050406030204" pitchFamily="18" charset="0"/>
                            </a:rPr>
                            <m:t>2</m:t>
                          </m:r>
                        </m:sub>
                      </m:sSub>
                      <m:r>
                        <a:rPr lang="en-CH" i="1">
                          <a:latin typeface="Cambria Math" panose="02040503050406030204" pitchFamily="18" charset="0"/>
                        </a:rPr>
                        <m:t>𝐴𝑤𝑎𝑟𝑒𝑛𝑒𝑠𝑠</m:t>
                      </m:r>
                      <m:r>
                        <a:rPr lang="en-CH" i="0">
                          <a:latin typeface="Cambria Math" panose="02040503050406030204" pitchFamily="18" charset="0"/>
                        </a:rPr>
                        <m:t> </m:t>
                      </m:r>
                      <m:r>
                        <a:rPr lang="en-CH" i="1">
                          <a:latin typeface="Cambria Math" panose="02040503050406030204" pitchFamily="18" charset="0"/>
                        </a:rPr>
                        <m:t>𝑜𝑓</m:t>
                      </m:r>
                      <m:r>
                        <a:rPr lang="en-CH" i="0">
                          <a:latin typeface="Cambria Math" panose="02040503050406030204" pitchFamily="18" charset="0"/>
                        </a:rPr>
                        <m:t> </m:t>
                      </m:r>
                      <m:r>
                        <a:rPr lang="en-CH" i="1">
                          <a:latin typeface="Cambria Math" panose="02040503050406030204" pitchFamily="18" charset="0"/>
                        </a:rPr>
                        <m:t>𝐶𝐸𝑅𝑁</m:t>
                      </m:r>
                    </m:oMath>
                  </m:oMathPara>
                </a14:m>
                <a:endParaRPr lang="en-CH" dirty="0"/>
              </a:p>
            </p:txBody>
          </p:sp>
        </mc:Choice>
        <mc:Fallback>
          <p:sp>
            <p:nvSpPr>
              <p:cNvPr id="12" name="TextBox 11">
                <a:extLst>
                  <a:ext uri="{FF2B5EF4-FFF2-40B4-BE49-F238E27FC236}">
                    <a16:creationId xmlns:a16="http://schemas.microsoft.com/office/drawing/2014/main" id="{64C9B6D4-7D9B-145B-3065-451923B521B2}"/>
                  </a:ext>
                </a:extLst>
              </p:cNvPr>
              <p:cNvSpPr txBox="1">
                <a:spLocks noRot="1" noChangeAspect="1" noMove="1" noResize="1" noEditPoints="1" noAdjustHandles="1" noChangeArrowheads="1" noChangeShapeType="1" noTextEdit="1"/>
              </p:cNvSpPr>
              <p:nvPr/>
            </p:nvSpPr>
            <p:spPr>
              <a:xfrm>
                <a:off x="3302199" y="610525"/>
                <a:ext cx="4589858" cy="305725"/>
              </a:xfrm>
              <a:prstGeom prst="rect">
                <a:avLst/>
              </a:prstGeom>
              <a:blipFill>
                <a:blip r:embed="rId4"/>
                <a:stretch>
                  <a:fillRect b="-16667"/>
                </a:stretch>
              </a:blipFill>
            </p:spPr>
            <p:txBody>
              <a:bodyPr/>
              <a:lstStyle/>
              <a:p>
                <a:r>
                  <a:rPr lang="en-CH">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15AEE27F-1CC1-E245-7BEF-D0F4D28CDA9E}"/>
                  </a:ext>
                </a:extLst>
              </p:cNvPr>
              <p:cNvSpPr txBox="1"/>
              <p:nvPr/>
            </p:nvSpPr>
            <p:spPr>
              <a:xfrm>
                <a:off x="267890" y="3962717"/>
                <a:ext cx="8571642" cy="474489"/>
              </a:xfrm>
              <a:prstGeom prst="rect">
                <a:avLst/>
              </a:prstGeom>
              <a:noFill/>
            </p:spPr>
            <p:txBody>
              <a:bodyPr wrap="none" lIns="0" tIns="0" rIns="0" bIns="0" rtlCol="0">
                <a:spAutoFit/>
              </a:bodyPr>
              <a:lstStyle/>
              <a:p>
                <a:pPr>
                  <a:lnSpc>
                    <a:spcPts val="3700"/>
                  </a:lnSpc>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𝑃𝑢𝑏𝑙𝑖𝑐𝐺𝑜𝑜𝑑𝑉𝑎𝑙𝑢𝑒</m:t>
                      </m:r>
                      <m:r>
                        <a:rPr lang="en-US" sz="2400" b="0" i="1" smtClean="0">
                          <a:latin typeface="Cambria Math" panose="02040503050406030204" pitchFamily="18" charset="0"/>
                        </a:rPr>
                        <m:t>=</m:t>
                      </m:r>
                      <m:r>
                        <a:rPr lang="en-US" sz="2400" b="0" i="1" smtClean="0">
                          <a:latin typeface="Cambria Math" panose="02040503050406030204" pitchFamily="18" charset="0"/>
                        </a:rPr>
                        <m:t>𝑃𝑜𝑝𝑢𝑙𝑎𝑡𝑖𝑜𝑛</m:t>
                      </m:r>
                      <m:r>
                        <a:rPr lang="en-US" sz="2400" b="0" i="1" smtClean="0">
                          <a:latin typeface="Cambria Math" panose="02040503050406030204" pitchFamily="18" charset="0"/>
                        </a:rPr>
                        <m:t> × </m:t>
                      </m:r>
                      <m:r>
                        <a:rPr lang="en-US" sz="2400" b="0" i="1" smtClean="0">
                          <a:latin typeface="Cambria Math" panose="02040503050406030204" pitchFamily="18" charset="0"/>
                        </a:rPr>
                        <m:t>𝑊𝑇𝑃</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&gt;0) </m:t>
                          </m:r>
                          <m:r>
                            <a:rPr lang="en-US" sz="2400" b="0" i="1"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𝑊𝑇𝑃</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𝐴𝑛𝑛𝑢𝑎𝑙</m:t>
                          </m:r>
                        </m:e>
                      </m:d>
                    </m:oMath>
                  </m:oMathPara>
                </a14:m>
                <a:endParaRPr lang="en-CH" sz="2400" dirty="0"/>
              </a:p>
            </p:txBody>
          </p:sp>
        </mc:Choice>
        <mc:Fallback>
          <p:sp>
            <p:nvSpPr>
              <p:cNvPr id="13" name="TextBox 12">
                <a:extLst>
                  <a:ext uri="{FF2B5EF4-FFF2-40B4-BE49-F238E27FC236}">
                    <a16:creationId xmlns:a16="http://schemas.microsoft.com/office/drawing/2014/main" id="{15AEE27F-1CC1-E245-7BEF-D0F4D28CDA9E}"/>
                  </a:ext>
                </a:extLst>
              </p:cNvPr>
              <p:cNvSpPr txBox="1">
                <a:spLocks noRot="1" noChangeAspect="1" noMove="1" noResize="1" noEditPoints="1" noAdjustHandles="1" noChangeArrowheads="1" noChangeShapeType="1" noTextEdit="1"/>
              </p:cNvSpPr>
              <p:nvPr/>
            </p:nvSpPr>
            <p:spPr>
              <a:xfrm>
                <a:off x="267890" y="3962717"/>
                <a:ext cx="8571642" cy="474489"/>
              </a:xfrm>
              <a:prstGeom prst="rect">
                <a:avLst/>
              </a:prstGeom>
              <a:blipFill>
                <a:blip r:embed="rId5"/>
                <a:stretch>
                  <a:fillRect b="-21053"/>
                </a:stretch>
              </a:blipFill>
            </p:spPr>
            <p:txBody>
              <a:bodyPr/>
              <a:lstStyle/>
              <a:p>
                <a:r>
                  <a:rPr lang="en-CH">
                    <a:noFill/>
                  </a:rPr>
                  <a:t> </a:t>
                </a:r>
              </a:p>
            </p:txBody>
          </p:sp>
        </mc:Fallback>
      </mc:AlternateContent>
    </p:spTree>
    <p:extLst>
      <p:ext uri="{BB962C8B-B14F-4D97-AF65-F5344CB8AC3E}">
        <p14:creationId xmlns:p14="http://schemas.microsoft.com/office/powerpoint/2010/main" val="3996293134"/>
      </p:ext>
    </p:extLst>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31363BE-3550-B21E-39A1-EFC496B44022}"/>
              </a:ext>
            </a:extLst>
          </p:cNvPr>
          <p:cNvSpPr>
            <a:spLocks noGrp="1"/>
          </p:cNvSpPr>
          <p:nvPr>
            <p:ph type="sldNum" sz="quarter" idx="10"/>
          </p:nvPr>
        </p:nvSpPr>
        <p:spPr/>
        <p:txBody>
          <a:bodyPr/>
          <a:lstStyle/>
          <a:p>
            <a:fld id="{88A1DFE4-5FC5-43BD-BB7E-75EAD82B965F}" type="slidenum">
              <a:rPr lang="en-US" noProof="0" smtClean="0"/>
              <a:pPr/>
              <a:t>233</a:t>
            </a:fld>
            <a:endParaRPr lang="en-US" noProof="0" dirty="0"/>
          </a:p>
        </p:txBody>
      </p:sp>
      <p:sp>
        <p:nvSpPr>
          <p:cNvPr id="6" name="Title 5">
            <a:extLst>
              <a:ext uri="{FF2B5EF4-FFF2-40B4-BE49-F238E27FC236}">
                <a16:creationId xmlns:a16="http://schemas.microsoft.com/office/drawing/2014/main" id="{EB160365-8700-8D14-ED06-7B6FFD17B24F}"/>
              </a:ext>
            </a:extLst>
          </p:cNvPr>
          <p:cNvSpPr>
            <a:spLocks noGrp="1"/>
          </p:cNvSpPr>
          <p:nvPr>
            <p:ph type="title"/>
          </p:nvPr>
        </p:nvSpPr>
        <p:spPr/>
        <p:txBody>
          <a:bodyPr/>
          <a:lstStyle/>
          <a:p>
            <a:r>
              <a:rPr lang="en-CH" dirty="0"/>
              <a:t>Results of model forecast</a:t>
            </a:r>
          </a:p>
        </p:txBody>
      </p:sp>
      <p:graphicFrame>
        <p:nvGraphicFramePr>
          <p:cNvPr id="9" name="Table 8">
            <a:extLst>
              <a:ext uri="{FF2B5EF4-FFF2-40B4-BE49-F238E27FC236}">
                <a16:creationId xmlns:a16="http://schemas.microsoft.com/office/drawing/2014/main" id="{CB81A690-4F2D-C4AB-06B2-9183466C967B}"/>
              </a:ext>
            </a:extLst>
          </p:cNvPr>
          <p:cNvGraphicFramePr>
            <a:graphicFrameLocks noGrp="1"/>
          </p:cNvGraphicFramePr>
          <p:nvPr>
            <p:extLst>
              <p:ext uri="{D42A27DB-BD31-4B8C-83A1-F6EECF244321}">
                <p14:modId xmlns:p14="http://schemas.microsoft.com/office/powerpoint/2010/main" val="86134653"/>
              </p:ext>
            </p:extLst>
          </p:nvPr>
        </p:nvGraphicFramePr>
        <p:xfrm>
          <a:off x="240507" y="1030605"/>
          <a:ext cx="8710612" cy="2657914"/>
        </p:xfrm>
        <a:graphic>
          <a:graphicData uri="http://schemas.openxmlformats.org/drawingml/2006/table">
            <a:tbl>
              <a:tblPr firstRow="1" firstCol="1" bandRow="1">
                <a:tableStyleId>{5C22544A-7EE6-4342-B048-85BDC9FD1C3A}</a:tableStyleId>
              </a:tblPr>
              <a:tblGrid>
                <a:gridCol w="3072002">
                  <a:extLst>
                    <a:ext uri="{9D8B030D-6E8A-4147-A177-3AD203B41FA5}">
                      <a16:colId xmlns:a16="http://schemas.microsoft.com/office/drawing/2014/main" val="1077869503"/>
                    </a:ext>
                  </a:extLst>
                </a:gridCol>
                <a:gridCol w="1872266">
                  <a:extLst>
                    <a:ext uri="{9D8B030D-6E8A-4147-A177-3AD203B41FA5}">
                      <a16:colId xmlns:a16="http://schemas.microsoft.com/office/drawing/2014/main" val="1112273398"/>
                    </a:ext>
                  </a:extLst>
                </a:gridCol>
                <a:gridCol w="1872266">
                  <a:extLst>
                    <a:ext uri="{9D8B030D-6E8A-4147-A177-3AD203B41FA5}">
                      <a16:colId xmlns:a16="http://schemas.microsoft.com/office/drawing/2014/main" val="2873465602"/>
                    </a:ext>
                  </a:extLst>
                </a:gridCol>
                <a:gridCol w="1894078">
                  <a:extLst>
                    <a:ext uri="{9D8B030D-6E8A-4147-A177-3AD203B41FA5}">
                      <a16:colId xmlns:a16="http://schemas.microsoft.com/office/drawing/2014/main" val="3568589689"/>
                    </a:ext>
                  </a:extLst>
                </a:gridCol>
              </a:tblGrid>
              <a:tr h="831089">
                <a:tc>
                  <a:txBody>
                    <a:bodyPr/>
                    <a:lstStyle/>
                    <a:p>
                      <a:pPr>
                        <a:buNone/>
                      </a:pPr>
                      <a:r>
                        <a:rPr lang="en-GB" sz="1600" dirty="0">
                          <a:effectLst/>
                        </a:rPr>
                        <a:t>Country</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nchor="b"/>
                </a:tc>
                <a:tc>
                  <a:txBody>
                    <a:bodyPr/>
                    <a:lstStyle/>
                    <a:p>
                      <a:pPr algn="r">
                        <a:buNone/>
                      </a:pPr>
                      <a:r>
                        <a:rPr lang="en-GB" sz="1600" dirty="0">
                          <a:effectLst/>
                        </a:rPr>
                        <a:t>Undiscounted</a:t>
                      </a:r>
                    </a:p>
                    <a:p>
                      <a:pPr algn="r">
                        <a:buNone/>
                      </a:pPr>
                      <a:r>
                        <a:rPr lang="en-GB" sz="1600" dirty="0">
                          <a:effectLst/>
                        </a:rPr>
                        <a:t>public good value</a:t>
                      </a:r>
                    </a:p>
                    <a:p>
                      <a:pPr algn="r">
                        <a:buNone/>
                      </a:pPr>
                      <a:r>
                        <a:rPr lang="en-GB" sz="1600" dirty="0">
                          <a:effectLst/>
                        </a:rPr>
                        <a:t>(MCHF)</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nchor="b"/>
                </a:tc>
                <a:tc>
                  <a:txBody>
                    <a:bodyPr/>
                    <a:lstStyle/>
                    <a:p>
                      <a:pPr algn="r">
                        <a:buNone/>
                      </a:pPr>
                      <a:r>
                        <a:rPr lang="en-GB" sz="1600" dirty="0">
                          <a:effectLst/>
                        </a:rPr>
                        <a:t>Discounted</a:t>
                      </a:r>
                    </a:p>
                    <a:p>
                      <a:pPr algn="r">
                        <a:buNone/>
                      </a:pPr>
                      <a:r>
                        <a:rPr lang="en-GB" sz="1600" dirty="0">
                          <a:effectLst/>
                        </a:rPr>
                        <a:t>public good value</a:t>
                      </a:r>
                    </a:p>
                    <a:p>
                      <a:pPr algn="r">
                        <a:buNone/>
                      </a:pPr>
                      <a:r>
                        <a:rPr lang="en-GB" sz="1600" dirty="0">
                          <a:effectLst/>
                        </a:rPr>
                        <a:t>(MCH)</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nchor="b"/>
                </a:tc>
                <a:tc>
                  <a:txBody>
                    <a:bodyPr/>
                    <a:lstStyle/>
                    <a:p>
                      <a:pPr algn="r">
                        <a:buNone/>
                      </a:pPr>
                      <a:r>
                        <a:rPr lang="en-GB" sz="1600" dirty="0">
                          <a:effectLst/>
                        </a:rPr>
                        <a:t>Adult population</a:t>
                      </a:r>
                      <a:br>
                        <a:rPr lang="en-GB" sz="1600" dirty="0">
                          <a:effectLst/>
                        </a:rPr>
                      </a:br>
                      <a:r>
                        <a:rPr lang="en-GB" sz="1600" dirty="0">
                          <a:effectLst/>
                        </a:rPr>
                        <a:t>(million persons)</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nchor="b"/>
                </a:tc>
                <a:extLst>
                  <a:ext uri="{0D108BD9-81ED-4DB2-BD59-A6C34878D82A}">
                    <a16:rowId xmlns:a16="http://schemas.microsoft.com/office/drawing/2014/main" val="2243976442"/>
                  </a:ext>
                </a:extLst>
              </a:tr>
              <a:tr h="313618">
                <a:tc>
                  <a:txBody>
                    <a:bodyPr/>
                    <a:lstStyle/>
                    <a:p>
                      <a:pPr>
                        <a:buNone/>
                      </a:pPr>
                      <a:r>
                        <a:rPr lang="en-GB" sz="1600">
                          <a:effectLst/>
                        </a:rPr>
                        <a:t>CERN member states</a:t>
                      </a:r>
                      <a:endParaRPr lang="en-CH" sz="160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a:effectLst/>
                        </a:rPr>
                        <a:t>165 550</a:t>
                      </a:r>
                      <a:endParaRPr lang="en-CH" sz="160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a:effectLst/>
                        </a:rPr>
                        <a:t>109 746</a:t>
                      </a:r>
                      <a:endParaRPr lang="en-CH" sz="160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a:effectLst/>
                        </a:rPr>
                        <a:t>380.3</a:t>
                      </a:r>
                      <a:endParaRPr lang="en-CH" sz="1600">
                        <a:effectLst/>
                        <a:latin typeface="Times New Roman" panose="02020603050405020304" pitchFamily="18" charset="0"/>
                        <a:ea typeface="Times New Roman" panose="02020603050405020304" pitchFamily="18" charset="0"/>
                      </a:endParaRPr>
                    </a:p>
                  </a:txBody>
                  <a:tcPr marL="68580" marR="68580" marT="17780" marB="17780"/>
                </a:tc>
                <a:extLst>
                  <a:ext uri="{0D108BD9-81ED-4DB2-BD59-A6C34878D82A}">
                    <a16:rowId xmlns:a16="http://schemas.microsoft.com/office/drawing/2014/main" val="2829515363"/>
                  </a:ext>
                </a:extLst>
              </a:tr>
              <a:tr h="572353">
                <a:tc>
                  <a:txBody>
                    <a:bodyPr/>
                    <a:lstStyle/>
                    <a:p>
                      <a:pPr>
                        <a:buNone/>
                      </a:pPr>
                      <a:r>
                        <a:rPr lang="en-GB" sz="1600" dirty="0">
                          <a:effectLst/>
                        </a:rPr>
                        <a:t>States in pre-stage</a:t>
                      </a:r>
                    </a:p>
                    <a:p>
                      <a:pPr>
                        <a:buNone/>
                      </a:pPr>
                      <a:r>
                        <a:rPr lang="en-GB" sz="1600" dirty="0">
                          <a:effectLst/>
                        </a:rPr>
                        <a:t>to membership</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a:effectLst/>
                        </a:rPr>
                        <a:t>1 586</a:t>
                      </a:r>
                      <a:endParaRPr lang="en-CH" sz="160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a:effectLst/>
                        </a:rPr>
                        <a:t>1 051</a:t>
                      </a:r>
                      <a:endParaRPr lang="en-CH" sz="160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a:effectLst/>
                        </a:rPr>
                        <a:t>3.2</a:t>
                      </a:r>
                      <a:endParaRPr lang="en-CH" sz="1600">
                        <a:effectLst/>
                        <a:latin typeface="Times New Roman" panose="02020603050405020304" pitchFamily="18" charset="0"/>
                        <a:ea typeface="Times New Roman" panose="02020603050405020304" pitchFamily="18" charset="0"/>
                      </a:endParaRPr>
                    </a:p>
                  </a:txBody>
                  <a:tcPr marL="68580" marR="68580" marT="17780" marB="17780"/>
                </a:tc>
                <a:extLst>
                  <a:ext uri="{0D108BD9-81ED-4DB2-BD59-A6C34878D82A}">
                    <a16:rowId xmlns:a16="http://schemas.microsoft.com/office/drawing/2014/main" val="311115385"/>
                  </a:ext>
                </a:extLst>
              </a:tr>
              <a:tr h="313618">
                <a:tc>
                  <a:txBody>
                    <a:bodyPr/>
                    <a:lstStyle/>
                    <a:p>
                      <a:pPr>
                        <a:buNone/>
                      </a:pPr>
                      <a:r>
                        <a:rPr lang="en-GB" sz="1600">
                          <a:effectLst/>
                        </a:rPr>
                        <a:t>CERN associated countries</a:t>
                      </a:r>
                      <a:endParaRPr lang="en-CH" sz="160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a:effectLst/>
                        </a:rPr>
                        <a:t>44 268</a:t>
                      </a:r>
                      <a:endParaRPr lang="en-CH" sz="160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dirty="0">
                          <a:effectLst/>
                        </a:rPr>
                        <a:t>29 336</a:t>
                      </a:r>
                      <a:endParaRPr lang="en-CH" sz="1600" dirty="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a:effectLst/>
                        </a:rPr>
                        <a:t>226.9</a:t>
                      </a:r>
                      <a:endParaRPr lang="en-CH" sz="1600">
                        <a:effectLst/>
                        <a:latin typeface="Times New Roman" panose="02020603050405020304" pitchFamily="18" charset="0"/>
                        <a:ea typeface="Times New Roman" panose="02020603050405020304" pitchFamily="18" charset="0"/>
                      </a:endParaRPr>
                    </a:p>
                  </a:txBody>
                  <a:tcPr marL="68580" marR="68580" marT="17780" marB="17780"/>
                </a:tc>
                <a:extLst>
                  <a:ext uri="{0D108BD9-81ED-4DB2-BD59-A6C34878D82A}">
                    <a16:rowId xmlns:a16="http://schemas.microsoft.com/office/drawing/2014/main" val="288446016"/>
                  </a:ext>
                </a:extLst>
              </a:tr>
              <a:tr h="313618">
                <a:tc>
                  <a:txBody>
                    <a:bodyPr/>
                    <a:lstStyle/>
                    <a:p>
                      <a:pPr>
                        <a:buNone/>
                      </a:pPr>
                      <a:r>
                        <a:rPr lang="en-GB" sz="1600">
                          <a:effectLst/>
                        </a:rPr>
                        <a:t>CERN observer countries</a:t>
                      </a:r>
                      <a:endParaRPr lang="en-CH" sz="160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a:effectLst/>
                        </a:rPr>
                        <a:t>268 600</a:t>
                      </a:r>
                      <a:endParaRPr lang="en-CH" sz="160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a:effectLst/>
                        </a:rPr>
                        <a:t>178 048</a:t>
                      </a:r>
                      <a:endParaRPr lang="en-CH" sz="160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a:effectLst/>
                        </a:rPr>
                        <a:t>320.9</a:t>
                      </a:r>
                      <a:endParaRPr lang="en-CH" sz="1600">
                        <a:effectLst/>
                        <a:latin typeface="Times New Roman" panose="02020603050405020304" pitchFamily="18" charset="0"/>
                        <a:ea typeface="Times New Roman" panose="02020603050405020304" pitchFamily="18" charset="0"/>
                      </a:endParaRPr>
                    </a:p>
                  </a:txBody>
                  <a:tcPr marL="68580" marR="68580" marT="17780" marB="17780"/>
                </a:tc>
                <a:extLst>
                  <a:ext uri="{0D108BD9-81ED-4DB2-BD59-A6C34878D82A}">
                    <a16:rowId xmlns:a16="http://schemas.microsoft.com/office/drawing/2014/main" val="619211932"/>
                  </a:ext>
                </a:extLst>
              </a:tr>
              <a:tr h="313618">
                <a:tc>
                  <a:txBody>
                    <a:bodyPr/>
                    <a:lstStyle/>
                    <a:p>
                      <a:pPr>
                        <a:buNone/>
                      </a:pPr>
                      <a:r>
                        <a:rPr lang="en-GB" sz="1600" b="1" dirty="0">
                          <a:effectLst/>
                        </a:rPr>
                        <a:t>Subtotal</a:t>
                      </a:r>
                      <a:endParaRPr lang="en-CH" sz="1600" b="1" dirty="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b="1" dirty="0">
                          <a:effectLst/>
                        </a:rPr>
                        <a:t>480 004</a:t>
                      </a:r>
                      <a:endParaRPr lang="en-CH" sz="1600" b="1" dirty="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b="1" dirty="0">
                          <a:effectLst/>
                        </a:rPr>
                        <a:t>318 181</a:t>
                      </a:r>
                      <a:endParaRPr lang="en-CH" sz="1600" b="1" dirty="0">
                        <a:effectLst/>
                        <a:latin typeface="Times New Roman" panose="02020603050405020304" pitchFamily="18" charset="0"/>
                        <a:ea typeface="Times New Roman" panose="02020603050405020304" pitchFamily="18" charset="0"/>
                      </a:endParaRPr>
                    </a:p>
                  </a:txBody>
                  <a:tcPr marL="68580" marR="68580" marT="17780" marB="17780"/>
                </a:tc>
                <a:tc>
                  <a:txBody>
                    <a:bodyPr/>
                    <a:lstStyle/>
                    <a:p>
                      <a:pPr algn="r">
                        <a:buNone/>
                      </a:pPr>
                      <a:r>
                        <a:rPr lang="en-GB" sz="1600" b="1" dirty="0">
                          <a:effectLst/>
                        </a:rPr>
                        <a:t>931.3</a:t>
                      </a:r>
                      <a:endParaRPr lang="en-CH" sz="1600" b="1" dirty="0">
                        <a:effectLst/>
                        <a:latin typeface="Times New Roman" panose="02020603050405020304" pitchFamily="18" charset="0"/>
                        <a:ea typeface="Times New Roman" panose="02020603050405020304" pitchFamily="18" charset="0"/>
                      </a:endParaRPr>
                    </a:p>
                  </a:txBody>
                  <a:tcPr marL="68580" marR="68580" marT="17780" marB="17780"/>
                </a:tc>
                <a:extLst>
                  <a:ext uri="{0D108BD9-81ED-4DB2-BD59-A6C34878D82A}">
                    <a16:rowId xmlns:a16="http://schemas.microsoft.com/office/drawing/2014/main" val="891221317"/>
                  </a:ext>
                </a:extLst>
              </a:tr>
            </a:tbl>
          </a:graphicData>
        </a:graphic>
      </p:graphicFrame>
      <p:sp>
        <p:nvSpPr>
          <p:cNvPr id="10" name="Rounded Rectangle 9">
            <a:extLst>
              <a:ext uri="{FF2B5EF4-FFF2-40B4-BE49-F238E27FC236}">
                <a16:creationId xmlns:a16="http://schemas.microsoft.com/office/drawing/2014/main" id="{F1853FFB-15E3-92F0-449A-D3CD6832D698}"/>
              </a:ext>
            </a:extLst>
          </p:cNvPr>
          <p:cNvSpPr/>
          <p:nvPr/>
        </p:nvSpPr>
        <p:spPr>
          <a:xfrm>
            <a:off x="4279106" y="3378994"/>
            <a:ext cx="2771775" cy="309525"/>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TextBox 10">
            <a:extLst>
              <a:ext uri="{FF2B5EF4-FFF2-40B4-BE49-F238E27FC236}">
                <a16:creationId xmlns:a16="http://schemas.microsoft.com/office/drawing/2014/main" id="{D8659514-583A-7C79-C33A-16C03C376DB8}"/>
              </a:ext>
            </a:extLst>
          </p:cNvPr>
          <p:cNvSpPr txBox="1"/>
          <p:nvPr/>
        </p:nvSpPr>
        <p:spPr>
          <a:xfrm>
            <a:off x="1815197" y="3688519"/>
            <a:ext cx="6930103" cy="1200329"/>
          </a:xfrm>
          <a:prstGeom prst="rect">
            <a:avLst/>
          </a:prstGeom>
          <a:noFill/>
        </p:spPr>
        <p:txBody>
          <a:bodyPr wrap="none" rtlCol="0">
            <a:spAutoFit/>
          </a:bodyPr>
          <a:lstStyle/>
          <a:p>
            <a:pPr algn="ctr"/>
            <a:r>
              <a:rPr lang="en-CH" sz="1800" dirty="0"/>
              <a:t>Discounted value</a:t>
            </a:r>
          </a:p>
          <a:p>
            <a:pPr algn="ctr"/>
            <a:r>
              <a:rPr lang="en-CH" sz="1800" dirty="0"/>
              <a:t>318 </a:t>
            </a:r>
            <a:r>
              <a:rPr lang="en-CH" sz="1800" b="1" dirty="0"/>
              <a:t>billion</a:t>
            </a:r>
            <a:r>
              <a:rPr lang="en-CH" sz="1800" dirty="0"/>
              <a:t> CHF over 30 years</a:t>
            </a:r>
          </a:p>
          <a:p>
            <a:pPr algn="ctr"/>
            <a:r>
              <a:rPr lang="en-CH" sz="1800" b="1" dirty="0"/>
              <a:t>= ~ 10.6 billion CHF per year</a:t>
            </a:r>
          </a:p>
          <a:p>
            <a:pPr algn="ctr"/>
            <a:r>
              <a:rPr lang="en-GB" sz="1800" b="1" dirty="0"/>
              <a:t>C</a:t>
            </a:r>
            <a:r>
              <a:rPr lang="en-CH" sz="1800" b="1" dirty="0"/>
              <a:t>ompared to an operation budget of 1.4 billion CHF pear year</a:t>
            </a:r>
          </a:p>
        </p:txBody>
      </p:sp>
    </p:spTree>
    <p:extLst>
      <p:ext uri="{BB962C8B-B14F-4D97-AF65-F5344CB8AC3E}">
        <p14:creationId xmlns:p14="http://schemas.microsoft.com/office/powerpoint/2010/main" val="3147275020"/>
      </p:ext>
    </p:extLst>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F9905A-1AD4-28D6-86A4-845020C041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5A9AF9-F714-88E7-DF14-D53612A41BCA}"/>
              </a:ext>
            </a:extLst>
          </p:cNvPr>
          <p:cNvSpPr>
            <a:spLocks noGrp="1"/>
          </p:cNvSpPr>
          <p:nvPr>
            <p:ph type="ctrTitle"/>
          </p:nvPr>
        </p:nvSpPr>
        <p:spPr/>
        <p:txBody>
          <a:bodyPr/>
          <a:lstStyle/>
          <a:p>
            <a:r>
              <a:rPr lang="en-CH" dirty="0"/>
              <a:t>Caveats</a:t>
            </a:r>
          </a:p>
        </p:txBody>
      </p:sp>
      <p:sp>
        <p:nvSpPr>
          <p:cNvPr id="4" name="Slide Number Placeholder 3">
            <a:extLst>
              <a:ext uri="{FF2B5EF4-FFF2-40B4-BE49-F238E27FC236}">
                <a16:creationId xmlns:a16="http://schemas.microsoft.com/office/drawing/2014/main" id="{CAABF4C3-D6D8-B83D-51B8-64F4AA1F50A1}"/>
              </a:ext>
            </a:extLst>
          </p:cNvPr>
          <p:cNvSpPr>
            <a:spLocks noGrp="1"/>
          </p:cNvSpPr>
          <p:nvPr>
            <p:ph type="sldNum" sz="quarter" idx="12"/>
          </p:nvPr>
        </p:nvSpPr>
        <p:spPr/>
        <p:txBody>
          <a:bodyPr/>
          <a:lstStyle/>
          <a:p>
            <a:fld id="{88A1DFE4-5FC5-43BD-BB7E-75EAD82B965F}" type="slidenum">
              <a:rPr lang="en-US" noProof="0" smtClean="0"/>
              <a:pPr/>
              <a:t>234</a:t>
            </a:fld>
            <a:endParaRPr lang="en-US" noProof="0" dirty="0"/>
          </a:p>
        </p:txBody>
      </p:sp>
    </p:spTree>
    <p:extLst>
      <p:ext uri="{BB962C8B-B14F-4D97-AF65-F5344CB8AC3E}">
        <p14:creationId xmlns:p14="http://schemas.microsoft.com/office/powerpoint/2010/main" val="1125439163"/>
      </p:ext>
    </p:extLst>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939C7-9356-C5CF-B4D2-FDC251BCCC7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34B61F6-8829-DDEF-95E8-13D3AE95A4D5}"/>
              </a:ext>
            </a:extLst>
          </p:cNvPr>
          <p:cNvSpPr>
            <a:spLocks noGrp="1"/>
          </p:cNvSpPr>
          <p:nvPr>
            <p:ph type="sldNum" sz="quarter" idx="10"/>
          </p:nvPr>
        </p:nvSpPr>
        <p:spPr/>
        <p:txBody>
          <a:bodyPr/>
          <a:lstStyle/>
          <a:p>
            <a:fld id="{88A1DFE4-5FC5-43BD-BB7E-75EAD82B965F}" type="slidenum">
              <a:rPr lang="en-US" noProof="0" smtClean="0"/>
              <a:pPr/>
              <a:t>235</a:t>
            </a:fld>
            <a:endParaRPr lang="en-US" noProof="0" dirty="0"/>
          </a:p>
        </p:txBody>
      </p:sp>
      <p:sp>
        <p:nvSpPr>
          <p:cNvPr id="6" name="Text Placeholder 5">
            <a:extLst>
              <a:ext uri="{FF2B5EF4-FFF2-40B4-BE49-F238E27FC236}">
                <a16:creationId xmlns:a16="http://schemas.microsoft.com/office/drawing/2014/main" id="{BB69184E-E2FD-0A1B-19CB-5737E058A1B9}"/>
              </a:ext>
            </a:extLst>
          </p:cNvPr>
          <p:cNvSpPr>
            <a:spLocks noGrp="1"/>
          </p:cNvSpPr>
          <p:nvPr>
            <p:ph type="body" sz="quarter" idx="12"/>
          </p:nvPr>
        </p:nvSpPr>
        <p:spPr>
          <a:xfrm>
            <a:off x="158750" y="1016000"/>
            <a:ext cx="8185149" cy="3293355"/>
          </a:xfrm>
        </p:spPr>
        <p:txBody>
          <a:bodyPr/>
          <a:lstStyle/>
          <a:p>
            <a:pPr marL="285750" indent="-285750">
              <a:buFont typeface="Arial" panose="020B0604020202020204" pitchFamily="34" charset="0"/>
              <a:buChar char="•"/>
            </a:pPr>
            <a:r>
              <a:rPr lang="en-CH" sz="1800" dirty="0"/>
              <a:t>Realistic, plausible in case of non-project</a:t>
            </a:r>
          </a:p>
          <a:p>
            <a:pPr marL="285750" indent="-285750">
              <a:buFont typeface="Arial" panose="020B0604020202020204" pitchFamily="34" charset="0"/>
              <a:buChar char="•"/>
            </a:pPr>
            <a:r>
              <a:rPr lang="en-CH" sz="1800" dirty="0"/>
              <a:t>Comparable cost</a:t>
            </a:r>
          </a:p>
          <a:p>
            <a:pPr marL="285750" indent="-285750">
              <a:buFont typeface="Arial" panose="020B0604020202020204" pitchFamily="34" charset="0"/>
              <a:buChar char="•"/>
            </a:pPr>
            <a:r>
              <a:rPr lang="en-CH" sz="1800" dirty="0"/>
              <a:t>Consistent with project context</a:t>
            </a:r>
          </a:p>
          <a:p>
            <a:pPr marL="758250" lvl="1" indent="-285750">
              <a:buFont typeface="Arial" panose="020B0604020202020204" pitchFamily="34" charset="0"/>
              <a:buChar char="•"/>
            </a:pPr>
            <a:r>
              <a:rPr lang="en-CH" sz="1600" dirty="0"/>
              <a:t>Geographic, temporal, institutional</a:t>
            </a:r>
          </a:p>
          <a:p>
            <a:pPr marL="285750" indent="-285750">
              <a:buFont typeface="Arial" panose="020B0604020202020204" pitchFamily="34" charset="0"/>
              <a:buChar char="•"/>
            </a:pPr>
            <a:r>
              <a:rPr lang="en-CH" sz="1800" dirty="0"/>
              <a:t>Avoid do-nothing unless justified</a:t>
            </a:r>
          </a:p>
          <a:p>
            <a:pPr marL="758250" lvl="1" indent="-285750">
              <a:buFont typeface="Arial" panose="020B0604020202020204" pitchFamily="34" charset="0"/>
              <a:buChar char="•"/>
            </a:pPr>
            <a:r>
              <a:rPr lang="en-CH" sz="1600" dirty="0"/>
              <a:t>business as usual continuation</a:t>
            </a:r>
          </a:p>
          <a:p>
            <a:pPr marL="285750" indent="-285750">
              <a:buFont typeface="Arial" panose="020B0604020202020204" pitchFamily="34" charset="0"/>
              <a:buChar char="•"/>
            </a:pPr>
            <a:r>
              <a:rPr lang="en-CH" sz="1800" dirty="0"/>
              <a:t>Consult different stakeholders</a:t>
            </a:r>
          </a:p>
          <a:p>
            <a:pPr marL="285750" indent="-285750">
              <a:buFont typeface="Arial" panose="020B0604020202020204" pitchFamily="34" charset="0"/>
              <a:buChar char="•"/>
            </a:pPr>
            <a:r>
              <a:rPr lang="en-CH" sz="1800" dirty="0"/>
              <a:t>Same level of detail as project</a:t>
            </a:r>
          </a:p>
          <a:p>
            <a:pPr marL="285750" indent="-285750">
              <a:buFont typeface="Arial" panose="020B0604020202020204" pitchFamily="34" charset="0"/>
              <a:buChar char="•"/>
            </a:pPr>
            <a:r>
              <a:rPr lang="en-CH" sz="1800" dirty="0"/>
              <a:t>Rationalise and document</a:t>
            </a:r>
          </a:p>
        </p:txBody>
      </p:sp>
      <p:sp>
        <p:nvSpPr>
          <p:cNvPr id="5" name="Title 4">
            <a:extLst>
              <a:ext uri="{FF2B5EF4-FFF2-40B4-BE49-F238E27FC236}">
                <a16:creationId xmlns:a16="http://schemas.microsoft.com/office/drawing/2014/main" id="{9724AA93-5A5B-E020-D1B7-B985E6B6838A}"/>
              </a:ext>
            </a:extLst>
          </p:cNvPr>
          <p:cNvSpPr>
            <a:spLocks noGrp="1"/>
          </p:cNvSpPr>
          <p:nvPr>
            <p:ph type="title"/>
          </p:nvPr>
        </p:nvSpPr>
        <p:spPr/>
        <p:txBody>
          <a:bodyPr/>
          <a:lstStyle/>
          <a:p>
            <a:r>
              <a:rPr lang="en-CH" dirty="0"/>
              <a:t>Choice of the counterfactual scenario</a:t>
            </a:r>
          </a:p>
        </p:txBody>
      </p:sp>
    </p:spTree>
    <p:extLst>
      <p:ext uri="{BB962C8B-B14F-4D97-AF65-F5344CB8AC3E}">
        <p14:creationId xmlns:p14="http://schemas.microsoft.com/office/powerpoint/2010/main" val="1079784055"/>
      </p:ext>
    </p:extLst>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B8F04D-C113-3421-6E92-8931FB263040}"/>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EE05F3-5F36-C627-6FC5-818F869F1ADB}"/>
              </a:ext>
            </a:extLst>
          </p:cNvPr>
          <p:cNvSpPr>
            <a:spLocks noGrp="1"/>
          </p:cNvSpPr>
          <p:nvPr>
            <p:ph type="sldNum" sz="quarter" idx="10"/>
          </p:nvPr>
        </p:nvSpPr>
        <p:spPr/>
        <p:txBody>
          <a:bodyPr/>
          <a:lstStyle/>
          <a:p>
            <a:fld id="{88A1DFE4-5FC5-43BD-BB7E-75EAD82B965F}" type="slidenum">
              <a:rPr lang="en-US" noProof="0" smtClean="0"/>
              <a:pPr/>
              <a:t>236</a:t>
            </a:fld>
            <a:endParaRPr lang="en-US" noProof="0" dirty="0"/>
          </a:p>
        </p:txBody>
      </p:sp>
      <p:sp>
        <p:nvSpPr>
          <p:cNvPr id="6" name="Text Placeholder 5">
            <a:extLst>
              <a:ext uri="{FF2B5EF4-FFF2-40B4-BE49-F238E27FC236}">
                <a16:creationId xmlns:a16="http://schemas.microsoft.com/office/drawing/2014/main" id="{F7268FB7-9B98-D017-6F54-4408697169D4}"/>
              </a:ext>
            </a:extLst>
          </p:cNvPr>
          <p:cNvSpPr>
            <a:spLocks noGrp="1"/>
          </p:cNvSpPr>
          <p:nvPr>
            <p:ph type="body" sz="quarter" idx="12"/>
          </p:nvPr>
        </p:nvSpPr>
        <p:spPr>
          <a:xfrm>
            <a:off x="158750" y="1016001"/>
            <a:ext cx="8185149" cy="2044700"/>
          </a:xfrm>
        </p:spPr>
        <p:txBody>
          <a:bodyPr/>
          <a:lstStyle/>
          <a:p>
            <a:pPr marL="285750" indent="-285750">
              <a:buFont typeface="Arial" panose="020B0604020202020204" pitchFamily="34" charset="0"/>
              <a:buChar char="•"/>
            </a:pPr>
            <a:r>
              <a:rPr lang="en-CH" sz="1800" dirty="0"/>
              <a:t>What is the next best alternative to the project?</a:t>
            </a:r>
          </a:p>
          <a:p>
            <a:pPr marL="285750" indent="-285750">
              <a:buFont typeface="Arial" panose="020B0604020202020204" pitchFamily="34" charset="0"/>
              <a:buChar char="•"/>
            </a:pPr>
            <a:r>
              <a:rPr lang="en-GB" sz="1800" dirty="0"/>
              <a:t>Opportunity cost represents the potential benefits that are forgone when choosing one alternative over another,</a:t>
            </a:r>
            <a:br>
              <a:rPr lang="en-GB" sz="1800" dirty="0"/>
            </a:br>
            <a:r>
              <a:rPr lang="en-GB" sz="1800" dirty="0"/>
              <a:t>highlighting the value of the next best option not pursued. </a:t>
            </a:r>
            <a:endParaRPr lang="en-CH" sz="1800" dirty="0"/>
          </a:p>
          <a:p>
            <a:pPr marL="285750" indent="-285750">
              <a:buFont typeface="Arial" panose="020B0604020202020204" pitchFamily="34" charset="0"/>
              <a:buChar char="•"/>
            </a:pPr>
            <a:r>
              <a:rPr lang="en-CH" sz="1800" dirty="0"/>
              <a:t>Opportunity cost of a project is</a:t>
            </a:r>
            <a:br>
              <a:rPr lang="en-CH" sz="1800" dirty="0"/>
            </a:br>
            <a:r>
              <a:rPr lang="en-CH" sz="1800" dirty="0"/>
              <a:t>the value of benefits that would have occur</a:t>
            </a:r>
            <a:r>
              <a:rPr lang="en-GB" sz="1800" dirty="0"/>
              <a:t>r</a:t>
            </a:r>
            <a:r>
              <a:rPr lang="en-CH" sz="1800" dirty="0"/>
              <a:t>ed</a:t>
            </a:r>
            <a:br>
              <a:rPr lang="en-CH" sz="1800" dirty="0"/>
            </a:br>
            <a:r>
              <a:rPr lang="en-CH" sz="1800" dirty="0"/>
              <a:t>in the counterfactual case</a:t>
            </a:r>
          </a:p>
          <a:p>
            <a:pPr marL="285750" indent="-285750">
              <a:buFont typeface="Arial" panose="020B0604020202020204" pitchFamily="34" charset="0"/>
              <a:buChar char="•"/>
            </a:pPr>
            <a:r>
              <a:rPr lang="en-CH" sz="1800" dirty="0"/>
              <a:t>When you decide to invest in project A</a:t>
            </a:r>
            <a:br>
              <a:rPr lang="en-CH" sz="1800" dirty="0"/>
            </a:br>
            <a:r>
              <a:rPr lang="en-CH" sz="1800" dirty="0"/>
              <a:t>you give up the potential benefits of project B</a:t>
            </a:r>
          </a:p>
          <a:p>
            <a:pPr marL="285750" indent="-285750">
              <a:buFont typeface="Arial" panose="020B0604020202020204" pitchFamily="34" charset="0"/>
              <a:buChar char="•"/>
            </a:pPr>
            <a:r>
              <a:rPr lang="en-CH" sz="1800" dirty="0"/>
              <a:t>Hence the potential net benefits of project B is the opportunity cost</a:t>
            </a:r>
          </a:p>
        </p:txBody>
      </p:sp>
      <p:sp>
        <p:nvSpPr>
          <p:cNvPr id="5" name="Title 4">
            <a:extLst>
              <a:ext uri="{FF2B5EF4-FFF2-40B4-BE49-F238E27FC236}">
                <a16:creationId xmlns:a16="http://schemas.microsoft.com/office/drawing/2014/main" id="{79E3B433-FBE7-93DC-C7A5-0C67A616A680}"/>
              </a:ext>
            </a:extLst>
          </p:cNvPr>
          <p:cNvSpPr>
            <a:spLocks noGrp="1"/>
          </p:cNvSpPr>
          <p:nvPr>
            <p:ph type="title"/>
          </p:nvPr>
        </p:nvSpPr>
        <p:spPr>
          <a:xfrm>
            <a:off x="92843" y="470556"/>
            <a:ext cx="8941935" cy="545444"/>
          </a:xfrm>
        </p:spPr>
        <p:txBody>
          <a:bodyPr/>
          <a:lstStyle/>
          <a:p>
            <a:r>
              <a:rPr lang="en-CH" dirty="0"/>
              <a:t>Opportunity cost</a:t>
            </a:r>
          </a:p>
        </p:txBody>
      </p:sp>
      <p:sp>
        <p:nvSpPr>
          <p:cNvPr id="2" name="TextBox 1">
            <a:extLst>
              <a:ext uri="{FF2B5EF4-FFF2-40B4-BE49-F238E27FC236}">
                <a16:creationId xmlns:a16="http://schemas.microsoft.com/office/drawing/2014/main" id="{7ACB21B4-228D-1AB5-A9D2-18157549A361}"/>
              </a:ext>
            </a:extLst>
          </p:cNvPr>
          <p:cNvSpPr txBox="1"/>
          <p:nvPr/>
        </p:nvSpPr>
        <p:spPr>
          <a:xfrm>
            <a:off x="569014" y="4154725"/>
            <a:ext cx="7774885" cy="518219"/>
          </a:xfrm>
          <a:prstGeom prst="rect">
            <a:avLst/>
          </a:prstGeom>
          <a:noFill/>
          <a:ln>
            <a:noFill/>
          </a:ln>
        </p:spPr>
        <p:txBody>
          <a:bodyPr wrap="none" rtlCol="0">
            <a:spAutoFit/>
          </a:bodyPr>
          <a:lstStyle/>
          <a:p>
            <a:pPr algn="ctr">
              <a:lnSpc>
                <a:spcPts val="3700"/>
              </a:lnSpc>
            </a:pPr>
            <a:r>
              <a:rPr lang="en-GB" sz="2400" b="0" i="1" u="none" strike="noStrike" dirty="0">
                <a:solidFill>
                  <a:srgbClr val="000000"/>
                </a:solidFill>
                <a:effectLst/>
              </a:rPr>
              <a:t>Net Benefit = (</a:t>
            </a:r>
            <a:r>
              <a:rPr lang="en-GB" sz="2400" b="0" i="1" u="none" strike="noStrike" dirty="0" err="1">
                <a:solidFill>
                  <a:srgbClr val="000000"/>
                </a:solidFill>
                <a:effectLst/>
              </a:rPr>
              <a:t>Benefits</a:t>
            </a:r>
            <a:r>
              <a:rPr lang="en-GB" sz="2400" b="0" i="1" u="none" strike="noStrike" baseline="-25000" dirty="0" err="1">
                <a:solidFill>
                  <a:srgbClr val="000000"/>
                </a:solidFill>
                <a:effectLst/>
              </a:rPr>
              <a:t>A</a:t>
            </a:r>
            <a:r>
              <a:rPr lang="en-GB" sz="2400" b="0" i="1" u="none" strike="noStrike" dirty="0">
                <a:solidFill>
                  <a:srgbClr val="000000"/>
                </a:solidFill>
                <a:effectLst/>
              </a:rPr>
              <a:t>​ − </a:t>
            </a:r>
            <a:r>
              <a:rPr lang="en-GB" sz="2400" b="0" i="1" u="none" strike="noStrike" dirty="0" err="1">
                <a:solidFill>
                  <a:srgbClr val="000000"/>
                </a:solidFill>
                <a:effectLst/>
              </a:rPr>
              <a:t>Costs</a:t>
            </a:r>
            <a:r>
              <a:rPr lang="en-GB" sz="2400" b="0" i="1" u="none" strike="noStrike" baseline="-25000" dirty="0" err="1">
                <a:solidFill>
                  <a:srgbClr val="000000"/>
                </a:solidFill>
                <a:effectLst/>
              </a:rPr>
              <a:t>A</a:t>
            </a:r>
            <a:r>
              <a:rPr lang="en-GB" sz="2400" b="0" i="1" u="none" strike="noStrike" dirty="0">
                <a:solidFill>
                  <a:srgbClr val="000000"/>
                </a:solidFill>
                <a:effectLst/>
              </a:rPr>
              <a:t>​)− (</a:t>
            </a:r>
            <a:r>
              <a:rPr lang="en-GB" sz="2400" b="0" i="1" u="none" strike="noStrike" dirty="0" err="1">
                <a:solidFill>
                  <a:schemeClr val="accent5"/>
                </a:solidFill>
                <a:effectLst/>
              </a:rPr>
              <a:t>Benefits</a:t>
            </a:r>
            <a:r>
              <a:rPr lang="en-GB" sz="2400" b="0" i="1" u="none" strike="noStrike" baseline="-25000" dirty="0" err="1">
                <a:solidFill>
                  <a:schemeClr val="accent5"/>
                </a:solidFill>
                <a:effectLst/>
              </a:rPr>
              <a:t>B</a:t>
            </a:r>
            <a:r>
              <a:rPr lang="en-GB" sz="2400" b="0" i="1" u="none" strike="noStrike" dirty="0">
                <a:solidFill>
                  <a:schemeClr val="accent5"/>
                </a:solidFill>
                <a:effectLst/>
              </a:rPr>
              <a:t>​ − </a:t>
            </a:r>
            <a:r>
              <a:rPr lang="en-GB" sz="2400" b="0" i="1" u="none" strike="noStrike" dirty="0" err="1">
                <a:solidFill>
                  <a:schemeClr val="accent5"/>
                </a:solidFill>
                <a:effectLst/>
              </a:rPr>
              <a:t>Costs</a:t>
            </a:r>
            <a:r>
              <a:rPr lang="en-GB" sz="2400" b="0" i="1" u="none" strike="noStrike" baseline="-25000" dirty="0" err="1">
                <a:solidFill>
                  <a:schemeClr val="accent5"/>
                </a:solidFill>
                <a:effectLst/>
              </a:rPr>
              <a:t>B</a:t>
            </a:r>
            <a:r>
              <a:rPr lang="en-GB" sz="2400" b="0" i="1" u="none" strike="noStrike" dirty="0">
                <a:solidFill>
                  <a:schemeClr val="accent5"/>
                </a:solidFill>
                <a:effectLst/>
              </a:rPr>
              <a:t>​</a:t>
            </a:r>
            <a:r>
              <a:rPr lang="en-GB" sz="2400" b="0" i="1" u="none" strike="noStrike" dirty="0">
                <a:solidFill>
                  <a:srgbClr val="000000"/>
                </a:solidFill>
                <a:effectLst/>
              </a:rPr>
              <a:t>)</a:t>
            </a:r>
            <a:endParaRPr lang="en-CH" sz="1800" i="1" dirty="0"/>
          </a:p>
        </p:txBody>
      </p:sp>
      <p:sp>
        <p:nvSpPr>
          <p:cNvPr id="7" name="Rounded Rectangle 6">
            <a:extLst>
              <a:ext uri="{FF2B5EF4-FFF2-40B4-BE49-F238E27FC236}">
                <a16:creationId xmlns:a16="http://schemas.microsoft.com/office/drawing/2014/main" id="{81CF4D5A-AE80-09A8-3422-CD61E90ED1E5}"/>
              </a:ext>
            </a:extLst>
          </p:cNvPr>
          <p:cNvSpPr/>
          <p:nvPr/>
        </p:nvSpPr>
        <p:spPr>
          <a:xfrm>
            <a:off x="5466106" y="4196992"/>
            <a:ext cx="2822207" cy="518219"/>
          </a:xfrm>
          <a:prstGeom prst="roundRect">
            <a:avLst/>
          </a:prstGeom>
          <a:noFill/>
          <a:ln w="1905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TextBox 7">
            <a:extLst>
              <a:ext uri="{FF2B5EF4-FFF2-40B4-BE49-F238E27FC236}">
                <a16:creationId xmlns:a16="http://schemas.microsoft.com/office/drawing/2014/main" id="{8EEF750B-D63C-8473-AD86-50ED8DC2AD81}"/>
              </a:ext>
            </a:extLst>
          </p:cNvPr>
          <p:cNvSpPr txBox="1"/>
          <p:nvPr/>
        </p:nvSpPr>
        <p:spPr>
          <a:xfrm>
            <a:off x="5466105" y="4723458"/>
            <a:ext cx="2822207" cy="369332"/>
          </a:xfrm>
          <a:prstGeom prst="rect">
            <a:avLst/>
          </a:prstGeom>
          <a:noFill/>
        </p:spPr>
        <p:txBody>
          <a:bodyPr wrap="square" rtlCol="0">
            <a:spAutoFit/>
          </a:bodyPr>
          <a:lstStyle/>
          <a:p>
            <a:pPr algn="ctr"/>
            <a:r>
              <a:rPr lang="en-CH" sz="1800" dirty="0">
                <a:solidFill>
                  <a:schemeClr val="accent5"/>
                </a:solidFill>
              </a:rPr>
              <a:t>Opportunity cost</a:t>
            </a:r>
          </a:p>
        </p:txBody>
      </p:sp>
    </p:spTree>
    <p:extLst>
      <p:ext uri="{BB962C8B-B14F-4D97-AF65-F5344CB8AC3E}">
        <p14:creationId xmlns:p14="http://schemas.microsoft.com/office/powerpoint/2010/main" val="848619204"/>
      </p:ext>
    </p:extLst>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6622AA-9AB8-DB14-B8FF-DFF5A7084C64}"/>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D6E7BDC-7468-353E-21C0-F775C6720A3D}"/>
              </a:ext>
            </a:extLst>
          </p:cNvPr>
          <p:cNvSpPr>
            <a:spLocks noGrp="1"/>
          </p:cNvSpPr>
          <p:nvPr>
            <p:ph type="sldNum" sz="quarter" idx="10"/>
          </p:nvPr>
        </p:nvSpPr>
        <p:spPr/>
        <p:txBody>
          <a:bodyPr/>
          <a:lstStyle/>
          <a:p>
            <a:fld id="{88A1DFE4-5FC5-43BD-BB7E-75EAD82B965F}" type="slidenum">
              <a:rPr lang="en-US" noProof="0" smtClean="0"/>
              <a:pPr/>
              <a:t>237</a:t>
            </a:fld>
            <a:endParaRPr lang="en-US" noProof="0" dirty="0"/>
          </a:p>
        </p:txBody>
      </p:sp>
      <p:sp>
        <p:nvSpPr>
          <p:cNvPr id="6" name="Text Placeholder 5">
            <a:extLst>
              <a:ext uri="{FF2B5EF4-FFF2-40B4-BE49-F238E27FC236}">
                <a16:creationId xmlns:a16="http://schemas.microsoft.com/office/drawing/2014/main" id="{3D90936A-9F57-2D9C-AE5B-D5FB37C307FD}"/>
              </a:ext>
            </a:extLst>
          </p:cNvPr>
          <p:cNvSpPr>
            <a:spLocks noGrp="1"/>
          </p:cNvSpPr>
          <p:nvPr>
            <p:ph type="body" sz="quarter" idx="12"/>
          </p:nvPr>
        </p:nvSpPr>
        <p:spPr>
          <a:xfrm>
            <a:off x="92843" y="1050588"/>
            <a:ext cx="4388846" cy="3385768"/>
          </a:xfrm>
        </p:spPr>
        <p:txBody>
          <a:bodyPr/>
          <a:lstStyle/>
          <a:p>
            <a:r>
              <a:rPr lang="en-CH" b="0" dirty="0"/>
              <a:t>Only few research infrastructures and scientific organisations in carry out systemmatic accounting of data items that are needed for socio-economic studies. If they do, data may only be available for limited periods of time.</a:t>
            </a:r>
          </a:p>
          <a:p>
            <a:r>
              <a:rPr lang="en-CH" b="0" dirty="0"/>
              <a:t>It can be challenging to find a single or a few relevant contacts for data. It can take months to understand the internal structure of a research organisation.</a:t>
            </a:r>
          </a:p>
          <a:p>
            <a:r>
              <a:rPr lang="en-CH" b="0" dirty="0"/>
              <a:t>Data are often inconsistent (e.g. if accounted by different departments) and without indication of the quality (coverage, dates, source, errors).</a:t>
            </a:r>
          </a:p>
          <a:p>
            <a:r>
              <a:rPr lang="en-CH" b="0" dirty="0"/>
              <a:t>Data are not always available in computer readable formats, in particular historic data in case any archives exist.</a:t>
            </a:r>
          </a:p>
          <a:p>
            <a:r>
              <a:rPr lang="en-CH" b="0" dirty="0"/>
              <a:t>Demand can be very challenging to determine.</a:t>
            </a:r>
          </a:p>
        </p:txBody>
      </p:sp>
      <p:sp>
        <p:nvSpPr>
          <p:cNvPr id="7" name="Text Placeholder 6">
            <a:extLst>
              <a:ext uri="{FF2B5EF4-FFF2-40B4-BE49-F238E27FC236}">
                <a16:creationId xmlns:a16="http://schemas.microsoft.com/office/drawing/2014/main" id="{F620A300-05FB-A8E8-9D6A-A1EA96FA9422}"/>
              </a:ext>
            </a:extLst>
          </p:cNvPr>
          <p:cNvSpPr>
            <a:spLocks noGrp="1"/>
          </p:cNvSpPr>
          <p:nvPr>
            <p:ph type="body" sz="quarter" idx="13"/>
          </p:nvPr>
        </p:nvSpPr>
        <p:spPr>
          <a:xfrm>
            <a:off x="4645932" y="687422"/>
            <a:ext cx="4388846" cy="3748934"/>
          </a:xfrm>
        </p:spPr>
        <p:txBody>
          <a:bodyPr/>
          <a:lstStyle/>
          <a:p>
            <a:r>
              <a:rPr lang="en-CH" b="0" dirty="0"/>
              <a:t>Financial accounting in science and research organisations may be different from accounting in private or other public organisations. In particular, in-kind contributions are to be considered.</a:t>
            </a:r>
          </a:p>
          <a:p>
            <a:r>
              <a:rPr lang="en-CH" b="0" dirty="0"/>
              <a:t>Research organisations cannot be easily asked to record data due to organisational, structural, budget and personnel limitations.</a:t>
            </a:r>
          </a:p>
          <a:p>
            <a:r>
              <a:rPr lang="en-CH" b="0" dirty="0"/>
              <a:t>Collaborative and distributed facilities are even more subject to limitations that monolithic ones.</a:t>
            </a:r>
          </a:p>
          <a:p>
            <a:r>
              <a:rPr lang="en-CH" b="0" dirty="0"/>
              <a:t>It is risky to base forecasts on past gathered data, since those will for sure evolve and may not be representative (e.g. visitors, patents, personnel movement, publications).</a:t>
            </a:r>
          </a:p>
          <a:p>
            <a:r>
              <a:rPr lang="en-CH" b="0" dirty="0"/>
              <a:t>Effects can be highly technology dependent and technology evolution is very fast (e.g. online presence, social-media, computer networks, open libraries, publications)</a:t>
            </a:r>
          </a:p>
        </p:txBody>
      </p:sp>
      <p:sp>
        <p:nvSpPr>
          <p:cNvPr id="5" name="Title 4">
            <a:extLst>
              <a:ext uri="{FF2B5EF4-FFF2-40B4-BE49-F238E27FC236}">
                <a16:creationId xmlns:a16="http://schemas.microsoft.com/office/drawing/2014/main" id="{0A83351A-1757-157F-F2E3-A738923F5F74}"/>
              </a:ext>
            </a:extLst>
          </p:cNvPr>
          <p:cNvSpPr>
            <a:spLocks noGrp="1"/>
          </p:cNvSpPr>
          <p:nvPr>
            <p:ph type="title"/>
          </p:nvPr>
        </p:nvSpPr>
        <p:spPr>
          <a:xfrm>
            <a:off x="92844" y="425160"/>
            <a:ext cx="8950124" cy="554091"/>
          </a:xfrm>
        </p:spPr>
        <p:txBody>
          <a:bodyPr/>
          <a:lstStyle/>
          <a:p>
            <a:r>
              <a:rPr lang="en-CH" dirty="0"/>
              <a:t>Data availability &amp; quality</a:t>
            </a:r>
          </a:p>
        </p:txBody>
      </p:sp>
    </p:spTree>
    <p:extLst>
      <p:ext uri="{BB962C8B-B14F-4D97-AF65-F5344CB8AC3E}">
        <p14:creationId xmlns:p14="http://schemas.microsoft.com/office/powerpoint/2010/main" val="2927323014"/>
      </p:ext>
    </p:extLst>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5D36FD-FE1E-B796-443B-17312B5FC4D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D7B49DB-F3C6-0833-839A-55081CAF8A49}"/>
              </a:ext>
            </a:extLst>
          </p:cNvPr>
          <p:cNvSpPr>
            <a:spLocks noGrp="1"/>
          </p:cNvSpPr>
          <p:nvPr>
            <p:ph type="sldNum" sz="quarter" idx="10"/>
          </p:nvPr>
        </p:nvSpPr>
        <p:spPr/>
        <p:txBody>
          <a:bodyPr/>
          <a:lstStyle/>
          <a:p>
            <a:fld id="{88A1DFE4-5FC5-43BD-BB7E-75EAD82B965F}" type="slidenum">
              <a:rPr lang="en-US" noProof="0" smtClean="0"/>
              <a:pPr/>
              <a:t>238</a:t>
            </a:fld>
            <a:endParaRPr lang="en-US" noProof="0" dirty="0"/>
          </a:p>
        </p:txBody>
      </p:sp>
      <p:sp>
        <p:nvSpPr>
          <p:cNvPr id="6" name="Text Placeholder 5">
            <a:extLst>
              <a:ext uri="{FF2B5EF4-FFF2-40B4-BE49-F238E27FC236}">
                <a16:creationId xmlns:a16="http://schemas.microsoft.com/office/drawing/2014/main" id="{73EC6345-B870-D23A-D612-8513194F12AA}"/>
              </a:ext>
            </a:extLst>
          </p:cNvPr>
          <p:cNvSpPr>
            <a:spLocks noGrp="1"/>
          </p:cNvSpPr>
          <p:nvPr>
            <p:ph type="body" sz="quarter" idx="12"/>
          </p:nvPr>
        </p:nvSpPr>
        <p:spPr>
          <a:xfrm>
            <a:off x="92843" y="1050588"/>
            <a:ext cx="4388846" cy="3385768"/>
          </a:xfrm>
        </p:spPr>
        <p:txBody>
          <a:bodyPr/>
          <a:lstStyle/>
          <a:p>
            <a:r>
              <a:rPr lang="en-CH" b="0" dirty="0"/>
              <a:t>Establish a list of required data early.</a:t>
            </a:r>
          </a:p>
          <a:p>
            <a:r>
              <a:rPr lang="en-CH" b="0" dirty="0"/>
              <a:t>Put quality requirements, limiations and also flexibilities on the data you need.</a:t>
            </a:r>
          </a:p>
          <a:p>
            <a:r>
              <a:rPr lang="en-CH" b="0" dirty="0"/>
              <a:t>Make a gap analysis and adjust your project accordingly.</a:t>
            </a:r>
          </a:p>
          <a:p>
            <a:r>
              <a:rPr lang="en-CH" b="0" dirty="0"/>
              <a:t>Do not engage in primary data collection if you do not have the budget, personnel and time.</a:t>
            </a:r>
          </a:p>
          <a:p>
            <a:r>
              <a:rPr lang="en-CH" b="0" dirty="0"/>
              <a:t>Identify a data provisioning responsible in the organisation you work with.</a:t>
            </a:r>
          </a:p>
          <a:p>
            <a:r>
              <a:rPr lang="en-CH" b="0" dirty="0"/>
              <a:t>Assign a data quality officer to be sure that all data are properly gathered, annotated with meta data, and data quality is assessed.</a:t>
            </a:r>
          </a:p>
        </p:txBody>
      </p:sp>
      <p:sp>
        <p:nvSpPr>
          <p:cNvPr id="7" name="Text Placeholder 6">
            <a:extLst>
              <a:ext uri="{FF2B5EF4-FFF2-40B4-BE49-F238E27FC236}">
                <a16:creationId xmlns:a16="http://schemas.microsoft.com/office/drawing/2014/main" id="{5A0C847F-80DF-418F-0CC9-CE23685818E1}"/>
              </a:ext>
            </a:extLst>
          </p:cNvPr>
          <p:cNvSpPr>
            <a:spLocks noGrp="1"/>
          </p:cNvSpPr>
          <p:nvPr>
            <p:ph type="body" sz="quarter" idx="13"/>
          </p:nvPr>
        </p:nvSpPr>
        <p:spPr>
          <a:xfrm>
            <a:off x="4645932" y="979252"/>
            <a:ext cx="4388846" cy="3457104"/>
          </a:xfrm>
        </p:spPr>
        <p:txBody>
          <a:bodyPr/>
          <a:lstStyle/>
          <a:p>
            <a:r>
              <a:rPr lang="en-CH" b="0" dirty="0"/>
              <a:t>Record &amp; use reliable sources and references.</a:t>
            </a:r>
          </a:p>
          <a:p>
            <a:r>
              <a:rPr lang="en-CH" b="0" dirty="0"/>
              <a:t>Invest effort to understand well the market demand for goods and services.</a:t>
            </a:r>
          </a:p>
          <a:p>
            <a:r>
              <a:rPr lang="en-CH" b="0" dirty="0"/>
              <a:t>Invest effort to understand opportunity cost, since it is a credible proxy for impacts (the “next best alternative forgone”).</a:t>
            </a:r>
          </a:p>
          <a:p>
            <a:r>
              <a:rPr lang="en-CH" b="0" dirty="0"/>
              <a:t>Establish a data management plan for gathering, acquiring, accounting and managing data for the study project. Foresee that this data management plan is extensible in case the study continues.</a:t>
            </a:r>
          </a:p>
          <a:p>
            <a:r>
              <a:rPr lang="en-CH" b="0" dirty="0"/>
              <a:t>Accept that data are incomplete and of heterogeneous quality. They may not be under your control. A lot of valuable analysis can be done with it as long as incomplemeteness and heterogeneity are clearly documented and the uncertainties associated are taken into consideration.</a:t>
            </a:r>
          </a:p>
        </p:txBody>
      </p:sp>
      <p:sp>
        <p:nvSpPr>
          <p:cNvPr id="5" name="Title 4">
            <a:extLst>
              <a:ext uri="{FF2B5EF4-FFF2-40B4-BE49-F238E27FC236}">
                <a16:creationId xmlns:a16="http://schemas.microsoft.com/office/drawing/2014/main" id="{AF283F1A-F8C6-078E-7763-76C5D614449B}"/>
              </a:ext>
            </a:extLst>
          </p:cNvPr>
          <p:cNvSpPr>
            <a:spLocks noGrp="1"/>
          </p:cNvSpPr>
          <p:nvPr>
            <p:ph type="title"/>
          </p:nvPr>
        </p:nvSpPr>
        <p:spPr>
          <a:xfrm>
            <a:off x="92844" y="425160"/>
            <a:ext cx="8950124" cy="554091"/>
          </a:xfrm>
        </p:spPr>
        <p:txBody>
          <a:bodyPr/>
          <a:lstStyle/>
          <a:p>
            <a:r>
              <a:rPr lang="en-CH" dirty="0"/>
              <a:t>Data availability and quality - recommendation</a:t>
            </a:r>
          </a:p>
        </p:txBody>
      </p:sp>
    </p:spTree>
    <p:extLst>
      <p:ext uri="{BB962C8B-B14F-4D97-AF65-F5344CB8AC3E}">
        <p14:creationId xmlns:p14="http://schemas.microsoft.com/office/powerpoint/2010/main" val="3870082499"/>
      </p:ext>
    </p:extLst>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2E87BD-CA94-58CA-A761-38AB0FFFE1B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032D93-704B-388C-EFD8-50773A767D2A}"/>
              </a:ext>
            </a:extLst>
          </p:cNvPr>
          <p:cNvSpPr>
            <a:spLocks noGrp="1"/>
          </p:cNvSpPr>
          <p:nvPr>
            <p:ph type="sldNum" sz="quarter" idx="10"/>
          </p:nvPr>
        </p:nvSpPr>
        <p:spPr/>
        <p:txBody>
          <a:bodyPr/>
          <a:lstStyle/>
          <a:p>
            <a:fld id="{88A1DFE4-5FC5-43BD-BB7E-75EAD82B965F}" type="slidenum">
              <a:rPr lang="en-US" noProof="0" smtClean="0"/>
              <a:pPr/>
              <a:t>239</a:t>
            </a:fld>
            <a:endParaRPr lang="en-US" noProof="0" dirty="0"/>
          </a:p>
        </p:txBody>
      </p:sp>
      <p:sp>
        <p:nvSpPr>
          <p:cNvPr id="6" name="Text Placeholder 5">
            <a:extLst>
              <a:ext uri="{FF2B5EF4-FFF2-40B4-BE49-F238E27FC236}">
                <a16:creationId xmlns:a16="http://schemas.microsoft.com/office/drawing/2014/main" id="{5E347CB0-D00E-4FE0-ACC3-247D84BBC066}"/>
              </a:ext>
            </a:extLst>
          </p:cNvPr>
          <p:cNvSpPr>
            <a:spLocks noGrp="1"/>
          </p:cNvSpPr>
          <p:nvPr>
            <p:ph type="body" sz="quarter" idx="12"/>
          </p:nvPr>
        </p:nvSpPr>
        <p:spPr/>
        <p:txBody>
          <a:bodyPr/>
          <a:lstStyle/>
          <a:p>
            <a:r>
              <a:rPr lang="en-CH" u="sng" dirty="0"/>
              <a:t>Socio-economic context related:</a:t>
            </a:r>
          </a:p>
          <a:p>
            <a:pPr marL="285750" indent="-285750">
              <a:buFont typeface="Arial" panose="020B0604020202020204" pitchFamily="34" charset="0"/>
              <a:buChar char="•"/>
            </a:pPr>
            <a:r>
              <a:rPr lang="en-CH" b="0" dirty="0"/>
              <a:t>General variability of the economic evolution (e.g. Social Discount Rate).</a:t>
            </a:r>
          </a:p>
          <a:p>
            <a:pPr marL="285750" indent="-285750">
              <a:buFont typeface="Arial" panose="020B0604020202020204" pitchFamily="34" charset="0"/>
              <a:buChar char="•"/>
            </a:pPr>
            <a:r>
              <a:rPr lang="en-CH" b="0" dirty="0"/>
              <a:t>Evolution of legal and regulatory frameworks (e.g. shadow cost of carbon, taxes, costs of resources and commodities).</a:t>
            </a:r>
          </a:p>
          <a:p>
            <a:pPr marL="285750" indent="-285750">
              <a:buFont typeface="Arial" panose="020B0604020202020204" pitchFamily="34" charset="0"/>
              <a:buChar char="•"/>
            </a:pPr>
            <a:r>
              <a:rPr lang="en-CH" b="0" dirty="0"/>
              <a:t>Evolution of general economic indicators (GDP, inflation, interest rates, unemployment, markets such as evolving offer and demand of commodities)</a:t>
            </a:r>
          </a:p>
          <a:p>
            <a:pPr marL="285750" indent="-285750">
              <a:buFont typeface="Arial" panose="020B0604020202020204" pitchFamily="34" charset="0"/>
              <a:buChar char="•"/>
            </a:pPr>
            <a:r>
              <a:rPr lang="en-CH" b="0" dirty="0"/>
              <a:t>Environmental evolution</a:t>
            </a:r>
          </a:p>
          <a:p>
            <a:endParaRPr lang="en-CH" dirty="0"/>
          </a:p>
        </p:txBody>
      </p:sp>
      <p:sp>
        <p:nvSpPr>
          <p:cNvPr id="7" name="Text Placeholder 6">
            <a:extLst>
              <a:ext uri="{FF2B5EF4-FFF2-40B4-BE49-F238E27FC236}">
                <a16:creationId xmlns:a16="http://schemas.microsoft.com/office/drawing/2014/main" id="{7A701CD1-AA64-0FF1-E47A-AC6B4C7A4633}"/>
              </a:ext>
            </a:extLst>
          </p:cNvPr>
          <p:cNvSpPr>
            <a:spLocks noGrp="1"/>
          </p:cNvSpPr>
          <p:nvPr>
            <p:ph type="body" sz="quarter" idx="13"/>
          </p:nvPr>
        </p:nvSpPr>
        <p:spPr/>
        <p:txBody>
          <a:bodyPr/>
          <a:lstStyle/>
          <a:p>
            <a:r>
              <a:rPr lang="en-CH" u="sng" dirty="0"/>
              <a:t>Project related:</a:t>
            </a:r>
          </a:p>
          <a:p>
            <a:pPr marL="285750" indent="-285750">
              <a:buFont typeface="Arial" panose="020B0604020202020204" pitchFamily="34" charset="0"/>
              <a:buChar char="•"/>
            </a:pPr>
            <a:r>
              <a:rPr lang="en-CH" b="0" dirty="0"/>
              <a:t>Incomplete knowledge about the analysed costs and benefits, the economic linkages indirect, direct and induced.</a:t>
            </a:r>
          </a:p>
          <a:p>
            <a:pPr marL="285750" indent="-285750">
              <a:buFont typeface="Arial" panose="020B0604020202020204" pitchFamily="34" charset="0"/>
              <a:buChar char="•"/>
            </a:pPr>
            <a:r>
              <a:rPr lang="en-CH" b="0" dirty="0"/>
              <a:t>Incomplete information about causality relationships.</a:t>
            </a:r>
          </a:p>
          <a:p>
            <a:pPr marL="285750" indent="-285750">
              <a:buFont typeface="Arial" panose="020B0604020202020204" pitchFamily="34" charset="0"/>
              <a:buChar char="•"/>
            </a:pPr>
            <a:r>
              <a:rPr lang="en-CH" b="0" dirty="0"/>
              <a:t>Degree of detail of the analysed project (e.g. depending on the development stage).</a:t>
            </a:r>
          </a:p>
          <a:p>
            <a:pPr marL="285750" indent="-285750">
              <a:buFont typeface="Arial" panose="020B0604020202020204" pitchFamily="34" charset="0"/>
              <a:buChar char="•"/>
            </a:pPr>
            <a:r>
              <a:rPr lang="en-CH" b="0" dirty="0"/>
              <a:t>Quality of the underlying input data.</a:t>
            </a:r>
          </a:p>
          <a:p>
            <a:pPr marL="285750" indent="-285750">
              <a:buFont typeface="Arial" panose="020B0604020202020204" pitchFamily="34" charset="0"/>
              <a:buChar char="•"/>
            </a:pPr>
            <a:r>
              <a:rPr lang="en-CH" b="0" dirty="0"/>
              <a:t>Evolution of project or study scenarios.</a:t>
            </a:r>
          </a:p>
          <a:p>
            <a:pPr marL="285750" indent="-285750">
              <a:buFont typeface="Arial" panose="020B0604020202020204" pitchFamily="34" charset="0"/>
              <a:buChar char="•"/>
            </a:pPr>
            <a:r>
              <a:rPr lang="en-CH" b="0" dirty="0"/>
              <a:t>Alternatives within the analysed scenario.</a:t>
            </a:r>
            <a:endParaRPr lang="en-CH" dirty="0"/>
          </a:p>
          <a:p>
            <a:endParaRPr lang="en-CH" dirty="0"/>
          </a:p>
        </p:txBody>
      </p:sp>
      <p:sp>
        <p:nvSpPr>
          <p:cNvPr id="5" name="Title 4">
            <a:extLst>
              <a:ext uri="{FF2B5EF4-FFF2-40B4-BE49-F238E27FC236}">
                <a16:creationId xmlns:a16="http://schemas.microsoft.com/office/drawing/2014/main" id="{4133BA39-B0B7-328C-2E21-54CE6655B830}"/>
              </a:ext>
            </a:extLst>
          </p:cNvPr>
          <p:cNvSpPr>
            <a:spLocks noGrp="1"/>
          </p:cNvSpPr>
          <p:nvPr>
            <p:ph type="title"/>
          </p:nvPr>
        </p:nvSpPr>
        <p:spPr/>
        <p:txBody>
          <a:bodyPr/>
          <a:lstStyle/>
          <a:p>
            <a:r>
              <a:rPr lang="en-CH" dirty="0"/>
              <a:t>Uncertainties on inputs and outputs</a:t>
            </a:r>
          </a:p>
        </p:txBody>
      </p:sp>
    </p:spTree>
    <p:extLst>
      <p:ext uri="{BB962C8B-B14F-4D97-AF65-F5344CB8AC3E}">
        <p14:creationId xmlns:p14="http://schemas.microsoft.com/office/powerpoint/2010/main" val="21980241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2AAE1C-3B61-D803-4393-58119EEA95E6}"/>
              </a:ext>
            </a:extLst>
          </p:cNvPr>
          <p:cNvSpPr>
            <a:spLocks noGrp="1"/>
          </p:cNvSpPr>
          <p:nvPr>
            <p:ph type="sldNum" sz="quarter" idx="10"/>
          </p:nvPr>
        </p:nvSpPr>
        <p:spPr/>
        <p:txBody>
          <a:bodyPr/>
          <a:lstStyle/>
          <a:p>
            <a:fld id="{88A1DFE4-5FC5-43BD-BB7E-75EAD82B965F}" type="slidenum">
              <a:rPr lang="en-US" noProof="0" smtClean="0"/>
              <a:pPr/>
              <a:t>24</a:t>
            </a:fld>
            <a:endParaRPr lang="en-US" noProof="0" dirty="0"/>
          </a:p>
        </p:txBody>
      </p:sp>
      <p:sp>
        <p:nvSpPr>
          <p:cNvPr id="3" name="Text Placeholder 2">
            <a:extLst>
              <a:ext uri="{FF2B5EF4-FFF2-40B4-BE49-F238E27FC236}">
                <a16:creationId xmlns:a16="http://schemas.microsoft.com/office/drawing/2014/main" id="{26A732FD-3ECF-C63C-5799-0DCF7B8BE544}"/>
              </a:ext>
            </a:extLst>
          </p:cNvPr>
          <p:cNvSpPr>
            <a:spLocks noGrp="1"/>
          </p:cNvSpPr>
          <p:nvPr>
            <p:ph type="body" sz="quarter" idx="12"/>
          </p:nvPr>
        </p:nvSpPr>
        <p:spPr>
          <a:xfrm>
            <a:off x="92842" y="1047023"/>
            <a:ext cx="4721753" cy="3978687"/>
          </a:xfrm>
        </p:spPr>
        <p:txBody>
          <a:bodyPr/>
          <a:lstStyle/>
          <a:p>
            <a:r>
              <a:rPr lang="en-CH" u="sng" dirty="0"/>
              <a:t>S</a:t>
            </a:r>
            <a:r>
              <a:rPr lang="en-GB" u="sng" dirty="0"/>
              <a:t>cope 1:</a:t>
            </a:r>
          </a:p>
          <a:p>
            <a:r>
              <a:rPr lang="en-GB" b="0" dirty="0"/>
              <a:t>Principally gases that are needed to cool &amp; to operate the particle detectors (PFCs, HFCs, SF6).</a:t>
            </a:r>
          </a:p>
          <a:p>
            <a:r>
              <a:rPr lang="en-GB" u="sng" dirty="0"/>
              <a:t>Scope 2:</a:t>
            </a:r>
          </a:p>
          <a:p>
            <a:r>
              <a:rPr lang="en-GB" b="0" dirty="0"/>
              <a:t>Electricity purchased from the French power grid, mainly from EDF’s nuclear park. </a:t>
            </a:r>
          </a:p>
          <a:p>
            <a:r>
              <a:rPr lang="en-GB" b="0" dirty="0"/>
              <a:t>Reporting using the “location-based” principle, i.e. the average CO2 footprint of the French grid, not the actual carbon footprint of nuclear power.</a:t>
            </a:r>
          </a:p>
          <a:p>
            <a:r>
              <a:rPr lang="en-GB" b="0" dirty="0"/>
              <a:t>ADEME Base </a:t>
            </a:r>
            <a:r>
              <a:rPr lang="en-GB" b="0" dirty="0" err="1"/>
              <a:t>Empreinte</a:t>
            </a:r>
            <a:r>
              <a:rPr lang="en-GB" b="0" baseline="30000" dirty="0"/>
              <a:t>©</a:t>
            </a:r>
            <a:r>
              <a:rPr lang="en-GB" b="0" dirty="0"/>
              <a:t>: </a:t>
            </a:r>
          </a:p>
          <a:p>
            <a:r>
              <a:rPr lang="en-GB" u="sng" dirty="0"/>
              <a:t>Scope 3:</a:t>
            </a:r>
          </a:p>
          <a:p>
            <a:r>
              <a:rPr lang="en-GB" b="0" dirty="0"/>
              <a:t>Procurement, own business travel, personnel commutes, catering, waste treatment &amp; water purification.</a:t>
            </a:r>
          </a:p>
        </p:txBody>
      </p:sp>
      <p:sp>
        <p:nvSpPr>
          <p:cNvPr id="5" name="Title 4">
            <a:extLst>
              <a:ext uri="{FF2B5EF4-FFF2-40B4-BE49-F238E27FC236}">
                <a16:creationId xmlns:a16="http://schemas.microsoft.com/office/drawing/2014/main" id="{7FF85521-E0BD-CBC9-A400-A077E3841E06}"/>
              </a:ext>
            </a:extLst>
          </p:cNvPr>
          <p:cNvSpPr>
            <a:spLocks noGrp="1"/>
          </p:cNvSpPr>
          <p:nvPr>
            <p:ph type="title"/>
          </p:nvPr>
        </p:nvSpPr>
        <p:spPr>
          <a:xfrm>
            <a:off x="92842" y="367796"/>
            <a:ext cx="8941935" cy="576467"/>
          </a:xfrm>
        </p:spPr>
        <p:txBody>
          <a:bodyPr/>
          <a:lstStyle/>
          <a:p>
            <a:r>
              <a:rPr lang="en-CH" dirty="0"/>
              <a:t>Scope emission examples from CERN</a:t>
            </a:r>
          </a:p>
        </p:txBody>
      </p:sp>
      <p:pic>
        <p:nvPicPr>
          <p:cNvPr id="7" name="Picture 6" descr="A graph with numbers and a bar chart&#10;&#10;Description automatically generated">
            <a:extLst>
              <a:ext uri="{FF2B5EF4-FFF2-40B4-BE49-F238E27FC236}">
                <a16:creationId xmlns:a16="http://schemas.microsoft.com/office/drawing/2014/main" id="{C4689518-83C3-9A18-80CB-54C2BEEC8C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9215" y="1047023"/>
            <a:ext cx="4385563" cy="4075606"/>
          </a:xfrm>
          <a:prstGeom prst="rect">
            <a:avLst/>
          </a:prstGeom>
        </p:spPr>
      </p:pic>
      <p:sp>
        <p:nvSpPr>
          <p:cNvPr id="8" name="TextBox 7">
            <a:extLst>
              <a:ext uri="{FF2B5EF4-FFF2-40B4-BE49-F238E27FC236}">
                <a16:creationId xmlns:a16="http://schemas.microsoft.com/office/drawing/2014/main" id="{024A69E6-9C18-44E3-D71B-FE259AA7EB43}"/>
              </a:ext>
            </a:extLst>
          </p:cNvPr>
          <p:cNvSpPr txBox="1"/>
          <p:nvPr/>
        </p:nvSpPr>
        <p:spPr>
          <a:xfrm>
            <a:off x="109222" y="805763"/>
            <a:ext cx="4081567" cy="276999"/>
          </a:xfrm>
          <a:prstGeom prst="rect">
            <a:avLst/>
          </a:prstGeom>
          <a:noFill/>
        </p:spPr>
        <p:txBody>
          <a:bodyPr wrap="none" rtlCol="0">
            <a:spAutoFit/>
          </a:bodyPr>
          <a:lstStyle/>
          <a:p>
            <a:pPr algn="l"/>
            <a:r>
              <a:rPr lang="en-GB" sz="1200" dirty="0"/>
              <a:t>https://</a:t>
            </a:r>
            <a:r>
              <a:rPr lang="en-GB" sz="1200" dirty="0" err="1"/>
              <a:t>hse.cern</a:t>
            </a:r>
            <a:r>
              <a:rPr lang="en-GB" sz="1200" dirty="0"/>
              <a:t>/environment-report-2021-2022/emissions</a:t>
            </a:r>
            <a:endParaRPr lang="en-CH" sz="1200" dirty="0"/>
          </a:p>
        </p:txBody>
      </p:sp>
    </p:spTree>
    <p:extLst>
      <p:ext uri="{BB962C8B-B14F-4D97-AF65-F5344CB8AC3E}">
        <p14:creationId xmlns:p14="http://schemas.microsoft.com/office/powerpoint/2010/main" val="2679344095"/>
      </p:ext>
    </p:extLst>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D18CB07-E62D-3581-74D4-4C5FB02D1BC4}"/>
              </a:ext>
            </a:extLst>
          </p:cNvPr>
          <p:cNvSpPr>
            <a:spLocks noGrp="1"/>
          </p:cNvSpPr>
          <p:nvPr>
            <p:ph type="sldNum" sz="quarter" idx="10"/>
          </p:nvPr>
        </p:nvSpPr>
        <p:spPr/>
        <p:txBody>
          <a:bodyPr/>
          <a:lstStyle/>
          <a:p>
            <a:fld id="{88A1DFE4-5FC5-43BD-BB7E-75EAD82B965F}" type="slidenum">
              <a:rPr lang="en-US" noProof="0" smtClean="0"/>
              <a:pPr/>
              <a:t>240</a:t>
            </a:fld>
            <a:endParaRPr lang="en-US" noProof="0" dirty="0"/>
          </a:p>
        </p:txBody>
      </p:sp>
      <p:sp>
        <p:nvSpPr>
          <p:cNvPr id="6" name="Text Placeholder 5">
            <a:extLst>
              <a:ext uri="{FF2B5EF4-FFF2-40B4-BE49-F238E27FC236}">
                <a16:creationId xmlns:a16="http://schemas.microsoft.com/office/drawing/2014/main" id="{4F9FACD9-166A-316B-F7E4-4F5BCC940043}"/>
              </a:ext>
            </a:extLst>
          </p:cNvPr>
          <p:cNvSpPr>
            <a:spLocks noGrp="1"/>
          </p:cNvSpPr>
          <p:nvPr>
            <p:ph type="body" sz="quarter" idx="12"/>
          </p:nvPr>
        </p:nvSpPr>
        <p:spPr>
          <a:xfrm>
            <a:off x="92843" y="1393651"/>
            <a:ext cx="4388846" cy="3042703"/>
          </a:xfrm>
        </p:spPr>
        <p:txBody>
          <a:bodyPr/>
          <a:lstStyle/>
          <a:p>
            <a:r>
              <a:rPr lang="en-CH" dirty="0"/>
              <a:t>Costs and benefits can never be exhaustively accounted for scientific resarch projects,</a:t>
            </a:r>
            <a:br>
              <a:rPr lang="en-CH" dirty="0"/>
            </a:br>
            <a:r>
              <a:rPr lang="en-CH" dirty="0"/>
              <a:t>neither ex-ante nor ex-post.</a:t>
            </a:r>
          </a:p>
          <a:p>
            <a:r>
              <a:rPr lang="en-CH" dirty="0"/>
              <a:t>Different national accounting schemes are the first and easiest source of incompleteness</a:t>
            </a:r>
            <a:br>
              <a:rPr lang="en-CH" dirty="0"/>
            </a:br>
            <a:r>
              <a:rPr lang="en-CH" dirty="0"/>
              <a:t>to cite when it comes to Big science</a:t>
            </a:r>
            <a:br>
              <a:rPr lang="en-CH" dirty="0"/>
            </a:br>
            <a:r>
              <a:rPr lang="en-CH" dirty="0"/>
              <a:t>and collaborative science.</a:t>
            </a:r>
          </a:p>
          <a:p>
            <a:r>
              <a:rPr lang="en-CH" dirty="0"/>
              <a:t>Costs can be direct (e.g. personnel, materials), indirect (e.g. overheads, fees, cost of capital)</a:t>
            </a:r>
            <a:br>
              <a:rPr lang="en-CH" dirty="0"/>
            </a:br>
            <a:r>
              <a:rPr lang="en-CH" dirty="0"/>
              <a:t>and linked to externalities</a:t>
            </a:r>
            <a:br>
              <a:rPr lang="en-CH" dirty="0"/>
            </a:br>
            <a:r>
              <a:rPr lang="en-CH" dirty="0"/>
              <a:t>(e.g. environmental impacts).</a:t>
            </a:r>
          </a:p>
          <a:p>
            <a:r>
              <a:rPr lang="en-CH" dirty="0"/>
              <a:t>Attribution and causality are further challenges.</a:t>
            </a:r>
          </a:p>
        </p:txBody>
      </p:sp>
      <p:sp>
        <p:nvSpPr>
          <p:cNvPr id="5" name="Title 4">
            <a:extLst>
              <a:ext uri="{FF2B5EF4-FFF2-40B4-BE49-F238E27FC236}">
                <a16:creationId xmlns:a16="http://schemas.microsoft.com/office/drawing/2014/main" id="{8B603A7B-9EDE-E585-8AC4-4261B7CA6F6D}"/>
              </a:ext>
            </a:extLst>
          </p:cNvPr>
          <p:cNvSpPr>
            <a:spLocks noGrp="1"/>
          </p:cNvSpPr>
          <p:nvPr>
            <p:ph type="title"/>
          </p:nvPr>
        </p:nvSpPr>
        <p:spPr/>
        <p:txBody>
          <a:bodyPr/>
          <a:lstStyle/>
          <a:p>
            <a:r>
              <a:rPr lang="en-CH" dirty="0"/>
              <a:t>Completeness of costs and benefits</a:t>
            </a:r>
          </a:p>
        </p:txBody>
      </p:sp>
      <p:pic>
        <p:nvPicPr>
          <p:cNvPr id="3" name="Picture 2">
            <a:extLst>
              <a:ext uri="{FF2B5EF4-FFF2-40B4-BE49-F238E27FC236}">
                <a16:creationId xmlns:a16="http://schemas.microsoft.com/office/drawing/2014/main" id="{8F9CD728-EDB6-A756-35B0-42D410E83CEE}"/>
              </a:ext>
            </a:extLst>
          </p:cNvPr>
          <p:cNvPicPr>
            <a:picLocks noChangeAspect="1"/>
          </p:cNvPicPr>
          <p:nvPr/>
        </p:nvPicPr>
        <p:blipFill>
          <a:blip r:embed="rId2"/>
          <a:stretch>
            <a:fillRect/>
          </a:stretch>
        </p:blipFill>
        <p:spPr>
          <a:xfrm>
            <a:off x="4481689" y="1347555"/>
            <a:ext cx="4434707" cy="3042702"/>
          </a:xfrm>
          <a:prstGeom prst="rect">
            <a:avLst/>
          </a:prstGeom>
        </p:spPr>
      </p:pic>
      <p:sp>
        <p:nvSpPr>
          <p:cNvPr id="8" name="TextBox 7">
            <a:extLst>
              <a:ext uri="{FF2B5EF4-FFF2-40B4-BE49-F238E27FC236}">
                <a16:creationId xmlns:a16="http://schemas.microsoft.com/office/drawing/2014/main" id="{86E6D97F-F989-E25B-730A-87B7A687E50F}"/>
              </a:ext>
            </a:extLst>
          </p:cNvPr>
          <p:cNvSpPr txBox="1"/>
          <p:nvPr/>
        </p:nvSpPr>
        <p:spPr>
          <a:xfrm>
            <a:off x="4284839" y="4463190"/>
            <a:ext cx="4749939" cy="553998"/>
          </a:xfrm>
          <a:prstGeom prst="rect">
            <a:avLst/>
          </a:prstGeom>
          <a:noFill/>
        </p:spPr>
        <p:txBody>
          <a:bodyPr wrap="square" rtlCol="0">
            <a:spAutoFit/>
          </a:bodyPr>
          <a:lstStyle/>
          <a:p>
            <a:pPr algn="l"/>
            <a:r>
              <a:rPr lang="en-GB" sz="1000" dirty="0"/>
              <a:t>U.S. Department of </a:t>
            </a:r>
            <a:r>
              <a:rPr lang="en-GB" sz="1000" dirty="0" err="1"/>
              <a:t>Defense</a:t>
            </a:r>
            <a:r>
              <a:rPr lang="en-GB" sz="1000" dirty="0"/>
              <a:t>. (2002, February 12). DoD News Briefing - Secretary Rumsfeld and Gen. Myers. Retrieved from https://</a:t>
            </a:r>
            <a:r>
              <a:rPr lang="en-GB" sz="1000" dirty="0" err="1"/>
              <a:t>archive.defense.gov</a:t>
            </a:r>
            <a:r>
              <a:rPr lang="en-GB" sz="1000" dirty="0"/>
              <a:t>/Transcripts/</a:t>
            </a:r>
            <a:r>
              <a:rPr lang="en-GB" sz="1000" dirty="0" err="1"/>
              <a:t>Transcript.aspx?TranscriptID</a:t>
            </a:r>
            <a:r>
              <a:rPr lang="en-GB" sz="1000" dirty="0"/>
              <a:t>=2636</a:t>
            </a:r>
            <a:endParaRPr lang="en-CH" sz="1000" dirty="0"/>
          </a:p>
        </p:txBody>
      </p:sp>
    </p:spTree>
    <p:extLst>
      <p:ext uri="{BB962C8B-B14F-4D97-AF65-F5344CB8AC3E}">
        <p14:creationId xmlns:p14="http://schemas.microsoft.com/office/powerpoint/2010/main" val="35365979"/>
      </p:ext>
    </p:extLst>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8BD4A9-9E3C-3AF1-E703-3132333D188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C75C004-F549-EDC9-EA2D-95DFF9A8C124}"/>
              </a:ext>
            </a:extLst>
          </p:cNvPr>
          <p:cNvSpPr>
            <a:spLocks noGrp="1"/>
          </p:cNvSpPr>
          <p:nvPr>
            <p:ph type="sldNum" sz="quarter" idx="10"/>
          </p:nvPr>
        </p:nvSpPr>
        <p:spPr/>
        <p:txBody>
          <a:bodyPr/>
          <a:lstStyle/>
          <a:p>
            <a:fld id="{88A1DFE4-5FC5-43BD-BB7E-75EAD82B965F}" type="slidenum">
              <a:rPr lang="en-US" noProof="0" smtClean="0"/>
              <a:pPr/>
              <a:t>241</a:t>
            </a:fld>
            <a:endParaRPr lang="en-US" noProof="0" dirty="0"/>
          </a:p>
        </p:txBody>
      </p:sp>
      <p:sp>
        <p:nvSpPr>
          <p:cNvPr id="5" name="Title 4">
            <a:extLst>
              <a:ext uri="{FF2B5EF4-FFF2-40B4-BE49-F238E27FC236}">
                <a16:creationId xmlns:a16="http://schemas.microsoft.com/office/drawing/2014/main" id="{A200FAEB-F675-0C7B-1B76-A19B016B6150}"/>
              </a:ext>
            </a:extLst>
          </p:cNvPr>
          <p:cNvSpPr>
            <a:spLocks noGrp="1"/>
          </p:cNvSpPr>
          <p:nvPr>
            <p:ph type="title"/>
          </p:nvPr>
        </p:nvSpPr>
        <p:spPr>
          <a:xfrm>
            <a:off x="92843" y="470556"/>
            <a:ext cx="8941935" cy="505489"/>
          </a:xfrm>
        </p:spPr>
        <p:txBody>
          <a:bodyPr/>
          <a:lstStyle/>
          <a:p>
            <a:r>
              <a:rPr lang="en-CH" dirty="0"/>
              <a:t>Multiple accounting and consistency</a:t>
            </a:r>
          </a:p>
        </p:txBody>
      </p:sp>
      <p:pic>
        <p:nvPicPr>
          <p:cNvPr id="8" name="Picture 7">
            <a:extLst>
              <a:ext uri="{FF2B5EF4-FFF2-40B4-BE49-F238E27FC236}">
                <a16:creationId xmlns:a16="http://schemas.microsoft.com/office/drawing/2014/main" id="{AF667701-8C99-8522-CCFD-29E340CB4B31}"/>
              </a:ext>
            </a:extLst>
          </p:cNvPr>
          <p:cNvPicPr>
            <a:picLocks noChangeAspect="1"/>
          </p:cNvPicPr>
          <p:nvPr/>
        </p:nvPicPr>
        <p:blipFill rotWithShape="1">
          <a:blip r:embed="rId2"/>
          <a:srcRect l="6877" r="6877"/>
          <a:stretch/>
        </p:blipFill>
        <p:spPr>
          <a:xfrm>
            <a:off x="2246070" y="1029249"/>
            <a:ext cx="2556000" cy="2556000"/>
          </a:xfrm>
          <a:prstGeom prst="ellipse">
            <a:avLst/>
          </a:prstGeom>
          <a:ln>
            <a:solidFill>
              <a:schemeClr val="bg1"/>
            </a:solidFill>
          </a:ln>
        </p:spPr>
      </p:pic>
      <p:sp>
        <p:nvSpPr>
          <p:cNvPr id="9" name="Text Placeholder 4">
            <a:extLst>
              <a:ext uri="{FF2B5EF4-FFF2-40B4-BE49-F238E27FC236}">
                <a16:creationId xmlns:a16="http://schemas.microsoft.com/office/drawing/2014/main" id="{82F3FF89-2934-528E-EC30-FEDED8C5A115}"/>
              </a:ext>
            </a:extLst>
          </p:cNvPr>
          <p:cNvSpPr>
            <a:spLocks noGrp="1"/>
          </p:cNvSpPr>
          <p:nvPr>
            <p:ph type="body" sz="quarter" idx="12"/>
          </p:nvPr>
        </p:nvSpPr>
        <p:spPr>
          <a:xfrm>
            <a:off x="666926" y="4085596"/>
            <a:ext cx="2723733" cy="804066"/>
          </a:xfrm>
        </p:spPr>
        <p:txBody>
          <a:bodyPr/>
          <a:lstStyle/>
          <a:p>
            <a:r>
              <a:rPr lang="en-CH" b="1" dirty="0"/>
              <a:t>Incremental benefit estimates:</a:t>
            </a:r>
            <a:br>
              <a:rPr lang="en-CH" b="1" dirty="0"/>
            </a:br>
            <a:r>
              <a:rPr lang="en-CH" b="0" dirty="0"/>
              <a:t>Measured by tourist spending + leasure time value</a:t>
            </a:r>
          </a:p>
        </p:txBody>
      </p:sp>
      <p:sp>
        <p:nvSpPr>
          <p:cNvPr id="11" name="Text Placeholder 4">
            <a:extLst>
              <a:ext uri="{FF2B5EF4-FFF2-40B4-BE49-F238E27FC236}">
                <a16:creationId xmlns:a16="http://schemas.microsoft.com/office/drawing/2014/main" id="{E02882B8-8008-3E0A-9E18-24E36CD49D6D}"/>
              </a:ext>
            </a:extLst>
          </p:cNvPr>
          <p:cNvSpPr txBox="1">
            <a:spLocks/>
          </p:cNvSpPr>
          <p:nvPr/>
        </p:nvSpPr>
        <p:spPr>
          <a:xfrm>
            <a:off x="6242499" y="1102024"/>
            <a:ext cx="2723733" cy="804066"/>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r"/>
            <a:r>
              <a:rPr lang="en-CH" b="1" dirty="0"/>
              <a:t>Value-added and job creation:</a:t>
            </a:r>
          </a:p>
          <a:p>
            <a:pPr algn="r"/>
            <a:r>
              <a:rPr lang="en-CH" dirty="0"/>
              <a:t>Quantified by</a:t>
            </a:r>
          </a:p>
          <a:p>
            <a:pPr algn="r"/>
            <a:r>
              <a:rPr lang="en-CH" dirty="0"/>
              <a:t>Input-Output Tables</a:t>
            </a:r>
          </a:p>
          <a:p>
            <a:pPr algn="r"/>
            <a:r>
              <a:rPr lang="en-CH" dirty="0"/>
              <a:t>Indirect – direct – induced jobs</a:t>
            </a:r>
          </a:p>
        </p:txBody>
      </p:sp>
      <p:sp>
        <p:nvSpPr>
          <p:cNvPr id="12" name="Text Placeholder 4">
            <a:extLst>
              <a:ext uri="{FF2B5EF4-FFF2-40B4-BE49-F238E27FC236}">
                <a16:creationId xmlns:a16="http://schemas.microsoft.com/office/drawing/2014/main" id="{A51F3E40-1550-FF8E-C735-C22D0E747CE1}"/>
              </a:ext>
            </a:extLst>
          </p:cNvPr>
          <p:cNvSpPr txBox="1">
            <a:spLocks/>
          </p:cNvSpPr>
          <p:nvPr/>
        </p:nvSpPr>
        <p:spPr>
          <a:xfrm>
            <a:off x="240597" y="1102024"/>
            <a:ext cx="2723733" cy="104844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CH" b="1" dirty="0"/>
              <a:t>Common good value:</a:t>
            </a:r>
          </a:p>
          <a:p>
            <a:r>
              <a:rPr lang="en-CH" dirty="0"/>
              <a:t>Quantified by WTP</a:t>
            </a:r>
          </a:p>
          <a:p>
            <a:r>
              <a:rPr lang="en-CH" dirty="0"/>
              <a:t>“How much is it worth to you</a:t>
            </a:r>
          </a:p>
          <a:p>
            <a:r>
              <a:rPr lang="en-GB" dirty="0"/>
              <a:t>t</a:t>
            </a:r>
            <a:r>
              <a:rPr lang="en-CH" dirty="0"/>
              <a:t>o fund research</a:t>
            </a:r>
            <a:br>
              <a:rPr lang="en-CH" dirty="0"/>
            </a:br>
            <a:r>
              <a:rPr lang="en-CH" dirty="0"/>
              <a:t>with an FCC per year?”</a:t>
            </a:r>
          </a:p>
        </p:txBody>
      </p:sp>
      <p:pic>
        <p:nvPicPr>
          <p:cNvPr id="13" name="Picture 2" descr="Guided tours for schools | CERN and its neighbours">
            <a:extLst>
              <a:ext uri="{FF2B5EF4-FFF2-40B4-BE49-F238E27FC236}">
                <a16:creationId xmlns:a16="http://schemas.microsoft.com/office/drawing/2014/main" id="{1ED69624-81EC-5A46-C18E-AB8A4298117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0777" r="3480" b="16214"/>
          <a:stretch/>
        </p:blipFill>
        <p:spPr bwMode="auto">
          <a:xfrm>
            <a:off x="3142562" y="2432250"/>
            <a:ext cx="2556000" cy="2556000"/>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6C3327B0-6ECF-10BC-D7D4-4AC10C2C654E}"/>
              </a:ext>
            </a:extLst>
          </p:cNvPr>
          <p:cNvPicPr>
            <a:picLocks noChangeAspect="1"/>
          </p:cNvPicPr>
          <p:nvPr/>
        </p:nvPicPr>
        <p:blipFill rotWithShape="1">
          <a:blip r:embed="rId4"/>
          <a:srcRect l="15413" r="16888"/>
          <a:stretch/>
        </p:blipFill>
        <p:spPr>
          <a:xfrm>
            <a:off x="4256331" y="1029249"/>
            <a:ext cx="2556000" cy="2556000"/>
          </a:xfrm>
          <a:prstGeom prst="ellipse">
            <a:avLst/>
          </a:prstGeom>
          <a:ln>
            <a:solidFill>
              <a:schemeClr val="bg1"/>
            </a:solidFill>
          </a:ln>
        </p:spPr>
      </p:pic>
      <p:sp>
        <p:nvSpPr>
          <p:cNvPr id="15" name="Oval 14">
            <a:extLst>
              <a:ext uri="{FF2B5EF4-FFF2-40B4-BE49-F238E27FC236}">
                <a16:creationId xmlns:a16="http://schemas.microsoft.com/office/drawing/2014/main" id="{CDF90A41-F25F-6A78-D339-9FDB6FDF1742}"/>
              </a:ext>
            </a:extLst>
          </p:cNvPr>
          <p:cNvSpPr/>
          <p:nvPr/>
        </p:nvSpPr>
        <p:spPr>
          <a:xfrm>
            <a:off x="4256331" y="1029249"/>
            <a:ext cx="2556000" cy="2556000"/>
          </a:xfrm>
          <a:prstGeom prst="ellipse">
            <a:avLst/>
          </a:prstGeom>
          <a:no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Oval 15">
            <a:extLst>
              <a:ext uri="{FF2B5EF4-FFF2-40B4-BE49-F238E27FC236}">
                <a16:creationId xmlns:a16="http://schemas.microsoft.com/office/drawing/2014/main" id="{09B79664-0DA7-D9FB-94E4-AD88705CED99}"/>
              </a:ext>
            </a:extLst>
          </p:cNvPr>
          <p:cNvSpPr/>
          <p:nvPr/>
        </p:nvSpPr>
        <p:spPr>
          <a:xfrm>
            <a:off x="2246070" y="1029249"/>
            <a:ext cx="2556000" cy="2556000"/>
          </a:xfrm>
          <a:prstGeom prst="ellipse">
            <a:avLst/>
          </a:prstGeom>
          <a:no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Oval 16">
            <a:extLst>
              <a:ext uri="{FF2B5EF4-FFF2-40B4-BE49-F238E27FC236}">
                <a16:creationId xmlns:a16="http://schemas.microsoft.com/office/drawing/2014/main" id="{6657DBF8-4F91-CDAF-BE94-A46902A64DAE}"/>
              </a:ext>
            </a:extLst>
          </p:cNvPr>
          <p:cNvSpPr/>
          <p:nvPr/>
        </p:nvSpPr>
        <p:spPr>
          <a:xfrm>
            <a:off x="3142562" y="2432250"/>
            <a:ext cx="2556000" cy="2556000"/>
          </a:xfrm>
          <a:prstGeom prst="ellipse">
            <a:avLst/>
          </a:prstGeom>
          <a:noFill/>
          <a:ln w="1905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TextBox 17">
            <a:extLst>
              <a:ext uri="{FF2B5EF4-FFF2-40B4-BE49-F238E27FC236}">
                <a16:creationId xmlns:a16="http://schemas.microsoft.com/office/drawing/2014/main" id="{52792854-D108-5A1F-C5F1-69F61D69F0DC}"/>
              </a:ext>
            </a:extLst>
          </p:cNvPr>
          <p:cNvSpPr txBox="1"/>
          <p:nvPr/>
        </p:nvSpPr>
        <p:spPr>
          <a:xfrm>
            <a:off x="6902464" y="2801766"/>
            <a:ext cx="2132315" cy="2246769"/>
          </a:xfrm>
          <a:prstGeom prst="rect">
            <a:avLst/>
          </a:prstGeom>
          <a:noFill/>
        </p:spPr>
        <p:txBody>
          <a:bodyPr wrap="none" rtlCol="0">
            <a:spAutoFit/>
          </a:bodyPr>
          <a:lstStyle/>
          <a:p>
            <a:pPr marL="342900" indent="-342900" algn="l">
              <a:buFont typeface="Arial" panose="020B0604020202020204" pitchFamily="34" charset="0"/>
              <a:buChar char="•"/>
            </a:pPr>
            <a:r>
              <a:rPr lang="en-CH" sz="1400" dirty="0"/>
              <a:t>Double counting</a:t>
            </a:r>
          </a:p>
          <a:p>
            <a:pPr marL="342900" indent="-342900" algn="l">
              <a:buFont typeface="Arial" panose="020B0604020202020204" pitchFamily="34" charset="0"/>
              <a:buChar char="•"/>
            </a:pPr>
            <a:r>
              <a:rPr lang="en-CH" sz="1400" dirty="0"/>
              <a:t>Tripple counting</a:t>
            </a:r>
          </a:p>
          <a:p>
            <a:pPr marL="342900" indent="-342900" algn="l">
              <a:buFont typeface="Arial" panose="020B0604020202020204" pitchFamily="34" charset="0"/>
              <a:buChar char="•"/>
            </a:pPr>
            <a:r>
              <a:rPr lang="en-CH" sz="1400" dirty="0"/>
              <a:t>Missing counting</a:t>
            </a:r>
          </a:p>
          <a:p>
            <a:pPr marL="342900" indent="-342900" algn="l">
              <a:buFont typeface="Arial" panose="020B0604020202020204" pitchFamily="34" charset="0"/>
              <a:buChar char="•"/>
            </a:pPr>
            <a:r>
              <a:rPr lang="en-CH" sz="1400" dirty="0"/>
              <a:t>Base year</a:t>
            </a:r>
          </a:p>
          <a:p>
            <a:pPr marL="342900" indent="-342900" algn="l">
              <a:buFont typeface="Arial" panose="020B0604020202020204" pitchFamily="34" charset="0"/>
              <a:buChar char="•"/>
            </a:pPr>
            <a:r>
              <a:rPr lang="en-CH" sz="1400" dirty="0"/>
              <a:t>Currency</a:t>
            </a:r>
          </a:p>
          <a:p>
            <a:pPr marL="342900" indent="-342900" algn="l">
              <a:buFont typeface="Arial" panose="020B0604020202020204" pitchFamily="34" charset="0"/>
              <a:buChar char="•"/>
            </a:pPr>
            <a:r>
              <a:rPr lang="en-CH" sz="1400" dirty="0"/>
              <a:t>Value assumptions</a:t>
            </a:r>
          </a:p>
          <a:p>
            <a:pPr marL="342900" indent="-342900" algn="l">
              <a:buFont typeface="Arial" panose="020B0604020202020204" pitchFamily="34" charset="0"/>
              <a:buChar char="•"/>
            </a:pPr>
            <a:r>
              <a:rPr lang="en-CH" sz="1400" dirty="0"/>
              <a:t>Methods</a:t>
            </a:r>
          </a:p>
          <a:p>
            <a:pPr marL="342900" indent="-342900" algn="l">
              <a:buFont typeface="Arial" panose="020B0604020202020204" pitchFamily="34" charset="0"/>
              <a:buChar char="•"/>
            </a:pPr>
            <a:r>
              <a:rPr lang="en-GB" sz="1400" dirty="0"/>
              <a:t>O</a:t>
            </a:r>
            <a:r>
              <a:rPr lang="en-CH" sz="1400" dirty="0"/>
              <a:t>bservation period</a:t>
            </a:r>
          </a:p>
          <a:p>
            <a:pPr marL="342900" indent="-342900" algn="l">
              <a:buFont typeface="Arial" panose="020B0604020202020204" pitchFamily="34" charset="0"/>
              <a:buChar char="•"/>
            </a:pPr>
            <a:r>
              <a:rPr lang="en-CH" sz="1400" dirty="0"/>
              <a:t>Geographical extent</a:t>
            </a:r>
          </a:p>
          <a:p>
            <a:pPr marL="342900" indent="-342900" algn="l">
              <a:buFont typeface="Arial" panose="020B0604020202020204" pitchFamily="34" charset="0"/>
              <a:buChar char="•"/>
            </a:pPr>
            <a:r>
              <a:rPr lang="en-CH" sz="1400" dirty="0"/>
              <a:t>… and much more</a:t>
            </a:r>
          </a:p>
        </p:txBody>
      </p:sp>
    </p:spTree>
    <p:extLst>
      <p:ext uri="{BB962C8B-B14F-4D97-AF65-F5344CB8AC3E}">
        <p14:creationId xmlns:p14="http://schemas.microsoft.com/office/powerpoint/2010/main" val="2946004836"/>
      </p:ext>
    </p:extLst>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50740B2-86B6-2EDF-5E3F-77241A186B1F}"/>
              </a:ext>
            </a:extLst>
          </p:cNvPr>
          <p:cNvSpPr>
            <a:spLocks noGrp="1"/>
          </p:cNvSpPr>
          <p:nvPr>
            <p:ph type="sldNum" sz="quarter" idx="10"/>
          </p:nvPr>
        </p:nvSpPr>
        <p:spPr/>
        <p:txBody>
          <a:bodyPr/>
          <a:lstStyle/>
          <a:p>
            <a:fld id="{88A1DFE4-5FC5-43BD-BB7E-75EAD82B965F}" type="slidenum">
              <a:rPr lang="en-US" noProof="0" smtClean="0"/>
              <a:pPr/>
              <a:t>242</a:t>
            </a:fld>
            <a:endParaRPr lang="en-US" noProof="0" dirty="0"/>
          </a:p>
        </p:txBody>
      </p:sp>
      <p:sp>
        <p:nvSpPr>
          <p:cNvPr id="3" name="Text Placeholder 2">
            <a:extLst>
              <a:ext uri="{FF2B5EF4-FFF2-40B4-BE49-F238E27FC236}">
                <a16:creationId xmlns:a16="http://schemas.microsoft.com/office/drawing/2014/main" id="{ABED8871-3AB4-8391-0B18-A76EDFE229F5}"/>
              </a:ext>
            </a:extLst>
          </p:cNvPr>
          <p:cNvSpPr>
            <a:spLocks noGrp="1"/>
          </p:cNvSpPr>
          <p:nvPr>
            <p:ph type="body" sz="quarter" idx="12"/>
          </p:nvPr>
        </p:nvSpPr>
        <p:spPr>
          <a:xfrm>
            <a:off x="92843" y="986319"/>
            <a:ext cx="4388846" cy="3450036"/>
          </a:xfrm>
        </p:spPr>
        <p:txBody>
          <a:bodyPr/>
          <a:lstStyle/>
          <a:p>
            <a:r>
              <a:rPr lang="en-CH" b="0" dirty="0"/>
              <a:t>Local spending on food is captured in the benefit of on-site visitors and accounts it fully as an economic benefit.</a:t>
            </a:r>
          </a:p>
          <a:p>
            <a:r>
              <a:rPr lang="en-CH" b="0" dirty="0"/>
              <a:t>Induced effects of local spendings are covered in an IO Table based analysis of economic value-added and creation of jobs. It captures a “wider” economic benefit based on the local spending.</a:t>
            </a:r>
          </a:p>
          <a:p>
            <a:r>
              <a:rPr lang="en-CH" b="0" dirty="0"/>
              <a:t>The WTP estimate captures also what a local visit is worth to a potential visitors.</a:t>
            </a:r>
          </a:p>
        </p:txBody>
      </p:sp>
      <p:sp>
        <p:nvSpPr>
          <p:cNvPr id="4" name="Text Placeholder 3">
            <a:extLst>
              <a:ext uri="{FF2B5EF4-FFF2-40B4-BE49-F238E27FC236}">
                <a16:creationId xmlns:a16="http://schemas.microsoft.com/office/drawing/2014/main" id="{9BA26003-4F7A-9FB0-F7AB-21F30150BF9E}"/>
              </a:ext>
            </a:extLst>
          </p:cNvPr>
          <p:cNvSpPr>
            <a:spLocks noGrp="1"/>
          </p:cNvSpPr>
          <p:nvPr>
            <p:ph type="body" sz="quarter" idx="13"/>
          </p:nvPr>
        </p:nvSpPr>
        <p:spPr>
          <a:xfrm>
            <a:off x="4645932" y="986319"/>
            <a:ext cx="4388846" cy="3450036"/>
          </a:xfrm>
        </p:spPr>
        <p:txBody>
          <a:bodyPr/>
          <a:lstStyle/>
          <a:p>
            <a:r>
              <a:rPr lang="en-CH" b="0" dirty="0"/>
              <a:t>Depending on the definition of a counterfactual scenario:</a:t>
            </a:r>
          </a:p>
          <a:p>
            <a:r>
              <a:rPr lang="en-CH" b="0" dirty="0"/>
              <a:t>If a counterfactual scenario does not include a possibility for on-site visitor spending with value-added effects, indirect and induced value-added can be included in the calculation of the Net Present Value.</a:t>
            </a:r>
          </a:p>
          <a:p>
            <a:r>
              <a:rPr lang="en-CH" b="0" dirty="0"/>
              <a:t>If a counterfactual scenario also foresees on-site visitors, only the difference between the two scenarios must be foreseen. This requires then also 2 IO table based value-added analysis.</a:t>
            </a:r>
          </a:p>
          <a:p>
            <a:r>
              <a:rPr lang="en-CH" b="0" dirty="0"/>
              <a:t>The WTP should in none of the two cases be summed into the NPV calculation. It is a complementary view on the project value.</a:t>
            </a:r>
          </a:p>
        </p:txBody>
      </p:sp>
      <p:sp>
        <p:nvSpPr>
          <p:cNvPr id="5" name="Title 4">
            <a:extLst>
              <a:ext uri="{FF2B5EF4-FFF2-40B4-BE49-F238E27FC236}">
                <a16:creationId xmlns:a16="http://schemas.microsoft.com/office/drawing/2014/main" id="{3B7B9586-EE24-16D1-ECE6-D2FA1393FD5B}"/>
              </a:ext>
            </a:extLst>
          </p:cNvPr>
          <p:cNvSpPr>
            <a:spLocks noGrp="1"/>
          </p:cNvSpPr>
          <p:nvPr>
            <p:ph type="title"/>
          </p:nvPr>
        </p:nvSpPr>
        <p:spPr/>
        <p:txBody>
          <a:bodyPr/>
          <a:lstStyle/>
          <a:p>
            <a:r>
              <a:rPr lang="en-CH" dirty="0"/>
              <a:t>Specific example: restoration</a:t>
            </a:r>
          </a:p>
        </p:txBody>
      </p:sp>
      <p:sp>
        <p:nvSpPr>
          <p:cNvPr id="6" name="Rectangle 5">
            <a:extLst>
              <a:ext uri="{FF2B5EF4-FFF2-40B4-BE49-F238E27FC236}">
                <a16:creationId xmlns:a16="http://schemas.microsoft.com/office/drawing/2014/main" id="{17E1D8F9-142D-C7CA-6494-BEA4072D43AB}"/>
              </a:ext>
            </a:extLst>
          </p:cNvPr>
          <p:cNvSpPr/>
          <p:nvPr/>
        </p:nvSpPr>
        <p:spPr>
          <a:xfrm>
            <a:off x="215757" y="3567392"/>
            <a:ext cx="4282312" cy="138472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Caution: Attempts for full socio-economic impact coverage can quickly get out of control in terms of (a) knowledge, (b) required time, (c) personnel and budget resources.</a:t>
            </a:r>
          </a:p>
          <a:p>
            <a:pPr algn="ctr"/>
            <a:r>
              <a:rPr lang="en-CH" dirty="0"/>
              <a:t>It is important to set an ddocument a scope and inform about the limitations of the assessment.</a:t>
            </a:r>
          </a:p>
        </p:txBody>
      </p:sp>
    </p:spTree>
    <p:extLst>
      <p:ext uri="{BB962C8B-B14F-4D97-AF65-F5344CB8AC3E}">
        <p14:creationId xmlns:p14="http://schemas.microsoft.com/office/powerpoint/2010/main" val="2019993695"/>
      </p:ext>
    </p:extLst>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343013-76B6-713E-D58C-B9ACFD9B258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2BFF83D-FC21-1BBE-FFB1-385CCFC8CFD1}"/>
              </a:ext>
            </a:extLst>
          </p:cNvPr>
          <p:cNvSpPr>
            <a:spLocks noGrp="1"/>
          </p:cNvSpPr>
          <p:nvPr>
            <p:ph type="sldNum" sz="quarter" idx="10"/>
          </p:nvPr>
        </p:nvSpPr>
        <p:spPr/>
        <p:txBody>
          <a:bodyPr/>
          <a:lstStyle/>
          <a:p>
            <a:fld id="{88A1DFE4-5FC5-43BD-BB7E-75EAD82B965F}" type="slidenum">
              <a:rPr lang="en-US" noProof="0" smtClean="0"/>
              <a:pPr/>
              <a:t>243</a:t>
            </a:fld>
            <a:endParaRPr lang="en-US" noProof="0" dirty="0"/>
          </a:p>
        </p:txBody>
      </p:sp>
      <p:sp>
        <p:nvSpPr>
          <p:cNvPr id="6" name="Text Placeholder 5">
            <a:extLst>
              <a:ext uri="{FF2B5EF4-FFF2-40B4-BE49-F238E27FC236}">
                <a16:creationId xmlns:a16="http://schemas.microsoft.com/office/drawing/2014/main" id="{8D9D43A0-1D4C-2CB8-9AEB-7F97672817E1}"/>
              </a:ext>
            </a:extLst>
          </p:cNvPr>
          <p:cNvSpPr>
            <a:spLocks noGrp="1"/>
          </p:cNvSpPr>
          <p:nvPr>
            <p:ph type="body" sz="quarter" idx="12"/>
          </p:nvPr>
        </p:nvSpPr>
        <p:spPr>
          <a:xfrm>
            <a:off x="92843" y="1188720"/>
            <a:ext cx="4388846" cy="3247635"/>
          </a:xfrm>
        </p:spPr>
        <p:txBody>
          <a:bodyPr/>
          <a:lstStyle/>
          <a:p>
            <a:r>
              <a:rPr lang="en-CH" dirty="0"/>
              <a:t>Depending on assumptions, models and input data, the socio-economic impact estimate will be different.</a:t>
            </a:r>
          </a:p>
          <a:p>
            <a:r>
              <a:rPr lang="en-CH" dirty="0"/>
              <a:t>This holds for ex-ante and for ex-post evaluations.</a:t>
            </a:r>
          </a:p>
          <a:p>
            <a:r>
              <a:rPr lang="en-CH" dirty="0"/>
              <a:t>Example: the value of scientific publications </a:t>
            </a:r>
            <a:r>
              <a:rPr lang="en-CH" b="0" dirty="0"/>
              <a:t>depends on the time value of researchers assumed, the depth and breath of the scientometric analysis and the assumptions about how scientists and engineers spend their working times.</a:t>
            </a:r>
          </a:p>
          <a:p>
            <a:r>
              <a:rPr lang="en-CH" dirty="0"/>
              <a:t>Example: Cost of carbon </a:t>
            </a:r>
            <a:r>
              <a:rPr lang="en-CH" b="0" dirty="0"/>
              <a:t>depends on the power purchasing agreements that will eventually be concluded and the actuall certificates of origin as well as the regulatory and national accounting in place. It will never be the exact value and cost incurred.</a:t>
            </a:r>
          </a:p>
        </p:txBody>
      </p:sp>
      <p:sp>
        <p:nvSpPr>
          <p:cNvPr id="7" name="Text Placeholder 6">
            <a:extLst>
              <a:ext uri="{FF2B5EF4-FFF2-40B4-BE49-F238E27FC236}">
                <a16:creationId xmlns:a16="http://schemas.microsoft.com/office/drawing/2014/main" id="{25CD3447-31C5-9875-7529-4683E5E2CA72}"/>
              </a:ext>
            </a:extLst>
          </p:cNvPr>
          <p:cNvSpPr>
            <a:spLocks noGrp="1"/>
          </p:cNvSpPr>
          <p:nvPr>
            <p:ph type="body" sz="quarter" idx="13"/>
          </p:nvPr>
        </p:nvSpPr>
        <p:spPr>
          <a:xfrm>
            <a:off x="4645932" y="1188720"/>
            <a:ext cx="4388846" cy="3247635"/>
          </a:xfrm>
        </p:spPr>
        <p:txBody>
          <a:bodyPr/>
          <a:lstStyle/>
          <a:p>
            <a:r>
              <a:rPr lang="en-CH" dirty="0"/>
              <a:t>Example: environmental externalities </a:t>
            </a:r>
            <a:r>
              <a:rPr lang="en-CH" b="0" dirty="0"/>
              <a:t>depend a lot of the model used to evaluate them and how ultimately affected individuals value the impacts. </a:t>
            </a:r>
          </a:p>
          <a:p>
            <a:r>
              <a:rPr lang="en-CH" dirty="0"/>
              <a:t>Economic linkage analysis </a:t>
            </a:r>
            <a:r>
              <a:rPr lang="en-CH" b="0" dirty="0"/>
              <a:t>reports on tangible economic effects, but does notinform about societal incremental benefits and externalities.</a:t>
            </a:r>
          </a:p>
          <a:p>
            <a:r>
              <a:rPr lang="en-CH" dirty="0"/>
              <a:t>Recommendation:</a:t>
            </a:r>
          </a:p>
          <a:p>
            <a:r>
              <a:rPr lang="en-CH" b="0" dirty="0"/>
              <a:t>M</a:t>
            </a:r>
            <a:r>
              <a:rPr lang="en-GB" b="0" dirty="0"/>
              <a:t>a</a:t>
            </a:r>
            <a:r>
              <a:rPr lang="en-CH" b="0" dirty="0"/>
              <a:t>ke assumption, models used, input data always explicit and clear.</a:t>
            </a:r>
          </a:p>
          <a:p>
            <a:r>
              <a:rPr lang="en-CH" b="0" dirty="0"/>
              <a:t>Inform about the limitations fo the analysis.</a:t>
            </a:r>
          </a:p>
          <a:p>
            <a:r>
              <a:rPr lang="en-CH" b="0" dirty="0"/>
              <a:t>Provide complementary analysis that is not summed up (e.g. CBA methods, IO tables, WTP) and augment them with qualitative reporting.</a:t>
            </a:r>
          </a:p>
          <a:p>
            <a:endParaRPr lang="en-CH" b="0" dirty="0"/>
          </a:p>
          <a:p>
            <a:endParaRPr lang="en-CH" dirty="0"/>
          </a:p>
        </p:txBody>
      </p:sp>
      <p:sp>
        <p:nvSpPr>
          <p:cNvPr id="5" name="Title 4">
            <a:extLst>
              <a:ext uri="{FF2B5EF4-FFF2-40B4-BE49-F238E27FC236}">
                <a16:creationId xmlns:a16="http://schemas.microsoft.com/office/drawing/2014/main" id="{87C30270-BA24-5827-E4AA-4B0C79668EE3}"/>
              </a:ext>
            </a:extLst>
          </p:cNvPr>
          <p:cNvSpPr>
            <a:spLocks noGrp="1"/>
          </p:cNvSpPr>
          <p:nvPr>
            <p:ph type="title"/>
          </p:nvPr>
        </p:nvSpPr>
        <p:spPr/>
        <p:txBody>
          <a:bodyPr/>
          <a:lstStyle/>
          <a:p>
            <a:r>
              <a:rPr lang="en-CH" dirty="0"/>
              <a:t>There exists no single and absolute truth!</a:t>
            </a:r>
          </a:p>
        </p:txBody>
      </p:sp>
    </p:spTree>
    <p:extLst>
      <p:ext uri="{BB962C8B-B14F-4D97-AF65-F5344CB8AC3E}">
        <p14:creationId xmlns:p14="http://schemas.microsoft.com/office/powerpoint/2010/main" val="3993554967"/>
      </p:ext>
    </p:extLst>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7B65DF99-5ABF-01A6-CC00-8B3BAFBFDC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FD5636-1FB5-ED27-D6D0-46A72935B8E2}"/>
              </a:ext>
            </a:extLst>
          </p:cNvPr>
          <p:cNvSpPr>
            <a:spLocks noGrp="1"/>
          </p:cNvSpPr>
          <p:nvPr>
            <p:ph type="ctrTitle"/>
          </p:nvPr>
        </p:nvSpPr>
        <p:spPr/>
        <p:txBody>
          <a:bodyPr/>
          <a:lstStyle/>
          <a:p>
            <a:r>
              <a:rPr lang="en-CH" dirty="0"/>
              <a:t>Economic Linkages</a:t>
            </a:r>
          </a:p>
        </p:txBody>
      </p:sp>
      <p:sp>
        <p:nvSpPr>
          <p:cNvPr id="4" name="Slide Number Placeholder 3">
            <a:extLst>
              <a:ext uri="{FF2B5EF4-FFF2-40B4-BE49-F238E27FC236}">
                <a16:creationId xmlns:a16="http://schemas.microsoft.com/office/drawing/2014/main" id="{87B7595D-D45E-F464-5946-A8F5095FFF0F}"/>
              </a:ext>
            </a:extLst>
          </p:cNvPr>
          <p:cNvSpPr>
            <a:spLocks noGrp="1"/>
          </p:cNvSpPr>
          <p:nvPr>
            <p:ph type="sldNum" sz="quarter" idx="12"/>
          </p:nvPr>
        </p:nvSpPr>
        <p:spPr/>
        <p:txBody>
          <a:bodyPr/>
          <a:lstStyle/>
          <a:p>
            <a:fld id="{88A1DFE4-5FC5-43BD-BB7E-75EAD82B965F}" type="slidenum">
              <a:rPr lang="en-US" noProof="0" smtClean="0"/>
              <a:pPr/>
              <a:t>244</a:t>
            </a:fld>
            <a:endParaRPr lang="en-US" noProof="0" dirty="0"/>
          </a:p>
        </p:txBody>
      </p:sp>
      <p:sp>
        <p:nvSpPr>
          <p:cNvPr id="3" name="Subtitle 2">
            <a:extLst>
              <a:ext uri="{FF2B5EF4-FFF2-40B4-BE49-F238E27FC236}">
                <a16:creationId xmlns:a16="http://schemas.microsoft.com/office/drawing/2014/main" id="{D41AC6C2-5D3B-CC29-C6C5-9E12489537E1}"/>
              </a:ext>
            </a:extLst>
          </p:cNvPr>
          <p:cNvSpPr>
            <a:spLocks noGrp="1"/>
          </p:cNvSpPr>
          <p:nvPr>
            <p:ph type="subTitle" idx="4294967295"/>
          </p:nvPr>
        </p:nvSpPr>
        <p:spPr>
          <a:xfrm>
            <a:off x="881063" y="3206750"/>
            <a:ext cx="8262937" cy="1241425"/>
          </a:xfrm>
        </p:spPr>
        <p:txBody>
          <a:bodyPr/>
          <a:lstStyle/>
          <a:p>
            <a:r>
              <a:rPr lang="en-CH" dirty="0"/>
              <a:t>IO Tables</a:t>
            </a:r>
          </a:p>
        </p:txBody>
      </p:sp>
    </p:spTree>
    <p:extLst>
      <p:ext uri="{BB962C8B-B14F-4D97-AF65-F5344CB8AC3E}">
        <p14:creationId xmlns:p14="http://schemas.microsoft.com/office/powerpoint/2010/main" val="1180669177"/>
      </p:ext>
    </p:extLst>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3D0B9762-5E8C-4FFF-5EFA-CA700FF8F7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ECA7692-5891-39AF-CF6C-3269CEB6B3E5}"/>
              </a:ext>
            </a:extLst>
          </p:cNvPr>
          <p:cNvSpPr>
            <a:spLocks noGrp="1"/>
          </p:cNvSpPr>
          <p:nvPr>
            <p:ph type="ctrTitle"/>
          </p:nvPr>
        </p:nvSpPr>
        <p:spPr/>
        <p:txBody>
          <a:bodyPr/>
          <a:lstStyle/>
          <a:p>
            <a:r>
              <a:rPr lang="en-CH" dirty="0"/>
              <a:t>Multi-Criteria</a:t>
            </a:r>
            <a:br>
              <a:rPr lang="en-CH" dirty="0"/>
            </a:br>
            <a:r>
              <a:rPr lang="en-CH" dirty="0"/>
              <a:t>Analysis &amp; Decision Making</a:t>
            </a:r>
          </a:p>
        </p:txBody>
      </p:sp>
      <p:sp>
        <p:nvSpPr>
          <p:cNvPr id="4" name="Slide Number Placeholder 3">
            <a:extLst>
              <a:ext uri="{FF2B5EF4-FFF2-40B4-BE49-F238E27FC236}">
                <a16:creationId xmlns:a16="http://schemas.microsoft.com/office/drawing/2014/main" id="{AD6415CB-6CC1-351C-CE53-FBD0264D655A}"/>
              </a:ext>
            </a:extLst>
          </p:cNvPr>
          <p:cNvSpPr>
            <a:spLocks noGrp="1"/>
          </p:cNvSpPr>
          <p:nvPr>
            <p:ph type="sldNum" sz="quarter" idx="12"/>
          </p:nvPr>
        </p:nvSpPr>
        <p:spPr/>
        <p:txBody>
          <a:bodyPr/>
          <a:lstStyle/>
          <a:p>
            <a:fld id="{88A1DFE4-5FC5-43BD-BB7E-75EAD82B965F}" type="slidenum">
              <a:rPr lang="en-US" noProof="0" smtClean="0"/>
              <a:pPr/>
              <a:t>245</a:t>
            </a:fld>
            <a:endParaRPr lang="en-US" noProof="0" dirty="0"/>
          </a:p>
        </p:txBody>
      </p:sp>
    </p:spTree>
    <p:extLst>
      <p:ext uri="{BB962C8B-B14F-4D97-AF65-F5344CB8AC3E}">
        <p14:creationId xmlns:p14="http://schemas.microsoft.com/office/powerpoint/2010/main" val="42442412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C8EC754-6D6E-E7CB-EB9B-C673117132B4}"/>
              </a:ext>
            </a:extLst>
          </p:cNvPr>
          <p:cNvPicPr>
            <a:picLocks noChangeAspect="1"/>
          </p:cNvPicPr>
          <p:nvPr/>
        </p:nvPicPr>
        <p:blipFill>
          <a:blip r:embed="rId2"/>
          <a:stretch>
            <a:fillRect/>
          </a:stretch>
        </p:blipFill>
        <p:spPr>
          <a:xfrm>
            <a:off x="1015588" y="819545"/>
            <a:ext cx="6729520" cy="2939662"/>
          </a:xfrm>
          <a:prstGeom prst="rect">
            <a:avLst/>
          </a:prstGeom>
        </p:spPr>
      </p:pic>
      <p:sp>
        <p:nvSpPr>
          <p:cNvPr id="2" name="Slide Number Placeholder 1">
            <a:extLst>
              <a:ext uri="{FF2B5EF4-FFF2-40B4-BE49-F238E27FC236}">
                <a16:creationId xmlns:a16="http://schemas.microsoft.com/office/drawing/2014/main" id="{255C5B2C-BD04-18F7-AFDC-B9A641168EDC}"/>
              </a:ext>
            </a:extLst>
          </p:cNvPr>
          <p:cNvSpPr>
            <a:spLocks noGrp="1"/>
          </p:cNvSpPr>
          <p:nvPr>
            <p:ph type="sldNum" sz="quarter" idx="10"/>
          </p:nvPr>
        </p:nvSpPr>
        <p:spPr/>
        <p:txBody>
          <a:bodyPr/>
          <a:lstStyle/>
          <a:p>
            <a:fld id="{88A1DFE4-5FC5-43BD-BB7E-75EAD82B965F}" type="slidenum">
              <a:rPr lang="en-US" noProof="0" smtClean="0"/>
              <a:pPr/>
              <a:t>25</a:t>
            </a:fld>
            <a:endParaRPr lang="en-US" noProof="0" dirty="0"/>
          </a:p>
        </p:txBody>
      </p:sp>
      <p:sp>
        <p:nvSpPr>
          <p:cNvPr id="4" name="Text Placeholder 3">
            <a:extLst>
              <a:ext uri="{FF2B5EF4-FFF2-40B4-BE49-F238E27FC236}">
                <a16:creationId xmlns:a16="http://schemas.microsoft.com/office/drawing/2014/main" id="{07535318-D9FB-576C-8E4F-6E7C6E0AEBCF}"/>
              </a:ext>
            </a:extLst>
          </p:cNvPr>
          <p:cNvSpPr>
            <a:spLocks noGrp="1"/>
          </p:cNvSpPr>
          <p:nvPr>
            <p:ph type="body" sz="quarter" idx="13"/>
          </p:nvPr>
        </p:nvSpPr>
        <p:spPr>
          <a:xfrm>
            <a:off x="180252" y="3516857"/>
            <a:ext cx="8783493" cy="960239"/>
          </a:xfrm>
        </p:spPr>
        <p:txBody>
          <a:bodyPr/>
          <a:lstStyle/>
          <a:p>
            <a:r>
              <a:rPr lang="en-CH" b="0" dirty="0"/>
              <a:t>Represents </a:t>
            </a:r>
            <a:r>
              <a:rPr lang="en-CH" dirty="0"/>
              <a:t>&gt; 90% of Scope 3 and &gt; 30% of all emissions</a:t>
            </a:r>
            <a:r>
              <a:rPr lang="en-CH" b="0" dirty="0"/>
              <a:t>.</a:t>
            </a:r>
          </a:p>
          <a:p>
            <a:r>
              <a:rPr lang="en-CH" b="0" dirty="0"/>
              <a:t>Induced by 471 MChf (2021) and 462 MChf (2022) purchases of goods, services and supplies. Total in the order of 100’000 tCO2(eq).</a:t>
            </a:r>
          </a:p>
          <a:p>
            <a:r>
              <a:rPr lang="en-CH" b="0" dirty="0"/>
              <a:t>Determined using an extended multi-regional input output table model (EXIOBASE 3 + Climatiq procurement endpoint model). </a:t>
            </a:r>
            <a:r>
              <a:rPr lang="en-CH" dirty="0"/>
              <a:t>ISO/EN 20400 Sustainable Procurement Guidance </a:t>
            </a:r>
            <a:r>
              <a:rPr lang="en-CH" b="0" dirty="0"/>
              <a:t>is a powerful lever to improve.</a:t>
            </a:r>
          </a:p>
        </p:txBody>
      </p:sp>
      <p:sp>
        <p:nvSpPr>
          <p:cNvPr id="5" name="Title 4">
            <a:extLst>
              <a:ext uri="{FF2B5EF4-FFF2-40B4-BE49-F238E27FC236}">
                <a16:creationId xmlns:a16="http://schemas.microsoft.com/office/drawing/2014/main" id="{50AF9055-157E-FE6E-D835-7A6CF905A5AE}"/>
              </a:ext>
            </a:extLst>
          </p:cNvPr>
          <p:cNvSpPr>
            <a:spLocks noGrp="1"/>
          </p:cNvSpPr>
          <p:nvPr>
            <p:ph type="title"/>
          </p:nvPr>
        </p:nvSpPr>
        <p:spPr>
          <a:xfrm>
            <a:off x="101032" y="417512"/>
            <a:ext cx="8941935" cy="804066"/>
          </a:xfrm>
        </p:spPr>
        <p:txBody>
          <a:bodyPr/>
          <a:lstStyle/>
          <a:p>
            <a:r>
              <a:rPr lang="en-CH" dirty="0"/>
              <a:t>Part of procurement induced Scope 3 @ CERN</a:t>
            </a:r>
          </a:p>
        </p:txBody>
      </p:sp>
    </p:spTree>
    <p:extLst>
      <p:ext uri="{BB962C8B-B14F-4D97-AF65-F5344CB8AC3E}">
        <p14:creationId xmlns:p14="http://schemas.microsoft.com/office/powerpoint/2010/main" val="38730249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97D6930-9D79-38F5-4E92-68D0AA42BCD7}"/>
              </a:ext>
            </a:extLst>
          </p:cNvPr>
          <p:cNvSpPr>
            <a:spLocks noGrp="1"/>
          </p:cNvSpPr>
          <p:nvPr>
            <p:ph type="sldNum" sz="quarter" idx="10"/>
          </p:nvPr>
        </p:nvSpPr>
        <p:spPr/>
        <p:txBody>
          <a:bodyPr/>
          <a:lstStyle/>
          <a:p>
            <a:fld id="{88A1DFE4-5FC5-43BD-BB7E-75EAD82B965F}" type="slidenum">
              <a:rPr lang="en-US" noProof="0" smtClean="0"/>
              <a:pPr/>
              <a:t>26</a:t>
            </a:fld>
            <a:endParaRPr lang="en-US" noProof="0" dirty="0"/>
          </a:p>
        </p:txBody>
      </p:sp>
      <p:sp>
        <p:nvSpPr>
          <p:cNvPr id="7" name="Text Placeholder 6">
            <a:extLst>
              <a:ext uri="{FF2B5EF4-FFF2-40B4-BE49-F238E27FC236}">
                <a16:creationId xmlns:a16="http://schemas.microsoft.com/office/drawing/2014/main" id="{E36B4CC8-98C0-9B42-F858-E2DC13A89A88}"/>
              </a:ext>
            </a:extLst>
          </p:cNvPr>
          <p:cNvSpPr>
            <a:spLocks noGrp="1"/>
          </p:cNvSpPr>
          <p:nvPr>
            <p:ph type="body" sz="quarter" idx="12"/>
          </p:nvPr>
        </p:nvSpPr>
        <p:spPr>
          <a:xfrm>
            <a:off x="92843" y="1007706"/>
            <a:ext cx="5262928" cy="4058815"/>
          </a:xfrm>
        </p:spPr>
        <p:txBody>
          <a:bodyPr/>
          <a:lstStyle/>
          <a:p>
            <a:r>
              <a:rPr lang="en-CH" dirty="0"/>
              <a:t>Once input data are gathered, conversion factors for products and services are applied to convert the products and services into environmental indicators.</a:t>
            </a:r>
          </a:p>
          <a:p>
            <a:r>
              <a:rPr lang="en-CH" dirty="0"/>
              <a:t>There exist </a:t>
            </a:r>
          </a:p>
          <a:p>
            <a:pPr marL="342900" indent="-342900">
              <a:buFont typeface="+mj-lt"/>
              <a:buAutoNum type="arabicPeriod"/>
            </a:pPr>
            <a:r>
              <a:rPr lang="en-GB" dirty="0"/>
              <a:t>M</a:t>
            </a:r>
            <a:r>
              <a:rPr lang="en-CH" dirty="0"/>
              <a:t>idpoint categories and</a:t>
            </a:r>
          </a:p>
          <a:p>
            <a:pPr marL="815400" lvl="1" indent="-342900">
              <a:buFont typeface="+mj-lt"/>
              <a:buAutoNum type="arabicPeriod"/>
            </a:pPr>
            <a:r>
              <a:rPr lang="en-CH" dirty="0"/>
              <a:t>Reports a potential impact earlier along the entire cause-effect chain, before the impact to the environment is reached.</a:t>
            </a:r>
          </a:p>
          <a:p>
            <a:pPr marL="815400" lvl="1" indent="-342900">
              <a:buFont typeface="+mj-lt"/>
              <a:buAutoNum type="arabicPeriod"/>
            </a:pPr>
            <a:r>
              <a:rPr lang="en-CH" dirty="0"/>
              <a:t>Midpoints capture effects on many different endpoints.</a:t>
            </a:r>
          </a:p>
          <a:p>
            <a:pPr marL="815400" lvl="1" indent="-342900">
              <a:buFont typeface="+mj-lt"/>
              <a:buAutoNum type="arabicPeriod"/>
            </a:pPr>
            <a:r>
              <a:rPr lang="en-CH" dirty="0"/>
              <a:t>Permits identifying the relative contributions of a project, identify levers for improvement and compare projects.</a:t>
            </a:r>
          </a:p>
          <a:p>
            <a:pPr marL="815400" lvl="1" indent="-342900">
              <a:buFont typeface="+mj-lt"/>
              <a:buAutoNum type="arabicPeriod"/>
            </a:pPr>
            <a:r>
              <a:rPr lang="en-CH" dirty="0"/>
              <a:t>Suitable for technical practitioners, since domain knowledge is required.</a:t>
            </a:r>
          </a:p>
          <a:p>
            <a:pPr marL="342900" indent="-342900">
              <a:buFont typeface="+mj-lt"/>
              <a:buAutoNum type="arabicPeriod"/>
            </a:pPr>
            <a:r>
              <a:rPr lang="en-CH" dirty="0"/>
              <a:t>Endpoint categories</a:t>
            </a:r>
          </a:p>
          <a:p>
            <a:pPr marL="815400" lvl="1" indent="-342900">
              <a:buFont typeface="+mj-lt"/>
              <a:buAutoNum type="arabicPeriod"/>
            </a:pPr>
            <a:r>
              <a:rPr lang="en-CH" dirty="0"/>
              <a:t>Reports the potential environmental impact at the end of the cause-effect chain.</a:t>
            </a:r>
          </a:p>
          <a:p>
            <a:pPr marL="815400" lvl="1" indent="-342900">
              <a:buFont typeface="+mj-lt"/>
              <a:buAutoNum type="arabicPeriod"/>
            </a:pPr>
            <a:r>
              <a:rPr lang="en-CH" dirty="0"/>
              <a:t>Suitable for lay-people</a:t>
            </a:r>
          </a:p>
          <a:p>
            <a:pPr marL="815400" lvl="1" indent="-342900">
              <a:buFont typeface="+mj-lt"/>
              <a:buAutoNum type="arabicPeriod"/>
            </a:pPr>
            <a:r>
              <a:rPr lang="en-CH" dirty="0"/>
              <a:t>Affected by high uncertainties, gaps, assumption, geolocalisation.</a:t>
            </a:r>
          </a:p>
        </p:txBody>
      </p:sp>
      <p:sp>
        <p:nvSpPr>
          <p:cNvPr id="6" name="Title 5">
            <a:extLst>
              <a:ext uri="{FF2B5EF4-FFF2-40B4-BE49-F238E27FC236}">
                <a16:creationId xmlns:a16="http://schemas.microsoft.com/office/drawing/2014/main" id="{B8842BC4-4A37-1515-3304-92577EED0519}"/>
              </a:ext>
            </a:extLst>
          </p:cNvPr>
          <p:cNvSpPr>
            <a:spLocks noGrp="1"/>
          </p:cNvSpPr>
          <p:nvPr>
            <p:ph type="title"/>
          </p:nvPr>
        </p:nvSpPr>
        <p:spPr>
          <a:xfrm>
            <a:off x="92843" y="470556"/>
            <a:ext cx="8941935" cy="537150"/>
          </a:xfrm>
        </p:spPr>
        <p:txBody>
          <a:bodyPr/>
          <a:lstStyle/>
          <a:p>
            <a:r>
              <a:rPr lang="en-CH" dirty="0"/>
              <a:t>Quantifying impacts</a:t>
            </a:r>
          </a:p>
        </p:txBody>
      </p:sp>
      <p:pic>
        <p:nvPicPr>
          <p:cNvPr id="11" name="Picture 10">
            <a:extLst>
              <a:ext uri="{FF2B5EF4-FFF2-40B4-BE49-F238E27FC236}">
                <a16:creationId xmlns:a16="http://schemas.microsoft.com/office/drawing/2014/main" id="{DA7276D9-0B75-7571-9B71-D63F00C3F1BA}"/>
              </a:ext>
            </a:extLst>
          </p:cNvPr>
          <p:cNvPicPr>
            <a:picLocks noChangeAspect="1"/>
          </p:cNvPicPr>
          <p:nvPr/>
        </p:nvPicPr>
        <p:blipFill>
          <a:blip r:embed="rId2"/>
          <a:srcRect l="15919" t="5951" r="6204"/>
          <a:stretch/>
        </p:blipFill>
        <p:spPr>
          <a:xfrm>
            <a:off x="5670953" y="1119672"/>
            <a:ext cx="3284400" cy="3792678"/>
          </a:xfrm>
          <a:prstGeom prst="rect">
            <a:avLst/>
          </a:prstGeom>
        </p:spPr>
      </p:pic>
    </p:spTree>
    <p:extLst>
      <p:ext uri="{BB962C8B-B14F-4D97-AF65-F5344CB8AC3E}">
        <p14:creationId xmlns:p14="http://schemas.microsoft.com/office/powerpoint/2010/main" val="28309471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DDF7987-ED03-EFE2-DE27-5E6CFA76F797}"/>
              </a:ext>
            </a:extLst>
          </p:cNvPr>
          <p:cNvSpPr>
            <a:spLocks noGrp="1"/>
          </p:cNvSpPr>
          <p:nvPr>
            <p:ph type="sldNum" sz="quarter" idx="10"/>
          </p:nvPr>
        </p:nvSpPr>
        <p:spPr/>
        <p:txBody>
          <a:bodyPr/>
          <a:lstStyle/>
          <a:p>
            <a:fld id="{88A1DFE4-5FC5-43BD-BB7E-75EAD82B965F}" type="slidenum">
              <a:rPr lang="en-US" noProof="0" smtClean="0"/>
              <a:pPr/>
              <a:t>27</a:t>
            </a:fld>
            <a:endParaRPr lang="en-US" noProof="0" dirty="0"/>
          </a:p>
        </p:txBody>
      </p:sp>
      <p:sp>
        <p:nvSpPr>
          <p:cNvPr id="7" name="Text Placeholder 6">
            <a:extLst>
              <a:ext uri="{FF2B5EF4-FFF2-40B4-BE49-F238E27FC236}">
                <a16:creationId xmlns:a16="http://schemas.microsoft.com/office/drawing/2014/main" id="{FE23FFC7-63FA-56FF-7138-DA4422C2C31C}"/>
              </a:ext>
            </a:extLst>
          </p:cNvPr>
          <p:cNvSpPr>
            <a:spLocks noGrp="1"/>
          </p:cNvSpPr>
          <p:nvPr>
            <p:ph type="body" sz="quarter" idx="12"/>
          </p:nvPr>
        </p:nvSpPr>
        <p:spPr>
          <a:xfrm>
            <a:off x="92842" y="1347555"/>
            <a:ext cx="8652457" cy="3088800"/>
          </a:xfrm>
        </p:spPr>
        <p:txBody>
          <a:bodyPr/>
          <a:lstStyle/>
          <a:p>
            <a:pPr marL="285750" indent="-285750">
              <a:buFont typeface="Arial" panose="020B0604020202020204" pitchFamily="34" charset="0"/>
              <a:buChar char="•"/>
            </a:pPr>
            <a:r>
              <a:rPr lang="en-CH" dirty="0"/>
              <a:t>ReCiPe 2016</a:t>
            </a:r>
          </a:p>
          <a:p>
            <a:pPr marL="758250" lvl="1" indent="-285750">
              <a:buFont typeface="Arial" panose="020B0604020202020204" pitchFamily="34" charset="0"/>
              <a:buChar char="•"/>
            </a:pPr>
            <a:r>
              <a:rPr lang="en-CH" dirty="0"/>
              <a:t>RIVM and Radboud University</a:t>
            </a:r>
          </a:p>
          <a:p>
            <a:pPr marL="758250" lvl="1" indent="-285750">
              <a:buFont typeface="Arial" panose="020B0604020202020204" pitchFamily="34" charset="0"/>
              <a:buChar char="•"/>
            </a:pPr>
            <a:r>
              <a:rPr lang="en-CH" dirty="0"/>
              <a:t>Most-widely used by scientists and domain experts</a:t>
            </a:r>
          </a:p>
          <a:p>
            <a:pPr marL="285750" indent="-285750">
              <a:buFont typeface="Arial" panose="020B0604020202020204" pitchFamily="34" charset="0"/>
              <a:buChar char="•"/>
            </a:pPr>
            <a:r>
              <a:rPr lang="en-GB" dirty="0"/>
              <a:t>International Life Cycle Data (</a:t>
            </a:r>
            <a:r>
              <a:rPr lang="en-CH" dirty="0"/>
              <a:t>ILCD) 2011</a:t>
            </a:r>
          </a:p>
          <a:p>
            <a:pPr marL="758250" lvl="1" indent="-285750">
              <a:buFont typeface="Arial" panose="020B0604020202020204" pitchFamily="34" charset="0"/>
              <a:buChar char="•"/>
            </a:pPr>
            <a:r>
              <a:rPr lang="en-CH" dirty="0"/>
              <a:t>European Joint Research Centre (JRC) and European Direcctorate for Environment of the EC</a:t>
            </a:r>
          </a:p>
          <a:p>
            <a:pPr marL="758250" lvl="1" indent="-285750">
              <a:buFont typeface="Arial" panose="020B0604020202020204" pitchFamily="34" charset="0"/>
              <a:buChar char="•"/>
            </a:pPr>
            <a:r>
              <a:rPr lang="en-CH" dirty="0"/>
              <a:t>Adopted core impact iundicators of EN 15804+A2</a:t>
            </a:r>
          </a:p>
          <a:p>
            <a:pPr marL="758250" lvl="1" indent="-285750">
              <a:buFont typeface="Arial" panose="020B0604020202020204" pitchFamily="34" charset="0"/>
              <a:buChar char="•"/>
            </a:pPr>
            <a:r>
              <a:rPr lang="en-CH" dirty="0"/>
              <a:t>Integrates with ReCiPe</a:t>
            </a:r>
          </a:p>
          <a:p>
            <a:pPr marL="285750" indent="-285750">
              <a:buFont typeface="Arial" panose="020B0604020202020204" pitchFamily="34" charset="0"/>
              <a:buChar char="•"/>
            </a:pPr>
            <a:r>
              <a:rPr lang="en-CH" dirty="0"/>
              <a:t>CML-IA</a:t>
            </a:r>
          </a:p>
          <a:p>
            <a:pPr marL="285750" indent="-285750">
              <a:buFont typeface="Arial" panose="020B0604020202020204" pitchFamily="34" charset="0"/>
              <a:buChar char="•"/>
            </a:pPr>
            <a:r>
              <a:rPr lang="en-CH" dirty="0"/>
              <a:t>IMPACT 2002+</a:t>
            </a:r>
          </a:p>
        </p:txBody>
      </p:sp>
      <p:sp>
        <p:nvSpPr>
          <p:cNvPr id="6" name="Title 5">
            <a:extLst>
              <a:ext uri="{FF2B5EF4-FFF2-40B4-BE49-F238E27FC236}">
                <a16:creationId xmlns:a16="http://schemas.microsoft.com/office/drawing/2014/main" id="{E21A9C19-133E-4426-6B01-37981C9541C8}"/>
              </a:ext>
            </a:extLst>
          </p:cNvPr>
          <p:cNvSpPr>
            <a:spLocks noGrp="1"/>
          </p:cNvSpPr>
          <p:nvPr>
            <p:ph type="title"/>
          </p:nvPr>
        </p:nvSpPr>
        <p:spPr/>
        <p:txBody>
          <a:bodyPr/>
          <a:lstStyle/>
          <a:p>
            <a:r>
              <a:rPr lang="en-CH" dirty="0"/>
              <a:t>Reporting methodologies</a:t>
            </a:r>
          </a:p>
        </p:txBody>
      </p:sp>
    </p:spTree>
    <p:extLst>
      <p:ext uri="{BB962C8B-B14F-4D97-AF65-F5344CB8AC3E}">
        <p14:creationId xmlns:p14="http://schemas.microsoft.com/office/powerpoint/2010/main" val="1248041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BB211A3-523C-DF78-9B0E-6682F8F6BB4A}"/>
              </a:ext>
            </a:extLst>
          </p:cNvPr>
          <p:cNvSpPr>
            <a:spLocks noGrp="1"/>
          </p:cNvSpPr>
          <p:nvPr>
            <p:ph type="sldNum" sz="quarter" idx="10"/>
          </p:nvPr>
        </p:nvSpPr>
        <p:spPr/>
        <p:txBody>
          <a:bodyPr/>
          <a:lstStyle/>
          <a:p>
            <a:fld id="{88A1DFE4-5FC5-43BD-BB7E-75EAD82B965F}" type="slidenum">
              <a:rPr lang="en-US" noProof="0" smtClean="0"/>
              <a:pPr/>
              <a:t>28</a:t>
            </a:fld>
            <a:endParaRPr lang="en-US" noProof="0" dirty="0"/>
          </a:p>
        </p:txBody>
      </p:sp>
      <p:sp>
        <p:nvSpPr>
          <p:cNvPr id="6" name="Title 5">
            <a:extLst>
              <a:ext uri="{FF2B5EF4-FFF2-40B4-BE49-F238E27FC236}">
                <a16:creationId xmlns:a16="http://schemas.microsoft.com/office/drawing/2014/main" id="{ED04810E-B3B9-5B95-F658-1C3D4303495A}"/>
              </a:ext>
            </a:extLst>
          </p:cNvPr>
          <p:cNvSpPr>
            <a:spLocks noGrp="1"/>
          </p:cNvSpPr>
          <p:nvPr>
            <p:ph type="title"/>
          </p:nvPr>
        </p:nvSpPr>
        <p:spPr/>
        <p:txBody>
          <a:bodyPr/>
          <a:lstStyle/>
          <a:p>
            <a:r>
              <a:rPr lang="en-CH" dirty="0"/>
              <a:t>ReCiPe 2016</a:t>
            </a:r>
          </a:p>
        </p:txBody>
      </p:sp>
      <p:pic>
        <p:nvPicPr>
          <p:cNvPr id="9" name="Picture 8">
            <a:extLst>
              <a:ext uri="{FF2B5EF4-FFF2-40B4-BE49-F238E27FC236}">
                <a16:creationId xmlns:a16="http://schemas.microsoft.com/office/drawing/2014/main" id="{E1C84D9B-5A31-15AF-72FF-748E62B17D94}"/>
              </a:ext>
            </a:extLst>
          </p:cNvPr>
          <p:cNvPicPr>
            <a:picLocks noChangeAspect="1"/>
          </p:cNvPicPr>
          <p:nvPr/>
        </p:nvPicPr>
        <p:blipFill>
          <a:blip r:embed="rId2"/>
          <a:stretch>
            <a:fillRect/>
          </a:stretch>
        </p:blipFill>
        <p:spPr>
          <a:xfrm>
            <a:off x="2634601" y="398730"/>
            <a:ext cx="4363358" cy="4744770"/>
          </a:xfrm>
          <a:prstGeom prst="rect">
            <a:avLst/>
          </a:prstGeom>
        </p:spPr>
      </p:pic>
    </p:spTree>
    <p:extLst>
      <p:ext uri="{BB962C8B-B14F-4D97-AF65-F5344CB8AC3E}">
        <p14:creationId xmlns:p14="http://schemas.microsoft.com/office/powerpoint/2010/main" val="30696539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972D4-A35C-44C7-1958-41BFD0941CC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48885A5-7CC2-2F60-E55E-0B67FE1D5290}"/>
              </a:ext>
            </a:extLst>
          </p:cNvPr>
          <p:cNvSpPr>
            <a:spLocks noGrp="1"/>
          </p:cNvSpPr>
          <p:nvPr>
            <p:ph type="sldNum" sz="quarter" idx="10"/>
          </p:nvPr>
        </p:nvSpPr>
        <p:spPr/>
        <p:txBody>
          <a:bodyPr/>
          <a:lstStyle/>
          <a:p>
            <a:fld id="{88A1DFE4-5FC5-43BD-BB7E-75EAD82B965F}" type="slidenum">
              <a:rPr lang="en-US" noProof="0" smtClean="0"/>
              <a:pPr/>
              <a:t>29</a:t>
            </a:fld>
            <a:endParaRPr lang="en-US" noProof="0" dirty="0"/>
          </a:p>
        </p:txBody>
      </p:sp>
      <p:pic>
        <p:nvPicPr>
          <p:cNvPr id="6" name="Picture 5">
            <a:extLst>
              <a:ext uri="{FF2B5EF4-FFF2-40B4-BE49-F238E27FC236}">
                <a16:creationId xmlns:a16="http://schemas.microsoft.com/office/drawing/2014/main" id="{2BB70017-377B-7B94-9A28-4E9BB060D1A3}"/>
              </a:ext>
            </a:extLst>
          </p:cNvPr>
          <p:cNvPicPr>
            <a:picLocks noChangeAspect="1"/>
          </p:cNvPicPr>
          <p:nvPr/>
        </p:nvPicPr>
        <p:blipFill>
          <a:blip r:embed="rId2"/>
          <a:srcRect b="40576"/>
          <a:stretch/>
        </p:blipFill>
        <p:spPr>
          <a:xfrm>
            <a:off x="634481" y="438538"/>
            <a:ext cx="7725747" cy="4385390"/>
          </a:xfrm>
          <a:prstGeom prst="rect">
            <a:avLst/>
          </a:prstGeom>
        </p:spPr>
      </p:pic>
    </p:spTree>
    <p:extLst>
      <p:ext uri="{BB962C8B-B14F-4D97-AF65-F5344CB8AC3E}">
        <p14:creationId xmlns:p14="http://schemas.microsoft.com/office/powerpoint/2010/main" val="466789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59ECF-5645-F809-4E77-012955EAE5D6}"/>
              </a:ext>
            </a:extLst>
          </p:cNvPr>
          <p:cNvSpPr>
            <a:spLocks noGrp="1"/>
          </p:cNvSpPr>
          <p:nvPr>
            <p:ph type="ctrTitle"/>
          </p:nvPr>
        </p:nvSpPr>
        <p:spPr/>
        <p:txBody>
          <a:bodyPr/>
          <a:lstStyle/>
          <a:p>
            <a:r>
              <a:rPr lang="en-CH" dirty="0"/>
              <a:t>Lifecycle Assessment</a:t>
            </a:r>
          </a:p>
        </p:txBody>
      </p:sp>
      <p:sp>
        <p:nvSpPr>
          <p:cNvPr id="4" name="Slide Number Placeholder 3">
            <a:extLst>
              <a:ext uri="{FF2B5EF4-FFF2-40B4-BE49-F238E27FC236}">
                <a16:creationId xmlns:a16="http://schemas.microsoft.com/office/drawing/2014/main" id="{CC21216C-AC0D-2B78-87FA-9CCBF977AD4F}"/>
              </a:ext>
            </a:extLst>
          </p:cNvPr>
          <p:cNvSpPr>
            <a:spLocks noGrp="1"/>
          </p:cNvSpPr>
          <p:nvPr>
            <p:ph type="sldNum" sz="quarter" idx="12"/>
          </p:nvPr>
        </p:nvSpPr>
        <p:spPr/>
        <p:txBody>
          <a:bodyPr/>
          <a:lstStyle/>
          <a:p>
            <a:fld id="{88A1DFE4-5FC5-43BD-BB7E-75EAD82B965F}" type="slidenum">
              <a:rPr lang="en-US" noProof="0" smtClean="0"/>
              <a:pPr/>
              <a:t>3</a:t>
            </a:fld>
            <a:endParaRPr lang="en-US" noProof="0" dirty="0"/>
          </a:p>
        </p:txBody>
      </p:sp>
    </p:spTree>
    <p:extLst>
      <p:ext uri="{BB962C8B-B14F-4D97-AF65-F5344CB8AC3E}">
        <p14:creationId xmlns:p14="http://schemas.microsoft.com/office/powerpoint/2010/main" val="4561802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8A66F29-F338-CCAF-2EA6-5B7C9A5B30EA}"/>
              </a:ext>
            </a:extLst>
          </p:cNvPr>
          <p:cNvSpPr>
            <a:spLocks noGrp="1"/>
          </p:cNvSpPr>
          <p:nvPr>
            <p:ph type="sldNum" sz="quarter" idx="10"/>
          </p:nvPr>
        </p:nvSpPr>
        <p:spPr/>
        <p:txBody>
          <a:bodyPr/>
          <a:lstStyle/>
          <a:p>
            <a:fld id="{88A1DFE4-5FC5-43BD-BB7E-75EAD82B965F}" type="slidenum">
              <a:rPr lang="en-US" noProof="0" smtClean="0"/>
              <a:pPr/>
              <a:t>30</a:t>
            </a:fld>
            <a:endParaRPr lang="en-US" noProof="0" dirty="0"/>
          </a:p>
        </p:txBody>
      </p:sp>
      <p:pic>
        <p:nvPicPr>
          <p:cNvPr id="6" name="Picture 5">
            <a:extLst>
              <a:ext uri="{FF2B5EF4-FFF2-40B4-BE49-F238E27FC236}">
                <a16:creationId xmlns:a16="http://schemas.microsoft.com/office/drawing/2014/main" id="{BD02FA3C-485D-4C08-B2B8-09381C099B5C}"/>
              </a:ext>
            </a:extLst>
          </p:cNvPr>
          <p:cNvPicPr>
            <a:picLocks noChangeAspect="1"/>
          </p:cNvPicPr>
          <p:nvPr/>
        </p:nvPicPr>
        <p:blipFill>
          <a:blip r:embed="rId2"/>
          <a:srcRect t="59677"/>
          <a:stretch/>
        </p:blipFill>
        <p:spPr>
          <a:xfrm>
            <a:off x="634481" y="1259633"/>
            <a:ext cx="7725747" cy="2975766"/>
          </a:xfrm>
          <a:prstGeom prst="rect">
            <a:avLst/>
          </a:prstGeom>
        </p:spPr>
      </p:pic>
      <p:pic>
        <p:nvPicPr>
          <p:cNvPr id="7" name="Picture 6">
            <a:extLst>
              <a:ext uri="{FF2B5EF4-FFF2-40B4-BE49-F238E27FC236}">
                <a16:creationId xmlns:a16="http://schemas.microsoft.com/office/drawing/2014/main" id="{E7DBE6B6-1FDC-528D-9F09-7CEC139B3E28}"/>
              </a:ext>
            </a:extLst>
          </p:cNvPr>
          <p:cNvPicPr>
            <a:picLocks noChangeAspect="1"/>
          </p:cNvPicPr>
          <p:nvPr/>
        </p:nvPicPr>
        <p:blipFill>
          <a:blip r:embed="rId2"/>
          <a:srcRect b="96249"/>
          <a:stretch/>
        </p:blipFill>
        <p:spPr>
          <a:xfrm>
            <a:off x="634481" y="908101"/>
            <a:ext cx="7725747" cy="276810"/>
          </a:xfrm>
          <a:prstGeom prst="rect">
            <a:avLst/>
          </a:prstGeom>
        </p:spPr>
      </p:pic>
    </p:spTree>
    <p:extLst>
      <p:ext uri="{BB962C8B-B14F-4D97-AF65-F5344CB8AC3E}">
        <p14:creationId xmlns:p14="http://schemas.microsoft.com/office/powerpoint/2010/main" val="9994557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B367DA4-C612-AD64-5637-BCBA496D1CFC}"/>
              </a:ext>
            </a:extLst>
          </p:cNvPr>
          <p:cNvSpPr>
            <a:spLocks noGrp="1"/>
          </p:cNvSpPr>
          <p:nvPr>
            <p:ph type="sldNum" sz="quarter" idx="10"/>
          </p:nvPr>
        </p:nvSpPr>
        <p:spPr/>
        <p:txBody>
          <a:bodyPr/>
          <a:lstStyle/>
          <a:p>
            <a:fld id="{88A1DFE4-5FC5-43BD-BB7E-75EAD82B965F}" type="slidenum">
              <a:rPr lang="en-US" noProof="0" smtClean="0"/>
              <a:pPr/>
              <a:t>31</a:t>
            </a:fld>
            <a:endParaRPr lang="en-US" noProof="0" dirty="0"/>
          </a:p>
        </p:txBody>
      </p:sp>
      <p:sp>
        <p:nvSpPr>
          <p:cNvPr id="3" name="Text Placeholder 2">
            <a:extLst>
              <a:ext uri="{FF2B5EF4-FFF2-40B4-BE49-F238E27FC236}">
                <a16:creationId xmlns:a16="http://schemas.microsoft.com/office/drawing/2014/main" id="{D04CBA5F-5978-4D00-5209-2353A11F9E8F}"/>
              </a:ext>
            </a:extLst>
          </p:cNvPr>
          <p:cNvSpPr>
            <a:spLocks noGrp="1"/>
          </p:cNvSpPr>
          <p:nvPr>
            <p:ph type="body" sz="quarter" idx="12"/>
          </p:nvPr>
        </p:nvSpPr>
        <p:spPr>
          <a:xfrm>
            <a:off x="92842" y="1101012"/>
            <a:ext cx="8652457" cy="3335343"/>
          </a:xfrm>
        </p:spPr>
        <p:txBody>
          <a:bodyPr/>
          <a:lstStyle/>
          <a:p>
            <a:r>
              <a:rPr lang="en-CH" dirty="0"/>
              <a:t>Requires the availability of environmental data for the goods and services that are entered in the inventory (</a:t>
            </a:r>
            <a:r>
              <a:rPr lang="en-CH" b="0" dirty="0"/>
              <a:t>see lalso </a:t>
            </a:r>
            <a:r>
              <a:rPr lang="en-GB" b="0" dirty="0">
                <a:hlinkClick r:id="rId2"/>
              </a:rPr>
              <a:t>https://iopscience.iop.org/article/10.1088/1755-1315/588/4/042051/pdf</a:t>
            </a:r>
            <a:r>
              <a:rPr lang="en-GB" dirty="0"/>
              <a:t>) </a:t>
            </a:r>
            <a:r>
              <a:rPr lang="en-GB" b="0" dirty="0"/>
              <a:t>and https://</a:t>
            </a:r>
            <a:r>
              <a:rPr lang="en-GB" b="0" dirty="0" err="1"/>
              <a:t>nexus.openlca.org</a:t>
            </a:r>
            <a:r>
              <a:rPr lang="en-GB" b="0" dirty="0"/>
              <a:t>/databases</a:t>
            </a:r>
            <a:endParaRPr lang="en-CH" b="0" dirty="0"/>
          </a:p>
          <a:p>
            <a:pPr marL="285750" indent="-285750">
              <a:buFont typeface="Arial" panose="020B0604020202020204" pitchFamily="34" charset="0"/>
              <a:buChar char="•"/>
            </a:pPr>
            <a:r>
              <a:rPr lang="en-CH" b="0" dirty="0"/>
              <a:t>Ecoinvent: generalised, standardised and averaged data at international level</a:t>
            </a:r>
          </a:p>
          <a:p>
            <a:pPr marL="285750" indent="-285750">
              <a:buFont typeface="Arial" panose="020B0604020202020204" pitchFamily="34" charset="0"/>
              <a:buChar char="•"/>
            </a:pPr>
            <a:r>
              <a:rPr lang="en-CH" b="0" dirty="0"/>
              <a:t>INIES (France): generalised and averaged data for France</a:t>
            </a:r>
          </a:p>
          <a:p>
            <a:pPr marL="285750" indent="-285750">
              <a:buFont typeface="Arial" panose="020B0604020202020204" pitchFamily="34" charset="0"/>
              <a:buChar char="•"/>
            </a:pPr>
            <a:r>
              <a:rPr lang="en-CH" b="0" dirty="0"/>
              <a:t>KBOB (Switzerland): generalised and averaged data for Switzerland</a:t>
            </a:r>
          </a:p>
          <a:p>
            <a:pPr marL="285750" indent="-285750">
              <a:buFont typeface="Arial" panose="020B0604020202020204" pitchFamily="34" charset="0"/>
              <a:buChar char="•"/>
            </a:pPr>
            <a:r>
              <a:rPr lang="en-CH" b="0" dirty="0"/>
              <a:t>IBU (Germany)</a:t>
            </a:r>
          </a:p>
          <a:p>
            <a:pPr marL="285750" indent="-285750">
              <a:buFont typeface="Arial" panose="020B0604020202020204" pitchFamily="34" charset="0"/>
              <a:buChar char="•"/>
            </a:pPr>
            <a:r>
              <a:rPr lang="en-CH" b="0" dirty="0"/>
              <a:t>Ökobaudat</a:t>
            </a:r>
          </a:p>
          <a:p>
            <a:pPr marL="285750" indent="-285750">
              <a:buFont typeface="Arial" panose="020B0604020202020204" pitchFamily="34" charset="0"/>
              <a:buChar char="•"/>
            </a:pPr>
            <a:r>
              <a:rPr lang="en-CH" b="0" dirty="0"/>
              <a:t>BauEPD (Austria)</a:t>
            </a:r>
          </a:p>
          <a:p>
            <a:pPr marL="285750" indent="-285750">
              <a:buFont typeface="Arial" panose="020B0604020202020204" pitchFamily="34" charset="0"/>
              <a:buChar char="•"/>
            </a:pPr>
            <a:r>
              <a:rPr lang="en-CH" b="0" dirty="0"/>
              <a:t>Environmental Product Declarations according to EN15804+A2 (EPD): product and location specific</a:t>
            </a:r>
          </a:p>
          <a:p>
            <a:pPr marL="285750" indent="-285750">
              <a:buFont typeface="Arial" panose="020B0604020202020204" pitchFamily="34" charset="0"/>
              <a:buChar char="•"/>
            </a:pPr>
            <a:r>
              <a:rPr lang="en-GB" b="0" dirty="0"/>
              <a:t>Fiches de </a:t>
            </a:r>
            <a:r>
              <a:rPr lang="en-GB" b="0" dirty="0" err="1"/>
              <a:t>Déclaration</a:t>
            </a:r>
            <a:r>
              <a:rPr lang="en-GB" b="0" dirty="0"/>
              <a:t> </a:t>
            </a:r>
            <a:r>
              <a:rPr lang="en-GB" b="0" dirty="0" err="1"/>
              <a:t>Environnementale</a:t>
            </a:r>
            <a:r>
              <a:rPr lang="en-GB" b="0" dirty="0"/>
              <a:t> et Sanitaire (</a:t>
            </a:r>
            <a:r>
              <a:rPr lang="en-CH" b="0" dirty="0"/>
              <a:t>FDES, France): product and location specific</a:t>
            </a:r>
          </a:p>
          <a:p>
            <a:endParaRPr lang="en-CH" dirty="0"/>
          </a:p>
        </p:txBody>
      </p:sp>
      <p:sp>
        <p:nvSpPr>
          <p:cNvPr id="5" name="Title 4">
            <a:extLst>
              <a:ext uri="{FF2B5EF4-FFF2-40B4-BE49-F238E27FC236}">
                <a16:creationId xmlns:a16="http://schemas.microsoft.com/office/drawing/2014/main" id="{9EBE495C-9741-A48F-30D4-F40BC6186F39}"/>
              </a:ext>
            </a:extLst>
          </p:cNvPr>
          <p:cNvSpPr>
            <a:spLocks noGrp="1"/>
          </p:cNvSpPr>
          <p:nvPr>
            <p:ph type="title"/>
          </p:nvPr>
        </p:nvSpPr>
        <p:spPr/>
        <p:txBody>
          <a:bodyPr/>
          <a:lstStyle/>
          <a:p>
            <a:r>
              <a:rPr lang="en-CH" dirty="0"/>
              <a:t>Assessment – Quantification of inventory</a:t>
            </a:r>
          </a:p>
        </p:txBody>
      </p:sp>
    </p:spTree>
    <p:extLst>
      <p:ext uri="{BB962C8B-B14F-4D97-AF65-F5344CB8AC3E}">
        <p14:creationId xmlns:p14="http://schemas.microsoft.com/office/powerpoint/2010/main" val="10679843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485CEB-49E7-9B8A-E64A-4854AB39B3C1}"/>
              </a:ext>
            </a:extLst>
          </p:cNvPr>
          <p:cNvSpPr>
            <a:spLocks noGrp="1"/>
          </p:cNvSpPr>
          <p:nvPr>
            <p:ph type="sldNum" sz="quarter" idx="10"/>
          </p:nvPr>
        </p:nvSpPr>
        <p:spPr/>
        <p:txBody>
          <a:bodyPr/>
          <a:lstStyle/>
          <a:p>
            <a:fld id="{88A1DFE4-5FC5-43BD-BB7E-75EAD82B965F}" type="slidenum">
              <a:rPr lang="en-US" noProof="0" smtClean="0"/>
              <a:pPr/>
              <a:t>32</a:t>
            </a:fld>
            <a:endParaRPr lang="en-US" noProof="0" dirty="0"/>
          </a:p>
        </p:txBody>
      </p:sp>
      <p:sp>
        <p:nvSpPr>
          <p:cNvPr id="3" name="Text Placeholder 2">
            <a:extLst>
              <a:ext uri="{FF2B5EF4-FFF2-40B4-BE49-F238E27FC236}">
                <a16:creationId xmlns:a16="http://schemas.microsoft.com/office/drawing/2014/main" id="{60E54F4E-09EE-F388-26B2-72151AA70211}"/>
              </a:ext>
            </a:extLst>
          </p:cNvPr>
          <p:cNvSpPr>
            <a:spLocks noGrp="1"/>
          </p:cNvSpPr>
          <p:nvPr>
            <p:ph type="body" sz="quarter" idx="12"/>
          </p:nvPr>
        </p:nvSpPr>
        <p:spPr/>
        <p:txBody>
          <a:bodyPr/>
          <a:lstStyle/>
          <a:p>
            <a:r>
              <a:rPr lang="en-GB" b="0" dirty="0"/>
              <a:t>Standardized (EN 15804+A2), third-party verified documents that transparently present credible information about a product’s impact on the environment.</a:t>
            </a:r>
          </a:p>
          <a:p>
            <a:r>
              <a:rPr lang="en-GB" b="0" dirty="0"/>
              <a:t>Is a so-called type III environmental declaration that is compliant with the ISO 14025 standard.</a:t>
            </a:r>
          </a:p>
          <a:p>
            <a:r>
              <a:rPr lang="en-GB" b="0" dirty="0"/>
              <a:t>EPDs are based on the information from a Life Cycle Assessment (LCA) for that particular product.</a:t>
            </a:r>
          </a:p>
          <a:p>
            <a:r>
              <a:rPr lang="en-CH" b="0" dirty="0"/>
              <a:t>Limited validity of 5 years</a:t>
            </a:r>
          </a:p>
          <a:p>
            <a:r>
              <a:rPr lang="en-CH" b="0" dirty="0"/>
              <a:t>Administered and supervised by undepoendent agencies called EPD Program Operators (P</a:t>
            </a:r>
            <a:r>
              <a:rPr lang="en-GB" b="0" dirty="0"/>
              <a:t>O</a:t>
            </a:r>
            <a:r>
              <a:rPr lang="en-CH" b="0" dirty="0"/>
              <a:t>s)</a:t>
            </a:r>
          </a:p>
          <a:p>
            <a:endParaRPr lang="en-GB" b="0" dirty="0"/>
          </a:p>
        </p:txBody>
      </p:sp>
      <p:sp>
        <p:nvSpPr>
          <p:cNvPr id="4" name="Text Placeholder 3">
            <a:extLst>
              <a:ext uri="{FF2B5EF4-FFF2-40B4-BE49-F238E27FC236}">
                <a16:creationId xmlns:a16="http://schemas.microsoft.com/office/drawing/2014/main" id="{B659D2AF-AD00-9744-66F2-2CAA73B4BB24}"/>
              </a:ext>
            </a:extLst>
          </p:cNvPr>
          <p:cNvSpPr>
            <a:spLocks noGrp="1"/>
          </p:cNvSpPr>
          <p:nvPr>
            <p:ph type="body" sz="quarter" idx="13"/>
          </p:nvPr>
        </p:nvSpPr>
        <p:spPr/>
        <p:txBody>
          <a:bodyPr/>
          <a:lstStyle/>
          <a:p>
            <a:r>
              <a:rPr lang="en-GB" b="0" dirty="0"/>
              <a:t>Comprises </a:t>
            </a:r>
            <a:r>
              <a:rPr lang="en-GB" dirty="0"/>
              <a:t>2 sets of documents</a:t>
            </a:r>
            <a:r>
              <a:rPr lang="en-GB" b="0" dirty="0"/>
              <a:t>:</a:t>
            </a:r>
          </a:p>
          <a:p>
            <a:pPr marL="342900" indent="-342900">
              <a:buAutoNum type="arabicParenR"/>
            </a:pPr>
            <a:r>
              <a:rPr lang="en-GB" b="0" dirty="0"/>
              <a:t>Underlying, comprehensive </a:t>
            </a:r>
            <a:r>
              <a:rPr lang="en-GB" dirty="0"/>
              <a:t>LCA (not public)</a:t>
            </a:r>
            <a:br>
              <a:rPr lang="en-GB" dirty="0"/>
            </a:br>
            <a:r>
              <a:rPr lang="en-GB" dirty="0"/>
              <a:t>Third party verified.</a:t>
            </a:r>
          </a:p>
          <a:p>
            <a:pPr marL="342900" indent="-342900">
              <a:buAutoNum type="arabicParenR"/>
            </a:pPr>
            <a:r>
              <a:rPr lang="en-GB" dirty="0"/>
              <a:t>Third party certified, </a:t>
            </a:r>
            <a:r>
              <a:rPr lang="en-GB" dirty="0" err="1"/>
              <a:t>oublic</a:t>
            </a:r>
            <a:r>
              <a:rPr lang="en-GB" dirty="0"/>
              <a:t> EPD sheet </a:t>
            </a:r>
            <a:r>
              <a:rPr lang="en-GB" b="0" dirty="0"/>
              <a:t>with LCA results</a:t>
            </a:r>
            <a:br>
              <a:rPr lang="en-GB" b="0" dirty="0"/>
            </a:br>
            <a:r>
              <a:rPr lang="en-GB" b="0" dirty="0"/>
              <a:t>Sensitive information that may impact the commercial activity (e.g. processes or particular raw materials or ingredients) are not disclosed.</a:t>
            </a:r>
            <a:endParaRPr lang="en-CH" b="0" dirty="0"/>
          </a:p>
        </p:txBody>
      </p:sp>
      <p:sp>
        <p:nvSpPr>
          <p:cNvPr id="5" name="Title 4">
            <a:extLst>
              <a:ext uri="{FF2B5EF4-FFF2-40B4-BE49-F238E27FC236}">
                <a16:creationId xmlns:a16="http://schemas.microsoft.com/office/drawing/2014/main" id="{B0AFC056-DF22-EE1F-1E92-93964052D92C}"/>
              </a:ext>
            </a:extLst>
          </p:cNvPr>
          <p:cNvSpPr>
            <a:spLocks noGrp="1"/>
          </p:cNvSpPr>
          <p:nvPr>
            <p:ph type="title"/>
          </p:nvPr>
        </p:nvSpPr>
        <p:spPr/>
        <p:txBody>
          <a:bodyPr/>
          <a:lstStyle/>
          <a:p>
            <a:r>
              <a:rPr lang="en-CH" dirty="0"/>
              <a:t>Environmental Production Declearions (EPDs)</a:t>
            </a:r>
          </a:p>
        </p:txBody>
      </p:sp>
    </p:spTree>
    <p:extLst>
      <p:ext uri="{BB962C8B-B14F-4D97-AF65-F5344CB8AC3E}">
        <p14:creationId xmlns:p14="http://schemas.microsoft.com/office/powerpoint/2010/main" val="30965454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4362DC-1F1B-30B7-B35B-385AFE2B4701}"/>
              </a:ext>
            </a:extLst>
          </p:cNvPr>
          <p:cNvSpPr>
            <a:spLocks noGrp="1"/>
          </p:cNvSpPr>
          <p:nvPr>
            <p:ph type="sldNum" sz="quarter" idx="10"/>
          </p:nvPr>
        </p:nvSpPr>
        <p:spPr/>
        <p:txBody>
          <a:bodyPr/>
          <a:lstStyle/>
          <a:p>
            <a:fld id="{88A1DFE4-5FC5-43BD-BB7E-75EAD82B965F}" type="slidenum">
              <a:rPr lang="en-US" noProof="0" smtClean="0"/>
              <a:pPr/>
              <a:t>33</a:t>
            </a:fld>
            <a:endParaRPr lang="en-US" noProof="0" dirty="0"/>
          </a:p>
        </p:txBody>
      </p:sp>
      <p:sp>
        <p:nvSpPr>
          <p:cNvPr id="3" name="Text Placeholder 2">
            <a:extLst>
              <a:ext uri="{FF2B5EF4-FFF2-40B4-BE49-F238E27FC236}">
                <a16:creationId xmlns:a16="http://schemas.microsoft.com/office/drawing/2014/main" id="{88F36CA7-FA96-E168-7262-948F980F9160}"/>
              </a:ext>
            </a:extLst>
          </p:cNvPr>
          <p:cNvSpPr>
            <a:spLocks noGrp="1"/>
          </p:cNvSpPr>
          <p:nvPr>
            <p:ph type="body" sz="quarter" idx="12"/>
          </p:nvPr>
        </p:nvSpPr>
        <p:spPr>
          <a:xfrm>
            <a:off x="92843" y="1045029"/>
            <a:ext cx="8547304" cy="3391326"/>
          </a:xfrm>
        </p:spPr>
        <p:txBody>
          <a:bodyPr/>
          <a:lstStyle/>
          <a:p>
            <a:r>
              <a:rPr lang="en-GB" b="0" dirty="0"/>
              <a:t>See also https://</a:t>
            </a:r>
            <a:r>
              <a:rPr lang="en-GB" b="0" dirty="0" err="1"/>
              <a:t>www.environdec.com</a:t>
            </a:r>
            <a:r>
              <a:rPr lang="en-GB" b="0" dirty="0"/>
              <a:t>/resources/indicators </a:t>
            </a:r>
          </a:p>
          <a:p>
            <a:r>
              <a:rPr lang="en-GB" b="0" dirty="0"/>
              <a:t>1. Climate change (kg CO</a:t>
            </a:r>
            <a:r>
              <a:rPr lang="en-GB" b="0" baseline="-25000" dirty="0"/>
              <a:t>2</a:t>
            </a:r>
            <a:r>
              <a:rPr lang="en-GB" b="0" dirty="0"/>
              <a:t> eq.)</a:t>
            </a:r>
          </a:p>
          <a:p>
            <a:r>
              <a:rPr lang="en-GB" b="0" dirty="0"/>
              <a:t>2. Ozone depletion (kg CFC-11 eq.)</a:t>
            </a:r>
          </a:p>
          <a:p>
            <a:r>
              <a:rPr lang="en-GB" b="0" dirty="0"/>
              <a:t>3. Photochemical ozone formation, human health (kg NMVOC eq.)</a:t>
            </a:r>
          </a:p>
          <a:p>
            <a:r>
              <a:rPr lang="en-GB" b="0" dirty="0"/>
              <a:t>4. Particulate matter / respiratory inorganics (kg PM</a:t>
            </a:r>
            <a:r>
              <a:rPr lang="en-GB" b="0" baseline="-25000" dirty="0"/>
              <a:t>2.5</a:t>
            </a:r>
            <a:r>
              <a:rPr lang="en-GB" b="0" dirty="0"/>
              <a:t> eq.)</a:t>
            </a:r>
          </a:p>
          <a:p>
            <a:r>
              <a:rPr lang="en-GB" b="0" dirty="0"/>
              <a:t>5. Ionising radiation, human health (</a:t>
            </a:r>
            <a:r>
              <a:rPr lang="en-GB" b="0" dirty="0" err="1"/>
              <a:t>kBq</a:t>
            </a:r>
            <a:r>
              <a:rPr lang="en-GB" b="0" dirty="0"/>
              <a:t> </a:t>
            </a:r>
            <a:r>
              <a:rPr lang="en-GB" b="0" baseline="30000" dirty="0"/>
              <a:t>235</a:t>
            </a:r>
            <a:r>
              <a:rPr lang="en-GB" b="0" dirty="0"/>
              <a:t>U eq. to air)</a:t>
            </a:r>
          </a:p>
          <a:p>
            <a:r>
              <a:rPr lang="en-GB" b="0" dirty="0"/>
              <a:t>6. Acidification (mol H</a:t>
            </a:r>
            <a:r>
              <a:rPr lang="en-GB" b="0" baseline="30000" dirty="0"/>
              <a:t>+</a:t>
            </a:r>
            <a:r>
              <a:rPr lang="en-GB" b="0" dirty="0"/>
              <a:t> eq.)</a:t>
            </a:r>
          </a:p>
          <a:p>
            <a:r>
              <a:rPr lang="en-GB" b="0" dirty="0"/>
              <a:t>7. Eutrophication: terrestrial (mol N eq.), freshwater (kg P eq.), marine (kg N eq.)</a:t>
            </a:r>
          </a:p>
        </p:txBody>
      </p:sp>
      <p:sp>
        <p:nvSpPr>
          <p:cNvPr id="5" name="Title 4">
            <a:extLst>
              <a:ext uri="{FF2B5EF4-FFF2-40B4-BE49-F238E27FC236}">
                <a16:creationId xmlns:a16="http://schemas.microsoft.com/office/drawing/2014/main" id="{883D2820-2AE5-02B7-D517-BC71DE2D0625}"/>
              </a:ext>
            </a:extLst>
          </p:cNvPr>
          <p:cNvSpPr>
            <a:spLocks noGrp="1"/>
          </p:cNvSpPr>
          <p:nvPr>
            <p:ph type="title"/>
          </p:nvPr>
        </p:nvSpPr>
        <p:spPr>
          <a:xfrm>
            <a:off x="92843" y="470556"/>
            <a:ext cx="8941935" cy="453175"/>
          </a:xfrm>
        </p:spPr>
        <p:txBody>
          <a:bodyPr/>
          <a:lstStyle/>
          <a:p>
            <a:r>
              <a:rPr lang="en-CH" dirty="0"/>
              <a:t>Indicators that the EPDs include according to ILCD</a:t>
            </a:r>
          </a:p>
        </p:txBody>
      </p:sp>
    </p:spTree>
    <p:extLst>
      <p:ext uri="{BB962C8B-B14F-4D97-AF65-F5344CB8AC3E}">
        <p14:creationId xmlns:p14="http://schemas.microsoft.com/office/powerpoint/2010/main" val="41013323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451FF4-87BC-E18E-9308-9B143561D02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F86D65-13FA-6F35-AF8B-F02825E0ABEF}"/>
              </a:ext>
            </a:extLst>
          </p:cNvPr>
          <p:cNvSpPr>
            <a:spLocks noGrp="1"/>
          </p:cNvSpPr>
          <p:nvPr>
            <p:ph type="sldNum" sz="quarter" idx="10"/>
          </p:nvPr>
        </p:nvSpPr>
        <p:spPr/>
        <p:txBody>
          <a:bodyPr/>
          <a:lstStyle/>
          <a:p>
            <a:fld id="{88A1DFE4-5FC5-43BD-BB7E-75EAD82B965F}" type="slidenum">
              <a:rPr lang="en-US" noProof="0" smtClean="0"/>
              <a:pPr/>
              <a:t>34</a:t>
            </a:fld>
            <a:endParaRPr lang="en-US" noProof="0" dirty="0"/>
          </a:p>
        </p:txBody>
      </p:sp>
      <p:sp>
        <p:nvSpPr>
          <p:cNvPr id="3" name="Text Placeholder 2">
            <a:extLst>
              <a:ext uri="{FF2B5EF4-FFF2-40B4-BE49-F238E27FC236}">
                <a16:creationId xmlns:a16="http://schemas.microsoft.com/office/drawing/2014/main" id="{A0ABEB93-AB87-6F25-B21B-FB9A8BE04E9B}"/>
              </a:ext>
            </a:extLst>
          </p:cNvPr>
          <p:cNvSpPr>
            <a:spLocks noGrp="1"/>
          </p:cNvSpPr>
          <p:nvPr>
            <p:ph type="body" sz="quarter" idx="12"/>
          </p:nvPr>
        </p:nvSpPr>
        <p:spPr>
          <a:xfrm>
            <a:off x="92843" y="1045029"/>
            <a:ext cx="8547304" cy="3391326"/>
          </a:xfrm>
        </p:spPr>
        <p:txBody>
          <a:bodyPr/>
          <a:lstStyle/>
          <a:p>
            <a:r>
              <a:rPr lang="en-GB" b="0" dirty="0"/>
              <a:t>8. Human toxicity: cancer and non-cancer effects (</a:t>
            </a:r>
            <a:r>
              <a:rPr lang="en-GB" b="0" dirty="0" err="1"/>
              <a:t>CTU</a:t>
            </a:r>
            <a:r>
              <a:rPr lang="en-GB" b="0" baseline="-25000" dirty="0" err="1"/>
              <a:t>h</a:t>
            </a:r>
            <a:r>
              <a:rPr lang="en-GB" b="0" dirty="0"/>
              <a:t>)</a:t>
            </a:r>
            <a:br>
              <a:rPr lang="en-GB" b="0" dirty="0"/>
            </a:br>
            <a:r>
              <a:rPr lang="en-GB" b="0" dirty="0"/>
              <a:t>Comparative Toxic Unit for human expresses the estimated increase in morbidity in the total human population per unit mass of a </a:t>
            </a:r>
            <a:r>
              <a:rPr lang="en-GB" b="0" dirty="0" err="1"/>
              <a:t>chemcical</a:t>
            </a:r>
            <a:r>
              <a:rPr lang="en-GB" b="0" dirty="0"/>
              <a:t> emitted (disease cases per kg emitted).</a:t>
            </a:r>
          </a:p>
          <a:p>
            <a:r>
              <a:rPr lang="en-GB" b="0" dirty="0"/>
              <a:t>9. Freshwater ecotoxicity (</a:t>
            </a:r>
            <a:r>
              <a:rPr lang="en-GB" b="0" dirty="0" err="1"/>
              <a:t>CTU</a:t>
            </a:r>
            <a:r>
              <a:rPr lang="en-GB" b="0" baseline="-25000" dirty="0" err="1"/>
              <a:t>e</a:t>
            </a:r>
            <a:r>
              <a:rPr lang="en-GB" b="0" dirty="0"/>
              <a:t>)</a:t>
            </a:r>
            <a:br>
              <a:rPr lang="en-GB" b="0" dirty="0"/>
            </a:br>
            <a:r>
              <a:rPr lang="en-GB" b="0" dirty="0"/>
              <a:t>Comparative Toxic Unit for the ecosystem (</a:t>
            </a:r>
            <a:r>
              <a:rPr lang="en-GB" b="0" dirty="0" err="1"/>
              <a:t>CTUe</a:t>
            </a:r>
            <a:r>
              <a:rPr lang="en-GB" b="0" dirty="0"/>
              <a:t>), an estimate of the Potentially Affected Fraction of species (PAF) integrated over time and volume, per unit mass of a chemical emitted. [</a:t>
            </a:r>
            <a:r>
              <a:rPr lang="en-GB" b="0" dirty="0" err="1"/>
              <a:t>CTUe</a:t>
            </a:r>
            <a:r>
              <a:rPr lang="en-GB" b="0" dirty="0"/>
              <a:t> per kg emitted] = [PAF × m3 × day per kg emitted]</a:t>
            </a:r>
          </a:p>
          <a:p>
            <a:r>
              <a:rPr lang="en-GB" b="0" dirty="0"/>
              <a:t>10. Land use (kg C deficit)</a:t>
            </a:r>
            <a:br>
              <a:rPr lang="en-GB" b="0" dirty="0"/>
            </a:br>
            <a:r>
              <a:rPr lang="en-GB" b="0" dirty="0"/>
              <a:t>Change of soil organic carbon in kg, depending on the soil quality before and after the transformation.</a:t>
            </a:r>
          </a:p>
          <a:p>
            <a:r>
              <a:rPr lang="en-GB" b="0" dirty="0"/>
              <a:t>11. Resource depletion: water (m</a:t>
            </a:r>
            <a:r>
              <a:rPr lang="en-GB" b="0" baseline="30000" dirty="0"/>
              <a:t>3</a:t>
            </a:r>
            <a:r>
              <a:rPr lang="en-GB" b="0" dirty="0"/>
              <a:t> water eq.), mineral, fossil and renewables (kg Sb eq.)</a:t>
            </a:r>
            <a:endParaRPr lang="en-CH" b="0" dirty="0"/>
          </a:p>
        </p:txBody>
      </p:sp>
      <p:sp>
        <p:nvSpPr>
          <p:cNvPr id="5" name="Title 4">
            <a:extLst>
              <a:ext uri="{FF2B5EF4-FFF2-40B4-BE49-F238E27FC236}">
                <a16:creationId xmlns:a16="http://schemas.microsoft.com/office/drawing/2014/main" id="{94BBAC31-F575-DE18-61D3-A855FF61ED13}"/>
              </a:ext>
            </a:extLst>
          </p:cNvPr>
          <p:cNvSpPr>
            <a:spLocks noGrp="1"/>
          </p:cNvSpPr>
          <p:nvPr>
            <p:ph type="title"/>
          </p:nvPr>
        </p:nvSpPr>
        <p:spPr>
          <a:xfrm>
            <a:off x="92843" y="470556"/>
            <a:ext cx="8941935" cy="453175"/>
          </a:xfrm>
        </p:spPr>
        <p:txBody>
          <a:bodyPr/>
          <a:lstStyle/>
          <a:p>
            <a:r>
              <a:rPr lang="en-CH" dirty="0"/>
              <a:t>Indicators that the EPDs include according to ILCD</a:t>
            </a:r>
          </a:p>
        </p:txBody>
      </p:sp>
    </p:spTree>
    <p:extLst>
      <p:ext uri="{BB962C8B-B14F-4D97-AF65-F5344CB8AC3E}">
        <p14:creationId xmlns:p14="http://schemas.microsoft.com/office/powerpoint/2010/main" val="6014942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CA99137-2C36-FB96-128D-7263E6F4FAB1}"/>
              </a:ext>
            </a:extLst>
          </p:cNvPr>
          <p:cNvSpPr>
            <a:spLocks noGrp="1"/>
          </p:cNvSpPr>
          <p:nvPr>
            <p:ph type="sldNum" sz="quarter" idx="10"/>
          </p:nvPr>
        </p:nvSpPr>
        <p:spPr/>
        <p:txBody>
          <a:bodyPr/>
          <a:lstStyle/>
          <a:p>
            <a:fld id="{88A1DFE4-5FC5-43BD-BB7E-75EAD82B965F}" type="slidenum">
              <a:rPr lang="en-US" noProof="0" smtClean="0"/>
              <a:pPr/>
              <a:t>35</a:t>
            </a:fld>
            <a:endParaRPr lang="en-US" noProof="0" dirty="0"/>
          </a:p>
        </p:txBody>
      </p:sp>
      <p:sp>
        <p:nvSpPr>
          <p:cNvPr id="10" name="Text Placeholder 9">
            <a:extLst>
              <a:ext uri="{FF2B5EF4-FFF2-40B4-BE49-F238E27FC236}">
                <a16:creationId xmlns:a16="http://schemas.microsoft.com/office/drawing/2014/main" id="{28EF13A5-BAC8-9113-0F19-8890CD5E7042}"/>
              </a:ext>
            </a:extLst>
          </p:cNvPr>
          <p:cNvSpPr>
            <a:spLocks noGrp="1"/>
          </p:cNvSpPr>
          <p:nvPr>
            <p:ph type="body" sz="quarter" idx="13"/>
          </p:nvPr>
        </p:nvSpPr>
        <p:spPr/>
        <p:txBody>
          <a:bodyPr/>
          <a:lstStyle/>
          <a:p>
            <a:r>
              <a:rPr lang="en-CH" dirty="0"/>
              <a:t>Environmental effects indicated</a:t>
            </a:r>
          </a:p>
          <a:p>
            <a:pPr marL="285750" indent="-285750">
              <a:buFont typeface="Arial" panose="020B0604020202020204" pitchFamily="34" charset="0"/>
              <a:buChar char="•"/>
            </a:pPr>
            <a:r>
              <a:rPr lang="en-GB" dirty="0"/>
              <a:t>P</a:t>
            </a:r>
            <a:r>
              <a:rPr lang="en-CH" dirty="0"/>
              <a:t>er functional unit (FU)</a:t>
            </a:r>
          </a:p>
          <a:p>
            <a:pPr marL="285750" indent="-285750">
              <a:buFont typeface="Arial" panose="020B0604020202020204" pitchFamily="34" charset="0"/>
              <a:buChar char="•"/>
            </a:pPr>
            <a:r>
              <a:rPr lang="en-GB" dirty="0"/>
              <a:t>F</a:t>
            </a:r>
            <a:r>
              <a:rPr lang="en-CH" dirty="0"/>
              <a:t>or each lifecycle phase of the product</a:t>
            </a:r>
          </a:p>
        </p:txBody>
      </p:sp>
      <p:sp>
        <p:nvSpPr>
          <p:cNvPr id="6" name="Title 5">
            <a:extLst>
              <a:ext uri="{FF2B5EF4-FFF2-40B4-BE49-F238E27FC236}">
                <a16:creationId xmlns:a16="http://schemas.microsoft.com/office/drawing/2014/main" id="{EB1E206D-7368-D877-2A43-9C62B7FEEDD6}"/>
              </a:ext>
            </a:extLst>
          </p:cNvPr>
          <p:cNvSpPr>
            <a:spLocks noGrp="1"/>
          </p:cNvSpPr>
          <p:nvPr>
            <p:ph type="title"/>
          </p:nvPr>
        </p:nvSpPr>
        <p:spPr/>
        <p:txBody>
          <a:bodyPr/>
          <a:lstStyle/>
          <a:p>
            <a:r>
              <a:rPr lang="en-CH" sz="2400" dirty="0"/>
              <a:t>EPD Example: FDES, France, concrete</a:t>
            </a:r>
          </a:p>
        </p:txBody>
      </p:sp>
      <p:pic>
        <p:nvPicPr>
          <p:cNvPr id="4" name="Picture 3">
            <a:extLst>
              <a:ext uri="{FF2B5EF4-FFF2-40B4-BE49-F238E27FC236}">
                <a16:creationId xmlns:a16="http://schemas.microsoft.com/office/drawing/2014/main" id="{FE46B686-915F-3AEA-0CA5-7CFF557B5599}"/>
              </a:ext>
            </a:extLst>
          </p:cNvPr>
          <p:cNvPicPr>
            <a:picLocks noChangeAspect="1"/>
          </p:cNvPicPr>
          <p:nvPr/>
        </p:nvPicPr>
        <p:blipFill>
          <a:blip r:embed="rId2"/>
          <a:stretch>
            <a:fillRect/>
          </a:stretch>
        </p:blipFill>
        <p:spPr>
          <a:xfrm>
            <a:off x="217909" y="1040698"/>
            <a:ext cx="2802859" cy="3966398"/>
          </a:xfrm>
          <a:prstGeom prst="rect">
            <a:avLst/>
          </a:prstGeom>
        </p:spPr>
      </p:pic>
      <p:sp>
        <p:nvSpPr>
          <p:cNvPr id="11" name="TextBox 10">
            <a:extLst>
              <a:ext uri="{FF2B5EF4-FFF2-40B4-BE49-F238E27FC236}">
                <a16:creationId xmlns:a16="http://schemas.microsoft.com/office/drawing/2014/main" id="{F7CF36BE-01E3-400F-7C2F-F8CE391961CB}"/>
              </a:ext>
            </a:extLst>
          </p:cNvPr>
          <p:cNvSpPr txBox="1"/>
          <p:nvPr/>
        </p:nvSpPr>
        <p:spPr>
          <a:xfrm>
            <a:off x="4645932" y="2544883"/>
            <a:ext cx="4221277" cy="2462213"/>
          </a:xfrm>
          <a:prstGeom prst="rect">
            <a:avLst/>
          </a:prstGeom>
          <a:solidFill>
            <a:schemeClr val="accent2">
              <a:lumMod val="20000"/>
              <a:lumOff val="80000"/>
            </a:schemeClr>
          </a:solidFill>
          <a:ln>
            <a:solidFill>
              <a:schemeClr val="accent2">
                <a:lumMod val="50000"/>
              </a:schemeClr>
            </a:solidFill>
          </a:ln>
        </p:spPr>
        <p:txBody>
          <a:bodyPr wrap="square" rtlCol="0">
            <a:spAutoFit/>
          </a:bodyPr>
          <a:lstStyle/>
          <a:p>
            <a:pPr algn="l"/>
            <a:r>
              <a:rPr lang="en-US" sz="1400" u="sng" dirty="0"/>
              <a:t>Attention: product units differ!</a:t>
            </a:r>
          </a:p>
          <a:p>
            <a:pPr algn="l"/>
            <a:r>
              <a:rPr lang="en-US" sz="1400" dirty="0"/>
              <a:t>Unit for this product: 1 m</a:t>
            </a:r>
            <a:r>
              <a:rPr lang="en-US" sz="1400" baseline="30000" dirty="0"/>
              <a:t>2</a:t>
            </a:r>
            <a:r>
              <a:rPr lang="en-US" sz="1400" dirty="0"/>
              <a:t> wall with a thickness of 20 cm, called UF (unite </a:t>
            </a:r>
            <a:r>
              <a:rPr lang="en-US" sz="1400" dirty="0" err="1"/>
              <a:t>fonctionelle</a:t>
            </a:r>
            <a:r>
              <a:rPr lang="en-US" sz="1400" dirty="0"/>
              <a:t>).</a:t>
            </a:r>
          </a:p>
          <a:p>
            <a:pPr algn="l"/>
            <a:endParaRPr lang="en-US" sz="1400" dirty="0"/>
          </a:p>
          <a:p>
            <a:pPr algn="l"/>
            <a:r>
              <a:rPr lang="en-US" sz="1400" dirty="0"/>
              <a:t>1 UF of this product corresponds to 457,6 kg.</a:t>
            </a:r>
          </a:p>
          <a:p>
            <a:pPr algn="l"/>
            <a:endParaRPr lang="en-US" sz="1400" dirty="0"/>
          </a:p>
          <a:p>
            <a:pPr algn="l"/>
            <a:r>
              <a:rPr lang="en-US" sz="1400" dirty="0"/>
              <a:t>Typically carbon footprint is given in kg per </a:t>
            </a:r>
            <a:r>
              <a:rPr lang="en-US" sz="1400" dirty="0" err="1"/>
              <a:t>tonne</a:t>
            </a:r>
            <a:r>
              <a:rPr lang="en-US" sz="1400" dirty="0"/>
              <a:t> (1000 kg) of the product.</a:t>
            </a:r>
          </a:p>
          <a:p>
            <a:pPr algn="l"/>
            <a:endParaRPr lang="en-US" sz="1400" dirty="0"/>
          </a:p>
          <a:p>
            <a:pPr algn="l"/>
            <a:r>
              <a:rPr lang="en-US" sz="1400" dirty="0"/>
              <a:t>Hence, the results must be multiplied by 2.18 to compare to other products.</a:t>
            </a:r>
          </a:p>
        </p:txBody>
      </p:sp>
    </p:spTree>
    <p:extLst>
      <p:ext uri="{BB962C8B-B14F-4D97-AF65-F5344CB8AC3E}">
        <p14:creationId xmlns:p14="http://schemas.microsoft.com/office/powerpoint/2010/main" val="37329851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F10C35-7C90-E826-3398-147741C3BB9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D736FA0-0618-A0D0-8803-F4BF132DDC85}"/>
              </a:ext>
            </a:extLst>
          </p:cNvPr>
          <p:cNvSpPr>
            <a:spLocks noGrp="1"/>
          </p:cNvSpPr>
          <p:nvPr>
            <p:ph type="sldNum" sz="quarter" idx="10"/>
          </p:nvPr>
        </p:nvSpPr>
        <p:spPr/>
        <p:txBody>
          <a:bodyPr/>
          <a:lstStyle/>
          <a:p>
            <a:fld id="{88A1DFE4-5FC5-43BD-BB7E-75EAD82B965F}" type="slidenum">
              <a:rPr lang="en-US" noProof="0" smtClean="0"/>
              <a:pPr/>
              <a:t>36</a:t>
            </a:fld>
            <a:endParaRPr lang="en-US" noProof="0" dirty="0"/>
          </a:p>
        </p:txBody>
      </p:sp>
      <p:sp>
        <p:nvSpPr>
          <p:cNvPr id="6" name="Title 5">
            <a:extLst>
              <a:ext uri="{FF2B5EF4-FFF2-40B4-BE49-F238E27FC236}">
                <a16:creationId xmlns:a16="http://schemas.microsoft.com/office/drawing/2014/main" id="{D3878DA9-F9AF-AC62-7DF7-86D3E036AC3D}"/>
              </a:ext>
            </a:extLst>
          </p:cNvPr>
          <p:cNvSpPr>
            <a:spLocks noGrp="1"/>
          </p:cNvSpPr>
          <p:nvPr>
            <p:ph type="title"/>
          </p:nvPr>
        </p:nvSpPr>
        <p:spPr>
          <a:xfrm>
            <a:off x="75911" y="476532"/>
            <a:ext cx="8958868" cy="397453"/>
          </a:xfrm>
        </p:spPr>
        <p:txBody>
          <a:bodyPr/>
          <a:lstStyle/>
          <a:p>
            <a:r>
              <a:rPr lang="en-CH" sz="2400" dirty="0"/>
              <a:t>EPD Example: FDES, France, concrete C25/30</a:t>
            </a:r>
          </a:p>
        </p:txBody>
      </p:sp>
      <p:pic>
        <p:nvPicPr>
          <p:cNvPr id="2" name="Picture 1">
            <a:extLst>
              <a:ext uri="{FF2B5EF4-FFF2-40B4-BE49-F238E27FC236}">
                <a16:creationId xmlns:a16="http://schemas.microsoft.com/office/drawing/2014/main" id="{4528540A-BF59-618D-D04F-368DFB58A926}"/>
              </a:ext>
            </a:extLst>
          </p:cNvPr>
          <p:cNvPicPr>
            <a:picLocks noChangeAspect="1"/>
          </p:cNvPicPr>
          <p:nvPr/>
        </p:nvPicPr>
        <p:blipFill>
          <a:blip r:embed="rId2"/>
          <a:srcRect l="5666" t="26380" r="5585" b="10194"/>
          <a:stretch/>
        </p:blipFill>
        <p:spPr>
          <a:xfrm>
            <a:off x="263564" y="873985"/>
            <a:ext cx="8583561" cy="4334894"/>
          </a:xfrm>
          <a:prstGeom prst="rect">
            <a:avLst/>
          </a:prstGeom>
        </p:spPr>
      </p:pic>
    </p:spTree>
    <p:extLst>
      <p:ext uri="{BB962C8B-B14F-4D97-AF65-F5344CB8AC3E}">
        <p14:creationId xmlns:p14="http://schemas.microsoft.com/office/powerpoint/2010/main" val="7258171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61BD7-665F-D69D-E771-0086D3F4C61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B42E588-C641-C1C5-BCB6-C6A4352F6645}"/>
              </a:ext>
            </a:extLst>
          </p:cNvPr>
          <p:cNvSpPr>
            <a:spLocks noGrp="1"/>
          </p:cNvSpPr>
          <p:nvPr>
            <p:ph type="sldNum" sz="quarter" idx="10"/>
          </p:nvPr>
        </p:nvSpPr>
        <p:spPr/>
        <p:txBody>
          <a:bodyPr/>
          <a:lstStyle/>
          <a:p>
            <a:fld id="{88A1DFE4-5FC5-43BD-BB7E-75EAD82B965F}" type="slidenum">
              <a:rPr lang="en-US" noProof="0" smtClean="0"/>
              <a:pPr/>
              <a:t>37</a:t>
            </a:fld>
            <a:endParaRPr lang="en-US" noProof="0" dirty="0"/>
          </a:p>
        </p:txBody>
      </p:sp>
      <p:sp>
        <p:nvSpPr>
          <p:cNvPr id="6" name="Title 5">
            <a:extLst>
              <a:ext uri="{FF2B5EF4-FFF2-40B4-BE49-F238E27FC236}">
                <a16:creationId xmlns:a16="http://schemas.microsoft.com/office/drawing/2014/main" id="{322E95B7-DAFF-EC84-2DDD-13017D303341}"/>
              </a:ext>
            </a:extLst>
          </p:cNvPr>
          <p:cNvSpPr>
            <a:spLocks noGrp="1"/>
          </p:cNvSpPr>
          <p:nvPr>
            <p:ph type="title"/>
          </p:nvPr>
        </p:nvSpPr>
        <p:spPr>
          <a:xfrm>
            <a:off x="75911" y="476532"/>
            <a:ext cx="8958868" cy="397453"/>
          </a:xfrm>
        </p:spPr>
        <p:txBody>
          <a:bodyPr/>
          <a:lstStyle/>
          <a:p>
            <a:r>
              <a:rPr lang="en-CH" sz="2400" dirty="0"/>
              <a:t>EPD Example: FDES, France, concrete</a:t>
            </a:r>
          </a:p>
        </p:txBody>
      </p:sp>
      <p:pic>
        <p:nvPicPr>
          <p:cNvPr id="5" name="Picture 4">
            <a:extLst>
              <a:ext uri="{FF2B5EF4-FFF2-40B4-BE49-F238E27FC236}">
                <a16:creationId xmlns:a16="http://schemas.microsoft.com/office/drawing/2014/main" id="{4F39212E-17D3-022C-5200-F252062E64E7}"/>
              </a:ext>
            </a:extLst>
          </p:cNvPr>
          <p:cNvPicPr>
            <a:picLocks noChangeAspect="1"/>
          </p:cNvPicPr>
          <p:nvPr/>
        </p:nvPicPr>
        <p:blipFill>
          <a:blip r:embed="rId2"/>
          <a:srcRect l="5333" t="22531" r="5980" b="14823"/>
          <a:stretch/>
        </p:blipFill>
        <p:spPr>
          <a:xfrm>
            <a:off x="161739" y="858958"/>
            <a:ext cx="8583561" cy="4284542"/>
          </a:xfrm>
          <a:prstGeom prst="rect">
            <a:avLst/>
          </a:prstGeom>
        </p:spPr>
      </p:pic>
    </p:spTree>
    <p:extLst>
      <p:ext uri="{BB962C8B-B14F-4D97-AF65-F5344CB8AC3E}">
        <p14:creationId xmlns:p14="http://schemas.microsoft.com/office/powerpoint/2010/main" val="13841426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68069-80ED-EC47-B2A9-1B6611C24F9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2C853B0-DADA-9EA2-6C92-D923E2CBED15}"/>
              </a:ext>
            </a:extLst>
          </p:cNvPr>
          <p:cNvSpPr>
            <a:spLocks noGrp="1"/>
          </p:cNvSpPr>
          <p:nvPr>
            <p:ph type="sldNum" sz="quarter" idx="10"/>
          </p:nvPr>
        </p:nvSpPr>
        <p:spPr/>
        <p:txBody>
          <a:bodyPr/>
          <a:lstStyle/>
          <a:p>
            <a:fld id="{88A1DFE4-5FC5-43BD-BB7E-75EAD82B965F}" type="slidenum">
              <a:rPr lang="en-US" noProof="0" smtClean="0"/>
              <a:pPr/>
              <a:t>38</a:t>
            </a:fld>
            <a:endParaRPr lang="en-US" noProof="0" dirty="0"/>
          </a:p>
        </p:txBody>
      </p:sp>
      <p:sp>
        <p:nvSpPr>
          <p:cNvPr id="6" name="Title 5">
            <a:extLst>
              <a:ext uri="{FF2B5EF4-FFF2-40B4-BE49-F238E27FC236}">
                <a16:creationId xmlns:a16="http://schemas.microsoft.com/office/drawing/2014/main" id="{C17B8CF4-620C-8E8E-EE01-E314F17E4C4A}"/>
              </a:ext>
            </a:extLst>
          </p:cNvPr>
          <p:cNvSpPr>
            <a:spLocks noGrp="1"/>
          </p:cNvSpPr>
          <p:nvPr>
            <p:ph type="title"/>
          </p:nvPr>
        </p:nvSpPr>
        <p:spPr>
          <a:xfrm>
            <a:off x="75911" y="476532"/>
            <a:ext cx="8958868" cy="397453"/>
          </a:xfrm>
        </p:spPr>
        <p:txBody>
          <a:bodyPr/>
          <a:lstStyle/>
          <a:p>
            <a:r>
              <a:rPr lang="en-CH" sz="2400" dirty="0"/>
              <a:t>EPD Example: FDES, France, concrete</a:t>
            </a:r>
          </a:p>
        </p:txBody>
      </p:sp>
      <p:pic>
        <p:nvPicPr>
          <p:cNvPr id="5" name="Picture 4">
            <a:extLst>
              <a:ext uri="{FF2B5EF4-FFF2-40B4-BE49-F238E27FC236}">
                <a16:creationId xmlns:a16="http://schemas.microsoft.com/office/drawing/2014/main" id="{C75C3F94-7455-F4F1-C68A-3849A0BC5019}"/>
              </a:ext>
            </a:extLst>
          </p:cNvPr>
          <p:cNvPicPr>
            <a:picLocks noChangeAspect="1"/>
          </p:cNvPicPr>
          <p:nvPr/>
        </p:nvPicPr>
        <p:blipFill>
          <a:blip r:embed="rId2"/>
          <a:srcRect l="5333" t="22531" r="5980" b="14823"/>
          <a:stretch/>
        </p:blipFill>
        <p:spPr>
          <a:xfrm>
            <a:off x="161739" y="858958"/>
            <a:ext cx="8583561" cy="4284542"/>
          </a:xfrm>
          <a:prstGeom prst="rect">
            <a:avLst/>
          </a:prstGeom>
        </p:spPr>
      </p:pic>
      <p:sp>
        <p:nvSpPr>
          <p:cNvPr id="7" name="TextBox 6">
            <a:extLst>
              <a:ext uri="{FF2B5EF4-FFF2-40B4-BE49-F238E27FC236}">
                <a16:creationId xmlns:a16="http://schemas.microsoft.com/office/drawing/2014/main" id="{882191BB-F3CB-FDDC-6313-5D13243569FB}"/>
              </a:ext>
            </a:extLst>
          </p:cNvPr>
          <p:cNvSpPr txBox="1"/>
          <p:nvPr/>
        </p:nvSpPr>
        <p:spPr>
          <a:xfrm>
            <a:off x="290250" y="986594"/>
            <a:ext cx="1873285" cy="954107"/>
          </a:xfrm>
          <a:prstGeom prst="rect">
            <a:avLst/>
          </a:prstGeom>
          <a:solidFill>
            <a:schemeClr val="accent2">
              <a:lumMod val="20000"/>
              <a:lumOff val="80000"/>
            </a:schemeClr>
          </a:solidFill>
          <a:ln>
            <a:solidFill>
              <a:schemeClr val="accent2">
                <a:lumMod val="50000"/>
              </a:schemeClr>
            </a:solidFill>
          </a:ln>
        </p:spPr>
        <p:txBody>
          <a:bodyPr wrap="square" rtlCol="0">
            <a:spAutoFit/>
          </a:bodyPr>
          <a:lstStyle/>
          <a:p>
            <a:pPr algn="l"/>
            <a:r>
              <a:rPr lang="en-CH" sz="1400" dirty="0"/>
              <a:t>1 Watt = 1 Joule/sec</a:t>
            </a:r>
          </a:p>
          <a:p>
            <a:pPr algn="l"/>
            <a:r>
              <a:rPr lang="en-CH" sz="1400" b="1" dirty="0"/>
              <a:t>1 MJ </a:t>
            </a:r>
            <a:r>
              <a:rPr lang="en-CH" sz="1400" dirty="0"/>
              <a:t>= 1 M</a:t>
            </a:r>
            <a:r>
              <a:rPr lang="en-GB" sz="1400" dirty="0"/>
              <a:t>W</a:t>
            </a:r>
            <a:r>
              <a:rPr lang="en-CH" sz="1400" dirty="0"/>
              <a:t>s = </a:t>
            </a:r>
          </a:p>
          <a:p>
            <a:pPr algn="l"/>
            <a:r>
              <a:rPr lang="en-CH" sz="1400" dirty="0"/>
              <a:t>0.000277 MWh = </a:t>
            </a:r>
            <a:r>
              <a:rPr lang="en-CH" sz="1400" b="1" dirty="0"/>
              <a:t>0.28 kWh </a:t>
            </a:r>
          </a:p>
        </p:txBody>
      </p:sp>
    </p:spTree>
    <p:extLst>
      <p:ext uri="{BB962C8B-B14F-4D97-AF65-F5344CB8AC3E}">
        <p14:creationId xmlns:p14="http://schemas.microsoft.com/office/powerpoint/2010/main" val="28931673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E990AA-B85F-4B6D-3BE2-436D7E50320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F4446EA-F5BD-2273-BE15-97296832B2E9}"/>
              </a:ext>
            </a:extLst>
          </p:cNvPr>
          <p:cNvPicPr>
            <a:picLocks noChangeAspect="1"/>
          </p:cNvPicPr>
          <p:nvPr/>
        </p:nvPicPr>
        <p:blipFill>
          <a:blip r:embed="rId2"/>
          <a:srcRect l="6200" t="23523" r="5929" b="36368"/>
          <a:stretch/>
        </p:blipFill>
        <p:spPr>
          <a:xfrm>
            <a:off x="146364" y="919342"/>
            <a:ext cx="8851271" cy="2855029"/>
          </a:xfrm>
          <a:prstGeom prst="rect">
            <a:avLst/>
          </a:prstGeom>
        </p:spPr>
      </p:pic>
      <p:sp>
        <p:nvSpPr>
          <p:cNvPr id="3" name="Slide Number Placeholder 2">
            <a:extLst>
              <a:ext uri="{FF2B5EF4-FFF2-40B4-BE49-F238E27FC236}">
                <a16:creationId xmlns:a16="http://schemas.microsoft.com/office/drawing/2014/main" id="{96A6CE44-FBFE-2B41-7811-4D40004DAB89}"/>
              </a:ext>
            </a:extLst>
          </p:cNvPr>
          <p:cNvSpPr>
            <a:spLocks noGrp="1"/>
          </p:cNvSpPr>
          <p:nvPr>
            <p:ph type="sldNum" sz="quarter" idx="10"/>
          </p:nvPr>
        </p:nvSpPr>
        <p:spPr/>
        <p:txBody>
          <a:bodyPr/>
          <a:lstStyle/>
          <a:p>
            <a:fld id="{88A1DFE4-5FC5-43BD-BB7E-75EAD82B965F}" type="slidenum">
              <a:rPr lang="en-US" noProof="0" smtClean="0"/>
              <a:pPr/>
              <a:t>39</a:t>
            </a:fld>
            <a:endParaRPr lang="en-US" noProof="0" dirty="0"/>
          </a:p>
        </p:txBody>
      </p:sp>
      <p:sp>
        <p:nvSpPr>
          <p:cNvPr id="6" name="Title 5">
            <a:extLst>
              <a:ext uri="{FF2B5EF4-FFF2-40B4-BE49-F238E27FC236}">
                <a16:creationId xmlns:a16="http://schemas.microsoft.com/office/drawing/2014/main" id="{FEE17CEF-19D2-1C79-87ED-623DE56E40AB}"/>
              </a:ext>
            </a:extLst>
          </p:cNvPr>
          <p:cNvSpPr>
            <a:spLocks noGrp="1"/>
          </p:cNvSpPr>
          <p:nvPr>
            <p:ph type="title"/>
          </p:nvPr>
        </p:nvSpPr>
        <p:spPr>
          <a:xfrm>
            <a:off x="75911" y="476532"/>
            <a:ext cx="8958868" cy="397453"/>
          </a:xfrm>
        </p:spPr>
        <p:txBody>
          <a:bodyPr/>
          <a:lstStyle/>
          <a:p>
            <a:r>
              <a:rPr lang="en-CH" sz="2400" dirty="0"/>
              <a:t>EPD Example: FDES, France, concrete</a:t>
            </a:r>
          </a:p>
        </p:txBody>
      </p:sp>
    </p:spTree>
    <p:extLst>
      <p:ext uri="{BB962C8B-B14F-4D97-AF65-F5344CB8AC3E}">
        <p14:creationId xmlns:p14="http://schemas.microsoft.com/office/powerpoint/2010/main" val="37543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38D61DB-F6A1-D3E8-8BE1-CBC0744F3B89}"/>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6" name="Text Placeholder 5">
            <a:extLst>
              <a:ext uri="{FF2B5EF4-FFF2-40B4-BE49-F238E27FC236}">
                <a16:creationId xmlns:a16="http://schemas.microsoft.com/office/drawing/2014/main" id="{65E60946-D903-1688-52D1-437C477248CF}"/>
              </a:ext>
            </a:extLst>
          </p:cNvPr>
          <p:cNvSpPr>
            <a:spLocks noGrp="1"/>
          </p:cNvSpPr>
          <p:nvPr>
            <p:ph type="body" sz="quarter" idx="12"/>
          </p:nvPr>
        </p:nvSpPr>
        <p:spPr>
          <a:xfrm>
            <a:off x="92843" y="1083913"/>
            <a:ext cx="4388846" cy="3352442"/>
          </a:xfrm>
        </p:spPr>
        <p:txBody>
          <a:bodyPr/>
          <a:lstStyle/>
          <a:p>
            <a:r>
              <a:rPr lang="en-CH" dirty="0"/>
              <a:t>A methodical approach to quantify the environmental impact of a system, product or organisation.</a:t>
            </a:r>
          </a:p>
          <a:p>
            <a:r>
              <a:rPr lang="en-CH" dirty="0"/>
              <a:t>ISO 14040 suite </a:t>
            </a:r>
            <a:r>
              <a:rPr lang="en-CH" b="0" dirty="0"/>
              <a:t>(“</a:t>
            </a:r>
            <a:r>
              <a:rPr lang="en-CH" b="0" i="1" dirty="0"/>
              <a:t>Environmental management, LCA principles and framework</a:t>
            </a:r>
            <a:r>
              <a:rPr lang="en-CH" b="0" dirty="0"/>
              <a:t>”) and  ISO 14044 “</a:t>
            </a:r>
            <a:r>
              <a:rPr lang="en-CH" b="0" i="1" dirty="0"/>
              <a:t>requirements and guidelines</a:t>
            </a:r>
            <a:r>
              <a:rPr lang="en-CH" b="0" dirty="0"/>
              <a:t>” in particular) </a:t>
            </a:r>
            <a:r>
              <a:rPr lang="en-CH" dirty="0"/>
              <a:t>defines the process of four steps:</a:t>
            </a:r>
          </a:p>
          <a:p>
            <a:pPr marL="342900" indent="-342900">
              <a:buFont typeface="+mj-lt"/>
              <a:buAutoNum type="arabicPeriod"/>
            </a:pPr>
            <a:r>
              <a:rPr lang="en-CH" dirty="0"/>
              <a:t>Goal and scope definition</a:t>
            </a:r>
          </a:p>
          <a:p>
            <a:pPr marL="342900" indent="-342900">
              <a:buFont typeface="+mj-lt"/>
              <a:buAutoNum type="arabicPeriod"/>
            </a:pPr>
            <a:r>
              <a:rPr lang="en-CH" dirty="0"/>
              <a:t>Life Cycle Inventory (LCI)</a:t>
            </a:r>
          </a:p>
          <a:p>
            <a:pPr marL="342900" indent="-342900">
              <a:buFont typeface="+mj-lt"/>
              <a:buAutoNum type="arabicPeriod"/>
            </a:pPr>
            <a:r>
              <a:rPr lang="en-CH" dirty="0"/>
              <a:t>Life Cycle Impact Assessment (LCIA)</a:t>
            </a:r>
          </a:p>
          <a:p>
            <a:pPr marL="342900" indent="-342900">
              <a:buFont typeface="+mj-lt"/>
              <a:buAutoNum type="arabicPeriod"/>
            </a:pPr>
            <a:r>
              <a:rPr lang="en-CH" dirty="0"/>
              <a:t>Life Cycle Interpretation</a:t>
            </a:r>
          </a:p>
        </p:txBody>
      </p:sp>
      <p:sp>
        <p:nvSpPr>
          <p:cNvPr id="7" name="Text Placeholder 6">
            <a:extLst>
              <a:ext uri="{FF2B5EF4-FFF2-40B4-BE49-F238E27FC236}">
                <a16:creationId xmlns:a16="http://schemas.microsoft.com/office/drawing/2014/main" id="{365FD1E4-8432-444E-1E13-691F07A55FF9}"/>
              </a:ext>
            </a:extLst>
          </p:cNvPr>
          <p:cNvSpPr>
            <a:spLocks noGrp="1"/>
          </p:cNvSpPr>
          <p:nvPr>
            <p:ph type="body" sz="quarter" idx="13"/>
          </p:nvPr>
        </p:nvSpPr>
        <p:spPr>
          <a:xfrm>
            <a:off x="4662313" y="1083913"/>
            <a:ext cx="4388846" cy="454351"/>
          </a:xfrm>
        </p:spPr>
        <p:txBody>
          <a:bodyPr/>
          <a:lstStyle/>
          <a:p>
            <a:r>
              <a:rPr lang="en-CH" dirty="0"/>
              <a:t>LCA always requires a </a:t>
            </a:r>
            <a:r>
              <a:rPr lang="en-CH" u="sng" dirty="0"/>
              <a:t>goal and scope definition</a:t>
            </a:r>
            <a:r>
              <a:rPr lang="en-CH" dirty="0"/>
              <a:t>!</a:t>
            </a:r>
          </a:p>
        </p:txBody>
      </p:sp>
      <p:sp>
        <p:nvSpPr>
          <p:cNvPr id="5" name="Title 4">
            <a:extLst>
              <a:ext uri="{FF2B5EF4-FFF2-40B4-BE49-F238E27FC236}">
                <a16:creationId xmlns:a16="http://schemas.microsoft.com/office/drawing/2014/main" id="{0C6D1F1F-2687-6854-796A-E842302BDD87}"/>
              </a:ext>
            </a:extLst>
          </p:cNvPr>
          <p:cNvSpPr>
            <a:spLocks noGrp="1"/>
          </p:cNvSpPr>
          <p:nvPr>
            <p:ph type="title"/>
          </p:nvPr>
        </p:nvSpPr>
        <p:spPr/>
        <p:txBody>
          <a:bodyPr/>
          <a:lstStyle/>
          <a:p>
            <a:r>
              <a:rPr lang="en-CH" dirty="0"/>
              <a:t>What is Lifecycle Assessment?</a:t>
            </a:r>
          </a:p>
        </p:txBody>
      </p:sp>
      <p:pic>
        <p:nvPicPr>
          <p:cNvPr id="8" name="Picture 7">
            <a:extLst>
              <a:ext uri="{FF2B5EF4-FFF2-40B4-BE49-F238E27FC236}">
                <a16:creationId xmlns:a16="http://schemas.microsoft.com/office/drawing/2014/main" id="{6555771B-978E-86CB-B5ED-9BEBF5451EA0}"/>
              </a:ext>
            </a:extLst>
          </p:cNvPr>
          <p:cNvPicPr>
            <a:picLocks noChangeAspect="1"/>
          </p:cNvPicPr>
          <p:nvPr/>
        </p:nvPicPr>
        <p:blipFill>
          <a:blip r:embed="rId2"/>
          <a:stretch>
            <a:fillRect/>
          </a:stretch>
        </p:blipFill>
        <p:spPr>
          <a:xfrm>
            <a:off x="4582923" y="1480141"/>
            <a:ext cx="4369089" cy="3495271"/>
          </a:xfrm>
          <a:prstGeom prst="rect">
            <a:avLst/>
          </a:prstGeom>
        </p:spPr>
      </p:pic>
    </p:spTree>
    <p:extLst>
      <p:ext uri="{BB962C8B-B14F-4D97-AF65-F5344CB8AC3E}">
        <p14:creationId xmlns:p14="http://schemas.microsoft.com/office/powerpoint/2010/main" val="18790139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C8BA4-F1AC-08EC-9A08-7C1E014A9A18}"/>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3CABEDC-F99B-5CDD-D5DB-CFB4EEDA475D}"/>
              </a:ext>
            </a:extLst>
          </p:cNvPr>
          <p:cNvSpPr>
            <a:spLocks noGrp="1"/>
          </p:cNvSpPr>
          <p:nvPr>
            <p:ph type="sldNum" sz="quarter" idx="10"/>
          </p:nvPr>
        </p:nvSpPr>
        <p:spPr/>
        <p:txBody>
          <a:bodyPr/>
          <a:lstStyle/>
          <a:p>
            <a:fld id="{88A1DFE4-5FC5-43BD-BB7E-75EAD82B965F}" type="slidenum">
              <a:rPr lang="en-US" noProof="0" smtClean="0"/>
              <a:pPr/>
              <a:t>40</a:t>
            </a:fld>
            <a:endParaRPr lang="en-US" noProof="0" dirty="0"/>
          </a:p>
        </p:txBody>
      </p:sp>
      <p:sp>
        <p:nvSpPr>
          <p:cNvPr id="6" name="Title 5">
            <a:extLst>
              <a:ext uri="{FF2B5EF4-FFF2-40B4-BE49-F238E27FC236}">
                <a16:creationId xmlns:a16="http://schemas.microsoft.com/office/drawing/2014/main" id="{99D8BB01-A36B-FD9C-587F-B3D2846ADA23}"/>
              </a:ext>
            </a:extLst>
          </p:cNvPr>
          <p:cNvSpPr>
            <a:spLocks noGrp="1"/>
          </p:cNvSpPr>
          <p:nvPr>
            <p:ph type="title"/>
          </p:nvPr>
        </p:nvSpPr>
        <p:spPr>
          <a:xfrm>
            <a:off x="75911" y="476532"/>
            <a:ext cx="8958868" cy="397453"/>
          </a:xfrm>
        </p:spPr>
        <p:txBody>
          <a:bodyPr/>
          <a:lstStyle/>
          <a:p>
            <a:r>
              <a:rPr lang="en-CH" sz="2400" dirty="0"/>
              <a:t>EPD Example: FDES, France, concrete</a:t>
            </a:r>
          </a:p>
        </p:txBody>
      </p:sp>
      <p:pic>
        <p:nvPicPr>
          <p:cNvPr id="7" name="Picture 6">
            <a:extLst>
              <a:ext uri="{FF2B5EF4-FFF2-40B4-BE49-F238E27FC236}">
                <a16:creationId xmlns:a16="http://schemas.microsoft.com/office/drawing/2014/main" id="{8445144A-5A37-44CF-02F8-D1413B47B987}"/>
              </a:ext>
            </a:extLst>
          </p:cNvPr>
          <p:cNvPicPr>
            <a:picLocks noChangeAspect="1"/>
          </p:cNvPicPr>
          <p:nvPr/>
        </p:nvPicPr>
        <p:blipFill>
          <a:blip r:embed="rId2"/>
          <a:srcRect l="5772" t="23024" r="5883" b="43644"/>
          <a:stretch/>
        </p:blipFill>
        <p:spPr>
          <a:xfrm>
            <a:off x="-44486" y="873985"/>
            <a:ext cx="9121103" cy="2431810"/>
          </a:xfrm>
          <a:prstGeom prst="rect">
            <a:avLst/>
          </a:prstGeom>
        </p:spPr>
      </p:pic>
    </p:spTree>
    <p:extLst>
      <p:ext uri="{BB962C8B-B14F-4D97-AF65-F5344CB8AC3E}">
        <p14:creationId xmlns:p14="http://schemas.microsoft.com/office/powerpoint/2010/main" val="33216121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867822-3B81-7E7F-CEA5-3054FD6A58AC}"/>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A63E592-58BD-DFE8-089D-2529DDE8CB4E}"/>
              </a:ext>
            </a:extLst>
          </p:cNvPr>
          <p:cNvSpPr>
            <a:spLocks noGrp="1"/>
          </p:cNvSpPr>
          <p:nvPr>
            <p:ph type="sldNum" sz="quarter" idx="10"/>
          </p:nvPr>
        </p:nvSpPr>
        <p:spPr/>
        <p:txBody>
          <a:bodyPr/>
          <a:lstStyle/>
          <a:p>
            <a:fld id="{88A1DFE4-5FC5-43BD-BB7E-75EAD82B965F}" type="slidenum">
              <a:rPr lang="en-US" noProof="0" smtClean="0"/>
              <a:pPr/>
              <a:t>41</a:t>
            </a:fld>
            <a:endParaRPr lang="en-US" noProof="0" dirty="0"/>
          </a:p>
        </p:txBody>
      </p:sp>
      <p:sp>
        <p:nvSpPr>
          <p:cNvPr id="6" name="Title 5">
            <a:extLst>
              <a:ext uri="{FF2B5EF4-FFF2-40B4-BE49-F238E27FC236}">
                <a16:creationId xmlns:a16="http://schemas.microsoft.com/office/drawing/2014/main" id="{81DE1340-3134-59BD-ACAE-287D00823A65}"/>
              </a:ext>
            </a:extLst>
          </p:cNvPr>
          <p:cNvSpPr>
            <a:spLocks noGrp="1"/>
          </p:cNvSpPr>
          <p:nvPr>
            <p:ph type="title"/>
          </p:nvPr>
        </p:nvSpPr>
        <p:spPr>
          <a:xfrm>
            <a:off x="75911" y="476532"/>
            <a:ext cx="8958868" cy="397453"/>
          </a:xfrm>
        </p:spPr>
        <p:txBody>
          <a:bodyPr/>
          <a:lstStyle/>
          <a:p>
            <a:r>
              <a:rPr lang="en-CH" sz="2400" dirty="0"/>
              <a:t>EPD Example: FDES, France, concrete</a:t>
            </a:r>
          </a:p>
        </p:txBody>
      </p:sp>
      <p:pic>
        <p:nvPicPr>
          <p:cNvPr id="4" name="Picture 3">
            <a:extLst>
              <a:ext uri="{FF2B5EF4-FFF2-40B4-BE49-F238E27FC236}">
                <a16:creationId xmlns:a16="http://schemas.microsoft.com/office/drawing/2014/main" id="{294881E8-F078-5570-712D-4308EA2CC803}"/>
              </a:ext>
            </a:extLst>
          </p:cNvPr>
          <p:cNvPicPr>
            <a:picLocks noChangeAspect="1"/>
          </p:cNvPicPr>
          <p:nvPr/>
        </p:nvPicPr>
        <p:blipFill>
          <a:blip r:embed="rId2"/>
          <a:srcRect l="5928" t="23544" r="6269" b="29081"/>
          <a:stretch/>
        </p:blipFill>
        <p:spPr>
          <a:xfrm>
            <a:off x="85806" y="969171"/>
            <a:ext cx="8948973" cy="3412099"/>
          </a:xfrm>
          <a:prstGeom prst="rect">
            <a:avLst/>
          </a:prstGeom>
        </p:spPr>
      </p:pic>
    </p:spTree>
    <p:extLst>
      <p:ext uri="{BB962C8B-B14F-4D97-AF65-F5344CB8AC3E}">
        <p14:creationId xmlns:p14="http://schemas.microsoft.com/office/powerpoint/2010/main" val="37747314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975094-B10D-C5F1-BBB9-FE7C2227A32D}"/>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A24549C-2BD7-BE49-2BBA-6E1EF99357BC}"/>
              </a:ext>
            </a:extLst>
          </p:cNvPr>
          <p:cNvSpPr>
            <a:spLocks noGrp="1"/>
          </p:cNvSpPr>
          <p:nvPr>
            <p:ph type="sldNum" sz="quarter" idx="10"/>
          </p:nvPr>
        </p:nvSpPr>
        <p:spPr/>
        <p:txBody>
          <a:bodyPr/>
          <a:lstStyle/>
          <a:p>
            <a:fld id="{88A1DFE4-5FC5-43BD-BB7E-75EAD82B965F}" type="slidenum">
              <a:rPr lang="en-US" noProof="0" smtClean="0"/>
              <a:pPr/>
              <a:t>42</a:t>
            </a:fld>
            <a:endParaRPr lang="en-US" noProof="0" dirty="0"/>
          </a:p>
        </p:txBody>
      </p:sp>
      <p:sp>
        <p:nvSpPr>
          <p:cNvPr id="7" name="Text Placeholder 6">
            <a:extLst>
              <a:ext uri="{FF2B5EF4-FFF2-40B4-BE49-F238E27FC236}">
                <a16:creationId xmlns:a16="http://schemas.microsoft.com/office/drawing/2014/main" id="{6C11D86A-4AE7-2CF6-25B6-D7F879548FDB}"/>
              </a:ext>
            </a:extLst>
          </p:cNvPr>
          <p:cNvSpPr>
            <a:spLocks noGrp="1"/>
          </p:cNvSpPr>
          <p:nvPr>
            <p:ph type="body" sz="quarter" idx="11"/>
          </p:nvPr>
        </p:nvSpPr>
        <p:spPr>
          <a:xfrm>
            <a:off x="109221" y="849437"/>
            <a:ext cx="8942213" cy="447753"/>
          </a:xfrm>
        </p:spPr>
        <p:txBody>
          <a:bodyPr/>
          <a:lstStyle/>
          <a:p>
            <a:r>
              <a:rPr lang="en-CH" dirty="0"/>
              <a:t>Production of carbon footprint of 1 kg this specific, low carbon, recycled concrete:</a:t>
            </a:r>
          </a:p>
          <a:p>
            <a:r>
              <a:rPr lang="en-CH" dirty="0"/>
              <a:t>46.9 kg CO</a:t>
            </a:r>
            <a:r>
              <a:rPr lang="en-CH" baseline="-25000" dirty="0"/>
              <a:t>2</a:t>
            </a:r>
            <a:r>
              <a:rPr lang="en-CH" dirty="0"/>
              <a:t>(eq) per functional unit = 46.9 * 2.18 = </a:t>
            </a:r>
            <a:r>
              <a:rPr lang="en-CH" u="sng" dirty="0"/>
              <a:t>102.24 kg CO</a:t>
            </a:r>
            <a:r>
              <a:rPr lang="en-CH" u="sng" baseline="-25000" dirty="0"/>
              <a:t>2</a:t>
            </a:r>
            <a:r>
              <a:rPr lang="en-CH" u="sng" dirty="0"/>
              <a:t>(eq)/tonne</a:t>
            </a:r>
            <a:r>
              <a:rPr lang="en-CH" dirty="0"/>
              <a:t>.</a:t>
            </a:r>
          </a:p>
        </p:txBody>
      </p:sp>
      <p:sp>
        <p:nvSpPr>
          <p:cNvPr id="6" name="Title 5">
            <a:extLst>
              <a:ext uri="{FF2B5EF4-FFF2-40B4-BE49-F238E27FC236}">
                <a16:creationId xmlns:a16="http://schemas.microsoft.com/office/drawing/2014/main" id="{4DCD305F-93BB-06E3-73A2-39C198A99A88}"/>
              </a:ext>
            </a:extLst>
          </p:cNvPr>
          <p:cNvSpPr>
            <a:spLocks noGrp="1"/>
          </p:cNvSpPr>
          <p:nvPr>
            <p:ph type="title"/>
          </p:nvPr>
        </p:nvSpPr>
        <p:spPr>
          <a:xfrm>
            <a:off x="75911" y="476532"/>
            <a:ext cx="8958868" cy="447753"/>
          </a:xfrm>
        </p:spPr>
        <p:txBody>
          <a:bodyPr/>
          <a:lstStyle/>
          <a:p>
            <a:r>
              <a:rPr lang="en-CH" sz="2400" dirty="0"/>
              <a:t>EPD Example: FDES, France, concrete total effects</a:t>
            </a:r>
          </a:p>
        </p:txBody>
      </p:sp>
      <p:pic>
        <p:nvPicPr>
          <p:cNvPr id="5" name="Picture 4">
            <a:extLst>
              <a:ext uri="{FF2B5EF4-FFF2-40B4-BE49-F238E27FC236}">
                <a16:creationId xmlns:a16="http://schemas.microsoft.com/office/drawing/2014/main" id="{A11B6B1A-0091-02EA-4A7F-0FEB35D4ADC9}"/>
              </a:ext>
            </a:extLst>
          </p:cNvPr>
          <p:cNvPicPr>
            <a:picLocks noChangeAspect="1"/>
          </p:cNvPicPr>
          <p:nvPr/>
        </p:nvPicPr>
        <p:blipFill>
          <a:blip r:embed="rId2"/>
          <a:srcRect l="7981" t="10065" r="7707" b="66953"/>
          <a:stretch/>
        </p:blipFill>
        <p:spPr>
          <a:xfrm>
            <a:off x="-75557" y="1508686"/>
            <a:ext cx="9295113" cy="3585495"/>
          </a:xfrm>
          <a:prstGeom prst="rect">
            <a:avLst/>
          </a:prstGeom>
        </p:spPr>
      </p:pic>
      <p:sp>
        <p:nvSpPr>
          <p:cNvPr id="12" name="Rectangle 11">
            <a:extLst>
              <a:ext uri="{FF2B5EF4-FFF2-40B4-BE49-F238E27FC236}">
                <a16:creationId xmlns:a16="http://schemas.microsoft.com/office/drawing/2014/main" id="{24D7A633-63B3-5636-0755-84E720E517A7}"/>
              </a:ext>
            </a:extLst>
          </p:cNvPr>
          <p:cNvSpPr/>
          <p:nvPr/>
        </p:nvSpPr>
        <p:spPr>
          <a:xfrm>
            <a:off x="75911" y="2416982"/>
            <a:ext cx="5143583" cy="326218"/>
          </a:xfrm>
          <a:prstGeom prst="rect">
            <a:avLst/>
          </a:prstGeom>
          <a:no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a:solidFill>
                  <a:srgbClr val="FF0000"/>
                </a:solidFill>
              </a:ln>
              <a:noFill/>
            </a:endParaRPr>
          </a:p>
        </p:txBody>
      </p:sp>
      <p:cxnSp>
        <p:nvCxnSpPr>
          <p:cNvPr id="14" name="Straight Arrow Connector 13">
            <a:extLst>
              <a:ext uri="{FF2B5EF4-FFF2-40B4-BE49-F238E27FC236}">
                <a16:creationId xmlns:a16="http://schemas.microsoft.com/office/drawing/2014/main" id="{EB711040-74D7-B75D-85C9-F59BADE172EF}"/>
              </a:ext>
            </a:extLst>
          </p:cNvPr>
          <p:cNvCxnSpPr/>
          <p:nvPr/>
        </p:nvCxnSpPr>
        <p:spPr>
          <a:xfrm flipH="1" flipV="1">
            <a:off x="4572000" y="1359243"/>
            <a:ext cx="59312" cy="1126936"/>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6248177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B295A4-28F3-113D-23D0-580058F64FF0}"/>
              </a:ext>
            </a:extLst>
          </p:cNvPr>
          <p:cNvSpPr>
            <a:spLocks noGrp="1"/>
          </p:cNvSpPr>
          <p:nvPr>
            <p:ph type="sldNum" sz="quarter" idx="10"/>
          </p:nvPr>
        </p:nvSpPr>
        <p:spPr/>
        <p:txBody>
          <a:bodyPr/>
          <a:lstStyle/>
          <a:p>
            <a:fld id="{88A1DFE4-5FC5-43BD-BB7E-75EAD82B965F}" type="slidenum">
              <a:rPr lang="en-US" noProof="0" smtClean="0"/>
              <a:pPr/>
              <a:t>43</a:t>
            </a:fld>
            <a:endParaRPr lang="en-US" noProof="0" dirty="0"/>
          </a:p>
        </p:txBody>
      </p:sp>
      <p:sp>
        <p:nvSpPr>
          <p:cNvPr id="5" name="Title 4">
            <a:extLst>
              <a:ext uri="{FF2B5EF4-FFF2-40B4-BE49-F238E27FC236}">
                <a16:creationId xmlns:a16="http://schemas.microsoft.com/office/drawing/2014/main" id="{995A28CF-D04A-63CA-8914-D81E282BAAFD}"/>
              </a:ext>
            </a:extLst>
          </p:cNvPr>
          <p:cNvSpPr>
            <a:spLocks noGrp="1"/>
          </p:cNvSpPr>
          <p:nvPr>
            <p:ph type="title"/>
          </p:nvPr>
        </p:nvSpPr>
        <p:spPr>
          <a:xfrm>
            <a:off x="75911" y="476532"/>
            <a:ext cx="8958868" cy="497180"/>
          </a:xfrm>
        </p:spPr>
        <p:txBody>
          <a:bodyPr/>
          <a:lstStyle/>
          <a:p>
            <a:r>
              <a:rPr lang="en-CH" sz="2800" dirty="0"/>
              <a:t>Typical carbon footprint of concrete today (2025)</a:t>
            </a:r>
          </a:p>
        </p:txBody>
      </p:sp>
      <p:sp>
        <p:nvSpPr>
          <p:cNvPr id="7" name="Text Placeholder 3">
            <a:extLst>
              <a:ext uri="{FF2B5EF4-FFF2-40B4-BE49-F238E27FC236}">
                <a16:creationId xmlns:a16="http://schemas.microsoft.com/office/drawing/2014/main" id="{14B943FA-5FF2-BF62-E624-555E0C878530}"/>
              </a:ext>
            </a:extLst>
          </p:cNvPr>
          <p:cNvSpPr txBox="1">
            <a:spLocks/>
          </p:cNvSpPr>
          <p:nvPr/>
        </p:nvSpPr>
        <p:spPr>
          <a:xfrm>
            <a:off x="311064" y="1349463"/>
            <a:ext cx="3312535" cy="3539424"/>
          </a:xfrm>
          <a:prstGeom prst="rect">
            <a:avLst/>
          </a:prstGeom>
        </p:spPr>
        <p:txBody>
          <a:bodyPr vert="horz" lIns="91440" tIns="45720" rIns="91440" bIns="45720" rtlCol="0">
            <a:noAutofit/>
          </a:bodyPr>
          <a:lstStyle>
            <a:lvl1pPr marL="0" indent="0" algn="l" defTabSz="685800" rtl="0" eaLnBrk="1" latinLnBrk="0" hangingPunct="1">
              <a:lnSpc>
                <a:spcPct val="10000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ct val="10000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ct val="10000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ct val="10000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Aft>
                <a:spcPts val="1200"/>
              </a:spcAft>
              <a:buFont typeface="Arial" panose="020B0604020202020204" pitchFamily="34" charset="0"/>
              <a:buChar char="•"/>
            </a:pPr>
            <a:r>
              <a:rPr lang="fr-FR" dirty="0"/>
              <a:t>Standard </a:t>
            </a:r>
            <a:r>
              <a:rPr lang="fr-FR" dirty="0" err="1"/>
              <a:t>concrete</a:t>
            </a:r>
            <a:r>
              <a:rPr lang="fr-FR" dirty="0"/>
              <a:t> </a:t>
            </a:r>
            <a:r>
              <a:rPr lang="fr-FR" dirty="0" err="1"/>
              <a:t>using</a:t>
            </a:r>
            <a:r>
              <a:rPr lang="fr-FR" dirty="0"/>
              <a:t> Portland </a:t>
            </a:r>
            <a:r>
              <a:rPr lang="fr-FR" dirty="0" err="1"/>
              <a:t>cement</a:t>
            </a:r>
            <a:r>
              <a:rPr lang="fr-FR" dirty="0"/>
              <a:t> (CEM I) has a </a:t>
            </a:r>
            <a:r>
              <a:rPr lang="fr-FR" dirty="0" err="1"/>
              <a:t>carbon</a:t>
            </a:r>
            <a:r>
              <a:rPr lang="fr-FR" dirty="0"/>
              <a:t> </a:t>
            </a:r>
            <a:r>
              <a:rPr lang="fr-FR" dirty="0" err="1"/>
              <a:t>footprint</a:t>
            </a:r>
            <a:r>
              <a:rPr lang="fr-FR" dirty="0"/>
              <a:t> of </a:t>
            </a:r>
          </a:p>
          <a:p>
            <a:pPr marL="285750" indent="-285750">
              <a:spcAft>
                <a:spcPts val="1200"/>
              </a:spcAft>
              <a:buFont typeface="Arial" panose="020B0604020202020204" pitchFamily="34" charset="0"/>
              <a:buChar char="•"/>
            </a:pPr>
            <a:r>
              <a:rPr lang="fr-FR" dirty="0"/>
              <a:t>C40/C50 goal: &lt; 150 gCO</a:t>
            </a:r>
            <a:r>
              <a:rPr lang="fr-FR" baseline="-25000" dirty="0"/>
              <a:t>2</a:t>
            </a:r>
            <a:r>
              <a:rPr lang="fr-FR" dirty="0"/>
              <a:t>e/kg</a:t>
            </a:r>
          </a:p>
          <a:p>
            <a:pPr marL="285750" indent="-285750">
              <a:spcAft>
                <a:spcPts val="1200"/>
              </a:spcAft>
              <a:buFont typeface="Arial" panose="020B0604020202020204" pitchFamily="34" charset="0"/>
              <a:buChar char="•"/>
            </a:pPr>
            <a:r>
              <a:rPr lang="fr-FR" dirty="0"/>
              <a:t>Replace </a:t>
            </a:r>
            <a:r>
              <a:rPr lang="fr-FR" dirty="0" err="1"/>
              <a:t>reinforcement</a:t>
            </a:r>
            <a:r>
              <a:rPr lang="fr-FR" dirty="0"/>
              <a:t> bars </a:t>
            </a:r>
            <a:r>
              <a:rPr lang="fr-FR" dirty="0" err="1"/>
              <a:t>with</a:t>
            </a:r>
            <a:r>
              <a:rPr lang="fr-FR" dirty="0"/>
              <a:t> fibres</a:t>
            </a:r>
          </a:p>
          <a:p>
            <a:pPr marL="285750" indent="-285750">
              <a:spcAft>
                <a:spcPts val="1200"/>
              </a:spcAft>
              <a:buFont typeface="Arial" panose="020B0604020202020204" pitchFamily="34" charset="0"/>
              <a:buChar char="•"/>
            </a:pPr>
            <a:r>
              <a:rPr lang="fr-FR" dirty="0"/>
              <a:t>Use </a:t>
            </a:r>
            <a:r>
              <a:rPr lang="fr-FR" dirty="0" err="1"/>
              <a:t>recucled</a:t>
            </a:r>
            <a:r>
              <a:rPr lang="fr-FR" dirty="0"/>
              <a:t> </a:t>
            </a:r>
            <a:r>
              <a:rPr lang="fr-FR" dirty="0" err="1"/>
              <a:t>rebar</a:t>
            </a:r>
            <a:endParaRPr lang="fr-FR" dirty="0"/>
          </a:p>
          <a:p>
            <a:pPr marL="285750" indent="-285750">
              <a:spcAft>
                <a:spcPts val="1200"/>
              </a:spcAft>
              <a:buFont typeface="Arial" panose="020B0604020202020204" pitchFamily="34" charset="0"/>
              <a:buChar char="•"/>
            </a:pPr>
            <a:r>
              <a:rPr lang="fr-FR" dirty="0"/>
              <a:t>Foster local production </a:t>
            </a:r>
            <a:r>
              <a:rPr lang="fr-FR" dirty="0" err="1"/>
              <a:t>with</a:t>
            </a:r>
            <a:r>
              <a:rPr lang="fr-FR" dirty="0"/>
              <a:t> </a:t>
            </a:r>
            <a:r>
              <a:rPr lang="fr-FR" dirty="0" err="1"/>
              <a:t>modular</a:t>
            </a:r>
            <a:r>
              <a:rPr lang="fr-FR" dirty="0"/>
              <a:t>, re-usable plants</a:t>
            </a:r>
          </a:p>
        </p:txBody>
      </p:sp>
      <p:pic>
        <p:nvPicPr>
          <p:cNvPr id="8" name="Picture 7" descr="A screen shot of a computer&#10;&#10;Description automatically generated">
            <a:extLst>
              <a:ext uri="{FF2B5EF4-FFF2-40B4-BE49-F238E27FC236}">
                <a16:creationId xmlns:a16="http://schemas.microsoft.com/office/drawing/2014/main" id="{B6C2D336-6E1A-4D03-E3B9-A61F3743F9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5335" y="1349462"/>
            <a:ext cx="5279444" cy="3539425"/>
          </a:xfrm>
          <a:prstGeom prst="rect">
            <a:avLst/>
          </a:prstGeom>
        </p:spPr>
      </p:pic>
      <p:sp>
        <p:nvSpPr>
          <p:cNvPr id="9" name="Rounded Rectangle 8">
            <a:extLst>
              <a:ext uri="{FF2B5EF4-FFF2-40B4-BE49-F238E27FC236}">
                <a16:creationId xmlns:a16="http://schemas.microsoft.com/office/drawing/2014/main" id="{ADAF58DF-BD39-3F42-18F8-2E2AAA1F7994}"/>
              </a:ext>
            </a:extLst>
          </p:cNvPr>
          <p:cNvSpPr/>
          <p:nvPr/>
        </p:nvSpPr>
        <p:spPr>
          <a:xfrm>
            <a:off x="5535722" y="1739830"/>
            <a:ext cx="1090829" cy="464615"/>
          </a:xfrm>
          <a:prstGeom prst="roundRect">
            <a:avLst>
              <a:gd name="adj" fmla="val 8802"/>
            </a:avLst>
          </a:prstGeom>
          <a:noFill/>
          <a:ln w="28575">
            <a:solidFill>
              <a:schemeClr val="accent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CH"/>
          </a:p>
        </p:txBody>
      </p:sp>
      <p:sp>
        <p:nvSpPr>
          <p:cNvPr id="11" name="Rounded Rectangle 10">
            <a:extLst>
              <a:ext uri="{FF2B5EF4-FFF2-40B4-BE49-F238E27FC236}">
                <a16:creationId xmlns:a16="http://schemas.microsoft.com/office/drawing/2014/main" id="{F0B60BB3-30F0-C06A-17EC-F9BDF92C19FB}"/>
              </a:ext>
            </a:extLst>
          </p:cNvPr>
          <p:cNvSpPr/>
          <p:nvPr/>
        </p:nvSpPr>
        <p:spPr>
          <a:xfrm>
            <a:off x="6692419" y="1739829"/>
            <a:ext cx="1072567" cy="464615"/>
          </a:xfrm>
          <a:prstGeom prst="roundRect">
            <a:avLst>
              <a:gd name="adj" fmla="val 8802"/>
            </a:avLst>
          </a:prstGeom>
          <a:noFill/>
          <a:ln w="28575">
            <a:solidFill>
              <a:schemeClr val="accent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CH"/>
          </a:p>
        </p:txBody>
      </p:sp>
      <p:sp>
        <p:nvSpPr>
          <p:cNvPr id="10" name="Down Arrow 9">
            <a:extLst>
              <a:ext uri="{FF2B5EF4-FFF2-40B4-BE49-F238E27FC236}">
                <a16:creationId xmlns:a16="http://schemas.microsoft.com/office/drawing/2014/main" id="{E0F6E032-43A5-9EA8-9F03-DF1B23469E6B}"/>
              </a:ext>
            </a:extLst>
          </p:cNvPr>
          <p:cNvSpPr/>
          <p:nvPr/>
        </p:nvSpPr>
        <p:spPr>
          <a:xfrm rot="10800000">
            <a:off x="6986386" y="2057276"/>
            <a:ext cx="484632" cy="768274"/>
          </a:xfrm>
          <a:prstGeom prst="down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4840073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D9A405-E023-3E42-4FBB-2050DB4C4177}"/>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9722024-3130-E8DE-42CC-279852C346AA}"/>
              </a:ext>
            </a:extLst>
          </p:cNvPr>
          <p:cNvSpPr>
            <a:spLocks noGrp="1"/>
          </p:cNvSpPr>
          <p:nvPr>
            <p:ph type="sldNum" sz="quarter" idx="10"/>
          </p:nvPr>
        </p:nvSpPr>
        <p:spPr/>
        <p:txBody>
          <a:bodyPr/>
          <a:lstStyle/>
          <a:p>
            <a:fld id="{88A1DFE4-5FC5-43BD-BB7E-75EAD82B965F}" type="slidenum">
              <a:rPr lang="en-US" noProof="0" smtClean="0"/>
              <a:pPr/>
              <a:t>44</a:t>
            </a:fld>
            <a:endParaRPr lang="en-US" noProof="0" dirty="0"/>
          </a:p>
        </p:txBody>
      </p:sp>
      <p:sp>
        <p:nvSpPr>
          <p:cNvPr id="2" name="Text Placeholder 1">
            <a:extLst>
              <a:ext uri="{FF2B5EF4-FFF2-40B4-BE49-F238E27FC236}">
                <a16:creationId xmlns:a16="http://schemas.microsoft.com/office/drawing/2014/main" id="{834B00EC-E59D-BBC3-89C1-EB41E0833142}"/>
              </a:ext>
            </a:extLst>
          </p:cNvPr>
          <p:cNvSpPr>
            <a:spLocks noGrp="1"/>
          </p:cNvSpPr>
          <p:nvPr>
            <p:ph type="body" sz="quarter" idx="12"/>
          </p:nvPr>
        </p:nvSpPr>
        <p:spPr>
          <a:xfrm>
            <a:off x="186612" y="1347555"/>
            <a:ext cx="8406881" cy="3088800"/>
          </a:xfrm>
        </p:spPr>
        <p:txBody>
          <a:bodyPr/>
          <a:lstStyle/>
          <a:p>
            <a:r>
              <a:rPr lang="en-CH" dirty="0"/>
              <a:t>SimaPro: </a:t>
            </a:r>
            <a:r>
              <a:rPr lang="en-CH" b="0" dirty="0"/>
              <a:t>Commercial, comprehensive, needs expert knowledge</a:t>
            </a:r>
          </a:p>
          <a:p>
            <a:r>
              <a:rPr lang="en-CH" dirty="0"/>
              <a:t>OpenLCA:</a:t>
            </a:r>
          </a:p>
          <a:p>
            <a:pPr marL="184150"/>
            <a:r>
              <a:rPr lang="en-CH" b="0" dirty="0"/>
              <a:t>offline software free, comprehensive, needs expert knowledge</a:t>
            </a:r>
          </a:p>
          <a:p>
            <a:pPr marL="184150"/>
            <a:r>
              <a:rPr lang="en-GB" b="0" dirty="0"/>
              <a:t>For a fee an o</a:t>
            </a:r>
            <a:r>
              <a:rPr lang="en-CH" b="0" dirty="0"/>
              <a:t>nline service exists suitable for non-experts</a:t>
            </a:r>
          </a:p>
          <a:p>
            <a:r>
              <a:rPr lang="en-CH" dirty="0"/>
              <a:t>OneClick LCA: </a:t>
            </a:r>
            <a:r>
              <a:rPr lang="en-CH" b="0" dirty="0"/>
              <a:t>Commercial web based, easy to use, limited in terms of reporting</a:t>
            </a:r>
          </a:p>
          <a:p>
            <a:r>
              <a:rPr lang="en-CH" dirty="0"/>
              <a:t>Excel: </a:t>
            </a:r>
            <a:r>
              <a:rPr lang="en-CH" b="0" dirty="0"/>
              <a:t>Need to craft your own</a:t>
            </a:r>
          </a:p>
        </p:txBody>
      </p:sp>
      <p:sp>
        <p:nvSpPr>
          <p:cNvPr id="5" name="Title 4">
            <a:extLst>
              <a:ext uri="{FF2B5EF4-FFF2-40B4-BE49-F238E27FC236}">
                <a16:creationId xmlns:a16="http://schemas.microsoft.com/office/drawing/2014/main" id="{67DD0AB9-0A85-0A40-3F6E-5A61498F7763}"/>
              </a:ext>
            </a:extLst>
          </p:cNvPr>
          <p:cNvSpPr>
            <a:spLocks noGrp="1"/>
          </p:cNvSpPr>
          <p:nvPr>
            <p:ph type="title"/>
          </p:nvPr>
        </p:nvSpPr>
        <p:spPr/>
        <p:txBody>
          <a:bodyPr/>
          <a:lstStyle/>
          <a:p>
            <a:r>
              <a:rPr lang="en-CH" dirty="0"/>
              <a:t>Software solutions</a:t>
            </a:r>
          </a:p>
        </p:txBody>
      </p:sp>
    </p:spTree>
    <p:extLst>
      <p:ext uri="{BB962C8B-B14F-4D97-AF65-F5344CB8AC3E}">
        <p14:creationId xmlns:p14="http://schemas.microsoft.com/office/powerpoint/2010/main" val="9029232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3CC856-45B6-3D60-68D5-DB90FB6CBB71}"/>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E25FEDD-72F5-81A6-78BE-5AD4622CECAF}"/>
              </a:ext>
            </a:extLst>
          </p:cNvPr>
          <p:cNvSpPr>
            <a:spLocks noGrp="1"/>
          </p:cNvSpPr>
          <p:nvPr>
            <p:ph type="sldNum" sz="quarter" idx="10"/>
          </p:nvPr>
        </p:nvSpPr>
        <p:spPr/>
        <p:txBody>
          <a:bodyPr/>
          <a:lstStyle/>
          <a:p>
            <a:fld id="{88A1DFE4-5FC5-43BD-BB7E-75EAD82B965F}" type="slidenum">
              <a:rPr lang="en-US" noProof="0" smtClean="0"/>
              <a:pPr/>
              <a:t>45</a:t>
            </a:fld>
            <a:endParaRPr lang="en-US" noProof="0" dirty="0"/>
          </a:p>
        </p:txBody>
      </p:sp>
      <p:sp>
        <p:nvSpPr>
          <p:cNvPr id="6" name="Title 5">
            <a:extLst>
              <a:ext uri="{FF2B5EF4-FFF2-40B4-BE49-F238E27FC236}">
                <a16:creationId xmlns:a16="http://schemas.microsoft.com/office/drawing/2014/main" id="{0732BC3B-DCDD-3FD9-69B6-69F74A00B8DC}"/>
              </a:ext>
            </a:extLst>
          </p:cNvPr>
          <p:cNvSpPr>
            <a:spLocks noGrp="1"/>
          </p:cNvSpPr>
          <p:nvPr>
            <p:ph type="title"/>
          </p:nvPr>
        </p:nvSpPr>
        <p:spPr/>
        <p:txBody>
          <a:bodyPr/>
          <a:lstStyle/>
          <a:p>
            <a:r>
              <a:rPr lang="en-CH" dirty="0"/>
              <a:t>Specific example: Construction footprint of FCC</a:t>
            </a:r>
          </a:p>
        </p:txBody>
      </p:sp>
      <p:pic>
        <p:nvPicPr>
          <p:cNvPr id="39" name="Image 3">
            <a:extLst>
              <a:ext uri="{FF2B5EF4-FFF2-40B4-BE49-F238E27FC236}">
                <a16:creationId xmlns:a16="http://schemas.microsoft.com/office/drawing/2014/main" id="{CC30551D-1775-FF70-4FFA-7A744333CC85}"/>
              </a:ext>
            </a:extLst>
          </p:cNvPr>
          <p:cNvPicPr>
            <a:picLocks noChangeAspect="1"/>
          </p:cNvPicPr>
          <p:nvPr/>
        </p:nvPicPr>
        <p:blipFill rotWithShape="1">
          <a:blip r:embed="rId2"/>
          <a:srcRect b="10770"/>
          <a:stretch/>
        </p:blipFill>
        <p:spPr>
          <a:xfrm>
            <a:off x="2543033" y="1092099"/>
            <a:ext cx="4243509" cy="2959301"/>
          </a:xfrm>
          <a:prstGeom prst="rect">
            <a:avLst/>
          </a:prstGeom>
        </p:spPr>
      </p:pic>
      <p:pic>
        <p:nvPicPr>
          <p:cNvPr id="38" name="Picture 6">
            <a:extLst>
              <a:ext uri="{FF2B5EF4-FFF2-40B4-BE49-F238E27FC236}">
                <a16:creationId xmlns:a16="http://schemas.microsoft.com/office/drawing/2014/main" id="{ADC51A7E-3314-90B5-8789-208902F8497F}"/>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5734341" y="3381660"/>
            <a:ext cx="3333750" cy="1666875"/>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4">
            <a:extLst>
              <a:ext uri="{FF2B5EF4-FFF2-40B4-BE49-F238E27FC236}">
                <a16:creationId xmlns:a16="http://schemas.microsoft.com/office/drawing/2014/main" id="{99DD6B3B-BBB8-6A81-B901-79DC35CCCCB0}"/>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7273" b="90455" l="2286" r="95429">
                        <a14:foregroundMark x1="6286" y1="44091" x2="6286" y2="44091"/>
                        <a14:foregroundMark x1="9429" y1="40000" x2="9429" y2="40000"/>
                        <a14:foregroundMark x1="2286" y1="40455" x2="2286" y2="40455"/>
                        <a14:foregroundMark x1="18000" y1="52727" x2="18000" y2="52727"/>
                        <a14:foregroundMark x1="11714" y1="55000" x2="11714" y2="55000"/>
                        <a14:foregroundMark x1="57429" y1="90455" x2="57429" y2="90455"/>
                        <a14:foregroundMark x1="92857" y1="71364" x2="92857" y2="71364"/>
                        <a14:foregroundMark x1="95714" y1="71364" x2="95714" y2="71364"/>
                        <a14:foregroundMark x1="46857" y1="8182" x2="46857" y2="8182"/>
                        <a14:foregroundMark x1="49143" y1="7273" x2="49143" y2="7273"/>
                        <a14:foregroundMark x1="58571" y1="50909" x2="58571" y2="50909"/>
                        <a14:foregroundMark x1="73714" y1="76364" x2="73714" y2="76364"/>
                        <a14:foregroundMark x1="72286" y1="71364" x2="72286" y2="71364"/>
                        <a14:foregroundMark x1="44857" y1="49091" x2="44857" y2="49091"/>
                        <a14:foregroundMark x1="44571" y1="22273" x2="44571" y2="22273"/>
                      </a14:backgroundRemoval>
                    </a14:imgEffect>
                  </a14:imgLayer>
                </a14:imgProps>
              </a:ext>
              <a:ext uri="{28A0092B-C50C-407E-A947-70E740481C1C}">
                <a14:useLocalDpi xmlns:a14="http://schemas.microsoft.com/office/drawing/2010/main" val="0"/>
              </a:ext>
            </a:extLst>
          </a:blip>
          <a:srcRect/>
          <a:stretch>
            <a:fillRect/>
          </a:stretch>
        </p:blipFill>
        <p:spPr bwMode="auto">
          <a:xfrm>
            <a:off x="75911" y="2953035"/>
            <a:ext cx="3333750" cy="2095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5452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33E814-2FE3-A403-D218-9B20884ECFDD}"/>
              </a:ext>
            </a:extLst>
          </p:cNvPr>
          <p:cNvSpPr>
            <a:spLocks noGrp="1"/>
          </p:cNvSpPr>
          <p:nvPr>
            <p:ph type="sldNum" sz="quarter" idx="10"/>
          </p:nvPr>
        </p:nvSpPr>
        <p:spPr/>
        <p:txBody>
          <a:bodyPr/>
          <a:lstStyle/>
          <a:p>
            <a:fld id="{88A1DFE4-5FC5-43BD-BB7E-75EAD82B965F}" type="slidenum">
              <a:rPr lang="en-US" noProof="0" smtClean="0"/>
              <a:pPr/>
              <a:t>46</a:t>
            </a:fld>
            <a:endParaRPr lang="en-US" noProof="0" dirty="0"/>
          </a:p>
        </p:txBody>
      </p:sp>
      <p:sp>
        <p:nvSpPr>
          <p:cNvPr id="5" name="Title 4">
            <a:extLst>
              <a:ext uri="{FF2B5EF4-FFF2-40B4-BE49-F238E27FC236}">
                <a16:creationId xmlns:a16="http://schemas.microsoft.com/office/drawing/2014/main" id="{3F65364F-FF8D-B761-F80F-85822A69D2B5}"/>
              </a:ext>
            </a:extLst>
          </p:cNvPr>
          <p:cNvSpPr>
            <a:spLocks noGrp="1"/>
          </p:cNvSpPr>
          <p:nvPr>
            <p:ph type="title"/>
          </p:nvPr>
        </p:nvSpPr>
        <p:spPr/>
        <p:txBody>
          <a:bodyPr/>
          <a:lstStyle/>
          <a:p>
            <a:r>
              <a:rPr lang="en-CH" dirty="0"/>
              <a:t>KPIs selected</a:t>
            </a:r>
          </a:p>
        </p:txBody>
      </p:sp>
      <p:graphicFrame>
        <p:nvGraphicFramePr>
          <p:cNvPr id="7" name="Tableau 2">
            <a:extLst>
              <a:ext uri="{FF2B5EF4-FFF2-40B4-BE49-F238E27FC236}">
                <a16:creationId xmlns:a16="http://schemas.microsoft.com/office/drawing/2014/main" id="{6DC0F4E9-9A17-A262-B4DD-155F23B17D4D}"/>
              </a:ext>
            </a:extLst>
          </p:cNvPr>
          <p:cNvGraphicFramePr>
            <a:graphicFrameLocks noGrp="1"/>
          </p:cNvGraphicFramePr>
          <p:nvPr>
            <p:extLst>
              <p:ext uri="{D42A27DB-BD31-4B8C-83A1-F6EECF244321}">
                <p14:modId xmlns:p14="http://schemas.microsoft.com/office/powerpoint/2010/main" val="2812421396"/>
              </p:ext>
            </p:extLst>
          </p:nvPr>
        </p:nvGraphicFramePr>
        <p:xfrm>
          <a:off x="109221" y="1038565"/>
          <a:ext cx="4846559" cy="1430227"/>
        </p:xfrm>
        <a:graphic>
          <a:graphicData uri="http://schemas.openxmlformats.org/drawingml/2006/table">
            <a:tbl>
              <a:tblPr firstRow="1" firstCol="1">
                <a:tableStyleId>{5C22544A-7EE6-4342-B048-85BDC9FD1C3A}</a:tableStyleId>
              </a:tblPr>
              <a:tblGrid>
                <a:gridCol w="3602161">
                  <a:extLst>
                    <a:ext uri="{9D8B030D-6E8A-4147-A177-3AD203B41FA5}">
                      <a16:colId xmlns:a16="http://schemas.microsoft.com/office/drawing/2014/main" val="16592835"/>
                    </a:ext>
                  </a:extLst>
                </a:gridCol>
                <a:gridCol w="1244398">
                  <a:extLst>
                    <a:ext uri="{9D8B030D-6E8A-4147-A177-3AD203B41FA5}">
                      <a16:colId xmlns:a16="http://schemas.microsoft.com/office/drawing/2014/main" val="2127227415"/>
                    </a:ext>
                  </a:extLst>
                </a:gridCol>
              </a:tblGrid>
              <a:tr h="183710">
                <a:tc>
                  <a:txBody>
                    <a:bodyPr/>
                    <a:lstStyle/>
                    <a:p>
                      <a:pPr algn="ctr" fontAlgn="ctr"/>
                      <a:r>
                        <a:rPr lang="en-GB" sz="1350" u="none" strike="noStrike" dirty="0">
                          <a:effectLst/>
                        </a:rPr>
                        <a:t>EPD based on</a:t>
                      </a:r>
                      <a:r>
                        <a:rPr lang="en-GB" sz="1350" b="0" u="none" strike="noStrike" dirty="0">
                          <a:effectLst/>
                        </a:rPr>
                        <a:t> </a:t>
                      </a:r>
                      <a:r>
                        <a:rPr lang="en-GB" sz="1350" u="sng" strike="noStrike" dirty="0">
                          <a:effectLst/>
                        </a:rPr>
                        <a:t>EN 15804+A2 </a:t>
                      </a:r>
                      <a:endParaRPr lang="en-GB" sz="1350" b="1" i="0" u="sng" strike="noStrike" dirty="0">
                        <a:solidFill>
                          <a:srgbClr val="000000"/>
                        </a:solidFill>
                        <a:effectLst/>
                        <a:latin typeface="Aptos Narrow" panose="020B0004020202020204" pitchFamily="34" charset="0"/>
                      </a:endParaRPr>
                    </a:p>
                  </a:txBody>
                  <a:tcPr marL="9525" marR="9525" marT="9525" marB="0" anchor="ctr">
                    <a:solidFill>
                      <a:srgbClr val="0070C0"/>
                    </a:solidFill>
                  </a:tcPr>
                </a:tc>
                <a:tc>
                  <a:txBody>
                    <a:bodyPr/>
                    <a:lstStyle/>
                    <a:p>
                      <a:pPr algn="ctr" fontAlgn="ctr"/>
                      <a:r>
                        <a:rPr lang="fr-FR" sz="1100" u="none" strike="noStrike" dirty="0" err="1">
                          <a:effectLst/>
                        </a:rPr>
                        <a:t>Reported</a:t>
                      </a:r>
                      <a:r>
                        <a:rPr lang="fr-FR" sz="1100" u="none" strike="noStrike" dirty="0">
                          <a:effectLst/>
                        </a:rPr>
                        <a:t> in </a:t>
                      </a:r>
                      <a:r>
                        <a:rPr lang="fr-FR" sz="1100" u="none" strike="noStrike" dirty="0" err="1">
                          <a:effectLst/>
                        </a:rPr>
                        <a:t>OneClickLCA</a:t>
                      </a:r>
                      <a:endParaRPr lang="fr-FR" sz="1100" b="1" i="0" u="none" strike="noStrike" dirty="0">
                        <a:solidFill>
                          <a:srgbClr val="000000"/>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4095550748"/>
                  </a:ext>
                </a:extLst>
              </a:tr>
              <a:tr h="141816">
                <a:tc>
                  <a:txBody>
                    <a:bodyPr/>
                    <a:lstStyle/>
                    <a:p>
                      <a:pPr lvl="0" algn="l" fontAlgn="ctr"/>
                      <a:r>
                        <a:rPr lang="fr-FR" sz="1100" u="none" strike="noStrike" dirty="0" err="1">
                          <a:effectLst/>
                        </a:rPr>
                        <a:t>Climate</a:t>
                      </a:r>
                      <a:r>
                        <a:rPr lang="fr-FR" sz="1100" u="none" strike="noStrike" dirty="0">
                          <a:effectLst/>
                        </a:rPr>
                        <a:t> Change Total</a:t>
                      </a:r>
                      <a:endParaRPr lang="fr-FR" sz="1100" b="0" i="0" u="none" strike="noStrike" dirty="0">
                        <a:solidFill>
                          <a:srgbClr val="000000"/>
                        </a:solidFill>
                        <a:effectLst/>
                        <a:latin typeface="Aptos Narrow" panose="020B0004020202020204" pitchFamily="34" charset="0"/>
                      </a:endParaRPr>
                    </a:p>
                  </a:txBody>
                  <a:tcPr anchor="ctr">
                    <a:solidFill>
                      <a:srgbClr val="0070C0"/>
                    </a:solidFill>
                  </a:tcPr>
                </a:tc>
                <a:tc>
                  <a:txBody>
                    <a:bodyPr/>
                    <a:lstStyle/>
                    <a:p>
                      <a:pPr algn="ctr" fontAlgn="ctr"/>
                      <a:r>
                        <a:rPr lang="fr-FR" sz="1100" u="none" strike="noStrike">
                          <a:effectLst/>
                        </a:rPr>
                        <a:t>X</a:t>
                      </a:r>
                      <a:endParaRPr lang="fr-FR" sz="1100" b="0" i="0" u="none" strike="noStrike">
                        <a:solidFill>
                          <a:srgbClr val="000000"/>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3535939013"/>
                  </a:ext>
                </a:extLst>
              </a:tr>
              <a:tr h="141816">
                <a:tc>
                  <a:txBody>
                    <a:bodyPr/>
                    <a:lstStyle/>
                    <a:p>
                      <a:pPr lvl="0" algn="l" fontAlgn="ctr"/>
                      <a:r>
                        <a:rPr lang="fr-FR" sz="1100" u="none" strike="noStrike" dirty="0" err="1">
                          <a:effectLst/>
                        </a:rPr>
                        <a:t>Climate</a:t>
                      </a:r>
                      <a:r>
                        <a:rPr lang="fr-FR" sz="1100" u="none" strike="noStrike" dirty="0">
                          <a:effectLst/>
                        </a:rPr>
                        <a:t> Change </a:t>
                      </a:r>
                      <a:r>
                        <a:rPr lang="fr-FR" sz="1100" u="none" strike="noStrike" dirty="0" err="1">
                          <a:effectLst/>
                        </a:rPr>
                        <a:t>Fossil</a:t>
                      </a:r>
                      <a:endParaRPr lang="fr-FR" sz="1100" b="0" i="0" u="none" strike="noStrike" dirty="0">
                        <a:solidFill>
                          <a:srgbClr val="000000"/>
                        </a:solidFill>
                        <a:effectLst/>
                        <a:latin typeface="Aptos Narrow" panose="020B0004020202020204" pitchFamily="34" charset="0"/>
                      </a:endParaRPr>
                    </a:p>
                  </a:txBody>
                  <a:tcPr anchor="ctr">
                    <a:solidFill>
                      <a:srgbClr val="0070C0"/>
                    </a:solidFill>
                  </a:tcPr>
                </a:tc>
                <a:tc>
                  <a:txBody>
                    <a:bodyPr/>
                    <a:lstStyle/>
                    <a:p>
                      <a:pPr algn="ctr" fontAlgn="ctr"/>
                      <a:r>
                        <a:rPr lang="fr-FR" sz="1100" u="none" strike="noStrike" dirty="0">
                          <a:effectLst/>
                        </a:rPr>
                        <a:t>X</a:t>
                      </a:r>
                      <a:endParaRPr lang="fr-FR" sz="1100" b="0" i="0" u="none" strike="noStrike" dirty="0">
                        <a:solidFill>
                          <a:srgbClr val="000000"/>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3882692935"/>
                  </a:ext>
                </a:extLst>
              </a:tr>
              <a:tr h="283631">
                <a:tc>
                  <a:txBody>
                    <a:bodyPr/>
                    <a:lstStyle/>
                    <a:p>
                      <a:pPr lvl="0" algn="l" fontAlgn="ctr"/>
                      <a:r>
                        <a:rPr lang="en-GB" sz="1100" u="none" strike="noStrike" dirty="0">
                          <a:effectLst/>
                        </a:rPr>
                        <a:t>Climate Change Biogenic Removals and Emissions</a:t>
                      </a:r>
                      <a:endParaRPr lang="en-GB" sz="1100" b="0" i="0" u="none" strike="noStrike" dirty="0">
                        <a:solidFill>
                          <a:srgbClr val="000000"/>
                        </a:solidFill>
                        <a:effectLst/>
                        <a:latin typeface="Aptos Narrow" panose="020B0004020202020204" pitchFamily="34" charset="0"/>
                      </a:endParaRPr>
                    </a:p>
                  </a:txBody>
                  <a:tcPr anchor="ctr">
                    <a:solidFill>
                      <a:srgbClr val="0070C0"/>
                    </a:solidFill>
                  </a:tcPr>
                </a:tc>
                <a:tc>
                  <a:txBody>
                    <a:bodyPr/>
                    <a:lstStyle/>
                    <a:p>
                      <a:pPr algn="ctr" fontAlgn="ctr"/>
                      <a:r>
                        <a:rPr lang="fr-FR" sz="1100" u="none" strike="noStrike" dirty="0">
                          <a:effectLst/>
                        </a:rPr>
                        <a:t>X</a:t>
                      </a:r>
                      <a:endParaRPr lang="fr-FR" sz="1100" b="0" i="0" u="none" strike="noStrike" dirty="0">
                        <a:solidFill>
                          <a:srgbClr val="000000"/>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2107299613"/>
                  </a:ext>
                </a:extLst>
              </a:tr>
              <a:tr h="283631">
                <a:tc>
                  <a:txBody>
                    <a:bodyPr/>
                    <a:lstStyle/>
                    <a:p>
                      <a:pPr lvl="0" algn="l" fontAlgn="ctr"/>
                      <a:r>
                        <a:rPr lang="en-GB" sz="1100" u="none" strike="noStrike" dirty="0">
                          <a:effectLst/>
                        </a:rPr>
                        <a:t>Climate Change Land Use and Land Use Change</a:t>
                      </a:r>
                      <a:endParaRPr lang="en-GB" sz="1100" b="0" i="0" u="none" strike="noStrike" dirty="0">
                        <a:solidFill>
                          <a:srgbClr val="000000"/>
                        </a:solidFill>
                        <a:effectLst/>
                        <a:latin typeface="Aptos Narrow" panose="020B0004020202020204" pitchFamily="34" charset="0"/>
                      </a:endParaRPr>
                    </a:p>
                  </a:txBody>
                  <a:tcPr anchor="ctr">
                    <a:solidFill>
                      <a:srgbClr val="0070C0"/>
                    </a:solidFill>
                  </a:tcPr>
                </a:tc>
                <a:tc>
                  <a:txBody>
                    <a:bodyPr/>
                    <a:lstStyle/>
                    <a:p>
                      <a:pPr algn="ctr" fontAlgn="ctr"/>
                      <a:r>
                        <a:rPr lang="fr-FR" sz="1100" u="none" strike="noStrike" dirty="0">
                          <a:effectLst/>
                        </a:rPr>
                        <a:t>X</a:t>
                      </a:r>
                      <a:endParaRPr lang="fr-FR" sz="1100" b="0" i="0" u="none" strike="noStrike" dirty="0">
                        <a:solidFill>
                          <a:srgbClr val="000000"/>
                        </a:solidFill>
                        <a:effectLst/>
                        <a:latin typeface="Aptos Narrow" panose="020B0004020202020204" pitchFamily="34" charset="0"/>
                      </a:endParaRPr>
                    </a:p>
                  </a:txBody>
                  <a:tcPr marL="9525" marR="9525" marT="9525" marB="0" anchor="ctr"/>
                </a:tc>
                <a:extLst>
                  <a:ext uri="{0D108BD9-81ED-4DB2-BD59-A6C34878D82A}">
                    <a16:rowId xmlns:a16="http://schemas.microsoft.com/office/drawing/2014/main" val="2547166278"/>
                  </a:ext>
                </a:extLst>
              </a:tr>
            </a:tbl>
          </a:graphicData>
        </a:graphic>
      </p:graphicFrame>
      <p:graphicFrame>
        <p:nvGraphicFramePr>
          <p:cNvPr id="8" name="Tableau 8">
            <a:extLst>
              <a:ext uri="{FF2B5EF4-FFF2-40B4-BE49-F238E27FC236}">
                <a16:creationId xmlns:a16="http://schemas.microsoft.com/office/drawing/2014/main" id="{0EA3971C-0113-129E-EBE3-59CF29C4D9A0}"/>
              </a:ext>
            </a:extLst>
          </p:cNvPr>
          <p:cNvGraphicFramePr>
            <a:graphicFrameLocks noGrp="1"/>
          </p:cNvGraphicFramePr>
          <p:nvPr>
            <p:extLst>
              <p:ext uri="{D42A27DB-BD31-4B8C-83A1-F6EECF244321}">
                <p14:modId xmlns:p14="http://schemas.microsoft.com/office/powerpoint/2010/main" val="804168335"/>
              </p:ext>
            </p:extLst>
          </p:nvPr>
        </p:nvGraphicFramePr>
        <p:xfrm>
          <a:off x="5065001" y="1039440"/>
          <a:ext cx="3952155" cy="3888000"/>
        </p:xfrm>
        <a:graphic>
          <a:graphicData uri="http://schemas.openxmlformats.org/drawingml/2006/table">
            <a:tbl>
              <a:tblPr firstCol="1">
                <a:tableStyleId>{5C22544A-7EE6-4342-B048-85BDC9FD1C3A}</a:tableStyleId>
              </a:tblPr>
              <a:tblGrid>
                <a:gridCol w="2764155">
                  <a:extLst>
                    <a:ext uri="{9D8B030D-6E8A-4147-A177-3AD203B41FA5}">
                      <a16:colId xmlns:a16="http://schemas.microsoft.com/office/drawing/2014/main" val="1856718544"/>
                    </a:ext>
                  </a:extLst>
                </a:gridCol>
                <a:gridCol w="1188000">
                  <a:extLst>
                    <a:ext uri="{9D8B030D-6E8A-4147-A177-3AD203B41FA5}">
                      <a16:colId xmlns:a16="http://schemas.microsoft.com/office/drawing/2014/main" val="2897892469"/>
                    </a:ext>
                  </a:extLst>
                </a:gridCol>
              </a:tblGrid>
              <a:tr h="259200">
                <a:tc>
                  <a:txBody>
                    <a:bodyPr/>
                    <a:lstStyle/>
                    <a:p>
                      <a:pPr algn="l" fontAlgn="ctr"/>
                      <a:r>
                        <a:rPr lang="fr-FR" sz="1100" u="none" strike="noStrike" dirty="0">
                          <a:effectLst/>
                        </a:rPr>
                        <a:t>Ozone </a:t>
                      </a:r>
                      <a:r>
                        <a:rPr lang="fr-FR" sz="1100" u="none" strike="noStrike" dirty="0" err="1">
                          <a:effectLst/>
                        </a:rPr>
                        <a:t>Depletion</a:t>
                      </a:r>
                      <a:endParaRPr lang="fr-FR" sz="1100" b="0" i="0" u="none" strike="noStrike" dirty="0">
                        <a:solidFill>
                          <a:srgbClr val="000000"/>
                        </a:solidFill>
                        <a:effectLst/>
                        <a:latin typeface="Aptos Narrow" panose="020B0004020202020204" pitchFamily="34" charset="0"/>
                      </a:endParaRPr>
                    </a:p>
                  </a:txBody>
                  <a:tcPr anchor="ctr">
                    <a:solidFill>
                      <a:srgbClr val="00B050"/>
                    </a:solidFill>
                  </a:tcPr>
                </a:tc>
                <a:tc rowSpan="15">
                  <a:txBody>
                    <a:bodyPr/>
                    <a:lstStyle/>
                    <a:p>
                      <a:pPr algn="ctr" fontAlgn="ctr"/>
                      <a:r>
                        <a:rPr lang="en-GB" sz="1100" u="none" strike="noStrike" dirty="0">
                          <a:effectLst/>
                        </a:rPr>
                        <a:t>Data</a:t>
                      </a:r>
                    </a:p>
                    <a:p>
                      <a:pPr algn="ctr" fontAlgn="ctr"/>
                      <a:r>
                        <a:rPr lang="en-GB" sz="1100" u="none" strike="noStrike" dirty="0">
                          <a:effectLst/>
                        </a:rPr>
                        <a:t>from EPDs</a:t>
                      </a:r>
                      <a:br>
                        <a:rPr lang="en-GB" sz="1100" u="none" strike="noStrike" dirty="0">
                          <a:effectLst/>
                        </a:rPr>
                      </a:br>
                      <a:r>
                        <a:rPr lang="en-GB" sz="1100" u="none" strike="noStrike" dirty="0">
                          <a:effectLst/>
                        </a:rPr>
                        <a:t>included</a:t>
                      </a:r>
                    </a:p>
                    <a:p>
                      <a:pPr algn="ctr" fontAlgn="ctr"/>
                      <a:r>
                        <a:rPr lang="en-GB" sz="1100" b="0" i="0" u="none" strike="noStrike" dirty="0">
                          <a:solidFill>
                            <a:srgbClr val="000000"/>
                          </a:solidFill>
                          <a:effectLst/>
                          <a:latin typeface="Aptos Narrow" panose="020B0004020202020204" pitchFamily="34" charset="0"/>
                        </a:rPr>
                        <a:t>manually</a:t>
                      </a:r>
                    </a:p>
                    <a:p>
                      <a:pPr algn="ctr" fontAlgn="ctr"/>
                      <a:r>
                        <a:rPr lang="en-GB" sz="1100" b="0" i="0" u="none" strike="noStrike" dirty="0">
                          <a:solidFill>
                            <a:srgbClr val="000000"/>
                          </a:solidFill>
                          <a:effectLst/>
                          <a:latin typeface="Aptos Narrow" panose="020B0004020202020204" pitchFamily="34" charset="0"/>
                        </a:rPr>
                        <a:t>In</a:t>
                      </a:r>
                    </a:p>
                    <a:p>
                      <a:pPr algn="ctr" fontAlgn="ctr"/>
                      <a:r>
                        <a:rPr lang="en-GB" sz="1100" b="0" i="0" u="none" strike="noStrike" dirty="0">
                          <a:solidFill>
                            <a:srgbClr val="000000"/>
                          </a:solidFill>
                          <a:effectLst/>
                          <a:latin typeface="Aptos Narrow" panose="020B0004020202020204" pitchFamily="34" charset="0"/>
                        </a:rPr>
                        <a:t>reporting</a:t>
                      </a:r>
                    </a:p>
                  </a:txBody>
                  <a:tcPr marL="9525" marR="9525" marT="9525" marB="0" anchor="ctr"/>
                </a:tc>
                <a:extLst>
                  <a:ext uri="{0D108BD9-81ED-4DB2-BD59-A6C34878D82A}">
                    <a16:rowId xmlns:a16="http://schemas.microsoft.com/office/drawing/2014/main" val="1522038409"/>
                  </a:ext>
                </a:extLst>
              </a:tr>
              <a:tr h="259200">
                <a:tc>
                  <a:txBody>
                    <a:bodyPr/>
                    <a:lstStyle/>
                    <a:p>
                      <a:pPr algn="l" fontAlgn="ctr"/>
                      <a:r>
                        <a:rPr lang="fr-FR" sz="1100" u="none" strike="noStrike" dirty="0">
                          <a:effectLst/>
                        </a:rPr>
                        <a:t>Acidification</a:t>
                      </a:r>
                      <a:endParaRPr lang="fr-FR" sz="1100" b="0" i="0"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610360909"/>
                  </a:ext>
                </a:extLst>
              </a:tr>
              <a:tr h="259200">
                <a:tc>
                  <a:txBody>
                    <a:bodyPr/>
                    <a:lstStyle/>
                    <a:p>
                      <a:pPr algn="l" fontAlgn="ctr"/>
                      <a:r>
                        <a:rPr lang="fr-FR" sz="1100" u="none" strike="noStrike" dirty="0">
                          <a:effectLst/>
                        </a:rPr>
                        <a:t>Eutrophication </a:t>
                      </a:r>
                      <a:r>
                        <a:rPr lang="fr-FR" sz="1100" u="none" strike="noStrike" dirty="0" err="1">
                          <a:effectLst/>
                        </a:rPr>
                        <a:t>Aquatic</a:t>
                      </a:r>
                      <a:r>
                        <a:rPr lang="fr-FR" sz="1100" u="none" strike="noStrike" dirty="0">
                          <a:effectLst/>
                        </a:rPr>
                        <a:t> </a:t>
                      </a:r>
                      <a:r>
                        <a:rPr lang="fr-FR" sz="1100" u="none" strike="noStrike" dirty="0" err="1">
                          <a:effectLst/>
                        </a:rPr>
                        <a:t>Freshwater</a:t>
                      </a:r>
                      <a:endParaRPr lang="fr-FR" sz="1100" b="0" i="0"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952524095"/>
                  </a:ext>
                </a:extLst>
              </a:tr>
              <a:tr h="259200">
                <a:tc>
                  <a:txBody>
                    <a:bodyPr/>
                    <a:lstStyle/>
                    <a:p>
                      <a:pPr algn="l" fontAlgn="ctr"/>
                      <a:r>
                        <a:rPr lang="fr-FR" sz="1100" u="none" strike="noStrike" dirty="0">
                          <a:effectLst/>
                        </a:rPr>
                        <a:t>Eutrophication </a:t>
                      </a:r>
                      <a:r>
                        <a:rPr lang="fr-FR" sz="1100" u="none" strike="noStrike" dirty="0" err="1">
                          <a:effectLst/>
                        </a:rPr>
                        <a:t>Fresh</a:t>
                      </a:r>
                      <a:r>
                        <a:rPr lang="fr-FR" sz="1100" u="none" strike="noStrike" dirty="0">
                          <a:effectLst/>
                        </a:rPr>
                        <a:t> Marine</a:t>
                      </a:r>
                      <a:endParaRPr lang="fr-FR" sz="1100" b="0" i="0"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924358603"/>
                  </a:ext>
                </a:extLst>
              </a:tr>
              <a:tr h="259200">
                <a:tc>
                  <a:txBody>
                    <a:bodyPr/>
                    <a:lstStyle/>
                    <a:p>
                      <a:pPr algn="l" fontAlgn="ctr"/>
                      <a:r>
                        <a:rPr lang="fr-FR" sz="1100" u="none" strike="noStrike" dirty="0">
                          <a:effectLst/>
                        </a:rPr>
                        <a:t>Eutrophication </a:t>
                      </a:r>
                      <a:r>
                        <a:rPr lang="fr-FR" sz="1100" u="none" strike="noStrike" dirty="0" err="1">
                          <a:effectLst/>
                        </a:rPr>
                        <a:t>Terrestrial</a:t>
                      </a:r>
                      <a:endParaRPr lang="fr-FR" sz="1100" b="0" i="0"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2135540718"/>
                  </a:ext>
                </a:extLst>
              </a:tr>
              <a:tr h="259200">
                <a:tc>
                  <a:txBody>
                    <a:bodyPr/>
                    <a:lstStyle/>
                    <a:p>
                      <a:pPr algn="l" fontAlgn="ctr"/>
                      <a:r>
                        <a:rPr lang="fr-FR" sz="1100" u="none" strike="noStrike" dirty="0" err="1">
                          <a:effectLst/>
                        </a:rPr>
                        <a:t>Photochemical</a:t>
                      </a:r>
                      <a:r>
                        <a:rPr lang="fr-FR" sz="1100" u="none" strike="noStrike" dirty="0">
                          <a:effectLst/>
                        </a:rPr>
                        <a:t> Ozone Formation</a:t>
                      </a:r>
                      <a:endParaRPr lang="fr-FR" sz="1100" b="0" i="0"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1498209738"/>
                  </a:ext>
                </a:extLst>
              </a:tr>
              <a:tr h="259200">
                <a:tc>
                  <a:txBody>
                    <a:bodyPr/>
                    <a:lstStyle/>
                    <a:p>
                      <a:pPr algn="l" fontAlgn="ctr"/>
                      <a:r>
                        <a:rPr lang="en-GB" sz="1100" u="none" strike="noStrike" dirty="0">
                          <a:effectLst/>
                        </a:rPr>
                        <a:t>Abiotic Depletion- Minerals and Metals</a:t>
                      </a:r>
                      <a:endParaRPr lang="en-GB" sz="1100" b="0" i="0"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3193040439"/>
                  </a:ext>
                </a:extLst>
              </a:tr>
              <a:tr h="259200">
                <a:tc>
                  <a:txBody>
                    <a:bodyPr/>
                    <a:lstStyle/>
                    <a:p>
                      <a:pPr algn="l" fontAlgn="ctr"/>
                      <a:r>
                        <a:rPr lang="fr-FR" sz="1100" u="none" strike="noStrike" dirty="0" err="1">
                          <a:effectLst/>
                        </a:rPr>
                        <a:t>Fossil</a:t>
                      </a:r>
                      <a:r>
                        <a:rPr lang="fr-FR" sz="1100" u="none" strike="noStrike" dirty="0">
                          <a:effectLst/>
                        </a:rPr>
                        <a:t> Fuels</a:t>
                      </a:r>
                      <a:endParaRPr lang="fr-FR" sz="1100" b="0" i="0"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2652022971"/>
                  </a:ext>
                </a:extLst>
              </a:tr>
              <a:tr h="259200">
                <a:tc>
                  <a:txBody>
                    <a:bodyPr/>
                    <a:lstStyle/>
                    <a:p>
                      <a:pPr algn="l" fontAlgn="ctr"/>
                      <a:r>
                        <a:rPr lang="fr-FR" sz="1100" u="none" strike="noStrike" dirty="0">
                          <a:effectLst/>
                        </a:rPr>
                        <a:t>Water Use</a:t>
                      </a:r>
                      <a:endParaRPr lang="fr-FR" sz="1100" b="0" i="0"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2808692505"/>
                  </a:ext>
                </a:extLst>
              </a:tr>
              <a:tr h="259200">
                <a:tc>
                  <a:txBody>
                    <a:bodyPr/>
                    <a:lstStyle/>
                    <a:p>
                      <a:pPr algn="l" fontAlgn="ctr"/>
                      <a:r>
                        <a:rPr lang="fr-FR" sz="1100" u="none" strike="noStrike" dirty="0" err="1">
                          <a:effectLst/>
                        </a:rPr>
                        <a:t>Particulate</a:t>
                      </a:r>
                      <a:r>
                        <a:rPr lang="fr-FR" sz="1100" u="none" strike="noStrike" dirty="0">
                          <a:effectLst/>
                        </a:rPr>
                        <a:t> </a:t>
                      </a:r>
                      <a:r>
                        <a:rPr lang="fr-FR" sz="1100" u="none" strike="noStrike" dirty="0" err="1">
                          <a:effectLst/>
                        </a:rPr>
                        <a:t>Matter</a:t>
                      </a:r>
                      <a:r>
                        <a:rPr lang="fr-FR" sz="1100" u="none" strike="noStrike" dirty="0">
                          <a:effectLst/>
                        </a:rPr>
                        <a:t> Emissions</a:t>
                      </a:r>
                      <a:endParaRPr lang="fr-FR" sz="1100" b="1" i="1"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1384661208"/>
                  </a:ext>
                </a:extLst>
              </a:tr>
              <a:tr h="259200">
                <a:tc>
                  <a:txBody>
                    <a:bodyPr/>
                    <a:lstStyle/>
                    <a:p>
                      <a:pPr algn="l" fontAlgn="ctr"/>
                      <a:r>
                        <a:rPr lang="fr-FR" sz="1100" u="none" strike="noStrike" dirty="0" err="1">
                          <a:effectLst/>
                        </a:rPr>
                        <a:t>Ionizing</a:t>
                      </a:r>
                      <a:r>
                        <a:rPr lang="fr-FR" sz="1100" u="none" strike="noStrike" dirty="0">
                          <a:effectLst/>
                        </a:rPr>
                        <a:t> Radiation, Human </a:t>
                      </a:r>
                      <a:r>
                        <a:rPr lang="fr-FR" sz="1100" u="none" strike="noStrike" dirty="0" err="1">
                          <a:effectLst/>
                        </a:rPr>
                        <a:t>Health</a:t>
                      </a:r>
                      <a:endParaRPr lang="fr-FR" sz="1100" b="1" i="1"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2770674779"/>
                  </a:ext>
                </a:extLst>
              </a:tr>
              <a:tr h="259200">
                <a:tc>
                  <a:txBody>
                    <a:bodyPr/>
                    <a:lstStyle/>
                    <a:p>
                      <a:pPr algn="l" fontAlgn="ctr"/>
                      <a:r>
                        <a:rPr lang="fr-FR" sz="1100" u="none" strike="noStrike" dirty="0">
                          <a:effectLst/>
                        </a:rPr>
                        <a:t>Eco-</a:t>
                      </a:r>
                      <a:r>
                        <a:rPr lang="fr-FR" sz="1100" u="none" strike="noStrike" dirty="0" err="1">
                          <a:effectLst/>
                        </a:rPr>
                        <a:t>Toxicity</a:t>
                      </a:r>
                      <a:endParaRPr lang="fr-FR" sz="1100" b="1" i="1"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1813951975"/>
                  </a:ext>
                </a:extLst>
              </a:tr>
              <a:tr h="259200">
                <a:tc>
                  <a:txBody>
                    <a:bodyPr/>
                    <a:lstStyle/>
                    <a:p>
                      <a:pPr algn="l" fontAlgn="ctr"/>
                      <a:r>
                        <a:rPr lang="fr-FR" sz="1100" u="none" strike="noStrike" dirty="0">
                          <a:effectLst/>
                        </a:rPr>
                        <a:t>Human </a:t>
                      </a:r>
                      <a:r>
                        <a:rPr lang="fr-FR" sz="1100" u="none" strike="noStrike" dirty="0" err="1">
                          <a:effectLst/>
                        </a:rPr>
                        <a:t>Toxicity</a:t>
                      </a:r>
                      <a:r>
                        <a:rPr lang="fr-FR" sz="1100" u="none" strike="noStrike" dirty="0">
                          <a:effectLst/>
                        </a:rPr>
                        <a:t>, Cancer </a:t>
                      </a:r>
                      <a:r>
                        <a:rPr lang="fr-FR" sz="1100" u="none" strike="noStrike" dirty="0" err="1">
                          <a:effectLst/>
                        </a:rPr>
                        <a:t>Effects</a:t>
                      </a:r>
                      <a:endParaRPr lang="fr-FR" sz="1100" b="1" i="1"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4230193010"/>
                  </a:ext>
                </a:extLst>
              </a:tr>
              <a:tr h="259200">
                <a:tc>
                  <a:txBody>
                    <a:bodyPr/>
                    <a:lstStyle/>
                    <a:p>
                      <a:pPr algn="l" fontAlgn="ctr"/>
                      <a:r>
                        <a:rPr lang="fr-FR" sz="1100" u="none" strike="noStrike" dirty="0">
                          <a:effectLst/>
                        </a:rPr>
                        <a:t>Human </a:t>
                      </a:r>
                      <a:r>
                        <a:rPr lang="fr-FR" sz="1100" u="none" strike="noStrike" dirty="0" err="1">
                          <a:effectLst/>
                        </a:rPr>
                        <a:t>Toxicity</a:t>
                      </a:r>
                      <a:r>
                        <a:rPr lang="fr-FR" sz="1100" u="none" strike="noStrike" dirty="0">
                          <a:effectLst/>
                        </a:rPr>
                        <a:t>, Non-Cancer </a:t>
                      </a:r>
                      <a:r>
                        <a:rPr lang="fr-FR" sz="1100" u="none" strike="noStrike" dirty="0" err="1">
                          <a:effectLst/>
                        </a:rPr>
                        <a:t>Effects</a:t>
                      </a:r>
                      <a:endParaRPr lang="fr-FR" sz="1100" b="1" i="1"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2306752950"/>
                  </a:ext>
                </a:extLst>
              </a:tr>
              <a:tr h="259200">
                <a:tc>
                  <a:txBody>
                    <a:bodyPr/>
                    <a:lstStyle/>
                    <a:p>
                      <a:pPr algn="l" fontAlgn="ctr"/>
                      <a:r>
                        <a:rPr lang="en-GB" sz="1100" u="none" strike="noStrike" dirty="0">
                          <a:effectLst/>
                        </a:rPr>
                        <a:t>Land Use Related Impacts/Soil Quality</a:t>
                      </a:r>
                      <a:endParaRPr lang="en-GB" sz="1100" b="1" i="1" u="none" strike="noStrike" dirty="0">
                        <a:solidFill>
                          <a:srgbClr val="000000"/>
                        </a:solidFill>
                        <a:effectLst/>
                        <a:latin typeface="Aptos Narrow" panose="020B0004020202020204" pitchFamily="34" charset="0"/>
                      </a:endParaRPr>
                    </a:p>
                  </a:txBody>
                  <a:tcPr anchor="ctr">
                    <a:solidFill>
                      <a:srgbClr val="00B050"/>
                    </a:solidFill>
                  </a:tcPr>
                </a:tc>
                <a:tc vMerge="1">
                  <a:txBody>
                    <a:bodyPr/>
                    <a:lstStyle/>
                    <a:p>
                      <a:endParaRPr lang="fr-FR"/>
                    </a:p>
                  </a:txBody>
                  <a:tcPr/>
                </a:tc>
                <a:extLst>
                  <a:ext uri="{0D108BD9-81ED-4DB2-BD59-A6C34878D82A}">
                    <a16:rowId xmlns:a16="http://schemas.microsoft.com/office/drawing/2014/main" val="4234778044"/>
                  </a:ext>
                </a:extLst>
              </a:tr>
            </a:tbl>
          </a:graphicData>
        </a:graphic>
      </p:graphicFrame>
    </p:spTree>
    <p:extLst>
      <p:ext uri="{BB962C8B-B14F-4D97-AF65-F5344CB8AC3E}">
        <p14:creationId xmlns:p14="http://schemas.microsoft.com/office/powerpoint/2010/main" val="28705737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3BCD2D-3DC0-79C0-CEAE-4A1085A2CB06}"/>
            </a:ext>
          </a:extLst>
        </p:cNvPr>
        <p:cNvGrpSpPr/>
        <p:nvPr/>
      </p:nvGrpSpPr>
      <p:grpSpPr>
        <a:xfrm>
          <a:off x="0" y="0"/>
          <a:ext cx="0" cy="0"/>
          <a:chOff x="0" y="0"/>
          <a:chExt cx="0" cy="0"/>
        </a:xfrm>
      </p:grpSpPr>
      <p:pic>
        <p:nvPicPr>
          <p:cNvPr id="8" name="Image 9">
            <a:extLst>
              <a:ext uri="{FF2B5EF4-FFF2-40B4-BE49-F238E27FC236}">
                <a16:creationId xmlns:a16="http://schemas.microsoft.com/office/drawing/2014/main" id="{E7E74EB5-1E7A-6B12-326B-F1C099941A02}"/>
              </a:ext>
            </a:extLst>
          </p:cNvPr>
          <p:cNvPicPr>
            <a:picLocks noChangeAspect="1"/>
          </p:cNvPicPr>
          <p:nvPr/>
        </p:nvPicPr>
        <p:blipFill>
          <a:blip r:embed="rId2"/>
          <a:stretch>
            <a:fillRect/>
          </a:stretch>
        </p:blipFill>
        <p:spPr>
          <a:xfrm>
            <a:off x="1816868" y="1005651"/>
            <a:ext cx="7251222" cy="2877979"/>
          </a:xfrm>
          <a:prstGeom prst="rect">
            <a:avLst/>
          </a:prstGeom>
        </p:spPr>
      </p:pic>
      <p:sp>
        <p:nvSpPr>
          <p:cNvPr id="3" name="Slide Number Placeholder 2">
            <a:extLst>
              <a:ext uri="{FF2B5EF4-FFF2-40B4-BE49-F238E27FC236}">
                <a16:creationId xmlns:a16="http://schemas.microsoft.com/office/drawing/2014/main" id="{FD11DB5D-DD66-20B0-5A5B-D23E1E99F046}"/>
              </a:ext>
            </a:extLst>
          </p:cNvPr>
          <p:cNvSpPr>
            <a:spLocks noGrp="1"/>
          </p:cNvSpPr>
          <p:nvPr>
            <p:ph type="sldNum" sz="quarter" idx="10"/>
          </p:nvPr>
        </p:nvSpPr>
        <p:spPr/>
        <p:txBody>
          <a:bodyPr/>
          <a:lstStyle/>
          <a:p>
            <a:fld id="{88A1DFE4-5FC5-43BD-BB7E-75EAD82B965F}" type="slidenum">
              <a:rPr lang="en-US" noProof="0" smtClean="0"/>
              <a:pPr/>
              <a:t>47</a:t>
            </a:fld>
            <a:endParaRPr lang="en-US" noProof="0" dirty="0"/>
          </a:p>
        </p:txBody>
      </p:sp>
      <p:sp>
        <p:nvSpPr>
          <p:cNvPr id="6" name="Title 5">
            <a:extLst>
              <a:ext uri="{FF2B5EF4-FFF2-40B4-BE49-F238E27FC236}">
                <a16:creationId xmlns:a16="http://schemas.microsoft.com/office/drawing/2014/main" id="{69CC20C8-31B9-D1EC-36C0-90F5B76F17F4}"/>
              </a:ext>
            </a:extLst>
          </p:cNvPr>
          <p:cNvSpPr>
            <a:spLocks noGrp="1"/>
          </p:cNvSpPr>
          <p:nvPr>
            <p:ph type="title"/>
          </p:nvPr>
        </p:nvSpPr>
        <p:spPr/>
        <p:txBody>
          <a:bodyPr/>
          <a:lstStyle/>
          <a:p>
            <a:r>
              <a:rPr lang="en-CH" dirty="0"/>
              <a:t>Specific example: Construction footprint of FCC</a:t>
            </a:r>
          </a:p>
        </p:txBody>
      </p:sp>
      <p:sp>
        <p:nvSpPr>
          <p:cNvPr id="7" name="Text Placeholder 6">
            <a:extLst>
              <a:ext uri="{FF2B5EF4-FFF2-40B4-BE49-F238E27FC236}">
                <a16:creationId xmlns:a16="http://schemas.microsoft.com/office/drawing/2014/main" id="{BADD5B34-AD0B-3812-FA8F-8BF9A21A056D}"/>
              </a:ext>
            </a:extLst>
          </p:cNvPr>
          <p:cNvSpPr>
            <a:spLocks noGrp="1"/>
          </p:cNvSpPr>
          <p:nvPr>
            <p:ph type="body" sz="quarter" idx="11"/>
          </p:nvPr>
        </p:nvSpPr>
        <p:spPr>
          <a:xfrm>
            <a:off x="92566" y="3671791"/>
            <a:ext cx="9051434" cy="1376743"/>
          </a:xfrm>
        </p:spPr>
        <p:txBody>
          <a:bodyPr/>
          <a:lstStyle/>
          <a:p>
            <a:r>
              <a:rPr lang="en-CH" b="0" dirty="0"/>
              <a:t>Concerns only the civil constructions of underground and</a:t>
            </a:r>
            <a:br>
              <a:rPr lang="en-CH" b="0" dirty="0"/>
            </a:br>
            <a:r>
              <a:rPr lang="en-CH" b="0" dirty="0"/>
              <a:t>surface and the immediately linked general technical services.</a:t>
            </a:r>
          </a:p>
          <a:p>
            <a:r>
              <a:rPr lang="en-CH" b="0" dirty="0"/>
              <a:t>Stage ”Product”, modules A1-A3 and stage “Construction”, modules A4 and A5.</a:t>
            </a:r>
          </a:p>
          <a:p>
            <a:r>
              <a:rPr lang="en-CH" b="0" dirty="0"/>
              <a:t>Benefits of procured products as reported in their EPDs (“D”) are used.</a:t>
            </a:r>
          </a:p>
          <a:p>
            <a:r>
              <a:rPr lang="en-CH" b="0" dirty="0"/>
              <a:t>End of life was not considered, since the infrastructures are not considered to be decommissioned and disposed (tunnel remains). De-commissioning data of technical services could in principle be obtained and added.</a:t>
            </a:r>
          </a:p>
          <a:p>
            <a:endParaRPr lang="en-CH" b="0" dirty="0"/>
          </a:p>
        </p:txBody>
      </p:sp>
      <p:sp>
        <p:nvSpPr>
          <p:cNvPr id="9" name="Rectangle : coins arrondis 2">
            <a:extLst>
              <a:ext uri="{FF2B5EF4-FFF2-40B4-BE49-F238E27FC236}">
                <a16:creationId xmlns:a16="http://schemas.microsoft.com/office/drawing/2014/main" id="{C1ABBB63-270A-A7C7-CEDD-1B3290D3AD2D}"/>
              </a:ext>
            </a:extLst>
          </p:cNvPr>
          <p:cNvSpPr/>
          <p:nvPr/>
        </p:nvSpPr>
        <p:spPr>
          <a:xfrm>
            <a:off x="2799947" y="1005651"/>
            <a:ext cx="2059729" cy="2199886"/>
          </a:xfrm>
          <a:prstGeom prst="roundRect">
            <a:avLst>
              <a:gd name="adj" fmla="val 6126"/>
            </a:avLst>
          </a:prstGeom>
          <a:noFill/>
          <a:ln w="2222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745801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2BD203-D852-5FE9-E752-F6BEAC6F1DD7}"/>
              </a:ext>
            </a:extLst>
          </p:cNvPr>
          <p:cNvSpPr>
            <a:spLocks noGrp="1"/>
          </p:cNvSpPr>
          <p:nvPr>
            <p:ph type="sldNum" sz="quarter" idx="10"/>
          </p:nvPr>
        </p:nvSpPr>
        <p:spPr/>
        <p:txBody>
          <a:bodyPr/>
          <a:lstStyle/>
          <a:p>
            <a:fld id="{88A1DFE4-5FC5-43BD-BB7E-75EAD82B965F}" type="slidenum">
              <a:rPr lang="en-US" noProof="0" smtClean="0"/>
              <a:pPr/>
              <a:t>48</a:t>
            </a:fld>
            <a:endParaRPr lang="en-US" noProof="0" dirty="0"/>
          </a:p>
        </p:txBody>
      </p:sp>
      <p:sp>
        <p:nvSpPr>
          <p:cNvPr id="5" name="Title 4">
            <a:extLst>
              <a:ext uri="{FF2B5EF4-FFF2-40B4-BE49-F238E27FC236}">
                <a16:creationId xmlns:a16="http://schemas.microsoft.com/office/drawing/2014/main" id="{D5AEC3CF-9A5D-A3A1-77C0-237B85365E75}"/>
              </a:ext>
            </a:extLst>
          </p:cNvPr>
          <p:cNvSpPr>
            <a:spLocks noGrp="1"/>
          </p:cNvSpPr>
          <p:nvPr>
            <p:ph type="title"/>
          </p:nvPr>
        </p:nvSpPr>
        <p:spPr/>
        <p:txBody>
          <a:bodyPr/>
          <a:lstStyle/>
          <a:p>
            <a:r>
              <a:rPr lang="en-CH" dirty="0"/>
              <a:t>U</a:t>
            </a:r>
            <a:r>
              <a:rPr lang="en-GB" dirty="0"/>
              <a:t>s</a:t>
            </a:r>
            <a:r>
              <a:rPr lang="en-CH" dirty="0"/>
              <a:t>e of generic and specific product data</a:t>
            </a:r>
          </a:p>
        </p:txBody>
      </p:sp>
      <p:graphicFrame>
        <p:nvGraphicFramePr>
          <p:cNvPr id="7" name="Graphique 4">
            <a:extLst>
              <a:ext uri="{FF2B5EF4-FFF2-40B4-BE49-F238E27FC236}">
                <a16:creationId xmlns:a16="http://schemas.microsoft.com/office/drawing/2014/main" id="{87649AF2-DD85-474F-A4EA-F7F80772362E}"/>
              </a:ext>
            </a:extLst>
          </p:cNvPr>
          <p:cNvGraphicFramePr>
            <a:graphicFrameLocks/>
          </p:cNvGraphicFramePr>
          <p:nvPr>
            <p:extLst>
              <p:ext uri="{D42A27DB-BD31-4B8C-83A1-F6EECF244321}">
                <p14:modId xmlns:p14="http://schemas.microsoft.com/office/powerpoint/2010/main" val="3153939314"/>
              </p:ext>
            </p:extLst>
          </p:nvPr>
        </p:nvGraphicFramePr>
        <p:xfrm>
          <a:off x="1349975" y="1058519"/>
          <a:ext cx="6410739" cy="408498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039471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3BCB0-E3FD-32E2-993D-FDC1B91B697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4FDD82F-1E19-E84B-9FFC-F546A1898A2C}"/>
              </a:ext>
            </a:extLst>
          </p:cNvPr>
          <p:cNvSpPr>
            <a:spLocks noGrp="1"/>
          </p:cNvSpPr>
          <p:nvPr>
            <p:ph type="sldNum" sz="quarter" idx="10"/>
          </p:nvPr>
        </p:nvSpPr>
        <p:spPr/>
        <p:txBody>
          <a:bodyPr/>
          <a:lstStyle/>
          <a:p>
            <a:fld id="{88A1DFE4-5FC5-43BD-BB7E-75EAD82B965F}" type="slidenum">
              <a:rPr lang="en-US" noProof="0" smtClean="0"/>
              <a:pPr/>
              <a:t>49</a:t>
            </a:fld>
            <a:endParaRPr lang="en-US" noProof="0" dirty="0"/>
          </a:p>
        </p:txBody>
      </p:sp>
      <p:sp>
        <p:nvSpPr>
          <p:cNvPr id="5" name="Title 4">
            <a:extLst>
              <a:ext uri="{FF2B5EF4-FFF2-40B4-BE49-F238E27FC236}">
                <a16:creationId xmlns:a16="http://schemas.microsoft.com/office/drawing/2014/main" id="{37164A11-21DF-A5C7-EBC3-B790CF317DDE}"/>
              </a:ext>
            </a:extLst>
          </p:cNvPr>
          <p:cNvSpPr>
            <a:spLocks noGrp="1"/>
          </p:cNvSpPr>
          <p:nvPr>
            <p:ph type="title"/>
          </p:nvPr>
        </p:nvSpPr>
        <p:spPr/>
        <p:txBody>
          <a:bodyPr/>
          <a:lstStyle/>
          <a:p>
            <a:r>
              <a:rPr lang="en-CH" dirty="0"/>
              <a:t>U</a:t>
            </a:r>
            <a:r>
              <a:rPr lang="en-GB" dirty="0"/>
              <a:t>s</a:t>
            </a:r>
            <a:r>
              <a:rPr lang="en-CH" dirty="0"/>
              <a:t>e of generic and specific product data</a:t>
            </a:r>
          </a:p>
        </p:txBody>
      </p:sp>
      <p:graphicFrame>
        <p:nvGraphicFramePr>
          <p:cNvPr id="3" name="Graphique 4">
            <a:extLst>
              <a:ext uri="{FF2B5EF4-FFF2-40B4-BE49-F238E27FC236}">
                <a16:creationId xmlns:a16="http://schemas.microsoft.com/office/drawing/2014/main" id="{77BBF7D4-5BFF-C8A5-A6B8-104489D3A0F2}"/>
              </a:ext>
            </a:extLst>
          </p:cNvPr>
          <p:cNvGraphicFramePr>
            <a:graphicFrameLocks/>
          </p:cNvGraphicFramePr>
          <p:nvPr>
            <p:extLst>
              <p:ext uri="{D42A27DB-BD31-4B8C-83A1-F6EECF244321}">
                <p14:modId xmlns:p14="http://schemas.microsoft.com/office/powerpoint/2010/main" val="1612126073"/>
              </p:ext>
            </p:extLst>
          </p:nvPr>
        </p:nvGraphicFramePr>
        <p:xfrm>
          <a:off x="1349975" y="1058519"/>
          <a:ext cx="6410739" cy="408498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03958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40F4A7-1172-76DD-9C4D-A36C1B00451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2E82C20-43E6-101C-20A2-4223F9A600A4}"/>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6" name="Text Placeholder 5">
            <a:extLst>
              <a:ext uri="{FF2B5EF4-FFF2-40B4-BE49-F238E27FC236}">
                <a16:creationId xmlns:a16="http://schemas.microsoft.com/office/drawing/2014/main" id="{1A559EA0-49C6-8BD0-F917-18ADB8F2AB94}"/>
              </a:ext>
            </a:extLst>
          </p:cNvPr>
          <p:cNvSpPr>
            <a:spLocks noGrp="1"/>
          </p:cNvSpPr>
          <p:nvPr>
            <p:ph type="body" sz="quarter" idx="12"/>
          </p:nvPr>
        </p:nvSpPr>
        <p:spPr>
          <a:xfrm>
            <a:off x="92843" y="1122829"/>
            <a:ext cx="8827792" cy="3313526"/>
          </a:xfrm>
        </p:spPr>
        <p:txBody>
          <a:bodyPr/>
          <a:lstStyle/>
          <a:p>
            <a:r>
              <a:rPr lang="en-CH" dirty="0"/>
              <a:t>Goals depend on the phase of the project under consideration.</a:t>
            </a:r>
          </a:p>
          <a:p>
            <a:r>
              <a:rPr lang="en-CH" dirty="0"/>
              <a:t>LCA is useful in all phases for different purposes:</a:t>
            </a:r>
          </a:p>
          <a:p>
            <a:r>
              <a:rPr lang="en-GB" dirty="0"/>
              <a:t>C</a:t>
            </a:r>
            <a:r>
              <a:rPr lang="en-CH" dirty="0"/>
              <a:t>oncept - </a:t>
            </a:r>
            <a:r>
              <a:rPr lang="en-CH" b="0" dirty="0"/>
              <a:t>informed decision making, environmental authorisation process, establish requirements and constraints for eco-design</a:t>
            </a:r>
          </a:p>
          <a:p>
            <a:r>
              <a:rPr lang="en-GB" dirty="0"/>
              <a:t>D</a:t>
            </a:r>
            <a:r>
              <a:rPr lang="en-CH" dirty="0"/>
              <a:t>esign – </a:t>
            </a:r>
            <a:r>
              <a:rPr lang="en-CH" b="0" dirty="0"/>
              <a:t>eco-design, optimise the performance</a:t>
            </a:r>
          </a:p>
          <a:p>
            <a:r>
              <a:rPr lang="en-GB" dirty="0"/>
              <a:t>C</a:t>
            </a:r>
            <a:r>
              <a:rPr lang="en-CH" dirty="0"/>
              <a:t>ostruction – </a:t>
            </a:r>
            <a:r>
              <a:rPr lang="en-CH" b="0" dirty="0"/>
              <a:t>monitor against requirements, continuous improvement</a:t>
            </a:r>
          </a:p>
          <a:p>
            <a:r>
              <a:rPr lang="en-GB" dirty="0"/>
              <a:t>O</a:t>
            </a:r>
            <a:r>
              <a:rPr lang="en-CH" dirty="0"/>
              <a:t>peration – </a:t>
            </a:r>
            <a:r>
              <a:rPr lang="en-CH" b="0" dirty="0"/>
              <a:t>monitor against requirements, reporting, continuous improvement</a:t>
            </a:r>
          </a:p>
          <a:p>
            <a:r>
              <a:rPr lang="en-CH" dirty="0"/>
              <a:t>Retirement – </a:t>
            </a:r>
            <a:r>
              <a:rPr lang="en-CH" b="0" dirty="0"/>
              <a:t>assure sustainable disposal</a:t>
            </a:r>
          </a:p>
        </p:txBody>
      </p:sp>
      <p:sp>
        <p:nvSpPr>
          <p:cNvPr id="5" name="Title 4">
            <a:extLst>
              <a:ext uri="{FF2B5EF4-FFF2-40B4-BE49-F238E27FC236}">
                <a16:creationId xmlns:a16="http://schemas.microsoft.com/office/drawing/2014/main" id="{DCFAAB47-CBB8-6341-094C-6C998EA36834}"/>
              </a:ext>
            </a:extLst>
          </p:cNvPr>
          <p:cNvSpPr>
            <a:spLocks noGrp="1"/>
          </p:cNvSpPr>
          <p:nvPr>
            <p:ph type="title"/>
          </p:nvPr>
        </p:nvSpPr>
        <p:spPr>
          <a:xfrm>
            <a:off x="92843" y="470556"/>
            <a:ext cx="8941935" cy="551420"/>
          </a:xfrm>
        </p:spPr>
        <p:txBody>
          <a:bodyPr/>
          <a:lstStyle/>
          <a:p>
            <a:r>
              <a:rPr lang="en-CH" dirty="0"/>
              <a:t>General goals</a:t>
            </a:r>
          </a:p>
        </p:txBody>
      </p:sp>
    </p:spTree>
    <p:extLst>
      <p:ext uri="{BB962C8B-B14F-4D97-AF65-F5344CB8AC3E}">
        <p14:creationId xmlns:p14="http://schemas.microsoft.com/office/powerpoint/2010/main" val="262142503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196E4FE-BECE-48A9-9740-A1718D51F4BB}"/>
              </a:ext>
            </a:extLst>
          </p:cNvPr>
          <p:cNvSpPr>
            <a:spLocks noGrp="1"/>
          </p:cNvSpPr>
          <p:nvPr>
            <p:ph type="sldNum" sz="quarter" idx="10"/>
          </p:nvPr>
        </p:nvSpPr>
        <p:spPr/>
        <p:txBody>
          <a:bodyPr/>
          <a:lstStyle/>
          <a:p>
            <a:fld id="{88A1DFE4-5FC5-43BD-BB7E-75EAD82B965F}" type="slidenum">
              <a:rPr lang="en-US" noProof="0" smtClean="0"/>
              <a:pPr/>
              <a:t>50</a:t>
            </a:fld>
            <a:endParaRPr lang="en-US" noProof="0" dirty="0"/>
          </a:p>
        </p:txBody>
      </p:sp>
      <p:sp>
        <p:nvSpPr>
          <p:cNvPr id="5" name="Title 4">
            <a:extLst>
              <a:ext uri="{FF2B5EF4-FFF2-40B4-BE49-F238E27FC236}">
                <a16:creationId xmlns:a16="http://schemas.microsoft.com/office/drawing/2014/main" id="{57F91A33-3A29-3720-0030-93083A9AF95A}"/>
              </a:ext>
            </a:extLst>
          </p:cNvPr>
          <p:cNvSpPr>
            <a:spLocks noGrp="1"/>
          </p:cNvSpPr>
          <p:nvPr>
            <p:ph type="title"/>
          </p:nvPr>
        </p:nvSpPr>
        <p:spPr/>
        <p:txBody>
          <a:bodyPr/>
          <a:lstStyle/>
          <a:p>
            <a:r>
              <a:rPr lang="en-CH" dirty="0"/>
              <a:t>Typical input data for LCI</a:t>
            </a:r>
          </a:p>
        </p:txBody>
      </p:sp>
      <p:graphicFrame>
        <p:nvGraphicFramePr>
          <p:cNvPr id="7" name="Tableau 7">
            <a:extLst>
              <a:ext uri="{FF2B5EF4-FFF2-40B4-BE49-F238E27FC236}">
                <a16:creationId xmlns:a16="http://schemas.microsoft.com/office/drawing/2014/main" id="{243E7D32-F0B1-9A1A-3015-81A7BC9811BA}"/>
              </a:ext>
            </a:extLst>
          </p:cNvPr>
          <p:cNvGraphicFramePr>
            <a:graphicFrameLocks noGrp="1"/>
          </p:cNvGraphicFramePr>
          <p:nvPr>
            <p:extLst>
              <p:ext uri="{D42A27DB-BD31-4B8C-83A1-F6EECF244321}">
                <p14:modId xmlns:p14="http://schemas.microsoft.com/office/powerpoint/2010/main" val="1211759188"/>
              </p:ext>
            </p:extLst>
          </p:nvPr>
        </p:nvGraphicFramePr>
        <p:xfrm>
          <a:off x="108725" y="1038851"/>
          <a:ext cx="8716776" cy="4009683"/>
        </p:xfrm>
        <a:graphic>
          <a:graphicData uri="http://schemas.openxmlformats.org/drawingml/2006/table">
            <a:tbl>
              <a:tblPr firstRow="1" firstCol="1" lastCol="1" bandRow="1"/>
              <a:tblGrid>
                <a:gridCol w="4406087">
                  <a:extLst>
                    <a:ext uri="{9D8B030D-6E8A-4147-A177-3AD203B41FA5}">
                      <a16:colId xmlns:a16="http://schemas.microsoft.com/office/drawing/2014/main" val="2216181484"/>
                    </a:ext>
                  </a:extLst>
                </a:gridCol>
                <a:gridCol w="2472600">
                  <a:extLst>
                    <a:ext uri="{9D8B030D-6E8A-4147-A177-3AD203B41FA5}">
                      <a16:colId xmlns:a16="http://schemas.microsoft.com/office/drawing/2014/main" val="259047576"/>
                    </a:ext>
                  </a:extLst>
                </a:gridCol>
                <a:gridCol w="1838089">
                  <a:extLst>
                    <a:ext uri="{9D8B030D-6E8A-4147-A177-3AD203B41FA5}">
                      <a16:colId xmlns:a16="http://schemas.microsoft.com/office/drawing/2014/main" val="514148779"/>
                    </a:ext>
                  </a:extLst>
                </a:gridCol>
              </a:tblGrid>
              <a:tr h="251400">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ctr"/>
                      <a:r>
                        <a:rPr lang="fr-FR" sz="1400" b="1" u="none" strike="noStrike" dirty="0">
                          <a:effectLst/>
                        </a:rPr>
                        <a:t>Description</a:t>
                      </a:r>
                      <a:endParaRPr lang="fr-FR" sz="1400" b="1" i="0" u="none" strike="noStrike" dirty="0">
                        <a:solidFill>
                          <a:srgbClr val="000000"/>
                        </a:solidFill>
                        <a:effectLst/>
                        <a:latin typeface="Aptos Narrow" panose="020B0004020202020204" pitchFamily="34" charset="0"/>
                      </a:endParaRPr>
                    </a:p>
                  </a:txBody>
                  <a:tcPr marL="6276" marR="6276" marT="6276"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r>
                        <a:rPr lang="fr-FR" sz="1400" b="1" u="none" strike="noStrike" dirty="0">
                          <a:effectLst/>
                        </a:rPr>
                        <a:t>Point Mapping</a:t>
                      </a:r>
                      <a:endParaRPr lang="fr-FR" sz="1400" b="1" i="0" u="none" strike="noStrike" dirty="0">
                        <a:solidFill>
                          <a:srgbClr val="000000"/>
                        </a:solidFill>
                        <a:effectLst/>
                        <a:latin typeface="Aptos Narrow" panose="020B0004020202020204" pitchFamily="34" charset="0"/>
                      </a:endParaRPr>
                    </a:p>
                  </a:txBody>
                  <a:tcPr marL="6276" marR="6276" marT="6276"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r>
                        <a:rPr lang="fr-FR" sz="1400" b="1" u="none" strike="noStrike" dirty="0">
                          <a:effectLst/>
                        </a:rPr>
                        <a:t>Total</a:t>
                      </a:r>
                      <a:endParaRPr lang="fr-FR" sz="1400" b="1" i="0" u="none" strike="noStrike" dirty="0">
                        <a:solidFill>
                          <a:srgbClr val="000000"/>
                        </a:solidFill>
                        <a:effectLst/>
                        <a:latin typeface="Aptos Narrow" panose="020B0004020202020204" pitchFamily="34" charset="0"/>
                      </a:endParaRPr>
                    </a:p>
                  </a:txBody>
                  <a:tcPr marL="6276" marR="6276" marT="6276"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3513363132"/>
                  </a:ext>
                </a:extLst>
              </a:tr>
              <a:tr h="239073">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gridSpan="2">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ctr" fontAlgn="b"/>
                      <a:r>
                        <a:rPr lang="fr-FR" sz="1200" b="1" u="none" strike="noStrike" dirty="0">
                          <a:effectLst/>
                        </a:rPr>
                        <a:t>kg</a:t>
                      </a:r>
                      <a:endParaRPr lang="fr-FR" sz="1200" b="1"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hMerge="1">
                  <a:txBody>
                    <a:bodyPr/>
                    <a:lstStyle/>
                    <a:p>
                      <a:pPr algn="l" fontAlgn="b"/>
                      <a:endParaRPr lang="fr-FR" sz="1000" b="0" i="0" u="none" strike="noStrike" dirty="0">
                        <a:solidFill>
                          <a:srgbClr val="000000"/>
                        </a:solidFill>
                        <a:effectLst/>
                        <a:latin typeface="Aptos Narrow" panose="020B0004020202020204" pitchFamily="34" charset="0"/>
                      </a:endParaRPr>
                    </a:p>
                  </a:txBody>
                  <a:tcPr marL="6276" marR="6276" marT="6276" marB="0" anchor="b"/>
                </a:tc>
                <a:extLst>
                  <a:ext uri="{0D108BD9-81ED-4DB2-BD59-A6C34878D82A}">
                    <a16:rowId xmlns:a16="http://schemas.microsoft.com/office/drawing/2014/main" val="475820990"/>
                  </a:ext>
                </a:extLst>
              </a:tr>
              <a:tr h="417093">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r>
                        <a:rPr lang="fr-FR" sz="1200" u="none" strike="noStrike" dirty="0">
                          <a:effectLst/>
                        </a:rPr>
                        <a:t>Acier d'armature</a:t>
                      </a:r>
                      <a:endParaRPr lang="fr-FR" sz="1200" b="1"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algn="l" fontAlgn="b"/>
                      <a:r>
                        <a:rPr lang="fr-FR" sz="1200" u="none" strike="noStrike" dirty="0" err="1">
                          <a:effectLst/>
                        </a:rPr>
                        <a:t>Reinforc</a:t>
                      </a:r>
                      <a:r>
                        <a:rPr lang="fr-FR" sz="1200" u="none" strike="noStrike" dirty="0">
                          <a:effectLst/>
                        </a:rPr>
                        <a:t>. Steel</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2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r" fontAlgn="b"/>
                      <a:r>
                        <a:rPr lang="fr-FR" sz="1200" u="none" strike="noStrike" dirty="0">
                          <a:effectLst/>
                        </a:rPr>
                        <a:t>103 974 813</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1216637328"/>
                  </a:ext>
                </a:extLst>
              </a:tr>
              <a:tr h="417093">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r>
                        <a:rPr lang="fr-FR" sz="1200" u="none" strike="noStrike" dirty="0">
                          <a:effectLst/>
                        </a:rPr>
                        <a:t>Acier</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algn="l" fontAlgn="b"/>
                      <a:r>
                        <a:rPr lang="fr-FR" sz="1200" u="none" strike="noStrike" dirty="0">
                          <a:effectLst/>
                        </a:rPr>
                        <a:t>Int. </a:t>
                      </a:r>
                      <a:r>
                        <a:rPr lang="fr-FR" sz="1200" u="none" strike="noStrike" dirty="0" err="1">
                          <a:effectLst/>
                        </a:rPr>
                        <a:t>Str</a:t>
                      </a:r>
                      <a:r>
                        <a:rPr lang="fr-FR" sz="1200" u="none" strike="noStrike" dirty="0">
                          <a:effectLst/>
                        </a:rPr>
                        <a:t>. </a:t>
                      </a:r>
                      <a:r>
                        <a:rPr lang="fr-FR" sz="1200" u="none" strike="noStrike" dirty="0" err="1">
                          <a:effectLst/>
                        </a:rPr>
                        <a:t>Steelw</a:t>
                      </a:r>
                      <a:r>
                        <a:rPr lang="fr-FR" sz="1200" u="none" strike="noStrike" dirty="0">
                          <a:effectLst/>
                        </a:rPr>
                        <a:t>.</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4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r" fontAlgn="b"/>
                      <a:r>
                        <a:rPr lang="fr-FR" sz="1200" u="none" strike="noStrike" dirty="0">
                          <a:effectLst/>
                        </a:rPr>
                        <a:t>16 525 476</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1180076535"/>
                  </a:ext>
                </a:extLst>
              </a:tr>
              <a:tr h="239073">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r>
                        <a:rPr lang="fr-FR" sz="1200" u="none" strike="noStrike" dirty="0">
                          <a:effectLst/>
                        </a:rPr>
                        <a:t>Fibre d'acier</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algn="l" fontAlgn="b"/>
                      <a:r>
                        <a:rPr lang="fr-FR" sz="1200" u="none" strike="noStrike">
                          <a:effectLst/>
                        </a:rPr>
                        <a:t>Steel Fibre</a:t>
                      </a:r>
                      <a:endParaRPr lang="fr-FR" sz="1200" b="0" i="0" u="none" strike="noStrike">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2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r" fontAlgn="b"/>
                      <a:r>
                        <a:rPr lang="fr-FR" sz="1200" u="none" strike="noStrike">
                          <a:effectLst/>
                        </a:rPr>
                        <a:t>7 719 276</a:t>
                      </a:r>
                      <a:endParaRPr lang="fr-FR" sz="1200" b="0" i="0" u="none" strike="noStrike">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2574493804"/>
                  </a:ext>
                </a:extLst>
              </a:tr>
              <a:tr h="239073">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endParaRPr lang="fr-FR" sz="1200" b="1"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gridSpan="2">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ctr" fontAlgn="b"/>
                      <a:r>
                        <a:rPr lang="fr-FR" sz="1200" b="1" u="none" strike="noStrike" dirty="0">
                          <a:effectLst/>
                        </a:rPr>
                        <a:t>m</a:t>
                      </a:r>
                      <a:endParaRPr lang="fr-FR" sz="1200" b="1"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hMerge="1">
                  <a:txBody>
                    <a:bodyPr/>
                    <a:lstStyle/>
                    <a:p>
                      <a:pPr algn="l" fontAlgn="b"/>
                      <a:endParaRPr lang="fr-FR" sz="1000" b="0" i="0" u="none" strike="noStrike" dirty="0">
                        <a:solidFill>
                          <a:srgbClr val="000000"/>
                        </a:solidFill>
                        <a:effectLst/>
                        <a:latin typeface="Aptos Narrow" panose="020B0004020202020204" pitchFamily="34" charset="0"/>
                      </a:endParaRPr>
                    </a:p>
                  </a:txBody>
                  <a:tcPr marL="6276" marR="6276" marT="6276" marB="0" anchor="b"/>
                </a:tc>
                <a:extLst>
                  <a:ext uri="{0D108BD9-81ED-4DB2-BD59-A6C34878D82A}">
                    <a16:rowId xmlns:a16="http://schemas.microsoft.com/office/drawing/2014/main" val="1543397917"/>
                  </a:ext>
                </a:extLst>
              </a:tr>
              <a:tr h="4686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r>
                        <a:rPr lang="fr-FR" sz="1200" u="none" strike="noStrike" dirty="0">
                          <a:effectLst/>
                        </a:rPr>
                        <a:t>Polyéthylène haute densité, épaisseur supposée de 5 mm</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algn="l" fontAlgn="b"/>
                      <a:r>
                        <a:rPr lang="fr-FR" sz="1200" u="none" strike="noStrike" dirty="0">
                          <a:effectLst/>
                        </a:rPr>
                        <a:t>Dimple </a:t>
                      </a:r>
                      <a:r>
                        <a:rPr lang="fr-FR" sz="1200" u="none" strike="noStrike" dirty="0" err="1">
                          <a:effectLst/>
                        </a:rPr>
                        <a:t>Sheet</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2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r" fontAlgn="b"/>
                      <a:r>
                        <a:rPr lang="fr-FR" sz="1200" u="none" strike="noStrike" dirty="0">
                          <a:effectLst/>
                        </a:rPr>
                        <a:t>101 676</a:t>
                      </a:r>
                      <a:endParaRPr lang="fr-FR" sz="1200" b="0" i="0" u="none" strike="noStrike" dirty="0">
                        <a:solidFill>
                          <a:srgbClr val="156082"/>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493157451"/>
                  </a:ext>
                </a:extLst>
              </a:tr>
              <a:tr h="284562">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r>
                        <a:rPr lang="fr-FR" sz="1200" u="none" strike="noStrike" dirty="0">
                          <a:effectLst/>
                        </a:rPr>
                        <a:t>acier, diamètre de 25 mm</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algn="l" fontAlgn="ctr"/>
                      <a:r>
                        <a:rPr lang="fr-FR" sz="1200" u="none" strike="noStrike" dirty="0" err="1">
                          <a:effectLst/>
                        </a:rPr>
                        <a:t>Rockbolts</a:t>
                      </a:r>
                      <a:endParaRPr lang="fr-FR" sz="1200" b="0" i="0" u="none" strike="noStrike" dirty="0">
                        <a:solidFill>
                          <a:srgbClr val="000000"/>
                        </a:solidFill>
                        <a:effectLst/>
                        <a:latin typeface="Aptos Narrow" panose="020B0004020202020204" pitchFamily="34" charset="0"/>
                      </a:endParaRPr>
                    </a:p>
                  </a:txBody>
                  <a:tcPr marL="6276" marR="6276" marT="6276"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4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r" fontAlgn="b"/>
                      <a:r>
                        <a:rPr lang="fr-FR" sz="1200" u="none" strike="noStrike" dirty="0">
                          <a:effectLst/>
                        </a:rPr>
                        <a:t>400 739</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2081747843"/>
                  </a:ext>
                </a:extLst>
              </a:tr>
              <a:tr h="239073">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endParaRPr lang="fr-FR" sz="1200" b="1"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gridSpan="2">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ctr" fontAlgn="b"/>
                      <a:r>
                        <a:rPr lang="fr-FR" sz="1200" b="1" u="none" strike="noStrike" dirty="0">
                          <a:effectLst/>
                        </a:rPr>
                        <a:t>m</a:t>
                      </a:r>
                      <a:r>
                        <a:rPr lang="fr-FR" sz="1200" b="1" u="none" strike="noStrike" baseline="30000" dirty="0">
                          <a:effectLst/>
                        </a:rPr>
                        <a:t>2</a:t>
                      </a:r>
                      <a:endParaRPr lang="fr-FR" sz="1200" b="1" i="0" u="none" strike="noStrike" baseline="30000"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hMerge="1">
                  <a:txBody>
                    <a:bodyPr/>
                    <a:lstStyle/>
                    <a:p>
                      <a:pPr algn="ctr" fontAlgn="b"/>
                      <a:endParaRPr lang="fr-FR" sz="1000" b="0" i="0" u="none" strike="noStrike" dirty="0">
                        <a:solidFill>
                          <a:srgbClr val="000000"/>
                        </a:solidFill>
                        <a:effectLst/>
                        <a:latin typeface="Aptos Narrow" panose="020B0004020202020204" pitchFamily="34" charset="0"/>
                      </a:endParaRPr>
                    </a:p>
                  </a:txBody>
                  <a:tcPr marL="6276" marR="6276" marT="6276" marB="0" anchor="b"/>
                </a:tc>
                <a:extLst>
                  <a:ext uri="{0D108BD9-81ED-4DB2-BD59-A6C34878D82A}">
                    <a16:rowId xmlns:a16="http://schemas.microsoft.com/office/drawing/2014/main" val="1079804575"/>
                  </a:ext>
                </a:extLst>
              </a:tr>
              <a:tr h="4686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r>
                        <a:rPr lang="fr-FR" sz="1200" u="none" strike="noStrike" dirty="0">
                          <a:effectLst/>
                        </a:rPr>
                        <a:t>Polyéthylène haute densité, épaisseur supposée de 5 mm</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algn="l" fontAlgn="ctr"/>
                      <a:r>
                        <a:rPr lang="fr-FR" sz="1200" u="none" strike="noStrike" dirty="0">
                          <a:effectLst/>
                        </a:rPr>
                        <a:t>Dimple </a:t>
                      </a:r>
                      <a:r>
                        <a:rPr lang="fr-FR" sz="1200" u="none" strike="noStrike" dirty="0" err="1">
                          <a:effectLst/>
                        </a:rPr>
                        <a:t>Sheet</a:t>
                      </a:r>
                      <a:endParaRPr lang="fr-FR" sz="1200" b="0" i="0" u="none" strike="noStrike" dirty="0">
                        <a:solidFill>
                          <a:srgbClr val="000000"/>
                        </a:solidFill>
                        <a:effectLst/>
                        <a:latin typeface="Aptos Narrow" panose="020B0004020202020204" pitchFamily="34" charset="0"/>
                      </a:endParaRPr>
                    </a:p>
                  </a:txBody>
                  <a:tcPr marL="6276" marR="6276" marT="6276"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4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r" fontAlgn="b"/>
                      <a:r>
                        <a:rPr lang="fr-FR" sz="1200" u="none" strike="noStrike" dirty="0">
                          <a:effectLst/>
                        </a:rPr>
                        <a:t>482 579</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192833354"/>
                  </a:ext>
                </a:extLst>
              </a:tr>
              <a:tr h="277179">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r>
                        <a:rPr lang="fr-FR" sz="1200" u="none" strike="noStrike" dirty="0">
                          <a:effectLst/>
                        </a:rPr>
                        <a:t>Protection passive projeté</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algn="l" fontAlgn="ctr"/>
                      <a:r>
                        <a:rPr lang="fr-FR" sz="1200" u="none" strike="noStrike" dirty="0">
                          <a:effectLst/>
                        </a:rPr>
                        <a:t>Passive Prot.</a:t>
                      </a:r>
                      <a:endParaRPr lang="fr-FR" sz="1200" b="0" i="0" u="none" strike="noStrike" dirty="0">
                        <a:solidFill>
                          <a:srgbClr val="000000"/>
                        </a:solidFill>
                        <a:effectLst/>
                        <a:latin typeface="Aptos Narrow" panose="020B0004020202020204" pitchFamily="34" charset="0"/>
                      </a:endParaRPr>
                    </a:p>
                  </a:txBody>
                  <a:tcPr marL="6276" marR="6276" marT="6276"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2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r" fontAlgn="b"/>
                      <a:r>
                        <a:rPr lang="fr-FR" sz="1200" u="none" strike="noStrike" dirty="0">
                          <a:effectLst/>
                        </a:rPr>
                        <a:t>845 172</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283019809"/>
                  </a:ext>
                </a:extLst>
              </a:tr>
              <a:tr h="4686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l" fontAlgn="b"/>
                      <a:r>
                        <a:rPr lang="fr-FR" sz="1200" u="none" strike="noStrike" dirty="0">
                          <a:effectLst/>
                        </a:rPr>
                        <a:t>Polyéthylène haute densité, épaisseur supposée de 3 mm</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algn="l" fontAlgn="ctr"/>
                      <a:r>
                        <a:rPr lang="fr-FR" sz="1200" u="none" strike="noStrike" dirty="0" err="1">
                          <a:effectLst/>
                        </a:rPr>
                        <a:t>Waterproofing</a:t>
                      </a:r>
                      <a:endParaRPr lang="fr-FR" sz="1200" b="0" i="0" u="none" strike="noStrike" dirty="0">
                        <a:solidFill>
                          <a:srgbClr val="000000"/>
                        </a:solidFill>
                        <a:effectLst/>
                        <a:latin typeface="Aptos Narrow" panose="020B0004020202020204" pitchFamily="34" charset="0"/>
                      </a:endParaRPr>
                    </a:p>
                  </a:txBody>
                  <a:tcPr marL="6276" marR="6276" marT="6276"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4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algn="r" fontAlgn="b"/>
                      <a:r>
                        <a:rPr lang="fr-FR" sz="1200" u="none" strike="noStrike" dirty="0">
                          <a:effectLst/>
                        </a:rPr>
                        <a:t>801 484</a:t>
                      </a:r>
                      <a:endParaRPr lang="fr-FR" sz="1200" b="0" i="0" u="none" strike="noStrike" dirty="0">
                        <a:solidFill>
                          <a:srgbClr val="000000"/>
                        </a:solidFill>
                        <a:effectLst/>
                        <a:latin typeface="Aptos Narrow" panose="020B0004020202020204" pitchFamily="34" charset="0"/>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2195473548"/>
                  </a:ext>
                </a:extLst>
              </a:tr>
            </a:tbl>
          </a:graphicData>
        </a:graphic>
      </p:graphicFrame>
    </p:spTree>
    <p:extLst>
      <p:ext uri="{BB962C8B-B14F-4D97-AF65-F5344CB8AC3E}">
        <p14:creationId xmlns:p14="http://schemas.microsoft.com/office/powerpoint/2010/main" val="8893948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932D8E-CC50-121A-47AA-54B81B4CD9E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0BA58C4-6F5D-E028-3CDA-F8CBA49F07E2}"/>
              </a:ext>
            </a:extLst>
          </p:cNvPr>
          <p:cNvSpPr>
            <a:spLocks noGrp="1"/>
          </p:cNvSpPr>
          <p:nvPr>
            <p:ph type="sldNum" sz="quarter" idx="10"/>
          </p:nvPr>
        </p:nvSpPr>
        <p:spPr/>
        <p:txBody>
          <a:bodyPr/>
          <a:lstStyle/>
          <a:p>
            <a:fld id="{88A1DFE4-5FC5-43BD-BB7E-75EAD82B965F}" type="slidenum">
              <a:rPr lang="en-US" noProof="0" smtClean="0"/>
              <a:pPr/>
              <a:t>51</a:t>
            </a:fld>
            <a:endParaRPr lang="en-US" noProof="0" dirty="0"/>
          </a:p>
        </p:txBody>
      </p:sp>
      <p:sp>
        <p:nvSpPr>
          <p:cNvPr id="5" name="Title 4">
            <a:extLst>
              <a:ext uri="{FF2B5EF4-FFF2-40B4-BE49-F238E27FC236}">
                <a16:creationId xmlns:a16="http://schemas.microsoft.com/office/drawing/2014/main" id="{AFB62395-C0B6-F1C3-CD20-F0FCCC850F11}"/>
              </a:ext>
            </a:extLst>
          </p:cNvPr>
          <p:cNvSpPr>
            <a:spLocks noGrp="1"/>
          </p:cNvSpPr>
          <p:nvPr>
            <p:ph type="title"/>
          </p:nvPr>
        </p:nvSpPr>
        <p:spPr/>
        <p:txBody>
          <a:bodyPr/>
          <a:lstStyle/>
          <a:p>
            <a:r>
              <a:rPr lang="en-CH" dirty="0"/>
              <a:t>Typical input data for LCI</a:t>
            </a:r>
          </a:p>
        </p:txBody>
      </p:sp>
      <p:graphicFrame>
        <p:nvGraphicFramePr>
          <p:cNvPr id="8" name="Tableau 10">
            <a:extLst>
              <a:ext uri="{FF2B5EF4-FFF2-40B4-BE49-F238E27FC236}">
                <a16:creationId xmlns:a16="http://schemas.microsoft.com/office/drawing/2014/main" id="{61497380-D3B0-2FD5-500D-49BDB08DC143}"/>
              </a:ext>
            </a:extLst>
          </p:cNvPr>
          <p:cNvGraphicFramePr>
            <a:graphicFrameLocks noGrp="1"/>
          </p:cNvGraphicFramePr>
          <p:nvPr>
            <p:extLst>
              <p:ext uri="{D42A27DB-BD31-4B8C-83A1-F6EECF244321}">
                <p14:modId xmlns:p14="http://schemas.microsoft.com/office/powerpoint/2010/main" val="3467222534"/>
              </p:ext>
            </p:extLst>
          </p:nvPr>
        </p:nvGraphicFramePr>
        <p:xfrm>
          <a:off x="109221" y="1079948"/>
          <a:ext cx="9011232" cy="3968586"/>
        </p:xfrm>
        <a:graphic>
          <a:graphicData uri="http://schemas.openxmlformats.org/drawingml/2006/table">
            <a:tbl>
              <a:tblPr firstRow="1" firstCol="1" lastCol="1" bandRow="1"/>
              <a:tblGrid>
                <a:gridCol w="5941865">
                  <a:extLst>
                    <a:ext uri="{9D8B030D-6E8A-4147-A177-3AD203B41FA5}">
                      <a16:colId xmlns:a16="http://schemas.microsoft.com/office/drawing/2014/main" val="2216181484"/>
                    </a:ext>
                  </a:extLst>
                </a:gridCol>
                <a:gridCol w="2003435">
                  <a:extLst>
                    <a:ext uri="{9D8B030D-6E8A-4147-A177-3AD203B41FA5}">
                      <a16:colId xmlns:a16="http://schemas.microsoft.com/office/drawing/2014/main" val="259047576"/>
                    </a:ext>
                  </a:extLst>
                </a:gridCol>
                <a:gridCol w="1065932">
                  <a:extLst>
                    <a:ext uri="{9D8B030D-6E8A-4147-A177-3AD203B41FA5}">
                      <a16:colId xmlns:a16="http://schemas.microsoft.com/office/drawing/2014/main" val="514148779"/>
                    </a:ext>
                  </a:extLst>
                </a:gridCol>
              </a:tblGrid>
              <a:tr h="340177">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400" b="1" u="none" strike="noStrike" kern="1200" dirty="0">
                          <a:solidFill>
                            <a:schemeClr val="bg1"/>
                          </a:solidFill>
                          <a:effectLst/>
                        </a:rPr>
                        <a:t>Description</a:t>
                      </a:r>
                      <a:endParaRPr lang="fr-FR" sz="1400" b="1" u="none" strike="noStrike" kern="1200" dirty="0">
                        <a:solidFill>
                          <a:schemeClr val="bg1"/>
                        </a:solidFill>
                        <a:effectLst/>
                        <a:latin typeface="+mn-lt"/>
                        <a:ea typeface="+mn-ea"/>
                        <a:cs typeface="+mn-cs"/>
                      </a:endParaRPr>
                    </a:p>
                  </a:txBody>
                  <a:tcPr marL="6276" marR="6276" marT="6276"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endParaRPr lang="fr-FR" sz="1400" b="1" u="none" strike="noStrike" kern="1200" dirty="0">
                        <a:solidFill>
                          <a:schemeClr val="lt1"/>
                        </a:solidFill>
                        <a:effectLst/>
                        <a:latin typeface="+mn-lt"/>
                        <a:ea typeface="+mn-ea"/>
                        <a:cs typeface="+mn-cs"/>
                      </a:endParaRPr>
                    </a:p>
                  </a:txBody>
                  <a:tcPr marL="6276" marR="6276" marT="6276"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400" b="1" u="none" strike="noStrike" kern="1200" dirty="0">
                          <a:solidFill>
                            <a:schemeClr val="bg1"/>
                          </a:solidFill>
                          <a:effectLst/>
                        </a:rPr>
                        <a:t>Total</a:t>
                      </a:r>
                      <a:endParaRPr lang="fr-FR" sz="1400" b="1" u="none" strike="noStrike" kern="1200" dirty="0">
                        <a:solidFill>
                          <a:schemeClr val="bg1"/>
                        </a:solidFill>
                        <a:effectLst/>
                        <a:latin typeface="+mn-lt"/>
                        <a:ea typeface="+mn-ea"/>
                        <a:cs typeface="+mn-cs"/>
                      </a:endParaRPr>
                    </a:p>
                  </a:txBody>
                  <a:tcPr marL="6276" marR="6276" marT="6276"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3513363132"/>
                  </a:ext>
                </a:extLst>
              </a:tr>
              <a:tr h="1757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gridSpan="2">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ctr" defTabSz="914400" rtl="0" eaLnBrk="1" fontAlgn="b" latinLnBrk="0" hangingPunct="1"/>
                      <a:r>
                        <a:rPr lang="fr-FR" sz="1100" b="1" u="none" strike="noStrike" kern="1200" dirty="0">
                          <a:solidFill>
                            <a:schemeClr val="lt1"/>
                          </a:solidFill>
                          <a:effectLst/>
                          <a:latin typeface="+mn-lt"/>
                          <a:ea typeface="+mn-ea"/>
                          <a:cs typeface="+mn-cs"/>
                        </a:rPr>
                        <a:t>m</a:t>
                      </a:r>
                      <a:r>
                        <a:rPr lang="fr-FR" sz="1100" b="1" u="none" strike="noStrike" kern="1200" baseline="30000" dirty="0">
                          <a:solidFill>
                            <a:schemeClr val="lt1"/>
                          </a:solidFill>
                          <a:effectLst/>
                          <a:latin typeface="+mn-lt"/>
                          <a:ea typeface="+mn-ea"/>
                          <a:cs typeface="+mn-cs"/>
                        </a:rPr>
                        <a:t>3</a:t>
                      </a:r>
                    </a:p>
                  </a:txBody>
                  <a:tcPr marL="6276" marR="6276" marT="6276" marB="0" anchor="b">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hMerge="1">
                  <a:txBody>
                    <a:bodyPr/>
                    <a:lstStyle/>
                    <a:p>
                      <a:pPr marL="0" algn="ctr" defTabSz="914400" rtl="0" eaLnBrk="1" fontAlgn="ctr" latinLnBrk="0" hangingPunct="1"/>
                      <a:endParaRPr lang="fr-FR" sz="1000" b="1" u="none" strike="noStrike" kern="1200" dirty="0">
                        <a:solidFill>
                          <a:schemeClr val="bg1"/>
                        </a:solidFill>
                        <a:effectLst/>
                        <a:latin typeface="+mn-lt"/>
                        <a:ea typeface="+mn-ea"/>
                        <a:cs typeface="+mn-cs"/>
                      </a:endParaRPr>
                    </a:p>
                  </a:txBody>
                  <a:tcPr marL="6276" marR="6276" marT="6276" marB="0" anchor="b"/>
                </a:tc>
                <a:extLst>
                  <a:ext uri="{0D108BD9-81ED-4DB2-BD59-A6C34878D82A}">
                    <a16:rowId xmlns:a16="http://schemas.microsoft.com/office/drawing/2014/main" val="3779172394"/>
                  </a:ext>
                </a:extLst>
              </a:tr>
              <a:tr h="1757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dirty="0">
                          <a:solidFill>
                            <a:schemeClr val="bg1"/>
                          </a:solidFill>
                          <a:effectLst/>
                        </a:rPr>
                        <a:t>Coulis cimentaire</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dirty="0">
                          <a:solidFill>
                            <a:sysClr val="windowText" lastClr="000000"/>
                          </a:solidFill>
                          <a:effectLst/>
                        </a:rPr>
                        <a:t>Annulus </a:t>
                      </a:r>
                      <a:r>
                        <a:rPr lang="fr-FR" sz="1100" b="0" u="none" strike="noStrike" kern="1200" dirty="0" err="1">
                          <a:solidFill>
                            <a:sysClr val="windowText" lastClr="000000"/>
                          </a:solidFill>
                          <a:effectLst/>
                        </a:rPr>
                        <a:t>Grout</a:t>
                      </a:r>
                      <a:endParaRPr lang="fr-FR" sz="1100" b="0" u="none" strike="noStrike" kern="1200" dirty="0">
                        <a:solidFill>
                          <a:sysClr val="windowText" lastClr="000000"/>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2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160 000</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2390353149"/>
                  </a:ext>
                </a:extLst>
              </a:tr>
              <a:tr h="1757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a:solidFill>
                            <a:schemeClr val="bg1"/>
                          </a:solidFill>
                          <a:effectLst/>
                        </a:rPr>
                        <a:t>coulis de remblayage</a:t>
                      </a:r>
                      <a:endParaRPr lang="fr-FR" sz="1100" b="1" u="none" strike="noStrike" kern="120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dirty="0" err="1">
                          <a:solidFill>
                            <a:sysClr val="windowText" lastClr="000000"/>
                          </a:solidFill>
                          <a:effectLst/>
                        </a:rPr>
                        <a:t>Backfill</a:t>
                      </a:r>
                      <a:r>
                        <a:rPr lang="fr-FR" sz="1100" b="0" u="none" strike="noStrike" kern="1200" dirty="0">
                          <a:solidFill>
                            <a:sysClr val="windowText" lastClr="000000"/>
                          </a:solidFill>
                          <a:effectLst/>
                        </a:rPr>
                        <a:t> </a:t>
                      </a:r>
                      <a:r>
                        <a:rPr lang="fr-FR" sz="1100" b="0" u="none" strike="noStrike" kern="1200" dirty="0" err="1">
                          <a:solidFill>
                            <a:sysClr val="windowText" lastClr="000000"/>
                          </a:solidFill>
                          <a:effectLst/>
                        </a:rPr>
                        <a:t>Grout</a:t>
                      </a:r>
                      <a:endParaRPr lang="fr-FR" sz="1100" b="0" u="none" strike="noStrike" kern="1200" dirty="0">
                        <a:solidFill>
                          <a:sysClr val="windowText" lastClr="000000"/>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4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48 465</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4241666957"/>
                  </a:ext>
                </a:extLst>
              </a:tr>
              <a:tr h="1757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a:solidFill>
                            <a:schemeClr val="bg1"/>
                          </a:solidFill>
                          <a:effectLst/>
                        </a:rPr>
                        <a:t>Béton coulé</a:t>
                      </a:r>
                      <a:endParaRPr lang="fr-FR" sz="1100" b="1" u="none" strike="noStrike" kern="120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a:solidFill>
                            <a:sysClr val="windowText" lastClr="000000"/>
                          </a:solidFill>
                          <a:effectLst/>
                        </a:rPr>
                        <a:t>Cast Insitu C.</a:t>
                      </a:r>
                      <a:endParaRPr lang="fr-FR" sz="1100" b="0" u="none" strike="noStrike" kern="1200">
                        <a:solidFill>
                          <a:sysClr val="windowText" lastClr="000000"/>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2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421 098</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3649200902"/>
                  </a:ext>
                </a:extLst>
              </a:tr>
              <a:tr h="375154">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dirty="0">
                          <a:solidFill>
                            <a:schemeClr val="bg1"/>
                          </a:solidFill>
                          <a:effectLst/>
                        </a:rPr>
                        <a:t>Paroi en béton moulé et en acier, densité des barres d'armature 130 kg/m3, béton 40 </a:t>
                      </a:r>
                      <a:r>
                        <a:rPr lang="fr-FR" sz="1100" b="1" u="none" strike="noStrike" kern="1200" dirty="0" err="1">
                          <a:solidFill>
                            <a:schemeClr val="bg1"/>
                          </a:solidFill>
                          <a:effectLst/>
                        </a:rPr>
                        <a:t>Mpa</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dirty="0">
                          <a:solidFill>
                            <a:sysClr val="windowText" lastClr="000000"/>
                          </a:solidFill>
                          <a:effectLst/>
                        </a:rPr>
                        <a:t>D-Wall C.</a:t>
                      </a:r>
                      <a:endParaRPr lang="fr-FR" sz="1100" b="0" u="none" strike="noStrike" kern="1200" dirty="0">
                        <a:solidFill>
                          <a:sysClr val="windowText" lastClr="000000"/>
                        </a:solidFill>
                        <a:effectLst/>
                        <a:latin typeface="+mn-lt"/>
                        <a:ea typeface="+mn-ea"/>
                        <a:cs typeface="+mn-cs"/>
                      </a:endParaRPr>
                    </a:p>
                  </a:txBody>
                  <a:tcPr marL="6276" marR="6276" marT="6276"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4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42 964</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2765430701"/>
                  </a:ext>
                </a:extLst>
              </a:tr>
              <a:tr h="1757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a:solidFill>
                            <a:schemeClr val="bg1"/>
                          </a:solidFill>
                          <a:effectLst/>
                        </a:rPr>
                        <a:t>Béton</a:t>
                      </a:r>
                      <a:endParaRPr lang="fr-FR" sz="1100" b="1" u="none" strike="noStrike" kern="120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a:solidFill>
                            <a:sysClr val="windowText" lastClr="000000"/>
                          </a:solidFill>
                          <a:effectLst/>
                        </a:rPr>
                        <a:t>Filter Material</a:t>
                      </a:r>
                      <a:endParaRPr lang="fr-FR" sz="1100" b="0" u="none" strike="noStrike" kern="1200">
                        <a:solidFill>
                          <a:sysClr val="windowText" lastClr="000000"/>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2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111 942</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579573247"/>
                  </a:ext>
                </a:extLst>
              </a:tr>
              <a:tr h="1757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dirty="0">
                          <a:solidFill>
                            <a:schemeClr val="bg1"/>
                          </a:solidFill>
                          <a:effectLst/>
                        </a:rPr>
                        <a:t>Traitement d'injection</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a:solidFill>
                            <a:sysClr val="windowText" lastClr="000000"/>
                          </a:solidFill>
                          <a:effectLst/>
                        </a:rPr>
                        <a:t>G. Treatment</a:t>
                      </a:r>
                      <a:endParaRPr lang="fr-FR" sz="1100" b="0" u="none" strike="noStrike" kern="1200">
                        <a:solidFill>
                          <a:sysClr val="windowText" lastClr="000000"/>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4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50 932</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2354819778"/>
                  </a:ext>
                </a:extLst>
              </a:tr>
              <a:tr h="344626">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dirty="0">
                          <a:solidFill>
                            <a:schemeClr val="bg1"/>
                          </a:solidFill>
                          <a:effectLst/>
                        </a:rPr>
                        <a:t>Béton coulé sur place, 30 </a:t>
                      </a:r>
                      <a:r>
                        <a:rPr lang="fr-FR" sz="1100" b="1" u="none" strike="noStrike" kern="1200" dirty="0" err="1">
                          <a:solidFill>
                            <a:schemeClr val="bg1"/>
                          </a:solidFill>
                          <a:effectLst/>
                        </a:rPr>
                        <a:t>Mpa</a:t>
                      </a:r>
                      <a:r>
                        <a:rPr lang="fr-FR" sz="1100" b="1" u="none" strike="noStrike" kern="1200" dirty="0">
                          <a:solidFill>
                            <a:schemeClr val="bg1"/>
                          </a:solidFill>
                          <a:effectLst/>
                        </a:rPr>
                        <a:t> et densité des barres d'armature 80 kg/m3</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dirty="0" err="1">
                          <a:solidFill>
                            <a:sysClr val="windowText" lastClr="000000"/>
                          </a:solidFill>
                          <a:effectLst/>
                        </a:rPr>
                        <a:t>Internal</a:t>
                      </a:r>
                      <a:r>
                        <a:rPr lang="fr-FR" sz="1100" b="0" u="none" strike="noStrike" kern="1200" dirty="0">
                          <a:solidFill>
                            <a:sysClr val="windowText" lastClr="000000"/>
                          </a:solidFill>
                          <a:effectLst/>
                        </a:rPr>
                        <a:t> </a:t>
                      </a:r>
                      <a:r>
                        <a:rPr lang="fr-FR" sz="1100" b="0" u="none" strike="noStrike" kern="1200" dirty="0" err="1">
                          <a:solidFill>
                            <a:sysClr val="windowText" lastClr="000000"/>
                          </a:solidFill>
                          <a:effectLst/>
                        </a:rPr>
                        <a:t>Str</a:t>
                      </a:r>
                      <a:r>
                        <a:rPr lang="fr-FR" sz="1100" b="0" u="none" strike="noStrike" kern="1200" dirty="0">
                          <a:solidFill>
                            <a:sysClr val="windowText" lastClr="000000"/>
                          </a:solidFill>
                          <a:effectLst/>
                        </a:rPr>
                        <a:t>. C.</a:t>
                      </a:r>
                      <a:endParaRPr lang="fr-FR" sz="1100" b="0" u="none" strike="noStrike" kern="1200" dirty="0">
                        <a:solidFill>
                          <a:sysClr val="windowText" lastClr="000000"/>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2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53 920</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3613720746"/>
                  </a:ext>
                </a:extLst>
              </a:tr>
              <a:tr h="344626">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dirty="0">
                          <a:solidFill>
                            <a:schemeClr val="bg1"/>
                          </a:solidFill>
                          <a:effectLst/>
                        </a:rPr>
                        <a:t>Béton coulé sur place, barres d'armature de 55 kg/m3 et béton de 20 </a:t>
                      </a:r>
                      <a:r>
                        <a:rPr lang="fr-FR" sz="1100" b="1" u="none" strike="noStrike" kern="1200" dirty="0" err="1">
                          <a:solidFill>
                            <a:schemeClr val="bg1"/>
                          </a:solidFill>
                          <a:effectLst/>
                        </a:rPr>
                        <a:t>Mpa</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a:solidFill>
                            <a:sysClr val="windowText" lastClr="000000"/>
                          </a:solidFill>
                          <a:effectLst/>
                        </a:rPr>
                        <a:t>Invert Insitu C.</a:t>
                      </a:r>
                      <a:endParaRPr lang="fr-FR" sz="1100" b="0" u="none" strike="noStrike" kern="1200">
                        <a:solidFill>
                          <a:sysClr val="windowText" lastClr="000000"/>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4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649 057</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3148082786"/>
                  </a:ext>
                </a:extLst>
              </a:tr>
              <a:tr h="397989">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dirty="0">
                          <a:solidFill>
                            <a:schemeClr val="bg1"/>
                          </a:solidFill>
                          <a:effectLst/>
                        </a:rPr>
                        <a:t>Béton préfabriqué, densité des armatures 80 kg/m3. Béton 30 </a:t>
                      </a:r>
                      <a:r>
                        <a:rPr lang="fr-FR" sz="1100" b="1" u="none" strike="noStrike" kern="1200" dirty="0" err="1">
                          <a:solidFill>
                            <a:schemeClr val="bg1"/>
                          </a:solidFill>
                          <a:effectLst/>
                        </a:rPr>
                        <a:t>Mpa</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dirty="0" err="1">
                          <a:solidFill>
                            <a:sysClr val="windowText" lastClr="000000"/>
                          </a:solidFill>
                          <a:effectLst/>
                        </a:rPr>
                        <a:t>Invert</a:t>
                      </a:r>
                      <a:r>
                        <a:rPr lang="fr-FR" sz="1100" b="0" u="none" strike="noStrike" kern="1200" dirty="0">
                          <a:solidFill>
                            <a:sysClr val="windowText" lastClr="000000"/>
                          </a:solidFill>
                          <a:effectLst/>
                        </a:rPr>
                        <a:t> </a:t>
                      </a:r>
                      <a:r>
                        <a:rPr lang="fr-FR" sz="1100" b="0" u="none" strike="noStrike" kern="1200" dirty="0" err="1">
                          <a:solidFill>
                            <a:sysClr val="windowText" lastClr="000000"/>
                          </a:solidFill>
                          <a:effectLst/>
                        </a:rPr>
                        <a:t>Precast</a:t>
                      </a:r>
                      <a:r>
                        <a:rPr lang="fr-FR" sz="1100" b="0" u="none" strike="noStrike" kern="1200" dirty="0">
                          <a:solidFill>
                            <a:sysClr val="windowText" lastClr="000000"/>
                          </a:solidFill>
                          <a:effectLst/>
                        </a:rPr>
                        <a:t> C.</a:t>
                      </a:r>
                      <a:endParaRPr lang="fr-FR" sz="1100" b="0" u="none" strike="noStrike" kern="1200" dirty="0">
                        <a:solidFill>
                          <a:sysClr val="windowText" lastClr="000000"/>
                        </a:solidFill>
                        <a:effectLst/>
                        <a:latin typeface="+mn-lt"/>
                        <a:ea typeface="+mn-ea"/>
                        <a:cs typeface="+mn-cs"/>
                      </a:endParaRPr>
                    </a:p>
                  </a:txBody>
                  <a:tcPr marL="6276" marR="6276" marT="6276"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2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99 978</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2360215991"/>
                  </a:ext>
                </a:extLst>
              </a:tr>
              <a:tr h="1757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dirty="0">
                          <a:solidFill>
                            <a:schemeClr val="bg1"/>
                          </a:solidFill>
                          <a:effectLst/>
                        </a:rPr>
                        <a:t>Excavation</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a:solidFill>
                            <a:sysClr val="windowText" lastClr="000000"/>
                          </a:solidFill>
                          <a:effectLst/>
                        </a:rPr>
                        <a:t>Limestone</a:t>
                      </a:r>
                      <a:endParaRPr lang="fr-FR" sz="1100" b="0" u="none" strike="noStrike" kern="1200">
                        <a:solidFill>
                          <a:sysClr val="windowText" lastClr="000000"/>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4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141 175</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2700525806"/>
                  </a:ext>
                </a:extLst>
              </a:tr>
              <a:tr h="239296">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dirty="0">
                          <a:solidFill>
                            <a:schemeClr val="bg1"/>
                          </a:solidFill>
                          <a:effectLst/>
                        </a:rPr>
                        <a:t>Excavation</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dirty="0">
                          <a:solidFill>
                            <a:sysClr val="windowText" lastClr="000000"/>
                          </a:solidFill>
                          <a:effectLst/>
                        </a:rPr>
                        <a:t>Molasse</a:t>
                      </a:r>
                      <a:endParaRPr lang="fr-FR" sz="1100" b="0" u="none" strike="noStrike" kern="1200" dirty="0">
                        <a:solidFill>
                          <a:sysClr val="windowText" lastClr="000000"/>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2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6 185 911</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3098899770"/>
                  </a:ext>
                </a:extLst>
              </a:tr>
              <a:tr h="1757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dirty="0">
                          <a:solidFill>
                            <a:schemeClr val="bg1"/>
                          </a:solidFill>
                          <a:effectLst/>
                        </a:rPr>
                        <a:t>Excavation</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a:solidFill>
                            <a:sysClr val="windowText" lastClr="000000"/>
                          </a:solidFill>
                          <a:effectLst/>
                        </a:rPr>
                        <a:t>Moraine</a:t>
                      </a:r>
                      <a:endParaRPr lang="fr-FR" sz="1100" b="0" u="none" strike="noStrike" kern="1200">
                        <a:solidFill>
                          <a:sysClr val="windowText" lastClr="000000"/>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4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179 808</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453961986"/>
                  </a:ext>
                </a:extLst>
              </a:tr>
              <a:tr h="344626">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dirty="0">
                          <a:solidFill>
                            <a:schemeClr val="bg1"/>
                          </a:solidFill>
                          <a:effectLst/>
                        </a:rPr>
                        <a:t>Béton préfabriqué, densité des armatures 80 kg/m3, béton 50 </a:t>
                      </a:r>
                      <a:r>
                        <a:rPr lang="fr-FR" sz="1100" b="1" u="none" strike="noStrike" kern="1200" dirty="0" err="1">
                          <a:solidFill>
                            <a:schemeClr val="bg1"/>
                          </a:solidFill>
                          <a:effectLst/>
                        </a:rPr>
                        <a:t>Mpa</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a:solidFill>
                            <a:sysClr val="windowText" lastClr="000000"/>
                          </a:solidFill>
                          <a:effectLst/>
                        </a:rPr>
                        <a:t>Pre-Cast C.</a:t>
                      </a:r>
                      <a:endParaRPr lang="fr-FR" sz="1100" b="0" u="none" strike="noStrike" kern="1200">
                        <a:solidFill>
                          <a:sysClr val="windowText" lastClr="000000"/>
                        </a:solidFill>
                        <a:effectLst/>
                        <a:latin typeface="+mn-lt"/>
                        <a:ea typeface="+mn-ea"/>
                        <a:cs typeface="+mn-cs"/>
                      </a:endParaRPr>
                    </a:p>
                  </a:txBody>
                  <a:tcPr marL="6276" marR="6276" marT="6276" marB="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2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451 635</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1533229499"/>
                  </a:ext>
                </a:extLst>
              </a:tr>
              <a:tr h="175788">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l" defTabSz="914400" rtl="0" eaLnBrk="1" fontAlgn="ctr" latinLnBrk="0" hangingPunct="1"/>
                      <a:r>
                        <a:rPr lang="fr-FR" sz="1100" b="1" u="none" strike="noStrike" kern="1200" dirty="0">
                          <a:solidFill>
                            <a:schemeClr val="bg1"/>
                          </a:solidFill>
                          <a:effectLst/>
                        </a:rPr>
                        <a:t>Béton projeté</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tc>
                  <a:txBody>
                    <a:bodyPr/>
                    <a:lstStyle>
                      <a:lvl1pPr marL="0" algn="l" defTabSz="685800" rtl="0" eaLnBrk="1" latinLnBrk="0" hangingPunct="1">
                        <a:defRPr sz="1350" kern="1200">
                          <a:solidFill>
                            <a:schemeClr val="dk1"/>
                          </a:solidFill>
                          <a:latin typeface="Arial" panose="020B0604020202020204"/>
                        </a:defRPr>
                      </a:lvl1pPr>
                      <a:lvl2pPr marL="342900" algn="l" defTabSz="685800" rtl="0" eaLnBrk="1" latinLnBrk="0" hangingPunct="1">
                        <a:defRPr sz="1350" kern="1200">
                          <a:solidFill>
                            <a:schemeClr val="dk1"/>
                          </a:solidFill>
                          <a:latin typeface="Arial" panose="020B0604020202020204"/>
                        </a:defRPr>
                      </a:lvl2pPr>
                      <a:lvl3pPr marL="685800" algn="l" defTabSz="685800" rtl="0" eaLnBrk="1" latinLnBrk="0" hangingPunct="1">
                        <a:defRPr sz="1350" kern="1200">
                          <a:solidFill>
                            <a:schemeClr val="dk1"/>
                          </a:solidFill>
                          <a:latin typeface="Arial" panose="020B0604020202020204"/>
                        </a:defRPr>
                      </a:lvl3pPr>
                      <a:lvl4pPr marL="1028700" algn="l" defTabSz="685800" rtl="0" eaLnBrk="1" latinLnBrk="0" hangingPunct="1">
                        <a:defRPr sz="1350" kern="1200">
                          <a:solidFill>
                            <a:schemeClr val="dk1"/>
                          </a:solidFill>
                          <a:latin typeface="Arial" panose="020B0604020202020204"/>
                        </a:defRPr>
                      </a:lvl4pPr>
                      <a:lvl5pPr marL="1371600" algn="l" defTabSz="685800" rtl="0" eaLnBrk="1" latinLnBrk="0" hangingPunct="1">
                        <a:defRPr sz="1350" kern="1200">
                          <a:solidFill>
                            <a:schemeClr val="dk1"/>
                          </a:solidFill>
                          <a:latin typeface="Arial" panose="020B0604020202020204"/>
                        </a:defRPr>
                      </a:lvl5pPr>
                      <a:lvl6pPr marL="1714500" algn="l" defTabSz="685800" rtl="0" eaLnBrk="1" latinLnBrk="0" hangingPunct="1">
                        <a:defRPr sz="1350" kern="1200">
                          <a:solidFill>
                            <a:schemeClr val="dk1"/>
                          </a:solidFill>
                          <a:latin typeface="Arial" panose="020B0604020202020204"/>
                        </a:defRPr>
                      </a:lvl6pPr>
                      <a:lvl7pPr marL="2057400" algn="l" defTabSz="685800" rtl="0" eaLnBrk="1" latinLnBrk="0" hangingPunct="1">
                        <a:defRPr sz="1350" kern="1200">
                          <a:solidFill>
                            <a:schemeClr val="dk1"/>
                          </a:solidFill>
                          <a:latin typeface="Arial" panose="020B0604020202020204"/>
                        </a:defRPr>
                      </a:lvl7pPr>
                      <a:lvl8pPr marL="2400300" algn="l" defTabSz="685800" rtl="0" eaLnBrk="1" latinLnBrk="0" hangingPunct="1">
                        <a:defRPr sz="1350" kern="1200">
                          <a:solidFill>
                            <a:schemeClr val="dk1"/>
                          </a:solidFill>
                          <a:latin typeface="Arial" panose="020B0604020202020204"/>
                        </a:defRPr>
                      </a:lvl8pPr>
                      <a:lvl9pPr marL="2743200" algn="l" defTabSz="685800" rtl="0" eaLnBrk="1" latinLnBrk="0" hangingPunct="1">
                        <a:defRPr sz="1350" kern="1200">
                          <a:solidFill>
                            <a:schemeClr val="dk1"/>
                          </a:solidFill>
                          <a:latin typeface="Arial" panose="020B0604020202020204"/>
                        </a:defRPr>
                      </a:lvl9pPr>
                    </a:lstStyle>
                    <a:p>
                      <a:pPr marL="0" algn="l" defTabSz="914400" rtl="0" eaLnBrk="1" fontAlgn="ctr" latinLnBrk="0" hangingPunct="1"/>
                      <a:r>
                        <a:rPr lang="fr-FR" sz="1100" b="0" u="none" strike="noStrike" kern="1200" dirty="0" err="1">
                          <a:solidFill>
                            <a:sysClr val="windowText" lastClr="000000"/>
                          </a:solidFill>
                          <a:effectLst/>
                        </a:rPr>
                        <a:t>Shotcrete</a:t>
                      </a:r>
                      <a:endParaRPr lang="fr-FR" sz="1100" b="0" u="none" strike="noStrike" kern="1200" dirty="0">
                        <a:solidFill>
                          <a:sysClr val="windowText" lastClr="000000"/>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tint val="40000"/>
                      </a:srgbClr>
                    </a:solidFill>
                  </a:tcPr>
                </a:tc>
                <a:tc>
                  <a:txBody>
                    <a:bodyPr/>
                    <a:lstStyle>
                      <a:lvl1pPr marL="0" algn="l" defTabSz="685800" rtl="0" eaLnBrk="1" latinLnBrk="0" hangingPunct="1">
                        <a:defRPr sz="1350" b="1" kern="1200">
                          <a:solidFill>
                            <a:schemeClr val="lt1"/>
                          </a:solidFill>
                          <a:latin typeface="Arial" panose="020B0604020202020204"/>
                        </a:defRPr>
                      </a:lvl1pPr>
                      <a:lvl2pPr marL="342900" algn="l" defTabSz="685800" rtl="0" eaLnBrk="1" latinLnBrk="0" hangingPunct="1">
                        <a:defRPr sz="1350" b="1" kern="1200">
                          <a:solidFill>
                            <a:schemeClr val="lt1"/>
                          </a:solidFill>
                          <a:latin typeface="Arial" panose="020B0604020202020204"/>
                        </a:defRPr>
                      </a:lvl2pPr>
                      <a:lvl3pPr marL="685800" algn="l" defTabSz="685800" rtl="0" eaLnBrk="1" latinLnBrk="0" hangingPunct="1">
                        <a:defRPr sz="1350" b="1" kern="1200">
                          <a:solidFill>
                            <a:schemeClr val="lt1"/>
                          </a:solidFill>
                          <a:latin typeface="Arial" panose="020B0604020202020204"/>
                        </a:defRPr>
                      </a:lvl3pPr>
                      <a:lvl4pPr marL="1028700" algn="l" defTabSz="685800" rtl="0" eaLnBrk="1" latinLnBrk="0" hangingPunct="1">
                        <a:defRPr sz="1350" b="1" kern="1200">
                          <a:solidFill>
                            <a:schemeClr val="lt1"/>
                          </a:solidFill>
                          <a:latin typeface="Arial" panose="020B0604020202020204"/>
                        </a:defRPr>
                      </a:lvl4pPr>
                      <a:lvl5pPr marL="1371600" algn="l" defTabSz="685800" rtl="0" eaLnBrk="1" latinLnBrk="0" hangingPunct="1">
                        <a:defRPr sz="1350" b="1" kern="1200">
                          <a:solidFill>
                            <a:schemeClr val="lt1"/>
                          </a:solidFill>
                          <a:latin typeface="Arial" panose="020B0604020202020204"/>
                        </a:defRPr>
                      </a:lvl5pPr>
                      <a:lvl6pPr marL="1714500" algn="l" defTabSz="685800" rtl="0" eaLnBrk="1" latinLnBrk="0" hangingPunct="1">
                        <a:defRPr sz="1350" b="1" kern="1200">
                          <a:solidFill>
                            <a:schemeClr val="lt1"/>
                          </a:solidFill>
                          <a:latin typeface="Arial" panose="020B0604020202020204"/>
                        </a:defRPr>
                      </a:lvl6pPr>
                      <a:lvl7pPr marL="2057400" algn="l" defTabSz="685800" rtl="0" eaLnBrk="1" latinLnBrk="0" hangingPunct="1">
                        <a:defRPr sz="1350" b="1" kern="1200">
                          <a:solidFill>
                            <a:schemeClr val="lt1"/>
                          </a:solidFill>
                          <a:latin typeface="Arial" panose="020B0604020202020204"/>
                        </a:defRPr>
                      </a:lvl7pPr>
                      <a:lvl8pPr marL="2400300" algn="l" defTabSz="685800" rtl="0" eaLnBrk="1" latinLnBrk="0" hangingPunct="1">
                        <a:defRPr sz="1350" b="1" kern="1200">
                          <a:solidFill>
                            <a:schemeClr val="lt1"/>
                          </a:solidFill>
                          <a:latin typeface="Arial" panose="020B0604020202020204"/>
                        </a:defRPr>
                      </a:lvl8pPr>
                      <a:lvl9pPr marL="2743200" algn="l" defTabSz="685800" rtl="0" eaLnBrk="1" latinLnBrk="0" hangingPunct="1">
                        <a:defRPr sz="1350" b="1" kern="1200">
                          <a:solidFill>
                            <a:schemeClr val="lt1"/>
                          </a:solidFill>
                          <a:latin typeface="Arial" panose="020B0604020202020204"/>
                        </a:defRPr>
                      </a:lvl9pPr>
                    </a:lstStyle>
                    <a:p>
                      <a:pPr marL="0" algn="r" defTabSz="914400" rtl="0" eaLnBrk="1" fontAlgn="ctr" latinLnBrk="0" hangingPunct="1"/>
                      <a:r>
                        <a:rPr lang="fr-FR" sz="1100" b="1" u="none" strike="noStrike" kern="1200" dirty="0">
                          <a:solidFill>
                            <a:schemeClr val="bg1"/>
                          </a:solidFill>
                          <a:effectLst/>
                        </a:rPr>
                        <a:t>189 110</a:t>
                      </a:r>
                      <a:endParaRPr lang="fr-FR" sz="1100" b="1" u="none" strike="noStrike" kern="1200" dirty="0">
                        <a:solidFill>
                          <a:schemeClr val="bg1"/>
                        </a:solidFill>
                        <a:effectLst/>
                        <a:latin typeface="+mn-lt"/>
                        <a:ea typeface="+mn-ea"/>
                        <a:cs typeface="+mn-cs"/>
                      </a:endParaRPr>
                    </a:p>
                  </a:txBody>
                  <a:tcPr marL="6276" marR="6276" marT="6276" marB="0" anchor="b">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333C47"/>
                    </a:solidFill>
                  </a:tcPr>
                </a:tc>
                <a:extLst>
                  <a:ext uri="{0D108BD9-81ED-4DB2-BD59-A6C34878D82A}">
                    <a16:rowId xmlns:a16="http://schemas.microsoft.com/office/drawing/2014/main" val="2786102011"/>
                  </a:ext>
                </a:extLst>
              </a:tr>
            </a:tbl>
          </a:graphicData>
        </a:graphic>
      </p:graphicFrame>
    </p:spTree>
    <p:extLst>
      <p:ext uri="{BB962C8B-B14F-4D97-AF65-F5344CB8AC3E}">
        <p14:creationId xmlns:p14="http://schemas.microsoft.com/office/powerpoint/2010/main" val="322737194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962437-5D5C-2B15-190F-0A8A61441F4F}"/>
              </a:ext>
            </a:extLst>
          </p:cNvPr>
          <p:cNvSpPr>
            <a:spLocks noGrp="1"/>
          </p:cNvSpPr>
          <p:nvPr>
            <p:ph type="sldNum" sz="quarter" idx="10"/>
          </p:nvPr>
        </p:nvSpPr>
        <p:spPr/>
        <p:txBody>
          <a:bodyPr/>
          <a:lstStyle/>
          <a:p>
            <a:fld id="{88A1DFE4-5FC5-43BD-BB7E-75EAD82B965F}" type="slidenum">
              <a:rPr lang="en-US" noProof="0" smtClean="0"/>
              <a:pPr/>
              <a:t>52</a:t>
            </a:fld>
            <a:endParaRPr lang="en-US" noProof="0" dirty="0"/>
          </a:p>
        </p:txBody>
      </p:sp>
      <p:sp>
        <p:nvSpPr>
          <p:cNvPr id="5" name="Title 4">
            <a:extLst>
              <a:ext uri="{FF2B5EF4-FFF2-40B4-BE49-F238E27FC236}">
                <a16:creationId xmlns:a16="http://schemas.microsoft.com/office/drawing/2014/main" id="{FD50A2BB-CE76-1B0F-F0EA-0B45D54C0008}"/>
              </a:ext>
            </a:extLst>
          </p:cNvPr>
          <p:cNvSpPr>
            <a:spLocks noGrp="1"/>
          </p:cNvSpPr>
          <p:nvPr>
            <p:ph type="title"/>
          </p:nvPr>
        </p:nvSpPr>
        <p:spPr/>
        <p:txBody>
          <a:bodyPr/>
          <a:lstStyle/>
          <a:p>
            <a:r>
              <a:rPr lang="en-CH" dirty="0"/>
              <a:t>Intermediary results: by </a:t>
            </a:r>
            <a:r>
              <a:rPr lang="en-CH" b="1" dirty="0"/>
              <a:t>phases</a:t>
            </a:r>
          </a:p>
        </p:txBody>
      </p:sp>
      <p:sp>
        <p:nvSpPr>
          <p:cNvPr id="8" name="TextBox 7">
            <a:extLst>
              <a:ext uri="{FF2B5EF4-FFF2-40B4-BE49-F238E27FC236}">
                <a16:creationId xmlns:a16="http://schemas.microsoft.com/office/drawing/2014/main" id="{9BCB02D8-39C3-69C9-E60A-A47A0B401612}"/>
              </a:ext>
            </a:extLst>
          </p:cNvPr>
          <p:cNvSpPr txBox="1"/>
          <p:nvPr/>
        </p:nvSpPr>
        <p:spPr>
          <a:xfrm>
            <a:off x="218195" y="983191"/>
            <a:ext cx="6079863" cy="923330"/>
          </a:xfrm>
          <a:prstGeom prst="rect">
            <a:avLst/>
          </a:prstGeom>
          <a:noFill/>
        </p:spPr>
        <p:txBody>
          <a:bodyPr wrap="square" rtlCol="0">
            <a:spAutoFit/>
          </a:bodyPr>
          <a:lstStyle/>
          <a:p>
            <a:pPr algn="l"/>
            <a:r>
              <a:rPr lang="en-GB" sz="1800" dirty="0"/>
              <a:t>LULUC = Land Use Land Use Change takes into account additional greenhouse gas emissions and bonds (CO2, CO and CH4) through biosphere alteration.</a:t>
            </a:r>
            <a:endParaRPr lang="en-CH" sz="1800" dirty="0"/>
          </a:p>
        </p:txBody>
      </p:sp>
      <p:graphicFrame>
        <p:nvGraphicFramePr>
          <p:cNvPr id="9" name="Tableau 9">
            <a:extLst>
              <a:ext uri="{FF2B5EF4-FFF2-40B4-BE49-F238E27FC236}">
                <a16:creationId xmlns:a16="http://schemas.microsoft.com/office/drawing/2014/main" id="{7E424140-8660-652E-7946-5F0E5089BE27}"/>
              </a:ext>
            </a:extLst>
          </p:cNvPr>
          <p:cNvGraphicFramePr>
            <a:graphicFrameLocks noGrp="1"/>
          </p:cNvGraphicFramePr>
          <p:nvPr>
            <p:extLst>
              <p:ext uri="{D42A27DB-BD31-4B8C-83A1-F6EECF244321}">
                <p14:modId xmlns:p14="http://schemas.microsoft.com/office/powerpoint/2010/main" val="234376354"/>
              </p:ext>
            </p:extLst>
          </p:nvPr>
        </p:nvGraphicFramePr>
        <p:xfrm>
          <a:off x="92843" y="1906521"/>
          <a:ext cx="5623959" cy="3141981"/>
        </p:xfrm>
        <a:graphic>
          <a:graphicData uri="http://schemas.openxmlformats.org/drawingml/2006/table">
            <a:tbl>
              <a:tblPr firstRow="1" firstCol="1">
                <a:tableStyleId>{5C22544A-7EE6-4342-B048-85BDC9FD1C3A}</a:tableStyleId>
              </a:tblPr>
              <a:tblGrid>
                <a:gridCol w="1272746">
                  <a:extLst>
                    <a:ext uri="{9D8B030D-6E8A-4147-A177-3AD203B41FA5}">
                      <a16:colId xmlns:a16="http://schemas.microsoft.com/office/drawing/2014/main" val="1627604405"/>
                    </a:ext>
                  </a:extLst>
                </a:gridCol>
                <a:gridCol w="2230546">
                  <a:extLst>
                    <a:ext uri="{9D8B030D-6E8A-4147-A177-3AD203B41FA5}">
                      <a16:colId xmlns:a16="http://schemas.microsoft.com/office/drawing/2014/main" val="2043372974"/>
                    </a:ext>
                  </a:extLst>
                </a:gridCol>
                <a:gridCol w="2120667">
                  <a:extLst>
                    <a:ext uri="{9D8B030D-6E8A-4147-A177-3AD203B41FA5}">
                      <a16:colId xmlns:a16="http://schemas.microsoft.com/office/drawing/2014/main" val="1794958542"/>
                    </a:ext>
                  </a:extLst>
                </a:gridCol>
              </a:tblGrid>
              <a:tr h="375285">
                <a:tc>
                  <a:txBody>
                    <a:bodyPr/>
                    <a:lstStyle/>
                    <a:p>
                      <a:pPr algn="l" fontAlgn="b"/>
                      <a:r>
                        <a:rPr lang="fr-FR" sz="1200" u="none" strike="noStrike" dirty="0">
                          <a:effectLst/>
                        </a:rPr>
                        <a:t>Stage</a:t>
                      </a:r>
                      <a:endParaRPr lang="fr-FR" sz="1200" b="1" i="0" u="none" strike="noStrike" dirty="0">
                        <a:effectLst/>
                        <a:latin typeface="Arial" panose="020B0604020202020204" pitchFamily="34" charset="0"/>
                      </a:endParaRPr>
                    </a:p>
                  </a:txBody>
                  <a:tcPr anchor="b">
                    <a:solidFill>
                      <a:srgbClr val="00B050"/>
                    </a:solidFill>
                  </a:tcPr>
                </a:tc>
                <a:tc>
                  <a:txBody>
                    <a:bodyPr/>
                    <a:lstStyle/>
                    <a:p>
                      <a:pPr algn="l" fontAlgn="b"/>
                      <a:r>
                        <a:rPr lang="fr-FR" sz="1200" u="none" strike="noStrike" dirty="0">
                          <a:effectLst/>
                        </a:rPr>
                        <a:t>Global </a:t>
                      </a:r>
                      <a:r>
                        <a:rPr lang="fr-FR" sz="1200" u="none" strike="noStrike" dirty="0" err="1">
                          <a:effectLst/>
                        </a:rPr>
                        <a:t>Warming</a:t>
                      </a:r>
                      <a:r>
                        <a:rPr lang="fr-FR" sz="1200" u="none" strike="noStrike" dirty="0">
                          <a:effectLst/>
                        </a:rPr>
                        <a:t> </a:t>
                      </a:r>
                      <a:r>
                        <a:rPr lang="fr-FR" sz="1200" u="none" strike="noStrike" dirty="0" err="1">
                          <a:effectLst/>
                        </a:rPr>
                        <a:t>Potential</a:t>
                      </a:r>
                      <a:r>
                        <a:rPr lang="fr-FR" sz="1200" u="none" strike="noStrike" dirty="0">
                          <a:effectLst/>
                        </a:rPr>
                        <a:t> fossil-A2 tCO2e</a:t>
                      </a:r>
                      <a:endParaRPr lang="fr-FR" sz="1200" b="1" i="0" u="none" strike="noStrike" dirty="0">
                        <a:effectLst/>
                        <a:latin typeface="Arial" panose="020B0604020202020204" pitchFamily="34" charset="0"/>
                      </a:endParaRPr>
                    </a:p>
                  </a:txBody>
                  <a:tcPr anchor="b">
                    <a:solidFill>
                      <a:srgbClr val="00B050"/>
                    </a:solidFill>
                  </a:tcPr>
                </a:tc>
                <a:tc>
                  <a:txBody>
                    <a:bodyPr/>
                    <a:lstStyle/>
                    <a:p>
                      <a:pPr algn="l" fontAlgn="b"/>
                      <a:r>
                        <a:rPr lang="fr-FR" sz="1200" u="none" strike="noStrike" dirty="0">
                          <a:effectLst/>
                        </a:rPr>
                        <a:t>Global </a:t>
                      </a:r>
                      <a:r>
                        <a:rPr lang="fr-FR" sz="1200" u="none" strike="noStrike" dirty="0" err="1">
                          <a:effectLst/>
                        </a:rPr>
                        <a:t>Warming</a:t>
                      </a:r>
                      <a:r>
                        <a:rPr lang="fr-FR" sz="1200" u="none" strike="noStrike" dirty="0">
                          <a:effectLst/>
                        </a:rPr>
                        <a:t> </a:t>
                      </a:r>
                      <a:r>
                        <a:rPr lang="fr-FR" sz="1200" u="none" strike="noStrike" dirty="0" err="1">
                          <a:effectLst/>
                        </a:rPr>
                        <a:t>Potential</a:t>
                      </a:r>
                      <a:r>
                        <a:rPr lang="fr-FR" sz="1200" u="none" strike="noStrike" dirty="0">
                          <a:effectLst/>
                        </a:rPr>
                        <a:t>, LULUC tCO2e</a:t>
                      </a:r>
                      <a:endParaRPr lang="fr-FR" sz="1200" b="1" i="0" u="none" strike="noStrike" dirty="0">
                        <a:effectLst/>
                        <a:latin typeface="Arial" panose="020B0604020202020204" pitchFamily="34" charset="0"/>
                      </a:endParaRPr>
                    </a:p>
                  </a:txBody>
                  <a:tcPr anchor="b">
                    <a:solidFill>
                      <a:srgbClr val="00B050"/>
                    </a:solidFill>
                  </a:tcPr>
                </a:tc>
                <a:extLst>
                  <a:ext uri="{0D108BD9-81ED-4DB2-BD59-A6C34878D82A}">
                    <a16:rowId xmlns:a16="http://schemas.microsoft.com/office/drawing/2014/main" val="2091017706"/>
                  </a:ext>
                </a:extLst>
              </a:tr>
              <a:tr h="375285">
                <a:tc>
                  <a:txBody>
                    <a:bodyPr/>
                    <a:lstStyle/>
                    <a:p>
                      <a:pPr algn="l" fontAlgn="b"/>
                      <a:r>
                        <a:rPr lang="fr-FR" sz="1200" u="none" strike="noStrike" dirty="0">
                          <a:effectLst/>
                        </a:rPr>
                        <a:t>A1-A3</a:t>
                      </a:r>
                      <a:endParaRPr lang="fr-FR" sz="1200" b="0" i="0" u="none" strike="noStrike" dirty="0">
                        <a:effectLst/>
                        <a:latin typeface="Arial" panose="020B0604020202020204" pitchFamily="34" charset="0"/>
                      </a:endParaRPr>
                    </a:p>
                  </a:txBody>
                  <a:tcPr anchor="b">
                    <a:solidFill>
                      <a:srgbClr val="00B050"/>
                    </a:solidFill>
                  </a:tcPr>
                </a:tc>
                <a:tc>
                  <a:txBody>
                    <a:bodyPr/>
                    <a:lstStyle/>
                    <a:p>
                      <a:pPr algn="r" fontAlgn="b"/>
                      <a:r>
                        <a:rPr lang="fr-FR" sz="1600" u="none" strike="noStrike" dirty="0">
                          <a:effectLst/>
                        </a:rPr>
                        <a:t>898 670</a:t>
                      </a:r>
                      <a:endParaRPr lang="fr-FR" sz="1600" b="0" i="0" u="none" strike="noStrike" dirty="0">
                        <a:effectLst/>
                        <a:latin typeface="Arial" panose="020B0604020202020204" pitchFamily="34" charset="0"/>
                      </a:endParaRPr>
                    </a:p>
                  </a:txBody>
                  <a:tcPr anchor="b"/>
                </a:tc>
                <a:tc>
                  <a:txBody>
                    <a:bodyPr/>
                    <a:lstStyle/>
                    <a:p>
                      <a:pPr algn="r" fontAlgn="b"/>
                      <a:r>
                        <a:rPr lang="fr-FR" sz="1600" u="none" strike="noStrike" dirty="0">
                          <a:effectLst/>
                        </a:rPr>
                        <a:t>338</a:t>
                      </a:r>
                      <a:endParaRPr lang="fr-FR" sz="1600" b="0" i="0" u="none" strike="noStrike" dirty="0">
                        <a:effectLst/>
                        <a:latin typeface="Arial" panose="020B0604020202020204" pitchFamily="34" charset="0"/>
                      </a:endParaRPr>
                    </a:p>
                  </a:txBody>
                  <a:tcPr anchor="b"/>
                </a:tc>
                <a:extLst>
                  <a:ext uri="{0D108BD9-81ED-4DB2-BD59-A6C34878D82A}">
                    <a16:rowId xmlns:a16="http://schemas.microsoft.com/office/drawing/2014/main" val="2354879759"/>
                  </a:ext>
                </a:extLst>
              </a:tr>
              <a:tr h="375285">
                <a:tc>
                  <a:txBody>
                    <a:bodyPr/>
                    <a:lstStyle/>
                    <a:p>
                      <a:pPr algn="l" fontAlgn="b"/>
                      <a:r>
                        <a:rPr lang="fr-FR" sz="1200" u="none" strike="noStrike" dirty="0">
                          <a:effectLst/>
                        </a:rPr>
                        <a:t>A4-full</a:t>
                      </a:r>
                      <a:endParaRPr lang="fr-FR" sz="1200" b="0" i="0" u="none" strike="noStrike" dirty="0">
                        <a:effectLst/>
                        <a:latin typeface="Arial" panose="020B0604020202020204" pitchFamily="34" charset="0"/>
                      </a:endParaRPr>
                    </a:p>
                  </a:txBody>
                  <a:tcPr anchor="b">
                    <a:solidFill>
                      <a:srgbClr val="00B050"/>
                    </a:solidFill>
                  </a:tcPr>
                </a:tc>
                <a:tc>
                  <a:txBody>
                    <a:bodyPr/>
                    <a:lstStyle/>
                    <a:p>
                      <a:pPr algn="r" fontAlgn="b"/>
                      <a:r>
                        <a:rPr lang="fr-FR" sz="1600" u="none" strike="noStrike" dirty="0">
                          <a:effectLst/>
                        </a:rPr>
                        <a:t>70 294</a:t>
                      </a:r>
                      <a:endParaRPr lang="fr-FR" sz="1600" b="0" i="0" u="none" strike="noStrike" dirty="0">
                        <a:effectLst/>
                        <a:latin typeface="Arial" panose="020B0604020202020204" pitchFamily="34" charset="0"/>
                      </a:endParaRPr>
                    </a:p>
                  </a:txBody>
                  <a:tcPr anchor="b"/>
                </a:tc>
                <a:tc>
                  <a:txBody>
                    <a:bodyPr/>
                    <a:lstStyle/>
                    <a:p>
                      <a:pPr algn="r" fontAlgn="b"/>
                      <a:r>
                        <a:rPr lang="fr-FR" sz="1600" u="none" strike="noStrike" dirty="0">
                          <a:effectLst/>
                        </a:rPr>
                        <a:t>2</a:t>
                      </a:r>
                      <a:endParaRPr lang="fr-FR" sz="1600" b="0" i="0" u="none" strike="noStrike" dirty="0">
                        <a:effectLst/>
                        <a:latin typeface="Arial" panose="020B0604020202020204" pitchFamily="34" charset="0"/>
                      </a:endParaRPr>
                    </a:p>
                  </a:txBody>
                  <a:tcPr anchor="b"/>
                </a:tc>
                <a:extLst>
                  <a:ext uri="{0D108BD9-81ED-4DB2-BD59-A6C34878D82A}">
                    <a16:rowId xmlns:a16="http://schemas.microsoft.com/office/drawing/2014/main" val="186666545"/>
                  </a:ext>
                </a:extLst>
              </a:tr>
              <a:tr h="375285">
                <a:tc>
                  <a:txBody>
                    <a:bodyPr/>
                    <a:lstStyle/>
                    <a:p>
                      <a:pPr algn="l" fontAlgn="b"/>
                      <a:r>
                        <a:rPr lang="fr-FR" sz="1200" u="none" strike="noStrike" dirty="0">
                          <a:effectLst/>
                        </a:rPr>
                        <a:t>A5</a:t>
                      </a:r>
                      <a:endParaRPr lang="fr-FR" sz="1200" b="0" i="0" u="none" strike="noStrike" dirty="0">
                        <a:effectLst/>
                        <a:latin typeface="Arial" panose="020B0604020202020204" pitchFamily="34" charset="0"/>
                      </a:endParaRPr>
                    </a:p>
                  </a:txBody>
                  <a:tcPr anchor="b">
                    <a:solidFill>
                      <a:srgbClr val="00B050"/>
                    </a:solidFill>
                  </a:tcPr>
                </a:tc>
                <a:tc>
                  <a:txBody>
                    <a:bodyPr/>
                    <a:lstStyle/>
                    <a:p>
                      <a:pPr algn="r" fontAlgn="b"/>
                      <a:r>
                        <a:rPr lang="fr-FR" sz="1600" u="none" strike="noStrike" dirty="0">
                          <a:effectLst/>
                        </a:rPr>
                        <a:t>62 485</a:t>
                      </a:r>
                      <a:endParaRPr lang="fr-FR" sz="1600" b="0" i="0" u="none" strike="noStrike" dirty="0">
                        <a:effectLst/>
                        <a:latin typeface="Arial" panose="020B0604020202020204" pitchFamily="34" charset="0"/>
                      </a:endParaRPr>
                    </a:p>
                  </a:txBody>
                  <a:tcPr anchor="b"/>
                </a:tc>
                <a:tc>
                  <a:txBody>
                    <a:bodyPr/>
                    <a:lstStyle/>
                    <a:p>
                      <a:pPr algn="r" fontAlgn="b"/>
                      <a:r>
                        <a:rPr lang="fr-FR" sz="1600" u="none" strike="noStrike" dirty="0">
                          <a:effectLst/>
                        </a:rPr>
                        <a:t>91</a:t>
                      </a:r>
                      <a:endParaRPr lang="fr-FR" sz="1600" b="0" i="0" u="none" strike="noStrike" dirty="0">
                        <a:effectLst/>
                        <a:latin typeface="Arial" panose="020B0604020202020204" pitchFamily="34" charset="0"/>
                      </a:endParaRPr>
                    </a:p>
                  </a:txBody>
                  <a:tcPr anchor="b"/>
                </a:tc>
                <a:extLst>
                  <a:ext uri="{0D108BD9-81ED-4DB2-BD59-A6C34878D82A}">
                    <a16:rowId xmlns:a16="http://schemas.microsoft.com/office/drawing/2014/main" val="1956586798"/>
                  </a:ext>
                </a:extLst>
              </a:tr>
              <a:tr h="433071">
                <a:tc>
                  <a:txBody>
                    <a:bodyPr/>
                    <a:lstStyle/>
                    <a:p>
                      <a:pPr algn="l" fontAlgn="b"/>
                      <a:r>
                        <a:rPr lang="fr-FR" sz="1200" u="none" strike="noStrike" dirty="0">
                          <a:effectLst/>
                        </a:rPr>
                        <a:t>B4-B5</a:t>
                      </a:r>
                      <a:endParaRPr lang="fr-FR" sz="1200" b="0" i="0" u="none" strike="noStrike" dirty="0">
                        <a:effectLst/>
                        <a:latin typeface="Arial" panose="020B0604020202020204" pitchFamily="34" charset="0"/>
                      </a:endParaRPr>
                    </a:p>
                  </a:txBody>
                  <a:tcPr anchor="b">
                    <a:solidFill>
                      <a:srgbClr val="00B050"/>
                    </a:solidFill>
                  </a:tcPr>
                </a:tc>
                <a:tc>
                  <a:txBody>
                    <a:bodyPr/>
                    <a:lstStyle/>
                    <a:p>
                      <a:pPr algn="r" fontAlgn="b"/>
                      <a:r>
                        <a:rPr lang="fr-FR" sz="1600" u="none" strike="noStrike" dirty="0">
                          <a:effectLst/>
                        </a:rPr>
                        <a:t>1</a:t>
                      </a:r>
                      <a:endParaRPr lang="fr-FR" sz="1600" b="0" i="0" u="none" strike="noStrike" dirty="0">
                        <a:effectLst/>
                        <a:latin typeface="Arial" panose="020B0604020202020204" pitchFamily="34" charset="0"/>
                      </a:endParaRPr>
                    </a:p>
                  </a:txBody>
                  <a:tcPr anchor="b"/>
                </a:tc>
                <a:tc>
                  <a:txBody>
                    <a:bodyPr/>
                    <a:lstStyle/>
                    <a:p>
                      <a:pPr algn="r" fontAlgn="b"/>
                      <a:r>
                        <a:rPr lang="fr-FR" sz="1600" u="none" strike="noStrike" dirty="0">
                          <a:effectLst/>
                        </a:rPr>
                        <a:t>0</a:t>
                      </a:r>
                      <a:endParaRPr lang="fr-FR" sz="1600" b="0" i="0" u="none" strike="noStrike" dirty="0">
                        <a:effectLst/>
                        <a:latin typeface="Arial" panose="020B0604020202020204" pitchFamily="34" charset="0"/>
                      </a:endParaRPr>
                    </a:p>
                  </a:txBody>
                  <a:tcPr anchor="b"/>
                </a:tc>
                <a:extLst>
                  <a:ext uri="{0D108BD9-81ED-4DB2-BD59-A6C34878D82A}">
                    <a16:rowId xmlns:a16="http://schemas.microsoft.com/office/drawing/2014/main" val="2133389027"/>
                  </a:ext>
                </a:extLst>
              </a:tr>
              <a:tr h="375285">
                <a:tc>
                  <a:txBody>
                    <a:bodyPr/>
                    <a:lstStyle/>
                    <a:p>
                      <a:pPr algn="l" fontAlgn="b"/>
                      <a:r>
                        <a:rPr lang="fr-FR" sz="1200" u="none" strike="noStrike" dirty="0">
                          <a:effectLst/>
                        </a:rPr>
                        <a:t>B6</a:t>
                      </a:r>
                      <a:endParaRPr lang="fr-FR" sz="1200" b="0" i="0" u="none" strike="noStrike" dirty="0">
                        <a:effectLst/>
                        <a:latin typeface="Arial" panose="020B0604020202020204" pitchFamily="34" charset="0"/>
                      </a:endParaRPr>
                    </a:p>
                  </a:txBody>
                  <a:tcPr anchor="b">
                    <a:solidFill>
                      <a:srgbClr val="00B050"/>
                    </a:solidFill>
                  </a:tcPr>
                </a:tc>
                <a:tc>
                  <a:txBody>
                    <a:bodyPr/>
                    <a:lstStyle/>
                    <a:p>
                      <a:pPr algn="r" fontAlgn="b"/>
                      <a:r>
                        <a:rPr lang="fr-FR" sz="1600" u="none" strike="noStrike" dirty="0">
                          <a:effectLst/>
                        </a:rPr>
                        <a:t>280</a:t>
                      </a:r>
                      <a:endParaRPr lang="fr-FR" sz="1600" b="0" i="0" u="none" strike="noStrike" dirty="0">
                        <a:effectLst/>
                        <a:latin typeface="Arial" panose="020B0604020202020204" pitchFamily="34" charset="0"/>
                      </a:endParaRPr>
                    </a:p>
                  </a:txBody>
                  <a:tcPr anchor="b"/>
                </a:tc>
                <a:tc>
                  <a:txBody>
                    <a:bodyPr/>
                    <a:lstStyle/>
                    <a:p>
                      <a:pPr algn="r" fontAlgn="b"/>
                      <a:r>
                        <a:rPr lang="fr-FR" sz="1600" u="none" strike="noStrike" dirty="0">
                          <a:effectLst/>
                        </a:rPr>
                        <a:t>0</a:t>
                      </a:r>
                      <a:endParaRPr lang="fr-FR" sz="1600" b="0" i="0" u="none" strike="noStrike" dirty="0">
                        <a:effectLst/>
                        <a:latin typeface="Arial" panose="020B0604020202020204" pitchFamily="34" charset="0"/>
                      </a:endParaRPr>
                    </a:p>
                  </a:txBody>
                  <a:tcPr anchor="b"/>
                </a:tc>
                <a:extLst>
                  <a:ext uri="{0D108BD9-81ED-4DB2-BD59-A6C34878D82A}">
                    <a16:rowId xmlns:a16="http://schemas.microsoft.com/office/drawing/2014/main" val="3828693478"/>
                  </a:ext>
                </a:extLst>
              </a:tr>
              <a:tr h="375285">
                <a:tc>
                  <a:txBody>
                    <a:bodyPr/>
                    <a:lstStyle/>
                    <a:p>
                      <a:pPr algn="l" fontAlgn="b"/>
                      <a:r>
                        <a:rPr lang="fr-FR" sz="1200" u="none" strike="noStrike" dirty="0">
                          <a:effectLst/>
                        </a:rPr>
                        <a:t>C1-C4</a:t>
                      </a:r>
                      <a:endParaRPr lang="fr-FR" sz="1200" b="0" i="0" u="none" strike="noStrike" dirty="0">
                        <a:effectLst/>
                        <a:latin typeface="Arial" panose="020B0604020202020204" pitchFamily="34" charset="0"/>
                      </a:endParaRPr>
                    </a:p>
                  </a:txBody>
                  <a:tcPr anchor="b">
                    <a:solidFill>
                      <a:srgbClr val="00B050"/>
                    </a:solidFill>
                  </a:tcPr>
                </a:tc>
                <a:tc>
                  <a:txBody>
                    <a:bodyPr/>
                    <a:lstStyle/>
                    <a:p>
                      <a:pPr algn="r" fontAlgn="b"/>
                      <a:r>
                        <a:rPr lang="fr-FR" sz="1600" u="none" strike="noStrike" dirty="0">
                          <a:effectLst/>
                        </a:rPr>
                        <a:t>23 251</a:t>
                      </a:r>
                      <a:endParaRPr lang="fr-FR" sz="1600" b="0" i="0" u="none" strike="noStrike" dirty="0">
                        <a:effectLst/>
                        <a:latin typeface="Arial" panose="020B0604020202020204" pitchFamily="34" charset="0"/>
                      </a:endParaRPr>
                    </a:p>
                  </a:txBody>
                  <a:tcPr anchor="b"/>
                </a:tc>
                <a:tc>
                  <a:txBody>
                    <a:bodyPr/>
                    <a:lstStyle/>
                    <a:p>
                      <a:pPr algn="r" fontAlgn="b"/>
                      <a:r>
                        <a:rPr lang="fr-FR" sz="1600" u="none" strike="noStrike" dirty="0">
                          <a:effectLst/>
                        </a:rPr>
                        <a:t>7</a:t>
                      </a:r>
                      <a:endParaRPr lang="fr-FR" sz="1600" b="0" i="0" u="none" strike="noStrike" dirty="0">
                        <a:effectLst/>
                        <a:latin typeface="Arial" panose="020B0604020202020204" pitchFamily="34" charset="0"/>
                      </a:endParaRPr>
                    </a:p>
                  </a:txBody>
                  <a:tcPr anchor="b"/>
                </a:tc>
                <a:extLst>
                  <a:ext uri="{0D108BD9-81ED-4DB2-BD59-A6C34878D82A}">
                    <a16:rowId xmlns:a16="http://schemas.microsoft.com/office/drawing/2014/main" val="3209797582"/>
                  </a:ext>
                </a:extLst>
              </a:tr>
              <a:tr h="375285">
                <a:tc>
                  <a:txBody>
                    <a:bodyPr/>
                    <a:lstStyle/>
                    <a:p>
                      <a:pPr algn="l" fontAlgn="b"/>
                      <a:r>
                        <a:rPr lang="fr-FR" sz="1200" u="none" strike="noStrike" dirty="0">
                          <a:effectLst/>
                        </a:rPr>
                        <a:t>D</a:t>
                      </a:r>
                      <a:endParaRPr lang="fr-FR" sz="1200" b="0" i="0" u="none" strike="noStrike" dirty="0">
                        <a:effectLst/>
                        <a:latin typeface="Arial" panose="020B0604020202020204" pitchFamily="34" charset="0"/>
                      </a:endParaRPr>
                    </a:p>
                  </a:txBody>
                  <a:tcPr anchor="b">
                    <a:solidFill>
                      <a:srgbClr val="00B050"/>
                    </a:solidFill>
                  </a:tcPr>
                </a:tc>
                <a:tc>
                  <a:txBody>
                    <a:bodyPr/>
                    <a:lstStyle/>
                    <a:p>
                      <a:pPr algn="r" fontAlgn="b"/>
                      <a:r>
                        <a:rPr lang="fr-FR" sz="1600" u="none" strike="noStrike" dirty="0">
                          <a:effectLst/>
                        </a:rPr>
                        <a:t>-303 632</a:t>
                      </a:r>
                      <a:endParaRPr lang="fr-FR" sz="1600" b="0" i="0" u="none" strike="noStrike" dirty="0">
                        <a:effectLst/>
                        <a:latin typeface="Arial" panose="020B0604020202020204" pitchFamily="34" charset="0"/>
                      </a:endParaRPr>
                    </a:p>
                  </a:txBody>
                  <a:tcPr anchor="b"/>
                </a:tc>
                <a:tc>
                  <a:txBody>
                    <a:bodyPr/>
                    <a:lstStyle/>
                    <a:p>
                      <a:pPr algn="r" fontAlgn="b"/>
                      <a:r>
                        <a:rPr lang="fr-FR" sz="1600" u="none" strike="noStrike" dirty="0">
                          <a:effectLst/>
                        </a:rPr>
                        <a:t>-141</a:t>
                      </a:r>
                      <a:endParaRPr lang="fr-FR" sz="1600" b="0" i="0" u="none" strike="noStrike" dirty="0">
                        <a:effectLst/>
                        <a:latin typeface="Arial" panose="020B0604020202020204" pitchFamily="34" charset="0"/>
                      </a:endParaRPr>
                    </a:p>
                  </a:txBody>
                  <a:tcPr anchor="b"/>
                </a:tc>
                <a:extLst>
                  <a:ext uri="{0D108BD9-81ED-4DB2-BD59-A6C34878D82A}">
                    <a16:rowId xmlns:a16="http://schemas.microsoft.com/office/drawing/2014/main" val="2212270838"/>
                  </a:ext>
                </a:extLst>
              </a:tr>
            </a:tbl>
          </a:graphicData>
        </a:graphic>
      </p:graphicFrame>
      <p:graphicFrame>
        <p:nvGraphicFramePr>
          <p:cNvPr id="10" name="Graphique 10">
            <a:extLst>
              <a:ext uri="{FF2B5EF4-FFF2-40B4-BE49-F238E27FC236}">
                <a16:creationId xmlns:a16="http://schemas.microsoft.com/office/drawing/2014/main" id="{6584DF87-816C-74EA-2275-76E6BEA9FD7D}"/>
              </a:ext>
            </a:extLst>
          </p:cNvPr>
          <p:cNvGraphicFramePr>
            <a:graphicFrameLocks/>
          </p:cNvGraphicFramePr>
          <p:nvPr>
            <p:extLst>
              <p:ext uri="{D42A27DB-BD31-4B8C-83A1-F6EECF244321}">
                <p14:modId xmlns:p14="http://schemas.microsoft.com/office/powerpoint/2010/main" val="741897719"/>
              </p:ext>
            </p:extLst>
          </p:nvPr>
        </p:nvGraphicFramePr>
        <p:xfrm>
          <a:off x="6012286" y="470557"/>
          <a:ext cx="3038871" cy="44815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144173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7C1FC-3B55-F2AE-8763-7C923A9038F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CC2E2A-0A09-82BF-DEE5-F786C6EF643B}"/>
              </a:ext>
            </a:extLst>
          </p:cNvPr>
          <p:cNvSpPr>
            <a:spLocks noGrp="1"/>
          </p:cNvSpPr>
          <p:nvPr>
            <p:ph type="sldNum" sz="quarter" idx="10"/>
          </p:nvPr>
        </p:nvSpPr>
        <p:spPr/>
        <p:txBody>
          <a:bodyPr/>
          <a:lstStyle/>
          <a:p>
            <a:fld id="{88A1DFE4-5FC5-43BD-BB7E-75EAD82B965F}" type="slidenum">
              <a:rPr lang="en-US" noProof="0" smtClean="0"/>
              <a:pPr/>
              <a:t>53</a:t>
            </a:fld>
            <a:endParaRPr lang="en-US" noProof="0" dirty="0"/>
          </a:p>
        </p:txBody>
      </p:sp>
      <p:sp>
        <p:nvSpPr>
          <p:cNvPr id="5" name="Title 4">
            <a:extLst>
              <a:ext uri="{FF2B5EF4-FFF2-40B4-BE49-F238E27FC236}">
                <a16:creationId xmlns:a16="http://schemas.microsoft.com/office/drawing/2014/main" id="{E02F6CDE-D08A-4199-24E7-5F86047225D1}"/>
              </a:ext>
            </a:extLst>
          </p:cNvPr>
          <p:cNvSpPr>
            <a:spLocks noGrp="1"/>
          </p:cNvSpPr>
          <p:nvPr>
            <p:ph type="title"/>
          </p:nvPr>
        </p:nvSpPr>
        <p:spPr/>
        <p:txBody>
          <a:bodyPr/>
          <a:lstStyle/>
          <a:p>
            <a:r>
              <a:rPr lang="en-CH" dirty="0"/>
              <a:t>Intermediary results: by </a:t>
            </a:r>
            <a:r>
              <a:rPr lang="en-CH" b="1" dirty="0"/>
              <a:t>resource</a:t>
            </a:r>
          </a:p>
        </p:txBody>
      </p:sp>
      <p:graphicFrame>
        <p:nvGraphicFramePr>
          <p:cNvPr id="3" name="Tableau 2">
            <a:extLst>
              <a:ext uri="{FF2B5EF4-FFF2-40B4-BE49-F238E27FC236}">
                <a16:creationId xmlns:a16="http://schemas.microsoft.com/office/drawing/2014/main" id="{08428E83-434A-E565-5997-BD9A2F44F29F}"/>
              </a:ext>
            </a:extLst>
          </p:cNvPr>
          <p:cNvGraphicFramePr>
            <a:graphicFrameLocks noGrp="1"/>
          </p:cNvGraphicFramePr>
          <p:nvPr>
            <p:extLst>
              <p:ext uri="{D42A27DB-BD31-4B8C-83A1-F6EECF244321}">
                <p14:modId xmlns:p14="http://schemas.microsoft.com/office/powerpoint/2010/main" val="2750691615"/>
              </p:ext>
            </p:extLst>
          </p:nvPr>
        </p:nvGraphicFramePr>
        <p:xfrm>
          <a:off x="693337" y="1077997"/>
          <a:ext cx="7757326" cy="3834413"/>
        </p:xfrm>
        <a:graphic>
          <a:graphicData uri="http://schemas.openxmlformats.org/drawingml/2006/table">
            <a:tbl>
              <a:tblPr firstRow="1" firstCol="1"/>
              <a:tblGrid>
                <a:gridCol w="608663">
                  <a:extLst>
                    <a:ext uri="{9D8B030D-6E8A-4147-A177-3AD203B41FA5}">
                      <a16:colId xmlns:a16="http://schemas.microsoft.com/office/drawing/2014/main" val="3937758054"/>
                    </a:ext>
                  </a:extLst>
                </a:gridCol>
                <a:gridCol w="3698015">
                  <a:extLst>
                    <a:ext uri="{9D8B030D-6E8A-4147-A177-3AD203B41FA5}">
                      <a16:colId xmlns:a16="http://schemas.microsoft.com/office/drawing/2014/main" val="175929999"/>
                    </a:ext>
                  </a:extLst>
                </a:gridCol>
                <a:gridCol w="2101446">
                  <a:extLst>
                    <a:ext uri="{9D8B030D-6E8A-4147-A177-3AD203B41FA5}">
                      <a16:colId xmlns:a16="http://schemas.microsoft.com/office/drawing/2014/main" val="3661414462"/>
                    </a:ext>
                  </a:extLst>
                </a:gridCol>
                <a:gridCol w="1349202">
                  <a:extLst>
                    <a:ext uri="{9D8B030D-6E8A-4147-A177-3AD203B41FA5}">
                      <a16:colId xmlns:a16="http://schemas.microsoft.com/office/drawing/2014/main" val="3470613028"/>
                    </a:ext>
                  </a:extLst>
                </a:gridCol>
              </a:tblGrid>
              <a:tr h="572013">
                <a:tc>
                  <a:txBody>
                    <a:bodyPr/>
                    <a:lstStyle/>
                    <a:p>
                      <a:pPr fontAlgn="ctr">
                        <a:lnSpc>
                          <a:spcPct val="120000"/>
                        </a:lnSpc>
                      </a:pPr>
                      <a:r>
                        <a:rPr lang="fr-FR" sz="1100" b="1" kern="1200">
                          <a:solidFill>
                            <a:srgbClr val="FFFFFF"/>
                          </a:solidFill>
                          <a:effectLst/>
                          <a:latin typeface="Arial" panose="020B0604020202020204" pitchFamily="34" charset="0"/>
                          <a:ea typeface="Times New Roman" panose="02020603050405020304" pitchFamily="18" charset="0"/>
                        </a:rPr>
                        <a:t>No.</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333C47"/>
                    </a:solidFill>
                  </a:tcPr>
                </a:tc>
                <a:tc>
                  <a:txBody>
                    <a:bodyPr/>
                    <a:lstStyle/>
                    <a:p>
                      <a:pPr fontAlgn="ctr">
                        <a:lnSpc>
                          <a:spcPct val="120000"/>
                        </a:lnSpc>
                      </a:pPr>
                      <a:r>
                        <a:rPr lang="en-CA" sz="1100" b="1" kern="1200">
                          <a:solidFill>
                            <a:srgbClr val="FFFFFF"/>
                          </a:solidFill>
                          <a:effectLst/>
                          <a:latin typeface="Arial" panose="020B0604020202020204" pitchFamily="34" charset="0"/>
                          <a:ea typeface="Times New Roman" panose="02020603050405020304" pitchFamily="18" charset="0"/>
                        </a:rPr>
                        <a:t>Ressource</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333C47"/>
                    </a:solidFill>
                  </a:tcPr>
                </a:tc>
                <a:tc>
                  <a:txBody>
                    <a:bodyPr/>
                    <a:lstStyle/>
                    <a:p>
                      <a:pPr algn="r" fontAlgn="ctr">
                        <a:lnSpc>
                          <a:spcPct val="120000"/>
                        </a:lnSpc>
                      </a:pPr>
                      <a:r>
                        <a:rPr lang="fr-FR" sz="1100" b="1" kern="1200">
                          <a:solidFill>
                            <a:srgbClr val="FFFFFF"/>
                          </a:solidFill>
                          <a:effectLst/>
                          <a:latin typeface="Arial" panose="020B0604020202020204" pitchFamily="34" charset="0"/>
                          <a:ea typeface="Times New Roman" panose="02020603050405020304" pitchFamily="18" charset="0"/>
                        </a:rPr>
                        <a:t>Impacts du berceau à la porte (A1-A3)</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333C47"/>
                    </a:solidFill>
                  </a:tcPr>
                </a:tc>
                <a:tc>
                  <a:txBody>
                    <a:bodyPr/>
                    <a:lstStyle/>
                    <a:p>
                      <a:pPr algn="r" fontAlgn="ctr">
                        <a:lnSpc>
                          <a:spcPct val="120000"/>
                        </a:lnSpc>
                      </a:pPr>
                      <a:r>
                        <a:rPr lang="en-GB" sz="1100" b="1" kern="1200">
                          <a:solidFill>
                            <a:srgbClr val="FFFFFF"/>
                          </a:solidFill>
                          <a:effectLst/>
                          <a:latin typeface="Arial" panose="020B0604020202020204" pitchFamily="34" charset="0"/>
                          <a:ea typeface="Times New Roman" panose="02020603050405020304" pitchFamily="18" charset="0"/>
                        </a:rPr>
                        <a:t>% d’émissions (A1-A3)</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333C47"/>
                    </a:solidFill>
                  </a:tcPr>
                </a:tc>
                <a:extLst>
                  <a:ext uri="{0D108BD9-81ED-4DB2-BD59-A6C34878D82A}">
                    <a16:rowId xmlns:a16="http://schemas.microsoft.com/office/drawing/2014/main" val="2268721245"/>
                  </a:ext>
                </a:extLst>
              </a:tr>
              <a:tr h="726843">
                <a:tc>
                  <a:txBody>
                    <a:bodyPr/>
                    <a:lstStyle/>
                    <a:p>
                      <a:pPr fontAlgn="ctr">
                        <a:lnSpc>
                          <a:spcPct val="120000"/>
                        </a:lnSpc>
                      </a:pPr>
                      <a:r>
                        <a:rPr lang="fr-FR" sz="1100" b="1" kern="1200">
                          <a:solidFill>
                            <a:srgbClr val="FFFFFF"/>
                          </a:solidFill>
                          <a:effectLst/>
                          <a:latin typeface="Arial" panose="020B0604020202020204" pitchFamily="34" charset="0"/>
                          <a:ea typeface="Times New Roman" panose="02020603050405020304" pitchFamily="18" charset="0"/>
                        </a:rPr>
                        <a:t>1.</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333C47"/>
                    </a:solidFill>
                  </a:tcPr>
                </a:tc>
                <a:tc>
                  <a:txBody>
                    <a:bodyPr/>
                    <a:lstStyle/>
                    <a:p>
                      <a:pPr fontAlgn="ctr">
                        <a:lnSpc>
                          <a:spcPct val="120000"/>
                        </a:lnSpc>
                      </a:pPr>
                      <a:r>
                        <a:rPr lang="en-GB" sz="1100" kern="1200">
                          <a:solidFill>
                            <a:srgbClr val="1E242B"/>
                          </a:solidFill>
                          <a:effectLst/>
                          <a:latin typeface="Arial" panose="020B0604020202020204" pitchFamily="34" charset="0"/>
                          <a:ea typeface="Times New Roman" panose="02020603050405020304" pitchFamily="18" charset="0"/>
                        </a:rPr>
                        <a:t>Ready-mix concrete, normal strength, generic, C35/45 (5000/6500 PSI) with CEM I, 0% recycled binders (340 kg/m3; 21.2 lbs/ft3 total cement) </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algn="r" fontAlgn="ctr">
                        <a:lnSpc>
                          <a:spcPct val="120000"/>
                        </a:lnSpc>
                      </a:pPr>
                      <a:r>
                        <a:rPr lang="fr-FR" sz="1100" kern="1200">
                          <a:solidFill>
                            <a:srgbClr val="1E242B"/>
                          </a:solidFill>
                          <a:effectLst/>
                          <a:latin typeface="Arial" panose="020B0604020202020204" pitchFamily="34" charset="0"/>
                          <a:ea typeface="Times New Roman" panose="02020603050405020304" pitchFamily="18" charset="0"/>
                        </a:rPr>
                        <a:t>410 103 tonnes CO</a:t>
                      </a:r>
                      <a:r>
                        <a:rPr lang="fr-FR" sz="1100" kern="1200" baseline="-25000">
                          <a:solidFill>
                            <a:srgbClr val="1E242B"/>
                          </a:solidFill>
                          <a:effectLst/>
                          <a:latin typeface="Arial" panose="020B0604020202020204" pitchFamily="34" charset="0"/>
                          <a:ea typeface="Times New Roman" panose="02020603050405020304" pitchFamily="18" charset="0"/>
                        </a:rPr>
                        <a:t>2</a:t>
                      </a:r>
                      <a:r>
                        <a:rPr lang="fr-FR" sz="1100" kern="1200">
                          <a:solidFill>
                            <a:srgbClr val="1E242B"/>
                          </a:solidFill>
                          <a:effectLst/>
                          <a:latin typeface="Arial" panose="020B0604020202020204" pitchFamily="34" charset="0"/>
                          <a:ea typeface="Times New Roman" panose="02020603050405020304" pitchFamily="18" charset="0"/>
                        </a:rPr>
                        <a:t>e</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algn="r" fontAlgn="ctr">
                        <a:lnSpc>
                          <a:spcPct val="120000"/>
                        </a:lnSpc>
                      </a:pPr>
                      <a:r>
                        <a:rPr lang="fr-FR" sz="1100" kern="1200">
                          <a:solidFill>
                            <a:srgbClr val="1E242B"/>
                          </a:solidFill>
                          <a:effectLst/>
                          <a:latin typeface="Arial" panose="020B0604020202020204" pitchFamily="34" charset="0"/>
                          <a:ea typeface="Times New Roman" panose="02020603050405020304" pitchFamily="18" charset="0"/>
                        </a:rPr>
                        <a:t>47.2 %</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extLst>
                  <a:ext uri="{0D108BD9-81ED-4DB2-BD59-A6C34878D82A}">
                    <a16:rowId xmlns:a16="http://schemas.microsoft.com/office/drawing/2014/main" val="1369628474"/>
                  </a:ext>
                </a:extLst>
              </a:tr>
              <a:tr h="726843">
                <a:tc>
                  <a:txBody>
                    <a:bodyPr/>
                    <a:lstStyle/>
                    <a:p>
                      <a:pPr fontAlgn="ctr">
                        <a:lnSpc>
                          <a:spcPct val="120000"/>
                        </a:lnSpc>
                      </a:pPr>
                      <a:r>
                        <a:rPr lang="fr-FR" sz="1100" b="1" kern="1200">
                          <a:solidFill>
                            <a:srgbClr val="FFFFFF"/>
                          </a:solidFill>
                          <a:effectLst/>
                          <a:latin typeface="Arial" panose="020B0604020202020204" pitchFamily="34" charset="0"/>
                          <a:ea typeface="Times New Roman" panose="02020603050405020304" pitchFamily="18" charset="0"/>
                        </a:rPr>
                        <a:t>2.</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333C47"/>
                    </a:solidFill>
                  </a:tcPr>
                </a:tc>
                <a:tc>
                  <a:txBody>
                    <a:bodyPr/>
                    <a:lstStyle/>
                    <a:p>
                      <a:pPr fontAlgn="ctr">
                        <a:lnSpc>
                          <a:spcPct val="120000"/>
                        </a:lnSpc>
                      </a:pPr>
                      <a:r>
                        <a:rPr lang="en-GB" sz="1100" kern="1200">
                          <a:solidFill>
                            <a:srgbClr val="1E242B"/>
                          </a:solidFill>
                          <a:effectLst/>
                          <a:latin typeface="Arial" panose="020B0604020202020204" pitchFamily="34" charset="0"/>
                          <a:ea typeface="Times New Roman" panose="02020603050405020304" pitchFamily="18" charset="0"/>
                        </a:rPr>
                        <a:t>Ready-mix concrete, normal-strength, generic, C40/50 (5800/7300 PSI), 0% recycled binders in cement (400 kg/m3 / 24.97 lbs/ft3) </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algn="r" fontAlgn="ctr">
                        <a:lnSpc>
                          <a:spcPct val="120000"/>
                        </a:lnSpc>
                      </a:pPr>
                      <a:r>
                        <a:rPr lang="fr-FR" sz="1100" kern="1200">
                          <a:solidFill>
                            <a:srgbClr val="1E242B"/>
                          </a:solidFill>
                          <a:effectLst/>
                          <a:latin typeface="Arial" panose="020B0604020202020204" pitchFamily="34" charset="0"/>
                          <a:ea typeface="Times New Roman" panose="02020603050405020304" pitchFamily="18" charset="0"/>
                        </a:rPr>
                        <a:t>204 521 tonnes CO</a:t>
                      </a:r>
                      <a:r>
                        <a:rPr lang="fr-FR" sz="1100" kern="1200" baseline="-25000">
                          <a:solidFill>
                            <a:srgbClr val="1E242B"/>
                          </a:solidFill>
                          <a:effectLst/>
                          <a:latin typeface="Arial" panose="020B0604020202020204" pitchFamily="34" charset="0"/>
                          <a:ea typeface="Times New Roman" panose="02020603050405020304" pitchFamily="18" charset="0"/>
                        </a:rPr>
                        <a:t>2</a:t>
                      </a:r>
                      <a:r>
                        <a:rPr lang="fr-FR" sz="1100" kern="1200">
                          <a:solidFill>
                            <a:srgbClr val="1E242B"/>
                          </a:solidFill>
                          <a:effectLst/>
                          <a:latin typeface="Arial" panose="020B0604020202020204" pitchFamily="34" charset="0"/>
                          <a:ea typeface="Times New Roman" panose="02020603050405020304" pitchFamily="18" charset="0"/>
                        </a:rPr>
                        <a:t>e</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algn="r" fontAlgn="ctr">
                        <a:lnSpc>
                          <a:spcPct val="120000"/>
                        </a:lnSpc>
                      </a:pPr>
                      <a:r>
                        <a:rPr lang="fr-FR" sz="1100" kern="1200">
                          <a:solidFill>
                            <a:srgbClr val="1E242B"/>
                          </a:solidFill>
                          <a:effectLst/>
                          <a:latin typeface="Arial" panose="020B0604020202020204" pitchFamily="34" charset="0"/>
                          <a:ea typeface="Times New Roman" panose="02020603050405020304" pitchFamily="18" charset="0"/>
                        </a:rPr>
                        <a:t>23.5 %</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extLst>
                  <a:ext uri="{0D108BD9-81ED-4DB2-BD59-A6C34878D82A}">
                    <a16:rowId xmlns:a16="http://schemas.microsoft.com/office/drawing/2014/main" val="474068771"/>
                  </a:ext>
                </a:extLst>
              </a:tr>
              <a:tr h="417182">
                <a:tc>
                  <a:txBody>
                    <a:bodyPr/>
                    <a:lstStyle/>
                    <a:p>
                      <a:pPr fontAlgn="ctr">
                        <a:lnSpc>
                          <a:spcPct val="120000"/>
                        </a:lnSpc>
                      </a:pPr>
                      <a:r>
                        <a:rPr lang="fr-FR" sz="1100" b="1" kern="1200">
                          <a:solidFill>
                            <a:srgbClr val="FFFFFF"/>
                          </a:solidFill>
                          <a:effectLst/>
                          <a:latin typeface="Arial" panose="020B0604020202020204" pitchFamily="34" charset="0"/>
                          <a:ea typeface="Times New Roman" panose="02020603050405020304" pitchFamily="18" charset="0"/>
                        </a:rPr>
                        <a:t>3.</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333C47"/>
                    </a:solidFill>
                  </a:tcPr>
                </a:tc>
                <a:tc>
                  <a:txBody>
                    <a:bodyPr/>
                    <a:lstStyle/>
                    <a:p>
                      <a:pPr fontAlgn="ctr">
                        <a:lnSpc>
                          <a:spcPct val="120000"/>
                        </a:lnSpc>
                      </a:pPr>
                      <a:r>
                        <a:rPr lang="en-GB" sz="1100" kern="1200">
                          <a:solidFill>
                            <a:srgbClr val="1E242B"/>
                          </a:solidFill>
                          <a:effectLst/>
                          <a:latin typeface="Arial" panose="020B0604020202020204" pitchFamily="34" charset="0"/>
                          <a:ea typeface="Times New Roman" panose="02020603050405020304" pitchFamily="18" charset="0"/>
                        </a:rPr>
                        <a:t>Reinforcement steel (rebar), generic, 60% recycled content, A615 </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algn="r" fontAlgn="ctr">
                        <a:lnSpc>
                          <a:spcPct val="120000"/>
                        </a:lnSpc>
                      </a:pPr>
                      <a:r>
                        <a:rPr lang="fr-FR" sz="1100" kern="1200">
                          <a:solidFill>
                            <a:srgbClr val="1E242B"/>
                          </a:solidFill>
                          <a:effectLst/>
                          <a:latin typeface="Arial" panose="020B0604020202020204" pitchFamily="34" charset="0"/>
                          <a:ea typeface="Times New Roman" panose="02020603050405020304" pitchFamily="18" charset="0"/>
                        </a:rPr>
                        <a:t>126 979 tonnes CO</a:t>
                      </a:r>
                      <a:r>
                        <a:rPr lang="fr-FR" sz="1100" kern="1200" baseline="-25000">
                          <a:solidFill>
                            <a:srgbClr val="1E242B"/>
                          </a:solidFill>
                          <a:effectLst/>
                          <a:latin typeface="Arial" panose="020B0604020202020204" pitchFamily="34" charset="0"/>
                          <a:ea typeface="Times New Roman" panose="02020603050405020304" pitchFamily="18" charset="0"/>
                        </a:rPr>
                        <a:t>2</a:t>
                      </a:r>
                      <a:r>
                        <a:rPr lang="fr-FR" sz="1100" kern="1200">
                          <a:solidFill>
                            <a:srgbClr val="1E242B"/>
                          </a:solidFill>
                          <a:effectLst/>
                          <a:latin typeface="Arial" panose="020B0604020202020204" pitchFamily="34" charset="0"/>
                          <a:ea typeface="Times New Roman" panose="02020603050405020304" pitchFamily="18" charset="0"/>
                        </a:rPr>
                        <a:t>e</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algn="r" fontAlgn="ctr">
                        <a:lnSpc>
                          <a:spcPct val="120000"/>
                        </a:lnSpc>
                      </a:pPr>
                      <a:r>
                        <a:rPr lang="fr-FR" sz="1100" kern="1200">
                          <a:solidFill>
                            <a:srgbClr val="1E242B"/>
                          </a:solidFill>
                          <a:effectLst/>
                          <a:latin typeface="Arial" panose="020B0604020202020204" pitchFamily="34" charset="0"/>
                          <a:ea typeface="Times New Roman" panose="02020603050405020304" pitchFamily="18" charset="0"/>
                        </a:rPr>
                        <a:t>14.6 %</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extLst>
                  <a:ext uri="{0D108BD9-81ED-4DB2-BD59-A6C34878D82A}">
                    <a16:rowId xmlns:a16="http://schemas.microsoft.com/office/drawing/2014/main" val="845127797"/>
                  </a:ext>
                </a:extLst>
              </a:tr>
              <a:tr h="572013">
                <a:tc>
                  <a:txBody>
                    <a:bodyPr/>
                    <a:lstStyle/>
                    <a:p>
                      <a:pPr fontAlgn="ctr">
                        <a:lnSpc>
                          <a:spcPct val="120000"/>
                        </a:lnSpc>
                      </a:pPr>
                      <a:r>
                        <a:rPr lang="fr-FR" sz="1100" b="1" kern="1200">
                          <a:solidFill>
                            <a:srgbClr val="FFFFFF"/>
                          </a:solidFill>
                          <a:effectLst/>
                          <a:latin typeface="Arial" panose="020B0604020202020204" pitchFamily="34" charset="0"/>
                          <a:ea typeface="Times New Roman" panose="02020603050405020304" pitchFamily="18" charset="0"/>
                        </a:rPr>
                        <a:t>4.</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333C47"/>
                    </a:solidFill>
                  </a:tcPr>
                </a:tc>
                <a:tc>
                  <a:txBody>
                    <a:bodyPr/>
                    <a:lstStyle/>
                    <a:p>
                      <a:pPr fontAlgn="ctr">
                        <a:lnSpc>
                          <a:spcPct val="120000"/>
                        </a:lnSpc>
                      </a:pPr>
                      <a:r>
                        <a:rPr lang="en-GB" sz="1100" kern="1200">
                          <a:solidFill>
                            <a:srgbClr val="1E242B"/>
                          </a:solidFill>
                          <a:effectLst/>
                          <a:latin typeface="Arial" panose="020B0604020202020204" pitchFamily="34" charset="0"/>
                          <a:ea typeface="Times New Roman" panose="02020603050405020304" pitchFamily="18" charset="0"/>
                        </a:rPr>
                        <a:t>Steel sheets, generic, 0% recycled content (only virgin materials), S235, S275 and S355 </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algn="r" fontAlgn="ctr">
                        <a:lnSpc>
                          <a:spcPct val="120000"/>
                        </a:lnSpc>
                      </a:pPr>
                      <a:r>
                        <a:rPr lang="fr-FR" sz="1100" kern="1200">
                          <a:solidFill>
                            <a:srgbClr val="1E242B"/>
                          </a:solidFill>
                          <a:effectLst/>
                          <a:latin typeface="Arial" panose="020B0604020202020204" pitchFamily="34" charset="0"/>
                          <a:ea typeface="Times New Roman" panose="02020603050405020304" pitchFamily="18" charset="0"/>
                        </a:rPr>
                        <a:t>62 137 tonnes CO</a:t>
                      </a:r>
                      <a:r>
                        <a:rPr lang="fr-FR" sz="1100" kern="1200" baseline="-25000">
                          <a:solidFill>
                            <a:srgbClr val="1E242B"/>
                          </a:solidFill>
                          <a:effectLst/>
                          <a:latin typeface="Arial" panose="020B0604020202020204" pitchFamily="34" charset="0"/>
                          <a:ea typeface="Times New Roman" panose="02020603050405020304" pitchFamily="18" charset="0"/>
                        </a:rPr>
                        <a:t>2</a:t>
                      </a:r>
                      <a:r>
                        <a:rPr lang="fr-FR" sz="1100" kern="1200">
                          <a:solidFill>
                            <a:srgbClr val="1E242B"/>
                          </a:solidFill>
                          <a:effectLst/>
                          <a:latin typeface="Arial" panose="020B0604020202020204" pitchFamily="34" charset="0"/>
                          <a:ea typeface="Times New Roman" panose="02020603050405020304" pitchFamily="18" charset="0"/>
                        </a:rPr>
                        <a:t>e</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algn="r" fontAlgn="ctr">
                        <a:lnSpc>
                          <a:spcPct val="120000"/>
                        </a:lnSpc>
                      </a:pPr>
                      <a:r>
                        <a:rPr lang="fr-FR" sz="1100" kern="1200">
                          <a:solidFill>
                            <a:srgbClr val="1E242B"/>
                          </a:solidFill>
                          <a:effectLst/>
                          <a:latin typeface="Arial" panose="020B0604020202020204" pitchFamily="34" charset="0"/>
                          <a:ea typeface="Times New Roman" panose="02020603050405020304" pitchFamily="18" charset="0"/>
                        </a:rPr>
                        <a:t>7.1 %</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extLst>
                  <a:ext uri="{0D108BD9-81ED-4DB2-BD59-A6C34878D82A}">
                    <a16:rowId xmlns:a16="http://schemas.microsoft.com/office/drawing/2014/main" val="1073200896"/>
                  </a:ext>
                </a:extLst>
              </a:tr>
              <a:tr h="726843">
                <a:tc>
                  <a:txBody>
                    <a:bodyPr/>
                    <a:lstStyle/>
                    <a:p>
                      <a:pPr fontAlgn="ctr">
                        <a:lnSpc>
                          <a:spcPct val="120000"/>
                        </a:lnSpc>
                      </a:pPr>
                      <a:r>
                        <a:rPr lang="fr-FR" sz="1100" b="1" kern="1200">
                          <a:solidFill>
                            <a:srgbClr val="FFFFFF"/>
                          </a:solidFill>
                          <a:effectLst/>
                          <a:latin typeface="Arial" panose="020B0604020202020204" pitchFamily="34" charset="0"/>
                          <a:ea typeface="Times New Roman" panose="02020603050405020304" pitchFamily="18" charset="0"/>
                        </a:rPr>
                        <a:t>5.</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333C47"/>
                    </a:solidFill>
                  </a:tcPr>
                </a:tc>
                <a:tc>
                  <a:txBody>
                    <a:bodyPr/>
                    <a:lstStyle/>
                    <a:p>
                      <a:pPr fontAlgn="ctr">
                        <a:lnSpc>
                          <a:spcPct val="120000"/>
                        </a:lnSpc>
                      </a:pPr>
                      <a:r>
                        <a:rPr lang="en-GB" sz="1100" kern="1200">
                          <a:solidFill>
                            <a:srgbClr val="1E242B"/>
                          </a:solidFill>
                          <a:effectLst/>
                          <a:latin typeface="Arial" panose="020B0604020202020204" pitchFamily="34" charset="0"/>
                          <a:ea typeface="Times New Roman" panose="02020603050405020304" pitchFamily="18" charset="0"/>
                        </a:rPr>
                        <a:t>Ready-mix concrete, low-strength, generic, C12/15 (1700/2200 PSI), 0% recycled binders in cement (220 kg/m3 / 13.73 lbs/ft3) </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algn="r" fontAlgn="ctr">
                        <a:lnSpc>
                          <a:spcPct val="120000"/>
                        </a:lnSpc>
                      </a:pPr>
                      <a:r>
                        <a:rPr lang="fr-FR" sz="1100" kern="1200">
                          <a:solidFill>
                            <a:srgbClr val="1E242B"/>
                          </a:solidFill>
                          <a:effectLst/>
                          <a:latin typeface="Arial" panose="020B0604020202020204" pitchFamily="34" charset="0"/>
                          <a:ea typeface="Times New Roman" panose="02020603050405020304" pitchFamily="18" charset="0"/>
                        </a:rPr>
                        <a:t>33 975 tonnes CO</a:t>
                      </a:r>
                      <a:r>
                        <a:rPr lang="fr-FR" sz="1100" kern="1200" baseline="-25000">
                          <a:solidFill>
                            <a:srgbClr val="1E242B"/>
                          </a:solidFill>
                          <a:effectLst/>
                          <a:latin typeface="Arial" panose="020B0604020202020204" pitchFamily="34" charset="0"/>
                          <a:ea typeface="Times New Roman" panose="02020603050405020304" pitchFamily="18" charset="0"/>
                        </a:rPr>
                        <a:t>2</a:t>
                      </a:r>
                      <a:r>
                        <a:rPr lang="fr-FR" sz="1100" kern="1200">
                          <a:solidFill>
                            <a:srgbClr val="1E242B"/>
                          </a:solidFill>
                          <a:effectLst/>
                          <a:latin typeface="Arial" panose="020B0604020202020204" pitchFamily="34" charset="0"/>
                          <a:ea typeface="Times New Roman" panose="02020603050405020304" pitchFamily="18" charset="0"/>
                        </a:rPr>
                        <a:t>e</a:t>
                      </a:r>
                      <a:endParaRPr lang="fr-FR" sz="105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tc>
                  <a:txBody>
                    <a:bodyPr/>
                    <a:lstStyle/>
                    <a:p>
                      <a:pPr algn="r" fontAlgn="ctr">
                        <a:lnSpc>
                          <a:spcPct val="120000"/>
                        </a:lnSpc>
                      </a:pPr>
                      <a:r>
                        <a:rPr lang="fr-FR" sz="1100" kern="1200" dirty="0">
                          <a:solidFill>
                            <a:srgbClr val="1E242B"/>
                          </a:solidFill>
                          <a:effectLst/>
                          <a:latin typeface="Arial" panose="020B0604020202020204" pitchFamily="34" charset="0"/>
                          <a:ea typeface="Times New Roman" panose="02020603050405020304" pitchFamily="18" charset="0"/>
                        </a:rPr>
                        <a:t>3.9 %</a:t>
                      </a:r>
                      <a:endParaRPr lang="fr-FR" sz="1050" dirty="0">
                        <a:effectLst/>
                        <a:latin typeface="Arial" panose="020B0604020202020204" pitchFamily="34" charset="0"/>
                        <a:ea typeface="Calibri" panose="020F0502020204030204" pitchFamily="34" charset="0"/>
                      </a:endParaRPr>
                    </a:p>
                  </a:txBody>
                  <a:tcPr marL="53761" marR="53761" marT="53761" marB="53761"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8E8E9"/>
                    </a:solidFill>
                  </a:tcPr>
                </a:tc>
                <a:extLst>
                  <a:ext uri="{0D108BD9-81ED-4DB2-BD59-A6C34878D82A}">
                    <a16:rowId xmlns:a16="http://schemas.microsoft.com/office/drawing/2014/main" val="2382368479"/>
                  </a:ext>
                </a:extLst>
              </a:tr>
            </a:tbl>
          </a:graphicData>
        </a:graphic>
      </p:graphicFrame>
    </p:spTree>
    <p:extLst>
      <p:ext uri="{BB962C8B-B14F-4D97-AF65-F5344CB8AC3E}">
        <p14:creationId xmlns:p14="http://schemas.microsoft.com/office/powerpoint/2010/main" val="2327928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C34FE7-CA71-6807-03F9-08946DC0721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703E92B-0ADB-ACC3-7129-D36C6B63CC4D}"/>
              </a:ext>
            </a:extLst>
          </p:cNvPr>
          <p:cNvSpPr>
            <a:spLocks noGrp="1"/>
          </p:cNvSpPr>
          <p:nvPr>
            <p:ph type="sldNum" sz="quarter" idx="10"/>
          </p:nvPr>
        </p:nvSpPr>
        <p:spPr/>
        <p:txBody>
          <a:bodyPr/>
          <a:lstStyle/>
          <a:p>
            <a:fld id="{88A1DFE4-5FC5-43BD-BB7E-75EAD82B965F}" type="slidenum">
              <a:rPr lang="en-US" noProof="0" smtClean="0"/>
              <a:pPr/>
              <a:t>54</a:t>
            </a:fld>
            <a:endParaRPr lang="en-US" noProof="0" dirty="0"/>
          </a:p>
        </p:txBody>
      </p:sp>
      <p:sp>
        <p:nvSpPr>
          <p:cNvPr id="5" name="Title 4">
            <a:extLst>
              <a:ext uri="{FF2B5EF4-FFF2-40B4-BE49-F238E27FC236}">
                <a16:creationId xmlns:a16="http://schemas.microsoft.com/office/drawing/2014/main" id="{DE2803E7-EDC1-2866-CB20-96AF3948EA77}"/>
              </a:ext>
            </a:extLst>
          </p:cNvPr>
          <p:cNvSpPr>
            <a:spLocks noGrp="1"/>
          </p:cNvSpPr>
          <p:nvPr>
            <p:ph type="title"/>
          </p:nvPr>
        </p:nvSpPr>
        <p:spPr/>
        <p:txBody>
          <a:bodyPr/>
          <a:lstStyle/>
          <a:p>
            <a:r>
              <a:rPr lang="en-CH" dirty="0"/>
              <a:t>Intermediary results: by </a:t>
            </a:r>
            <a:r>
              <a:rPr lang="en-CH" b="1" dirty="0"/>
              <a:t>location</a:t>
            </a:r>
          </a:p>
        </p:txBody>
      </p:sp>
      <p:pic>
        <p:nvPicPr>
          <p:cNvPr id="4" name="Image 6" descr="Une image contenant texte, capture d’écran, diagramme, Police&#10;&#10;Description générée automatiquement">
            <a:extLst>
              <a:ext uri="{FF2B5EF4-FFF2-40B4-BE49-F238E27FC236}">
                <a16:creationId xmlns:a16="http://schemas.microsoft.com/office/drawing/2014/main" id="{000EF044-47CE-5FF8-7A8F-C750093F515E}"/>
              </a:ext>
            </a:extLst>
          </p:cNvPr>
          <p:cNvPicPr>
            <a:picLocks noChangeAspect="1"/>
          </p:cNvPicPr>
          <p:nvPr/>
        </p:nvPicPr>
        <p:blipFill rotWithShape="1">
          <a:blip r:embed="rId2">
            <a:extLst>
              <a:ext uri="{28A0092B-C50C-407E-A947-70E740481C1C}">
                <a14:useLocalDpi xmlns:a14="http://schemas.microsoft.com/office/drawing/2010/main" val="0"/>
              </a:ext>
            </a:extLst>
          </a:blip>
          <a:srcRect l="25312" r="24605" b="8804"/>
          <a:stretch/>
        </p:blipFill>
        <p:spPr>
          <a:xfrm>
            <a:off x="0" y="1106919"/>
            <a:ext cx="4216090" cy="3838575"/>
          </a:xfrm>
          <a:prstGeom prst="rect">
            <a:avLst/>
          </a:prstGeom>
        </p:spPr>
      </p:pic>
      <p:pic>
        <p:nvPicPr>
          <p:cNvPr id="6" name="Image 7">
            <a:extLst>
              <a:ext uri="{FF2B5EF4-FFF2-40B4-BE49-F238E27FC236}">
                <a16:creationId xmlns:a16="http://schemas.microsoft.com/office/drawing/2014/main" id="{09D211AA-CD6A-7079-8C80-5EEDBA64B1B1}"/>
              </a:ext>
            </a:extLst>
          </p:cNvPr>
          <p:cNvPicPr>
            <a:picLocks noChangeAspect="1"/>
          </p:cNvPicPr>
          <p:nvPr/>
        </p:nvPicPr>
        <p:blipFill rotWithShape="1">
          <a:blip r:embed="rId3"/>
          <a:srcRect b="4214"/>
          <a:stretch/>
        </p:blipFill>
        <p:spPr>
          <a:xfrm>
            <a:off x="4158098" y="1828801"/>
            <a:ext cx="4876680" cy="3116694"/>
          </a:xfrm>
          <a:prstGeom prst="rect">
            <a:avLst/>
          </a:prstGeom>
        </p:spPr>
      </p:pic>
    </p:spTree>
    <p:extLst>
      <p:ext uri="{BB962C8B-B14F-4D97-AF65-F5344CB8AC3E}">
        <p14:creationId xmlns:p14="http://schemas.microsoft.com/office/powerpoint/2010/main" val="25423587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2F22BAB-0BB1-5EB4-BA4B-9738EA7D3ED2}"/>
              </a:ext>
            </a:extLst>
          </p:cNvPr>
          <p:cNvSpPr>
            <a:spLocks noGrp="1"/>
          </p:cNvSpPr>
          <p:nvPr>
            <p:ph type="sldNum" sz="quarter" idx="10"/>
          </p:nvPr>
        </p:nvSpPr>
        <p:spPr/>
        <p:txBody>
          <a:bodyPr/>
          <a:lstStyle/>
          <a:p>
            <a:fld id="{88A1DFE4-5FC5-43BD-BB7E-75EAD82B965F}" type="slidenum">
              <a:rPr lang="en-US" noProof="0" smtClean="0"/>
              <a:pPr/>
              <a:t>55</a:t>
            </a:fld>
            <a:endParaRPr lang="en-US" noProof="0" dirty="0"/>
          </a:p>
        </p:txBody>
      </p:sp>
      <p:sp>
        <p:nvSpPr>
          <p:cNvPr id="5" name="Title 4">
            <a:extLst>
              <a:ext uri="{FF2B5EF4-FFF2-40B4-BE49-F238E27FC236}">
                <a16:creationId xmlns:a16="http://schemas.microsoft.com/office/drawing/2014/main" id="{AA769450-E11A-45F4-D481-D94D7E3271A2}"/>
              </a:ext>
            </a:extLst>
          </p:cNvPr>
          <p:cNvSpPr>
            <a:spLocks noGrp="1"/>
          </p:cNvSpPr>
          <p:nvPr>
            <p:ph type="title"/>
          </p:nvPr>
        </p:nvSpPr>
        <p:spPr/>
        <p:txBody>
          <a:bodyPr/>
          <a:lstStyle/>
          <a:p>
            <a:r>
              <a:rPr lang="en-CH" dirty="0"/>
              <a:t>The intermediary results permit developing design and procurement optimisation scenarios</a:t>
            </a:r>
          </a:p>
        </p:txBody>
      </p:sp>
      <p:graphicFrame>
        <p:nvGraphicFramePr>
          <p:cNvPr id="6" name="Tableau 8">
            <a:extLst>
              <a:ext uri="{FF2B5EF4-FFF2-40B4-BE49-F238E27FC236}">
                <a16:creationId xmlns:a16="http://schemas.microsoft.com/office/drawing/2014/main" id="{68B94BEC-7A0C-793D-8C63-BEC8C36E575C}"/>
              </a:ext>
            </a:extLst>
          </p:cNvPr>
          <p:cNvGraphicFramePr>
            <a:graphicFrameLocks noGrp="1"/>
          </p:cNvGraphicFramePr>
          <p:nvPr>
            <p:extLst>
              <p:ext uri="{D42A27DB-BD31-4B8C-83A1-F6EECF244321}">
                <p14:modId xmlns:p14="http://schemas.microsoft.com/office/powerpoint/2010/main" val="3681191772"/>
              </p:ext>
            </p:extLst>
          </p:nvPr>
        </p:nvGraphicFramePr>
        <p:xfrm>
          <a:off x="92843" y="1480142"/>
          <a:ext cx="8941934" cy="3568392"/>
        </p:xfrm>
        <a:graphic>
          <a:graphicData uri="http://schemas.openxmlformats.org/drawingml/2006/table">
            <a:tbl>
              <a:tblPr firstRow="1" lastCol="1">
                <a:tableStyleId>{5C22544A-7EE6-4342-B048-85BDC9FD1C3A}</a:tableStyleId>
              </a:tblPr>
              <a:tblGrid>
                <a:gridCol w="2688266">
                  <a:extLst>
                    <a:ext uri="{9D8B030D-6E8A-4147-A177-3AD203B41FA5}">
                      <a16:colId xmlns:a16="http://schemas.microsoft.com/office/drawing/2014/main" val="2317421018"/>
                    </a:ext>
                  </a:extLst>
                </a:gridCol>
                <a:gridCol w="1169517">
                  <a:extLst>
                    <a:ext uri="{9D8B030D-6E8A-4147-A177-3AD203B41FA5}">
                      <a16:colId xmlns:a16="http://schemas.microsoft.com/office/drawing/2014/main" val="2666857520"/>
                    </a:ext>
                  </a:extLst>
                </a:gridCol>
                <a:gridCol w="3208051">
                  <a:extLst>
                    <a:ext uri="{9D8B030D-6E8A-4147-A177-3AD203B41FA5}">
                      <a16:colId xmlns:a16="http://schemas.microsoft.com/office/drawing/2014/main" val="857602286"/>
                    </a:ext>
                  </a:extLst>
                </a:gridCol>
                <a:gridCol w="1070923">
                  <a:extLst>
                    <a:ext uri="{9D8B030D-6E8A-4147-A177-3AD203B41FA5}">
                      <a16:colId xmlns:a16="http://schemas.microsoft.com/office/drawing/2014/main" val="3151772702"/>
                    </a:ext>
                  </a:extLst>
                </a:gridCol>
                <a:gridCol w="805177">
                  <a:extLst>
                    <a:ext uri="{9D8B030D-6E8A-4147-A177-3AD203B41FA5}">
                      <a16:colId xmlns:a16="http://schemas.microsoft.com/office/drawing/2014/main" val="1467317854"/>
                    </a:ext>
                  </a:extLst>
                </a:gridCol>
              </a:tblGrid>
              <a:tr h="193795">
                <a:tc>
                  <a:txBody>
                    <a:bodyPr/>
                    <a:lstStyle/>
                    <a:p>
                      <a:pPr algn="ctr" fontAlgn="b"/>
                      <a:r>
                        <a:rPr lang="fr-FR" sz="1100" b="1" u="none" strike="noStrike" dirty="0">
                          <a:effectLst/>
                        </a:rPr>
                        <a:t>Benchmark</a:t>
                      </a:r>
                      <a:endParaRPr lang="fr-FR" sz="1100" b="1" i="0" u="none" strike="noStrike" dirty="0">
                        <a:solidFill>
                          <a:srgbClr val="000000"/>
                        </a:solidFill>
                        <a:effectLst/>
                        <a:latin typeface="Calibri" panose="020F0502020204030204" pitchFamily="34" charset="0"/>
                      </a:endParaRPr>
                    </a:p>
                  </a:txBody>
                  <a:tcPr marL="8691" marR="8691" marT="8691" marB="0" anchor="b"/>
                </a:tc>
                <a:tc>
                  <a:txBody>
                    <a:bodyPr/>
                    <a:lstStyle/>
                    <a:p>
                      <a:pPr algn="ctr" fontAlgn="b"/>
                      <a:r>
                        <a:rPr lang="fr-FR" sz="1100" u="none" strike="noStrike">
                          <a:effectLst/>
                        </a:rPr>
                        <a:t>Emission CO2</a:t>
                      </a:r>
                      <a:endParaRPr lang="fr-FR" sz="1100" b="1" i="0" u="none" strike="noStrike">
                        <a:solidFill>
                          <a:srgbClr val="000000"/>
                        </a:solidFill>
                        <a:effectLst/>
                        <a:latin typeface="Calibri" panose="020F0502020204030204" pitchFamily="34" charset="0"/>
                      </a:endParaRPr>
                    </a:p>
                  </a:txBody>
                  <a:tcPr marL="8691" marR="8691" marT="8691" marB="0" anchor="b"/>
                </a:tc>
                <a:tc>
                  <a:txBody>
                    <a:bodyPr/>
                    <a:lstStyle/>
                    <a:p>
                      <a:pPr algn="ctr" fontAlgn="b"/>
                      <a:r>
                        <a:rPr lang="fr-FR" sz="1100" b="1" i="0" u="none" strike="noStrike" dirty="0">
                          <a:solidFill>
                            <a:schemeClr val="accent2"/>
                          </a:solidFill>
                          <a:effectLst/>
                          <a:latin typeface="Calibri" panose="020F0502020204030204" pitchFamily="34" charset="0"/>
                        </a:rPr>
                        <a:t>Substitute for </a:t>
                      </a:r>
                      <a:r>
                        <a:rPr lang="fr-FR" sz="1100" b="1" i="0" u="none" strike="noStrike" dirty="0" err="1">
                          <a:solidFill>
                            <a:schemeClr val="accent2"/>
                          </a:solidFill>
                          <a:effectLst/>
                          <a:latin typeface="Calibri" panose="020F0502020204030204" pitchFamily="34" charset="0"/>
                        </a:rPr>
                        <a:t>improvement</a:t>
                      </a:r>
                      <a:endParaRPr lang="fr-FR" sz="1100" b="1" i="0" u="none" strike="noStrike" dirty="0">
                        <a:solidFill>
                          <a:schemeClr val="accent2"/>
                        </a:solidFill>
                        <a:effectLst/>
                        <a:latin typeface="Calibri" panose="020F0502020204030204" pitchFamily="34" charset="0"/>
                      </a:endParaRPr>
                    </a:p>
                  </a:txBody>
                  <a:tcPr marL="8691" marR="8691" marT="8691" marB="0" anchor="b"/>
                </a:tc>
                <a:tc>
                  <a:txBody>
                    <a:bodyPr/>
                    <a:lstStyle/>
                    <a:p>
                      <a:pPr algn="ctr" fontAlgn="b"/>
                      <a:r>
                        <a:rPr lang="fr-FR" sz="1100" u="none" strike="noStrike">
                          <a:effectLst/>
                        </a:rPr>
                        <a:t>Emission CO2</a:t>
                      </a:r>
                      <a:endParaRPr lang="fr-FR" sz="1100" b="1" i="0" u="none" strike="noStrike">
                        <a:solidFill>
                          <a:srgbClr val="000000"/>
                        </a:solidFill>
                        <a:effectLst/>
                        <a:latin typeface="Calibri" panose="020F0502020204030204" pitchFamily="34" charset="0"/>
                      </a:endParaRPr>
                    </a:p>
                  </a:txBody>
                  <a:tcPr marL="8691" marR="8691" marT="8691" marB="0" anchor="b"/>
                </a:tc>
                <a:tc>
                  <a:txBody>
                    <a:bodyPr/>
                    <a:lstStyle/>
                    <a:p>
                      <a:pPr algn="ctr" fontAlgn="b"/>
                      <a:r>
                        <a:rPr lang="fr-FR" sz="1100" u="none" strike="noStrike">
                          <a:effectLst/>
                        </a:rPr>
                        <a:t>Reduction</a:t>
                      </a:r>
                      <a:endParaRPr lang="fr-FR" sz="1100" b="1" i="0" u="none" strike="noStrike">
                        <a:solidFill>
                          <a:srgbClr val="000000"/>
                        </a:solidFill>
                        <a:effectLst/>
                        <a:latin typeface="Calibri" panose="020F0502020204030204" pitchFamily="34" charset="0"/>
                      </a:endParaRPr>
                    </a:p>
                  </a:txBody>
                  <a:tcPr marL="8691" marR="8691" marT="8691" marB="0" anchor="b"/>
                </a:tc>
                <a:extLst>
                  <a:ext uri="{0D108BD9-81ED-4DB2-BD59-A6C34878D82A}">
                    <a16:rowId xmlns:a16="http://schemas.microsoft.com/office/drawing/2014/main" val="928203385"/>
                  </a:ext>
                </a:extLst>
              </a:tr>
              <a:tr h="378037">
                <a:tc>
                  <a:txBody>
                    <a:bodyPr/>
                    <a:lstStyle/>
                    <a:p>
                      <a:pPr algn="l" fontAlgn="b"/>
                      <a:r>
                        <a:rPr lang="en-GB" sz="1100" b="1" u="none" strike="noStrike" dirty="0">
                          <a:effectLst/>
                        </a:rPr>
                        <a:t>Steel sheets</a:t>
                      </a:r>
                      <a:r>
                        <a:rPr lang="en-GB" sz="1100" u="none" strike="noStrike" dirty="0">
                          <a:effectLst/>
                        </a:rPr>
                        <a:t>, generic, 0% recycled content, S235, S275 and S355</a:t>
                      </a:r>
                      <a:endParaRPr lang="en-GB"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a:effectLst/>
                        </a:rPr>
                        <a:t>3.91 kgCO2e/kg</a:t>
                      </a:r>
                      <a:endParaRPr lang="fr-FR" sz="1100" b="0" i="0" u="none" strike="noStrike">
                        <a:solidFill>
                          <a:srgbClr val="333333"/>
                        </a:solidFill>
                        <a:effectLst/>
                        <a:latin typeface="Arial" panose="020B0604020202020204" pitchFamily="34" charset="0"/>
                      </a:endParaRPr>
                    </a:p>
                  </a:txBody>
                  <a:tcPr marL="8691" marR="8691" marT="8691" marB="0" anchor="b"/>
                </a:tc>
                <a:tc>
                  <a:txBody>
                    <a:bodyPr/>
                    <a:lstStyle/>
                    <a:p>
                      <a:pPr algn="l" fontAlgn="b"/>
                      <a:r>
                        <a:rPr lang="en-GB" sz="1100" u="none" strike="noStrike">
                          <a:effectLst/>
                        </a:rPr>
                        <a:t>Steel sheets, generic, 100% recycled content, S235, S275 and S355</a:t>
                      </a:r>
                      <a:endParaRPr lang="en-GB" sz="1100" b="0" i="0" u="none" strike="noStrike">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a:effectLst/>
                        </a:rPr>
                        <a:t>0.87 kgCO2e/kg</a:t>
                      </a:r>
                      <a:endParaRPr lang="fr-FR" sz="1100" b="0" i="0" u="none" strike="noStrike">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77%</a:t>
                      </a:r>
                      <a:endParaRPr lang="fr-FR" sz="1100" b="0" i="0" u="none" strike="noStrike" dirty="0">
                        <a:solidFill>
                          <a:srgbClr val="333333"/>
                        </a:solidFill>
                        <a:effectLst/>
                        <a:latin typeface="Arial" panose="020B0604020202020204" pitchFamily="34" charset="0"/>
                      </a:endParaRPr>
                    </a:p>
                  </a:txBody>
                  <a:tcPr marL="8691" marR="8691" marT="8691" marB="0" anchor="b">
                    <a:solidFill>
                      <a:schemeClr val="accent5"/>
                    </a:solidFill>
                  </a:tcPr>
                </a:tc>
                <a:extLst>
                  <a:ext uri="{0D108BD9-81ED-4DB2-BD59-A6C34878D82A}">
                    <a16:rowId xmlns:a16="http://schemas.microsoft.com/office/drawing/2014/main" val="1251795898"/>
                  </a:ext>
                </a:extLst>
              </a:tr>
              <a:tr h="378037">
                <a:tc>
                  <a:txBody>
                    <a:bodyPr/>
                    <a:lstStyle/>
                    <a:p>
                      <a:pPr algn="l" fontAlgn="b"/>
                      <a:r>
                        <a:rPr lang="en-GB" sz="1100" b="1" u="none" strike="noStrike" dirty="0">
                          <a:effectLst/>
                        </a:rPr>
                        <a:t>Steel fibre </a:t>
                      </a:r>
                      <a:r>
                        <a:rPr lang="en-GB" sz="1100" u="none" strike="noStrike" dirty="0">
                          <a:effectLst/>
                        </a:rPr>
                        <a:t>for concrete reinforcement, 0% recycled content (One Click LCA)</a:t>
                      </a:r>
                      <a:endParaRPr lang="en-GB"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2.09 kgCO2e/kg</a:t>
                      </a:r>
                      <a:endParaRPr lang="fr-FR"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l" fontAlgn="b"/>
                      <a:r>
                        <a:rPr lang="en-GB" sz="1100" u="none" strike="noStrike">
                          <a:effectLst/>
                        </a:rPr>
                        <a:t>Steel fibre for concrete reinforcement, 100% recycled content (One Click LCA)</a:t>
                      </a:r>
                      <a:endParaRPr lang="en-GB" sz="1100" b="0" i="0" u="none" strike="noStrike">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a:effectLst/>
                        </a:rPr>
                        <a:t>0.51 kgCO2e/kg</a:t>
                      </a:r>
                      <a:endParaRPr lang="fr-FR" sz="1100" b="0" i="0" u="none" strike="noStrike">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75%</a:t>
                      </a:r>
                      <a:endParaRPr lang="fr-FR" sz="1100" b="0" i="0" u="none" strike="noStrike" dirty="0">
                        <a:solidFill>
                          <a:srgbClr val="333333"/>
                        </a:solidFill>
                        <a:effectLst/>
                        <a:latin typeface="Arial" panose="020B0604020202020204" pitchFamily="34" charset="0"/>
                      </a:endParaRPr>
                    </a:p>
                  </a:txBody>
                  <a:tcPr marL="8691" marR="8691" marT="8691" marB="0" anchor="b">
                    <a:solidFill>
                      <a:schemeClr val="accent5"/>
                    </a:solidFill>
                  </a:tcPr>
                </a:tc>
                <a:extLst>
                  <a:ext uri="{0D108BD9-81ED-4DB2-BD59-A6C34878D82A}">
                    <a16:rowId xmlns:a16="http://schemas.microsoft.com/office/drawing/2014/main" val="3884486723"/>
                  </a:ext>
                </a:extLst>
              </a:tr>
              <a:tr h="562280">
                <a:tc>
                  <a:txBody>
                    <a:bodyPr/>
                    <a:lstStyle/>
                    <a:p>
                      <a:pPr algn="l" fontAlgn="b"/>
                      <a:r>
                        <a:rPr lang="en-GB" sz="1100" b="1" u="none" strike="noStrike" dirty="0">
                          <a:effectLst/>
                        </a:rPr>
                        <a:t>Reinforcement steel </a:t>
                      </a:r>
                      <a:r>
                        <a:rPr lang="en-GB" sz="1100" u="none" strike="noStrike" dirty="0">
                          <a:effectLst/>
                        </a:rPr>
                        <a:t>(rebar), generic, 60% recycled content (only virgin materials), A615</a:t>
                      </a:r>
                      <a:endParaRPr lang="en-GB"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a:effectLst/>
                        </a:rPr>
                        <a:t>1.41 kgCO2e/kg</a:t>
                      </a:r>
                      <a:endParaRPr lang="fr-FR" sz="1100" b="0" i="0" u="none" strike="noStrike">
                        <a:solidFill>
                          <a:srgbClr val="333333"/>
                        </a:solidFill>
                        <a:effectLst/>
                        <a:latin typeface="Arial" panose="020B0604020202020204" pitchFamily="34" charset="0"/>
                      </a:endParaRPr>
                    </a:p>
                  </a:txBody>
                  <a:tcPr marL="8691" marR="8691" marT="8691" marB="0" anchor="b"/>
                </a:tc>
                <a:tc>
                  <a:txBody>
                    <a:bodyPr/>
                    <a:lstStyle/>
                    <a:p>
                      <a:pPr algn="l" fontAlgn="b"/>
                      <a:r>
                        <a:rPr lang="en-GB" sz="1100" u="none" strike="noStrike">
                          <a:effectLst/>
                        </a:rPr>
                        <a:t>Reinforcement steel (rebar), generic, 100% recycled content, A615</a:t>
                      </a:r>
                      <a:endParaRPr lang="en-GB" sz="1100" b="0" i="0" u="none" strike="noStrike">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0.42 kgCO2e/kg</a:t>
                      </a:r>
                      <a:endParaRPr lang="fr-FR"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70%</a:t>
                      </a:r>
                      <a:endParaRPr lang="fr-FR" sz="1100" b="0" i="0" u="none" strike="noStrike" dirty="0">
                        <a:solidFill>
                          <a:srgbClr val="333333"/>
                        </a:solidFill>
                        <a:effectLst/>
                        <a:latin typeface="Arial" panose="020B0604020202020204" pitchFamily="34" charset="0"/>
                      </a:endParaRPr>
                    </a:p>
                  </a:txBody>
                  <a:tcPr marL="8691" marR="8691" marT="8691" marB="0" anchor="b">
                    <a:solidFill>
                      <a:schemeClr val="accent5"/>
                    </a:solidFill>
                  </a:tcPr>
                </a:tc>
                <a:extLst>
                  <a:ext uri="{0D108BD9-81ED-4DB2-BD59-A6C34878D82A}">
                    <a16:rowId xmlns:a16="http://schemas.microsoft.com/office/drawing/2014/main" val="453352185"/>
                  </a:ext>
                </a:extLst>
              </a:tr>
              <a:tr h="746523">
                <a:tc>
                  <a:txBody>
                    <a:bodyPr/>
                    <a:lstStyle/>
                    <a:p>
                      <a:pPr algn="l" fontAlgn="b"/>
                      <a:r>
                        <a:rPr lang="en-GB" sz="1100" b="1" u="none" strike="noStrike" dirty="0">
                          <a:effectLst/>
                        </a:rPr>
                        <a:t>Ready-mix concrete</a:t>
                      </a:r>
                      <a:r>
                        <a:rPr lang="en-GB" sz="1100" u="none" strike="noStrike" dirty="0">
                          <a:effectLst/>
                        </a:rPr>
                        <a:t>, normal strength, generic, </a:t>
                      </a:r>
                      <a:r>
                        <a:rPr lang="en-GB" sz="1100" b="1" u="none" strike="noStrike" dirty="0">
                          <a:effectLst/>
                        </a:rPr>
                        <a:t>C35/45</a:t>
                      </a:r>
                      <a:r>
                        <a:rPr lang="en-GB" sz="1100" u="none" strike="noStrike" dirty="0">
                          <a:effectLst/>
                        </a:rPr>
                        <a:t> (5000/6500 PSI) with CEM I, 0% recycled binders (340 kg/m3; 21.2 lbs/ft3 total cement)</a:t>
                      </a:r>
                      <a:endParaRPr lang="en-GB"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327.02 kgCO2e/m³</a:t>
                      </a:r>
                      <a:endParaRPr lang="fr-FR"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l" fontAlgn="b"/>
                      <a:r>
                        <a:rPr lang="en-GB" sz="1000" u="none" strike="noStrike" dirty="0">
                          <a:effectLst/>
                        </a:rPr>
                        <a:t>Ready-mix concrete, normal strength, generic, C35/45 (5000/6500 PSI) with CEM III/A, 60% GGBS content (340 kg/m</a:t>
                      </a:r>
                      <a:r>
                        <a:rPr lang="en-GB" sz="1000" u="none" strike="noStrike" baseline="30000" dirty="0">
                          <a:effectLst/>
                        </a:rPr>
                        <a:t>3</a:t>
                      </a:r>
                      <a:r>
                        <a:rPr lang="en-GB" sz="1000" u="none" strike="noStrike" dirty="0">
                          <a:effectLst/>
                        </a:rPr>
                        <a:t>; 21.2 lbs/ft</a:t>
                      </a:r>
                      <a:r>
                        <a:rPr lang="en-GB" sz="1000" u="none" strike="noStrike" baseline="30000" dirty="0">
                          <a:effectLst/>
                        </a:rPr>
                        <a:t>3</a:t>
                      </a:r>
                      <a:r>
                        <a:rPr lang="en-GB" sz="1000" u="none" strike="noStrike" dirty="0">
                          <a:effectLst/>
                        </a:rPr>
                        <a:t> total cement)</a:t>
                      </a:r>
                      <a:endParaRPr lang="en-GB" sz="10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170.36 kgCO2e/m³</a:t>
                      </a:r>
                      <a:endParaRPr lang="fr-FR"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48%</a:t>
                      </a:r>
                      <a:endParaRPr lang="fr-FR" sz="1100" b="0" i="0" u="none" strike="noStrike" dirty="0">
                        <a:solidFill>
                          <a:srgbClr val="333333"/>
                        </a:solidFill>
                        <a:effectLst/>
                        <a:latin typeface="Arial" panose="020B0604020202020204" pitchFamily="34" charset="0"/>
                      </a:endParaRPr>
                    </a:p>
                  </a:txBody>
                  <a:tcPr marL="8691" marR="8691" marT="8691" marB="0" anchor="b">
                    <a:solidFill>
                      <a:schemeClr val="accent5"/>
                    </a:solidFill>
                  </a:tcPr>
                </a:tc>
                <a:extLst>
                  <a:ext uri="{0D108BD9-81ED-4DB2-BD59-A6C34878D82A}">
                    <a16:rowId xmlns:a16="http://schemas.microsoft.com/office/drawing/2014/main" val="1751012890"/>
                  </a:ext>
                </a:extLst>
              </a:tr>
              <a:tr h="746523">
                <a:tc>
                  <a:txBody>
                    <a:bodyPr/>
                    <a:lstStyle/>
                    <a:p>
                      <a:pPr algn="l" fontAlgn="b"/>
                      <a:r>
                        <a:rPr lang="en-GB" sz="1100" b="1" u="none" strike="noStrike" dirty="0">
                          <a:effectLst/>
                        </a:rPr>
                        <a:t>Ready-mix concrete</a:t>
                      </a:r>
                      <a:r>
                        <a:rPr lang="en-GB" sz="1100" u="none" strike="noStrike" dirty="0">
                          <a:effectLst/>
                        </a:rPr>
                        <a:t>, low-strength, generic, </a:t>
                      </a:r>
                      <a:r>
                        <a:rPr lang="en-GB" sz="1100" b="1" u="none" strike="noStrike" dirty="0">
                          <a:effectLst/>
                        </a:rPr>
                        <a:t>C12/15 </a:t>
                      </a:r>
                      <a:r>
                        <a:rPr lang="en-GB" sz="1100" u="none" strike="noStrike" dirty="0">
                          <a:effectLst/>
                        </a:rPr>
                        <a:t>(1700/2200 PSI), 0% recycled binders in cement (220 kg/m3 / 13.73 lbs/ft3)</a:t>
                      </a:r>
                      <a:endParaRPr lang="en-GB"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217.91 kgCO2e/m³</a:t>
                      </a:r>
                      <a:endParaRPr lang="fr-FR"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l" fontAlgn="b"/>
                      <a:r>
                        <a:rPr lang="en-GB" sz="1000" u="none" strike="noStrike" dirty="0">
                          <a:effectLst/>
                        </a:rPr>
                        <a:t>Ready-mix concrete, low-strength, generic, C12/15 (1700/2200 PSI), 40% recycled binders in cement (220 kg/m</a:t>
                      </a:r>
                      <a:r>
                        <a:rPr lang="en-GB" sz="1000" u="none" strike="noStrike" baseline="30000" dirty="0">
                          <a:effectLst/>
                        </a:rPr>
                        <a:t>3</a:t>
                      </a:r>
                      <a:r>
                        <a:rPr lang="en-GB" sz="1000" u="none" strike="noStrike" dirty="0">
                          <a:effectLst/>
                        </a:rPr>
                        <a:t> / 13.73 lbs/ft</a:t>
                      </a:r>
                      <a:r>
                        <a:rPr lang="en-GB" sz="1000" u="none" strike="noStrike" baseline="30000" dirty="0">
                          <a:effectLst/>
                        </a:rPr>
                        <a:t>3</a:t>
                      </a:r>
                      <a:r>
                        <a:rPr lang="en-GB" sz="1000" u="none" strike="noStrike" dirty="0">
                          <a:effectLst/>
                        </a:rPr>
                        <a:t>)</a:t>
                      </a:r>
                      <a:endParaRPr lang="en-GB" sz="10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149.41 kgCO2e/m³</a:t>
                      </a:r>
                      <a:endParaRPr lang="fr-FR"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31%</a:t>
                      </a:r>
                      <a:endParaRPr lang="fr-FR" sz="1100" b="0" i="0" u="none" strike="noStrike" dirty="0">
                        <a:solidFill>
                          <a:srgbClr val="333333"/>
                        </a:solidFill>
                        <a:effectLst/>
                        <a:latin typeface="Arial" panose="020B0604020202020204" pitchFamily="34" charset="0"/>
                      </a:endParaRPr>
                    </a:p>
                  </a:txBody>
                  <a:tcPr marL="8691" marR="8691" marT="8691" marB="0" anchor="b">
                    <a:solidFill>
                      <a:schemeClr val="accent5"/>
                    </a:solidFill>
                  </a:tcPr>
                </a:tc>
                <a:extLst>
                  <a:ext uri="{0D108BD9-81ED-4DB2-BD59-A6C34878D82A}">
                    <a16:rowId xmlns:a16="http://schemas.microsoft.com/office/drawing/2014/main" val="1912747393"/>
                  </a:ext>
                </a:extLst>
              </a:tr>
              <a:tr h="563197">
                <a:tc>
                  <a:txBody>
                    <a:bodyPr/>
                    <a:lstStyle/>
                    <a:p>
                      <a:pPr marL="0" algn="l" defTabSz="914400" rtl="0" eaLnBrk="1" fontAlgn="b" latinLnBrk="0" hangingPunct="1"/>
                      <a:r>
                        <a:rPr lang="en-GB" sz="1100" b="1" u="none" strike="noStrike" kern="1200" dirty="0">
                          <a:solidFill>
                            <a:schemeClr val="tx1"/>
                          </a:solidFill>
                          <a:effectLst/>
                          <a:latin typeface="+mn-lt"/>
                          <a:ea typeface="+mn-ea"/>
                          <a:cs typeface="+mn-cs"/>
                        </a:rPr>
                        <a:t>Ready-mix concrete</a:t>
                      </a:r>
                      <a:r>
                        <a:rPr lang="en-GB" sz="1100" b="0" u="none" strike="noStrike" kern="1200" dirty="0">
                          <a:solidFill>
                            <a:schemeClr val="tx1"/>
                          </a:solidFill>
                          <a:effectLst/>
                          <a:latin typeface="+mn-lt"/>
                          <a:ea typeface="+mn-ea"/>
                          <a:cs typeface="+mn-cs"/>
                        </a:rPr>
                        <a:t>, normal-strength, generic, </a:t>
                      </a:r>
                      <a:r>
                        <a:rPr lang="en-GB" sz="1100" b="1" u="none" strike="noStrike" kern="1200" dirty="0">
                          <a:solidFill>
                            <a:schemeClr val="tx1"/>
                          </a:solidFill>
                          <a:effectLst/>
                          <a:latin typeface="+mn-lt"/>
                          <a:ea typeface="+mn-ea"/>
                          <a:cs typeface="+mn-cs"/>
                        </a:rPr>
                        <a:t>C40/50</a:t>
                      </a:r>
                      <a:r>
                        <a:rPr lang="en-GB" sz="1100" b="0" u="none" strike="noStrike" kern="1200" dirty="0">
                          <a:solidFill>
                            <a:schemeClr val="tx1"/>
                          </a:solidFill>
                          <a:effectLst/>
                          <a:latin typeface="+mn-lt"/>
                          <a:ea typeface="+mn-ea"/>
                          <a:cs typeface="+mn-cs"/>
                        </a:rPr>
                        <a:t> (5800/7300 PSI), 0% recycled binders in cement</a:t>
                      </a:r>
                    </a:p>
                  </a:txBody>
                  <a:tcPr marL="9525" marR="9525" marT="9525"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fr-FR" sz="1100" u="none" strike="noStrike" kern="1200" dirty="0">
                          <a:solidFill>
                            <a:schemeClr val="tx1"/>
                          </a:solidFill>
                          <a:effectLst/>
                          <a:latin typeface="+mn-lt"/>
                          <a:ea typeface="+mn-ea"/>
                          <a:cs typeface="+mn-cs"/>
                        </a:rPr>
                        <a:t>384</a:t>
                      </a:r>
                      <a:r>
                        <a:rPr lang="fr-FR" sz="1100" u="none" strike="noStrike" dirty="0">
                          <a:solidFill>
                            <a:schemeClr val="tx1"/>
                          </a:solidFill>
                          <a:effectLst/>
                        </a:rPr>
                        <a:t> kgCO2e/m³</a:t>
                      </a:r>
                      <a:endParaRPr lang="fr-FR" sz="1100" b="0" i="0" u="none" strike="noStrike" dirty="0">
                        <a:solidFill>
                          <a:schemeClr val="tx1"/>
                        </a:solidFill>
                        <a:effectLst/>
                        <a:latin typeface="Arial" panose="020B0604020202020204" pitchFamily="34" charset="0"/>
                      </a:endParaRPr>
                    </a:p>
                  </a:txBody>
                  <a:tcPr marL="9525" marR="9525" marT="9525" marB="0" anchor="b"/>
                </a:tc>
                <a:tc>
                  <a:txBody>
                    <a:bodyPr/>
                    <a:lstStyle/>
                    <a:p>
                      <a:pPr algn="l" fontAlgn="b"/>
                      <a:r>
                        <a:rPr lang="en-GB" sz="1000" u="none" strike="noStrike" dirty="0">
                          <a:effectLst/>
                        </a:rPr>
                        <a:t>Ready-mix concrete, normal-strength, generic, C40/50 (5800/7300 PSI) with CEM III/B, 75% GGBS content in cement</a:t>
                      </a:r>
                      <a:endParaRPr lang="en-GB" sz="10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173.00 kgCO2e/m³</a:t>
                      </a:r>
                      <a:endParaRPr lang="fr-FR" sz="1100" b="0" i="0" u="none" strike="noStrike" dirty="0">
                        <a:solidFill>
                          <a:srgbClr val="333333"/>
                        </a:solidFill>
                        <a:effectLst/>
                        <a:latin typeface="Arial" panose="020B0604020202020204" pitchFamily="34" charset="0"/>
                      </a:endParaRPr>
                    </a:p>
                  </a:txBody>
                  <a:tcPr marL="8691" marR="8691" marT="8691" marB="0" anchor="b"/>
                </a:tc>
                <a:tc>
                  <a:txBody>
                    <a:bodyPr/>
                    <a:lstStyle/>
                    <a:p>
                      <a:pPr algn="r" fontAlgn="b"/>
                      <a:r>
                        <a:rPr lang="fr-FR" sz="1100" u="none" strike="noStrike" dirty="0">
                          <a:effectLst/>
                        </a:rPr>
                        <a:t>39%</a:t>
                      </a:r>
                      <a:endParaRPr lang="fr-FR" sz="1100" b="0" i="0" u="none" strike="noStrike" dirty="0">
                        <a:solidFill>
                          <a:srgbClr val="333333"/>
                        </a:solidFill>
                        <a:effectLst/>
                        <a:latin typeface="Arial" panose="020B0604020202020204" pitchFamily="34" charset="0"/>
                      </a:endParaRPr>
                    </a:p>
                  </a:txBody>
                  <a:tcPr marL="8691" marR="8691" marT="8691" marB="0" anchor="b">
                    <a:solidFill>
                      <a:schemeClr val="accent5"/>
                    </a:solidFill>
                  </a:tcPr>
                </a:tc>
                <a:extLst>
                  <a:ext uri="{0D108BD9-81ED-4DB2-BD59-A6C34878D82A}">
                    <a16:rowId xmlns:a16="http://schemas.microsoft.com/office/drawing/2014/main" val="3931666755"/>
                  </a:ext>
                </a:extLst>
              </a:tr>
            </a:tbl>
          </a:graphicData>
        </a:graphic>
      </p:graphicFrame>
    </p:spTree>
    <p:extLst>
      <p:ext uri="{BB962C8B-B14F-4D97-AF65-F5344CB8AC3E}">
        <p14:creationId xmlns:p14="http://schemas.microsoft.com/office/powerpoint/2010/main" val="328447502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207F832-56DB-85AF-EC22-F3B16645B446}"/>
              </a:ext>
            </a:extLst>
          </p:cNvPr>
          <p:cNvSpPr>
            <a:spLocks noGrp="1"/>
          </p:cNvSpPr>
          <p:nvPr>
            <p:ph type="sldNum" sz="quarter" idx="10"/>
          </p:nvPr>
        </p:nvSpPr>
        <p:spPr/>
        <p:txBody>
          <a:bodyPr/>
          <a:lstStyle/>
          <a:p>
            <a:fld id="{88A1DFE4-5FC5-43BD-BB7E-75EAD82B965F}" type="slidenum">
              <a:rPr lang="en-US" noProof="0" smtClean="0"/>
              <a:pPr/>
              <a:t>56</a:t>
            </a:fld>
            <a:endParaRPr lang="en-US" noProof="0" dirty="0"/>
          </a:p>
        </p:txBody>
      </p:sp>
      <p:sp>
        <p:nvSpPr>
          <p:cNvPr id="7" name="Text Placeholder 6">
            <a:extLst>
              <a:ext uri="{FF2B5EF4-FFF2-40B4-BE49-F238E27FC236}">
                <a16:creationId xmlns:a16="http://schemas.microsoft.com/office/drawing/2014/main" id="{59B508F7-E960-6944-5305-67023AE91DF5}"/>
              </a:ext>
            </a:extLst>
          </p:cNvPr>
          <p:cNvSpPr>
            <a:spLocks noGrp="1"/>
          </p:cNvSpPr>
          <p:nvPr>
            <p:ph type="body" sz="quarter" idx="11"/>
          </p:nvPr>
        </p:nvSpPr>
        <p:spPr>
          <a:xfrm>
            <a:off x="92566" y="1013500"/>
            <a:ext cx="8958868" cy="283975"/>
          </a:xfrm>
        </p:spPr>
        <p:txBody>
          <a:bodyPr/>
          <a:lstStyle/>
          <a:p>
            <a:r>
              <a:rPr lang="en-CH" dirty="0"/>
              <a:t>A</a:t>
            </a:r>
            <a:r>
              <a:rPr lang="en-GB" dirty="0"/>
              <a:t>d</a:t>
            </a:r>
            <a:r>
              <a:rPr lang="en-CH" dirty="0"/>
              <a:t>justments to designs and specific choide of materials, products, processes, local sourcing</a:t>
            </a:r>
          </a:p>
        </p:txBody>
      </p:sp>
      <p:sp>
        <p:nvSpPr>
          <p:cNvPr id="6" name="Title 5">
            <a:extLst>
              <a:ext uri="{FF2B5EF4-FFF2-40B4-BE49-F238E27FC236}">
                <a16:creationId xmlns:a16="http://schemas.microsoft.com/office/drawing/2014/main" id="{67D72EAE-731F-B883-CF6B-5E74BA951E1E}"/>
              </a:ext>
            </a:extLst>
          </p:cNvPr>
          <p:cNvSpPr>
            <a:spLocks noGrp="1"/>
          </p:cNvSpPr>
          <p:nvPr>
            <p:ph type="title"/>
          </p:nvPr>
        </p:nvSpPr>
        <p:spPr/>
        <p:txBody>
          <a:bodyPr/>
          <a:lstStyle/>
          <a:p>
            <a:r>
              <a:rPr lang="en-CH" dirty="0"/>
              <a:t>Result of subsurface optimisation</a:t>
            </a:r>
          </a:p>
        </p:txBody>
      </p:sp>
      <p:graphicFrame>
        <p:nvGraphicFramePr>
          <p:cNvPr id="10" name="Graphique 6">
            <a:extLst>
              <a:ext uri="{FF2B5EF4-FFF2-40B4-BE49-F238E27FC236}">
                <a16:creationId xmlns:a16="http://schemas.microsoft.com/office/drawing/2014/main" id="{971E6A37-1B95-1DB9-CD48-7768961A6206}"/>
              </a:ext>
            </a:extLst>
          </p:cNvPr>
          <p:cNvGraphicFramePr>
            <a:graphicFrameLocks/>
          </p:cNvGraphicFramePr>
          <p:nvPr>
            <p:extLst>
              <p:ext uri="{D42A27DB-BD31-4B8C-83A1-F6EECF244321}">
                <p14:modId xmlns:p14="http://schemas.microsoft.com/office/powerpoint/2010/main" val="3527019069"/>
              </p:ext>
            </p:extLst>
          </p:nvPr>
        </p:nvGraphicFramePr>
        <p:xfrm>
          <a:off x="945057" y="1492094"/>
          <a:ext cx="7253886" cy="351119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395600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8B6EB1-920F-A439-5E47-6543976AD3A5}"/>
              </a:ext>
            </a:extLst>
          </p:cNvPr>
          <p:cNvSpPr>
            <a:spLocks noGrp="1"/>
          </p:cNvSpPr>
          <p:nvPr>
            <p:ph type="sldNum" sz="quarter" idx="10"/>
          </p:nvPr>
        </p:nvSpPr>
        <p:spPr/>
        <p:txBody>
          <a:bodyPr/>
          <a:lstStyle/>
          <a:p>
            <a:fld id="{88A1DFE4-5FC5-43BD-BB7E-75EAD82B965F}" type="slidenum">
              <a:rPr lang="en-US" noProof="0" smtClean="0"/>
              <a:pPr/>
              <a:t>57</a:t>
            </a:fld>
            <a:endParaRPr lang="en-US" noProof="0" dirty="0"/>
          </a:p>
        </p:txBody>
      </p:sp>
      <p:sp>
        <p:nvSpPr>
          <p:cNvPr id="5" name="Title 4">
            <a:extLst>
              <a:ext uri="{FF2B5EF4-FFF2-40B4-BE49-F238E27FC236}">
                <a16:creationId xmlns:a16="http://schemas.microsoft.com/office/drawing/2014/main" id="{5BCC2A8F-3248-6C24-88D6-D66616285233}"/>
              </a:ext>
            </a:extLst>
          </p:cNvPr>
          <p:cNvSpPr>
            <a:spLocks noGrp="1"/>
          </p:cNvSpPr>
          <p:nvPr>
            <p:ph type="title"/>
          </p:nvPr>
        </p:nvSpPr>
        <p:spPr/>
        <p:txBody>
          <a:bodyPr/>
          <a:lstStyle/>
          <a:p>
            <a:r>
              <a:rPr lang="en-CH" dirty="0"/>
              <a:t>Optimisation</a:t>
            </a:r>
          </a:p>
        </p:txBody>
      </p:sp>
      <p:graphicFrame>
        <p:nvGraphicFramePr>
          <p:cNvPr id="6" name="Table 5">
            <a:extLst>
              <a:ext uri="{FF2B5EF4-FFF2-40B4-BE49-F238E27FC236}">
                <a16:creationId xmlns:a16="http://schemas.microsoft.com/office/drawing/2014/main" id="{59C13C97-8E20-E176-1B0A-56CB0DC09448}"/>
              </a:ext>
            </a:extLst>
          </p:cNvPr>
          <p:cNvGraphicFramePr>
            <a:graphicFrameLocks noGrp="1"/>
          </p:cNvGraphicFramePr>
          <p:nvPr>
            <p:extLst>
              <p:ext uri="{D42A27DB-BD31-4B8C-83A1-F6EECF244321}">
                <p14:modId xmlns:p14="http://schemas.microsoft.com/office/powerpoint/2010/main" val="3185341980"/>
              </p:ext>
            </p:extLst>
          </p:nvPr>
        </p:nvGraphicFramePr>
        <p:xfrm>
          <a:off x="558024" y="1274622"/>
          <a:ext cx="8011572" cy="1735705"/>
        </p:xfrm>
        <a:graphic>
          <a:graphicData uri="http://schemas.openxmlformats.org/drawingml/2006/table">
            <a:tbl>
              <a:tblPr firstRow="1" firstCol="1">
                <a:tableStyleId>{5C22544A-7EE6-4342-B048-85BDC9FD1C3A}</a:tableStyleId>
              </a:tblPr>
              <a:tblGrid>
                <a:gridCol w="2163693">
                  <a:extLst>
                    <a:ext uri="{9D8B030D-6E8A-4147-A177-3AD203B41FA5}">
                      <a16:colId xmlns:a16="http://schemas.microsoft.com/office/drawing/2014/main" val="2712107540"/>
                    </a:ext>
                  </a:extLst>
                </a:gridCol>
                <a:gridCol w="2242749">
                  <a:extLst>
                    <a:ext uri="{9D8B030D-6E8A-4147-A177-3AD203B41FA5}">
                      <a16:colId xmlns:a16="http://schemas.microsoft.com/office/drawing/2014/main" val="2936595349"/>
                    </a:ext>
                  </a:extLst>
                </a:gridCol>
                <a:gridCol w="2385511">
                  <a:extLst>
                    <a:ext uri="{9D8B030D-6E8A-4147-A177-3AD203B41FA5}">
                      <a16:colId xmlns:a16="http://schemas.microsoft.com/office/drawing/2014/main" val="1592439973"/>
                    </a:ext>
                  </a:extLst>
                </a:gridCol>
                <a:gridCol w="1219619">
                  <a:extLst>
                    <a:ext uri="{9D8B030D-6E8A-4147-A177-3AD203B41FA5}">
                      <a16:colId xmlns:a16="http://schemas.microsoft.com/office/drawing/2014/main" val="2056381799"/>
                    </a:ext>
                  </a:extLst>
                </a:gridCol>
              </a:tblGrid>
              <a:tr h="462863">
                <a:tc>
                  <a:txBody>
                    <a:bodyPr/>
                    <a:lstStyle/>
                    <a:p>
                      <a:pPr marL="73025" fontAlgn="b">
                        <a:lnSpc>
                          <a:spcPct val="120000"/>
                        </a:lnSpc>
                      </a:pPr>
                      <a:r>
                        <a:rPr lang="fr-FR" sz="1400" kern="1200" dirty="0">
                          <a:effectLst/>
                        </a:rPr>
                        <a:t>Empreinte CO</a:t>
                      </a:r>
                      <a:r>
                        <a:rPr lang="fr-FR" sz="1400" kern="1200" baseline="-25000" dirty="0">
                          <a:effectLst/>
                        </a:rPr>
                        <a:t>2</a:t>
                      </a:r>
                      <a:endParaRPr lang="en-CH" sz="1100" dirty="0">
                        <a:effectLst/>
                        <a:latin typeface="Arial" panose="020B0604020202020204" pitchFamily="34" charset="0"/>
                        <a:ea typeface="Calibri" panose="020F0502020204030204" pitchFamily="34" charset="0"/>
                      </a:endParaRPr>
                    </a:p>
                  </a:txBody>
                  <a:tcPr marL="9525" marR="9525" marT="9525" marB="0" anchor="ctr"/>
                </a:tc>
                <a:tc>
                  <a:txBody>
                    <a:bodyPr/>
                    <a:lstStyle/>
                    <a:p>
                      <a:pPr marR="133350" algn="r" fontAlgn="b">
                        <a:lnSpc>
                          <a:spcPct val="120000"/>
                        </a:lnSpc>
                      </a:pPr>
                      <a:r>
                        <a:rPr lang="fr-FR" sz="1400" kern="1200">
                          <a:effectLst/>
                        </a:rPr>
                        <a:t>Calcul initial</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127000" algn="r" fontAlgn="b">
                        <a:lnSpc>
                          <a:spcPct val="120000"/>
                        </a:lnSpc>
                      </a:pPr>
                      <a:r>
                        <a:rPr lang="fr-FR" sz="1400" kern="1200" dirty="0">
                          <a:effectLst/>
                        </a:rPr>
                        <a:t>Optimisation</a:t>
                      </a:r>
                      <a:endParaRPr lang="en-CH" sz="1100" dirty="0">
                        <a:effectLst/>
                        <a:latin typeface="Arial" panose="020B0604020202020204" pitchFamily="34" charset="0"/>
                        <a:ea typeface="Calibri" panose="020F0502020204030204" pitchFamily="34" charset="0"/>
                      </a:endParaRPr>
                    </a:p>
                  </a:txBody>
                  <a:tcPr marL="9525" marR="9525" marT="9525" marB="0" anchor="ctr"/>
                </a:tc>
                <a:tc>
                  <a:txBody>
                    <a:bodyPr/>
                    <a:lstStyle/>
                    <a:p>
                      <a:pPr marR="53975" algn="r" fontAlgn="b">
                        <a:lnSpc>
                          <a:spcPct val="120000"/>
                        </a:lnSpc>
                      </a:pPr>
                      <a:r>
                        <a:rPr lang="fr-FR" sz="1400" kern="1200">
                          <a:effectLst/>
                        </a:rPr>
                        <a:t>Réduction</a:t>
                      </a:r>
                      <a:endParaRPr lang="en-CH" sz="1100">
                        <a:effectLst/>
                        <a:latin typeface="Arial" panose="020B0604020202020204" pitchFamily="34" charset="0"/>
                        <a:ea typeface="Calibri" panose="020F0502020204030204" pitchFamily="34" charset="0"/>
                      </a:endParaRPr>
                    </a:p>
                  </a:txBody>
                  <a:tcPr marL="9525" marR="9525" marT="9525" marB="0" anchor="ctr"/>
                </a:tc>
                <a:extLst>
                  <a:ext uri="{0D108BD9-81ED-4DB2-BD59-A6C34878D82A}">
                    <a16:rowId xmlns:a16="http://schemas.microsoft.com/office/drawing/2014/main" val="4031915961"/>
                  </a:ext>
                </a:extLst>
              </a:tr>
              <a:tr h="269993">
                <a:tc>
                  <a:txBody>
                    <a:bodyPr/>
                    <a:lstStyle/>
                    <a:p>
                      <a:pPr marL="73025" fontAlgn="b">
                        <a:lnSpc>
                          <a:spcPct val="120000"/>
                        </a:lnSpc>
                      </a:pPr>
                      <a:r>
                        <a:rPr lang="fr-FR" sz="1400" kern="1200">
                          <a:effectLst/>
                        </a:rPr>
                        <a:t>Souterraine</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133350" algn="r" fontAlgn="b">
                        <a:lnSpc>
                          <a:spcPct val="120000"/>
                        </a:lnSpc>
                      </a:pPr>
                      <a:r>
                        <a:rPr lang="fr-FR" sz="1400" kern="1200">
                          <a:effectLst/>
                        </a:rPr>
                        <a:t>999 778 tCO</a:t>
                      </a:r>
                      <a:r>
                        <a:rPr lang="fr-FR" sz="1400" kern="1200" baseline="-25000">
                          <a:effectLst/>
                        </a:rPr>
                        <a:t>2</a:t>
                      </a:r>
                      <a:r>
                        <a:rPr lang="fr-FR" sz="1400" kern="1200">
                          <a:effectLst/>
                        </a:rPr>
                        <a:t>(eq)</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127000" algn="r" fontAlgn="b">
                        <a:lnSpc>
                          <a:spcPct val="120000"/>
                        </a:lnSpc>
                      </a:pPr>
                      <a:r>
                        <a:rPr lang="fr-FR" sz="1400" kern="1200">
                          <a:effectLst/>
                        </a:rPr>
                        <a:t>477 388 tCO</a:t>
                      </a:r>
                      <a:r>
                        <a:rPr lang="fr-FR" sz="1400" kern="1200" baseline="-25000">
                          <a:effectLst/>
                        </a:rPr>
                        <a:t>2</a:t>
                      </a:r>
                      <a:r>
                        <a:rPr lang="fr-FR" sz="1400" kern="1200">
                          <a:effectLst/>
                        </a:rPr>
                        <a:t>(eq)</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53975" algn="r" fontAlgn="b">
                        <a:lnSpc>
                          <a:spcPct val="120000"/>
                        </a:lnSpc>
                      </a:pPr>
                      <a:r>
                        <a:rPr lang="fr-FR" sz="1400" kern="1200">
                          <a:effectLst/>
                        </a:rPr>
                        <a:t>52%</a:t>
                      </a:r>
                      <a:endParaRPr lang="en-CH" sz="1100">
                        <a:effectLst/>
                        <a:latin typeface="Arial" panose="020B0604020202020204" pitchFamily="34" charset="0"/>
                        <a:ea typeface="Calibri" panose="020F0502020204030204" pitchFamily="34" charset="0"/>
                      </a:endParaRPr>
                    </a:p>
                  </a:txBody>
                  <a:tcPr marL="9525" marR="9525" marT="9525" marB="0" anchor="ctr"/>
                </a:tc>
                <a:extLst>
                  <a:ext uri="{0D108BD9-81ED-4DB2-BD59-A6C34878D82A}">
                    <a16:rowId xmlns:a16="http://schemas.microsoft.com/office/drawing/2014/main" val="3248970984"/>
                  </a:ext>
                </a:extLst>
              </a:tr>
              <a:tr h="269993">
                <a:tc>
                  <a:txBody>
                    <a:bodyPr/>
                    <a:lstStyle/>
                    <a:p>
                      <a:pPr marL="73025" fontAlgn="b">
                        <a:lnSpc>
                          <a:spcPct val="120000"/>
                        </a:lnSpc>
                      </a:pPr>
                      <a:r>
                        <a:rPr lang="fr-FR" sz="1400" kern="1200">
                          <a:effectLst/>
                        </a:rPr>
                        <a:t>4 sites techniques</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133350" algn="r" fontAlgn="b">
                        <a:lnSpc>
                          <a:spcPct val="120000"/>
                        </a:lnSpc>
                      </a:pPr>
                      <a:r>
                        <a:rPr lang="fr-FR" sz="1400" kern="1200">
                          <a:effectLst/>
                        </a:rPr>
                        <a:t>54 800 tCO</a:t>
                      </a:r>
                      <a:r>
                        <a:rPr lang="fr-FR" sz="1400" kern="1200" baseline="-25000">
                          <a:effectLst/>
                        </a:rPr>
                        <a:t>2</a:t>
                      </a:r>
                      <a:r>
                        <a:rPr lang="fr-FR" sz="1400" kern="1200">
                          <a:effectLst/>
                        </a:rPr>
                        <a:t>(eq)</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127000" algn="r" fontAlgn="b">
                        <a:lnSpc>
                          <a:spcPct val="120000"/>
                        </a:lnSpc>
                      </a:pPr>
                      <a:r>
                        <a:rPr lang="fr-FR" sz="1400" kern="1200">
                          <a:effectLst/>
                        </a:rPr>
                        <a:t>17 600 tCO</a:t>
                      </a:r>
                      <a:r>
                        <a:rPr lang="fr-FR" sz="1400" kern="1200" baseline="-25000">
                          <a:effectLst/>
                        </a:rPr>
                        <a:t>2</a:t>
                      </a:r>
                      <a:r>
                        <a:rPr lang="fr-FR" sz="1400" kern="1200">
                          <a:effectLst/>
                        </a:rPr>
                        <a:t>(eq)</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53975" algn="r" fontAlgn="b">
                        <a:lnSpc>
                          <a:spcPct val="120000"/>
                        </a:lnSpc>
                      </a:pPr>
                      <a:r>
                        <a:rPr lang="fr-FR" sz="1400" kern="1200">
                          <a:effectLst/>
                        </a:rPr>
                        <a:t>68%</a:t>
                      </a:r>
                      <a:endParaRPr lang="en-CH" sz="1100">
                        <a:effectLst/>
                        <a:latin typeface="Arial" panose="020B0604020202020204" pitchFamily="34" charset="0"/>
                        <a:ea typeface="Calibri" panose="020F0502020204030204" pitchFamily="34" charset="0"/>
                      </a:endParaRPr>
                    </a:p>
                  </a:txBody>
                  <a:tcPr marL="9525" marR="9525" marT="9525" marB="0" anchor="ctr"/>
                </a:tc>
                <a:extLst>
                  <a:ext uri="{0D108BD9-81ED-4DB2-BD59-A6C34878D82A}">
                    <a16:rowId xmlns:a16="http://schemas.microsoft.com/office/drawing/2014/main" val="2806360392"/>
                  </a:ext>
                </a:extLst>
              </a:tr>
              <a:tr h="462863">
                <a:tc>
                  <a:txBody>
                    <a:bodyPr/>
                    <a:lstStyle/>
                    <a:p>
                      <a:pPr marL="73025" fontAlgn="b">
                        <a:lnSpc>
                          <a:spcPct val="120000"/>
                        </a:lnSpc>
                      </a:pPr>
                      <a:r>
                        <a:rPr lang="fr-FR" sz="1400" kern="1200">
                          <a:effectLst/>
                        </a:rPr>
                        <a:t>4 sites d'expériences</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133350" algn="r" fontAlgn="b">
                        <a:lnSpc>
                          <a:spcPct val="120000"/>
                        </a:lnSpc>
                      </a:pPr>
                      <a:r>
                        <a:rPr lang="fr-FR" sz="1400" kern="1200">
                          <a:effectLst/>
                        </a:rPr>
                        <a:t>114 800 tCO</a:t>
                      </a:r>
                      <a:r>
                        <a:rPr lang="fr-FR" sz="1400" kern="1200" baseline="-25000">
                          <a:effectLst/>
                        </a:rPr>
                        <a:t>2</a:t>
                      </a:r>
                      <a:r>
                        <a:rPr lang="fr-FR" sz="1400" kern="1200">
                          <a:effectLst/>
                        </a:rPr>
                        <a:t>(eq)</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127000" algn="r" fontAlgn="b">
                        <a:lnSpc>
                          <a:spcPct val="120000"/>
                        </a:lnSpc>
                      </a:pPr>
                      <a:r>
                        <a:rPr lang="fr-FR" sz="1400" kern="1200">
                          <a:effectLst/>
                        </a:rPr>
                        <a:t>31 200 tCO</a:t>
                      </a:r>
                      <a:r>
                        <a:rPr lang="fr-FR" sz="1400" kern="1200" baseline="-25000">
                          <a:effectLst/>
                        </a:rPr>
                        <a:t>2</a:t>
                      </a:r>
                      <a:r>
                        <a:rPr lang="fr-FR" sz="1400" kern="1200">
                          <a:effectLst/>
                        </a:rPr>
                        <a:t>(eq)</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53975" algn="r" fontAlgn="b">
                        <a:lnSpc>
                          <a:spcPct val="120000"/>
                        </a:lnSpc>
                      </a:pPr>
                      <a:r>
                        <a:rPr lang="fr-FR" sz="1400" kern="1200">
                          <a:effectLst/>
                        </a:rPr>
                        <a:t>73%</a:t>
                      </a:r>
                      <a:endParaRPr lang="en-CH" sz="1100">
                        <a:effectLst/>
                        <a:latin typeface="Arial" panose="020B0604020202020204" pitchFamily="34" charset="0"/>
                        <a:ea typeface="Calibri" panose="020F0502020204030204" pitchFamily="34" charset="0"/>
                      </a:endParaRPr>
                    </a:p>
                  </a:txBody>
                  <a:tcPr marL="9525" marR="9525" marT="9525" marB="0" anchor="ctr"/>
                </a:tc>
                <a:extLst>
                  <a:ext uri="{0D108BD9-81ED-4DB2-BD59-A6C34878D82A}">
                    <a16:rowId xmlns:a16="http://schemas.microsoft.com/office/drawing/2014/main" val="2309197061"/>
                  </a:ext>
                </a:extLst>
              </a:tr>
              <a:tr h="269993">
                <a:tc>
                  <a:txBody>
                    <a:bodyPr/>
                    <a:lstStyle/>
                    <a:p>
                      <a:pPr marL="73025" fontAlgn="b">
                        <a:lnSpc>
                          <a:spcPct val="120000"/>
                        </a:lnSpc>
                      </a:pPr>
                      <a:r>
                        <a:rPr lang="fr-FR" sz="1400" kern="1200">
                          <a:effectLst/>
                        </a:rPr>
                        <a:t>Total</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133350" algn="r" fontAlgn="b">
                        <a:lnSpc>
                          <a:spcPct val="120000"/>
                        </a:lnSpc>
                      </a:pPr>
                      <a:r>
                        <a:rPr lang="fr-FR" sz="1400" kern="1200">
                          <a:effectLst/>
                        </a:rPr>
                        <a:t>1 169 378 tCO</a:t>
                      </a:r>
                      <a:r>
                        <a:rPr lang="fr-FR" sz="1400" kern="1200" baseline="-25000">
                          <a:effectLst/>
                        </a:rPr>
                        <a:t>2</a:t>
                      </a:r>
                      <a:r>
                        <a:rPr lang="fr-FR" sz="1400" kern="1200">
                          <a:effectLst/>
                        </a:rPr>
                        <a:t>(eq)</a:t>
                      </a:r>
                      <a:endParaRPr lang="en-CH" sz="1100">
                        <a:effectLst/>
                        <a:latin typeface="Arial" panose="020B0604020202020204" pitchFamily="34" charset="0"/>
                        <a:ea typeface="Calibri" panose="020F0502020204030204" pitchFamily="34" charset="0"/>
                      </a:endParaRPr>
                    </a:p>
                  </a:txBody>
                  <a:tcPr marL="9525" marR="9525" marT="9525" marB="0" anchor="ctr"/>
                </a:tc>
                <a:tc>
                  <a:txBody>
                    <a:bodyPr/>
                    <a:lstStyle/>
                    <a:p>
                      <a:pPr marR="127000" algn="r" fontAlgn="b">
                        <a:lnSpc>
                          <a:spcPct val="120000"/>
                        </a:lnSpc>
                      </a:pPr>
                      <a:r>
                        <a:rPr lang="fr-FR" sz="1400" b="1" kern="1200" dirty="0">
                          <a:effectLst/>
                        </a:rPr>
                        <a:t>526 188 tCO</a:t>
                      </a:r>
                      <a:r>
                        <a:rPr lang="fr-FR" sz="1400" b="1" kern="1200" baseline="-25000" dirty="0">
                          <a:effectLst/>
                        </a:rPr>
                        <a:t>2</a:t>
                      </a:r>
                      <a:r>
                        <a:rPr lang="fr-FR" sz="1400" b="1" kern="1200" dirty="0">
                          <a:effectLst/>
                        </a:rPr>
                        <a:t>(eq)</a:t>
                      </a:r>
                      <a:endParaRPr lang="en-CH" sz="1100" b="1" dirty="0">
                        <a:effectLst/>
                        <a:latin typeface="Arial" panose="020B0604020202020204" pitchFamily="34" charset="0"/>
                        <a:ea typeface="Calibri" panose="020F0502020204030204" pitchFamily="34" charset="0"/>
                      </a:endParaRPr>
                    </a:p>
                  </a:txBody>
                  <a:tcPr marL="9525" marR="9525" marT="9525" marB="0" anchor="ctr"/>
                </a:tc>
                <a:tc>
                  <a:txBody>
                    <a:bodyPr/>
                    <a:lstStyle/>
                    <a:p>
                      <a:pPr marR="53975" algn="r" fontAlgn="b">
                        <a:lnSpc>
                          <a:spcPct val="120000"/>
                        </a:lnSpc>
                      </a:pPr>
                      <a:r>
                        <a:rPr lang="fr-CH" sz="1400" kern="1200" dirty="0">
                          <a:effectLst/>
                        </a:rPr>
                        <a:t>55%</a:t>
                      </a:r>
                      <a:endParaRPr lang="en-CH" sz="1100" dirty="0">
                        <a:effectLst/>
                        <a:latin typeface="Arial" panose="020B0604020202020204" pitchFamily="34" charset="0"/>
                        <a:ea typeface="Calibri" panose="020F0502020204030204" pitchFamily="34" charset="0"/>
                      </a:endParaRPr>
                    </a:p>
                  </a:txBody>
                  <a:tcPr marL="9525" marR="9525" marT="9525" marB="0" anchor="ctr"/>
                </a:tc>
                <a:extLst>
                  <a:ext uri="{0D108BD9-81ED-4DB2-BD59-A6C34878D82A}">
                    <a16:rowId xmlns:a16="http://schemas.microsoft.com/office/drawing/2014/main" val="986730881"/>
                  </a:ext>
                </a:extLst>
              </a:tr>
            </a:tbl>
          </a:graphicData>
        </a:graphic>
      </p:graphicFrame>
      <p:sp>
        <p:nvSpPr>
          <p:cNvPr id="7" name="TextBox 6">
            <a:extLst>
              <a:ext uri="{FF2B5EF4-FFF2-40B4-BE49-F238E27FC236}">
                <a16:creationId xmlns:a16="http://schemas.microsoft.com/office/drawing/2014/main" id="{88A1E34C-6493-37A6-0C7A-A00C6D280E1B}"/>
              </a:ext>
            </a:extLst>
          </p:cNvPr>
          <p:cNvSpPr txBox="1"/>
          <p:nvPr/>
        </p:nvSpPr>
        <p:spPr>
          <a:xfrm>
            <a:off x="482886" y="3168062"/>
            <a:ext cx="8011572" cy="646331"/>
          </a:xfrm>
          <a:prstGeom prst="rect">
            <a:avLst/>
          </a:prstGeom>
          <a:noFill/>
        </p:spPr>
        <p:txBody>
          <a:bodyPr wrap="square" rtlCol="0">
            <a:spAutoFit/>
          </a:bodyPr>
          <a:lstStyle/>
          <a:p>
            <a:pPr algn="l"/>
            <a:r>
              <a:rPr lang="en-CH" sz="1800" b="1" u="sng" dirty="0"/>
              <a:t>Impact drivers:</a:t>
            </a:r>
          </a:p>
          <a:p>
            <a:pPr algn="l"/>
            <a:r>
              <a:rPr lang="en-CH" sz="1800" dirty="0"/>
              <a:t>Pre-fabricated concrete (49%), concrete (23%) and re-inforced steel (14%).</a:t>
            </a:r>
          </a:p>
        </p:txBody>
      </p:sp>
    </p:spTree>
    <p:extLst>
      <p:ext uri="{BB962C8B-B14F-4D97-AF65-F5344CB8AC3E}">
        <p14:creationId xmlns:p14="http://schemas.microsoft.com/office/powerpoint/2010/main" val="101014337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56588A-374D-BB9A-3BA6-81FD95346B8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498C40-C171-3DAB-23A6-9B040C2042B9}"/>
              </a:ext>
            </a:extLst>
          </p:cNvPr>
          <p:cNvSpPr>
            <a:spLocks noGrp="1"/>
          </p:cNvSpPr>
          <p:nvPr>
            <p:ph type="sldNum" sz="quarter" idx="10"/>
          </p:nvPr>
        </p:nvSpPr>
        <p:spPr/>
        <p:txBody>
          <a:bodyPr/>
          <a:lstStyle/>
          <a:p>
            <a:fld id="{88A1DFE4-5FC5-43BD-BB7E-75EAD82B965F}" type="slidenum">
              <a:rPr lang="en-US" noProof="0" smtClean="0"/>
              <a:pPr/>
              <a:t>58</a:t>
            </a:fld>
            <a:endParaRPr lang="en-US" noProof="0" dirty="0"/>
          </a:p>
        </p:txBody>
      </p:sp>
      <p:sp>
        <p:nvSpPr>
          <p:cNvPr id="5" name="Title 4">
            <a:extLst>
              <a:ext uri="{FF2B5EF4-FFF2-40B4-BE49-F238E27FC236}">
                <a16:creationId xmlns:a16="http://schemas.microsoft.com/office/drawing/2014/main" id="{517BC271-23BC-F64F-A8C8-FEAEA06C735E}"/>
              </a:ext>
            </a:extLst>
          </p:cNvPr>
          <p:cNvSpPr>
            <a:spLocks noGrp="1"/>
          </p:cNvSpPr>
          <p:nvPr>
            <p:ph type="title"/>
          </p:nvPr>
        </p:nvSpPr>
        <p:spPr/>
        <p:txBody>
          <a:bodyPr/>
          <a:lstStyle/>
          <a:p>
            <a:r>
              <a:rPr lang="en-CH" dirty="0"/>
              <a:t>Improvement of other indicators (subsurface)</a:t>
            </a:r>
          </a:p>
        </p:txBody>
      </p:sp>
      <p:graphicFrame>
        <p:nvGraphicFramePr>
          <p:cNvPr id="3" name="Table 2">
            <a:extLst>
              <a:ext uri="{FF2B5EF4-FFF2-40B4-BE49-F238E27FC236}">
                <a16:creationId xmlns:a16="http://schemas.microsoft.com/office/drawing/2014/main" id="{0891315D-6074-DEDE-468C-2AEED2CC4A4B}"/>
              </a:ext>
            </a:extLst>
          </p:cNvPr>
          <p:cNvGraphicFramePr>
            <a:graphicFrameLocks noGrp="1"/>
          </p:cNvGraphicFramePr>
          <p:nvPr>
            <p:extLst>
              <p:ext uri="{D42A27DB-BD31-4B8C-83A1-F6EECF244321}">
                <p14:modId xmlns:p14="http://schemas.microsoft.com/office/powerpoint/2010/main" val="1171971222"/>
              </p:ext>
            </p:extLst>
          </p:nvPr>
        </p:nvGraphicFramePr>
        <p:xfrm>
          <a:off x="4971791" y="1155157"/>
          <a:ext cx="3981097" cy="1909340"/>
        </p:xfrm>
        <a:graphic>
          <a:graphicData uri="http://schemas.openxmlformats.org/drawingml/2006/table">
            <a:tbl>
              <a:tblPr firstRow="1" firstCol="1">
                <a:tableStyleId>{5C22544A-7EE6-4342-B048-85BDC9FD1C3A}</a:tableStyleId>
              </a:tblPr>
              <a:tblGrid>
                <a:gridCol w="2638882">
                  <a:extLst>
                    <a:ext uri="{9D8B030D-6E8A-4147-A177-3AD203B41FA5}">
                      <a16:colId xmlns:a16="http://schemas.microsoft.com/office/drawing/2014/main" val="262372343"/>
                    </a:ext>
                  </a:extLst>
                </a:gridCol>
                <a:gridCol w="1342215">
                  <a:extLst>
                    <a:ext uri="{9D8B030D-6E8A-4147-A177-3AD203B41FA5}">
                      <a16:colId xmlns:a16="http://schemas.microsoft.com/office/drawing/2014/main" val="3982579625"/>
                    </a:ext>
                  </a:extLst>
                </a:gridCol>
              </a:tblGrid>
              <a:tr h="301268">
                <a:tc>
                  <a:txBody>
                    <a:bodyPr/>
                    <a:lstStyle/>
                    <a:p>
                      <a:pPr>
                        <a:lnSpc>
                          <a:spcPct val="120000"/>
                        </a:lnSpc>
                      </a:pPr>
                      <a:r>
                        <a:rPr lang="en-US" sz="1000" dirty="0">
                          <a:effectLst/>
                        </a:rPr>
                        <a:t>Subsurface reference (improved)</a:t>
                      </a:r>
                      <a:endParaRPr lang="en-CH" sz="1000" dirty="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fr-FR" sz="1000" dirty="0">
                          <a:effectLst/>
                        </a:rPr>
                        <a:t>Valeur</a:t>
                      </a:r>
                      <a:endParaRPr lang="en-CH" sz="1000" dirty="0">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1612897515"/>
                  </a:ext>
                </a:extLst>
              </a:tr>
              <a:tr h="349212">
                <a:tc>
                  <a:txBody>
                    <a:bodyPr/>
                    <a:lstStyle/>
                    <a:p>
                      <a:pPr>
                        <a:lnSpc>
                          <a:spcPct val="120000"/>
                        </a:lnSpc>
                      </a:pPr>
                      <a:r>
                        <a:rPr lang="fr-FR" sz="1000">
                          <a:effectLst/>
                        </a:rPr>
                        <a:t>Potentiel d’appauvrissement de la couche d’ozone stratosphérique</a:t>
                      </a:r>
                      <a:endParaRPr lang="en-CH" sz="100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fr-FR" sz="1100">
                          <a:effectLst/>
                        </a:rPr>
                        <a:t>19.3 </a:t>
                      </a:r>
                      <a:r>
                        <a:rPr lang="en-CA" sz="1000">
                          <a:effectLst/>
                        </a:rPr>
                        <a:t>kg CFC 11 eq</a:t>
                      </a:r>
                      <a:endParaRPr lang="en-CH" sz="1000">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2662237266"/>
                  </a:ext>
                </a:extLst>
              </a:tr>
              <a:tr h="277761">
                <a:tc>
                  <a:txBody>
                    <a:bodyPr/>
                    <a:lstStyle/>
                    <a:p>
                      <a:pPr>
                        <a:lnSpc>
                          <a:spcPct val="120000"/>
                        </a:lnSpc>
                      </a:pPr>
                      <a:r>
                        <a:rPr lang="fr-FR" sz="1000">
                          <a:effectLst/>
                        </a:rPr>
                        <a:t>Potentiel d’acidification</a:t>
                      </a:r>
                      <a:endParaRPr lang="en-CH" sz="100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en-CA" sz="1000">
                          <a:effectLst/>
                        </a:rPr>
                        <a:t>929 tonnes SO</a:t>
                      </a:r>
                      <a:r>
                        <a:rPr lang="en-CA" sz="1000" baseline="-25000">
                          <a:effectLst/>
                        </a:rPr>
                        <a:t>2</a:t>
                      </a:r>
                      <a:r>
                        <a:rPr lang="en-CA" sz="1000">
                          <a:effectLst/>
                        </a:rPr>
                        <a:t> eq</a:t>
                      </a:r>
                      <a:endParaRPr lang="en-CH" sz="1000">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739646692"/>
                  </a:ext>
                </a:extLst>
              </a:tr>
              <a:tr h="342716">
                <a:tc>
                  <a:txBody>
                    <a:bodyPr/>
                    <a:lstStyle/>
                    <a:p>
                      <a:pPr>
                        <a:lnSpc>
                          <a:spcPct val="120000"/>
                        </a:lnSpc>
                      </a:pPr>
                      <a:r>
                        <a:rPr lang="fr-FR" sz="1000">
                          <a:effectLst/>
                        </a:rPr>
                        <a:t>Potentiel d’eutrophisation - eau douce </a:t>
                      </a:r>
                      <a:endParaRPr lang="en-CH" sz="100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en-CA" sz="1000">
                          <a:effectLst/>
                        </a:rPr>
                        <a:t>96 tonnes (PO</a:t>
                      </a:r>
                      <a:r>
                        <a:rPr lang="en-CA" sz="1000" baseline="-25000">
                          <a:effectLst/>
                        </a:rPr>
                        <a:t>4</a:t>
                      </a:r>
                      <a:r>
                        <a:rPr lang="en-CA" sz="1000">
                          <a:effectLst/>
                        </a:rPr>
                        <a:t>)</a:t>
                      </a:r>
                      <a:r>
                        <a:rPr lang="en-CA" sz="1000" baseline="30000">
                          <a:effectLst/>
                        </a:rPr>
                        <a:t>3-</a:t>
                      </a:r>
                      <a:r>
                        <a:rPr lang="en-CA" sz="1000">
                          <a:effectLst/>
                        </a:rPr>
                        <a:t> eq</a:t>
                      </a:r>
                      <a:endParaRPr lang="en-CH" sz="1000">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957123553"/>
                  </a:ext>
                </a:extLst>
              </a:tr>
              <a:tr h="313022">
                <a:tc>
                  <a:txBody>
                    <a:bodyPr/>
                    <a:lstStyle/>
                    <a:p>
                      <a:pPr>
                        <a:lnSpc>
                          <a:spcPct val="120000"/>
                        </a:lnSpc>
                      </a:pPr>
                      <a:r>
                        <a:rPr lang="fr-FR" sz="1000" b="1" u="sng" dirty="0">
                          <a:effectLst/>
                        </a:rPr>
                        <a:t>Potentiel d’eutrophisation - marine </a:t>
                      </a:r>
                      <a:endParaRPr lang="en-CH" sz="1000" b="1" u="sng" dirty="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en-CA" sz="1000" b="1" dirty="0">
                          <a:solidFill>
                            <a:srgbClr val="FF0000"/>
                          </a:solidFill>
                          <a:effectLst/>
                        </a:rPr>
                        <a:t>12 tonnes N</a:t>
                      </a:r>
                      <a:endParaRPr lang="en-CH" sz="1000" b="1" dirty="0">
                        <a:solidFill>
                          <a:srgbClr val="FF0000"/>
                        </a:solidFill>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3501332583"/>
                  </a:ext>
                </a:extLst>
              </a:tr>
              <a:tr h="316115">
                <a:tc>
                  <a:txBody>
                    <a:bodyPr/>
                    <a:lstStyle/>
                    <a:p>
                      <a:pPr>
                        <a:lnSpc>
                          <a:spcPct val="120000"/>
                        </a:lnSpc>
                      </a:pPr>
                      <a:r>
                        <a:rPr lang="fr-FR" sz="1000">
                          <a:effectLst/>
                        </a:rPr>
                        <a:t>Potentiel d’eutrophisation - terrestre</a:t>
                      </a:r>
                      <a:endParaRPr lang="en-CH" sz="100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en-CA" sz="1000" dirty="0">
                          <a:effectLst/>
                        </a:rPr>
                        <a:t>2.1 x 10</a:t>
                      </a:r>
                      <a:r>
                        <a:rPr lang="en-CA" sz="1000" baseline="30000" dirty="0">
                          <a:effectLst/>
                        </a:rPr>
                        <a:t>6</a:t>
                      </a:r>
                      <a:r>
                        <a:rPr lang="en-CA" sz="1000" dirty="0">
                          <a:effectLst/>
                        </a:rPr>
                        <a:t> mol N</a:t>
                      </a:r>
                      <a:endParaRPr lang="en-CH" sz="1000" dirty="0">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4253518942"/>
                  </a:ext>
                </a:extLst>
              </a:tr>
            </a:tbl>
          </a:graphicData>
        </a:graphic>
      </p:graphicFrame>
      <p:sp>
        <p:nvSpPr>
          <p:cNvPr id="9" name="TextBox 8">
            <a:extLst>
              <a:ext uri="{FF2B5EF4-FFF2-40B4-BE49-F238E27FC236}">
                <a16:creationId xmlns:a16="http://schemas.microsoft.com/office/drawing/2014/main" id="{92574C1E-D3B4-877C-1B50-D85275856F41}"/>
              </a:ext>
            </a:extLst>
          </p:cNvPr>
          <p:cNvSpPr txBox="1"/>
          <p:nvPr/>
        </p:nvSpPr>
        <p:spPr>
          <a:xfrm>
            <a:off x="194308" y="3232653"/>
            <a:ext cx="8758580" cy="1815882"/>
          </a:xfrm>
          <a:prstGeom prst="rect">
            <a:avLst/>
          </a:prstGeom>
          <a:noFill/>
        </p:spPr>
        <p:txBody>
          <a:bodyPr wrap="square" rtlCol="0">
            <a:spAutoFit/>
          </a:bodyPr>
          <a:lstStyle/>
          <a:p>
            <a:pPr algn="l"/>
            <a:r>
              <a:rPr lang="en-CH" sz="1600" dirty="0"/>
              <a:t>Overall scenario improvement resulted in an increase of marine eutrophisation due to the selection of re-used steel reinforcement bars (rebar).</a:t>
            </a:r>
          </a:p>
          <a:p>
            <a:pPr algn="l"/>
            <a:endParaRPr lang="en-CH" sz="1600" dirty="0"/>
          </a:p>
          <a:p>
            <a:pPr algn="l"/>
            <a:r>
              <a:rPr lang="en-CH" sz="1600" dirty="0"/>
              <a:t>The choice to keep the improvement is justified in the presence of the significant overall reduction of the GWP.</a:t>
            </a:r>
          </a:p>
          <a:p>
            <a:pPr algn="l"/>
            <a:r>
              <a:rPr lang="en-CH" sz="1600" dirty="0"/>
              <a:t>Shows that priorities, goals, weights are very important and that a too simplified approach can be misleading.</a:t>
            </a:r>
          </a:p>
        </p:txBody>
      </p:sp>
      <p:graphicFrame>
        <p:nvGraphicFramePr>
          <p:cNvPr id="10" name="Table 9">
            <a:extLst>
              <a:ext uri="{FF2B5EF4-FFF2-40B4-BE49-F238E27FC236}">
                <a16:creationId xmlns:a16="http://schemas.microsoft.com/office/drawing/2014/main" id="{8555BF5B-D05F-0D63-15C2-ACB0C7B79202}"/>
              </a:ext>
            </a:extLst>
          </p:cNvPr>
          <p:cNvGraphicFramePr>
            <a:graphicFrameLocks noGrp="1"/>
          </p:cNvGraphicFramePr>
          <p:nvPr>
            <p:extLst>
              <p:ext uri="{D42A27DB-BD31-4B8C-83A1-F6EECF244321}">
                <p14:modId xmlns:p14="http://schemas.microsoft.com/office/powerpoint/2010/main" val="4190618094"/>
              </p:ext>
            </p:extLst>
          </p:nvPr>
        </p:nvGraphicFramePr>
        <p:xfrm>
          <a:off x="191112" y="1137520"/>
          <a:ext cx="4495800" cy="1985328"/>
        </p:xfrm>
        <a:graphic>
          <a:graphicData uri="http://schemas.openxmlformats.org/drawingml/2006/table">
            <a:tbl>
              <a:tblPr firstRow="1" firstCol="1">
                <a:tableStyleId>{5C22544A-7EE6-4342-B048-85BDC9FD1C3A}</a:tableStyleId>
              </a:tblPr>
              <a:tblGrid>
                <a:gridCol w="2980219">
                  <a:extLst>
                    <a:ext uri="{9D8B030D-6E8A-4147-A177-3AD203B41FA5}">
                      <a16:colId xmlns:a16="http://schemas.microsoft.com/office/drawing/2014/main" val="3418329237"/>
                    </a:ext>
                  </a:extLst>
                </a:gridCol>
                <a:gridCol w="1515581">
                  <a:extLst>
                    <a:ext uri="{9D8B030D-6E8A-4147-A177-3AD203B41FA5}">
                      <a16:colId xmlns:a16="http://schemas.microsoft.com/office/drawing/2014/main" val="4225607391"/>
                    </a:ext>
                  </a:extLst>
                </a:gridCol>
              </a:tblGrid>
              <a:tr h="309245">
                <a:tc>
                  <a:txBody>
                    <a:bodyPr/>
                    <a:lstStyle/>
                    <a:p>
                      <a:pPr>
                        <a:lnSpc>
                          <a:spcPct val="120000"/>
                        </a:lnSpc>
                      </a:pPr>
                      <a:r>
                        <a:rPr lang="en-US" sz="1100" dirty="0">
                          <a:effectLst/>
                        </a:rPr>
                        <a:t>Subsurface initial</a:t>
                      </a:r>
                      <a:endParaRPr lang="en-CH" sz="1000" dirty="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fr-FR" sz="1100">
                          <a:effectLst/>
                        </a:rPr>
                        <a:t>Valeur</a:t>
                      </a:r>
                      <a:endParaRPr lang="en-CH" sz="1000">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337927819"/>
                  </a:ext>
                </a:extLst>
              </a:tr>
              <a:tr h="309245">
                <a:tc>
                  <a:txBody>
                    <a:bodyPr/>
                    <a:lstStyle/>
                    <a:p>
                      <a:pPr>
                        <a:lnSpc>
                          <a:spcPct val="120000"/>
                        </a:lnSpc>
                      </a:pPr>
                      <a:r>
                        <a:rPr lang="fr-FR" sz="1100">
                          <a:effectLst/>
                        </a:rPr>
                        <a:t>Potentiel d’appauvrissement de la couche d’ozone stratosphérique</a:t>
                      </a:r>
                      <a:endParaRPr lang="en-CH" sz="100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en-CA" sz="1100">
                          <a:effectLst/>
                        </a:rPr>
                        <a:t>40.4 kg CFC 11 eq</a:t>
                      </a:r>
                      <a:endParaRPr lang="en-CH" sz="1000">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558053400"/>
                  </a:ext>
                </a:extLst>
              </a:tr>
              <a:tr h="285115">
                <a:tc>
                  <a:txBody>
                    <a:bodyPr/>
                    <a:lstStyle/>
                    <a:p>
                      <a:pPr>
                        <a:lnSpc>
                          <a:spcPct val="120000"/>
                        </a:lnSpc>
                      </a:pPr>
                      <a:r>
                        <a:rPr lang="fr-FR" sz="1100" dirty="0">
                          <a:effectLst/>
                        </a:rPr>
                        <a:t>Potentiel d’acidification</a:t>
                      </a:r>
                      <a:endParaRPr lang="en-CH" sz="1000" dirty="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en-CA" sz="1100">
                          <a:effectLst/>
                        </a:rPr>
                        <a:t>2 020 tonnes SO</a:t>
                      </a:r>
                      <a:r>
                        <a:rPr lang="en-CA" sz="1100" baseline="-25000">
                          <a:effectLst/>
                        </a:rPr>
                        <a:t>2</a:t>
                      </a:r>
                      <a:r>
                        <a:rPr lang="en-CA" sz="1100">
                          <a:effectLst/>
                        </a:rPr>
                        <a:t> eq</a:t>
                      </a:r>
                      <a:endParaRPr lang="en-CH" sz="1000">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2756656788"/>
                  </a:ext>
                </a:extLst>
              </a:tr>
              <a:tr h="351790">
                <a:tc>
                  <a:txBody>
                    <a:bodyPr/>
                    <a:lstStyle/>
                    <a:p>
                      <a:pPr>
                        <a:lnSpc>
                          <a:spcPct val="120000"/>
                        </a:lnSpc>
                      </a:pPr>
                      <a:r>
                        <a:rPr lang="fr-FR" sz="1100">
                          <a:effectLst/>
                        </a:rPr>
                        <a:t>Potentiel d’eutrophisation - eau douce </a:t>
                      </a:r>
                      <a:endParaRPr lang="en-CH" sz="100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en-CA" sz="1100">
                          <a:effectLst/>
                        </a:rPr>
                        <a:t>143 tonnes (PO</a:t>
                      </a:r>
                      <a:r>
                        <a:rPr lang="en-CA" sz="1100" baseline="-25000">
                          <a:effectLst/>
                        </a:rPr>
                        <a:t>4</a:t>
                      </a:r>
                      <a:r>
                        <a:rPr lang="en-CA" sz="1100">
                          <a:effectLst/>
                        </a:rPr>
                        <a:t>)</a:t>
                      </a:r>
                      <a:r>
                        <a:rPr lang="en-CA" sz="1100" baseline="30000">
                          <a:effectLst/>
                        </a:rPr>
                        <a:t>3-</a:t>
                      </a:r>
                      <a:r>
                        <a:rPr lang="en-CA" sz="1100">
                          <a:effectLst/>
                        </a:rPr>
                        <a:t> eq</a:t>
                      </a:r>
                      <a:endParaRPr lang="en-CH" sz="1000">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848345945"/>
                  </a:ext>
                </a:extLst>
              </a:tr>
              <a:tr h="321310">
                <a:tc>
                  <a:txBody>
                    <a:bodyPr/>
                    <a:lstStyle/>
                    <a:p>
                      <a:pPr>
                        <a:lnSpc>
                          <a:spcPct val="120000"/>
                        </a:lnSpc>
                      </a:pPr>
                      <a:r>
                        <a:rPr lang="fr-FR" sz="1100" u="sng" dirty="0">
                          <a:effectLst/>
                        </a:rPr>
                        <a:t>Potentiel d’eutrophisation - marine </a:t>
                      </a:r>
                      <a:endParaRPr lang="en-CH" sz="1000" u="sng" dirty="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en-CA" sz="1100" b="1" dirty="0">
                          <a:solidFill>
                            <a:srgbClr val="FF0000"/>
                          </a:solidFill>
                          <a:effectLst/>
                        </a:rPr>
                        <a:t>5 tonnes N</a:t>
                      </a:r>
                      <a:endParaRPr lang="en-CH" sz="1000" b="1" dirty="0">
                        <a:solidFill>
                          <a:srgbClr val="FF0000"/>
                        </a:solidFill>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2232610527"/>
                  </a:ext>
                </a:extLst>
              </a:tr>
              <a:tr h="324485">
                <a:tc>
                  <a:txBody>
                    <a:bodyPr/>
                    <a:lstStyle/>
                    <a:p>
                      <a:pPr>
                        <a:lnSpc>
                          <a:spcPct val="120000"/>
                        </a:lnSpc>
                      </a:pPr>
                      <a:r>
                        <a:rPr lang="fr-FR" sz="1100">
                          <a:effectLst/>
                        </a:rPr>
                        <a:t>Potentiel d’eutrophisation - terrestre</a:t>
                      </a:r>
                      <a:endParaRPr lang="en-CH" sz="1000">
                        <a:effectLst/>
                        <a:latin typeface="Arial" panose="020B0604020202020204" pitchFamily="34" charset="0"/>
                        <a:ea typeface="Calibri" panose="020F0502020204030204" pitchFamily="34" charset="0"/>
                      </a:endParaRPr>
                    </a:p>
                  </a:txBody>
                  <a:tcPr marL="68580" marR="68580" marT="9525" marB="0" anchor="ctr"/>
                </a:tc>
                <a:tc>
                  <a:txBody>
                    <a:bodyPr/>
                    <a:lstStyle/>
                    <a:p>
                      <a:pPr algn="r">
                        <a:lnSpc>
                          <a:spcPct val="120000"/>
                        </a:lnSpc>
                      </a:pPr>
                      <a:r>
                        <a:rPr lang="en-CA" sz="1100" dirty="0">
                          <a:effectLst/>
                        </a:rPr>
                        <a:t>5.7 x 10</a:t>
                      </a:r>
                      <a:r>
                        <a:rPr lang="en-CA" sz="1100" baseline="30000" dirty="0">
                          <a:effectLst/>
                        </a:rPr>
                        <a:t>6</a:t>
                      </a:r>
                      <a:r>
                        <a:rPr lang="en-CA" sz="1100" dirty="0">
                          <a:effectLst/>
                        </a:rPr>
                        <a:t> mol N</a:t>
                      </a:r>
                      <a:endParaRPr lang="en-CH" sz="1000" dirty="0">
                        <a:effectLst/>
                        <a:latin typeface="Arial" panose="020B0604020202020204" pitchFamily="34" charset="0"/>
                        <a:ea typeface="Calibri" panose="020F0502020204030204" pitchFamily="34" charset="0"/>
                      </a:endParaRPr>
                    </a:p>
                  </a:txBody>
                  <a:tcPr marL="68580" marR="68580" marT="9525" marB="0" anchor="ctr"/>
                </a:tc>
                <a:extLst>
                  <a:ext uri="{0D108BD9-81ED-4DB2-BD59-A6C34878D82A}">
                    <a16:rowId xmlns:a16="http://schemas.microsoft.com/office/drawing/2014/main" val="3891158660"/>
                  </a:ext>
                </a:extLst>
              </a:tr>
            </a:tbl>
          </a:graphicData>
        </a:graphic>
      </p:graphicFrame>
    </p:spTree>
    <p:extLst>
      <p:ext uri="{BB962C8B-B14F-4D97-AF65-F5344CB8AC3E}">
        <p14:creationId xmlns:p14="http://schemas.microsoft.com/office/powerpoint/2010/main" val="33697755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868A7B5-BEEE-5ED3-FFE0-C710A4806761}"/>
              </a:ext>
            </a:extLst>
          </p:cNvPr>
          <p:cNvSpPr>
            <a:spLocks noGrp="1"/>
          </p:cNvSpPr>
          <p:nvPr>
            <p:ph type="sldNum" sz="quarter" idx="10"/>
          </p:nvPr>
        </p:nvSpPr>
        <p:spPr/>
        <p:txBody>
          <a:bodyPr/>
          <a:lstStyle/>
          <a:p>
            <a:fld id="{88A1DFE4-5FC5-43BD-BB7E-75EAD82B965F}" type="slidenum">
              <a:rPr lang="en-US" noProof="0" smtClean="0"/>
              <a:pPr/>
              <a:t>59</a:t>
            </a:fld>
            <a:endParaRPr lang="en-US" noProof="0" dirty="0"/>
          </a:p>
        </p:txBody>
      </p:sp>
      <p:sp>
        <p:nvSpPr>
          <p:cNvPr id="8" name="Text Placeholder 7">
            <a:extLst>
              <a:ext uri="{FF2B5EF4-FFF2-40B4-BE49-F238E27FC236}">
                <a16:creationId xmlns:a16="http://schemas.microsoft.com/office/drawing/2014/main" id="{76878EB4-FFDE-18D2-794C-5DD9B72C9723}"/>
              </a:ext>
            </a:extLst>
          </p:cNvPr>
          <p:cNvSpPr>
            <a:spLocks noGrp="1"/>
          </p:cNvSpPr>
          <p:nvPr>
            <p:ph type="body" sz="quarter" idx="12"/>
          </p:nvPr>
        </p:nvSpPr>
        <p:spPr>
          <a:xfrm>
            <a:off x="75910" y="1140431"/>
            <a:ext cx="8958868" cy="3483319"/>
          </a:xfrm>
        </p:spPr>
        <p:txBody>
          <a:bodyPr/>
          <a:lstStyle/>
          <a:p>
            <a:pPr marL="285750" indent="-285750">
              <a:buFont typeface="Arial" panose="020B0604020202020204" pitchFamily="34" charset="0"/>
              <a:buChar char="•"/>
            </a:pPr>
            <a:r>
              <a:rPr lang="en-GB" dirty="0"/>
              <a:t>Establish technical requirements for the structural subsurface and surface elements that capture the strict minimum needs to fulfil the scientific research programme.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Develop an eco-design with carbon reduction in mind that meets the established requirements.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Structural modification by reducing the inner line thickness of subsurface structures by 5 cm, leading to a reduction of 16% for precast concrete and rebar steel.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Material substitution, considering low-impact materials wherever possible in agreement with established requirements.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Construction process optimization to minimize emissions (e.g. local production).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Reuse of excavated materials, for instance in the concrete production. </a:t>
            </a:r>
          </a:p>
          <a:p>
            <a:pPr marL="285750" indent="-285750">
              <a:buFont typeface="Arial" panose="020B0604020202020204" pitchFamily="34" charset="0"/>
              <a:buChar char="•"/>
            </a:pPr>
            <a:endParaRPr lang="en-GB" dirty="0"/>
          </a:p>
        </p:txBody>
      </p:sp>
      <p:sp>
        <p:nvSpPr>
          <p:cNvPr id="6" name="Title 5">
            <a:extLst>
              <a:ext uri="{FF2B5EF4-FFF2-40B4-BE49-F238E27FC236}">
                <a16:creationId xmlns:a16="http://schemas.microsoft.com/office/drawing/2014/main" id="{16C4EF3B-0D59-0451-B4FF-3537DD7EBACC}"/>
              </a:ext>
            </a:extLst>
          </p:cNvPr>
          <p:cNvSpPr>
            <a:spLocks noGrp="1"/>
          </p:cNvSpPr>
          <p:nvPr>
            <p:ph type="title"/>
          </p:nvPr>
        </p:nvSpPr>
        <p:spPr/>
        <p:txBody>
          <a:bodyPr/>
          <a:lstStyle/>
          <a:p>
            <a:r>
              <a:rPr lang="en-CH" dirty="0"/>
              <a:t>Recommendations as results of assessment</a:t>
            </a:r>
          </a:p>
        </p:txBody>
      </p:sp>
    </p:spTree>
    <p:extLst>
      <p:ext uri="{BB962C8B-B14F-4D97-AF65-F5344CB8AC3E}">
        <p14:creationId xmlns:p14="http://schemas.microsoft.com/office/powerpoint/2010/main" val="2756558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D3CA67-0E65-652E-781C-401AC344C76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B1C4968-6539-6127-4B62-539B5DA17F4A}"/>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7" name="Text Placeholder 6">
            <a:extLst>
              <a:ext uri="{FF2B5EF4-FFF2-40B4-BE49-F238E27FC236}">
                <a16:creationId xmlns:a16="http://schemas.microsoft.com/office/drawing/2014/main" id="{954E48DF-7D24-5AC0-5448-69E8EE813EC9}"/>
              </a:ext>
            </a:extLst>
          </p:cNvPr>
          <p:cNvSpPr>
            <a:spLocks noGrp="1"/>
          </p:cNvSpPr>
          <p:nvPr>
            <p:ph type="body" sz="quarter" idx="13"/>
          </p:nvPr>
        </p:nvSpPr>
        <p:spPr>
          <a:xfrm>
            <a:off x="183154" y="1354535"/>
            <a:ext cx="4388846" cy="3088800"/>
          </a:xfrm>
        </p:spPr>
        <p:txBody>
          <a:bodyPr/>
          <a:lstStyle/>
          <a:p>
            <a:pPr>
              <a:spcBef>
                <a:spcPts val="788"/>
              </a:spcBef>
            </a:pPr>
            <a:r>
              <a:rPr lang="en-CH" b="0" dirty="0"/>
              <a:t>Support the development of a scenarios that can be compared.</a:t>
            </a:r>
          </a:p>
          <a:p>
            <a:pPr>
              <a:spcBef>
                <a:spcPts val="788"/>
              </a:spcBef>
            </a:pPr>
            <a:r>
              <a:rPr lang="en-CH" b="0" dirty="0"/>
              <a:t>Support the development of a well balanced scenario.</a:t>
            </a:r>
          </a:p>
          <a:p>
            <a:pPr>
              <a:spcBef>
                <a:spcPts val="788"/>
              </a:spcBef>
            </a:pPr>
            <a:r>
              <a:rPr lang="en-CH" b="0" dirty="0"/>
              <a:t>Identify key environmental impact drivers.</a:t>
            </a:r>
          </a:p>
          <a:p>
            <a:pPr>
              <a:spcBef>
                <a:spcPts val="788"/>
              </a:spcBef>
            </a:pPr>
            <a:r>
              <a:rPr lang="en-CH" b="0" dirty="0"/>
              <a:t>Support the decision making process.</a:t>
            </a:r>
          </a:p>
          <a:p>
            <a:pPr>
              <a:spcBef>
                <a:spcPts val="788"/>
              </a:spcBef>
            </a:pPr>
            <a:r>
              <a:rPr lang="en-CH" b="0" dirty="0"/>
              <a:t>Obtain an authorisation to construct and operate.</a:t>
            </a:r>
          </a:p>
          <a:p>
            <a:pPr>
              <a:spcBef>
                <a:spcPts val="788"/>
              </a:spcBef>
            </a:pPr>
            <a:r>
              <a:rPr lang="en-CH" b="0" dirty="0"/>
              <a:t>Obtain a “</a:t>
            </a:r>
            <a:r>
              <a:rPr lang="en-CH" b="0" u="sng" dirty="0"/>
              <a:t>social license</a:t>
            </a:r>
            <a:r>
              <a:rPr lang="en-CH" b="0" dirty="0"/>
              <a:t>” to operate.</a:t>
            </a:r>
          </a:p>
        </p:txBody>
      </p:sp>
      <p:sp>
        <p:nvSpPr>
          <p:cNvPr id="5" name="Title 4">
            <a:extLst>
              <a:ext uri="{FF2B5EF4-FFF2-40B4-BE49-F238E27FC236}">
                <a16:creationId xmlns:a16="http://schemas.microsoft.com/office/drawing/2014/main" id="{0447BCC0-24B6-683C-710E-35CEE4F2A4B4}"/>
              </a:ext>
            </a:extLst>
          </p:cNvPr>
          <p:cNvSpPr>
            <a:spLocks noGrp="1"/>
          </p:cNvSpPr>
          <p:nvPr>
            <p:ph type="title"/>
          </p:nvPr>
        </p:nvSpPr>
        <p:spPr>
          <a:xfrm>
            <a:off x="92843" y="470556"/>
            <a:ext cx="8941935" cy="551420"/>
          </a:xfrm>
        </p:spPr>
        <p:txBody>
          <a:bodyPr/>
          <a:lstStyle/>
          <a:p>
            <a:r>
              <a:rPr lang="en-CH" dirty="0"/>
              <a:t>Goals for Research Infrastructures &amp; Big Science</a:t>
            </a:r>
          </a:p>
        </p:txBody>
      </p:sp>
      <p:sp>
        <p:nvSpPr>
          <p:cNvPr id="3" name="Text Placeholder 2">
            <a:extLst>
              <a:ext uri="{FF2B5EF4-FFF2-40B4-BE49-F238E27FC236}">
                <a16:creationId xmlns:a16="http://schemas.microsoft.com/office/drawing/2014/main" id="{E3D33E90-8635-C925-9CCA-AC909FAFC77D}"/>
              </a:ext>
            </a:extLst>
          </p:cNvPr>
          <p:cNvSpPr>
            <a:spLocks noGrp="1"/>
          </p:cNvSpPr>
          <p:nvPr>
            <p:ph type="body" sz="quarter" idx="12"/>
          </p:nvPr>
        </p:nvSpPr>
        <p:spPr>
          <a:xfrm>
            <a:off x="4799926" y="1354535"/>
            <a:ext cx="4234852" cy="3088800"/>
          </a:xfrm>
        </p:spPr>
        <p:txBody>
          <a:bodyPr/>
          <a:lstStyle/>
          <a:p>
            <a:pPr>
              <a:spcBef>
                <a:spcPts val="788"/>
              </a:spcBef>
            </a:pPr>
            <a:r>
              <a:rPr lang="en-CH" b="0" dirty="0"/>
              <a:t>Foster cooperation among R</a:t>
            </a:r>
            <a:r>
              <a:rPr lang="en-GB" b="0" dirty="0"/>
              <a:t>I</a:t>
            </a:r>
            <a:r>
              <a:rPr lang="en-CH" b="0" dirty="0"/>
              <a:t>s and science projects to continuously improve their environmental performance.</a:t>
            </a:r>
          </a:p>
          <a:p>
            <a:pPr>
              <a:spcBef>
                <a:spcPts val="788"/>
              </a:spcBef>
            </a:pPr>
            <a:r>
              <a:rPr lang="en-CH" b="0" dirty="0"/>
              <a:t>Support the development of a sustainable procurement and construction process.</a:t>
            </a:r>
          </a:p>
          <a:p>
            <a:pPr>
              <a:spcBef>
                <a:spcPts val="788"/>
              </a:spcBef>
            </a:pPr>
            <a:r>
              <a:rPr lang="en-CH" b="0" dirty="0"/>
              <a:t>Support the continuous optimisation of the infrastructure design and thus catalyse the Open Innovation process.</a:t>
            </a:r>
          </a:p>
          <a:p>
            <a:pPr>
              <a:spcBef>
                <a:spcPts val="788"/>
              </a:spcBef>
            </a:pPr>
            <a:r>
              <a:rPr lang="en-CH" b="0" dirty="0"/>
              <a:t>Monitor operation performance w.r.t. science produced &amp; socio-economic impacts generated.</a:t>
            </a:r>
          </a:p>
          <a:p>
            <a:pPr>
              <a:spcBef>
                <a:spcPts val="788"/>
              </a:spcBef>
            </a:pPr>
            <a:r>
              <a:rPr lang="en-CH" b="0" dirty="0"/>
              <a:t>Assure the eco-responsible decommissioning.</a:t>
            </a:r>
          </a:p>
          <a:p>
            <a:endParaRPr lang="en-CH" dirty="0"/>
          </a:p>
        </p:txBody>
      </p:sp>
    </p:spTree>
    <p:extLst>
      <p:ext uri="{BB962C8B-B14F-4D97-AF65-F5344CB8AC3E}">
        <p14:creationId xmlns:p14="http://schemas.microsoft.com/office/powerpoint/2010/main" val="11922057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56E7678-8DE9-3C8F-6539-BDE905632004}"/>
              </a:ext>
            </a:extLst>
          </p:cNvPr>
          <p:cNvSpPr>
            <a:spLocks noGrp="1"/>
          </p:cNvSpPr>
          <p:nvPr>
            <p:ph type="sldNum" sz="quarter" idx="10"/>
          </p:nvPr>
        </p:nvSpPr>
        <p:spPr/>
        <p:txBody>
          <a:bodyPr/>
          <a:lstStyle/>
          <a:p>
            <a:fld id="{88A1DFE4-5FC5-43BD-BB7E-75EAD82B965F}" type="slidenum">
              <a:rPr lang="en-US" noProof="0" smtClean="0"/>
              <a:pPr/>
              <a:t>60</a:t>
            </a:fld>
            <a:endParaRPr lang="en-US" noProof="0" dirty="0"/>
          </a:p>
        </p:txBody>
      </p:sp>
      <p:sp>
        <p:nvSpPr>
          <p:cNvPr id="3" name="Text Placeholder 2">
            <a:extLst>
              <a:ext uri="{FF2B5EF4-FFF2-40B4-BE49-F238E27FC236}">
                <a16:creationId xmlns:a16="http://schemas.microsoft.com/office/drawing/2014/main" id="{7E1427A6-2765-CF23-AC45-A69728063E92}"/>
              </a:ext>
            </a:extLst>
          </p:cNvPr>
          <p:cNvSpPr>
            <a:spLocks noGrp="1"/>
          </p:cNvSpPr>
          <p:nvPr>
            <p:ph type="body" sz="quarter" idx="11"/>
          </p:nvPr>
        </p:nvSpPr>
        <p:spPr>
          <a:xfrm>
            <a:off x="92566" y="996623"/>
            <a:ext cx="8958868" cy="283975"/>
          </a:xfrm>
        </p:spPr>
        <p:txBody>
          <a:bodyPr/>
          <a:lstStyle/>
          <a:p>
            <a:r>
              <a:rPr lang="en-CH" dirty="0"/>
              <a:t>Comparison of the footprint for the linear parts</a:t>
            </a:r>
          </a:p>
        </p:txBody>
      </p:sp>
      <p:sp>
        <p:nvSpPr>
          <p:cNvPr id="4" name="Text Placeholder 3">
            <a:extLst>
              <a:ext uri="{FF2B5EF4-FFF2-40B4-BE49-F238E27FC236}">
                <a16:creationId xmlns:a16="http://schemas.microsoft.com/office/drawing/2014/main" id="{3DBB1F77-2409-B3A7-6243-C5858224AEDB}"/>
              </a:ext>
            </a:extLst>
          </p:cNvPr>
          <p:cNvSpPr>
            <a:spLocks noGrp="1"/>
          </p:cNvSpPr>
          <p:nvPr>
            <p:ph type="body" sz="quarter" idx="12"/>
          </p:nvPr>
        </p:nvSpPr>
        <p:spPr>
          <a:xfrm>
            <a:off x="5301464" y="1490544"/>
            <a:ext cx="3733313" cy="3017142"/>
          </a:xfrm>
        </p:spPr>
        <p:txBody>
          <a:bodyPr/>
          <a:lstStyle/>
          <a:p>
            <a:r>
              <a:rPr lang="en-CH" dirty="0"/>
              <a:t>M</a:t>
            </a:r>
            <a:r>
              <a:rPr lang="en-GB" dirty="0"/>
              <a:t>e</a:t>
            </a:r>
            <a:r>
              <a:rPr lang="en-CH" dirty="0"/>
              <a:t>tro (U5 Berlin) requires more effort due to expected use pattern, degredation, exposure to adverse environmental conditions, limitations in terms of materials, procurement, product choice.</a:t>
            </a:r>
          </a:p>
        </p:txBody>
      </p:sp>
      <p:sp>
        <p:nvSpPr>
          <p:cNvPr id="5" name="Title 4">
            <a:extLst>
              <a:ext uri="{FF2B5EF4-FFF2-40B4-BE49-F238E27FC236}">
                <a16:creationId xmlns:a16="http://schemas.microsoft.com/office/drawing/2014/main" id="{1D5EF1B6-78B4-0E36-9D4A-006DE5F2EBDC}"/>
              </a:ext>
            </a:extLst>
          </p:cNvPr>
          <p:cNvSpPr>
            <a:spLocks noGrp="1"/>
          </p:cNvSpPr>
          <p:nvPr>
            <p:ph type="title"/>
          </p:nvPr>
        </p:nvSpPr>
        <p:spPr/>
        <p:txBody>
          <a:bodyPr/>
          <a:lstStyle/>
          <a:p>
            <a:r>
              <a:rPr lang="en-CH" dirty="0"/>
              <a:t>Science project vs. conventional linear project</a:t>
            </a:r>
          </a:p>
        </p:txBody>
      </p:sp>
      <p:pic>
        <p:nvPicPr>
          <p:cNvPr id="10" name="Picture 9">
            <a:extLst>
              <a:ext uri="{FF2B5EF4-FFF2-40B4-BE49-F238E27FC236}">
                <a16:creationId xmlns:a16="http://schemas.microsoft.com/office/drawing/2014/main" id="{D90ADB51-74DA-5582-47D1-6F8F0CF8C86C}"/>
              </a:ext>
            </a:extLst>
          </p:cNvPr>
          <p:cNvPicPr>
            <a:picLocks noChangeAspect="1"/>
          </p:cNvPicPr>
          <p:nvPr/>
        </p:nvPicPr>
        <p:blipFill>
          <a:blip r:embed="rId2"/>
          <a:stretch>
            <a:fillRect/>
          </a:stretch>
        </p:blipFill>
        <p:spPr>
          <a:xfrm>
            <a:off x="92566" y="1490544"/>
            <a:ext cx="5017141" cy="3017142"/>
          </a:xfrm>
          <a:prstGeom prst="rect">
            <a:avLst/>
          </a:prstGeom>
        </p:spPr>
      </p:pic>
    </p:spTree>
    <p:extLst>
      <p:ext uri="{BB962C8B-B14F-4D97-AF65-F5344CB8AC3E}">
        <p14:creationId xmlns:p14="http://schemas.microsoft.com/office/powerpoint/2010/main" val="10453031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AF85CC-44EF-C18C-FB67-32C90588AE65}"/>
              </a:ext>
            </a:extLst>
          </p:cNvPr>
          <p:cNvSpPr>
            <a:spLocks noGrp="1"/>
          </p:cNvSpPr>
          <p:nvPr>
            <p:ph type="sldNum" sz="quarter" idx="10"/>
          </p:nvPr>
        </p:nvSpPr>
        <p:spPr/>
        <p:txBody>
          <a:bodyPr/>
          <a:lstStyle/>
          <a:p>
            <a:fld id="{88A1DFE4-5FC5-43BD-BB7E-75EAD82B965F}" type="slidenum">
              <a:rPr lang="en-US" noProof="0" smtClean="0"/>
              <a:pPr/>
              <a:t>61</a:t>
            </a:fld>
            <a:endParaRPr lang="en-US" noProof="0" dirty="0"/>
          </a:p>
        </p:txBody>
      </p:sp>
      <p:sp>
        <p:nvSpPr>
          <p:cNvPr id="3" name="Text Placeholder 2">
            <a:extLst>
              <a:ext uri="{FF2B5EF4-FFF2-40B4-BE49-F238E27FC236}">
                <a16:creationId xmlns:a16="http://schemas.microsoft.com/office/drawing/2014/main" id="{AF35A1EE-8A86-7A7C-300C-7E24257830C4}"/>
              </a:ext>
            </a:extLst>
          </p:cNvPr>
          <p:cNvSpPr>
            <a:spLocks noGrp="1"/>
          </p:cNvSpPr>
          <p:nvPr>
            <p:ph type="body" sz="quarter" idx="12"/>
          </p:nvPr>
        </p:nvSpPr>
        <p:spPr>
          <a:xfrm>
            <a:off x="92842" y="1347555"/>
            <a:ext cx="8752577" cy="2217578"/>
          </a:xfrm>
        </p:spPr>
        <p:txBody>
          <a:bodyPr/>
          <a:lstStyle/>
          <a:p>
            <a:r>
              <a:rPr lang="en-CH" dirty="0"/>
              <a:t>The output of an LCA needs to be reported in units of time over the evaluation period, e.g. the impacts per yuear.</a:t>
            </a:r>
          </a:p>
          <a:p>
            <a:r>
              <a:rPr lang="en-CH" dirty="0"/>
              <a:t>The time-unit based data needs to be monetised, i.e. the quantified potential environmental impacts need to be converted into monetary terms.</a:t>
            </a:r>
          </a:p>
          <a:p>
            <a:r>
              <a:rPr lang="en-CH" dirty="0"/>
              <a:t>The monetary equivalent needs to be time adjusted and discounted over the evaluation period.</a:t>
            </a:r>
          </a:p>
          <a:p>
            <a:r>
              <a:rPr lang="en-CH" dirty="0"/>
              <a:t>The individual values need to be integrated into the calculation of a Net Present Value of the entire project to contribute on the “cost” side as “nega.tive environmental externalities”</a:t>
            </a:r>
          </a:p>
        </p:txBody>
      </p:sp>
      <p:sp>
        <p:nvSpPr>
          <p:cNvPr id="5" name="Title 4">
            <a:extLst>
              <a:ext uri="{FF2B5EF4-FFF2-40B4-BE49-F238E27FC236}">
                <a16:creationId xmlns:a16="http://schemas.microsoft.com/office/drawing/2014/main" id="{604F3AF1-97E9-250A-8D64-C6B710937A33}"/>
              </a:ext>
            </a:extLst>
          </p:cNvPr>
          <p:cNvSpPr>
            <a:spLocks noGrp="1"/>
          </p:cNvSpPr>
          <p:nvPr>
            <p:ph type="title"/>
          </p:nvPr>
        </p:nvSpPr>
        <p:spPr/>
        <p:txBody>
          <a:bodyPr/>
          <a:lstStyle/>
          <a:p>
            <a:r>
              <a:rPr lang="en-CH" dirty="0"/>
              <a:t>Use of LCA for overall sustainability assessment</a:t>
            </a:r>
          </a:p>
        </p:txBody>
      </p:sp>
      <p:sp>
        <p:nvSpPr>
          <p:cNvPr id="6" name="Rectangle 5">
            <a:extLst>
              <a:ext uri="{FF2B5EF4-FFF2-40B4-BE49-F238E27FC236}">
                <a16:creationId xmlns:a16="http://schemas.microsoft.com/office/drawing/2014/main" id="{D0A20DBD-7430-FAD0-46B5-751AA8AF8C23}"/>
              </a:ext>
            </a:extLst>
          </p:cNvPr>
          <p:cNvSpPr/>
          <p:nvPr/>
        </p:nvSpPr>
        <p:spPr>
          <a:xfrm>
            <a:off x="438736" y="4089115"/>
            <a:ext cx="8250148" cy="81165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dirty="0"/>
              <a:t>Monetisation and an example thereof will be covered later, once the principles of time preference, discounting and fundamental Cost-Benefit-Analysis methods are introduced.</a:t>
            </a:r>
          </a:p>
          <a:p>
            <a:pPr algn="ctr"/>
            <a:r>
              <a:rPr lang="en-CH" dirty="0"/>
              <a:t>ISO EN </a:t>
            </a:r>
            <a:r>
              <a:rPr lang="en-GB" dirty="0"/>
              <a:t>ISO 14007 and 14008 provide the necessary guidance.</a:t>
            </a:r>
            <a:endParaRPr lang="en-CH" dirty="0"/>
          </a:p>
        </p:txBody>
      </p:sp>
    </p:spTree>
    <p:extLst>
      <p:ext uri="{BB962C8B-B14F-4D97-AF65-F5344CB8AC3E}">
        <p14:creationId xmlns:p14="http://schemas.microsoft.com/office/powerpoint/2010/main" val="26177111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38D9FD-3D03-533A-2CF6-BB7C646285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E31E2C-9CAB-4BEC-1595-98BA9E6D3B8F}"/>
              </a:ext>
            </a:extLst>
          </p:cNvPr>
          <p:cNvSpPr>
            <a:spLocks noGrp="1"/>
          </p:cNvSpPr>
          <p:nvPr>
            <p:ph type="ctrTitle"/>
          </p:nvPr>
        </p:nvSpPr>
        <p:spPr/>
        <p:txBody>
          <a:bodyPr/>
          <a:lstStyle/>
          <a:p>
            <a:pPr>
              <a:lnSpc>
                <a:spcPct val="100000"/>
              </a:lnSpc>
            </a:pPr>
            <a:r>
              <a:rPr lang="en-CH" dirty="0"/>
              <a:t>Environmental</a:t>
            </a:r>
            <a:br>
              <a:rPr lang="en-CH" dirty="0"/>
            </a:br>
            <a:r>
              <a:rPr lang="en-CH" dirty="0"/>
              <a:t>Performance Reporting</a:t>
            </a:r>
            <a:br>
              <a:rPr lang="en-CH" dirty="0"/>
            </a:br>
            <a:r>
              <a:rPr lang="en-CH" dirty="0"/>
              <a:t>for organisations and projects</a:t>
            </a:r>
          </a:p>
        </p:txBody>
      </p:sp>
      <p:sp>
        <p:nvSpPr>
          <p:cNvPr id="4" name="Slide Number Placeholder 3">
            <a:extLst>
              <a:ext uri="{FF2B5EF4-FFF2-40B4-BE49-F238E27FC236}">
                <a16:creationId xmlns:a16="http://schemas.microsoft.com/office/drawing/2014/main" id="{1848F426-0E96-A80A-9F16-B3958A1ECB73}"/>
              </a:ext>
            </a:extLst>
          </p:cNvPr>
          <p:cNvSpPr>
            <a:spLocks noGrp="1"/>
          </p:cNvSpPr>
          <p:nvPr>
            <p:ph type="sldNum" sz="quarter" idx="12"/>
          </p:nvPr>
        </p:nvSpPr>
        <p:spPr/>
        <p:txBody>
          <a:bodyPr/>
          <a:lstStyle/>
          <a:p>
            <a:fld id="{88A1DFE4-5FC5-43BD-BB7E-75EAD82B965F}" type="slidenum">
              <a:rPr lang="en-US" noProof="0" smtClean="0"/>
              <a:pPr/>
              <a:t>62</a:t>
            </a:fld>
            <a:endParaRPr lang="en-US" noProof="0" dirty="0"/>
          </a:p>
        </p:txBody>
      </p:sp>
    </p:spTree>
    <p:extLst>
      <p:ext uri="{BB962C8B-B14F-4D97-AF65-F5344CB8AC3E}">
        <p14:creationId xmlns:p14="http://schemas.microsoft.com/office/powerpoint/2010/main" val="380041570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48FF15C-E172-31F1-9839-2F6823FFF959}"/>
              </a:ext>
            </a:extLst>
          </p:cNvPr>
          <p:cNvSpPr>
            <a:spLocks noGrp="1"/>
          </p:cNvSpPr>
          <p:nvPr>
            <p:ph type="sldNum" sz="quarter" idx="10"/>
          </p:nvPr>
        </p:nvSpPr>
        <p:spPr/>
        <p:txBody>
          <a:bodyPr/>
          <a:lstStyle/>
          <a:p>
            <a:fld id="{88A1DFE4-5FC5-43BD-BB7E-75EAD82B965F}" type="slidenum">
              <a:rPr lang="en-US" noProof="0" smtClean="0"/>
              <a:pPr/>
              <a:t>63</a:t>
            </a:fld>
            <a:endParaRPr lang="en-US" noProof="0" dirty="0"/>
          </a:p>
        </p:txBody>
      </p:sp>
      <p:sp>
        <p:nvSpPr>
          <p:cNvPr id="3" name="Text Placeholder 2">
            <a:extLst>
              <a:ext uri="{FF2B5EF4-FFF2-40B4-BE49-F238E27FC236}">
                <a16:creationId xmlns:a16="http://schemas.microsoft.com/office/drawing/2014/main" id="{3C9D4333-142A-1147-CD1D-40348C36663B}"/>
              </a:ext>
            </a:extLst>
          </p:cNvPr>
          <p:cNvSpPr>
            <a:spLocks noGrp="1"/>
          </p:cNvSpPr>
          <p:nvPr>
            <p:ph type="body" sz="quarter" idx="11"/>
          </p:nvPr>
        </p:nvSpPr>
        <p:spPr>
          <a:xfrm>
            <a:off x="109221" y="1011130"/>
            <a:ext cx="8958868" cy="283975"/>
          </a:xfrm>
        </p:spPr>
        <p:txBody>
          <a:bodyPr/>
          <a:lstStyle/>
          <a:p>
            <a:r>
              <a:rPr lang="en-CH" dirty="0"/>
              <a:t>EC Regulation No. 1221/2009, a voluntary tool, supported by independent verifiers, e.g. TÜV SÜD</a:t>
            </a:r>
          </a:p>
        </p:txBody>
      </p:sp>
      <p:sp>
        <p:nvSpPr>
          <p:cNvPr id="4" name="Text Placeholder 3">
            <a:extLst>
              <a:ext uri="{FF2B5EF4-FFF2-40B4-BE49-F238E27FC236}">
                <a16:creationId xmlns:a16="http://schemas.microsoft.com/office/drawing/2014/main" id="{02FCE639-4934-1346-E50E-2C4B4B3FDC1F}"/>
              </a:ext>
            </a:extLst>
          </p:cNvPr>
          <p:cNvSpPr>
            <a:spLocks noGrp="1"/>
          </p:cNvSpPr>
          <p:nvPr>
            <p:ph type="body" sz="quarter" idx="12"/>
          </p:nvPr>
        </p:nvSpPr>
        <p:spPr>
          <a:xfrm>
            <a:off x="92566" y="1295105"/>
            <a:ext cx="8958868" cy="1067951"/>
          </a:xfrm>
        </p:spPr>
        <p:txBody>
          <a:bodyPr/>
          <a:lstStyle/>
          <a:p>
            <a:r>
              <a:rPr lang="en-CH" dirty="0"/>
              <a:t>An overall project environmental reporting goes beyond the reporting of an LCA assessment. The European Union Eco-Management and Audit Scheme (EMAS) defines a few easy to manage KPIs that help to communicate environmental project performance.</a:t>
            </a:r>
          </a:p>
          <a:p>
            <a:r>
              <a:rPr lang="en-CH" dirty="0"/>
              <a:t>Complyting with ISO/EN 14001 provides compliance with EMAS.</a:t>
            </a:r>
          </a:p>
        </p:txBody>
      </p:sp>
      <p:sp>
        <p:nvSpPr>
          <p:cNvPr id="5" name="Title 4">
            <a:extLst>
              <a:ext uri="{FF2B5EF4-FFF2-40B4-BE49-F238E27FC236}">
                <a16:creationId xmlns:a16="http://schemas.microsoft.com/office/drawing/2014/main" id="{32E63BDF-1D8B-FADC-D0B4-ED355175BC13}"/>
              </a:ext>
            </a:extLst>
          </p:cNvPr>
          <p:cNvSpPr>
            <a:spLocks noGrp="1"/>
          </p:cNvSpPr>
          <p:nvPr>
            <p:ph type="title"/>
          </p:nvPr>
        </p:nvSpPr>
        <p:spPr/>
        <p:txBody>
          <a:bodyPr/>
          <a:lstStyle/>
          <a:p>
            <a:r>
              <a:rPr lang="en-CH" dirty="0"/>
              <a:t>Project environmental KPI</a:t>
            </a:r>
          </a:p>
        </p:txBody>
      </p:sp>
      <p:pic>
        <p:nvPicPr>
          <p:cNvPr id="8" name="Picture 7">
            <a:extLst>
              <a:ext uri="{FF2B5EF4-FFF2-40B4-BE49-F238E27FC236}">
                <a16:creationId xmlns:a16="http://schemas.microsoft.com/office/drawing/2014/main" id="{C20B8080-1B64-ADF0-7DC5-5BB419265333}"/>
              </a:ext>
            </a:extLst>
          </p:cNvPr>
          <p:cNvPicPr>
            <a:picLocks noChangeAspect="1"/>
          </p:cNvPicPr>
          <p:nvPr/>
        </p:nvPicPr>
        <p:blipFill>
          <a:blip r:embed="rId2"/>
          <a:stretch>
            <a:fillRect/>
          </a:stretch>
        </p:blipFill>
        <p:spPr>
          <a:xfrm>
            <a:off x="1799445" y="2363056"/>
            <a:ext cx="5511800" cy="2730500"/>
          </a:xfrm>
          <a:prstGeom prst="rect">
            <a:avLst/>
          </a:prstGeom>
        </p:spPr>
      </p:pic>
    </p:spTree>
    <p:extLst>
      <p:ext uri="{BB962C8B-B14F-4D97-AF65-F5344CB8AC3E}">
        <p14:creationId xmlns:p14="http://schemas.microsoft.com/office/powerpoint/2010/main" val="10379431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D21A2A-9C9B-E744-BF7A-9F945F371BE1}"/>
              </a:ext>
            </a:extLst>
          </p:cNvPr>
          <p:cNvSpPr>
            <a:spLocks noGrp="1"/>
          </p:cNvSpPr>
          <p:nvPr>
            <p:ph type="sldNum" sz="quarter" idx="10"/>
          </p:nvPr>
        </p:nvSpPr>
        <p:spPr/>
        <p:txBody>
          <a:bodyPr/>
          <a:lstStyle/>
          <a:p>
            <a:fld id="{88A1DFE4-5FC5-43BD-BB7E-75EAD82B965F}" type="slidenum">
              <a:rPr lang="en-US" noProof="0" smtClean="0"/>
              <a:pPr/>
              <a:t>64</a:t>
            </a:fld>
            <a:endParaRPr lang="en-US" noProof="0" dirty="0"/>
          </a:p>
        </p:txBody>
      </p:sp>
      <p:sp>
        <p:nvSpPr>
          <p:cNvPr id="3" name="Text Placeholder 2">
            <a:extLst>
              <a:ext uri="{FF2B5EF4-FFF2-40B4-BE49-F238E27FC236}">
                <a16:creationId xmlns:a16="http://schemas.microsoft.com/office/drawing/2014/main" id="{F6D21B3E-6943-9B06-21A3-B72FDE0CC518}"/>
              </a:ext>
            </a:extLst>
          </p:cNvPr>
          <p:cNvSpPr>
            <a:spLocks noGrp="1"/>
          </p:cNvSpPr>
          <p:nvPr>
            <p:ph type="body" sz="quarter" idx="11"/>
          </p:nvPr>
        </p:nvSpPr>
        <p:spPr>
          <a:xfrm>
            <a:off x="75908" y="1037690"/>
            <a:ext cx="8958868" cy="708917"/>
          </a:xfrm>
        </p:spPr>
        <p:txBody>
          <a:bodyPr/>
          <a:lstStyle/>
          <a:p>
            <a:r>
              <a:rPr lang="en-CH" dirty="0"/>
              <a:t>Suitable for large organisations. Integrates UN SDGs. Integrates with European Sustainability Reporting Standards (ESRS) that become ever more important.</a:t>
            </a:r>
          </a:p>
          <a:p>
            <a:r>
              <a:rPr lang="en-CH" dirty="0"/>
              <a:t>E.g. CERN adopted GRI several years ago.</a:t>
            </a:r>
          </a:p>
        </p:txBody>
      </p:sp>
      <p:sp>
        <p:nvSpPr>
          <p:cNvPr id="5" name="Title 4">
            <a:extLst>
              <a:ext uri="{FF2B5EF4-FFF2-40B4-BE49-F238E27FC236}">
                <a16:creationId xmlns:a16="http://schemas.microsoft.com/office/drawing/2014/main" id="{FC35BEE3-21C1-34A3-E507-6ED3D395164C}"/>
              </a:ext>
            </a:extLst>
          </p:cNvPr>
          <p:cNvSpPr>
            <a:spLocks noGrp="1"/>
          </p:cNvSpPr>
          <p:nvPr>
            <p:ph type="title"/>
          </p:nvPr>
        </p:nvSpPr>
        <p:spPr>
          <a:xfrm>
            <a:off x="75911" y="476532"/>
            <a:ext cx="8958868" cy="561158"/>
          </a:xfrm>
        </p:spPr>
        <p:txBody>
          <a:bodyPr/>
          <a:lstStyle/>
          <a:p>
            <a:r>
              <a:rPr lang="en-CH" dirty="0"/>
              <a:t>Global Reporting Initiative (GRI) and ESRS</a:t>
            </a:r>
          </a:p>
        </p:txBody>
      </p:sp>
      <p:pic>
        <p:nvPicPr>
          <p:cNvPr id="7" name="Picture 6">
            <a:extLst>
              <a:ext uri="{FF2B5EF4-FFF2-40B4-BE49-F238E27FC236}">
                <a16:creationId xmlns:a16="http://schemas.microsoft.com/office/drawing/2014/main" id="{169CAACF-CA00-AE63-5469-5C8D999D5670}"/>
              </a:ext>
            </a:extLst>
          </p:cNvPr>
          <p:cNvPicPr>
            <a:picLocks noChangeAspect="1"/>
          </p:cNvPicPr>
          <p:nvPr/>
        </p:nvPicPr>
        <p:blipFill>
          <a:blip r:embed="rId2"/>
          <a:stretch>
            <a:fillRect/>
          </a:stretch>
        </p:blipFill>
        <p:spPr>
          <a:xfrm>
            <a:off x="5048959" y="2025923"/>
            <a:ext cx="3696341" cy="2944272"/>
          </a:xfrm>
          <a:prstGeom prst="rect">
            <a:avLst/>
          </a:prstGeom>
        </p:spPr>
      </p:pic>
      <p:sp>
        <p:nvSpPr>
          <p:cNvPr id="8" name="TextBox 7">
            <a:extLst>
              <a:ext uri="{FF2B5EF4-FFF2-40B4-BE49-F238E27FC236}">
                <a16:creationId xmlns:a16="http://schemas.microsoft.com/office/drawing/2014/main" id="{FAF8ADC8-6C5A-0DAA-5414-5E24FDBBC1F5}"/>
              </a:ext>
            </a:extLst>
          </p:cNvPr>
          <p:cNvSpPr txBox="1"/>
          <p:nvPr/>
        </p:nvSpPr>
        <p:spPr>
          <a:xfrm>
            <a:off x="5404206" y="1546552"/>
            <a:ext cx="2608406" cy="400110"/>
          </a:xfrm>
          <a:prstGeom prst="rect">
            <a:avLst/>
          </a:prstGeom>
          <a:noFill/>
        </p:spPr>
        <p:txBody>
          <a:bodyPr wrap="none" rtlCol="0">
            <a:spAutoFit/>
          </a:bodyPr>
          <a:lstStyle/>
          <a:p>
            <a:pPr algn="l"/>
            <a:r>
              <a:rPr lang="en-CH" sz="2000" dirty="0"/>
              <a:t>ESRS covered topics</a:t>
            </a:r>
          </a:p>
        </p:txBody>
      </p:sp>
      <p:sp>
        <p:nvSpPr>
          <p:cNvPr id="9" name="TextBox 8">
            <a:extLst>
              <a:ext uri="{FF2B5EF4-FFF2-40B4-BE49-F238E27FC236}">
                <a16:creationId xmlns:a16="http://schemas.microsoft.com/office/drawing/2014/main" id="{8411B38C-1128-7469-49B4-7EF38A324127}"/>
              </a:ext>
            </a:extLst>
          </p:cNvPr>
          <p:cNvSpPr txBox="1"/>
          <p:nvPr/>
        </p:nvSpPr>
        <p:spPr>
          <a:xfrm>
            <a:off x="75908" y="2025923"/>
            <a:ext cx="4582274" cy="923330"/>
          </a:xfrm>
          <a:prstGeom prst="rect">
            <a:avLst/>
          </a:prstGeom>
          <a:noFill/>
        </p:spPr>
        <p:txBody>
          <a:bodyPr wrap="square" rtlCol="0">
            <a:spAutoFit/>
          </a:bodyPr>
          <a:lstStyle/>
          <a:p>
            <a:pPr algn="l"/>
            <a:r>
              <a:rPr lang="en-CH" sz="1800" dirty="0"/>
              <a:t>GRI and ESRS are comprehensive and require the engagement of domain-specific consultants or dedicated companies.</a:t>
            </a:r>
          </a:p>
        </p:txBody>
      </p:sp>
    </p:spTree>
    <p:extLst>
      <p:ext uri="{BB962C8B-B14F-4D97-AF65-F5344CB8AC3E}">
        <p14:creationId xmlns:p14="http://schemas.microsoft.com/office/powerpoint/2010/main" val="4158007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475DA1-1421-D6B3-C515-170CF642F5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94D710-982A-F6DC-0FBF-01B0E726A6BA}"/>
              </a:ext>
            </a:extLst>
          </p:cNvPr>
          <p:cNvSpPr>
            <a:spLocks noGrp="1"/>
          </p:cNvSpPr>
          <p:nvPr>
            <p:ph type="ctrTitle"/>
          </p:nvPr>
        </p:nvSpPr>
        <p:spPr/>
        <p:txBody>
          <a:bodyPr/>
          <a:lstStyle/>
          <a:p>
            <a:pPr>
              <a:lnSpc>
                <a:spcPct val="100000"/>
              </a:lnSpc>
            </a:pPr>
            <a:r>
              <a:rPr lang="en-CH" dirty="0"/>
              <a:t>Time Preference</a:t>
            </a:r>
            <a:br>
              <a:rPr lang="en-CH" dirty="0"/>
            </a:br>
            <a:r>
              <a:rPr lang="en-CH" dirty="0"/>
              <a:t>and</a:t>
            </a:r>
            <a:br>
              <a:rPr lang="en-CH" dirty="0"/>
            </a:br>
            <a:r>
              <a:rPr lang="en-CH" dirty="0"/>
              <a:t>Social Discounting</a:t>
            </a:r>
          </a:p>
        </p:txBody>
      </p:sp>
      <p:sp>
        <p:nvSpPr>
          <p:cNvPr id="4" name="Slide Number Placeholder 3">
            <a:extLst>
              <a:ext uri="{FF2B5EF4-FFF2-40B4-BE49-F238E27FC236}">
                <a16:creationId xmlns:a16="http://schemas.microsoft.com/office/drawing/2014/main" id="{33AF2A41-D583-DA5D-25CA-C269789B699A}"/>
              </a:ext>
            </a:extLst>
          </p:cNvPr>
          <p:cNvSpPr>
            <a:spLocks noGrp="1"/>
          </p:cNvSpPr>
          <p:nvPr>
            <p:ph type="sldNum" sz="quarter" idx="12"/>
          </p:nvPr>
        </p:nvSpPr>
        <p:spPr/>
        <p:txBody>
          <a:bodyPr/>
          <a:lstStyle/>
          <a:p>
            <a:fld id="{88A1DFE4-5FC5-43BD-BB7E-75EAD82B965F}" type="slidenum">
              <a:rPr lang="en-US" noProof="0" smtClean="0"/>
              <a:pPr/>
              <a:t>65</a:t>
            </a:fld>
            <a:endParaRPr lang="en-US" noProof="0" dirty="0"/>
          </a:p>
        </p:txBody>
      </p:sp>
    </p:spTree>
    <p:extLst>
      <p:ext uri="{BB962C8B-B14F-4D97-AF65-F5344CB8AC3E}">
        <p14:creationId xmlns:p14="http://schemas.microsoft.com/office/powerpoint/2010/main" val="42491300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8BEAB5B-C24E-61E8-A3C8-9DD9979BFD7F}"/>
              </a:ext>
            </a:extLst>
          </p:cNvPr>
          <p:cNvSpPr>
            <a:spLocks noGrp="1"/>
          </p:cNvSpPr>
          <p:nvPr>
            <p:ph type="sldNum" sz="quarter" idx="10"/>
          </p:nvPr>
        </p:nvSpPr>
        <p:spPr/>
        <p:txBody>
          <a:bodyPr/>
          <a:lstStyle/>
          <a:p>
            <a:fld id="{88A1DFE4-5FC5-43BD-BB7E-75EAD82B965F}" type="slidenum">
              <a:rPr lang="en-US" noProof="0" smtClean="0"/>
              <a:pPr/>
              <a:t>66</a:t>
            </a:fld>
            <a:endParaRPr lang="en-US" noProof="0" dirty="0"/>
          </a:p>
        </p:txBody>
      </p:sp>
      <p:sp>
        <p:nvSpPr>
          <p:cNvPr id="7" name="Text Placeholder 6">
            <a:extLst>
              <a:ext uri="{FF2B5EF4-FFF2-40B4-BE49-F238E27FC236}">
                <a16:creationId xmlns:a16="http://schemas.microsoft.com/office/drawing/2014/main" id="{2BF9147F-DAC7-45CD-908D-8C911C9B9F71}"/>
              </a:ext>
            </a:extLst>
          </p:cNvPr>
          <p:cNvSpPr>
            <a:spLocks noGrp="1"/>
          </p:cNvSpPr>
          <p:nvPr>
            <p:ph type="body" sz="quarter" idx="12"/>
          </p:nvPr>
        </p:nvSpPr>
        <p:spPr>
          <a:xfrm>
            <a:off x="179462" y="1085316"/>
            <a:ext cx="8855316" cy="3538434"/>
          </a:xfrm>
        </p:spPr>
        <p:txBody>
          <a:bodyPr/>
          <a:lstStyle/>
          <a:p>
            <a:pPr>
              <a:spcAft>
                <a:spcPts val="600"/>
              </a:spcAft>
            </a:pPr>
            <a:r>
              <a:rPr lang="en-CH" dirty="0"/>
              <a:t>The concept of </a:t>
            </a:r>
            <a:r>
              <a:rPr lang="en-CH" b="1" dirty="0"/>
              <a:t>valuation</a:t>
            </a:r>
            <a:r>
              <a:rPr lang="en-CH" dirty="0"/>
              <a:t> </a:t>
            </a:r>
            <a:r>
              <a:rPr lang="en-CH" b="1" dirty="0"/>
              <a:t>of</a:t>
            </a:r>
          </a:p>
          <a:p>
            <a:pPr>
              <a:spcAft>
                <a:spcPts val="600"/>
              </a:spcAft>
            </a:pPr>
            <a:r>
              <a:rPr lang="en-CH" dirty="0"/>
              <a:t>receiving a good at an </a:t>
            </a:r>
            <a:r>
              <a:rPr lang="en-CH" b="1" dirty="0"/>
              <a:t>earlier</a:t>
            </a:r>
            <a:r>
              <a:rPr lang="en-CH" dirty="0"/>
              <a:t> date</a:t>
            </a:r>
          </a:p>
          <a:p>
            <a:pPr>
              <a:spcAft>
                <a:spcPts val="600"/>
              </a:spcAft>
            </a:pPr>
            <a:r>
              <a:rPr lang="en-CH" b="1" dirty="0"/>
              <a:t>compared</a:t>
            </a:r>
            <a:r>
              <a:rPr lang="en-CH" dirty="0"/>
              <a:t> with receiving it at a </a:t>
            </a:r>
            <a:r>
              <a:rPr lang="en-CH" b="1" dirty="0"/>
              <a:t>later</a:t>
            </a:r>
            <a:r>
              <a:rPr lang="en-CH" dirty="0"/>
              <a:t> date.</a:t>
            </a:r>
          </a:p>
          <a:p>
            <a:pPr>
              <a:spcAft>
                <a:spcPts val="600"/>
              </a:spcAft>
            </a:pPr>
            <a:endParaRPr lang="en-CH" dirty="0"/>
          </a:p>
          <a:p>
            <a:pPr>
              <a:spcAft>
                <a:spcPts val="600"/>
              </a:spcAft>
            </a:pPr>
            <a:r>
              <a:rPr lang="en-CH" dirty="0"/>
              <a:t>Mathematically, time preference is captured in a “</a:t>
            </a:r>
            <a:r>
              <a:rPr lang="en-CH" b="1" dirty="0"/>
              <a:t>discount function</a:t>
            </a:r>
            <a:r>
              <a:rPr lang="en-CH" dirty="0"/>
              <a:t>”.</a:t>
            </a:r>
          </a:p>
          <a:p>
            <a:pPr>
              <a:spcAft>
                <a:spcPts val="600"/>
              </a:spcAft>
            </a:pPr>
            <a:r>
              <a:rPr lang="en-CH" dirty="0"/>
              <a:t>Discounting is the process of </a:t>
            </a:r>
            <a:r>
              <a:rPr lang="en-CH" b="1" dirty="0"/>
              <a:t>determining the present value of a future amount</a:t>
            </a:r>
            <a:r>
              <a:rPr lang="en-CH" dirty="0"/>
              <a:t>.</a:t>
            </a:r>
          </a:p>
          <a:p>
            <a:pPr>
              <a:spcAft>
                <a:spcPts val="600"/>
              </a:spcAft>
            </a:pPr>
            <a:r>
              <a:rPr lang="en-CH" dirty="0"/>
              <a:t>Accounts for the </a:t>
            </a:r>
            <a:r>
              <a:rPr lang="en-CH" b="1" dirty="0"/>
              <a:t>time value of money,</a:t>
            </a:r>
          </a:p>
          <a:p>
            <a:pPr>
              <a:spcAft>
                <a:spcPts val="600"/>
              </a:spcAft>
            </a:pPr>
            <a:r>
              <a:rPr lang="en-CH" b="1" dirty="0"/>
              <a:t>i.e. a unit of money today is worth more than in the future</a:t>
            </a:r>
            <a:endParaRPr lang="en-CH" dirty="0"/>
          </a:p>
          <a:p>
            <a:pPr>
              <a:spcAft>
                <a:spcPts val="600"/>
              </a:spcAft>
            </a:pPr>
            <a:endParaRPr lang="en-CH" dirty="0"/>
          </a:p>
          <a:p>
            <a:pPr>
              <a:spcAft>
                <a:spcPts val="600"/>
              </a:spcAft>
            </a:pPr>
            <a:r>
              <a:rPr lang="en-CH" dirty="0"/>
              <a:t>The higher the </a:t>
            </a:r>
            <a:r>
              <a:rPr lang="en-CH" b="1" dirty="0"/>
              <a:t>time preference</a:t>
            </a:r>
            <a:r>
              <a:rPr lang="en-CH" dirty="0"/>
              <a:t>, the </a:t>
            </a:r>
            <a:r>
              <a:rPr lang="en-CH" b="1" dirty="0"/>
              <a:t>preference of receiving something now rather than later, </a:t>
            </a:r>
            <a:r>
              <a:rPr lang="en-CH" dirty="0"/>
              <a:t>i.e. the </a:t>
            </a:r>
            <a:r>
              <a:rPr lang="en-CH" b="1" dirty="0"/>
              <a:t>valuation of receiving a good rather earlier than later</a:t>
            </a:r>
            <a:r>
              <a:rPr lang="en-CH" dirty="0"/>
              <a:t>,</a:t>
            </a:r>
          </a:p>
          <a:p>
            <a:pPr>
              <a:spcAft>
                <a:spcPts val="600"/>
              </a:spcAft>
            </a:pPr>
            <a:r>
              <a:rPr lang="en-CH" dirty="0"/>
              <a:t>the higher the discount placed on returns (benefits) receivable and costs payable in the future.</a:t>
            </a:r>
          </a:p>
        </p:txBody>
      </p:sp>
      <p:sp>
        <p:nvSpPr>
          <p:cNvPr id="5" name="Title 4">
            <a:extLst>
              <a:ext uri="{FF2B5EF4-FFF2-40B4-BE49-F238E27FC236}">
                <a16:creationId xmlns:a16="http://schemas.microsoft.com/office/drawing/2014/main" id="{A930C649-7C17-2DD2-FBD6-6E151044DEAF}"/>
              </a:ext>
            </a:extLst>
          </p:cNvPr>
          <p:cNvSpPr>
            <a:spLocks noGrp="1"/>
          </p:cNvSpPr>
          <p:nvPr>
            <p:ph type="title"/>
          </p:nvPr>
        </p:nvSpPr>
        <p:spPr>
          <a:xfrm>
            <a:off x="75911" y="476532"/>
            <a:ext cx="8958868" cy="499652"/>
          </a:xfrm>
        </p:spPr>
        <p:txBody>
          <a:bodyPr/>
          <a:lstStyle/>
          <a:p>
            <a:r>
              <a:rPr lang="en-CH" dirty="0"/>
              <a:t>Time preference</a:t>
            </a:r>
          </a:p>
        </p:txBody>
      </p:sp>
    </p:spTree>
    <p:extLst>
      <p:ext uri="{BB962C8B-B14F-4D97-AF65-F5344CB8AC3E}">
        <p14:creationId xmlns:p14="http://schemas.microsoft.com/office/powerpoint/2010/main" val="174575261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A9F505-8311-CFF4-E345-BD6857318C8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982429B-5248-1850-43B3-8FF11049CC0E}"/>
              </a:ext>
            </a:extLst>
          </p:cNvPr>
          <p:cNvSpPr>
            <a:spLocks noGrp="1"/>
          </p:cNvSpPr>
          <p:nvPr>
            <p:ph type="sldNum" sz="quarter" idx="10"/>
          </p:nvPr>
        </p:nvSpPr>
        <p:spPr/>
        <p:txBody>
          <a:bodyPr/>
          <a:lstStyle/>
          <a:p>
            <a:fld id="{88A1DFE4-5FC5-43BD-BB7E-75EAD82B965F}" type="slidenum">
              <a:rPr lang="en-US" noProof="0" smtClean="0"/>
              <a:pPr/>
              <a:t>67</a:t>
            </a:fld>
            <a:endParaRPr lang="en-US" noProof="0" dirty="0"/>
          </a:p>
        </p:txBody>
      </p:sp>
      <p:sp>
        <p:nvSpPr>
          <p:cNvPr id="7" name="Text Placeholder 6">
            <a:extLst>
              <a:ext uri="{FF2B5EF4-FFF2-40B4-BE49-F238E27FC236}">
                <a16:creationId xmlns:a16="http://schemas.microsoft.com/office/drawing/2014/main" id="{3FDD8956-50E4-ABE5-4B7C-84810DA30DAD}"/>
              </a:ext>
            </a:extLst>
          </p:cNvPr>
          <p:cNvSpPr>
            <a:spLocks noGrp="1"/>
          </p:cNvSpPr>
          <p:nvPr>
            <p:ph type="body" sz="quarter" idx="12"/>
          </p:nvPr>
        </p:nvSpPr>
        <p:spPr>
          <a:xfrm>
            <a:off x="179462" y="1085316"/>
            <a:ext cx="8855316" cy="3538434"/>
          </a:xfrm>
        </p:spPr>
        <p:txBody>
          <a:bodyPr/>
          <a:lstStyle/>
          <a:p>
            <a:pPr>
              <a:spcAft>
                <a:spcPts val="600"/>
              </a:spcAft>
            </a:pPr>
            <a:r>
              <a:rPr lang="en-CH" dirty="0"/>
              <a:t>The concept of </a:t>
            </a:r>
            <a:r>
              <a:rPr lang="en-CH" b="1" dirty="0"/>
              <a:t>valuation</a:t>
            </a:r>
            <a:r>
              <a:rPr lang="en-CH" dirty="0"/>
              <a:t> </a:t>
            </a:r>
            <a:r>
              <a:rPr lang="en-CH" b="1" dirty="0"/>
              <a:t>of</a:t>
            </a:r>
          </a:p>
          <a:p>
            <a:pPr>
              <a:spcAft>
                <a:spcPts val="600"/>
              </a:spcAft>
            </a:pPr>
            <a:r>
              <a:rPr lang="en-CH" dirty="0"/>
              <a:t>receiving a good at an </a:t>
            </a:r>
            <a:r>
              <a:rPr lang="en-CH" b="1" dirty="0"/>
              <a:t>earlier</a:t>
            </a:r>
            <a:r>
              <a:rPr lang="en-CH" dirty="0"/>
              <a:t> date</a:t>
            </a:r>
          </a:p>
          <a:p>
            <a:pPr>
              <a:spcAft>
                <a:spcPts val="600"/>
              </a:spcAft>
            </a:pPr>
            <a:r>
              <a:rPr lang="en-CH" b="1" dirty="0"/>
              <a:t>compared</a:t>
            </a:r>
            <a:r>
              <a:rPr lang="en-CH" dirty="0"/>
              <a:t> with receiving it at a </a:t>
            </a:r>
            <a:r>
              <a:rPr lang="en-CH" b="1" dirty="0"/>
              <a:t>later</a:t>
            </a:r>
            <a:r>
              <a:rPr lang="en-CH" dirty="0"/>
              <a:t> date.</a:t>
            </a:r>
          </a:p>
          <a:p>
            <a:pPr>
              <a:spcAft>
                <a:spcPts val="600"/>
              </a:spcAft>
            </a:pPr>
            <a:endParaRPr lang="en-CH" dirty="0"/>
          </a:p>
          <a:p>
            <a:pPr>
              <a:spcAft>
                <a:spcPts val="600"/>
              </a:spcAft>
            </a:pPr>
            <a:r>
              <a:rPr lang="en-CH" dirty="0"/>
              <a:t>Mathematically, time preference is captured in a “</a:t>
            </a:r>
            <a:r>
              <a:rPr lang="en-CH" b="1" dirty="0"/>
              <a:t>discount function</a:t>
            </a:r>
            <a:r>
              <a:rPr lang="en-CH" dirty="0"/>
              <a:t>”.</a:t>
            </a:r>
          </a:p>
          <a:p>
            <a:pPr>
              <a:spcAft>
                <a:spcPts val="600"/>
              </a:spcAft>
            </a:pPr>
            <a:r>
              <a:rPr lang="en-CH" dirty="0"/>
              <a:t>Discounting is the process of </a:t>
            </a:r>
            <a:r>
              <a:rPr lang="en-CH" b="1" dirty="0"/>
              <a:t>determining the present value of a future amount</a:t>
            </a:r>
            <a:r>
              <a:rPr lang="en-CH" dirty="0"/>
              <a:t>.</a:t>
            </a:r>
          </a:p>
          <a:p>
            <a:pPr>
              <a:spcAft>
                <a:spcPts val="600"/>
              </a:spcAft>
            </a:pPr>
            <a:r>
              <a:rPr lang="en-CH" dirty="0"/>
              <a:t>Accounts for the </a:t>
            </a:r>
            <a:r>
              <a:rPr lang="en-CH" b="1" dirty="0"/>
              <a:t>time value of money,</a:t>
            </a:r>
          </a:p>
          <a:p>
            <a:pPr>
              <a:spcAft>
                <a:spcPts val="600"/>
              </a:spcAft>
            </a:pPr>
            <a:r>
              <a:rPr lang="en-CH" b="1" dirty="0"/>
              <a:t>i.e. a unit of money today is worth more than in the future</a:t>
            </a:r>
            <a:endParaRPr lang="en-CH" dirty="0"/>
          </a:p>
          <a:p>
            <a:pPr>
              <a:spcAft>
                <a:spcPts val="600"/>
              </a:spcAft>
            </a:pPr>
            <a:endParaRPr lang="en-CH" dirty="0"/>
          </a:p>
          <a:p>
            <a:pPr>
              <a:spcAft>
                <a:spcPts val="600"/>
              </a:spcAft>
            </a:pPr>
            <a:r>
              <a:rPr lang="en-CH" dirty="0"/>
              <a:t>The higher the </a:t>
            </a:r>
            <a:r>
              <a:rPr lang="en-CH" b="1" dirty="0"/>
              <a:t>time preference</a:t>
            </a:r>
            <a:r>
              <a:rPr lang="en-CH" dirty="0"/>
              <a:t>, the </a:t>
            </a:r>
            <a:r>
              <a:rPr lang="en-CH" b="1" dirty="0"/>
              <a:t>preference of receiving something now rather than later, </a:t>
            </a:r>
            <a:r>
              <a:rPr lang="en-CH" dirty="0"/>
              <a:t>i.e. the </a:t>
            </a:r>
            <a:r>
              <a:rPr lang="en-CH" b="1" dirty="0"/>
              <a:t>valuation of receiving a good rather earlier than later</a:t>
            </a:r>
            <a:r>
              <a:rPr lang="en-CH" dirty="0"/>
              <a:t>,</a:t>
            </a:r>
          </a:p>
          <a:p>
            <a:pPr>
              <a:spcAft>
                <a:spcPts val="600"/>
              </a:spcAft>
            </a:pPr>
            <a:r>
              <a:rPr lang="en-CH" dirty="0"/>
              <a:t>the higher the discount placed on returns (benefits) receivable and costs payable in the future.</a:t>
            </a:r>
          </a:p>
        </p:txBody>
      </p:sp>
      <p:sp>
        <p:nvSpPr>
          <p:cNvPr id="5" name="Title 4">
            <a:extLst>
              <a:ext uri="{FF2B5EF4-FFF2-40B4-BE49-F238E27FC236}">
                <a16:creationId xmlns:a16="http://schemas.microsoft.com/office/drawing/2014/main" id="{13B5C4F3-5FE4-8255-E081-F8088CDDE1AE}"/>
              </a:ext>
            </a:extLst>
          </p:cNvPr>
          <p:cNvSpPr>
            <a:spLocks noGrp="1"/>
          </p:cNvSpPr>
          <p:nvPr>
            <p:ph type="title"/>
          </p:nvPr>
        </p:nvSpPr>
        <p:spPr>
          <a:xfrm>
            <a:off x="75911" y="476532"/>
            <a:ext cx="8958868" cy="499652"/>
          </a:xfrm>
        </p:spPr>
        <p:txBody>
          <a:bodyPr/>
          <a:lstStyle/>
          <a:p>
            <a:r>
              <a:rPr lang="en-CH" dirty="0"/>
              <a:t>Time preference</a:t>
            </a:r>
          </a:p>
        </p:txBody>
      </p:sp>
    </p:spTree>
    <p:extLst>
      <p:ext uri="{BB962C8B-B14F-4D97-AF65-F5344CB8AC3E}">
        <p14:creationId xmlns:p14="http://schemas.microsoft.com/office/powerpoint/2010/main" val="308611123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9D8F33-E117-15F2-9084-20D598558545}"/>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8067543-0623-3FB4-F941-837333A2DB5B}"/>
              </a:ext>
            </a:extLst>
          </p:cNvPr>
          <p:cNvSpPr>
            <a:spLocks noGrp="1"/>
          </p:cNvSpPr>
          <p:nvPr>
            <p:ph type="sldNum" sz="quarter" idx="10"/>
          </p:nvPr>
        </p:nvSpPr>
        <p:spPr/>
        <p:txBody>
          <a:bodyPr/>
          <a:lstStyle/>
          <a:p>
            <a:fld id="{88A1DFE4-5FC5-43BD-BB7E-75EAD82B965F}" type="slidenum">
              <a:rPr lang="en-US" noProof="0" smtClean="0"/>
              <a:pPr/>
              <a:t>68</a:t>
            </a:fld>
            <a:endParaRPr lang="en-US" noProof="0" dirty="0"/>
          </a:p>
        </p:txBody>
      </p:sp>
      <p:sp>
        <p:nvSpPr>
          <p:cNvPr id="7" name="Text Placeholder 6">
            <a:extLst>
              <a:ext uri="{FF2B5EF4-FFF2-40B4-BE49-F238E27FC236}">
                <a16:creationId xmlns:a16="http://schemas.microsoft.com/office/drawing/2014/main" id="{00FBAC25-36EA-AA3A-9EDD-B874169CB6C1}"/>
              </a:ext>
            </a:extLst>
          </p:cNvPr>
          <p:cNvSpPr>
            <a:spLocks noGrp="1"/>
          </p:cNvSpPr>
          <p:nvPr>
            <p:ph type="body" sz="quarter" idx="12"/>
          </p:nvPr>
        </p:nvSpPr>
        <p:spPr>
          <a:xfrm>
            <a:off x="179462" y="998824"/>
            <a:ext cx="8855316" cy="1250106"/>
          </a:xfrm>
        </p:spPr>
        <p:txBody>
          <a:bodyPr/>
          <a:lstStyle/>
          <a:p>
            <a:pPr>
              <a:spcAft>
                <a:spcPts val="600"/>
              </a:spcAft>
            </a:pPr>
            <a:r>
              <a:rPr lang="en-CH" dirty="0"/>
              <a:t>Jim and Bob go for a drink.</a:t>
            </a:r>
          </a:p>
          <a:p>
            <a:pPr>
              <a:spcAft>
                <a:spcPts val="600"/>
              </a:spcAft>
            </a:pPr>
            <a:r>
              <a:rPr lang="en-CH" dirty="0"/>
              <a:t>Jim has no money. Bob lends Jim 10 euro.</a:t>
            </a:r>
          </a:p>
          <a:p>
            <a:pPr>
              <a:spcAft>
                <a:spcPts val="600"/>
              </a:spcAft>
            </a:pPr>
            <a:r>
              <a:rPr lang="en-CH" dirty="0"/>
              <a:t>The next day Jim says to Bob:</a:t>
            </a:r>
            <a:br>
              <a:rPr lang="en-CH" dirty="0"/>
            </a:br>
            <a:r>
              <a:rPr lang="en-CH" i="1" dirty="0"/>
              <a:t>“You can have </a:t>
            </a:r>
            <a:r>
              <a:rPr lang="en-CH" b="1" i="1" dirty="0"/>
              <a:t>10 euro now or 15 at the end of the month </a:t>
            </a:r>
            <a:r>
              <a:rPr lang="en-CH" i="1" dirty="0"/>
              <a:t>when I get paid.”</a:t>
            </a:r>
          </a:p>
          <a:p>
            <a:pPr>
              <a:spcAft>
                <a:spcPts val="600"/>
              </a:spcAft>
            </a:pPr>
            <a:endParaRPr lang="en-CH" dirty="0"/>
          </a:p>
          <a:p>
            <a:pPr>
              <a:spcAft>
                <a:spcPts val="600"/>
              </a:spcAft>
            </a:pPr>
            <a:endParaRPr lang="en-CH" dirty="0"/>
          </a:p>
          <a:p>
            <a:pPr>
              <a:spcAft>
                <a:spcPts val="600"/>
              </a:spcAft>
            </a:pPr>
            <a:endParaRPr lang="en-CH" dirty="0"/>
          </a:p>
        </p:txBody>
      </p:sp>
      <p:sp>
        <p:nvSpPr>
          <p:cNvPr id="5" name="Title 4">
            <a:extLst>
              <a:ext uri="{FF2B5EF4-FFF2-40B4-BE49-F238E27FC236}">
                <a16:creationId xmlns:a16="http://schemas.microsoft.com/office/drawing/2014/main" id="{0B784DAC-D7EF-C069-D614-DCC7304AEE54}"/>
              </a:ext>
            </a:extLst>
          </p:cNvPr>
          <p:cNvSpPr>
            <a:spLocks noGrp="1"/>
          </p:cNvSpPr>
          <p:nvPr>
            <p:ph type="title"/>
          </p:nvPr>
        </p:nvSpPr>
        <p:spPr>
          <a:xfrm>
            <a:off x="75911" y="390040"/>
            <a:ext cx="8958868" cy="501539"/>
          </a:xfrm>
        </p:spPr>
        <p:txBody>
          <a:bodyPr/>
          <a:lstStyle/>
          <a:p>
            <a:r>
              <a:rPr lang="en-CH" dirty="0"/>
              <a:t>Example </a:t>
            </a:r>
            <a:r>
              <a:rPr lang="en-CH" sz="1800" dirty="0"/>
              <a:t>(from Wikipedia)</a:t>
            </a:r>
            <a:endParaRPr lang="en-CH" dirty="0"/>
          </a:p>
        </p:txBody>
      </p:sp>
      <p:pic>
        <p:nvPicPr>
          <p:cNvPr id="3" name="Picture 2" descr="A comic strip of a person giving money to another person&#10;&#10;AI-generated content may be incorrect.">
            <a:extLst>
              <a:ext uri="{FF2B5EF4-FFF2-40B4-BE49-F238E27FC236}">
                <a16:creationId xmlns:a16="http://schemas.microsoft.com/office/drawing/2014/main" id="{03CEFFAD-71E4-7720-0FAC-6EA0427016BD}"/>
              </a:ext>
            </a:extLst>
          </p:cNvPr>
          <p:cNvPicPr>
            <a:picLocks noChangeAspect="1"/>
          </p:cNvPicPr>
          <p:nvPr/>
        </p:nvPicPr>
        <p:blipFill>
          <a:blip r:embed="rId2"/>
          <a:srcRect l="2091" t="1846" r="1865" b="50000"/>
          <a:stretch/>
        </p:blipFill>
        <p:spPr>
          <a:xfrm>
            <a:off x="1162374" y="2402669"/>
            <a:ext cx="3293389" cy="2476785"/>
          </a:xfrm>
          <a:prstGeom prst="rect">
            <a:avLst/>
          </a:prstGeom>
        </p:spPr>
      </p:pic>
      <p:pic>
        <p:nvPicPr>
          <p:cNvPr id="6" name="Picture 5" descr="A comic strip of a person giving money to another person&#10;&#10;AI-generated content may be incorrect.">
            <a:extLst>
              <a:ext uri="{FF2B5EF4-FFF2-40B4-BE49-F238E27FC236}">
                <a16:creationId xmlns:a16="http://schemas.microsoft.com/office/drawing/2014/main" id="{915CDE2C-CED6-6848-D840-3257B776413D}"/>
              </a:ext>
            </a:extLst>
          </p:cNvPr>
          <p:cNvPicPr>
            <a:picLocks noChangeAspect="1"/>
          </p:cNvPicPr>
          <p:nvPr/>
        </p:nvPicPr>
        <p:blipFill>
          <a:blip r:embed="rId2"/>
          <a:srcRect l="2166" t="50320" r="1789" b="1526"/>
          <a:stretch/>
        </p:blipFill>
        <p:spPr>
          <a:xfrm>
            <a:off x="4555345" y="2402669"/>
            <a:ext cx="3293389" cy="2476785"/>
          </a:xfrm>
          <a:prstGeom prst="rect">
            <a:avLst/>
          </a:prstGeom>
        </p:spPr>
      </p:pic>
    </p:spTree>
    <p:extLst>
      <p:ext uri="{BB962C8B-B14F-4D97-AF65-F5344CB8AC3E}">
        <p14:creationId xmlns:p14="http://schemas.microsoft.com/office/powerpoint/2010/main" val="355854318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5DC354-CEA1-28B5-8E99-D3F8D2037130}"/>
              </a:ext>
            </a:extLst>
          </p:cNvPr>
          <p:cNvSpPr>
            <a:spLocks noGrp="1"/>
          </p:cNvSpPr>
          <p:nvPr>
            <p:ph type="sldNum" sz="quarter" idx="10"/>
          </p:nvPr>
        </p:nvSpPr>
        <p:spPr/>
        <p:txBody>
          <a:bodyPr/>
          <a:lstStyle/>
          <a:p>
            <a:fld id="{88A1DFE4-5FC5-43BD-BB7E-75EAD82B965F}" type="slidenum">
              <a:rPr lang="en-US" noProof="0" smtClean="0"/>
              <a:pPr/>
              <a:t>69</a:t>
            </a:fld>
            <a:endParaRPr lang="en-US" noProof="0" dirty="0"/>
          </a:p>
        </p:txBody>
      </p:sp>
      <p:sp>
        <p:nvSpPr>
          <p:cNvPr id="4" name="Text Placeholder 3">
            <a:extLst>
              <a:ext uri="{FF2B5EF4-FFF2-40B4-BE49-F238E27FC236}">
                <a16:creationId xmlns:a16="http://schemas.microsoft.com/office/drawing/2014/main" id="{45345E6D-6198-09F6-B474-33AF52BBCE43}"/>
              </a:ext>
            </a:extLst>
          </p:cNvPr>
          <p:cNvSpPr>
            <a:spLocks noGrp="1"/>
          </p:cNvSpPr>
          <p:nvPr>
            <p:ph type="body" sz="quarter" idx="12"/>
          </p:nvPr>
        </p:nvSpPr>
        <p:spPr>
          <a:xfrm>
            <a:off x="75910" y="1161535"/>
            <a:ext cx="8958868" cy="3462215"/>
          </a:xfrm>
        </p:spPr>
        <p:txBody>
          <a:bodyPr/>
          <a:lstStyle/>
          <a:p>
            <a:r>
              <a:rPr lang="en-CH" dirty="0"/>
              <a:t>How do you feel about getting things now or later?</a:t>
            </a:r>
          </a:p>
          <a:p>
            <a:endParaRPr lang="en-CH" dirty="0"/>
          </a:p>
          <a:p>
            <a:r>
              <a:rPr lang="en-CH" dirty="0"/>
              <a:t>What would influence your choice?</a:t>
            </a:r>
          </a:p>
        </p:txBody>
      </p:sp>
      <p:sp>
        <p:nvSpPr>
          <p:cNvPr id="5" name="Title 4">
            <a:extLst>
              <a:ext uri="{FF2B5EF4-FFF2-40B4-BE49-F238E27FC236}">
                <a16:creationId xmlns:a16="http://schemas.microsoft.com/office/drawing/2014/main" id="{0ADE7FC6-F33E-1063-504D-9743347BED6D}"/>
              </a:ext>
            </a:extLst>
          </p:cNvPr>
          <p:cNvSpPr>
            <a:spLocks noGrp="1"/>
          </p:cNvSpPr>
          <p:nvPr>
            <p:ph type="title"/>
          </p:nvPr>
        </p:nvSpPr>
        <p:spPr/>
        <p:txBody>
          <a:bodyPr/>
          <a:lstStyle/>
          <a:p>
            <a:r>
              <a:rPr lang="en-CH" dirty="0"/>
              <a:t>Discuss</a:t>
            </a:r>
          </a:p>
        </p:txBody>
      </p:sp>
    </p:spTree>
    <p:extLst>
      <p:ext uri="{BB962C8B-B14F-4D97-AF65-F5344CB8AC3E}">
        <p14:creationId xmlns:p14="http://schemas.microsoft.com/office/powerpoint/2010/main" val="3437342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0F74A9-909E-269A-550F-2EC1AFA6C3E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43C9584-2C19-568D-A895-740108355D10}"/>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5" name="Title 4">
            <a:extLst>
              <a:ext uri="{FF2B5EF4-FFF2-40B4-BE49-F238E27FC236}">
                <a16:creationId xmlns:a16="http://schemas.microsoft.com/office/drawing/2014/main" id="{016C07C3-21FB-DAAA-122E-8CE0E3DB4B24}"/>
              </a:ext>
            </a:extLst>
          </p:cNvPr>
          <p:cNvSpPr>
            <a:spLocks noGrp="1"/>
          </p:cNvSpPr>
          <p:nvPr>
            <p:ph type="title"/>
          </p:nvPr>
        </p:nvSpPr>
        <p:spPr>
          <a:xfrm>
            <a:off x="92843" y="470556"/>
            <a:ext cx="8941935" cy="551420"/>
          </a:xfrm>
        </p:spPr>
        <p:txBody>
          <a:bodyPr/>
          <a:lstStyle/>
          <a:p>
            <a:r>
              <a:rPr lang="en-CH" dirty="0"/>
              <a:t>Total costs</a:t>
            </a:r>
          </a:p>
        </p:txBody>
      </p:sp>
      <p:sp>
        <p:nvSpPr>
          <p:cNvPr id="9" name="Text Placeholder 8">
            <a:extLst>
              <a:ext uri="{FF2B5EF4-FFF2-40B4-BE49-F238E27FC236}">
                <a16:creationId xmlns:a16="http://schemas.microsoft.com/office/drawing/2014/main" id="{75C3F794-69EE-D892-5B55-3E1D7D6339C2}"/>
              </a:ext>
            </a:extLst>
          </p:cNvPr>
          <p:cNvSpPr>
            <a:spLocks noGrp="1"/>
          </p:cNvSpPr>
          <p:nvPr>
            <p:ph type="body" sz="quarter" idx="13"/>
          </p:nvPr>
        </p:nvSpPr>
        <p:spPr>
          <a:xfrm>
            <a:off x="92842" y="1049909"/>
            <a:ext cx="4027656" cy="3996867"/>
          </a:xfrm>
        </p:spPr>
        <p:txBody>
          <a:bodyPr/>
          <a:lstStyle/>
          <a:p>
            <a:r>
              <a:rPr lang="en-CH" b="0" dirty="0"/>
              <a:t>Total Lifecycle Cost model taken from Reliability Engineering applies to all project lifecycle cost/performance relations.</a:t>
            </a:r>
          </a:p>
          <a:p>
            <a:r>
              <a:rPr lang="en-CH" b="0" dirty="0"/>
              <a:t>As it can be applied to availability it can be applied to environmental impacts.</a:t>
            </a:r>
          </a:p>
          <a:p>
            <a:r>
              <a:rPr lang="en-CH" b="0" dirty="0"/>
              <a:t>The earlier an analysis is carried out, the earlier choices can inform the design and balance capex and opex for a given performance goal, may it be availability, environmental impact or another goal.</a:t>
            </a:r>
          </a:p>
        </p:txBody>
      </p:sp>
      <p:grpSp>
        <p:nvGrpSpPr>
          <p:cNvPr id="51" name="Group 50">
            <a:extLst>
              <a:ext uri="{FF2B5EF4-FFF2-40B4-BE49-F238E27FC236}">
                <a16:creationId xmlns:a16="http://schemas.microsoft.com/office/drawing/2014/main" id="{2D0A1664-0236-390A-8FF3-E79BBCDF11DA}"/>
              </a:ext>
            </a:extLst>
          </p:cNvPr>
          <p:cNvGrpSpPr/>
          <p:nvPr/>
        </p:nvGrpSpPr>
        <p:grpSpPr>
          <a:xfrm>
            <a:off x="4390625" y="589219"/>
            <a:ext cx="4516559" cy="3171456"/>
            <a:chOff x="717852" y="1340768"/>
            <a:chExt cx="7310532" cy="5133340"/>
          </a:xfrm>
        </p:grpSpPr>
        <p:sp>
          <p:nvSpPr>
            <p:cNvPr id="32" name="Rectangle 25">
              <a:extLst>
                <a:ext uri="{FF2B5EF4-FFF2-40B4-BE49-F238E27FC236}">
                  <a16:creationId xmlns:a16="http://schemas.microsoft.com/office/drawing/2014/main" id="{DE4F0424-CCDB-CB8D-6191-645ECF35F2A3}"/>
                </a:ext>
              </a:extLst>
            </p:cNvPr>
            <p:cNvSpPr>
              <a:spLocks noChangeArrowheads="1"/>
            </p:cNvSpPr>
            <p:nvPr/>
          </p:nvSpPr>
          <p:spPr bwMode="auto">
            <a:xfrm>
              <a:off x="717852" y="1340768"/>
              <a:ext cx="7310532" cy="5133340"/>
            </a:xfrm>
            <a:prstGeom prst="rect">
              <a:avLst/>
            </a:prstGeom>
            <a:gradFill rotWithShape="1">
              <a:gsLst>
                <a:gs pos="0">
                  <a:srgbClr val="20373F">
                    <a:tint val="50000"/>
                    <a:satMod val="300000"/>
                  </a:srgbClr>
                </a:gs>
                <a:gs pos="35000">
                  <a:srgbClr val="20373F">
                    <a:tint val="37000"/>
                    <a:satMod val="300000"/>
                  </a:srgbClr>
                </a:gs>
                <a:gs pos="100000">
                  <a:srgbClr val="20373F">
                    <a:tint val="15000"/>
                    <a:satMod val="350000"/>
                  </a:srgbClr>
                </a:gs>
              </a:gsLst>
              <a:lin ang="16200000" scaled="1"/>
            </a:gradFill>
            <a:ln w="9525" cap="flat" cmpd="sng" algn="ctr">
              <a:solidFill>
                <a:srgbClr val="20373F">
                  <a:shade val="95000"/>
                  <a:satMod val="105000"/>
                </a:srgbClr>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449263" marR="0" lvl="0" indent="-2714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900" b="0" i="0" u="none" strike="noStrike" kern="0" cap="none" spc="0" normalizeH="0" baseline="0" noProof="0" dirty="0">
                <a:ln>
                  <a:noFill/>
                </a:ln>
                <a:solidFill>
                  <a:srgbClr val="000000"/>
                </a:solidFill>
                <a:effectLst/>
                <a:uLnTx/>
                <a:uFillTx/>
                <a:latin typeface="Arial"/>
                <a:ea typeface="+mn-ea"/>
                <a:cs typeface="+mn-cs"/>
              </a:endParaRPr>
            </a:p>
          </p:txBody>
        </p:sp>
        <p:sp>
          <p:nvSpPr>
            <p:cNvPr id="33" name="Line 26">
              <a:extLst>
                <a:ext uri="{FF2B5EF4-FFF2-40B4-BE49-F238E27FC236}">
                  <a16:creationId xmlns:a16="http://schemas.microsoft.com/office/drawing/2014/main" id="{04EF7FC1-05F1-0624-AB16-BD3F767BC134}"/>
                </a:ext>
              </a:extLst>
            </p:cNvPr>
            <p:cNvSpPr>
              <a:spLocks noChangeShapeType="1"/>
            </p:cNvSpPr>
            <p:nvPr/>
          </p:nvSpPr>
          <p:spPr bwMode="auto">
            <a:xfrm>
              <a:off x="3826208" y="6029418"/>
              <a:ext cx="0" cy="59690"/>
            </a:xfrm>
            <a:prstGeom prst="line">
              <a:avLst/>
            </a:prstGeom>
            <a:noFill/>
            <a:ln w="9525">
              <a:solidFill>
                <a:srgbClr val="000000"/>
              </a:solidFill>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34" name="Text Box 27">
              <a:extLst>
                <a:ext uri="{FF2B5EF4-FFF2-40B4-BE49-F238E27FC236}">
                  <a16:creationId xmlns:a16="http://schemas.microsoft.com/office/drawing/2014/main" id="{51682217-CDE9-7C4F-57BE-F37CEFC086C4}"/>
                </a:ext>
              </a:extLst>
            </p:cNvPr>
            <p:cNvSpPr txBox="1">
              <a:spLocks noChangeArrowheads="1"/>
            </p:cNvSpPr>
            <p:nvPr/>
          </p:nvSpPr>
          <p:spPr bwMode="auto">
            <a:xfrm>
              <a:off x="3002487" y="1555652"/>
              <a:ext cx="1751901" cy="632714"/>
            </a:xfrm>
            <a:prstGeom prst="rect">
              <a:avLst/>
            </a:prstGeom>
            <a:gradFill rotWithShape="1">
              <a:gsLst>
                <a:gs pos="0">
                  <a:srgbClr val="B32C16">
                    <a:tint val="50000"/>
                    <a:satMod val="300000"/>
                  </a:srgbClr>
                </a:gs>
                <a:gs pos="35000">
                  <a:srgbClr val="B32C16">
                    <a:tint val="37000"/>
                    <a:satMod val="300000"/>
                  </a:srgbClr>
                </a:gs>
                <a:gs pos="100000">
                  <a:srgbClr val="B32C16">
                    <a:tint val="15000"/>
                    <a:satMod val="350000"/>
                  </a:srgbClr>
                </a:gs>
              </a:gsLst>
              <a:lin ang="16200000" scaled="1"/>
            </a:gradFill>
            <a:ln w="9525" cap="flat" cmpd="sng" algn="ctr">
              <a:solidFill>
                <a:srgbClr val="B32C16">
                  <a:shade val="95000"/>
                  <a:satMod val="105000"/>
                </a:srgbClr>
              </a:solidFill>
              <a:prstDash val="solid"/>
              <a:headEnd/>
              <a:tailEnd/>
            </a:ln>
            <a:effectLst>
              <a:outerShdw blurRad="40000" dist="20000" dir="5400000" rotWithShape="0">
                <a:srgbClr val="000000">
                  <a:alpha val="38000"/>
                </a:srgbClr>
              </a:outerShdw>
            </a:effectLst>
          </p:spPr>
          <p:txBody>
            <a:bodyPr lIns="0" tIns="0" rIns="0" bIns="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Total life-cycle-costs</a:t>
              </a:r>
            </a:p>
          </p:txBody>
        </p:sp>
        <p:sp>
          <p:nvSpPr>
            <p:cNvPr id="35" name="Text Box 28">
              <a:extLst>
                <a:ext uri="{FF2B5EF4-FFF2-40B4-BE49-F238E27FC236}">
                  <a16:creationId xmlns:a16="http://schemas.microsoft.com/office/drawing/2014/main" id="{88B583BB-02E8-2951-F799-A02B2629E183}"/>
                </a:ext>
              </a:extLst>
            </p:cNvPr>
            <p:cNvSpPr txBox="1">
              <a:spLocks noChangeArrowheads="1"/>
            </p:cNvSpPr>
            <p:nvPr/>
          </p:nvSpPr>
          <p:spPr bwMode="auto">
            <a:xfrm>
              <a:off x="5795978" y="3022534"/>
              <a:ext cx="2151824" cy="896842"/>
            </a:xfrm>
            <a:prstGeom prst="rect">
              <a:avLst/>
            </a:prstGeom>
            <a:gradFill rotWithShape="1">
              <a:gsLst>
                <a:gs pos="0">
                  <a:srgbClr val="FE8637">
                    <a:tint val="50000"/>
                    <a:satMod val="300000"/>
                  </a:srgbClr>
                </a:gs>
                <a:gs pos="35000">
                  <a:srgbClr val="FE8637">
                    <a:tint val="37000"/>
                    <a:satMod val="300000"/>
                  </a:srgbClr>
                </a:gs>
                <a:gs pos="100000">
                  <a:srgbClr val="FE8637">
                    <a:tint val="15000"/>
                    <a:satMod val="350000"/>
                  </a:srgbClr>
                </a:gs>
              </a:gsLst>
              <a:lin ang="16200000" scaled="1"/>
            </a:gradFill>
            <a:ln w="9525" cap="flat" cmpd="sng" algn="ctr">
              <a:solidFill>
                <a:srgbClr val="FE8637">
                  <a:shade val="95000"/>
                  <a:satMod val="105000"/>
                </a:srgbClr>
              </a:solidFill>
              <a:prstDash val="solid"/>
              <a:headEnd/>
              <a:tailEnd/>
            </a:ln>
            <a:effectLst>
              <a:outerShdw blurRad="40000" dist="20000" dir="5400000" rotWithShape="0">
                <a:srgbClr val="000000">
                  <a:alpha val="38000"/>
                </a:srgbClr>
              </a:outerShdw>
            </a:effectLst>
          </p:spPr>
          <p:txBody>
            <a:bodyPr lIns="0" tIns="0" rIns="0" bIns="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Investment costs</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a:t>
              </a:r>
            </a:p>
            <a:p>
              <a:pPr marL="0" marR="0" lvl="0" indent="0" algn="ctr" defTabSz="914400" eaLnBrk="0" fontAlgn="base" latinLnBrk="0" hangingPunct="0">
                <a:lnSpc>
                  <a:spcPct val="100000"/>
                </a:lnSpc>
                <a:spcBef>
                  <a:spcPct val="0"/>
                </a:spcBef>
                <a:spcAft>
                  <a:spcPct val="0"/>
                </a:spcAft>
                <a:buClrTx/>
                <a:buSzTx/>
                <a:buFontTx/>
                <a:buNone/>
                <a:tabLst/>
                <a:defRPr/>
              </a:pPr>
              <a:r>
                <a:rPr lang="en-US" sz="1050" kern="0" dirty="0">
                  <a:solidFill>
                    <a:prstClr val="black"/>
                  </a:solidFill>
                </a:rPr>
                <a:t>Operation</a:t>
              </a:r>
              <a:r>
                <a:rPr kumimoji="0" lang="en-US" sz="1050" b="0" i="0" u="none" strike="noStrike" kern="0" cap="none" spc="0" normalizeH="0" baseline="0" noProof="0" dirty="0">
                  <a:ln>
                    <a:noFill/>
                  </a:ln>
                  <a:solidFill>
                    <a:prstClr val="black"/>
                  </a:solidFill>
                  <a:effectLst/>
                  <a:uLnTx/>
                  <a:uFillTx/>
                </a:rPr>
                <a:t> costs</a:t>
              </a:r>
              <a:endParaRPr kumimoji="0" lang="en-US" sz="700" b="0" i="0" u="none" strike="noStrike" kern="0" cap="none" spc="0" normalizeH="0" baseline="0" noProof="0" dirty="0">
                <a:ln>
                  <a:noFill/>
                </a:ln>
                <a:solidFill>
                  <a:prstClr val="black"/>
                </a:solidFill>
                <a:effectLst/>
                <a:uLnTx/>
                <a:uFillTx/>
              </a:endParaRPr>
            </a:p>
          </p:txBody>
        </p:sp>
        <p:sp>
          <p:nvSpPr>
            <p:cNvPr id="36" name="Text Box 29">
              <a:extLst>
                <a:ext uri="{FF2B5EF4-FFF2-40B4-BE49-F238E27FC236}">
                  <a16:creationId xmlns:a16="http://schemas.microsoft.com/office/drawing/2014/main" id="{5AE694F9-1BC0-724E-12C6-3D1B85213376}"/>
                </a:ext>
              </a:extLst>
            </p:cNvPr>
            <p:cNvSpPr txBox="1">
              <a:spLocks noChangeArrowheads="1"/>
            </p:cNvSpPr>
            <p:nvPr/>
          </p:nvSpPr>
          <p:spPr bwMode="auto">
            <a:xfrm>
              <a:off x="753666" y="2807650"/>
              <a:ext cx="841629" cy="692404"/>
            </a:xfrm>
            <a:prstGeom prst="rect">
              <a:avLst/>
            </a:prstGeom>
            <a:noFill/>
            <a:ln w="9525">
              <a:noFill/>
              <a:miter lim="800000"/>
              <a:headEnd/>
              <a:tailEnd/>
            </a:ln>
          </p:spPr>
          <p:txBody>
            <a:bodyPr lIns="0" tIns="0" rIns="0" bIns="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Minimal</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costs</a:t>
              </a:r>
            </a:p>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050" b="0" i="0" u="none" strike="noStrike" kern="0" cap="none" spc="0" normalizeH="0" baseline="0" noProof="0" dirty="0">
                <a:ln>
                  <a:noFill/>
                </a:ln>
                <a:solidFill>
                  <a:prstClr val="black"/>
                </a:solidFill>
                <a:effectLst/>
                <a:uLnTx/>
                <a:uFillTx/>
              </a:endParaRPr>
            </a:p>
          </p:txBody>
        </p:sp>
        <p:sp>
          <p:nvSpPr>
            <p:cNvPr id="37" name="Text Box 30">
              <a:extLst>
                <a:ext uri="{FF2B5EF4-FFF2-40B4-BE49-F238E27FC236}">
                  <a16:creationId xmlns:a16="http://schemas.microsoft.com/office/drawing/2014/main" id="{ADBB695D-A701-DFFF-AAFA-65B86F28CE8A}"/>
                </a:ext>
              </a:extLst>
            </p:cNvPr>
            <p:cNvSpPr txBox="1">
              <a:spLocks noChangeArrowheads="1"/>
            </p:cNvSpPr>
            <p:nvPr/>
          </p:nvSpPr>
          <p:spPr bwMode="auto">
            <a:xfrm rot="16200000">
              <a:off x="961324" y="1753702"/>
              <a:ext cx="995331" cy="344710"/>
            </a:xfrm>
            <a:prstGeom prst="rect">
              <a:avLst/>
            </a:prstGeom>
            <a:noFill/>
            <a:ln w="9525">
              <a:noFill/>
              <a:miter lim="800000"/>
              <a:headEnd/>
              <a:tailEnd/>
            </a:ln>
          </p:spPr>
          <p:txBody>
            <a:bodyPr lIns="0" tIns="0" rIns="0" bIns="0" anchor="ctr"/>
            <a:lstStyle/>
            <a:p>
              <a:pPr marL="0" marR="0" lvl="0" indent="0" algn="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Costs</a:t>
              </a:r>
            </a:p>
          </p:txBody>
        </p:sp>
        <p:sp>
          <p:nvSpPr>
            <p:cNvPr id="38" name="Text Box 31">
              <a:extLst>
                <a:ext uri="{FF2B5EF4-FFF2-40B4-BE49-F238E27FC236}">
                  <a16:creationId xmlns:a16="http://schemas.microsoft.com/office/drawing/2014/main" id="{69BF6DDB-24C9-9032-A013-ABBA1EC1F73D}"/>
                </a:ext>
              </a:extLst>
            </p:cNvPr>
            <p:cNvSpPr txBox="1">
              <a:spLocks noChangeArrowheads="1"/>
            </p:cNvSpPr>
            <p:nvPr/>
          </p:nvSpPr>
          <p:spPr bwMode="auto">
            <a:xfrm>
              <a:off x="5366210" y="4284950"/>
              <a:ext cx="2280158" cy="405920"/>
            </a:xfrm>
            <a:prstGeom prst="rect">
              <a:avLst/>
            </a:prstGeom>
            <a:gradFill rotWithShape="1">
              <a:gsLst>
                <a:gs pos="0">
                  <a:srgbClr val="7598D9">
                    <a:tint val="50000"/>
                    <a:satMod val="300000"/>
                  </a:srgbClr>
                </a:gs>
                <a:gs pos="35000">
                  <a:srgbClr val="7598D9">
                    <a:tint val="37000"/>
                    <a:satMod val="300000"/>
                  </a:srgbClr>
                </a:gs>
                <a:gs pos="100000">
                  <a:srgbClr val="7598D9">
                    <a:tint val="15000"/>
                    <a:satMod val="350000"/>
                  </a:srgbClr>
                </a:gs>
              </a:gsLst>
              <a:lin ang="16200000" scaled="1"/>
            </a:gradFill>
            <a:ln w="9525" cap="flat" cmpd="sng" algn="ctr">
              <a:solidFill>
                <a:srgbClr val="7598D9">
                  <a:shade val="95000"/>
                  <a:satMod val="105000"/>
                </a:srgbClr>
              </a:solidFill>
              <a:prstDash val="solid"/>
              <a:headEnd/>
              <a:tailEnd/>
            </a:ln>
            <a:effectLst>
              <a:outerShdw blurRad="40000" dist="20000" dir="5400000" rotWithShape="0">
                <a:srgbClr val="000000">
                  <a:alpha val="38000"/>
                </a:srgbClr>
              </a:outerShdw>
            </a:effectLst>
          </p:spPr>
          <p:txBody>
            <a:bodyPr lIns="0" tIns="0" rIns="0" bIns="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Down time costs</a:t>
              </a:r>
              <a:endParaRPr kumimoji="0" lang="en-US" sz="700" b="0" i="0" u="none" strike="noStrike" kern="0" cap="none" spc="0" normalizeH="0" baseline="0" noProof="0" dirty="0">
                <a:ln>
                  <a:noFill/>
                </a:ln>
                <a:solidFill>
                  <a:prstClr val="black"/>
                </a:solidFill>
                <a:effectLst/>
                <a:uLnTx/>
                <a:uFillTx/>
              </a:endParaRPr>
            </a:p>
          </p:txBody>
        </p:sp>
        <p:sp>
          <p:nvSpPr>
            <p:cNvPr id="39" name="Text Box 32">
              <a:extLst>
                <a:ext uri="{FF2B5EF4-FFF2-40B4-BE49-F238E27FC236}">
                  <a16:creationId xmlns:a16="http://schemas.microsoft.com/office/drawing/2014/main" id="{554A889E-DCCF-E87C-2465-B6BDEF4A4E2E}"/>
                </a:ext>
              </a:extLst>
            </p:cNvPr>
            <p:cNvSpPr txBox="1">
              <a:spLocks noChangeArrowheads="1"/>
            </p:cNvSpPr>
            <p:nvPr/>
          </p:nvSpPr>
          <p:spPr bwMode="auto">
            <a:xfrm>
              <a:off x="5882477" y="6061644"/>
              <a:ext cx="1366901" cy="355156"/>
            </a:xfrm>
            <a:prstGeom prst="rect">
              <a:avLst/>
            </a:prstGeom>
            <a:noFill/>
            <a:ln w="9525">
              <a:noFill/>
              <a:miter lim="800000"/>
              <a:headEnd/>
              <a:tailEnd/>
            </a:ln>
          </p:spPr>
          <p:txBody>
            <a:bodyPr lIns="0" tIns="0" rIns="0" bIns="0" anchor="ctr"/>
            <a:lstStyle/>
            <a:p>
              <a:pPr marL="0" marR="0" lvl="0" indent="0" algn="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Availability</a:t>
              </a:r>
            </a:p>
          </p:txBody>
        </p:sp>
        <p:sp>
          <p:nvSpPr>
            <p:cNvPr id="40" name="Line 33">
              <a:extLst>
                <a:ext uri="{FF2B5EF4-FFF2-40B4-BE49-F238E27FC236}">
                  <a16:creationId xmlns:a16="http://schemas.microsoft.com/office/drawing/2014/main" id="{6B46B049-01D8-C25D-B519-87898B01D39C}"/>
                </a:ext>
              </a:extLst>
            </p:cNvPr>
            <p:cNvSpPr>
              <a:spLocks noChangeShapeType="1"/>
            </p:cNvSpPr>
            <p:nvPr/>
          </p:nvSpPr>
          <p:spPr bwMode="auto">
            <a:xfrm>
              <a:off x="1625140" y="6062247"/>
              <a:ext cx="5675026" cy="0"/>
            </a:xfrm>
            <a:prstGeom prst="line">
              <a:avLst/>
            </a:prstGeom>
            <a:noFill/>
            <a:ln w="25400">
              <a:solidFill>
                <a:srgbClr val="000000"/>
              </a:solidFill>
              <a:round/>
              <a:headEnd/>
              <a:tailEnd type="triangle" w="sm" len="me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1" name="Line 34">
              <a:extLst>
                <a:ext uri="{FF2B5EF4-FFF2-40B4-BE49-F238E27FC236}">
                  <a16:creationId xmlns:a16="http://schemas.microsoft.com/office/drawing/2014/main" id="{6535371E-D5E9-3A0E-5EB4-C9FF08584DB9}"/>
                </a:ext>
              </a:extLst>
            </p:cNvPr>
            <p:cNvSpPr>
              <a:spLocks noChangeShapeType="1"/>
            </p:cNvSpPr>
            <p:nvPr/>
          </p:nvSpPr>
          <p:spPr bwMode="auto">
            <a:xfrm flipV="1">
              <a:off x="1625140" y="1412396"/>
              <a:ext cx="0" cy="4637913"/>
            </a:xfrm>
            <a:prstGeom prst="line">
              <a:avLst/>
            </a:prstGeom>
            <a:noFill/>
            <a:ln w="25400">
              <a:solidFill>
                <a:srgbClr val="000000"/>
              </a:solidFill>
              <a:round/>
              <a:headEnd/>
              <a:tailEnd type="triangle" w="sm" len="me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2" name="Freeform 35">
              <a:extLst>
                <a:ext uri="{FF2B5EF4-FFF2-40B4-BE49-F238E27FC236}">
                  <a16:creationId xmlns:a16="http://schemas.microsoft.com/office/drawing/2014/main" id="{C48A5668-018E-C74C-F44C-6A8D9F99D8E5}"/>
                </a:ext>
              </a:extLst>
            </p:cNvPr>
            <p:cNvSpPr>
              <a:spLocks/>
            </p:cNvSpPr>
            <p:nvPr/>
          </p:nvSpPr>
          <p:spPr bwMode="auto">
            <a:xfrm>
              <a:off x="1737059" y="1452687"/>
              <a:ext cx="4578223" cy="3764947"/>
            </a:xfrm>
            <a:custGeom>
              <a:avLst/>
              <a:gdLst/>
              <a:ahLst/>
              <a:cxnLst>
                <a:cxn ang="0">
                  <a:pos x="0" y="5625"/>
                </a:cxn>
                <a:cxn ang="0">
                  <a:pos x="2160" y="4920"/>
                </a:cxn>
                <a:cxn ang="0">
                  <a:pos x="4440" y="3270"/>
                </a:cxn>
                <a:cxn ang="0">
                  <a:pos x="5865" y="1530"/>
                </a:cxn>
                <a:cxn ang="0">
                  <a:pos x="6645" y="0"/>
                </a:cxn>
              </a:cxnLst>
              <a:rect l="0" t="0" r="r" b="b"/>
              <a:pathLst>
                <a:path w="6645" h="5625">
                  <a:moveTo>
                    <a:pt x="0" y="5625"/>
                  </a:moveTo>
                  <a:cubicBezTo>
                    <a:pt x="360" y="5508"/>
                    <a:pt x="1420" y="5312"/>
                    <a:pt x="2160" y="4920"/>
                  </a:cubicBezTo>
                  <a:cubicBezTo>
                    <a:pt x="2900" y="4528"/>
                    <a:pt x="3823" y="3835"/>
                    <a:pt x="4440" y="3270"/>
                  </a:cubicBezTo>
                  <a:cubicBezTo>
                    <a:pt x="5057" y="2705"/>
                    <a:pt x="5497" y="2075"/>
                    <a:pt x="5865" y="1530"/>
                  </a:cubicBezTo>
                  <a:cubicBezTo>
                    <a:pt x="6233" y="985"/>
                    <a:pt x="6483" y="319"/>
                    <a:pt x="6645" y="0"/>
                  </a:cubicBezTo>
                </a:path>
              </a:pathLst>
            </a:custGeom>
            <a:noFill/>
            <a:ln w="38100" cap="flat" cmpd="sng" algn="ctr">
              <a:solidFill>
                <a:srgbClr val="FE8637"/>
              </a:solidFill>
              <a:prstDash val="solid"/>
              <a:headEnd/>
              <a:tailEnd/>
            </a:ln>
            <a:effectLst>
              <a:outerShdw blurRad="40000" dist="23000" dir="5400000" rotWithShape="0">
                <a:srgbClr val="000000">
                  <a:alpha val="35000"/>
                </a:srgbClr>
              </a:outerShdw>
            </a:effectLst>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3" name="Freeform 36">
              <a:extLst>
                <a:ext uri="{FF2B5EF4-FFF2-40B4-BE49-F238E27FC236}">
                  <a16:creationId xmlns:a16="http://schemas.microsoft.com/office/drawing/2014/main" id="{43AEB166-E6E9-BBE1-604C-CA41636AF477}"/>
                </a:ext>
              </a:extLst>
            </p:cNvPr>
            <p:cNvSpPr>
              <a:spLocks/>
            </p:cNvSpPr>
            <p:nvPr/>
          </p:nvSpPr>
          <p:spPr bwMode="auto">
            <a:xfrm>
              <a:off x="1811671" y="1994374"/>
              <a:ext cx="4791614" cy="3485896"/>
            </a:xfrm>
            <a:custGeom>
              <a:avLst/>
              <a:gdLst/>
              <a:ahLst/>
              <a:cxnLst>
                <a:cxn ang="0">
                  <a:pos x="0" y="0"/>
                </a:cxn>
                <a:cxn ang="0">
                  <a:pos x="600" y="1575"/>
                </a:cxn>
                <a:cxn ang="0">
                  <a:pos x="2235" y="3765"/>
                </a:cxn>
                <a:cxn ang="0">
                  <a:pos x="4140" y="4935"/>
                </a:cxn>
                <a:cxn ang="0">
                  <a:pos x="6960" y="5205"/>
                </a:cxn>
              </a:cxnLst>
              <a:rect l="0" t="0" r="r" b="b"/>
              <a:pathLst>
                <a:path w="6960" h="5205">
                  <a:moveTo>
                    <a:pt x="0" y="0"/>
                  </a:moveTo>
                  <a:cubicBezTo>
                    <a:pt x="97" y="262"/>
                    <a:pt x="228" y="948"/>
                    <a:pt x="600" y="1575"/>
                  </a:cubicBezTo>
                  <a:cubicBezTo>
                    <a:pt x="972" y="2202"/>
                    <a:pt x="1645" y="3205"/>
                    <a:pt x="2235" y="3765"/>
                  </a:cubicBezTo>
                  <a:cubicBezTo>
                    <a:pt x="2825" y="4325"/>
                    <a:pt x="3352" y="4695"/>
                    <a:pt x="4140" y="4935"/>
                  </a:cubicBezTo>
                  <a:cubicBezTo>
                    <a:pt x="4928" y="5175"/>
                    <a:pt x="6373" y="5149"/>
                    <a:pt x="6960" y="5205"/>
                  </a:cubicBezTo>
                </a:path>
              </a:pathLst>
            </a:custGeom>
            <a:noFill/>
            <a:ln w="38100" cap="flat" cmpd="sng" algn="ctr">
              <a:solidFill>
                <a:srgbClr val="7598D9"/>
              </a:solidFill>
              <a:prstDash val="solid"/>
              <a:headEnd/>
              <a:tailEnd/>
            </a:ln>
            <a:effectLst>
              <a:outerShdw blurRad="40000" dist="23000" dir="5400000" rotWithShape="0">
                <a:srgbClr val="000000">
                  <a:alpha val="35000"/>
                </a:srgbClr>
              </a:outerShdw>
            </a:effectLst>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4" name="Line 37">
              <a:extLst>
                <a:ext uri="{FF2B5EF4-FFF2-40B4-BE49-F238E27FC236}">
                  <a16:creationId xmlns:a16="http://schemas.microsoft.com/office/drawing/2014/main" id="{793C80C3-E271-FCAA-0316-2A1D736720DB}"/>
                </a:ext>
              </a:extLst>
            </p:cNvPr>
            <p:cNvSpPr>
              <a:spLocks noChangeShapeType="1"/>
            </p:cNvSpPr>
            <p:nvPr/>
          </p:nvSpPr>
          <p:spPr bwMode="auto">
            <a:xfrm>
              <a:off x="1599772" y="3067301"/>
              <a:ext cx="2213007" cy="0"/>
            </a:xfrm>
            <a:prstGeom prst="line">
              <a:avLst/>
            </a:prstGeom>
            <a:noFill/>
            <a:ln w="25400">
              <a:solidFill>
                <a:srgbClr val="000000"/>
              </a:solidFill>
              <a:prstDash val="sysDot"/>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5" name="Freeform 38">
              <a:extLst>
                <a:ext uri="{FF2B5EF4-FFF2-40B4-BE49-F238E27FC236}">
                  <a16:creationId xmlns:a16="http://schemas.microsoft.com/office/drawing/2014/main" id="{5CE95FD4-3BA3-A166-994B-0516045C3E42}"/>
                </a:ext>
              </a:extLst>
            </p:cNvPr>
            <p:cNvSpPr>
              <a:spLocks/>
            </p:cNvSpPr>
            <p:nvPr/>
          </p:nvSpPr>
          <p:spPr bwMode="auto">
            <a:xfrm>
              <a:off x="2120567" y="1554160"/>
              <a:ext cx="3676904" cy="1478820"/>
            </a:xfrm>
            <a:custGeom>
              <a:avLst/>
              <a:gdLst/>
              <a:ahLst/>
              <a:cxnLst>
                <a:cxn ang="0">
                  <a:pos x="0" y="0"/>
                </a:cxn>
                <a:cxn ang="0">
                  <a:pos x="1021" y="1583"/>
                </a:cxn>
                <a:cxn ang="0">
                  <a:pos x="2460" y="2205"/>
                </a:cxn>
                <a:cxn ang="0">
                  <a:pos x="4127" y="1540"/>
                </a:cxn>
                <a:cxn ang="0">
                  <a:pos x="5340" y="29"/>
                </a:cxn>
              </a:cxnLst>
              <a:rect l="0" t="0" r="r" b="b"/>
              <a:pathLst>
                <a:path w="5340" h="2212">
                  <a:moveTo>
                    <a:pt x="0" y="0"/>
                  </a:moveTo>
                  <a:cubicBezTo>
                    <a:pt x="170" y="264"/>
                    <a:pt x="611" y="1216"/>
                    <a:pt x="1021" y="1583"/>
                  </a:cubicBezTo>
                  <a:cubicBezTo>
                    <a:pt x="1431" y="1950"/>
                    <a:pt x="1942" y="2212"/>
                    <a:pt x="2460" y="2205"/>
                  </a:cubicBezTo>
                  <a:cubicBezTo>
                    <a:pt x="2978" y="2198"/>
                    <a:pt x="3647" y="1903"/>
                    <a:pt x="4127" y="1540"/>
                  </a:cubicBezTo>
                  <a:cubicBezTo>
                    <a:pt x="4607" y="1177"/>
                    <a:pt x="5088" y="343"/>
                    <a:pt x="5340" y="29"/>
                  </a:cubicBezTo>
                </a:path>
              </a:pathLst>
            </a:custGeom>
            <a:noFill/>
            <a:ln w="38100" cap="flat" cmpd="sng" algn="ctr">
              <a:solidFill>
                <a:srgbClr val="B32C16"/>
              </a:solidFill>
              <a:prstDash val="solid"/>
              <a:headEnd/>
              <a:tailEnd/>
            </a:ln>
            <a:effectLst>
              <a:outerShdw blurRad="40000" dist="23000" dir="5400000" rotWithShape="0">
                <a:srgbClr val="000000">
                  <a:alpha val="35000"/>
                </a:srgbClr>
              </a:outerShdw>
            </a:effectLst>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6" name="Line 39">
              <a:extLst>
                <a:ext uri="{FF2B5EF4-FFF2-40B4-BE49-F238E27FC236}">
                  <a16:creationId xmlns:a16="http://schemas.microsoft.com/office/drawing/2014/main" id="{24222B00-07DD-8785-C899-147AB52A1EE5}"/>
                </a:ext>
              </a:extLst>
            </p:cNvPr>
            <p:cNvSpPr>
              <a:spLocks noChangeShapeType="1"/>
            </p:cNvSpPr>
            <p:nvPr/>
          </p:nvSpPr>
          <p:spPr bwMode="auto">
            <a:xfrm>
              <a:off x="3814270" y="3058348"/>
              <a:ext cx="0" cy="3008376"/>
            </a:xfrm>
            <a:prstGeom prst="line">
              <a:avLst/>
            </a:prstGeom>
            <a:noFill/>
            <a:ln w="25400">
              <a:solidFill>
                <a:srgbClr val="000000"/>
              </a:solidFill>
              <a:prstDash val="sysDot"/>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7" name="Text Box 40">
              <a:extLst>
                <a:ext uri="{FF2B5EF4-FFF2-40B4-BE49-F238E27FC236}">
                  <a16:creationId xmlns:a16="http://schemas.microsoft.com/office/drawing/2014/main" id="{E26578A6-9C8B-0B81-FAE4-77833CA72EAD}"/>
                </a:ext>
              </a:extLst>
            </p:cNvPr>
            <p:cNvSpPr txBox="1">
              <a:spLocks noChangeArrowheads="1"/>
            </p:cNvSpPr>
            <p:nvPr/>
          </p:nvSpPr>
          <p:spPr bwMode="auto">
            <a:xfrm>
              <a:off x="3612817" y="6065232"/>
              <a:ext cx="628237" cy="399923"/>
            </a:xfrm>
            <a:prstGeom prst="rect">
              <a:avLst/>
            </a:prstGeom>
            <a:noFill/>
            <a:ln w="9525">
              <a:noFill/>
              <a:miter lim="800000"/>
              <a:headEnd/>
              <a:tailEnd/>
            </a:ln>
          </p:spPr>
          <p:txBody>
            <a:bodyPr lIns="0" tIns="0" rIns="0" bIns="0"/>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de-DE" sz="1200" b="0" i="1" u="none" strike="noStrike" kern="0" cap="none" spc="0" normalizeH="0" baseline="0" noProof="0" dirty="0">
                  <a:ln>
                    <a:noFill/>
                  </a:ln>
                  <a:solidFill>
                    <a:prstClr val="black"/>
                  </a:solidFill>
                  <a:effectLst/>
                  <a:uLnTx/>
                  <a:uFillTx/>
                </a:rPr>
                <a:t>A</a:t>
              </a:r>
              <a:r>
                <a:rPr kumimoji="0" lang="de-DE" sz="1200" b="0" i="1" u="none" strike="noStrike" kern="0" cap="none" spc="0" normalizeH="0" baseline="-25000" noProof="0" dirty="0">
                  <a:ln>
                    <a:noFill/>
                  </a:ln>
                  <a:solidFill>
                    <a:prstClr val="black"/>
                  </a:solidFill>
                  <a:effectLst/>
                  <a:uLnTx/>
                  <a:uFillTx/>
                </a:rPr>
                <a:t>opt</a:t>
              </a:r>
              <a:endParaRPr kumimoji="0" lang="de-DE" sz="1100" b="0" i="1" u="none" strike="noStrike" kern="0" cap="none" spc="0" normalizeH="0" baseline="0" noProof="0" dirty="0">
                <a:ln>
                  <a:noFill/>
                </a:ln>
                <a:solidFill>
                  <a:prstClr val="black"/>
                </a:solidFill>
                <a:effectLst/>
                <a:uLnTx/>
                <a:uFillTx/>
              </a:endParaRPr>
            </a:p>
          </p:txBody>
        </p:sp>
        <p:sp>
          <p:nvSpPr>
            <p:cNvPr id="48" name="Line 41">
              <a:extLst>
                <a:ext uri="{FF2B5EF4-FFF2-40B4-BE49-F238E27FC236}">
                  <a16:creationId xmlns:a16="http://schemas.microsoft.com/office/drawing/2014/main" id="{63550ADF-EFF0-D281-21F9-0CA044C2CC33}"/>
                </a:ext>
              </a:extLst>
            </p:cNvPr>
            <p:cNvSpPr>
              <a:spLocks noChangeShapeType="1"/>
            </p:cNvSpPr>
            <p:nvPr/>
          </p:nvSpPr>
          <p:spPr bwMode="auto">
            <a:xfrm flipH="1">
              <a:off x="3080084" y="2191351"/>
              <a:ext cx="564070" cy="590931"/>
            </a:xfrm>
            <a:prstGeom prst="line">
              <a:avLst/>
            </a:prstGeom>
            <a:noFill/>
            <a:ln w="19050">
              <a:solidFill>
                <a:srgbClr val="000000"/>
              </a:solidFill>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9" name="Line 42">
              <a:extLst>
                <a:ext uri="{FF2B5EF4-FFF2-40B4-BE49-F238E27FC236}">
                  <a16:creationId xmlns:a16="http://schemas.microsoft.com/office/drawing/2014/main" id="{39344D8C-836A-6906-CFD5-C9ECD5974A24}"/>
                </a:ext>
              </a:extLst>
            </p:cNvPr>
            <p:cNvSpPr>
              <a:spLocks noChangeShapeType="1"/>
            </p:cNvSpPr>
            <p:nvPr/>
          </p:nvSpPr>
          <p:spPr bwMode="auto">
            <a:xfrm flipH="1">
              <a:off x="5402024" y="4692362"/>
              <a:ext cx="1059497" cy="723741"/>
            </a:xfrm>
            <a:prstGeom prst="line">
              <a:avLst/>
            </a:prstGeom>
            <a:noFill/>
            <a:ln w="19050">
              <a:solidFill>
                <a:srgbClr val="000000"/>
              </a:solidFill>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50" name="Line 43">
              <a:extLst>
                <a:ext uri="{FF2B5EF4-FFF2-40B4-BE49-F238E27FC236}">
                  <a16:creationId xmlns:a16="http://schemas.microsoft.com/office/drawing/2014/main" id="{CEF8A79F-5EC7-4A52-030B-4837B51C857B}"/>
                </a:ext>
              </a:extLst>
            </p:cNvPr>
            <p:cNvSpPr>
              <a:spLocks noChangeShapeType="1"/>
            </p:cNvSpPr>
            <p:nvPr/>
          </p:nvSpPr>
          <p:spPr bwMode="auto">
            <a:xfrm>
              <a:off x="5784040" y="2495770"/>
              <a:ext cx="1031145" cy="522288"/>
            </a:xfrm>
            <a:prstGeom prst="line">
              <a:avLst/>
            </a:prstGeom>
            <a:noFill/>
            <a:ln w="19050">
              <a:solidFill>
                <a:srgbClr val="000000"/>
              </a:solidFill>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grpSp>
      <p:sp>
        <p:nvSpPr>
          <p:cNvPr id="52" name="TextBox 51">
            <a:extLst>
              <a:ext uri="{FF2B5EF4-FFF2-40B4-BE49-F238E27FC236}">
                <a16:creationId xmlns:a16="http://schemas.microsoft.com/office/drawing/2014/main" id="{A2FA69B5-9F6E-5F9B-E89D-4DD3497A0DF7}"/>
              </a:ext>
            </a:extLst>
          </p:cNvPr>
          <p:cNvSpPr txBox="1"/>
          <p:nvPr/>
        </p:nvSpPr>
        <p:spPr>
          <a:xfrm>
            <a:off x="4264873" y="3971707"/>
            <a:ext cx="4529288" cy="1015663"/>
          </a:xfrm>
          <a:prstGeom prst="rect">
            <a:avLst/>
          </a:prstGeom>
          <a:noFill/>
        </p:spPr>
        <p:txBody>
          <a:bodyPr wrap="square" rtlCol="0">
            <a:spAutoFit/>
          </a:bodyPr>
          <a:lstStyle/>
          <a:p>
            <a:pPr algn="l"/>
            <a:r>
              <a:rPr lang="en-CH" sz="1200" dirty="0"/>
              <a:t>Example: As availability increases costs due to down times decrease. However, to achieve high availability, higher CAPEX and OPEX are required. There exists an optimal location for the total lifecycle costs where availability and cost are acceptable (note this is not necessarily where the two curves cross).</a:t>
            </a:r>
          </a:p>
        </p:txBody>
      </p:sp>
    </p:spTree>
    <p:extLst>
      <p:ext uri="{BB962C8B-B14F-4D97-AF65-F5344CB8AC3E}">
        <p14:creationId xmlns:p14="http://schemas.microsoft.com/office/powerpoint/2010/main" val="136485258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932E9B-1F48-D56E-D541-9A314314A19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033A06D-BCF3-15A6-8823-BC899B06C79B}"/>
              </a:ext>
            </a:extLst>
          </p:cNvPr>
          <p:cNvSpPr>
            <a:spLocks noGrp="1"/>
          </p:cNvSpPr>
          <p:nvPr>
            <p:ph type="sldNum" sz="quarter" idx="10"/>
          </p:nvPr>
        </p:nvSpPr>
        <p:spPr/>
        <p:txBody>
          <a:bodyPr/>
          <a:lstStyle/>
          <a:p>
            <a:fld id="{88A1DFE4-5FC5-43BD-BB7E-75EAD82B965F}" type="slidenum">
              <a:rPr lang="en-US" noProof="0" smtClean="0"/>
              <a:pPr/>
              <a:t>70</a:t>
            </a:fld>
            <a:endParaRPr lang="en-US" noProof="0" dirty="0"/>
          </a:p>
        </p:txBody>
      </p:sp>
      <p:sp>
        <p:nvSpPr>
          <p:cNvPr id="7" name="Text Placeholder 6">
            <a:extLst>
              <a:ext uri="{FF2B5EF4-FFF2-40B4-BE49-F238E27FC236}">
                <a16:creationId xmlns:a16="http://schemas.microsoft.com/office/drawing/2014/main" id="{0B35BCF7-6446-65B6-43A3-8ACE8D551A0A}"/>
              </a:ext>
            </a:extLst>
          </p:cNvPr>
          <p:cNvSpPr>
            <a:spLocks noGrp="1"/>
          </p:cNvSpPr>
          <p:nvPr>
            <p:ph type="body" sz="quarter" idx="12"/>
          </p:nvPr>
        </p:nvSpPr>
        <p:spPr>
          <a:xfrm>
            <a:off x="179462" y="998824"/>
            <a:ext cx="8855316" cy="3196300"/>
          </a:xfrm>
        </p:spPr>
        <p:txBody>
          <a:bodyPr/>
          <a:lstStyle/>
          <a:p>
            <a:pPr>
              <a:spcAft>
                <a:spcPts val="600"/>
              </a:spcAft>
            </a:pPr>
            <a:r>
              <a:rPr lang="en-CH" dirty="0"/>
              <a:t>Bob’s </a:t>
            </a:r>
            <a:r>
              <a:rPr lang="en-CH" b="1" dirty="0"/>
              <a:t>time preference depends </a:t>
            </a:r>
            <a:r>
              <a:rPr lang="en-CH" dirty="0"/>
              <a:t>on</a:t>
            </a:r>
          </a:p>
          <a:p>
            <a:pPr marL="285750" indent="-285750">
              <a:spcAft>
                <a:spcPts val="600"/>
              </a:spcAft>
              <a:buFont typeface="Arial" panose="020B0604020202020204" pitchFamily="34" charset="0"/>
              <a:buChar char="•"/>
            </a:pPr>
            <a:r>
              <a:rPr lang="en-CH" dirty="0"/>
              <a:t>the </a:t>
            </a:r>
            <a:r>
              <a:rPr lang="en-CH" b="1" dirty="0"/>
              <a:t>trust</a:t>
            </a:r>
            <a:r>
              <a:rPr lang="en-CH" dirty="0"/>
              <a:t> in Jim (risk),</a:t>
            </a:r>
          </a:p>
          <a:p>
            <a:pPr marL="285750" indent="-285750">
              <a:spcAft>
                <a:spcPts val="600"/>
              </a:spcAft>
              <a:buFont typeface="Arial" panose="020B0604020202020204" pitchFamily="34" charset="0"/>
              <a:buChar char="•"/>
            </a:pPr>
            <a:r>
              <a:rPr lang="en-CH" dirty="0"/>
              <a:t>whether he </a:t>
            </a:r>
            <a:r>
              <a:rPr lang="en-CH" b="1" dirty="0"/>
              <a:t>needs</a:t>
            </a:r>
            <a:r>
              <a:rPr lang="en-CH" dirty="0"/>
              <a:t> money now or</a:t>
            </a:r>
          </a:p>
          <a:p>
            <a:pPr marL="285750" indent="-285750">
              <a:spcAft>
                <a:spcPts val="600"/>
              </a:spcAft>
              <a:buFont typeface="Arial" panose="020B0604020202020204" pitchFamily="34" charset="0"/>
              <a:buChar char="•"/>
            </a:pPr>
            <a:r>
              <a:rPr lang="en-CH" dirty="0"/>
              <a:t>if he thinks </a:t>
            </a:r>
            <a:r>
              <a:rPr lang="en-CH" b="1" dirty="0"/>
              <a:t>he can wait </a:t>
            </a:r>
            <a:r>
              <a:rPr lang="en-CH" dirty="0"/>
              <a:t>or</a:t>
            </a:r>
          </a:p>
          <a:p>
            <a:pPr marL="285750" indent="-285750">
              <a:spcAft>
                <a:spcPts val="600"/>
              </a:spcAft>
              <a:buFont typeface="Arial" panose="020B0604020202020204" pitchFamily="34" charset="0"/>
              <a:buChar char="•"/>
            </a:pPr>
            <a:r>
              <a:rPr lang="en-CH" dirty="0"/>
              <a:t>if he </a:t>
            </a:r>
            <a:r>
              <a:rPr lang="en-CH" b="1" dirty="0"/>
              <a:t>prefers to have 15 euro later rather than 10 euro now</a:t>
            </a:r>
            <a:r>
              <a:rPr lang="en-CH" dirty="0"/>
              <a:t>.</a:t>
            </a:r>
          </a:p>
          <a:p>
            <a:pPr>
              <a:spcAft>
                <a:spcPts val="600"/>
              </a:spcAft>
            </a:pPr>
            <a:endParaRPr lang="en-CH" dirty="0"/>
          </a:p>
          <a:p>
            <a:pPr>
              <a:spcAft>
                <a:spcPts val="600"/>
              </a:spcAft>
            </a:pPr>
            <a:r>
              <a:rPr lang="en-CH" dirty="0"/>
              <a:t>Present and expected </a:t>
            </a:r>
            <a:r>
              <a:rPr lang="en-CH" b="1" dirty="0"/>
              <a:t>needs</a:t>
            </a:r>
            <a:r>
              <a:rPr lang="en-CH" dirty="0"/>
              <a:t>, </a:t>
            </a:r>
            <a:r>
              <a:rPr lang="en-CH" b="1" dirty="0"/>
              <a:t>present and expected income (financial situation), present and expected social, environmental and economic situation affec time preference</a:t>
            </a:r>
            <a:r>
              <a:rPr lang="en-CH" dirty="0"/>
              <a:t>.</a:t>
            </a:r>
          </a:p>
          <a:p>
            <a:pPr>
              <a:spcAft>
                <a:spcPts val="600"/>
              </a:spcAft>
            </a:pPr>
            <a:endParaRPr lang="en-CH" dirty="0"/>
          </a:p>
          <a:p>
            <a:pPr>
              <a:spcAft>
                <a:spcPts val="600"/>
              </a:spcAft>
            </a:pPr>
            <a:endParaRPr lang="en-CH" dirty="0"/>
          </a:p>
        </p:txBody>
      </p:sp>
      <p:sp>
        <p:nvSpPr>
          <p:cNvPr id="5" name="Title 4">
            <a:extLst>
              <a:ext uri="{FF2B5EF4-FFF2-40B4-BE49-F238E27FC236}">
                <a16:creationId xmlns:a16="http://schemas.microsoft.com/office/drawing/2014/main" id="{0FE05D20-5377-4587-BA44-5E764C0447DC}"/>
              </a:ext>
            </a:extLst>
          </p:cNvPr>
          <p:cNvSpPr>
            <a:spLocks noGrp="1"/>
          </p:cNvSpPr>
          <p:nvPr>
            <p:ph type="title"/>
          </p:nvPr>
        </p:nvSpPr>
        <p:spPr>
          <a:xfrm>
            <a:off x="75911" y="390040"/>
            <a:ext cx="8958868" cy="501539"/>
          </a:xfrm>
        </p:spPr>
        <p:txBody>
          <a:bodyPr/>
          <a:lstStyle/>
          <a:p>
            <a:r>
              <a:rPr lang="en-CH" dirty="0"/>
              <a:t>Example </a:t>
            </a:r>
            <a:r>
              <a:rPr lang="en-CH" sz="1800" dirty="0"/>
              <a:t>(from Wikipedia)</a:t>
            </a:r>
            <a:endParaRPr lang="en-CH" dirty="0"/>
          </a:p>
        </p:txBody>
      </p:sp>
    </p:spTree>
    <p:extLst>
      <p:ext uri="{BB962C8B-B14F-4D97-AF65-F5344CB8AC3E}">
        <p14:creationId xmlns:p14="http://schemas.microsoft.com/office/powerpoint/2010/main" val="393897721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78F24-4E4E-F91C-67D7-0767F07E5F29}"/>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5A9A51D-56A0-4290-5453-A9070F1F9806}"/>
              </a:ext>
            </a:extLst>
          </p:cNvPr>
          <p:cNvSpPr>
            <a:spLocks noGrp="1"/>
          </p:cNvSpPr>
          <p:nvPr>
            <p:ph type="sldNum" sz="quarter" idx="10"/>
          </p:nvPr>
        </p:nvSpPr>
        <p:spPr/>
        <p:txBody>
          <a:bodyPr/>
          <a:lstStyle/>
          <a:p>
            <a:fld id="{88A1DFE4-5FC5-43BD-BB7E-75EAD82B965F}" type="slidenum">
              <a:rPr lang="en-US" noProof="0" smtClean="0"/>
              <a:pPr/>
              <a:t>71</a:t>
            </a:fld>
            <a:endParaRPr lang="en-US" noProof="0" dirty="0"/>
          </a:p>
        </p:txBody>
      </p:sp>
      <p:sp>
        <p:nvSpPr>
          <p:cNvPr id="7" name="Text Placeholder 6">
            <a:extLst>
              <a:ext uri="{FF2B5EF4-FFF2-40B4-BE49-F238E27FC236}">
                <a16:creationId xmlns:a16="http://schemas.microsoft.com/office/drawing/2014/main" id="{FD2E6EEA-AC4A-58E3-58ED-5CF2405E6288}"/>
              </a:ext>
            </a:extLst>
          </p:cNvPr>
          <p:cNvSpPr>
            <a:spLocks noGrp="1"/>
          </p:cNvSpPr>
          <p:nvPr>
            <p:ph type="body" sz="quarter" idx="12"/>
          </p:nvPr>
        </p:nvSpPr>
        <p:spPr>
          <a:xfrm>
            <a:off x="179462" y="1017358"/>
            <a:ext cx="8855316" cy="3538434"/>
          </a:xfrm>
        </p:spPr>
        <p:txBody>
          <a:bodyPr/>
          <a:lstStyle/>
          <a:p>
            <a:pPr>
              <a:spcAft>
                <a:spcPts val="600"/>
              </a:spcAft>
            </a:pPr>
            <a:r>
              <a:rPr lang="en-CH" b="1" dirty="0"/>
              <a:t>Depends on the actual choice:</a:t>
            </a:r>
            <a:endParaRPr lang="en-CH" dirty="0"/>
          </a:p>
          <a:p>
            <a:pPr>
              <a:spcAft>
                <a:spcPts val="600"/>
              </a:spcAft>
            </a:pPr>
            <a:r>
              <a:rPr lang="en-CH" dirty="0"/>
              <a:t>“Would you rather have 100 euro today or 110 euro in a month?”.</a:t>
            </a:r>
          </a:p>
          <a:p>
            <a:pPr>
              <a:spcAft>
                <a:spcPts val="600"/>
              </a:spcAft>
            </a:pPr>
            <a:endParaRPr lang="en-CH" dirty="0"/>
          </a:p>
          <a:p>
            <a:pPr marL="285750" indent="-285750">
              <a:spcAft>
                <a:spcPts val="600"/>
              </a:spcAft>
              <a:buFont typeface="Arial" panose="020B0604020202020204" pitchFamily="34" charset="0"/>
              <a:buChar char="•"/>
            </a:pPr>
            <a:r>
              <a:rPr lang="en-CH" u="sng" dirty="0"/>
              <a:t>If I choose 100 euro now:</a:t>
            </a:r>
          </a:p>
          <a:p>
            <a:pPr marL="271463">
              <a:spcAft>
                <a:spcPts val="600"/>
              </a:spcAft>
            </a:pPr>
            <a:r>
              <a:rPr lang="en-CH" dirty="0"/>
              <a:t>I believe that the </a:t>
            </a:r>
            <a:r>
              <a:rPr lang="en-CH" b="1" dirty="0"/>
              <a:t>110 euro in a month have less value to me than 100 euro now</a:t>
            </a:r>
            <a:r>
              <a:rPr lang="en-CH" dirty="0"/>
              <a:t>.</a:t>
            </a:r>
          </a:p>
          <a:p>
            <a:pPr marL="271463">
              <a:spcAft>
                <a:spcPts val="600"/>
              </a:spcAft>
            </a:pPr>
            <a:r>
              <a:rPr lang="en-CH" dirty="0"/>
              <a:t>Therefore, the </a:t>
            </a:r>
            <a:r>
              <a:rPr lang="en-CH" b="1" dirty="0"/>
              <a:t>discount rate is at least 10%, </a:t>
            </a:r>
            <a:r>
              <a:rPr lang="en-CH" dirty="0"/>
              <a:t>so that the 110 euro in one month</a:t>
            </a:r>
            <a:br>
              <a:rPr lang="en-CH" dirty="0"/>
            </a:br>
            <a:r>
              <a:rPr lang="en-CH" dirty="0"/>
              <a:t>is less worth than 100 euro to me (110 euro – 10% = 99 euro).</a:t>
            </a:r>
          </a:p>
          <a:p>
            <a:pPr marL="285750" indent="-285750">
              <a:spcAft>
                <a:spcPts val="600"/>
              </a:spcAft>
              <a:buFont typeface="Arial" panose="020B0604020202020204" pitchFamily="34" charset="0"/>
              <a:buChar char="•"/>
            </a:pPr>
            <a:r>
              <a:rPr lang="en-CH" u="sng" dirty="0"/>
              <a:t>If I choose 110 euro in a month:</a:t>
            </a:r>
          </a:p>
          <a:p>
            <a:pPr indent="271463">
              <a:spcAft>
                <a:spcPts val="600"/>
              </a:spcAft>
            </a:pPr>
            <a:r>
              <a:rPr lang="en-CH" dirty="0"/>
              <a:t>I believe that the </a:t>
            </a:r>
            <a:r>
              <a:rPr lang="en-CH" b="1" dirty="0"/>
              <a:t>value in a month is greater to me than the 100 euro now</a:t>
            </a:r>
            <a:r>
              <a:rPr lang="en-CH" dirty="0"/>
              <a:t>.</a:t>
            </a:r>
          </a:p>
          <a:p>
            <a:pPr indent="271463">
              <a:spcAft>
                <a:spcPts val="600"/>
              </a:spcAft>
            </a:pPr>
            <a:r>
              <a:rPr lang="en-CH" dirty="0"/>
              <a:t>I believe it </a:t>
            </a:r>
            <a:r>
              <a:rPr lang="en-CH" b="1" dirty="0"/>
              <a:t>would be at least corresponding to 101 euro</a:t>
            </a:r>
            <a:r>
              <a:rPr lang="en-CH" dirty="0"/>
              <a:t>.</a:t>
            </a:r>
          </a:p>
          <a:p>
            <a:pPr indent="271463">
              <a:spcAft>
                <a:spcPts val="600"/>
              </a:spcAft>
            </a:pPr>
            <a:r>
              <a:rPr lang="en-CH" dirty="0"/>
              <a:t>Therefore, the </a:t>
            </a:r>
            <a:r>
              <a:rPr lang="en-CH" b="1" dirty="0"/>
              <a:t>discount rate must be less than 10% </a:t>
            </a:r>
            <a:r>
              <a:rPr lang="en-CH" dirty="0"/>
              <a:t>(e.g. 110 euro – 9% = 100.1 euro).</a:t>
            </a:r>
          </a:p>
          <a:p>
            <a:pPr marL="269875" indent="1588">
              <a:spcAft>
                <a:spcPts val="600"/>
              </a:spcAft>
            </a:pPr>
            <a:r>
              <a:rPr lang="en-CH" dirty="0"/>
              <a:t>However, I do not know exactly the discount rate at this point, since I do not yet know the risks associated with not being able to enjoy the 110 euro (e.g. inflation, death).</a:t>
            </a:r>
          </a:p>
          <a:p>
            <a:pPr>
              <a:spcAft>
                <a:spcPts val="600"/>
              </a:spcAft>
            </a:pPr>
            <a:endParaRPr lang="en-CH" dirty="0"/>
          </a:p>
        </p:txBody>
      </p:sp>
      <p:sp>
        <p:nvSpPr>
          <p:cNvPr id="5" name="Title 4">
            <a:extLst>
              <a:ext uri="{FF2B5EF4-FFF2-40B4-BE49-F238E27FC236}">
                <a16:creationId xmlns:a16="http://schemas.microsoft.com/office/drawing/2014/main" id="{70CBB31F-3161-7F78-5D35-638C46DABC4B}"/>
              </a:ext>
            </a:extLst>
          </p:cNvPr>
          <p:cNvSpPr>
            <a:spLocks noGrp="1"/>
          </p:cNvSpPr>
          <p:nvPr>
            <p:ph type="title"/>
          </p:nvPr>
        </p:nvSpPr>
        <p:spPr>
          <a:xfrm>
            <a:off x="75911" y="408574"/>
            <a:ext cx="8958868" cy="501539"/>
          </a:xfrm>
        </p:spPr>
        <p:txBody>
          <a:bodyPr/>
          <a:lstStyle/>
          <a:p>
            <a:r>
              <a:rPr lang="en-CH" dirty="0"/>
              <a:t>Estimating the discount rate</a:t>
            </a:r>
          </a:p>
        </p:txBody>
      </p:sp>
    </p:spTree>
    <p:extLst>
      <p:ext uri="{BB962C8B-B14F-4D97-AF65-F5344CB8AC3E}">
        <p14:creationId xmlns:p14="http://schemas.microsoft.com/office/powerpoint/2010/main" val="128150145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84BACE-BC1F-4E3C-BCF3-6D632339BD20}"/>
              </a:ext>
            </a:extLst>
          </p:cNvPr>
          <p:cNvSpPr>
            <a:spLocks noGrp="1"/>
          </p:cNvSpPr>
          <p:nvPr>
            <p:ph type="sldNum" sz="quarter" idx="10"/>
          </p:nvPr>
        </p:nvSpPr>
        <p:spPr/>
        <p:txBody>
          <a:bodyPr/>
          <a:lstStyle/>
          <a:p>
            <a:fld id="{88A1DFE4-5FC5-43BD-BB7E-75EAD82B965F}" type="slidenum">
              <a:rPr lang="en-US" noProof="0" smtClean="0"/>
              <a:pPr/>
              <a:t>72</a:t>
            </a:fld>
            <a:endParaRPr lang="en-US" noProof="0" dirty="0"/>
          </a:p>
        </p:txBody>
      </p:sp>
      <p:sp>
        <p:nvSpPr>
          <p:cNvPr id="4" name="Text Placeholder 3">
            <a:extLst>
              <a:ext uri="{FF2B5EF4-FFF2-40B4-BE49-F238E27FC236}">
                <a16:creationId xmlns:a16="http://schemas.microsoft.com/office/drawing/2014/main" id="{9813DF52-556F-CC6C-B7FC-8F5C63D40B8D}"/>
              </a:ext>
            </a:extLst>
          </p:cNvPr>
          <p:cNvSpPr>
            <a:spLocks noGrp="1"/>
          </p:cNvSpPr>
          <p:nvPr>
            <p:ph type="body" sz="quarter" idx="12"/>
          </p:nvPr>
        </p:nvSpPr>
        <p:spPr>
          <a:xfrm>
            <a:off x="75910" y="992637"/>
            <a:ext cx="8958868" cy="1579113"/>
          </a:xfrm>
        </p:spPr>
        <p:txBody>
          <a:bodyPr/>
          <a:lstStyle/>
          <a:p>
            <a:pPr>
              <a:spcAft>
                <a:spcPts val="600"/>
              </a:spcAft>
            </a:pPr>
            <a:r>
              <a:rPr lang="en-CH" dirty="0"/>
              <a:t>Discounting is needed to be able to compare costs and benefits.</a:t>
            </a:r>
          </a:p>
          <a:p>
            <a:pPr>
              <a:spcAft>
                <a:spcPts val="600"/>
              </a:spcAft>
            </a:pPr>
            <a:r>
              <a:rPr lang="en-CH" dirty="0"/>
              <a:t>They bring cost and benefit values to the same point in time.</a:t>
            </a:r>
          </a:p>
          <a:p>
            <a:pPr>
              <a:spcAft>
                <a:spcPts val="600"/>
              </a:spcAft>
            </a:pPr>
            <a:r>
              <a:rPr lang="en-CH" b="1" dirty="0"/>
              <a:t>Only discounted figures can be compared</a:t>
            </a:r>
            <a:r>
              <a:rPr lang="en-CH" dirty="0"/>
              <a:t>.</a:t>
            </a:r>
          </a:p>
          <a:p>
            <a:pPr>
              <a:spcAft>
                <a:spcPts val="600"/>
              </a:spcAft>
            </a:pPr>
            <a:r>
              <a:rPr lang="en-CH" dirty="0"/>
              <a:t>Social discounting is therefore </a:t>
            </a:r>
            <a:r>
              <a:rPr lang="en-CH" b="1" dirty="0"/>
              <a:t>a key concept in Cost Benefit Analysis </a:t>
            </a:r>
            <a:r>
              <a:rPr lang="en-CH" dirty="0"/>
              <a:t>and</a:t>
            </a:r>
          </a:p>
          <a:p>
            <a:pPr>
              <a:spcAft>
                <a:spcPts val="600"/>
              </a:spcAft>
            </a:pPr>
            <a:r>
              <a:rPr lang="en-CH" dirty="0"/>
              <a:t>the determination of the </a:t>
            </a:r>
            <a:r>
              <a:rPr lang="en-CH" b="1" dirty="0"/>
              <a:t>Net Present Value </a:t>
            </a:r>
            <a:r>
              <a:rPr lang="en-CH" dirty="0"/>
              <a:t>of a project.</a:t>
            </a:r>
          </a:p>
        </p:txBody>
      </p:sp>
      <p:sp>
        <p:nvSpPr>
          <p:cNvPr id="5" name="Title 4">
            <a:extLst>
              <a:ext uri="{FF2B5EF4-FFF2-40B4-BE49-F238E27FC236}">
                <a16:creationId xmlns:a16="http://schemas.microsoft.com/office/drawing/2014/main" id="{350B2F31-0E87-F636-5CD9-ED462CEF4007}"/>
              </a:ext>
            </a:extLst>
          </p:cNvPr>
          <p:cNvSpPr>
            <a:spLocks noGrp="1"/>
          </p:cNvSpPr>
          <p:nvPr>
            <p:ph type="title"/>
          </p:nvPr>
        </p:nvSpPr>
        <p:spPr/>
        <p:txBody>
          <a:bodyPr/>
          <a:lstStyle/>
          <a:p>
            <a:r>
              <a:rPr lang="en-CH" dirty="0"/>
              <a:t>Discounting to compare costs and benefits</a:t>
            </a:r>
          </a:p>
        </p:txBody>
      </p:sp>
      <p:sp>
        <p:nvSpPr>
          <p:cNvPr id="3" name="Right Arrow 2">
            <a:extLst>
              <a:ext uri="{FF2B5EF4-FFF2-40B4-BE49-F238E27FC236}">
                <a16:creationId xmlns:a16="http://schemas.microsoft.com/office/drawing/2014/main" id="{DCE7733E-659A-702F-2E4D-F90A0421E1A9}"/>
              </a:ext>
            </a:extLst>
          </p:cNvPr>
          <p:cNvSpPr/>
          <p:nvPr/>
        </p:nvSpPr>
        <p:spPr>
          <a:xfrm>
            <a:off x="1423412" y="3758048"/>
            <a:ext cx="6857849" cy="444976"/>
          </a:xfrm>
          <a:prstGeom prst="rightArrow">
            <a:avLst>
              <a:gd name="adj1" fmla="val 28022"/>
              <a:gd name="adj2" fmla="val 121429"/>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Rectangle 12">
            <a:extLst>
              <a:ext uri="{FF2B5EF4-FFF2-40B4-BE49-F238E27FC236}">
                <a16:creationId xmlns:a16="http://schemas.microsoft.com/office/drawing/2014/main" id="{287D9993-1C3B-B450-CFB1-6E3761CE0AAE}"/>
              </a:ext>
            </a:extLst>
          </p:cNvPr>
          <p:cNvSpPr/>
          <p:nvPr/>
        </p:nvSpPr>
        <p:spPr>
          <a:xfrm>
            <a:off x="3741708" y="4203024"/>
            <a:ext cx="180000" cy="540000"/>
          </a:xfrm>
          <a:prstGeom prst="rect">
            <a:avLst/>
          </a:prstGeom>
          <a:ln>
            <a:solidFill>
              <a:srgbClr val="C0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14" name="Rectangle 13">
            <a:extLst>
              <a:ext uri="{FF2B5EF4-FFF2-40B4-BE49-F238E27FC236}">
                <a16:creationId xmlns:a16="http://schemas.microsoft.com/office/drawing/2014/main" id="{F179868E-67A5-0B66-B345-D002B01DE2BA}"/>
              </a:ext>
            </a:extLst>
          </p:cNvPr>
          <p:cNvSpPr/>
          <p:nvPr/>
        </p:nvSpPr>
        <p:spPr>
          <a:xfrm>
            <a:off x="5030650" y="4203024"/>
            <a:ext cx="180000" cy="540000"/>
          </a:xfrm>
          <a:prstGeom prst="rect">
            <a:avLst/>
          </a:prstGeom>
          <a:ln>
            <a:solidFill>
              <a:srgbClr val="C0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15" name="Rectangle 14">
            <a:extLst>
              <a:ext uri="{FF2B5EF4-FFF2-40B4-BE49-F238E27FC236}">
                <a16:creationId xmlns:a16="http://schemas.microsoft.com/office/drawing/2014/main" id="{0BCF852B-748A-4120-3592-3F425A6A78BD}"/>
              </a:ext>
            </a:extLst>
          </p:cNvPr>
          <p:cNvSpPr/>
          <p:nvPr/>
        </p:nvSpPr>
        <p:spPr>
          <a:xfrm>
            <a:off x="6319592" y="4203024"/>
            <a:ext cx="180000" cy="540000"/>
          </a:xfrm>
          <a:prstGeom prst="rect">
            <a:avLst/>
          </a:prstGeom>
          <a:ln>
            <a:solidFill>
              <a:srgbClr val="C0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16" name="Rectangle 15">
            <a:extLst>
              <a:ext uri="{FF2B5EF4-FFF2-40B4-BE49-F238E27FC236}">
                <a16:creationId xmlns:a16="http://schemas.microsoft.com/office/drawing/2014/main" id="{B089D399-F5F3-E76A-E59A-D29C6FB26321}"/>
              </a:ext>
            </a:extLst>
          </p:cNvPr>
          <p:cNvSpPr/>
          <p:nvPr/>
        </p:nvSpPr>
        <p:spPr>
          <a:xfrm>
            <a:off x="4334272" y="3218048"/>
            <a:ext cx="180000" cy="540000"/>
          </a:xfrm>
          <a:prstGeom prst="rect">
            <a:avLst/>
          </a:prstGeom>
          <a:solidFill>
            <a:schemeClr val="accent4"/>
          </a:solidFill>
          <a:ln>
            <a:solidFill>
              <a:schemeClr val="accent4">
                <a:lumMod val="50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17" name="Rectangle 16">
            <a:extLst>
              <a:ext uri="{FF2B5EF4-FFF2-40B4-BE49-F238E27FC236}">
                <a16:creationId xmlns:a16="http://schemas.microsoft.com/office/drawing/2014/main" id="{1856E97A-685F-DCE0-7E06-0B7F63FF596D}"/>
              </a:ext>
            </a:extLst>
          </p:cNvPr>
          <p:cNvSpPr/>
          <p:nvPr/>
        </p:nvSpPr>
        <p:spPr>
          <a:xfrm>
            <a:off x="5764630" y="3218048"/>
            <a:ext cx="180000" cy="540000"/>
          </a:xfrm>
          <a:prstGeom prst="rect">
            <a:avLst/>
          </a:prstGeom>
          <a:solidFill>
            <a:schemeClr val="accent4"/>
          </a:solidFill>
          <a:ln>
            <a:solidFill>
              <a:schemeClr val="accent4">
                <a:lumMod val="50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18" name="Rectangle 17">
            <a:extLst>
              <a:ext uri="{FF2B5EF4-FFF2-40B4-BE49-F238E27FC236}">
                <a16:creationId xmlns:a16="http://schemas.microsoft.com/office/drawing/2014/main" id="{7013CE30-AFD9-D1AF-D92A-ED7769B0BC01}"/>
              </a:ext>
            </a:extLst>
          </p:cNvPr>
          <p:cNvSpPr/>
          <p:nvPr/>
        </p:nvSpPr>
        <p:spPr>
          <a:xfrm>
            <a:off x="7208948" y="3218048"/>
            <a:ext cx="180000" cy="540000"/>
          </a:xfrm>
          <a:prstGeom prst="rect">
            <a:avLst/>
          </a:prstGeom>
          <a:solidFill>
            <a:schemeClr val="accent4"/>
          </a:solidFill>
          <a:ln>
            <a:solidFill>
              <a:schemeClr val="accent4">
                <a:lumMod val="50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20" name="Rectangle 19">
            <a:extLst>
              <a:ext uri="{FF2B5EF4-FFF2-40B4-BE49-F238E27FC236}">
                <a16:creationId xmlns:a16="http://schemas.microsoft.com/office/drawing/2014/main" id="{D58D7F53-9FE9-7D63-510C-B06BEEF0BEE0}"/>
              </a:ext>
            </a:extLst>
          </p:cNvPr>
          <p:cNvSpPr/>
          <p:nvPr/>
        </p:nvSpPr>
        <p:spPr>
          <a:xfrm>
            <a:off x="1423412" y="3528248"/>
            <a:ext cx="180000" cy="360000"/>
          </a:xfrm>
          <a:prstGeom prst="rect">
            <a:avLst/>
          </a:prstGeom>
          <a:solidFill>
            <a:schemeClr val="accent4"/>
          </a:solidFill>
          <a:ln>
            <a:solidFill>
              <a:schemeClr val="accent4">
                <a:lumMod val="50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21" name="Rectangle 20">
            <a:extLst>
              <a:ext uri="{FF2B5EF4-FFF2-40B4-BE49-F238E27FC236}">
                <a16:creationId xmlns:a16="http://schemas.microsoft.com/office/drawing/2014/main" id="{E226B827-585A-FCCB-6371-0CB1BCEC04C4}"/>
              </a:ext>
            </a:extLst>
          </p:cNvPr>
          <p:cNvSpPr/>
          <p:nvPr/>
        </p:nvSpPr>
        <p:spPr>
          <a:xfrm>
            <a:off x="1423412" y="3348248"/>
            <a:ext cx="180000" cy="180000"/>
          </a:xfrm>
          <a:prstGeom prst="rect">
            <a:avLst/>
          </a:prstGeom>
          <a:solidFill>
            <a:schemeClr val="accent4"/>
          </a:solidFill>
          <a:ln>
            <a:solidFill>
              <a:schemeClr val="accent4">
                <a:lumMod val="50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22" name="Rectangle 21">
            <a:extLst>
              <a:ext uri="{FF2B5EF4-FFF2-40B4-BE49-F238E27FC236}">
                <a16:creationId xmlns:a16="http://schemas.microsoft.com/office/drawing/2014/main" id="{7B054A13-CEE9-66B1-6B8F-219ED7E83337}"/>
              </a:ext>
            </a:extLst>
          </p:cNvPr>
          <p:cNvSpPr/>
          <p:nvPr/>
        </p:nvSpPr>
        <p:spPr>
          <a:xfrm>
            <a:off x="1423412" y="3245147"/>
            <a:ext cx="180000" cy="108000"/>
          </a:xfrm>
          <a:prstGeom prst="rect">
            <a:avLst/>
          </a:prstGeom>
          <a:solidFill>
            <a:schemeClr val="accent4"/>
          </a:solidFill>
          <a:ln>
            <a:solidFill>
              <a:schemeClr val="accent4">
                <a:lumMod val="50000"/>
              </a:schemeClr>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23" name="Rectangle 22">
            <a:extLst>
              <a:ext uri="{FF2B5EF4-FFF2-40B4-BE49-F238E27FC236}">
                <a16:creationId xmlns:a16="http://schemas.microsoft.com/office/drawing/2014/main" id="{41617BAA-C7AC-4F77-421E-03BCD82B03F3}"/>
              </a:ext>
            </a:extLst>
          </p:cNvPr>
          <p:cNvSpPr/>
          <p:nvPr/>
        </p:nvSpPr>
        <p:spPr>
          <a:xfrm>
            <a:off x="1423412" y="4082245"/>
            <a:ext cx="180000" cy="421808"/>
          </a:xfrm>
          <a:prstGeom prst="rect">
            <a:avLst/>
          </a:prstGeom>
          <a:ln>
            <a:solidFill>
              <a:srgbClr val="C0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25" name="Rectangle 24">
            <a:extLst>
              <a:ext uri="{FF2B5EF4-FFF2-40B4-BE49-F238E27FC236}">
                <a16:creationId xmlns:a16="http://schemas.microsoft.com/office/drawing/2014/main" id="{FFE5C832-E0E0-809D-0B00-02FE6C992B47}"/>
              </a:ext>
            </a:extLst>
          </p:cNvPr>
          <p:cNvSpPr/>
          <p:nvPr/>
        </p:nvSpPr>
        <p:spPr>
          <a:xfrm>
            <a:off x="1423412" y="4506669"/>
            <a:ext cx="180000" cy="180000"/>
          </a:xfrm>
          <a:prstGeom prst="rect">
            <a:avLst/>
          </a:prstGeom>
          <a:ln>
            <a:solidFill>
              <a:srgbClr val="C0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26" name="Rectangle 25">
            <a:extLst>
              <a:ext uri="{FF2B5EF4-FFF2-40B4-BE49-F238E27FC236}">
                <a16:creationId xmlns:a16="http://schemas.microsoft.com/office/drawing/2014/main" id="{08C8B300-107A-5045-F49C-AA3F213ADC9C}"/>
              </a:ext>
            </a:extLst>
          </p:cNvPr>
          <p:cNvSpPr/>
          <p:nvPr/>
        </p:nvSpPr>
        <p:spPr>
          <a:xfrm>
            <a:off x="1423412" y="4686669"/>
            <a:ext cx="180000" cy="107473"/>
          </a:xfrm>
          <a:prstGeom prst="rect">
            <a:avLst/>
          </a:prstGeom>
          <a:ln>
            <a:solidFill>
              <a:srgbClr val="C00000"/>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CH" sz="1200" dirty="0"/>
          </a:p>
        </p:txBody>
      </p:sp>
      <p:sp>
        <p:nvSpPr>
          <p:cNvPr id="27" name="TextBox 26">
            <a:extLst>
              <a:ext uri="{FF2B5EF4-FFF2-40B4-BE49-F238E27FC236}">
                <a16:creationId xmlns:a16="http://schemas.microsoft.com/office/drawing/2014/main" id="{54F72E90-A4CB-C2DC-3C93-CCFA2F88F445}"/>
              </a:ext>
            </a:extLst>
          </p:cNvPr>
          <p:cNvSpPr txBox="1"/>
          <p:nvPr/>
        </p:nvSpPr>
        <p:spPr>
          <a:xfrm>
            <a:off x="413387" y="3220471"/>
            <a:ext cx="832279" cy="307777"/>
          </a:xfrm>
          <a:prstGeom prst="rect">
            <a:avLst/>
          </a:prstGeom>
          <a:noFill/>
        </p:spPr>
        <p:txBody>
          <a:bodyPr wrap="none" rtlCol="0">
            <a:spAutoFit/>
          </a:bodyPr>
          <a:lstStyle/>
          <a:p>
            <a:pPr algn="just"/>
            <a:r>
              <a:rPr lang="en-CH" sz="1400" dirty="0">
                <a:solidFill>
                  <a:schemeClr val="accent4"/>
                </a:solidFill>
              </a:rPr>
              <a:t>Benefits</a:t>
            </a:r>
          </a:p>
        </p:txBody>
      </p:sp>
      <p:sp>
        <p:nvSpPr>
          <p:cNvPr id="28" name="TextBox 27">
            <a:extLst>
              <a:ext uri="{FF2B5EF4-FFF2-40B4-BE49-F238E27FC236}">
                <a16:creationId xmlns:a16="http://schemas.microsoft.com/office/drawing/2014/main" id="{293EB884-73B4-EE0C-6267-BD6D15FE325E}"/>
              </a:ext>
            </a:extLst>
          </p:cNvPr>
          <p:cNvSpPr txBox="1"/>
          <p:nvPr/>
        </p:nvSpPr>
        <p:spPr>
          <a:xfrm>
            <a:off x="598417" y="4532780"/>
            <a:ext cx="643125" cy="307777"/>
          </a:xfrm>
          <a:prstGeom prst="rect">
            <a:avLst/>
          </a:prstGeom>
          <a:noFill/>
        </p:spPr>
        <p:txBody>
          <a:bodyPr wrap="none" rtlCol="0">
            <a:spAutoFit/>
          </a:bodyPr>
          <a:lstStyle/>
          <a:p>
            <a:pPr algn="just"/>
            <a:r>
              <a:rPr lang="en-CH" sz="1400" dirty="0">
                <a:solidFill>
                  <a:schemeClr val="accent5"/>
                </a:solidFill>
              </a:rPr>
              <a:t>Costs</a:t>
            </a:r>
          </a:p>
        </p:txBody>
      </p:sp>
      <p:sp>
        <p:nvSpPr>
          <p:cNvPr id="29" name="TextBox 28">
            <a:extLst>
              <a:ext uri="{FF2B5EF4-FFF2-40B4-BE49-F238E27FC236}">
                <a16:creationId xmlns:a16="http://schemas.microsoft.com/office/drawing/2014/main" id="{50039FA2-C67F-F54E-AB52-88CA6F05FFE3}"/>
              </a:ext>
            </a:extLst>
          </p:cNvPr>
          <p:cNvSpPr txBox="1"/>
          <p:nvPr/>
        </p:nvSpPr>
        <p:spPr>
          <a:xfrm>
            <a:off x="8281261" y="3826647"/>
            <a:ext cx="575542" cy="307777"/>
          </a:xfrm>
          <a:prstGeom prst="rect">
            <a:avLst/>
          </a:prstGeom>
          <a:noFill/>
        </p:spPr>
        <p:txBody>
          <a:bodyPr wrap="none" rtlCol="0">
            <a:spAutoFit/>
          </a:bodyPr>
          <a:lstStyle/>
          <a:p>
            <a:pPr algn="l"/>
            <a:r>
              <a:rPr lang="en-CH" sz="1400" dirty="0"/>
              <a:t>Time</a:t>
            </a:r>
          </a:p>
        </p:txBody>
      </p:sp>
      <p:sp>
        <p:nvSpPr>
          <p:cNvPr id="30" name="TextBox 29">
            <a:extLst>
              <a:ext uri="{FF2B5EF4-FFF2-40B4-BE49-F238E27FC236}">
                <a16:creationId xmlns:a16="http://schemas.microsoft.com/office/drawing/2014/main" id="{1B3E2D5E-7042-CAF7-BB44-88C2F293B66E}"/>
              </a:ext>
            </a:extLst>
          </p:cNvPr>
          <p:cNvSpPr txBox="1"/>
          <p:nvPr/>
        </p:nvSpPr>
        <p:spPr>
          <a:xfrm>
            <a:off x="1241542" y="2859783"/>
            <a:ext cx="543739" cy="307777"/>
          </a:xfrm>
          <a:prstGeom prst="rect">
            <a:avLst/>
          </a:prstGeom>
          <a:noFill/>
        </p:spPr>
        <p:txBody>
          <a:bodyPr wrap="none" rtlCol="0">
            <a:spAutoFit/>
          </a:bodyPr>
          <a:lstStyle/>
          <a:p>
            <a:pPr algn="l"/>
            <a:r>
              <a:rPr lang="en-CH" sz="1400" dirty="0"/>
              <a:t>Now</a:t>
            </a:r>
          </a:p>
        </p:txBody>
      </p:sp>
      <p:sp>
        <p:nvSpPr>
          <p:cNvPr id="6" name="TextBox 5">
            <a:extLst>
              <a:ext uri="{FF2B5EF4-FFF2-40B4-BE49-F238E27FC236}">
                <a16:creationId xmlns:a16="http://schemas.microsoft.com/office/drawing/2014/main" id="{52D3D4EE-9DB6-1F53-A56C-FCBFF458CCCE}"/>
              </a:ext>
            </a:extLst>
          </p:cNvPr>
          <p:cNvSpPr txBox="1"/>
          <p:nvPr/>
        </p:nvSpPr>
        <p:spPr>
          <a:xfrm>
            <a:off x="168455" y="3826647"/>
            <a:ext cx="1067921" cy="307777"/>
          </a:xfrm>
          <a:prstGeom prst="rect">
            <a:avLst/>
          </a:prstGeom>
          <a:noFill/>
        </p:spPr>
        <p:txBody>
          <a:bodyPr wrap="none" rtlCol="0">
            <a:spAutoFit/>
          </a:bodyPr>
          <a:lstStyle/>
          <a:p>
            <a:pPr algn="r"/>
            <a:r>
              <a:rPr lang="en-CH" sz="1400" dirty="0"/>
              <a:t>NPV = B-C</a:t>
            </a:r>
          </a:p>
        </p:txBody>
      </p:sp>
    </p:spTree>
    <p:extLst>
      <p:ext uri="{BB962C8B-B14F-4D97-AF65-F5344CB8AC3E}">
        <p14:creationId xmlns:p14="http://schemas.microsoft.com/office/powerpoint/2010/main" val="3686184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grpId="0" nodeType="clickEffect">
                                  <p:stCondLst>
                                    <p:cond delay="0"/>
                                  </p:stCondLst>
                                  <p:childTnLst>
                                    <p:anim calcmode="lin" valueType="num">
                                      <p:cBhvr>
                                        <p:cTn id="6" dur="2000"/>
                                        <p:tgtEl>
                                          <p:spTgt spid="16"/>
                                        </p:tgtEl>
                                        <p:attrNameLst>
                                          <p:attrName>ppt_w</p:attrName>
                                        </p:attrNameLst>
                                      </p:cBhvr>
                                      <p:tavLst>
                                        <p:tav tm="0">
                                          <p:val>
                                            <p:strVal val="ppt_w"/>
                                          </p:val>
                                        </p:tav>
                                        <p:tav tm="100000">
                                          <p:val>
                                            <p:fltVal val="0"/>
                                          </p:val>
                                        </p:tav>
                                      </p:tavLst>
                                    </p:anim>
                                    <p:anim calcmode="lin" valueType="num">
                                      <p:cBhvr>
                                        <p:cTn id="7" dur="2000"/>
                                        <p:tgtEl>
                                          <p:spTgt spid="16"/>
                                        </p:tgtEl>
                                        <p:attrNameLst>
                                          <p:attrName>ppt_h</p:attrName>
                                        </p:attrNameLst>
                                      </p:cBhvr>
                                      <p:tavLst>
                                        <p:tav tm="0">
                                          <p:val>
                                            <p:strVal val="ppt_h"/>
                                          </p:val>
                                        </p:tav>
                                        <p:tav tm="100000">
                                          <p:val>
                                            <p:fltVal val="0"/>
                                          </p:val>
                                        </p:tav>
                                      </p:tavLst>
                                    </p:anim>
                                    <p:animEffect transition="out" filter="fade">
                                      <p:cBhvr>
                                        <p:cTn id="8" dur="2000"/>
                                        <p:tgtEl>
                                          <p:spTgt spid="16"/>
                                        </p:tgtEl>
                                      </p:cBhvr>
                                    </p:animEffect>
                                    <p:set>
                                      <p:cBhvr>
                                        <p:cTn id="9" dur="1" fill="hold">
                                          <p:stCondLst>
                                            <p:cond delay="1999"/>
                                          </p:stCondLst>
                                        </p:cTn>
                                        <p:tgtEl>
                                          <p:spTgt spid="16"/>
                                        </p:tgtEl>
                                        <p:attrNameLst>
                                          <p:attrName>style.visibility</p:attrName>
                                        </p:attrNameLst>
                                      </p:cBhvr>
                                      <p:to>
                                        <p:strVal val="hidden"/>
                                      </p:to>
                                    </p:set>
                                  </p:childTnLst>
                                </p:cTn>
                              </p:par>
                              <p:par>
                                <p:cTn id="10" presetID="0" presetClass="path" presetSubtype="0" accel="50000" decel="50000" fill="hold" grpId="1" nodeType="withEffect">
                                  <p:stCondLst>
                                    <p:cond delay="0"/>
                                  </p:stCondLst>
                                  <p:childTnLst>
                                    <p:animMotion origin="layout" path="M -4.16667E-6 3.58025E-6 L -0.31909 0.04722 " pathEditMode="relative" rAng="0" ptsTypes="AA">
                                      <p:cBhvr>
                                        <p:cTn id="11" dur="2000" fill="hold"/>
                                        <p:tgtEl>
                                          <p:spTgt spid="16"/>
                                        </p:tgtEl>
                                        <p:attrNameLst>
                                          <p:attrName>ppt_x</p:attrName>
                                          <p:attrName>ppt_y</p:attrName>
                                        </p:attrNameLst>
                                      </p:cBhvr>
                                      <p:rCtr x="-15955" y="2346"/>
                                    </p:animMotion>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dissolve">
                                      <p:cBhvr>
                                        <p:cTn id="15" dur="500"/>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xit" presetSubtype="32" fill="hold" grpId="0" nodeType="clickEffect">
                                  <p:stCondLst>
                                    <p:cond delay="0"/>
                                  </p:stCondLst>
                                  <p:childTnLst>
                                    <p:anim calcmode="lin" valueType="num">
                                      <p:cBhvr>
                                        <p:cTn id="19" dur="2000"/>
                                        <p:tgtEl>
                                          <p:spTgt spid="17"/>
                                        </p:tgtEl>
                                        <p:attrNameLst>
                                          <p:attrName>ppt_w</p:attrName>
                                        </p:attrNameLst>
                                      </p:cBhvr>
                                      <p:tavLst>
                                        <p:tav tm="0">
                                          <p:val>
                                            <p:strVal val="ppt_w"/>
                                          </p:val>
                                        </p:tav>
                                        <p:tav tm="100000">
                                          <p:val>
                                            <p:fltVal val="0"/>
                                          </p:val>
                                        </p:tav>
                                      </p:tavLst>
                                    </p:anim>
                                    <p:anim calcmode="lin" valueType="num">
                                      <p:cBhvr>
                                        <p:cTn id="20" dur="2000"/>
                                        <p:tgtEl>
                                          <p:spTgt spid="17"/>
                                        </p:tgtEl>
                                        <p:attrNameLst>
                                          <p:attrName>ppt_h</p:attrName>
                                        </p:attrNameLst>
                                      </p:cBhvr>
                                      <p:tavLst>
                                        <p:tav tm="0">
                                          <p:val>
                                            <p:strVal val="ppt_h"/>
                                          </p:val>
                                        </p:tav>
                                        <p:tav tm="100000">
                                          <p:val>
                                            <p:fltVal val="0"/>
                                          </p:val>
                                        </p:tav>
                                      </p:tavLst>
                                    </p:anim>
                                    <p:animEffect transition="out" filter="fade">
                                      <p:cBhvr>
                                        <p:cTn id="21" dur="2000"/>
                                        <p:tgtEl>
                                          <p:spTgt spid="17"/>
                                        </p:tgtEl>
                                      </p:cBhvr>
                                    </p:animEffect>
                                    <p:set>
                                      <p:cBhvr>
                                        <p:cTn id="22" dur="1" fill="hold">
                                          <p:stCondLst>
                                            <p:cond delay="1999"/>
                                          </p:stCondLst>
                                        </p:cTn>
                                        <p:tgtEl>
                                          <p:spTgt spid="17"/>
                                        </p:tgtEl>
                                        <p:attrNameLst>
                                          <p:attrName>style.visibility</p:attrName>
                                        </p:attrNameLst>
                                      </p:cBhvr>
                                      <p:to>
                                        <p:strVal val="hidden"/>
                                      </p:to>
                                    </p:set>
                                  </p:childTnLst>
                                </p:cTn>
                              </p:par>
                              <p:par>
                                <p:cTn id="23" presetID="0" presetClass="path" presetSubtype="0" accel="50000" decel="50000" fill="hold" grpId="1" nodeType="withEffect">
                                  <p:stCondLst>
                                    <p:cond delay="0"/>
                                  </p:stCondLst>
                                  <p:childTnLst>
                                    <p:animMotion origin="layout" path="M 2.22222E-6 3.58025E-6 L -0.4757 -0.00803 " pathEditMode="relative" rAng="0" ptsTypes="AA">
                                      <p:cBhvr>
                                        <p:cTn id="24" dur="2000" fill="hold"/>
                                        <p:tgtEl>
                                          <p:spTgt spid="17"/>
                                        </p:tgtEl>
                                        <p:attrNameLst>
                                          <p:attrName>ppt_x</p:attrName>
                                          <p:attrName>ppt_y</p:attrName>
                                        </p:attrNameLst>
                                      </p:cBhvr>
                                      <p:rCtr x="-23785" y="-401"/>
                                    </p:animMotion>
                                  </p:childTnLst>
                                </p:cTn>
                              </p:par>
                            </p:childTnLst>
                          </p:cTn>
                        </p:par>
                        <p:par>
                          <p:cTn id="25" fill="hold">
                            <p:stCondLst>
                              <p:cond delay="2000"/>
                            </p:stCondLst>
                            <p:childTnLst>
                              <p:par>
                                <p:cTn id="26" presetID="9"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dissolve">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xit" presetSubtype="32" fill="hold" grpId="0" nodeType="clickEffect">
                                  <p:stCondLst>
                                    <p:cond delay="0"/>
                                  </p:stCondLst>
                                  <p:childTnLst>
                                    <p:anim calcmode="lin" valueType="num">
                                      <p:cBhvr>
                                        <p:cTn id="32" dur="2000"/>
                                        <p:tgtEl>
                                          <p:spTgt spid="18"/>
                                        </p:tgtEl>
                                        <p:attrNameLst>
                                          <p:attrName>ppt_w</p:attrName>
                                        </p:attrNameLst>
                                      </p:cBhvr>
                                      <p:tavLst>
                                        <p:tav tm="0">
                                          <p:val>
                                            <p:strVal val="ppt_w"/>
                                          </p:val>
                                        </p:tav>
                                        <p:tav tm="100000">
                                          <p:val>
                                            <p:fltVal val="0"/>
                                          </p:val>
                                        </p:tav>
                                      </p:tavLst>
                                    </p:anim>
                                    <p:anim calcmode="lin" valueType="num">
                                      <p:cBhvr>
                                        <p:cTn id="33" dur="2000"/>
                                        <p:tgtEl>
                                          <p:spTgt spid="18"/>
                                        </p:tgtEl>
                                        <p:attrNameLst>
                                          <p:attrName>ppt_h</p:attrName>
                                        </p:attrNameLst>
                                      </p:cBhvr>
                                      <p:tavLst>
                                        <p:tav tm="0">
                                          <p:val>
                                            <p:strVal val="ppt_h"/>
                                          </p:val>
                                        </p:tav>
                                        <p:tav tm="100000">
                                          <p:val>
                                            <p:fltVal val="0"/>
                                          </p:val>
                                        </p:tav>
                                      </p:tavLst>
                                    </p:anim>
                                    <p:animEffect transition="out" filter="fade">
                                      <p:cBhvr>
                                        <p:cTn id="34" dur="2000"/>
                                        <p:tgtEl>
                                          <p:spTgt spid="18"/>
                                        </p:tgtEl>
                                      </p:cBhvr>
                                    </p:animEffect>
                                    <p:set>
                                      <p:cBhvr>
                                        <p:cTn id="35" dur="1" fill="hold">
                                          <p:stCondLst>
                                            <p:cond delay="1999"/>
                                          </p:stCondLst>
                                        </p:cTn>
                                        <p:tgtEl>
                                          <p:spTgt spid="18"/>
                                        </p:tgtEl>
                                        <p:attrNameLst>
                                          <p:attrName>style.visibility</p:attrName>
                                        </p:attrNameLst>
                                      </p:cBhvr>
                                      <p:to>
                                        <p:strVal val="hidden"/>
                                      </p:to>
                                    </p:set>
                                  </p:childTnLst>
                                </p:cTn>
                              </p:par>
                              <p:par>
                                <p:cTn id="36" presetID="0" presetClass="path" presetSubtype="0" accel="50000" decel="50000" fill="hold" grpId="1" nodeType="withEffect">
                                  <p:stCondLst>
                                    <p:cond delay="0"/>
                                  </p:stCondLst>
                                  <p:childTnLst>
                                    <p:animMotion origin="layout" path="M -2.77778E-7 3.58025E-6 L -0.63316 -0.03673 " pathEditMode="relative" rAng="0" ptsTypes="AA">
                                      <p:cBhvr>
                                        <p:cTn id="37" dur="2000" fill="hold"/>
                                        <p:tgtEl>
                                          <p:spTgt spid="18"/>
                                        </p:tgtEl>
                                        <p:attrNameLst>
                                          <p:attrName>ppt_x</p:attrName>
                                          <p:attrName>ppt_y</p:attrName>
                                        </p:attrNameLst>
                                      </p:cBhvr>
                                      <p:rCtr x="-31667" y="-1852"/>
                                    </p:animMotion>
                                  </p:childTnLst>
                                </p:cTn>
                              </p:par>
                            </p:childTnLst>
                          </p:cTn>
                        </p:par>
                        <p:par>
                          <p:cTn id="38" fill="hold">
                            <p:stCondLst>
                              <p:cond delay="2000"/>
                            </p:stCondLst>
                            <p:childTnLst>
                              <p:par>
                                <p:cTn id="39" presetID="9"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dissolve">
                                      <p:cBhvr>
                                        <p:cTn id="41" dur="5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xit" presetSubtype="32" fill="hold" grpId="0" nodeType="clickEffect">
                                  <p:stCondLst>
                                    <p:cond delay="0"/>
                                  </p:stCondLst>
                                  <p:childTnLst>
                                    <p:anim calcmode="lin" valueType="num">
                                      <p:cBhvr>
                                        <p:cTn id="45" dur="500"/>
                                        <p:tgtEl>
                                          <p:spTgt spid="13"/>
                                        </p:tgtEl>
                                        <p:attrNameLst>
                                          <p:attrName>ppt_w</p:attrName>
                                        </p:attrNameLst>
                                      </p:cBhvr>
                                      <p:tavLst>
                                        <p:tav tm="0">
                                          <p:val>
                                            <p:strVal val="ppt_w"/>
                                          </p:val>
                                        </p:tav>
                                        <p:tav tm="100000">
                                          <p:val>
                                            <p:fltVal val="0"/>
                                          </p:val>
                                        </p:tav>
                                      </p:tavLst>
                                    </p:anim>
                                    <p:anim calcmode="lin" valueType="num">
                                      <p:cBhvr>
                                        <p:cTn id="46" dur="500"/>
                                        <p:tgtEl>
                                          <p:spTgt spid="13"/>
                                        </p:tgtEl>
                                        <p:attrNameLst>
                                          <p:attrName>ppt_h</p:attrName>
                                        </p:attrNameLst>
                                      </p:cBhvr>
                                      <p:tavLst>
                                        <p:tav tm="0">
                                          <p:val>
                                            <p:strVal val="ppt_h"/>
                                          </p:val>
                                        </p:tav>
                                        <p:tav tm="100000">
                                          <p:val>
                                            <p:fltVal val="0"/>
                                          </p:val>
                                        </p:tav>
                                      </p:tavLst>
                                    </p:anim>
                                    <p:animEffect transition="out" filter="fade">
                                      <p:cBhvr>
                                        <p:cTn id="47" dur="500"/>
                                        <p:tgtEl>
                                          <p:spTgt spid="13"/>
                                        </p:tgtEl>
                                      </p:cBhvr>
                                    </p:animEffect>
                                    <p:set>
                                      <p:cBhvr>
                                        <p:cTn id="48" dur="1" fill="hold">
                                          <p:stCondLst>
                                            <p:cond delay="499"/>
                                          </p:stCondLst>
                                        </p:cTn>
                                        <p:tgtEl>
                                          <p:spTgt spid="13"/>
                                        </p:tgtEl>
                                        <p:attrNameLst>
                                          <p:attrName>style.visibility</p:attrName>
                                        </p:attrNameLst>
                                      </p:cBhvr>
                                      <p:to>
                                        <p:strVal val="hidden"/>
                                      </p:to>
                                    </p:set>
                                  </p:childTnLst>
                                </p:cTn>
                              </p:par>
                            </p:childTnLst>
                          </p:cTn>
                        </p:par>
                        <p:par>
                          <p:cTn id="49" fill="hold">
                            <p:stCondLst>
                              <p:cond delay="500"/>
                            </p:stCondLst>
                            <p:childTnLst>
                              <p:par>
                                <p:cTn id="50" presetID="53" presetClass="entr" presetSubtype="16"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xit" presetSubtype="32" fill="hold" grpId="0" nodeType="clickEffect">
                                  <p:stCondLst>
                                    <p:cond delay="0"/>
                                  </p:stCondLst>
                                  <p:childTnLst>
                                    <p:anim calcmode="lin" valueType="num">
                                      <p:cBhvr>
                                        <p:cTn id="58" dur="500"/>
                                        <p:tgtEl>
                                          <p:spTgt spid="14"/>
                                        </p:tgtEl>
                                        <p:attrNameLst>
                                          <p:attrName>ppt_w</p:attrName>
                                        </p:attrNameLst>
                                      </p:cBhvr>
                                      <p:tavLst>
                                        <p:tav tm="0">
                                          <p:val>
                                            <p:strVal val="ppt_w"/>
                                          </p:val>
                                        </p:tav>
                                        <p:tav tm="100000">
                                          <p:val>
                                            <p:fltVal val="0"/>
                                          </p:val>
                                        </p:tav>
                                      </p:tavLst>
                                    </p:anim>
                                    <p:anim calcmode="lin" valueType="num">
                                      <p:cBhvr>
                                        <p:cTn id="59" dur="500"/>
                                        <p:tgtEl>
                                          <p:spTgt spid="14"/>
                                        </p:tgtEl>
                                        <p:attrNameLst>
                                          <p:attrName>ppt_h</p:attrName>
                                        </p:attrNameLst>
                                      </p:cBhvr>
                                      <p:tavLst>
                                        <p:tav tm="0">
                                          <p:val>
                                            <p:strVal val="ppt_h"/>
                                          </p:val>
                                        </p:tav>
                                        <p:tav tm="100000">
                                          <p:val>
                                            <p:fltVal val="0"/>
                                          </p:val>
                                        </p:tav>
                                      </p:tavLst>
                                    </p:anim>
                                    <p:animEffect transition="out" filter="fade">
                                      <p:cBhvr>
                                        <p:cTn id="60" dur="500"/>
                                        <p:tgtEl>
                                          <p:spTgt spid="14"/>
                                        </p:tgtEl>
                                      </p:cBhvr>
                                    </p:animEffect>
                                    <p:set>
                                      <p:cBhvr>
                                        <p:cTn id="61" dur="1" fill="hold">
                                          <p:stCondLst>
                                            <p:cond delay="499"/>
                                          </p:stCondLst>
                                        </p:cTn>
                                        <p:tgtEl>
                                          <p:spTgt spid="14"/>
                                        </p:tgtEl>
                                        <p:attrNameLst>
                                          <p:attrName>style.visibility</p:attrName>
                                        </p:attrNameLst>
                                      </p:cBhvr>
                                      <p:to>
                                        <p:strVal val="hidden"/>
                                      </p:to>
                                    </p:set>
                                  </p:childTnLst>
                                </p:cTn>
                              </p:par>
                            </p:childTnLst>
                          </p:cTn>
                        </p:par>
                        <p:par>
                          <p:cTn id="62" fill="hold">
                            <p:stCondLst>
                              <p:cond delay="500"/>
                            </p:stCondLst>
                            <p:childTnLst>
                              <p:par>
                                <p:cTn id="63" presetID="53" presetClass="entr" presetSubtype="16"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fltVal val="0"/>
                                          </p:val>
                                        </p:tav>
                                        <p:tav tm="100000">
                                          <p:val>
                                            <p:strVal val="#ppt_w"/>
                                          </p:val>
                                        </p:tav>
                                      </p:tavLst>
                                    </p:anim>
                                    <p:anim calcmode="lin" valueType="num">
                                      <p:cBhvr>
                                        <p:cTn id="66" dur="500" fill="hold"/>
                                        <p:tgtEl>
                                          <p:spTgt spid="25"/>
                                        </p:tgtEl>
                                        <p:attrNameLst>
                                          <p:attrName>ppt_h</p:attrName>
                                        </p:attrNameLst>
                                      </p:cBhvr>
                                      <p:tavLst>
                                        <p:tav tm="0">
                                          <p:val>
                                            <p:fltVal val="0"/>
                                          </p:val>
                                        </p:tav>
                                        <p:tav tm="100000">
                                          <p:val>
                                            <p:strVal val="#ppt_h"/>
                                          </p:val>
                                        </p:tav>
                                      </p:tavLst>
                                    </p:anim>
                                    <p:animEffect transition="in" filter="fade">
                                      <p:cBhvr>
                                        <p:cTn id="67" dur="500"/>
                                        <p:tgtEl>
                                          <p:spTgt spid="25"/>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xit" presetSubtype="32" fill="hold" grpId="0" nodeType="clickEffect">
                                  <p:stCondLst>
                                    <p:cond delay="0"/>
                                  </p:stCondLst>
                                  <p:childTnLst>
                                    <p:anim calcmode="lin" valueType="num">
                                      <p:cBhvr>
                                        <p:cTn id="71" dur="500"/>
                                        <p:tgtEl>
                                          <p:spTgt spid="15"/>
                                        </p:tgtEl>
                                        <p:attrNameLst>
                                          <p:attrName>ppt_w</p:attrName>
                                        </p:attrNameLst>
                                      </p:cBhvr>
                                      <p:tavLst>
                                        <p:tav tm="0">
                                          <p:val>
                                            <p:strVal val="ppt_w"/>
                                          </p:val>
                                        </p:tav>
                                        <p:tav tm="100000">
                                          <p:val>
                                            <p:fltVal val="0"/>
                                          </p:val>
                                        </p:tav>
                                      </p:tavLst>
                                    </p:anim>
                                    <p:anim calcmode="lin" valueType="num">
                                      <p:cBhvr>
                                        <p:cTn id="72" dur="500"/>
                                        <p:tgtEl>
                                          <p:spTgt spid="15"/>
                                        </p:tgtEl>
                                        <p:attrNameLst>
                                          <p:attrName>ppt_h</p:attrName>
                                        </p:attrNameLst>
                                      </p:cBhvr>
                                      <p:tavLst>
                                        <p:tav tm="0">
                                          <p:val>
                                            <p:strVal val="ppt_h"/>
                                          </p:val>
                                        </p:tav>
                                        <p:tav tm="100000">
                                          <p:val>
                                            <p:fltVal val="0"/>
                                          </p:val>
                                        </p:tav>
                                      </p:tavLst>
                                    </p:anim>
                                    <p:animEffect transition="out" filter="fade">
                                      <p:cBhvr>
                                        <p:cTn id="73" dur="500"/>
                                        <p:tgtEl>
                                          <p:spTgt spid="15"/>
                                        </p:tgtEl>
                                      </p:cBhvr>
                                    </p:animEffect>
                                    <p:set>
                                      <p:cBhvr>
                                        <p:cTn id="74" dur="1" fill="hold">
                                          <p:stCondLst>
                                            <p:cond delay="499"/>
                                          </p:stCondLst>
                                        </p:cTn>
                                        <p:tgtEl>
                                          <p:spTgt spid="15"/>
                                        </p:tgtEl>
                                        <p:attrNameLst>
                                          <p:attrName>style.visibility</p:attrName>
                                        </p:attrNameLst>
                                      </p:cBhvr>
                                      <p:to>
                                        <p:strVal val="hidden"/>
                                      </p:to>
                                    </p:set>
                                  </p:childTnLst>
                                </p:cTn>
                              </p:par>
                            </p:childTnLst>
                          </p:cTn>
                        </p:par>
                        <p:par>
                          <p:cTn id="75" fill="hold">
                            <p:stCondLst>
                              <p:cond delay="500"/>
                            </p:stCondLst>
                            <p:childTnLst>
                              <p:par>
                                <p:cTn id="76" presetID="53" presetClass="entr" presetSubtype="1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p:cTn id="78" dur="500" fill="hold"/>
                                        <p:tgtEl>
                                          <p:spTgt spid="26"/>
                                        </p:tgtEl>
                                        <p:attrNameLst>
                                          <p:attrName>ppt_w</p:attrName>
                                        </p:attrNameLst>
                                      </p:cBhvr>
                                      <p:tavLst>
                                        <p:tav tm="0">
                                          <p:val>
                                            <p:fltVal val="0"/>
                                          </p:val>
                                        </p:tav>
                                        <p:tav tm="100000">
                                          <p:val>
                                            <p:strVal val="#ppt_w"/>
                                          </p:val>
                                        </p:tav>
                                      </p:tavLst>
                                    </p:anim>
                                    <p:anim calcmode="lin" valueType="num">
                                      <p:cBhvr>
                                        <p:cTn id="79" dur="500" fill="hold"/>
                                        <p:tgtEl>
                                          <p:spTgt spid="26"/>
                                        </p:tgtEl>
                                        <p:attrNameLst>
                                          <p:attrName>ppt_h</p:attrName>
                                        </p:attrNameLst>
                                      </p:cBhvr>
                                      <p:tavLst>
                                        <p:tav tm="0">
                                          <p:val>
                                            <p:fltVal val="0"/>
                                          </p:val>
                                        </p:tav>
                                        <p:tav tm="100000">
                                          <p:val>
                                            <p:strVal val="#ppt_h"/>
                                          </p:val>
                                        </p:tav>
                                      </p:tavLst>
                                    </p:anim>
                                    <p:animEffect transition="in" filter="fade">
                                      <p:cBhvr>
                                        <p:cTn id="8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6" grpId="1" animBg="1"/>
      <p:bldP spid="17" grpId="0" animBg="1"/>
      <p:bldP spid="17" grpId="1" animBg="1"/>
      <p:bldP spid="18" grpId="0" animBg="1"/>
      <p:bldP spid="18" grpId="1" animBg="1"/>
      <p:bldP spid="20" grpId="0" animBg="1"/>
      <p:bldP spid="21" grpId="0" animBg="1"/>
      <p:bldP spid="22" grpId="0" animBg="1"/>
      <p:bldP spid="23" grpId="0" animBg="1"/>
      <p:bldP spid="25" grpId="0" animBg="1"/>
      <p:bldP spid="26"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0C46D90-4E14-55BA-0E98-0A5FBCE645F1}"/>
              </a:ext>
            </a:extLst>
          </p:cNvPr>
          <p:cNvSpPr>
            <a:spLocks noGrp="1"/>
          </p:cNvSpPr>
          <p:nvPr>
            <p:ph type="sldNum" sz="quarter" idx="10"/>
          </p:nvPr>
        </p:nvSpPr>
        <p:spPr/>
        <p:txBody>
          <a:bodyPr/>
          <a:lstStyle/>
          <a:p>
            <a:fld id="{88A1DFE4-5FC5-43BD-BB7E-75EAD82B965F}" type="slidenum">
              <a:rPr lang="en-US" noProof="0" smtClean="0"/>
              <a:pPr/>
              <a:t>73</a:t>
            </a:fld>
            <a:endParaRPr lang="en-US" noProof="0" dirty="0"/>
          </a:p>
        </p:txBody>
      </p:sp>
      <p:sp>
        <p:nvSpPr>
          <p:cNvPr id="4" name="Text Placeholder 3">
            <a:extLst>
              <a:ext uri="{FF2B5EF4-FFF2-40B4-BE49-F238E27FC236}">
                <a16:creationId xmlns:a16="http://schemas.microsoft.com/office/drawing/2014/main" id="{FDE449E9-71BC-5355-E72D-7B03957A9914}"/>
              </a:ext>
            </a:extLst>
          </p:cNvPr>
          <p:cNvSpPr>
            <a:spLocks noGrp="1"/>
          </p:cNvSpPr>
          <p:nvPr>
            <p:ph type="body" sz="quarter" idx="12"/>
          </p:nvPr>
        </p:nvSpPr>
        <p:spPr>
          <a:xfrm>
            <a:off x="75908" y="881454"/>
            <a:ext cx="9068092" cy="2745148"/>
          </a:xfrm>
        </p:spPr>
        <p:txBody>
          <a:bodyPr/>
          <a:lstStyle/>
          <a:p>
            <a:r>
              <a:rPr lang="en-CH" dirty="0"/>
              <a:t>A</a:t>
            </a:r>
            <a:r>
              <a:rPr lang="en-CH" b="1" dirty="0"/>
              <a:t> numerical factor to convert a monetary value in the future to a ‘present value’</a:t>
            </a:r>
            <a:r>
              <a:rPr lang="en-CH" dirty="0"/>
              <a:t> so that money flows (benefits </a:t>
            </a:r>
            <a:r>
              <a:rPr lang="en-CH" u="sng" dirty="0"/>
              <a:t>and</a:t>
            </a:r>
            <a:r>
              <a:rPr lang="en-CH" dirty="0"/>
              <a:t> costs) can be compared over time.</a:t>
            </a:r>
          </a:p>
          <a:p>
            <a:endParaRPr lang="en-GB" dirty="0"/>
          </a:p>
          <a:p>
            <a:r>
              <a:rPr lang="en-GB" dirty="0"/>
              <a:t>The function </a:t>
            </a:r>
            <a:r>
              <a:rPr lang="en-GB" u="sng" dirty="0"/>
              <a:t>reflects the present value</a:t>
            </a:r>
            <a:r>
              <a:rPr lang="en-GB" dirty="0"/>
              <a:t> </a:t>
            </a:r>
            <a:r>
              <a:rPr lang="en-GB" u="sng" dirty="0"/>
              <a:t>of a unit of consumption or benefit occurring </a:t>
            </a:r>
          </a:p>
          <a:p>
            <a:r>
              <a:rPr lang="en-GB" i="1" u="sng" dirty="0"/>
              <a:t>t</a:t>
            </a:r>
            <a:r>
              <a:rPr lang="en-GB" u="sng" dirty="0"/>
              <a:t> years in the future</a:t>
            </a:r>
            <a:r>
              <a:rPr lang="en-GB" dirty="0"/>
              <a:t>.</a:t>
            </a:r>
          </a:p>
          <a:p>
            <a:r>
              <a:rPr lang="en-GB" b="1" dirty="0"/>
              <a:t>As </a:t>
            </a:r>
            <a:r>
              <a:rPr lang="en-GB" b="1" i="1" dirty="0"/>
              <a:t>t</a:t>
            </a:r>
            <a:r>
              <a:rPr lang="en-GB" b="1" dirty="0"/>
              <a:t> increases</a:t>
            </a:r>
            <a:r>
              <a:rPr lang="en-GB" dirty="0"/>
              <a:t>, the </a:t>
            </a:r>
            <a:r>
              <a:rPr lang="en-GB" b="1" dirty="0"/>
              <a:t>discount factor decreases</a:t>
            </a:r>
            <a:r>
              <a:rPr lang="en-GB" dirty="0"/>
              <a:t>, meaning that future benefits are valued less today.</a:t>
            </a:r>
          </a:p>
          <a:p>
            <a:r>
              <a:rPr lang="en-CH" dirty="0"/>
              <a:t>In other terms, it helps to express the ‘present value’ of one euro received or spent in a year </a:t>
            </a:r>
            <a:r>
              <a:rPr lang="en-CH" i="1" dirty="0"/>
              <a:t>t</a:t>
            </a:r>
            <a:r>
              <a:rPr lang="en-CH" dirty="0"/>
              <a:t>.</a:t>
            </a:r>
            <a:r>
              <a:rPr lang="en-GB" dirty="0"/>
              <a:t> </a:t>
            </a:r>
          </a:p>
          <a:p>
            <a:endParaRPr lang="en-GB" dirty="0"/>
          </a:p>
          <a:p>
            <a:r>
              <a:rPr lang="en-CH" dirty="0"/>
              <a:t>The process of ‘discounting’ is used to compare monetary flows or net social effects at a given point in time, usually when the decisions about investments have to be made.</a:t>
            </a:r>
          </a:p>
          <a:p>
            <a:r>
              <a:rPr lang="en-CH" dirty="0"/>
              <a:t>The </a:t>
            </a:r>
            <a:r>
              <a:rPr lang="en-CH" b="1" dirty="0"/>
              <a:t>formula for the discount factor </a:t>
            </a:r>
            <a:r>
              <a:rPr lang="en-CH" b="1" i="1" dirty="0"/>
              <a:t>F</a:t>
            </a:r>
            <a:r>
              <a:rPr lang="en-CH" b="1" dirty="0"/>
              <a:t> using a constant rate </a:t>
            </a:r>
            <a:r>
              <a:rPr lang="en-CH" b="1" i="1" dirty="0"/>
              <a:t>r</a:t>
            </a:r>
            <a:r>
              <a:rPr lang="en-CH" b="1" dirty="0"/>
              <a:t> in a future year </a:t>
            </a:r>
            <a:r>
              <a:rPr lang="en-CH" b="1" i="1" dirty="0"/>
              <a:t>t</a:t>
            </a:r>
            <a:r>
              <a:rPr lang="en-CH" b="1" dirty="0"/>
              <a:t> </a:t>
            </a:r>
            <a:r>
              <a:rPr lang="en-CH" dirty="0"/>
              <a:t>is:</a:t>
            </a:r>
          </a:p>
        </p:txBody>
      </p:sp>
      <p:sp>
        <p:nvSpPr>
          <p:cNvPr id="5" name="Title 4">
            <a:extLst>
              <a:ext uri="{FF2B5EF4-FFF2-40B4-BE49-F238E27FC236}">
                <a16:creationId xmlns:a16="http://schemas.microsoft.com/office/drawing/2014/main" id="{DB5B19F1-8995-57CE-3EB6-6187DB958C05}"/>
              </a:ext>
            </a:extLst>
          </p:cNvPr>
          <p:cNvSpPr>
            <a:spLocks noGrp="1"/>
          </p:cNvSpPr>
          <p:nvPr>
            <p:ph type="title"/>
          </p:nvPr>
        </p:nvSpPr>
        <p:spPr>
          <a:xfrm>
            <a:off x="75911" y="364063"/>
            <a:ext cx="8958868" cy="501439"/>
          </a:xfrm>
        </p:spPr>
        <p:txBody>
          <a:bodyPr/>
          <a:lstStyle/>
          <a:p>
            <a:r>
              <a:rPr lang="en-CH" dirty="0"/>
              <a:t>Discounting factor</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CAE4C72-2F0D-0570-A3C8-7E3169527FAC}"/>
                  </a:ext>
                </a:extLst>
              </p:cNvPr>
              <p:cNvSpPr txBox="1"/>
              <p:nvPr/>
            </p:nvSpPr>
            <p:spPr>
              <a:xfrm>
                <a:off x="2886337" y="3971734"/>
                <a:ext cx="2761734" cy="949299"/>
              </a:xfrm>
              <a:prstGeom prst="rect">
                <a:avLst/>
              </a:prstGeom>
              <a:solidFill>
                <a:schemeClr val="accent2">
                  <a:lumMod val="60000"/>
                  <a:lumOff val="40000"/>
                </a:schemeClr>
              </a:solidFill>
              <a:ln>
                <a:solidFill>
                  <a:schemeClr val="accent2">
                    <a:lumMod val="50000"/>
                  </a:schemeClr>
                </a:solidFill>
              </a:ln>
            </p:spPr>
            <p:txBody>
              <a:bodyPr wrap="square" lIns="0" tIns="0" rIns="0" bIns="0" rtlCol="0">
                <a:spAutoFit/>
              </a:bodyPr>
              <a:lstStyle/>
              <a:p>
                <a:pPr algn="l"/>
                <a14:m>
                  <m:oMathPara xmlns:m="http://schemas.openxmlformats.org/officeDocument/2006/math">
                    <m:oMathParaPr>
                      <m:jc m:val="center"/>
                    </m:oMathParaPr>
                    <m:oMath xmlns:m="http://schemas.openxmlformats.org/officeDocument/2006/math">
                      <m:sSub>
                        <m:sSubPr>
                          <m:ctrlPr>
                            <a:rPr lang="en-CH" sz="3000" i="1" smtClean="0">
                              <a:latin typeface="Cambria Math" panose="02040503050406030204" pitchFamily="18" charset="0"/>
                            </a:rPr>
                          </m:ctrlPr>
                        </m:sSubPr>
                        <m:e>
                          <m:r>
                            <a:rPr lang="en-US" sz="3000" b="0" i="1" smtClean="0">
                              <a:latin typeface="Cambria Math" panose="02040503050406030204" pitchFamily="18" charset="0"/>
                            </a:rPr>
                            <m:t>𝐹</m:t>
                          </m:r>
                        </m:e>
                        <m:sub>
                          <m:r>
                            <a:rPr lang="en-US" sz="3000" b="0" i="1" smtClean="0">
                              <a:latin typeface="Cambria Math" panose="02040503050406030204" pitchFamily="18" charset="0"/>
                            </a:rPr>
                            <m:t>𝑡</m:t>
                          </m:r>
                        </m:sub>
                      </m:sSub>
                      <m:r>
                        <a:rPr lang="en-US" sz="3000" b="0" i="1" smtClean="0">
                          <a:latin typeface="Cambria Math" panose="02040503050406030204" pitchFamily="18" charset="0"/>
                        </a:rPr>
                        <m:t>=</m:t>
                      </m:r>
                      <m:f>
                        <m:fPr>
                          <m:ctrlPr>
                            <a:rPr lang="en-US" sz="3000" b="0" i="1" smtClean="0">
                              <a:latin typeface="Cambria Math" panose="02040503050406030204" pitchFamily="18" charset="0"/>
                            </a:rPr>
                          </m:ctrlPr>
                        </m:fPr>
                        <m:num>
                          <m:r>
                            <a:rPr lang="en-US" sz="3000" b="0" i="1" smtClean="0">
                              <a:latin typeface="Cambria Math" panose="02040503050406030204" pitchFamily="18" charset="0"/>
                            </a:rPr>
                            <m:t>1</m:t>
                          </m:r>
                        </m:num>
                        <m:den>
                          <m:sSup>
                            <m:sSupPr>
                              <m:ctrlPr>
                                <a:rPr lang="en-US" sz="3000" b="0" i="1" smtClean="0">
                                  <a:latin typeface="Cambria Math" panose="02040503050406030204" pitchFamily="18" charset="0"/>
                                </a:rPr>
                              </m:ctrlPr>
                            </m:sSupPr>
                            <m:e>
                              <m:r>
                                <a:rPr lang="en-US" sz="3000" b="0" i="1" smtClean="0">
                                  <a:latin typeface="Cambria Math" panose="02040503050406030204" pitchFamily="18" charset="0"/>
                                </a:rPr>
                                <m:t>(1+</m:t>
                              </m:r>
                              <m:r>
                                <a:rPr lang="en-US" sz="3000" b="0" i="1" smtClean="0">
                                  <a:latin typeface="Cambria Math" panose="02040503050406030204" pitchFamily="18" charset="0"/>
                                </a:rPr>
                                <m:t>𝑟</m:t>
                              </m:r>
                              <m:r>
                                <a:rPr lang="en-US" sz="3000" b="0" i="1" smtClean="0">
                                  <a:latin typeface="Cambria Math" panose="02040503050406030204" pitchFamily="18" charset="0"/>
                                </a:rPr>
                                <m:t>)</m:t>
                              </m:r>
                            </m:e>
                            <m:sup>
                              <m:r>
                                <a:rPr lang="en-US" sz="3000" b="0" i="1" smtClean="0">
                                  <a:latin typeface="Cambria Math" panose="02040503050406030204" pitchFamily="18" charset="0"/>
                                </a:rPr>
                                <m:t>𝑡</m:t>
                              </m:r>
                            </m:sup>
                          </m:sSup>
                        </m:den>
                      </m:f>
                    </m:oMath>
                  </m:oMathPara>
                </a14:m>
                <a:endParaRPr lang="en-CH" sz="3000" dirty="0"/>
              </a:p>
            </p:txBody>
          </p:sp>
        </mc:Choice>
        <mc:Fallback xmlns="">
          <p:sp>
            <p:nvSpPr>
              <p:cNvPr id="7" name="TextBox 6">
                <a:extLst>
                  <a:ext uri="{FF2B5EF4-FFF2-40B4-BE49-F238E27FC236}">
                    <a16:creationId xmlns:a16="http://schemas.microsoft.com/office/drawing/2014/main" id="{3CAE4C72-2F0D-0570-A3C8-7E3169527FAC}"/>
                  </a:ext>
                </a:extLst>
              </p:cNvPr>
              <p:cNvSpPr txBox="1">
                <a:spLocks noRot="1" noChangeAspect="1" noMove="1" noResize="1" noEditPoints="1" noAdjustHandles="1" noChangeArrowheads="1" noChangeShapeType="1" noTextEdit="1"/>
              </p:cNvSpPr>
              <p:nvPr/>
            </p:nvSpPr>
            <p:spPr>
              <a:xfrm>
                <a:off x="2886337" y="3971734"/>
                <a:ext cx="2761734" cy="949299"/>
              </a:xfrm>
              <a:prstGeom prst="rect">
                <a:avLst/>
              </a:prstGeom>
              <a:blipFill>
                <a:blip r:embed="rId2"/>
                <a:stretch>
                  <a:fillRect t="-2632" b="-18421"/>
                </a:stretch>
              </a:blipFill>
              <a:ln>
                <a:solidFill>
                  <a:schemeClr val="accent2">
                    <a:lumMod val="50000"/>
                  </a:schemeClr>
                </a:solidFill>
              </a:ln>
            </p:spPr>
            <p:txBody>
              <a:bodyPr/>
              <a:lstStyle/>
              <a:p>
                <a:r>
                  <a:rPr lang="en-CH">
                    <a:noFill/>
                  </a:rPr>
                  <a:t> </a:t>
                </a:r>
              </a:p>
            </p:txBody>
          </p:sp>
        </mc:Fallback>
      </mc:AlternateContent>
    </p:spTree>
    <p:extLst>
      <p:ext uri="{BB962C8B-B14F-4D97-AF65-F5344CB8AC3E}">
        <p14:creationId xmlns:p14="http://schemas.microsoft.com/office/powerpoint/2010/main" val="42323247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7CE1F39-0DD5-3A23-2804-97B510D26CD1}"/>
              </a:ext>
            </a:extLst>
          </p:cNvPr>
          <p:cNvSpPr>
            <a:spLocks noGrp="1"/>
          </p:cNvSpPr>
          <p:nvPr>
            <p:ph type="sldNum" sz="quarter" idx="10"/>
          </p:nvPr>
        </p:nvSpPr>
        <p:spPr/>
        <p:txBody>
          <a:bodyPr/>
          <a:lstStyle/>
          <a:p>
            <a:fld id="{88A1DFE4-5FC5-43BD-BB7E-75EAD82B965F}" type="slidenum">
              <a:rPr lang="en-US" noProof="0" smtClean="0"/>
              <a:pPr/>
              <a:t>74</a:t>
            </a:fld>
            <a:endParaRPr lang="en-US" noProof="0" dirty="0"/>
          </a:p>
        </p:txBody>
      </p:sp>
      <p:sp>
        <p:nvSpPr>
          <p:cNvPr id="4" name="Text Placeholder 3">
            <a:extLst>
              <a:ext uri="{FF2B5EF4-FFF2-40B4-BE49-F238E27FC236}">
                <a16:creationId xmlns:a16="http://schemas.microsoft.com/office/drawing/2014/main" id="{74AD01EE-AC96-F273-4AF9-66E5BD068018}"/>
              </a:ext>
            </a:extLst>
          </p:cNvPr>
          <p:cNvSpPr>
            <a:spLocks noGrp="1"/>
          </p:cNvSpPr>
          <p:nvPr>
            <p:ph type="body" sz="quarter" idx="12"/>
          </p:nvPr>
        </p:nvSpPr>
        <p:spPr>
          <a:xfrm>
            <a:off x="92566" y="1115023"/>
            <a:ext cx="8958868" cy="636864"/>
          </a:xfrm>
        </p:spPr>
        <p:txBody>
          <a:bodyPr/>
          <a:lstStyle/>
          <a:p>
            <a:pPr>
              <a:spcAft>
                <a:spcPts val="600"/>
              </a:spcAft>
            </a:pPr>
            <a:r>
              <a:rPr lang="en-CH" dirty="0"/>
              <a:t>Several different discounting functions exist: exponential, hyperbolic, quasi hyperbolic.</a:t>
            </a:r>
          </a:p>
          <a:p>
            <a:pPr>
              <a:spcAft>
                <a:spcPts val="600"/>
              </a:spcAft>
            </a:pPr>
            <a:r>
              <a:rPr lang="en-CH" dirty="0"/>
              <a:t>Today, the best practice in socio-economic analysis is to use an exponential discounting function.</a:t>
            </a:r>
          </a:p>
        </p:txBody>
      </p:sp>
      <p:sp>
        <p:nvSpPr>
          <p:cNvPr id="5" name="Title 4">
            <a:extLst>
              <a:ext uri="{FF2B5EF4-FFF2-40B4-BE49-F238E27FC236}">
                <a16:creationId xmlns:a16="http://schemas.microsoft.com/office/drawing/2014/main" id="{0D88FD02-CD2E-4505-997F-1CEEAB4AE3E4}"/>
              </a:ext>
            </a:extLst>
          </p:cNvPr>
          <p:cNvSpPr>
            <a:spLocks noGrp="1"/>
          </p:cNvSpPr>
          <p:nvPr>
            <p:ph type="title"/>
          </p:nvPr>
        </p:nvSpPr>
        <p:spPr>
          <a:xfrm>
            <a:off x="75911" y="476532"/>
            <a:ext cx="8958868" cy="557509"/>
          </a:xfrm>
        </p:spPr>
        <p:txBody>
          <a:bodyPr/>
          <a:lstStyle/>
          <a:p>
            <a:r>
              <a:rPr lang="en-CH" dirty="0"/>
              <a:t>Discounting function</a:t>
            </a:r>
          </a:p>
        </p:txBody>
      </p:sp>
      <p:pic>
        <p:nvPicPr>
          <p:cNvPr id="8" name="Picture 7" descr="A math equation with numbers and symbols&#10;&#10;Description automatically generated">
            <a:extLst>
              <a:ext uri="{FF2B5EF4-FFF2-40B4-BE49-F238E27FC236}">
                <a16:creationId xmlns:a16="http://schemas.microsoft.com/office/drawing/2014/main" id="{4E81E20C-D4CA-3C9A-5BE4-F83F9420C6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5178" y="1884028"/>
            <a:ext cx="2660477" cy="1076148"/>
          </a:xfrm>
          <a:prstGeom prst="rect">
            <a:avLst/>
          </a:prstGeom>
        </p:spPr>
      </p:pic>
      <p:sp>
        <p:nvSpPr>
          <p:cNvPr id="9" name="Text Placeholder 3">
            <a:extLst>
              <a:ext uri="{FF2B5EF4-FFF2-40B4-BE49-F238E27FC236}">
                <a16:creationId xmlns:a16="http://schemas.microsoft.com/office/drawing/2014/main" id="{752FFC51-4CBA-5D87-A452-32E7B2D3CCD6}"/>
              </a:ext>
            </a:extLst>
          </p:cNvPr>
          <p:cNvSpPr txBox="1">
            <a:spLocks/>
          </p:cNvSpPr>
          <p:nvPr/>
        </p:nvSpPr>
        <p:spPr>
          <a:xfrm>
            <a:off x="92566" y="3073181"/>
            <a:ext cx="8958868" cy="955295"/>
          </a:xfrm>
          <a:prstGeom prst="rect">
            <a:avLst/>
          </a:prstGeom>
        </p:spPr>
        <p:txBody>
          <a:bodyPr vert="horz" lIns="91440" tIns="45720" rIns="91440" bIns="45720" rtlCol="0">
            <a:noAutofit/>
          </a:bodyPr>
          <a:lstStyle>
            <a:lvl1pPr marL="0" indent="0" algn="l" defTabSz="685800" rtl="0" eaLnBrk="1" latinLnBrk="0" hangingPunct="1">
              <a:lnSpc>
                <a:spcPct val="10000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ct val="10000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ct val="10000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ct val="10000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Aft>
                <a:spcPts val="600"/>
              </a:spcAft>
            </a:pPr>
            <a:r>
              <a:rPr lang="en-CH" b="1" dirty="0"/>
              <a:t>𝜌</a:t>
            </a:r>
            <a:r>
              <a:rPr lang="en-CH" dirty="0"/>
              <a:t> is the </a:t>
            </a:r>
            <a:r>
              <a:rPr lang="en-CH" b="1" dirty="0"/>
              <a:t>social-discount rate </a:t>
            </a:r>
            <a:r>
              <a:rPr lang="en-CH" dirty="0"/>
              <a:t>selected for the specific analysis.</a:t>
            </a:r>
          </a:p>
          <a:p>
            <a:pPr>
              <a:spcAft>
                <a:spcPts val="600"/>
              </a:spcAft>
            </a:pPr>
            <a:r>
              <a:rPr lang="en-GB" b="1" i="1" dirty="0"/>
              <a:t>k</a:t>
            </a:r>
            <a:r>
              <a:rPr lang="en-GB" dirty="0"/>
              <a:t> is the </a:t>
            </a:r>
            <a:r>
              <a:rPr lang="en-GB" b="1" dirty="0"/>
              <a:t>year in the future </a:t>
            </a:r>
            <a:r>
              <a:rPr lang="en-GB" dirty="0"/>
              <a:t>for which the discount</a:t>
            </a:r>
            <a:r>
              <a:rPr lang="en-CH" dirty="0"/>
              <a:t> factor is to be applied during subsequent assessment.</a:t>
            </a:r>
          </a:p>
        </p:txBody>
      </p:sp>
    </p:spTree>
    <p:extLst>
      <p:ext uri="{BB962C8B-B14F-4D97-AF65-F5344CB8AC3E}">
        <p14:creationId xmlns:p14="http://schemas.microsoft.com/office/powerpoint/2010/main" val="135764150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57FEB8-DE13-E105-483E-13F43D203BC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FAA0DC2-07A6-0DCC-24D6-7D092B73B3BB}"/>
              </a:ext>
            </a:extLst>
          </p:cNvPr>
          <p:cNvSpPr>
            <a:spLocks noGrp="1"/>
          </p:cNvSpPr>
          <p:nvPr>
            <p:ph type="sldNum" sz="quarter" idx="10"/>
          </p:nvPr>
        </p:nvSpPr>
        <p:spPr/>
        <p:txBody>
          <a:bodyPr/>
          <a:lstStyle/>
          <a:p>
            <a:fld id="{88A1DFE4-5FC5-43BD-BB7E-75EAD82B965F}" type="slidenum">
              <a:rPr lang="en-US" noProof="0" smtClean="0"/>
              <a:pPr/>
              <a:t>75</a:t>
            </a:fld>
            <a:endParaRPr lang="en-US" noProof="0" dirty="0"/>
          </a:p>
        </p:txBody>
      </p:sp>
      <p:sp>
        <p:nvSpPr>
          <p:cNvPr id="5" name="Title 4">
            <a:extLst>
              <a:ext uri="{FF2B5EF4-FFF2-40B4-BE49-F238E27FC236}">
                <a16:creationId xmlns:a16="http://schemas.microsoft.com/office/drawing/2014/main" id="{C9FFDA9D-6D77-01D6-C212-6F0B905573E0}"/>
              </a:ext>
            </a:extLst>
          </p:cNvPr>
          <p:cNvSpPr>
            <a:spLocks noGrp="1"/>
          </p:cNvSpPr>
          <p:nvPr>
            <p:ph type="title"/>
          </p:nvPr>
        </p:nvSpPr>
        <p:spPr>
          <a:xfrm>
            <a:off x="75911" y="476532"/>
            <a:ext cx="8958868" cy="557509"/>
          </a:xfrm>
        </p:spPr>
        <p:txBody>
          <a:bodyPr/>
          <a:lstStyle/>
          <a:p>
            <a:r>
              <a:rPr lang="en-CH" dirty="0"/>
              <a:t>Discounting function</a:t>
            </a:r>
          </a:p>
        </p:txBody>
      </p:sp>
      <p:pic>
        <p:nvPicPr>
          <p:cNvPr id="8" name="Picture 7" descr="A math equation with numbers and symbols&#10;&#10;Description automatically generated">
            <a:extLst>
              <a:ext uri="{FF2B5EF4-FFF2-40B4-BE49-F238E27FC236}">
                <a16:creationId xmlns:a16="http://schemas.microsoft.com/office/drawing/2014/main" id="{9A01D498-52BD-24E6-9BD8-2327DCE512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3679" y="476530"/>
            <a:ext cx="1378286" cy="557509"/>
          </a:xfrm>
          <a:prstGeom prst="rect">
            <a:avLst/>
          </a:prstGeom>
        </p:spPr>
      </p:pic>
      <p:pic>
        <p:nvPicPr>
          <p:cNvPr id="6" name="Picture 5" descr="A graph of different colored lines&#10;&#10;AI-generated content may be incorrect.">
            <a:extLst>
              <a:ext uri="{FF2B5EF4-FFF2-40B4-BE49-F238E27FC236}">
                <a16:creationId xmlns:a16="http://schemas.microsoft.com/office/drawing/2014/main" id="{2147E642-A3EC-B051-6C05-EF2CE4F71E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3654" y="1034039"/>
            <a:ext cx="5178337" cy="4109461"/>
          </a:xfrm>
          <a:prstGeom prst="rect">
            <a:avLst/>
          </a:prstGeom>
        </p:spPr>
      </p:pic>
      <p:cxnSp>
        <p:nvCxnSpPr>
          <p:cNvPr id="4" name="Straight Connector 3">
            <a:extLst>
              <a:ext uri="{FF2B5EF4-FFF2-40B4-BE49-F238E27FC236}">
                <a16:creationId xmlns:a16="http://schemas.microsoft.com/office/drawing/2014/main" id="{96A24852-E694-5FFB-36E7-E8352FA3DEEA}"/>
              </a:ext>
            </a:extLst>
          </p:cNvPr>
          <p:cNvCxnSpPr/>
          <p:nvPr/>
        </p:nvCxnSpPr>
        <p:spPr>
          <a:xfrm>
            <a:off x="1983783" y="3711844"/>
            <a:ext cx="44015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3EC90D3-439F-A6A4-B50C-5E0695DA7506}"/>
              </a:ext>
            </a:extLst>
          </p:cNvPr>
          <p:cNvCxnSpPr/>
          <p:nvPr/>
        </p:nvCxnSpPr>
        <p:spPr>
          <a:xfrm>
            <a:off x="1983783" y="4623661"/>
            <a:ext cx="440151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491875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66A1855-52D7-485C-748E-880A8EAA7D9E}"/>
              </a:ext>
            </a:extLst>
          </p:cNvPr>
          <p:cNvSpPr>
            <a:spLocks noGrp="1"/>
          </p:cNvSpPr>
          <p:nvPr>
            <p:ph type="sldNum" sz="quarter" idx="10"/>
          </p:nvPr>
        </p:nvSpPr>
        <p:spPr/>
        <p:txBody>
          <a:bodyPr/>
          <a:lstStyle/>
          <a:p>
            <a:fld id="{88A1DFE4-5FC5-43BD-BB7E-75EAD82B965F}" type="slidenum">
              <a:rPr lang="en-US" noProof="0" smtClean="0"/>
              <a:pPr/>
              <a:t>76</a:t>
            </a:fld>
            <a:endParaRPr lang="en-US" noProof="0" dirty="0"/>
          </a:p>
        </p:txBody>
      </p:sp>
      <p:sp>
        <p:nvSpPr>
          <p:cNvPr id="4" name="Text Placeholder 3">
            <a:extLst>
              <a:ext uri="{FF2B5EF4-FFF2-40B4-BE49-F238E27FC236}">
                <a16:creationId xmlns:a16="http://schemas.microsoft.com/office/drawing/2014/main" id="{A81AF5C8-2581-7074-888E-7522475668B0}"/>
              </a:ext>
            </a:extLst>
          </p:cNvPr>
          <p:cNvSpPr>
            <a:spLocks noGrp="1"/>
          </p:cNvSpPr>
          <p:nvPr>
            <p:ph type="body" sz="quarter" idx="12"/>
          </p:nvPr>
        </p:nvSpPr>
        <p:spPr>
          <a:xfrm>
            <a:off x="109220" y="1008404"/>
            <a:ext cx="8810055" cy="3615346"/>
          </a:xfrm>
        </p:spPr>
        <p:txBody>
          <a:bodyPr/>
          <a:lstStyle/>
          <a:p>
            <a:r>
              <a:rPr lang="en-CH" sz="2000" dirty="0"/>
              <a:t>A </a:t>
            </a:r>
            <a:r>
              <a:rPr lang="en-CH" sz="2000" b="1" dirty="0"/>
              <a:t>proper discount rate should represent the opportunity cost </a:t>
            </a:r>
            <a:r>
              <a:rPr lang="en-CH" sz="2000" dirty="0"/>
              <a:t>of what else a society could accomplish with those same funds.</a:t>
            </a:r>
          </a:p>
          <a:p>
            <a:endParaRPr lang="en-CH" sz="2000" dirty="0"/>
          </a:p>
          <a:p>
            <a:r>
              <a:rPr lang="en-CH" sz="2000" dirty="0"/>
              <a:t>This can for instance mean investing the money in the private sector.</a:t>
            </a:r>
          </a:p>
          <a:p>
            <a:endParaRPr lang="en-CH" sz="2000" dirty="0"/>
          </a:p>
          <a:p>
            <a:r>
              <a:rPr lang="en-CH" sz="2000" dirty="0"/>
              <a:t>The expected yield determines if this would be the </a:t>
            </a:r>
            <a:r>
              <a:rPr lang="en-CH" sz="2000" b="1" dirty="0"/>
              <a:t>next best alternative </a:t>
            </a:r>
            <a:r>
              <a:rPr lang="en-CH" sz="2000" dirty="0"/>
              <a:t>for using that money. In this case, the expected yield would be the social discount rate.</a:t>
            </a:r>
          </a:p>
          <a:p>
            <a:endParaRPr lang="en-CH" sz="2000" dirty="0"/>
          </a:p>
          <a:p>
            <a:r>
              <a:rPr lang="en-CH" sz="2000" dirty="0"/>
              <a:t>The most common formula to determine the SDR is</a:t>
            </a:r>
            <a:br>
              <a:rPr lang="en-CH" sz="2000" dirty="0"/>
            </a:br>
            <a:r>
              <a:rPr lang="en-CH" sz="2000" dirty="0"/>
              <a:t>the one of </a:t>
            </a:r>
            <a:r>
              <a:rPr lang="en-CH" sz="2000" b="1" dirty="0"/>
              <a:t>Frank Ramsey.</a:t>
            </a:r>
            <a:endParaRPr lang="en-CH" sz="2000" dirty="0"/>
          </a:p>
          <a:p>
            <a:r>
              <a:rPr lang="en-GB" sz="1400" dirty="0"/>
              <a:t>Ramsey, F. P. (1928). A Mathematical Theory of Saving. The Economic Journal, 38(152), 543–559.</a:t>
            </a:r>
          </a:p>
          <a:p>
            <a:r>
              <a:rPr lang="en-GB" sz="1400" dirty="0">
                <a:hlinkClick r:id="rId2"/>
              </a:rPr>
              <a:t>https://</a:t>
            </a:r>
            <a:r>
              <a:rPr lang="en-GB" sz="1400" dirty="0" err="1">
                <a:hlinkClick r:id="rId2"/>
              </a:rPr>
              <a:t>doi.org</a:t>
            </a:r>
            <a:r>
              <a:rPr lang="en-GB" sz="1400" dirty="0">
                <a:hlinkClick r:id="rId2"/>
              </a:rPr>
              <a:t>/10.2307/2224098</a:t>
            </a:r>
            <a:endParaRPr lang="en-CH" sz="1400" dirty="0"/>
          </a:p>
        </p:txBody>
      </p:sp>
      <p:sp>
        <p:nvSpPr>
          <p:cNvPr id="5" name="Title 4">
            <a:extLst>
              <a:ext uri="{FF2B5EF4-FFF2-40B4-BE49-F238E27FC236}">
                <a16:creationId xmlns:a16="http://schemas.microsoft.com/office/drawing/2014/main" id="{930143A2-D132-DB51-D6BA-39DBBEEABF16}"/>
              </a:ext>
            </a:extLst>
          </p:cNvPr>
          <p:cNvSpPr>
            <a:spLocks noGrp="1"/>
          </p:cNvSpPr>
          <p:nvPr>
            <p:ph type="title"/>
          </p:nvPr>
        </p:nvSpPr>
        <p:spPr>
          <a:xfrm>
            <a:off x="75911" y="476532"/>
            <a:ext cx="8958868" cy="531872"/>
          </a:xfrm>
        </p:spPr>
        <p:txBody>
          <a:bodyPr/>
          <a:lstStyle/>
          <a:p>
            <a:r>
              <a:rPr lang="en-CH" dirty="0"/>
              <a:t>Discount rates</a:t>
            </a:r>
          </a:p>
        </p:txBody>
      </p:sp>
    </p:spTree>
    <p:extLst>
      <p:ext uri="{BB962C8B-B14F-4D97-AF65-F5344CB8AC3E}">
        <p14:creationId xmlns:p14="http://schemas.microsoft.com/office/powerpoint/2010/main" val="42744170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B4028A-DD49-251C-7986-8B9FB681B28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0DFEA9-8E80-E5E6-7C8B-F8F451668B0C}"/>
              </a:ext>
            </a:extLst>
          </p:cNvPr>
          <p:cNvSpPr>
            <a:spLocks noGrp="1"/>
          </p:cNvSpPr>
          <p:nvPr>
            <p:ph type="sldNum" sz="quarter" idx="10"/>
          </p:nvPr>
        </p:nvSpPr>
        <p:spPr/>
        <p:txBody>
          <a:bodyPr/>
          <a:lstStyle/>
          <a:p>
            <a:fld id="{88A1DFE4-5FC5-43BD-BB7E-75EAD82B965F}" type="slidenum">
              <a:rPr lang="en-US" noProof="0" smtClean="0"/>
              <a:pPr/>
              <a:t>77</a:t>
            </a:fld>
            <a:endParaRPr lang="en-US" noProof="0" dirty="0"/>
          </a:p>
        </p:txBody>
      </p:sp>
      <p:sp>
        <p:nvSpPr>
          <p:cNvPr id="4" name="Text Placeholder 3">
            <a:extLst>
              <a:ext uri="{FF2B5EF4-FFF2-40B4-BE49-F238E27FC236}">
                <a16:creationId xmlns:a16="http://schemas.microsoft.com/office/drawing/2014/main" id="{E3949478-D92D-16B7-A5E1-EF9767BC3C08}"/>
              </a:ext>
            </a:extLst>
          </p:cNvPr>
          <p:cNvSpPr>
            <a:spLocks noGrp="1"/>
          </p:cNvSpPr>
          <p:nvPr>
            <p:ph type="body" sz="quarter" idx="12"/>
          </p:nvPr>
        </p:nvSpPr>
        <p:spPr>
          <a:xfrm>
            <a:off x="75910" y="915416"/>
            <a:ext cx="8958868" cy="3615346"/>
          </a:xfrm>
        </p:spPr>
        <p:txBody>
          <a:bodyPr/>
          <a:lstStyle/>
          <a:p>
            <a:r>
              <a:rPr lang="en-GB" i="1" dirty="0"/>
              <a:t>r</a:t>
            </a:r>
            <a:r>
              <a:rPr lang="en-GB" dirty="0"/>
              <a:t> = Social Discount Rate</a:t>
            </a:r>
          </a:p>
          <a:p>
            <a:r>
              <a:rPr lang="el-GR" b="0" i="1" u="none" strike="noStrike" dirty="0">
                <a:solidFill>
                  <a:srgbClr val="000000"/>
                </a:solidFill>
                <a:effectLst/>
              </a:rPr>
              <a:t>ρ</a:t>
            </a:r>
            <a:r>
              <a:rPr lang="el-GR" b="0" i="0" u="none" strike="noStrike" dirty="0">
                <a:solidFill>
                  <a:srgbClr val="000000"/>
                </a:solidFill>
                <a:effectLst/>
                <a:latin typeface="-webkit-standard"/>
              </a:rPr>
              <a:t> = </a:t>
            </a:r>
            <a:r>
              <a:rPr lang="en-GB" b="0" i="0" u="none" strike="noStrike" dirty="0">
                <a:solidFill>
                  <a:srgbClr val="000000"/>
                </a:solidFill>
                <a:effectLst/>
                <a:latin typeface="-webkit-standard"/>
              </a:rPr>
              <a:t>Pure rate of </a:t>
            </a:r>
            <a:r>
              <a:rPr lang="en-GB" b="1" i="0" u="none" strike="noStrike" dirty="0">
                <a:solidFill>
                  <a:srgbClr val="000000"/>
                </a:solidFill>
                <a:effectLst/>
                <a:latin typeface="-webkit-standard"/>
              </a:rPr>
              <a:t>time preference </a:t>
            </a:r>
            <a:r>
              <a:rPr lang="en-GB" b="0" i="0" u="none" strike="noStrike" dirty="0">
                <a:solidFill>
                  <a:srgbClr val="000000"/>
                </a:solidFill>
                <a:effectLst/>
                <a:latin typeface="-webkit-standard"/>
              </a:rPr>
              <a:t>(how much we discount the future simply because it is in the future)</a:t>
            </a:r>
            <a:endParaRPr lang="en-GB" dirty="0"/>
          </a:p>
          <a:p>
            <a:r>
              <a:rPr lang="el-GR" b="0" i="1" u="none" strike="noStrike" dirty="0">
                <a:solidFill>
                  <a:srgbClr val="000000"/>
                </a:solidFill>
                <a:effectLst/>
              </a:rPr>
              <a:t>η</a:t>
            </a:r>
            <a:r>
              <a:rPr lang="el-GR" b="0" i="0" u="none" strike="noStrike" dirty="0">
                <a:solidFill>
                  <a:srgbClr val="000000"/>
                </a:solidFill>
                <a:effectLst/>
                <a:latin typeface="-webkit-standard"/>
              </a:rPr>
              <a:t> = </a:t>
            </a:r>
            <a:r>
              <a:rPr lang="en-GB" b="1" i="0" u="none" strike="noStrike" dirty="0">
                <a:solidFill>
                  <a:srgbClr val="000000"/>
                </a:solidFill>
                <a:effectLst/>
                <a:latin typeface="-webkit-standard"/>
              </a:rPr>
              <a:t>Elasticity of marginal utility of consumption </a:t>
            </a:r>
            <a:r>
              <a:rPr lang="en-GB" b="0" i="0" u="none" strike="noStrike" dirty="0">
                <a:solidFill>
                  <a:srgbClr val="000000"/>
                </a:solidFill>
                <a:effectLst/>
                <a:latin typeface="-webkit-standard"/>
              </a:rPr>
              <a:t>(EMUC, captures inequality aversion)</a:t>
            </a:r>
            <a:endParaRPr lang="en-GB" dirty="0"/>
          </a:p>
          <a:p>
            <a:r>
              <a:rPr lang="en-GB" dirty="0"/>
              <a:t>   = measurement of the utility as a </a:t>
            </a:r>
            <a:r>
              <a:rPr lang="en-GB" b="1" dirty="0"/>
              <a:t>change in demand </a:t>
            </a:r>
            <a:r>
              <a:rPr lang="en-GB" dirty="0"/>
              <a:t>for a good or service</a:t>
            </a:r>
            <a:br>
              <a:rPr lang="en-GB" dirty="0"/>
            </a:br>
            <a:r>
              <a:rPr lang="en-GB" dirty="0"/>
              <a:t>   in relation to a change in its price.</a:t>
            </a:r>
          </a:p>
          <a:p>
            <a:r>
              <a:rPr lang="en-GB" dirty="0"/>
              <a:t>   0 corresponds to risk neutrality, </a:t>
            </a:r>
            <a:r>
              <a:rPr lang="en-GB" b="1" dirty="0"/>
              <a:t>OECD 20 is 1.4</a:t>
            </a:r>
          </a:p>
          <a:p>
            <a:r>
              <a:rPr lang="en-GB" i="1" dirty="0"/>
              <a:t>g</a:t>
            </a:r>
            <a:r>
              <a:rPr lang="en-GB" dirty="0"/>
              <a:t> = </a:t>
            </a:r>
            <a:r>
              <a:rPr lang="en-GB" b="1" dirty="0"/>
              <a:t>growth rate </a:t>
            </a:r>
            <a:r>
              <a:rPr lang="en-GB" b="1" i="0" u="none" strike="noStrike" dirty="0">
                <a:solidFill>
                  <a:srgbClr val="000000"/>
                </a:solidFill>
                <a:effectLst/>
                <a:latin typeface="-webkit-standard"/>
              </a:rPr>
              <a:t>of per capita consumption</a:t>
            </a:r>
            <a:endParaRPr lang="en-GB" b="1" dirty="0"/>
          </a:p>
          <a:p>
            <a:endParaRPr lang="en-CH" dirty="0"/>
          </a:p>
          <a:p>
            <a:r>
              <a:rPr lang="en-CH" dirty="0"/>
              <a:t>Discount rates </a:t>
            </a:r>
            <a:r>
              <a:rPr lang="en-CH" b="1" dirty="0"/>
              <a:t>vary a lot between different countries</a:t>
            </a:r>
            <a:r>
              <a:rPr lang="en-CH" dirty="0"/>
              <a:t>,</a:t>
            </a:r>
          </a:p>
          <a:p>
            <a:r>
              <a:rPr lang="en-CH" b="1" dirty="0"/>
              <a:t>depend on the project appraisal time span </a:t>
            </a:r>
            <a:r>
              <a:rPr lang="en-CH" dirty="0"/>
              <a:t>of the project,</a:t>
            </a:r>
          </a:p>
          <a:p>
            <a:r>
              <a:rPr lang="en-GB" dirty="0"/>
              <a:t>D</a:t>
            </a:r>
            <a:r>
              <a:rPr lang="en-CH" dirty="0"/>
              <a:t>epend on the </a:t>
            </a:r>
            <a:r>
              <a:rPr lang="en-CH" b="1" dirty="0"/>
              <a:t>type of project </a:t>
            </a:r>
            <a:r>
              <a:rPr lang="en-CH" dirty="0"/>
              <a:t>itself and various additional parameters.</a:t>
            </a:r>
          </a:p>
          <a:p>
            <a:endParaRPr lang="en-CH" dirty="0"/>
          </a:p>
          <a:p>
            <a:r>
              <a:rPr lang="en-CH" dirty="0"/>
              <a:t>In </a:t>
            </a:r>
            <a:r>
              <a:rPr lang="en-CH" b="1" dirty="0"/>
              <a:t>developed countries </a:t>
            </a:r>
            <a:r>
              <a:rPr lang="en-CH" dirty="0"/>
              <a:t>the span is typically between </a:t>
            </a:r>
            <a:r>
              <a:rPr lang="en-CH" b="1" dirty="0"/>
              <a:t>2.5% and 8%</a:t>
            </a:r>
            <a:r>
              <a:rPr lang="en-CH" dirty="0"/>
              <a:t>.</a:t>
            </a:r>
          </a:p>
          <a:p>
            <a:r>
              <a:rPr lang="en-CH" dirty="0"/>
              <a:t>In </a:t>
            </a:r>
            <a:r>
              <a:rPr lang="en-CH" b="1" dirty="0"/>
              <a:t>developing nations</a:t>
            </a:r>
            <a:r>
              <a:rPr lang="en-CH" dirty="0"/>
              <a:t> it is typically </a:t>
            </a:r>
            <a:r>
              <a:rPr lang="en-CH" b="1" dirty="0"/>
              <a:t>higher</a:t>
            </a:r>
            <a:r>
              <a:rPr lang="en-CH" dirty="0"/>
              <a:t>, between </a:t>
            </a:r>
            <a:r>
              <a:rPr lang="en-CH" b="1" dirty="0"/>
              <a:t>8% and 15%</a:t>
            </a:r>
            <a:r>
              <a:rPr lang="en-CH" dirty="0"/>
              <a:t>.</a:t>
            </a:r>
          </a:p>
          <a:p>
            <a:r>
              <a:rPr lang="en-CH" dirty="0"/>
              <a:t>The </a:t>
            </a:r>
            <a:r>
              <a:rPr lang="en-CH" b="1" dirty="0"/>
              <a:t>UK</a:t>
            </a:r>
            <a:r>
              <a:rPr lang="en-CH" dirty="0"/>
              <a:t> HM Treasury fixes the social discount rate for the public sector at </a:t>
            </a:r>
            <a:r>
              <a:rPr lang="en-CH" b="1" dirty="0"/>
              <a:t>3.5%</a:t>
            </a:r>
            <a:r>
              <a:rPr lang="en-CH" dirty="0"/>
              <a:t>.</a:t>
            </a:r>
          </a:p>
          <a:p>
            <a:r>
              <a:rPr lang="en-CH" dirty="0"/>
              <a:t>The </a:t>
            </a:r>
            <a:r>
              <a:rPr lang="en-GB" b="1" dirty="0"/>
              <a:t>F</a:t>
            </a:r>
            <a:r>
              <a:rPr lang="en-CH" b="1" dirty="0"/>
              <a:t>rench SGPI </a:t>
            </a:r>
            <a:r>
              <a:rPr lang="en-CH" dirty="0"/>
              <a:t>recommends a value between </a:t>
            </a:r>
            <a:r>
              <a:rPr lang="en-CH" b="1" dirty="0"/>
              <a:t>3 and 3.5%</a:t>
            </a:r>
            <a:r>
              <a:rPr lang="en-CH" dirty="0"/>
              <a:t>.</a:t>
            </a:r>
          </a:p>
          <a:p>
            <a:r>
              <a:rPr lang="en-CH" dirty="0"/>
              <a:t>The </a:t>
            </a:r>
            <a:r>
              <a:rPr lang="en-CH" b="1" dirty="0"/>
              <a:t>EU</a:t>
            </a:r>
            <a:r>
              <a:rPr lang="en-CH" dirty="0"/>
              <a:t> recommended SDR for policy analysis is </a:t>
            </a:r>
            <a:r>
              <a:rPr lang="en-CH" b="1" dirty="0"/>
              <a:t>3%</a:t>
            </a:r>
            <a:r>
              <a:rPr lang="en-CH" dirty="0"/>
              <a:t> for the period </a:t>
            </a:r>
            <a:r>
              <a:rPr lang="en-CH" b="1" dirty="0"/>
              <a:t>2021-2027</a:t>
            </a:r>
            <a:r>
              <a:rPr lang="en-CH" dirty="0"/>
              <a:t>.</a:t>
            </a:r>
          </a:p>
        </p:txBody>
      </p:sp>
      <p:sp>
        <p:nvSpPr>
          <p:cNvPr id="5" name="Title 4">
            <a:extLst>
              <a:ext uri="{FF2B5EF4-FFF2-40B4-BE49-F238E27FC236}">
                <a16:creationId xmlns:a16="http://schemas.microsoft.com/office/drawing/2014/main" id="{9EC5C7D0-B682-25F7-FC98-8B0A66879D54}"/>
              </a:ext>
            </a:extLst>
          </p:cNvPr>
          <p:cNvSpPr>
            <a:spLocks noGrp="1"/>
          </p:cNvSpPr>
          <p:nvPr>
            <p:ph type="title"/>
          </p:nvPr>
        </p:nvSpPr>
        <p:spPr>
          <a:xfrm>
            <a:off x="75911" y="383544"/>
            <a:ext cx="8958868" cy="424627"/>
          </a:xfrm>
        </p:spPr>
        <p:txBody>
          <a:bodyPr/>
          <a:lstStyle/>
          <a:p>
            <a:r>
              <a:rPr lang="en-CH" dirty="0"/>
              <a:t>Ramsey’s SDR:</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34A5DB6-D6C5-6CA4-E162-DB40318A1C33}"/>
                  </a:ext>
                </a:extLst>
              </p:cNvPr>
              <p:cNvSpPr txBox="1"/>
              <p:nvPr/>
            </p:nvSpPr>
            <p:spPr>
              <a:xfrm>
                <a:off x="2376462" y="448290"/>
                <a:ext cx="2831217" cy="566822"/>
              </a:xfrm>
              <a:prstGeom prst="rect">
                <a:avLst/>
              </a:prstGeom>
              <a:noFill/>
            </p:spPr>
            <p:txBody>
              <a:bodyPr wrap="square" rtlCol="0">
                <a:spAutoFit/>
              </a:bodyPr>
              <a:lstStyle/>
              <a:p>
                <a:pPr algn="l">
                  <a:lnSpc>
                    <a:spcPts val="3700"/>
                  </a:lnSpc>
                </a:pPr>
                <a14:m>
                  <m:oMathPara xmlns:m="http://schemas.openxmlformats.org/officeDocument/2006/math">
                    <m:oMathParaPr>
                      <m:jc m:val="centerGroup"/>
                    </m:oMathParaPr>
                    <m:oMath xmlns:m="http://schemas.openxmlformats.org/officeDocument/2006/math">
                      <m:r>
                        <a:rPr lang="en-US" sz="3000" b="0" i="1" smtClean="0">
                          <a:latin typeface="Cambria Math" panose="02040503050406030204" pitchFamily="18" charset="0"/>
                        </a:rPr>
                        <m:t>𝑟</m:t>
                      </m:r>
                      <m:r>
                        <a:rPr lang="en-US" sz="3000" b="0" i="1" smtClean="0">
                          <a:latin typeface="Cambria Math" panose="02040503050406030204" pitchFamily="18" charset="0"/>
                        </a:rPr>
                        <m:t>=</m:t>
                      </m:r>
                      <m:r>
                        <a:rPr lang="en-US" sz="3000" b="0" i="1" smtClean="0">
                          <a:latin typeface="Cambria Math" panose="02040503050406030204" pitchFamily="18" charset="0"/>
                          <a:ea typeface="Cambria Math" panose="02040503050406030204" pitchFamily="18" charset="0"/>
                        </a:rPr>
                        <m:t>𝜌</m:t>
                      </m:r>
                      <m:r>
                        <a:rPr lang="en-US" sz="3000" b="0" i="1" smtClean="0">
                          <a:latin typeface="Cambria Math" panose="02040503050406030204" pitchFamily="18" charset="0"/>
                          <a:ea typeface="Cambria Math" panose="02040503050406030204" pitchFamily="18" charset="0"/>
                        </a:rPr>
                        <m:t>+</m:t>
                      </m:r>
                      <m:r>
                        <a:rPr lang="en-US" sz="3000" b="0" i="1" smtClean="0">
                          <a:latin typeface="Cambria Math" panose="02040503050406030204" pitchFamily="18" charset="0"/>
                          <a:ea typeface="Cambria Math" panose="02040503050406030204" pitchFamily="18" charset="0"/>
                        </a:rPr>
                        <m:t>𝜂</m:t>
                      </m:r>
                      <m:r>
                        <a:rPr lang="en-US" sz="3000" b="0" i="1" smtClean="0">
                          <a:latin typeface="Cambria Math" panose="02040503050406030204" pitchFamily="18" charset="0"/>
                          <a:ea typeface="Cambria Math" panose="02040503050406030204" pitchFamily="18" charset="0"/>
                        </a:rPr>
                        <m:t>𝑔</m:t>
                      </m:r>
                    </m:oMath>
                  </m:oMathPara>
                </a14:m>
                <a:endParaRPr lang="en-CH" sz="3000" dirty="0"/>
              </a:p>
            </p:txBody>
          </p:sp>
        </mc:Choice>
        <mc:Fallback xmlns="">
          <p:sp>
            <p:nvSpPr>
              <p:cNvPr id="3" name="TextBox 2">
                <a:extLst>
                  <a:ext uri="{FF2B5EF4-FFF2-40B4-BE49-F238E27FC236}">
                    <a16:creationId xmlns:a16="http://schemas.microsoft.com/office/drawing/2014/main" id="{734A5DB6-D6C5-6CA4-E162-DB40318A1C33}"/>
                  </a:ext>
                </a:extLst>
              </p:cNvPr>
              <p:cNvSpPr txBox="1">
                <a:spLocks noRot="1" noChangeAspect="1" noMove="1" noResize="1" noEditPoints="1" noAdjustHandles="1" noChangeArrowheads="1" noChangeShapeType="1" noTextEdit="1"/>
              </p:cNvSpPr>
              <p:nvPr/>
            </p:nvSpPr>
            <p:spPr>
              <a:xfrm>
                <a:off x="2376462" y="448290"/>
                <a:ext cx="2831217" cy="566822"/>
              </a:xfrm>
              <a:prstGeom prst="rect">
                <a:avLst/>
              </a:prstGeom>
              <a:blipFill>
                <a:blip r:embed="rId2"/>
                <a:stretch>
                  <a:fillRect b="-8696"/>
                </a:stretch>
              </a:blipFill>
            </p:spPr>
            <p:txBody>
              <a:bodyPr/>
              <a:lstStyle/>
              <a:p>
                <a:r>
                  <a:rPr lang="en-CH">
                    <a:noFill/>
                  </a:rPr>
                  <a:t> </a:t>
                </a:r>
              </a:p>
            </p:txBody>
          </p:sp>
        </mc:Fallback>
      </mc:AlternateContent>
    </p:spTree>
    <p:extLst>
      <p:ext uri="{BB962C8B-B14F-4D97-AF65-F5344CB8AC3E}">
        <p14:creationId xmlns:p14="http://schemas.microsoft.com/office/powerpoint/2010/main" val="413673808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ABA8F3-D1DE-C968-55BC-7781F84FF1DE}"/>
              </a:ext>
            </a:extLst>
          </p:cNvPr>
          <p:cNvSpPr>
            <a:spLocks noGrp="1"/>
          </p:cNvSpPr>
          <p:nvPr>
            <p:ph type="sldNum" sz="quarter" idx="10"/>
          </p:nvPr>
        </p:nvSpPr>
        <p:spPr/>
        <p:txBody>
          <a:bodyPr/>
          <a:lstStyle/>
          <a:p>
            <a:fld id="{88A1DFE4-5FC5-43BD-BB7E-75EAD82B965F}" type="slidenum">
              <a:rPr lang="en-US" noProof="0" smtClean="0"/>
              <a:pPr/>
              <a:t>78</a:t>
            </a:fld>
            <a:endParaRPr lang="en-US" noProof="0" dirty="0"/>
          </a:p>
        </p:txBody>
      </p:sp>
      <p:sp>
        <p:nvSpPr>
          <p:cNvPr id="3" name="Text Placeholder 2">
            <a:extLst>
              <a:ext uri="{FF2B5EF4-FFF2-40B4-BE49-F238E27FC236}">
                <a16:creationId xmlns:a16="http://schemas.microsoft.com/office/drawing/2014/main" id="{3A9375B6-103E-9550-D7C4-7954666E976F}"/>
              </a:ext>
            </a:extLst>
          </p:cNvPr>
          <p:cNvSpPr>
            <a:spLocks noGrp="1"/>
          </p:cNvSpPr>
          <p:nvPr>
            <p:ph type="body" sz="quarter" idx="11"/>
          </p:nvPr>
        </p:nvSpPr>
        <p:spPr>
          <a:xfrm>
            <a:off x="75910" y="1153117"/>
            <a:ext cx="8958868" cy="706680"/>
          </a:xfrm>
        </p:spPr>
        <p:txBody>
          <a:bodyPr/>
          <a:lstStyle/>
          <a:p>
            <a:r>
              <a:rPr lang="en-CH" sz="2000" dirty="0"/>
              <a:t>Tells us how much the utility changes as the consumption changes:</a:t>
            </a:r>
          </a:p>
          <a:p>
            <a:endParaRPr lang="en-CH" sz="2000" dirty="0"/>
          </a:p>
          <a:p>
            <a:r>
              <a:rPr lang="en-CH" sz="2000" dirty="0"/>
              <a:t>Elasticity =</a:t>
            </a:r>
          </a:p>
          <a:p>
            <a:r>
              <a:rPr lang="en-CH" sz="2000" dirty="0"/>
              <a:t>	relative change in </a:t>
            </a:r>
            <a:r>
              <a:rPr lang="en-CH" sz="2000" i="1" dirty="0"/>
              <a:t>demand</a:t>
            </a:r>
            <a:r>
              <a:rPr lang="en-CH" sz="2000" dirty="0"/>
              <a:t> in % </a:t>
            </a:r>
          </a:p>
          <a:p>
            <a:r>
              <a:rPr lang="en-CH" sz="2000" dirty="0"/>
              <a:t>	divided by</a:t>
            </a:r>
          </a:p>
          <a:p>
            <a:r>
              <a:rPr lang="en-CH" sz="2000" dirty="0"/>
              <a:t>	relative change in </a:t>
            </a:r>
            <a:r>
              <a:rPr lang="en-CH" sz="2000" i="1" dirty="0"/>
              <a:t>income</a:t>
            </a:r>
            <a:r>
              <a:rPr lang="en-CH" sz="2000" dirty="0"/>
              <a:t> or </a:t>
            </a:r>
            <a:r>
              <a:rPr lang="en-CH" sz="2000" i="1" dirty="0"/>
              <a:t>price in %</a:t>
            </a:r>
          </a:p>
        </p:txBody>
      </p:sp>
      <p:sp>
        <p:nvSpPr>
          <p:cNvPr id="4" name="Text Placeholder 3">
            <a:extLst>
              <a:ext uri="{FF2B5EF4-FFF2-40B4-BE49-F238E27FC236}">
                <a16:creationId xmlns:a16="http://schemas.microsoft.com/office/drawing/2014/main" id="{304F956C-73E7-C7B2-2948-1B94913C5204}"/>
              </a:ext>
            </a:extLst>
          </p:cNvPr>
          <p:cNvSpPr>
            <a:spLocks noGrp="1"/>
          </p:cNvSpPr>
          <p:nvPr>
            <p:ph type="body" sz="quarter" idx="12"/>
          </p:nvPr>
        </p:nvSpPr>
        <p:spPr>
          <a:xfrm>
            <a:off x="75910" y="3347634"/>
            <a:ext cx="8958868" cy="1276115"/>
          </a:xfrm>
        </p:spPr>
        <p:txBody>
          <a:bodyPr/>
          <a:lstStyle/>
          <a:p>
            <a:r>
              <a:rPr lang="en-CH" dirty="0"/>
              <a:t>Example:</a:t>
            </a:r>
          </a:p>
          <a:p>
            <a:r>
              <a:rPr lang="en-CH" dirty="0"/>
              <a:t>If income increases by 10%, but consumption only increases by 5%,</a:t>
            </a:r>
          </a:p>
          <a:p>
            <a:r>
              <a:rPr lang="en-CH" dirty="0"/>
              <a:t>then the elasticity of marginal utility (consumption of an additional unit)</a:t>
            </a:r>
          </a:p>
          <a:p>
            <a:r>
              <a:rPr lang="en-CH" dirty="0"/>
              <a:t>with respect to the income would be 5%/10% = 0.5.</a:t>
            </a:r>
          </a:p>
        </p:txBody>
      </p:sp>
      <p:sp>
        <p:nvSpPr>
          <p:cNvPr id="5" name="Title 4">
            <a:extLst>
              <a:ext uri="{FF2B5EF4-FFF2-40B4-BE49-F238E27FC236}">
                <a16:creationId xmlns:a16="http://schemas.microsoft.com/office/drawing/2014/main" id="{EBB6D9E1-D639-1A54-A71C-8237466DBB88}"/>
              </a:ext>
            </a:extLst>
          </p:cNvPr>
          <p:cNvSpPr>
            <a:spLocks noGrp="1"/>
          </p:cNvSpPr>
          <p:nvPr>
            <p:ph type="title"/>
          </p:nvPr>
        </p:nvSpPr>
        <p:spPr>
          <a:xfrm>
            <a:off x="75911" y="476532"/>
            <a:ext cx="8958868" cy="484363"/>
          </a:xfrm>
        </p:spPr>
        <p:txBody>
          <a:bodyPr/>
          <a:lstStyle/>
          <a:p>
            <a:r>
              <a:rPr lang="en-CH" dirty="0"/>
              <a:t>Example for elasticity of marginal utility</a:t>
            </a:r>
          </a:p>
        </p:txBody>
      </p:sp>
    </p:spTree>
    <p:extLst>
      <p:ext uri="{BB962C8B-B14F-4D97-AF65-F5344CB8AC3E}">
        <p14:creationId xmlns:p14="http://schemas.microsoft.com/office/powerpoint/2010/main" val="33862260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BF9E91-8F03-4285-7F84-4B8D8006819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5AA5DD8-53CA-E41F-D141-7D599A549C83}"/>
              </a:ext>
            </a:extLst>
          </p:cNvPr>
          <p:cNvSpPr>
            <a:spLocks noGrp="1"/>
          </p:cNvSpPr>
          <p:nvPr>
            <p:ph type="sldNum" sz="quarter" idx="10"/>
          </p:nvPr>
        </p:nvSpPr>
        <p:spPr/>
        <p:txBody>
          <a:bodyPr/>
          <a:lstStyle/>
          <a:p>
            <a:fld id="{88A1DFE4-5FC5-43BD-BB7E-75EAD82B965F}" type="slidenum">
              <a:rPr lang="en-US" noProof="0" smtClean="0"/>
              <a:pPr/>
              <a:t>79</a:t>
            </a:fld>
            <a:endParaRPr lang="en-US" noProof="0" dirty="0"/>
          </a:p>
        </p:txBody>
      </p:sp>
      <p:sp>
        <p:nvSpPr>
          <p:cNvPr id="3" name="Text Placeholder 2">
            <a:extLst>
              <a:ext uri="{FF2B5EF4-FFF2-40B4-BE49-F238E27FC236}">
                <a16:creationId xmlns:a16="http://schemas.microsoft.com/office/drawing/2014/main" id="{426690E7-9DD2-BD24-894C-CAABCECC4106}"/>
              </a:ext>
            </a:extLst>
          </p:cNvPr>
          <p:cNvSpPr>
            <a:spLocks noGrp="1"/>
          </p:cNvSpPr>
          <p:nvPr>
            <p:ph type="body" sz="quarter" idx="11"/>
          </p:nvPr>
        </p:nvSpPr>
        <p:spPr>
          <a:xfrm>
            <a:off x="109222" y="996623"/>
            <a:ext cx="8958868" cy="283975"/>
          </a:xfrm>
        </p:spPr>
        <p:txBody>
          <a:bodyPr/>
          <a:lstStyle/>
          <a:p>
            <a:r>
              <a:rPr lang="en-CH" dirty="0"/>
              <a:t>Typical average value in 2025 based on weighted values in the CERN member states: 2.8%</a:t>
            </a:r>
          </a:p>
        </p:txBody>
      </p:sp>
      <p:sp>
        <p:nvSpPr>
          <p:cNvPr id="5" name="Title 4">
            <a:extLst>
              <a:ext uri="{FF2B5EF4-FFF2-40B4-BE49-F238E27FC236}">
                <a16:creationId xmlns:a16="http://schemas.microsoft.com/office/drawing/2014/main" id="{405830E9-E841-99AF-33F8-5DFD00BCA267}"/>
              </a:ext>
            </a:extLst>
          </p:cNvPr>
          <p:cNvSpPr>
            <a:spLocks noGrp="1"/>
          </p:cNvSpPr>
          <p:nvPr>
            <p:ph type="title"/>
          </p:nvPr>
        </p:nvSpPr>
        <p:spPr>
          <a:xfrm>
            <a:off x="75911" y="476532"/>
            <a:ext cx="8958868" cy="512323"/>
          </a:xfrm>
        </p:spPr>
        <p:txBody>
          <a:bodyPr/>
          <a:lstStyle/>
          <a:p>
            <a:r>
              <a:rPr lang="en-CH" dirty="0"/>
              <a:t>Social Rate of Time Preference (SRTP)</a:t>
            </a:r>
          </a:p>
        </p:txBody>
      </p:sp>
      <mc:AlternateContent xmlns:mc="http://schemas.openxmlformats.org/markup-compatibility/2006" xmlns:a14="http://schemas.microsoft.com/office/drawing/2010/main">
        <mc:Choice Requires="a14">
          <p:sp>
            <p:nvSpPr>
              <p:cNvPr id="7" name="Text Placeholder 3">
                <a:extLst>
                  <a:ext uri="{FF2B5EF4-FFF2-40B4-BE49-F238E27FC236}">
                    <a16:creationId xmlns:a16="http://schemas.microsoft.com/office/drawing/2014/main" id="{293871BD-FB9A-6C40-4FA9-BFD61233F320}"/>
                  </a:ext>
                </a:extLst>
              </p:cNvPr>
              <p:cNvSpPr txBox="1">
                <a:spLocks/>
              </p:cNvSpPr>
              <p:nvPr/>
            </p:nvSpPr>
            <p:spPr>
              <a:xfrm>
                <a:off x="109222" y="1280598"/>
                <a:ext cx="8958868" cy="369765"/>
              </a:xfrm>
              <a:prstGeom prst="rect">
                <a:avLst/>
              </a:prstGeom>
            </p:spPr>
            <p:txBody>
              <a:bodyPr vert="horz" lIns="91440" tIns="45720" rIns="91440" bIns="45720" rtlCol="0">
                <a:noAutofit/>
              </a:bodyPr>
              <a:lstStyle>
                <a:lvl1pPr marL="0" indent="0" algn="l" defTabSz="685800" rtl="0" eaLnBrk="1" latinLnBrk="0" hangingPunct="1">
                  <a:lnSpc>
                    <a:spcPct val="10000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ct val="10000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ct val="10000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ct val="10000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14:m>
                  <m:oMath xmlns:m="http://schemas.openxmlformats.org/officeDocument/2006/math">
                    <m:r>
                      <a:rPr lang="en-GB" sz="1800" i="1" smtClean="0">
                        <a:effectLst/>
                        <a:latin typeface="Cambria Math" panose="02040503050406030204" pitchFamily="18" charset="0"/>
                        <a:ea typeface="Century Gothic" panose="020B0502020202020204" pitchFamily="34" charset="0"/>
                        <a:cs typeface="Open Sans" panose="020B0606030504020204" pitchFamily="34" charset="0"/>
                      </a:rPr>
                      <m:t>𝑆𝐷𝑅</m:t>
                    </m:r>
                    <m:r>
                      <a:rPr lang="en-GB" sz="1800" i="1" smtClean="0">
                        <a:effectLst/>
                        <a:latin typeface="Cambria Math" panose="02040503050406030204" pitchFamily="18" charset="0"/>
                        <a:ea typeface="Century Gothic" panose="020B0502020202020204" pitchFamily="34" charset="0"/>
                        <a:cs typeface="Open Sans" panose="020B0606030504020204" pitchFamily="34" charset="0"/>
                      </a:rPr>
                      <m:t>=</m:t>
                    </m:r>
                    <m:r>
                      <a:rPr lang="en-GB" sz="1800" i="1" smtClean="0">
                        <a:effectLst/>
                        <a:latin typeface="Cambria Math" panose="02040503050406030204" pitchFamily="18" charset="0"/>
                        <a:ea typeface="Century Gothic" panose="020B0502020202020204" pitchFamily="34" charset="0"/>
                        <a:cs typeface="Open Sans" panose="020B0606030504020204" pitchFamily="34" charset="0"/>
                      </a:rPr>
                      <m:t>𝑆𝑅𝑇𝑃</m:t>
                    </m:r>
                    <m:r>
                      <a:rPr lang="en-GB" sz="1800" i="1" smtClean="0">
                        <a:effectLst/>
                        <a:latin typeface="Cambria Math" panose="02040503050406030204" pitchFamily="18" charset="0"/>
                        <a:ea typeface="Century Gothic" panose="020B0502020202020204" pitchFamily="34" charset="0"/>
                        <a:cs typeface="Open Sans" panose="020B0606030504020204" pitchFamily="34" charset="0"/>
                      </a:rPr>
                      <m:t>= </m:t>
                    </m:r>
                    <m:r>
                      <a:rPr lang="en-GB" sz="1800" i="1" smtClean="0">
                        <a:effectLst/>
                        <a:latin typeface="Cambria Math" panose="02040503050406030204" pitchFamily="18" charset="0"/>
                        <a:ea typeface="Century Gothic" panose="020B0502020202020204" pitchFamily="34" charset="0"/>
                        <a:cs typeface="Open Sans" panose="020B0606030504020204" pitchFamily="34" charset="0"/>
                      </a:rPr>
                      <m:t>𝑝</m:t>
                    </m:r>
                    <m:r>
                      <a:rPr lang="en-GB" sz="1800" i="1" smtClean="0">
                        <a:effectLst/>
                        <a:latin typeface="Cambria Math" panose="02040503050406030204" pitchFamily="18" charset="0"/>
                        <a:ea typeface="Century Gothic" panose="020B0502020202020204" pitchFamily="34" charset="0"/>
                        <a:cs typeface="Open Sans" panose="020B0606030504020204" pitchFamily="34" charset="0"/>
                      </a:rPr>
                      <m:t> + </m:t>
                    </m:r>
                    <m:r>
                      <a:rPr lang="en-GB" sz="1800" i="1" smtClean="0">
                        <a:effectLst/>
                        <a:latin typeface="Cambria Math" panose="02040503050406030204" pitchFamily="18" charset="0"/>
                        <a:ea typeface="Century Gothic" panose="020B0502020202020204" pitchFamily="34" charset="0"/>
                        <a:cs typeface="Open Sans" panose="020B0606030504020204" pitchFamily="34" charset="0"/>
                      </a:rPr>
                      <m:t>𝜀</m:t>
                    </m:r>
                    <m:r>
                      <a:rPr lang="en-GB" sz="1800" i="1" smtClean="0">
                        <a:effectLst/>
                        <a:latin typeface="Cambria Math" panose="02040503050406030204" pitchFamily="18" charset="0"/>
                        <a:ea typeface="Century Gothic" panose="020B0502020202020204" pitchFamily="34" charset="0"/>
                        <a:cs typeface="Open Sans" panose="020B0606030504020204" pitchFamily="34" charset="0"/>
                      </a:rPr>
                      <m:t>∗ </m:t>
                    </m:r>
                    <m:r>
                      <a:rPr lang="en-GB" sz="1800" i="1" smtClean="0">
                        <a:effectLst/>
                        <a:latin typeface="Cambria Math" panose="02040503050406030204" pitchFamily="18" charset="0"/>
                        <a:ea typeface="Century Gothic" panose="020B0502020202020204" pitchFamily="34" charset="0"/>
                        <a:cs typeface="Open Sans" panose="020B0606030504020204" pitchFamily="34" charset="0"/>
                      </a:rPr>
                      <m:t>𝑔</m:t>
                    </m:r>
                  </m:oMath>
                </a14:m>
                <a:r>
                  <a:rPr lang="en-CH" dirty="0">
                    <a:effectLst/>
                  </a:rPr>
                  <a:t> </a:t>
                </a:r>
                <a:endParaRPr lang="en-CH" dirty="0"/>
              </a:p>
            </p:txBody>
          </p:sp>
        </mc:Choice>
        <mc:Fallback xmlns="">
          <p:sp>
            <p:nvSpPr>
              <p:cNvPr id="7" name="Text Placeholder 3">
                <a:extLst>
                  <a:ext uri="{FF2B5EF4-FFF2-40B4-BE49-F238E27FC236}">
                    <a16:creationId xmlns:a16="http://schemas.microsoft.com/office/drawing/2014/main" id="{293871BD-FB9A-6C40-4FA9-BFD61233F320}"/>
                  </a:ext>
                </a:extLst>
              </p:cNvPr>
              <p:cNvSpPr txBox="1">
                <a:spLocks noRot="1" noChangeAspect="1" noMove="1" noResize="1" noEditPoints="1" noAdjustHandles="1" noChangeArrowheads="1" noChangeShapeType="1" noTextEdit="1"/>
              </p:cNvSpPr>
              <p:nvPr/>
            </p:nvSpPr>
            <p:spPr>
              <a:xfrm>
                <a:off x="109222" y="1280598"/>
                <a:ext cx="8958868" cy="369765"/>
              </a:xfrm>
              <a:prstGeom prst="rect">
                <a:avLst/>
              </a:prstGeom>
              <a:blipFill>
                <a:blip r:embed="rId2"/>
                <a:stretch>
                  <a:fillRect b="-12903"/>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graphicFrame>
            <p:nvGraphicFramePr>
              <p:cNvPr id="11" name="Table 10">
                <a:extLst>
                  <a:ext uri="{FF2B5EF4-FFF2-40B4-BE49-F238E27FC236}">
                    <a16:creationId xmlns:a16="http://schemas.microsoft.com/office/drawing/2014/main" id="{815F9F56-1B3F-9322-F541-F5FF767E7A2E}"/>
                  </a:ext>
                </a:extLst>
              </p:cNvPr>
              <p:cNvGraphicFramePr>
                <a:graphicFrameLocks noGrp="1"/>
              </p:cNvGraphicFramePr>
              <p:nvPr>
                <p:extLst>
                  <p:ext uri="{D42A27DB-BD31-4B8C-83A1-F6EECF244321}">
                    <p14:modId xmlns:p14="http://schemas.microsoft.com/office/powerpoint/2010/main" val="3531354313"/>
                  </p:ext>
                </p:extLst>
              </p:nvPr>
            </p:nvGraphicFramePr>
            <p:xfrm>
              <a:off x="196989" y="1694457"/>
              <a:ext cx="8716711" cy="3323749"/>
            </p:xfrm>
            <a:graphic>
              <a:graphicData uri="http://schemas.openxmlformats.org/drawingml/2006/table">
                <a:tbl>
                  <a:tblPr firstRow="1" firstCol="1" bandRow="1">
                    <a:tableStyleId>{5C22544A-7EE6-4342-B048-85BDC9FD1C3A}</a:tableStyleId>
                  </a:tblPr>
                  <a:tblGrid>
                    <a:gridCol w="2177434">
                      <a:extLst>
                        <a:ext uri="{9D8B030D-6E8A-4147-A177-3AD203B41FA5}">
                          <a16:colId xmlns:a16="http://schemas.microsoft.com/office/drawing/2014/main" val="2845394756"/>
                        </a:ext>
                      </a:extLst>
                    </a:gridCol>
                    <a:gridCol w="3722036">
                      <a:extLst>
                        <a:ext uri="{9D8B030D-6E8A-4147-A177-3AD203B41FA5}">
                          <a16:colId xmlns:a16="http://schemas.microsoft.com/office/drawing/2014/main" val="3753345877"/>
                        </a:ext>
                      </a:extLst>
                    </a:gridCol>
                    <a:gridCol w="2817241">
                      <a:extLst>
                        <a:ext uri="{9D8B030D-6E8A-4147-A177-3AD203B41FA5}">
                          <a16:colId xmlns:a16="http://schemas.microsoft.com/office/drawing/2014/main" val="3789206243"/>
                        </a:ext>
                      </a:extLst>
                    </a:gridCol>
                  </a:tblGrid>
                  <a:tr h="366233">
                    <a:tc>
                      <a:txBody>
                        <a:bodyPr/>
                        <a:lstStyle/>
                        <a:p>
                          <a:pPr algn="ctr">
                            <a:lnSpc>
                              <a:spcPct val="115000"/>
                            </a:lnSpc>
                            <a:spcAft>
                              <a:spcPts val="1000"/>
                            </a:spcAft>
                          </a:pPr>
                          <a:r>
                            <a:rPr lang="en-GB" sz="1200" cap="all" dirty="0">
                              <a:effectLst/>
                            </a:rPr>
                            <a:t> </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ctr">
                            <a:lnSpc>
                              <a:spcPct val="115000"/>
                            </a:lnSpc>
                            <a:spcAft>
                              <a:spcPts val="1000"/>
                            </a:spcAft>
                          </a:pPr>
                          <a:r>
                            <a:rPr lang="en-GB" sz="1200" cap="all" dirty="0">
                              <a:effectLst/>
                            </a:rPr>
                            <a:t>Proxy Variable </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tc>
                    <a:tc>
                      <a:txBody>
                        <a:bodyPr/>
                        <a:lstStyle/>
                        <a:p>
                          <a:pPr algn="ctr">
                            <a:lnSpc>
                              <a:spcPct val="115000"/>
                            </a:lnSpc>
                            <a:spcBef>
                              <a:spcPts val="200"/>
                            </a:spcBef>
                            <a:spcAft>
                              <a:spcPts val="1000"/>
                            </a:spcAft>
                          </a:pPr>
                          <a:r>
                            <a:rPr lang="en-GB" sz="1200" cap="all">
                              <a:effectLst/>
                            </a:rPr>
                            <a:t>Sources</a:t>
                          </a:r>
                          <a:endParaRPr lang="en-CH" sz="120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tc>
                    <a:extLst>
                      <a:ext uri="{0D108BD9-81ED-4DB2-BD59-A6C34878D82A}">
                        <a16:rowId xmlns:a16="http://schemas.microsoft.com/office/drawing/2014/main" val="3210942896"/>
                      </a:ext>
                    </a:extLst>
                  </a:tr>
                  <a:tr h="751107">
                    <a:tc>
                      <a:txBody>
                        <a:bodyPr/>
                        <a:lstStyle/>
                        <a:p>
                          <a:pPr algn="r">
                            <a:lnSpc>
                              <a:spcPct val="115000"/>
                            </a:lnSpc>
                            <a:spcAft>
                              <a:spcPts val="1000"/>
                            </a:spcAft>
                          </a:pPr>
                          <a14:m>
                            <m:oMath xmlns:m="http://schemas.openxmlformats.org/officeDocument/2006/math">
                              <m:r>
                                <a:rPr lang="en-GB" sz="1200" i="1" smtClean="0">
                                  <a:effectLst/>
                                  <a:latin typeface="Cambria Math" panose="02040503050406030204" pitchFamily="18" charset="0"/>
                                  <a:ea typeface="Century Gothic" panose="020B0502020202020204" pitchFamily="34" charset="0"/>
                                  <a:cs typeface="Open Sans" panose="020B0606030504020204" pitchFamily="34" charset="0"/>
                                </a:rPr>
                                <m:t>𝑝</m:t>
                              </m:r>
                            </m:oMath>
                          </a14:m>
                          <a:r>
                            <a:rPr lang="en-GB" sz="1200" dirty="0">
                              <a:effectLst/>
                            </a:rPr>
                            <a:t>,</a:t>
                          </a:r>
                          <a:r>
                            <a:rPr lang="en-GB" sz="1200" baseline="0" dirty="0">
                              <a:effectLst/>
                            </a:rPr>
                            <a:t> </a:t>
                          </a:r>
                          <a:r>
                            <a:rPr lang="en-GB" sz="1200" dirty="0">
                              <a:effectLst/>
                            </a:rPr>
                            <a:t>the pure time preference</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just">
                            <a:lnSpc>
                              <a:spcPct val="115000"/>
                            </a:lnSpc>
                            <a:spcBef>
                              <a:spcPts val="200"/>
                            </a:spcBef>
                            <a:spcAft>
                              <a:spcPts val="1000"/>
                            </a:spcAft>
                          </a:pPr>
                          <a:r>
                            <a:rPr lang="en-GB" sz="1200" b="1" dirty="0">
                              <a:effectLst/>
                            </a:rPr>
                            <a:t>Proxied</a:t>
                          </a:r>
                          <a:r>
                            <a:rPr lang="en-GB" sz="1200" dirty="0">
                              <a:effectLst/>
                            </a:rPr>
                            <a:t> with the </a:t>
                          </a:r>
                          <a:r>
                            <a:rPr lang="en-GB" sz="1200" b="1" dirty="0">
                              <a:effectLst/>
                            </a:rPr>
                            <a:t>annual mortality rate of the population</a:t>
                          </a:r>
                          <a:r>
                            <a:rPr lang="en-GB" sz="1200" dirty="0">
                              <a:effectLst/>
                            </a:rPr>
                            <a:t>, assuming that consumption is anticipated when the risk of death or human race extinction increases.</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just">
                            <a:lnSpc>
                              <a:spcPct val="115000"/>
                            </a:lnSpc>
                            <a:spcBef>
                              <a:spcPts val="200"/>
                            </a:spcBef>
                            <a:spcAft>
                              <a:spcPts val="1000"/>
                            </a:spcAft>
                          </a:pPr>
                          <a:r>
                            <a:rPr lang="en-GB" sz="1200" dirty="0">
                              <a:effectLst/>
                            </a:rPr>
                            <a:t>Eurostat value for 2022-2041 or the world bank value for 2021-2040 as alternative.</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tc>
                    <a:extLst>
                      <a:ext uri="{0D108BD9-81ED-4DB2-BD59-A6C34878D82A}">
                        <a16:rowId xmlns:a16="http://schemas.microsoft.com/office/drawing/2014/main" val="1925652119"/>
                      </a:ext>
                    </a:extLst>
                  </a:tr>
                  <a:tr h="948376">
                    <a:tc>
                      <a:txBody>
                        <a:bodyPr/>
                        <a:lstStyle/>
                        <a:p>
                          <a:pPr algn="r">
                            <a:lnSpc>
                              <a:spcPct val="115000"/>
                            </a:lnSpc>
                            <a:spcAft>
                              <a:spcPts val="1000"/>
                            </a:spcAft>
                          </a:pPr>
                          <a14:m>
                            <m:oMath xmlns:m="http://schemas.openxmlformats.org/officeDocument/2006/math">
                              <m:r>
                                <a:rPr lang="en-GB" sz="1200" i="1" smtClean="0">
                                  <a:effectLst/>
                                  <a:latin typeface="Cambria Math" panose="02040503050406030204" pitchFamily="18" charset="0"/>
                                  <a:ea typeface="Century Gothic" panose="020B0502020202020204" pitchFamily="34" charset="0"/>
                                  <a:cs typeface="Open Sans" panose="020B0606030504020204" pitchFamily="34" charset="0"/>
                                </a:rPr>
                                <m:t>𝑔</m:t>
                              </m:r>
                            </m:oMath>
                          </a14:m>
                          <a:r>
                            <a:rPr lang="en-GB" sz="1200" dirty="0">
                              <a:effectLst/>
                            </a:rPr>
                            <a:t> </a:t>
                          </a:r>
                          <a:r>
                            <a:rPr lang="en-CH" sz="1200" dirty="0">
                              <a:effectLst/>
                            </a:rPr>
                            <a:t>, </a:t>
                          </a:r>
                          <a:r>
                            <a:rPr lang="en-GB" sz="1200" dirty="0">
                              <a:effectLst/>
                            </a:rPr>
                            <a:t>the expected per-capita growth rate of consumption</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just">
                            <a:lnSpc>
                              <a:spcPct val="115000"/>
                            </a:lnSpc>
                            <a:spcBef>
                              <a:spcPts val="200"/>
                            </a:spcBef>
                            <a:spcAft>
                              <a:spcPts val="1000"/>
                            </a:spcAft>
                          </a:pPr>
                          <a:r>
                            <a:rPr lang="en-GB" sz="1200" b="1" dirty="0">
                              <a:effectLst/>
                            </a:rPr>
                            <a:t>Proxied</a:t>
                          </a:r>
                          <a:r>
                            <a:rPr lang="en-GB" sz="1200" dirty="0">
                              <a:effectLst/>
                            </a:rPr>
                            <a:t> by the </a:t>
                          </a:r>
                          <a:r>
                            <a:rPr lang="en-GB" sz="1200" b="1" dirty="0">
                              <a:effectLst/>
                            </a:rPr>
                            <a:t>real growth rate of the per-capita GDP </a:t>
                          </a:r>
                          <a:r>
                            <a:rPr lang="en-GB" sz="1200" dirty="0">
                              <a:effectLst/>
                            </a:rPr>
                            <a:t>under the assumption that the GDP properly reflects the dynamics of consumption over time</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just">
                            <a:lnSpc>
                              <a:spcPct val="115000"/>
                            </a:lnSpc>
                            <a:spcBef>
                              <a:spcPts val="200"/>
                            </a:spcBef>
                            <a:spcAft>
                              <a:spcPts val="1000"/>
                            </a:spcAft>
                          </a:pPr>
                          <a:r>
                            <a:rPr lang="en-GB" sz="1200" dirty="0">
                              <a:effectLst/>
                            </a:rPr>
                            <a:t>Forecasts by the International Monetary Fund (IMF) covering the period 2022-2041 when available, the past growth 2000-2019 rate as alternative.</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tc>
                    <a:extLst>
                      <a:ext uri="{0D108BD9-81ED-4DB2-BD59-A6C34878D82A}">
                        <a16:rowId xmlns:a16="http://schemas.microsoft.com/office/drawing/2014/main" val="3962125856"/>
                      </a:ext>
                    </a:extLst>
                  </a:tr>
                  <a:tr h="948376">
                    <a:tc>
                      <a:txBody>
                        <a:bodyPr/>
                        <a:lstStyle/>
                        <a:p>
                          <a:pPr algn="r">
                            <a:lnSpc>
                              <a:spcPct val="115000"/>
                            </a:lnSpc>
                            <a:spcAft>
                              <a:spcPts val="1000"/>
                            </a:spcAft>
                          </a:pPr>
                          <a:r>
                            <a:rPr lang="en-GB" sz="1200" dirty="0" err="1">
                              <a:effectLst/>
                            </a:rPr>
                            <a:t>ε</a:t>
                          </a:r>
                          <a:r>
                            <a:rPr lang="en-GB" sz="1200" dirty="0">
                              <a:effectLst/>
                            </a:rPr>
                            <a:t> </a:t>
                          </a:r>
                          <a:r>
                            <a:rPr lang="en-CH" sz="1200" dirty="0">
                              <a:effectLst/>
                            </a:rPr>
                            <a:t>, </a:t>
                          </a:r>
                          <a:r>
                            <a:rPr lang="en-GB" sz="1200" dirty="0">
                              <a:effectLst/>
                            </a:rPr>
                            <a:t>the elasticity of marginal utility of consumption</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just">
                            <a:lnSpc>
                              <a:spcPct val="115000"/>
                            </a:lnSpc>
                            <a:spcBef>
                              <a:spcPts val="200"/>
                            </a:spcBef>
                            <a:spcAft>
                              <a:spcPts val="1000"/>
                            </a:spcAft>
                          </a:pPr>
                          <a:r>
                            <a:rPr lang="en-GB" sz="1200" b="1" dirty="0">
                              <a:effectLst/>
                            </a:rPr>
                            <a:t>Proxied</a:t>
                          </a:r>
                          <a:r>
                            <a:rPr lang="en-GB" sz="1200" dirty="0">
                              <a:effectLst/>
                            </a:rPr>
                            <a:t> by using social preferences revealed by taxation.</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just">
                            <a:lnSpc>
                              <a:spcPct val="115000"/>
                            </a:lnSpc>
                            <a:spcBef>
                              <a:spcPts val="200"/>
                            </a:spcBef>
                            <a:spcAft>
                              <a:spcPts val="1000"/>
                            </a:spcAft>
                          </a:pPr>
                          <a:r>
                            <a:rPr lang="en-GB" sz="1200" dirty="0">
                              <a:effectLst/>
                            </a:rPr>
                            <a:t>OECD Taxation Database for 2022, or the value estimated through value transfer (average between the regression and ML estimate considering data for 2000-2019).</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tc>
                    <a:extLst>
                      <a:ext uri="{0D108BD9-81ED-4DB2-BD59-A6C34878D82A}">
                        <a16:rowId xmlns:a16="http://schemas.microsoft.com/office/drawing/2014/main" val="2171379281"/>
                      </a:ext>
                    </a:extLst>
                  </a:tr>
                </a:tbl>
              </a:graphicData>
            </a:graphic>
          </p:graphicFrame>
        </mc:Choice>
        <mc:Fallback xmlns="">
          <p:graphicFrame>
            <p:nvGraphicFramePr>
              <p:cNvPr id="11" name="Table 10">
                <a:extLst>
                  <a:ext uri="{FF2B5EF4-FFF2-40B4-BE49-F238E27FC236}">
                    <a16:creationId xmlns:a16="http://schemas.microsoft.com/office/drawing/2014/main" id="{815F9F56-1B3F-9322-F541-F5FF767E7A2E}"/>
                  </a:ext>
                </a:extLst>
              </p:cNvPr>
              <p:cNvGraphicFramePr>
                <a:graphicFrameLocks noGrp="1"/>
              </p:cNvGraphicFramePr>
              <p:nvPr>
                <p:extLst>
                  <p:ext uri="{D42A27DB-BD31-4B8C-83A1-F6EECF244321}">
                    <p14:modId xmlns:p14="http://schemas.microsoft.com/office/powerpoint/2010/main" val="3531354313"/>
                  </p:ext>
                </p:extLst>
              </p:nvPr>
            </p:nvGraphicFramePr>
            <p:xfrm>
              <a:off x="196989" y="1694457"/>
              <a:ext cx="8716711" cy="3323749"/>
            </p:xfrm>
            <a:graphic>
              <a:graphicData uri="http://schemas.openxmlformats.org/drawingml/2006/table">
                <a:tbl>
                  <a:tblPr firstRow="1" firstCol="1" bandRow="1">
                    <a:tableStyleId>{5C22544A-7EE6-4342-B048-85BDC9FD1C3A}</a:tableStyleId>
                  </a:tblPr>
                  <a:tblGrid>
                    <a:gridCol w="2177434">
                      <a:extLst>
                        <a:ext uri="{9D8B030D-6E8A-4147-A177-3AD203B41FA5}">
                          <a16:colId xmlns:a16="http://schemas.microsoft.com/office/drawing/2014/main" val="2845394756"/>
                        </a:ext>
                      </a:extLst>
                    </a:gridCol>
                    <a:gridCol w="3722036">
                      <a:extLst>
                        <a:ext uri="{9D8B030D-6E8A-4147-A177-3AD203B41FA5}">
                          <a16:colId xmlns:a16="http://schemas.microsoft.com/office/drawing/2014/main" val="3753345877"/>
                        </a:ext>
                      </a:extLst>
                    </a:gridCol>
                    <a:gridCol w="2817241">
                      <a:extLst>
                        <a:ext uri="{9D8B030D-6E8A-4147-A177-3AD203B41FA5}">
                          <a16:colId xmlns:a16="http://schemas.microsoft.com/office/drawing/2014/main" val="3789206243"/>
                        </a:ext>
                      </a:extLst>
                    </a:gridCol>
                  </a:tblGrid>
                  <a:tr h="366233">
                    <a:tc>
                      <a:txBody>
                        <a:bodyPr/>
                        <a:lstStyle/>
                        <a:p>
                          <a:pPr algn="ctr">
                            <a:lnSpc>
                              <a:spcPct val="115000"/>
                            </a:lnSpc>
                            <a:spcAft>
                              <a:spcPts val="1000"/>
                            </a:spcAft>
                          </a:pPr>
                          <a:r>
                            <a:rPr lang="en-GB" sz="1200" cap="all" dirty="0">
                              <a:effectLst/>
                            </a:rPr>
                            <a:t> </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ctr">
                            <a:lnSpc>
                              <a:spcPct val="115000"/>
                            </a:lnSpc>
                            <a:spcAft>
                              <a:spcPts val="1000"/>
                            </a:spcAft>
                          </a:pPr>
                          <a:r>
                            <a:rPr lang="en-GB" sz="1200" cap="all" dirty="0">
                              <a:effectLst/>
                            </a:rPr>
                            <a:t>Proxy Variable </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tc>
                    <a:tc>
                      <a:txBody>
                        <a:bodyPr/>
                        <a:lstStyle/>
                        <a:p>
                          <a:pPr algn="ctr">
                            <a:lnSpc>
                              <a:spcPct val="115000"/>
                            </a:lnSpc>
                            <a:spcBef>
                              <a:spcPts val="200"/>
                            </a:spcBef>
                            <a:spcAft>
                              <a:spcPts val="1000"/>
                            </a:spcAft>
                          </a:pPr>
                          <a:r>
                            <a:rPr lang="en-GB" sz="1200" cap="all">
                              <a:effectLst/>
                            </a:rPr>
                            <a:t>Sources</a:t>
                          </a:r>
                          <a:endParaRPr lang="en-CH" sz="120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tc>
                    <a:extLst>
                      <a:ext uri="{0D108BD9-81ED-4DB2-BD59-A6C34878D82A}">
                        <a16:rowId xmlns:a16="http://schemas.microsoft.com/office/drawing/2014/main" val="3210942896"/>
                      </a:ext>
                    </a:extLst>
                  </a:tr>
                  <a:tr h="899414">
                    <a:tc>
                      <a:txBody>
                        <a:bodyPr/>
                        <a:lstStyle/>
                        <a:p>
                          <a:endParaRPr lang="en-CH"/>
                        </a:p>
                      </a:txBody>
                      <a:tcPr marL="36195" marR="36195" marT="36195" marB="36195" anchor="ctr">
                        <a:blipFill>
                          <a:blip r:embed="rId3"/>
                          <a:stretch>
                            <a:fillRect l="-581" t="-42254" r="-301163" b="-235211"/>
                          </a:stretch>
                        </a:blipFill>
                      </a:tcPr>
                    </a:tc>
                    <a:tc>
                      <a:txBody>
                        <a:bodyPr/>
                        <a:lstStyle/>
                        <a:p>
                          <a:pPr algn="just">
                            <a:lnSpc>
                              <a:spcPct val="115000"/>
                            </a:lnSpc>
                            <a:spcBef>
                              <a:spcPts val="200"/>
                            </a:spcBef>
                            <a:spcAft>
                              <a:spcPts val="1000"/>
                            </a:spcAft>
                          </a:pPr>
                          <a:r>
                            <a:rPr lang="en-GB" sz="1200" b="1" dirty="0">
                              <a:effectLst/>
                            </a:rPr>
                            <a:t>Proxied</a:t>
                          </a:r>
                          <a:r>
                            <a:rPr lang="en-GB" sz="1200" dirty="0">
                              <a:effectLst/>
                            </a:rPr>
                            <a:t> with the </a:t>
                          </a:r>
                          <a:r>
                            <a:rPr lang="en-GB" sz="1200" b="1" dirty="0">
                              <a:effectLst/>
                            </a:rPr>
                            <a:t>annual mortality rate of the population</a:t>
                          </a:r>
                          <a:r>
                            <a:rPr lang="en-GB" sz="1200" dirty="0">
                              <a:effectLst/>
                            </a:rPr>
                            <a:t>, assuming that consumption is anticipated when the risk of death or human race extinction increases.</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just">
                            <a:lnSpc>
                              <a:spcPct val="115000"/>
                            </a:lnSpc>
                            <a:spcBef>
                              <a:spcPts val="200"/>
                            </a:spcBef>
                            <a:spcAft>
                              <a:spcPts val="1000"/>
                            </a:spcAft>
                          </a:pPr>
                          <a:r>
                            <a:rPr lang="en-GB" sz="1200" dirty="0">
                              <a:effectLst/>
                            </a:rPr>
                            <a:t>Eurostat value for 2022-2041 or the world bank value for 2021-2040 as alternative.</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tc>
                    <a:extLst>
                      <a:ext uri="{0D108BD9-81ED-4DB2-BD59-A6C34878D82A}">
                        <a16:rowId xmlns:a16="http://schemas.microsoft.com/office/drawing/2014/main" val="1925652119"/>
                      </a:ext>
                    </a:extLst>
                  </a:tr>
                  <a:tr h="948376">
                    <a:tc>
                      <a:txBody>
                        <a:bodyPr/>
                        <a:lstStyle/>
                        <a:p>
                          <a:endParaRPr lang="en-CH"/>
                        </a:p>
                      </a:txBody>
                      <a:tcPr marL="36195" marR="36195" marT="36195" marB="36195" anchor="ctr">
                        <a:blipFill>
                          <a:blip r:embed="rId3"/>
                          <a:stretch>
                            <a:fillRect l="-581" t="-134667" r="-301163" b="-122667"/>
                          </a:stretch>
                        </a:blipFill>
                      </a:tcPr>
                    </a:tc>
                    <a:tc>
                      <a:txBody>
                        <a:bodyPr/>
                        <a:lstStyle/>
                        <a:p>
                          <a:pPr algn="just">
                            <a:lnSpc>
                              <a:spcPct val="115000"/>
                            </a:lnSpc>
                            <a:spcBef>
                              <a:spcPts val="200"/>
                            </a:spcBef>
                            <a:spcAft>
                              <a:spcPts val="1000"/>
                            </a:spcAft>
                          </a:pPr>
                          <a:r>
                            <a:rPr lang="en-GB" sz="1200" b="1" dirty="0">
                              <a:effectLst/>
                            </a:rPr>
                            <a:t>Proxied</a:t>
                          </a:r>
                          <a:r>
                            <a:rPr lang="en-GB" sz="1200" dirty="0">
                              <a:effectLst/>
                            </a:rPr>
                            <a:t> by the </a:t>
                          </a:r>
                          <a:r>
                            <a:rPr lang="en-GB" sz="1200" b="1" dirty="0">
                              <a:effectLst/>
                            </a:rPr>
                            <a:t>real growth rate of the per-capita GDP </a:t>
                          </a:r>
                          <a:r>
                            <a:rPr lang="en-GB" sz="1200" dirty="0">
                              <a:effectLst/>
                            </a:rPr>
                            <a:t>under the assumption that the GDP properly reflects the dynamics of consumption over time</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just">
                            <a:lnSpc>
                              <a:spcPct val="115000"/>
                            </a:lnSpc>
                            <a:spcBef>
                              <a:spcPts val="200"/>
                            </a:spcBef>
                            <a:spcAft>
                              <a:spcPts val="1000"/>
                            </a:spcAft>
                          </a:pPr>
                          <a:r>
                            <a:rPr lang="en-GB" sz="1200" dirty="0">
                              <a:effectLst/>
                            </a:rPr>
                            <a:t>Forecasts by the International Monetary Fund (IMF) covering the period 2022-2041 when available, the past growth 2000-2019 rate as alternative.</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tc>
                    <a:extLst>
                      <a:ext uri="{0D108BD9-81ED-4DB2-BD59-A6C34878D82A}">
                        <a16:rowId xmlns:a16="http://schemas.microsoft.com/office/drawing/2014/main" val="3962125856"/>
                      </a:ext>
                    </a:extLst>
                  </a:tr>
                  <a:tr h="1109726">
                    <a:tc>
                      <a:txBody>
                        <a:bodyPr/>
                        <a:lstStyle/>
                        <a:p>
                          <a:pPr algn="r">
                            <a:lnSpc>
                              <a:spcPct val="115000"/>
                            </a:lnSpc>
                            <a:spcAft>
                              <a:spcPts val="1000"/>
                            </a:spcAft>
                          </a:pPr>
                          <a:r>
                            <a:rPr lang="en-GB" sz="1200" dirty="0" err="1">
                              <a:effectLst/>
                            </a:rPr>
                            <a:t>ε</a:t>
                          </a:r>
                          <a:r>
                            <a:rPr lang="en-GB" sz="1200" dirty="0">
                              <a:effectLst/>
                            </a:rPr>
                            <a:t> </a:t>
                          </a:r>
                          <a:r>
                            <a:rPr lang="en-CH" sz="1200" dirty="0">
                              <a:effectLst/>
                            </a:rPr>
                            <a:t>, </a:t>
                          </a:r>
                          <a:r>
                            <a:rPr lang="en-GB" sz="1200" dirty="0">
                              <a:effectLst/>
                            </a:rPr>
                            <a:t>the elasticity of marginal utility of consumption</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just">
                            <a:lnSpc>
                              <a:spcPct val="115000"/>
                            </a:lnSpc>
                            <a:spcBef>
                              <a:spcPts val="200"/>
                            </a:spcBef>
                            <a:spcAft>
                              <a:spcPts val="1000"/>
                            </a:spcAft>
                          </a:pPr>
                          <a:r>
                            <a:rPr lang="en-GB" sz="1200" b="1" dirty="0">
                              <a:effectLst/>
                            </a:rPr>
                            <a:t>Proxied</a:t>
                          </a:r>
                          <a:r>
                            <a:rPr lang="en-GB" sz="1200" dirty="0">
                              <a:effectLst/>
                            </a:rPr>
                            <a:t> by using social preferences revealed by taxation.</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nchor="ctr"/>
                    </a:tc>
                    <a:tc>
                      <a:txBody>
                        <a:bodyPr/>
                        <a:lstStyle/>
                        <a:p>
                          <a:pPr algn="just">
                            <a:lnSpc>
                              <a:spcPct val="115000"/>
                            </a:lnSpc>
                            <a:spcBef>
                              <a:spcPts val="200"/>
                            </a:spcBef>
                            <a:spcAft>
                              <a:spcPts val="1000"/>
                            </a:spcAft>
                          </a:pPr>
                          <a:r>
                            <a:rPr lang="en-GB" sz="1200" dirty="0">
                              <a:effectLst/>
                            </a:rPr>
                            <a:t>OECD Taxation Database for 2022, or the value estimated through value transfer (average between the regression and ML estimate considering data for 2000-2019).</a:t>
                          </a:r>
                          <a:endParaRPr lang="en-CH" sz="1200" dirty="0">
                            <a:effectLst/>
                            <a:latin typeface="Open Sans" panose="020B0606030504020204" pitchFamily="34" charset="0"/>
                            <a:ea typeface="Century Gothic" panose="020B0502020202020204" pitchFamily="34" charset="0"/>
                            <a:cs typeface="Times New Roman" panose="02020603050405020304" pitchFamily="18" charset="0"/>
                          </a:endParaRPr>
                        </a:p>
                      </a:txBody>
                      <a:tcPr marL="36195" marR="36195" marT="36195" marB="36195"/>
                    </a:tc>
                    <a:extLst>
                      <a:ext uri="{0D108BD9-81ED-4DB2-BD59-A6C34878D82A}">
                        <a16:rowId xmlns:a16="http://schemas.microsoft.com/office/drawing/2014/main" val="2171379281"/>
                      </a:ext>
                    </a:extLst>
                  </a:tr>
                </a:tbl>
              </a:graphicData>
            </a:graphic>
          </p:graphicFrame>
        </mc:Fallback>
      </mc:AlternateContent>
    </p:spTree>
    <p:extLst>
      <p:ext uri="{BB962C8B-B14F-4D97-AF65-F5344CB8AC3E}">
        <p14:creationId xmlns:p14="http://schemas.microsoft.com/office/powerpoint/2010/main" val="1493111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FEAC3-1BF2-809A-0612-37813C95752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C0F9A15-9398-D6DD-7B0D-250186571C9F}"/>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5" name="Title 4">
            <a:extLst>
              <a:ext uri="{FF2B5EF4-FFF2-40B4-BE49-F238E27FC236}">
                <a16:creationId xmlns:a16="http://schemas.microsoft.com/office/drawing/2014/main" id="{EEC474BF-A49D-796E-9F4A-B440EC0C8176}"/>
              </a:ext>
            </a:extLst>
          </p:cNvPr>
          <p:cNvSpPr>
            <a:spLocks noGrp="1"/>
          </p:cNvSpPr>
          <p:nvPr>
            <p:ph type="title"/>
          </p:nvPr>
        </p:nvSpPr>
        <p:spPr>
          <a:xfrm>
            <a:off x="92843" y="470556"/>
            <a:ext cx="8941935" cy="551420"/>
          </a:xfrm>
        </p:spPr>
        <p:txBody>
          <a:bodyPr/>
          <a:lstStyle/>
          <a:p>
            <a:r>
              <a:rPr lang="en-CH" dirty="0"/>
              <a:t>Total costs</a:t>
            </a:r>
          </a:p>
        </p:txBody>
      </p:sp>
      <p:sp>
        <p:nvSpPr>
          <p:cNvPr id="9" name="Text Placeholder 8">
            <a:extLst>
              <a:ext uri="{FF2B5EF4-FFF2-40B4-BE49-F238E27FC236}">
                <a16:creationId xmlns:a16="http://schemas.microsoft.com/office/drawing/2014/main" id="{D2B5B86D-D259-3BF6-9711-5E197245544B}"/>
              </a:ext>
            </a:extLst>
          </p:cNvPr>
          <p:cNvSpPr>
            <a:spLocks noGrp="1"/>
          </p:cNvSpPr>
          <p:nvPr>
            <p:ph type="body" sz="quarter" idx="13"/>
          </p:nvPr>
        </p:nvSpPr>
        <p:spPr>
          <a:xfrm>
            <a:off x="92842" y="1049909"/>
            <a:ext cx="4027656" cy="3996867"/>
          </a:xfrm>
        </p:spPr>
        <p:txBody>
          <a:bodyPr/>
          <a:lstStyle/>
          <a:p>
            <a:r>
              <a:rPr lang="en-CH" b="0" dirty="0"/>
              <a:t>Total Lifecycle Cost model taken from Reliability Engineering applies to all project lifecycle cost/performance relations.</a:t>
            </a:r>
          </a:p>
          <a:p>
            <a:r>
              <a:rPr lang="en-CH" b="0" dirty="0"/>
              <a:t>As it can be applied to availability it can be applied to environmental impacts.</a:t>
            </a:r>
          </a:p>
          <a:p>
            <a:r>
              <a:rPr lang="en-CH" b="0" dirty="0"/>
              <a:t>The earlier an analysis is carried out, the earlier choices can inform the design and balance capex and opex for a given performance goal, may it be availability, environmental impact or another goal.</a:t>
            </a:r>
          </a:p>
        </p:txBody>
      </p:sp>
      <p:grpSp>
        <p:nvGrpSpPr>
          <p:cNvPr id="51" name="Group 50">
            <a:extLst>
              <a:ext uri="{FF2B5EF4-FFF2-40B4-BE49-F238E27FC236}">
                <a16:creationId xmlns:a16="http://schemas.microsoft.com/office/drawing/2014/main" id="{E2178CEE-CB76-40B2-49FC-69E105E9B86A}"/>
              </a:ext>
            </a:extLst>
          </p:cNvPr>
          <p:cNvGrpSpPr/>
          <p:nvPr/>
        </p:nvGrpSpPr>
        <p:grpSpPr>
          <a:xfrm>
            <a:off x="4390625" y="589219"/>
            <a:ext cx="4516559" cy="3171456"/>
            <a:chOff x="717852" y="1340768"/>
            <a:chExt cx="7310532" cy="5133340"/>
          </a:xfrm>
        </p:grpSpPr>
        <p:sp>
          <p:nvSpPr>
            <p:cNvPr id="32" name="Rectangle 25">
              <a:extLst>
                <a:ext uri="{FF2B5EF4-FFF2-40B4-BE49-F238E27FC236}">
                  <a16:creationId xmlns:a16="http://schemas.microsoft.com/office/drawing/2014/main" id="{9A82DCC0-7C18-49CA-FB58-55BFDA80786A}"/>
                </a:ext>
              </a:extLst>
            </p:cNvPr>
            <p:cNvSpPr>
              <a:spLocks noChangeArrowheads="1"/>
            </p:cNvSpPr>
            <p:nvPr/>
          </p:nvSpPr>
          <p:spPr bwMode="auto">
            <a:xfrm>
              <a:off x="717852" y="1340768"/>
              <a:ext cx="7310532" cy="5133340"/>
            </a:xfrm>
            <a:prstGeom prst="rect">
              <a:avLst/>
            </a:prstGeom>
            <a:gradFill rotWithShape="1">
              <a:gsLst>
                <a:gs pos="0">
                  <a:srgbClr val="20373F">
                    <a:tint val="50000"/>
                    <a:satMod val="300000"/>
                  </a:srgbClr>
                </a:gs>
                <a:gs pos="35000">
                  <a:srgbClr val="20373F">
                    <a:tint val="37000"/>
                    <a:satMod val="300000"/>
                  </a:srgbClr>
                </a:gs>
                <a:gs pos="100000">
                  <a:srgbClr val="20373F">
                    <a:tint val="15000"/>
                    <a:satMod val="350000"/>
                  </a:srgbClr>
                </a:gs>
              </a:gsLst>
              <a:lin ang="16200000" scaled="1"/>
            </a:gradFill>
            <a:ln w="9525" cap="flat" cmpd="sng" algn="ctr">
              <a:solidFill>
                <a:srgbClr val="20373F">
                  <a:shade val="95000"/>
                  <a:satMod val="105000"/>
                </a:srgbClr>
              </a:solidFill>
              <a:prstDash val="solid"/>
              <a:headEnd/>
              <a:tailEnd/>
            </a:ln>
            <a:effectLst>
              <a:outerShdw blurRad="40000" dist="20000" dir="5400000" rotWithShape="0">
                <a:srgbClr val="000000">
                  <a:alpha val="38000"/>
                </a:srgbClr>
              </a:outerShdw>
            </a:effectLst>
          </p:spPr>
          <p:txBody>
            <a:bodyPr wrap="square" lIns="0" tIns="0" rIns="0" bIns="0" anchor="ctr">
              <a:noAutofit/>
            </a:bodyPr>
            <a:lstStyle/>
            <a:p>
              <a:pPr marL="449263" marR="0" lvl="0" indent="-271463"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900" b="0" i="0" u="none" strike="noStrike" kern="0" cap="none" spc="0" normalizeH="0" baseline="0" noProof="0" dirty="0">
                <a:ln>
                  <a:noFill/>
                </a:ln>
                <a:solidFill>
                  <a:srgbClr val="000000"/>
                </a:solidFill>
                <a:effectLst/>
                <a:uLnTx/>
                <a:uFillTx/>
                <a:latin typeface="Arial"/>
                <a:ea typeface="+mn-ea"/>
                <a:cs typeface="+mn-cs"/>
              </a:endParaRPr>
            </a:p>
          </p:txBody>
        </p:sp>
        <p:sp>
          <p:nvSpPr>
            <p:cNvPr id="33" name="Line 26">
              <a:extLst>
                <a:ext uri="{FF2B5EF4-FFF2-40B4-BE49-F238E27FC236}">
                  <a16:creationId xmlns:a16="http://schemas.microsoft.com/office/drawing/2014/main" id="{CC448677-1BFB-31CF-CBBB-759E0C41A4BF}"/>
                </a:ext>
              </a:extLst>
            </p:cNvPr>
            <p:cNvSpPr>
              <a:spLocks noChangeShapeType="1"/>
            </p:cNvSpPr>
            <p:nvPr/>
          </p:nvSpPr>
          <p:spPr bwMode="auto">
            <a:xfrm>
              <a:off x="3826208" y="6029418"/>
              <a:ext cx="0" cy="59690"/>
            </a:xfrm>
            <a:prstGeom prst="line">
              <a:avLst/>
            </a:prstGeom>
            <a:noFill/>
            <a:ln w="9525">
              <a:solidFill>
                <a:srgbClr val="000000"/>
              </a:solidFill>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34" name="Text Box 27">
              <a:extLst>
                <a:ext uri="{FF2B5EF4-FFF2-40B4-BE49-F238E27FC236}">
                  <a16:creationId xmlns:a16="http://schemas.microsoft.com/office/drawing/2014/main" id="{E7F13183-0B74-1FFB-A5BB-D559E928D366}"/>
                </a:ext>
              </a:extLst>
            </p:cNvPr>
            <p:cNvSpPr txBox="1">
              <a:spLocks noChangeArrowheads="1"/>
            </p:cNvSpPr>
            <p:nvPr/>
          </p:nvSpPr>
          <p:spPr bwMode="auto">
            <a:xfrm>
              <a:off x="3002487" y="1555652"/>
              <a:ext cx="1751901" cy="632714"/>
            </a:xfrm>
            <a:prstGeom prst="rect">
              <a:avLst/>
            </a:prstGeom>
            <a:gradFill rotWithShape="1">
              <a:gsLst>
                <a:gs pos="0">
                  <a:srgbClr val="B32C16">
                    <a:tint val="50000"/>
                    <a:satMod val="300000"/>
                  </a:srgbClr>
                </a:gs>
                <a:gs pos="35000">
                  <a:srgbClr val="B32C16">
                    <a:tint val="37000"/>
                    <a:satMod val="300000"/>
                  </a:srgbClr>
                </a:gs>
                <a:gs pos="100000">
                  <a:srgbClr val="B32C16">
                    <a:tint val="15000"/>
                    <a:satMod val="350000"/>
                  </a:srgbClr>
                </a:gs>
              </a:gsLst>
              <a:lin ang="16200000" scaled="1"/>
            </a:gradFill>
            <a:ln w="9525" cap="flat" cmpd="sng" algn="ctr">
              <a:solidFill>
                <a:srgbClr val="B32C16">
                  <a:shade val="95000"/>
                  <a:satMod val="105000"/>
                </a:srgbClr>
              </a:solidFill>
              <a:prstDash val="solid"/>
              <a:headEnd/>
              <a:tailEnd/>
            </a:ln>
            <a:effectLst>
              <a:outerShdw blurRad="40000" dist="20000" dir="5400000" rotWithShape="0">
                <a:srgbClr val="000000">
                  <a:alpha val="38000"/>
                </a:srgbClr>
              </a:outerShdw>
            </a:effectLst>
          </p:spPr>
          <p:txBody>
            <a:bodyPr lIns="0" tIns="0" rIns="0" bIns="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Total life-cycle-costs</a:t>
              </a:r>
            </a:p>
          </p:txBody>
        </p:sp>
        <p:sp>
          <p:nvSpPr>
            <p:cNvPr id="35" name="Text Box 28">
              <a:extLst>
                <a:ext uri="{FF2B5EF4-FFF2-40B4-BE49-F238E27FC236}">
                  <a16:creationId xmlns:a16="http://schemas.microsoft.com/office/drawing/2014/main" id="{4A03E6CC-1965-21D8-3986-B2A64362A6B2}"/>
                </a:ext>
              </a:extLst>
            </p:cNvPr>
            <p:cNvSpPr txBox="1">
              <a:spLocks noChangeArrowheads="1"/>
            </p:cNvSpPr>
            <p:nvPr/>
          </p:nvSpPr>
          <p:spPr bwMode="auto">
            <a:xfrm>
              <a:off x="5795978" y="3022534"/>
              <a:ext cx="2151824" cy="896842"/>
            </a:xfrm>
            <a:prstGeom prst="rect">
              <a:avLst/>
            </a:prstGeom>
            <a:gradFill rotWithShape="1">
              <a:gsLst>
                <a:gs pos="0">
                  <a:srgbClr val="FE8637">
                    <a:tint val="50000"/>
                    <a:satMod val="300000"/>
                  </a:srgbClr>
                </a:gs>
                <a:gs pos="35000">
                  <a:srgbClr val="FE8637">
                    <a:tint val="37000"/>
                    <a:satMod val="300000"/>
                  </a:srgbClr>
                </a:gs>
                <a:gs pos="100000">
                  <a:srgbClr val="FE8637">
                    <a:tint val="15000"/>
                    <a:satMod val="350000"/>
                  </a:srgbClr>
                </a:gs>
              </a:gsLst>
              <a:lin ang="16200000" scaled="1"/>
            </a:gradFill>
            <a:ln w="9525" cap="flat" cmpd="sng" algn="ctr">
              <a:solidFill>
                <a:srgbClr val="FE8637">
                  <a:shade val="95000"/>
                  <a:satMod val="105000"/>
                </a:srgbClr>
              </a:solidFill>
              <a:prstDash val="solid"/>
              <a:headEnd/>
              <a:tailEnd/>
            </a:ln>
            <a:effectLst>
              <a:outerShdw blurRad="40000" dist="20000" dir="5400000" rotWithShape="0">
                <a:srgbClr val="000000">
                  <a:alpha val="38000"/>
                </a:srgbClr>
              </a:outerShdw>
            </a:effectLst>
          </p:spPr>
          <p:txBody>
            <a:bodyPr lIns="0" tIns="0" rIns="0" bIns="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Investment costs</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a:t>
              </a:r>
            </a:p>
            <a:p>
              <a:pPr marL="0" marR="0" lvl="0" indent="0" algn="ctr" defTabSz="914400" eaLnBrk="0" fontAlgn="base" latinLnBrk="0" hangingPunct="0">
                <a:lnSpc>
                  <a:spcPct val="100000"/>
                </a:lnSpc>
                <a:spcBef>
                  <a:spcPct val="0"/>
                </a:spcBef>
                <a:spcAft>
                  <a:spcPct val="0"/>
                </a:spcAft>
                <a:buClrTx/>
                <a:buSzTx/>
                <a:buFontTx/>
                <a:buNone/>
                <a:tabLst/>
                <a:defRPr/>
              </a:pPr>
              <a:r>
                <a:rPr lang="en-US" sz="1050" kern="0" dirty="0">
                  <a:solidFill>
                    <a:prstClr val="black"/>
                  </a:solidFill>
                </a:rPr>
                <a:t>Operation</a:t>
              </a:r>
              <a:r>
                <a:rPr kumimoji="0" lang="en-US" sz="1050" b="0" i="0" u="none" strike="noStrike" kern="0" cap="none" spc="0" normalizeH="0" baseline="0" noProof="0" dirty="0">
                  <a:ln>
                    <a:noFill/>
                  </a:ln>
                  <a:solidFill>
                    <a:prstClr val="black"/>
                  </a:solidFill>
                  <a:effectLst/>
                  <a:uLnTx/>
                  <a:uFillTx/>
                </a:rPr>
                <a:t> costs</a:t>
              </a:r>
              <a:endParaRPr kumimoji="0" lang="en-US" sz="700" b="0" i="0" u="none" strike="noStrike" kern="0" cap="none" spc="0" normalizeH="0" baseline="0" noProof="0" dirty="0">
                <a:ln>
                  <a:noFill/>
                </a:ln>
                <a:solidFill>
                  <a:prstClr val="black"/>
                </a:solidFill>
                <a:effectLst/>
                <a:uLnTx/>
                <a:uFillTx/>
              </a:endParaRPr>
            </a:p>
          </p:txBody>
        </p:sp>
        <p:sp>
          <p:nvSpPr>
            <p:cNvPr id="36" name="Text Box 29">
              <a:extLst>
                <a:ext uri="{FF2B5EF4-FFF2-40B4-BE49-F238E27FC236}">
                  <a16:creationId xmlns:a16="http://schemas.microsoft.com/office/drawing/2014/main" id="{E0B317FD-BA3B-2AA7-20F6-532960EC3892}"/>
                </a:ext>
              </a:extLst>
            </p:cNvPr>
            <p:cNvSpPr txBox="1">
              <a:spLocks noChangeArrowheads="1"/>
            </p:cNvSpPr>
            <p:nvPr/>
          </p:nvSpPr>
          <p:spPr bwMode="auto">
            <a:xfrm>
              <a:off x="753666" y="2807650"/>
              <a:ext cx="841629" cy="692404"/>
            </a:xfrm>
            <a:prstGeom prst="rect">
              <a:avLst/>
            </a:prstGeom>
            <a:noFill/>
            <a:ln w="9525">
              <a:noFill/>
              <a:miter lim="800000"/>
              <a:headEnd/>
              <a:tailEnd/>
            </a:ln>
          </p:spPr>
          <p:txBody>
            <a:bodyPr lIns="0" tIns="0" rIns="0" bIns="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Minimal</a:t>
              </a:r>
            </a:p>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costs</a:t>
              </a:r>
            </a:p>
            <a:p>
              <a:pPr marL="0" marR="0" lvl="0" indent="0" algn="ctr" defTabSz="914400" eaLnBrk="0" fontAlgn="base" latinLnBrk="0" hangingPunct="0">
                <a:lnSpc>
                  <a:spcPct val="100000"/>
                </a:lnSpc>
                <a:spcBef>
                  <a:spcPct val="0"/>
                </a:spcBef>
                <a:spcAft>
                  <a:spcPct val="0"/>
                </a:spcAft>
                <a:buClrTx/>
                <a:buSzTx/>
                <a:buFontTx/>
                <a:buNone/>
                <a:tabLst/>
                <a:defRPr/>
              </a:pPr>
              <a:endParaRPr kumimoji="0" lang="en-US" sz="1050" b="0" i="0" u="none" strike="noStrike" kern="0" cap="none" spc="0" normalizeH="0" baseline="0" noProof="0" dirty="0">
                <a:ln>
                  <a:noFill/>
                </a:ln>
                <a:solidFill>
                  <a:prstClr val="black"/>
                </a:solidFill>
                <a:effectLst/>
                <a:uLnTx/>
                <a:uFillTx/>
              </a:endParaRPr>
            </a:p>
          </p:txBody>
        </p:sp>
        <p:sp>
          <p:nvSpPr>
            <p:cNvPr id="37" name="Text Box 30">
              <a:extLst>
                <a:ext uri="{FF2B5EF4-FFF2-40B4-BE49-F238E27FC236}">
                  <a16:creationId xmlns:a16="http://schemas.microsoft.com/office/drawing/2014/main" id="{6B6B7DEE-60AF-D4AB-386A-EB78D2F90169}"/>
                </a:ext>
              </a:extLst>
            </p:cNvPr>
            <p:cNvSpPr txBox="1">
              <a:spLocks noChangeArrowheads="1"/>
            </p:cNvSpPr>
            <p:nvPr/>
          </p:nvSpPr>
          <p:spPr bwMode="auto">
            <a:xfrm rot="16200000">
              <a:off x="961324" y="1753702"/>
              <a:ext cx="995331" cy="344710"/>
            </a:xfrm>
            <a:prstGeom prst="rect">
              <a:avLst/>
            </a:prstGeom>
            <a:noFill/>
            <a:ln w="9525">
              <a:noFill/>
              <a:miter lim="800000"/>
              <a:headEnd/>
              <a:tailEnd/>
            </a:ln>
          </p:spPr>
          <p:txBody>
            <a:bodyPr lIns="0" tIns="0" rIns="0" bIns="0" anchor="ctr"/>
            <a:lstStyle/>
            <a:p>
              <a:pPr marL="0" marR="0" lvl="0" indent="0" algn="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Costs</a:t>
              </a:r>
            </a:p>
          </p:txBody>
        </p:sp>
        <p:sp>
          <p:nvSpPr>
            <p:cNvPr id="39" name="Text Box 32">
              <a:extLst>
                <a:ext uri="{FF2B5EF4-FFF2-40B4-BE49-F238E27FC236}">
                  <a16:creationId xmlns:a16="http://schemas.microsoft.com/office/drawing/2014/main" id="{848A52D3-BE63-7501-216A-00959AFC61F9}"/>
                </a:ext>
              </a:extLst>
            </p:cNvPr>
            <p:cNvSpPr txBox="1">
              <a:spLocks noChangeArrowheads="1"/>
            </p:cNvSpPr>
            <p:nvPr/>
          </p:nvSpPr>
          <p:spPr bwMode="auto">
            <a:xfrm>
              <a:off x="4442508" y="6061643"/>
              <a:ext cx="2806871" cy="355156"/>
            </a:xfrm>
            <a:prstGeom prst="rect">
              <a:avLst/>
            </a:prstGeom>
            <a:noFill/>
            <a:ln w="9525">
              <a:noFill/>
              <a:miter lim="800000"/>
              <a:headEnd/>
              <a:tailEnd/>
            </a:ln>
          </p:spPr>
          <p:txBody>
            <a:bodyPr lIns="0" tIns="0" rIns="0" bIns="0" anchor="ctr"/>
            <a:lstStyle/>
            <a:p>
              <a:pPr marL="0" marR="0" lvl="0" indent="0" algn="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Environmental performance</a:t>
              </a:r>
            </a:p>
          </p:txBody>
        </p:sp>
        <p:sp>
          <p:nvSpPr>
            <p:cNvPr id="40" name="Line 33">
              <a:extLst>
                <a:ext uri="{FF2B5EF4-FFF2-40B4-BE49-F238E27FC236}">
                  <a16:creationId xmlns:a16="http://schemas.microsoft.com/office/drawing/2014/main" id="{13E89CF9-039B-AA37-236A-6F6DCC7F6E90}"/>
                </a:ext>
              </a:extLst>
            </p:cNvPr>
            <p:cNvSpPr>
              <a:spLocks noChangeShapeType="1"/>
            </p:cNvSpPr>
            <p:nvPr/>
          </p:nvSpPr>
          <p:spPr bwMode="auto">
            <a:xfrm>
              <a:off x="1625140" y="6062247"/>
              <a:ext cx="5675026" cy="0"/>
            </a:xfrm>
            <a:prstGeom prst="line">
              <a:avLst/>
            </a:prstGeom>
            <a:noFill/>
            <a:ln w="25400">
              <a:solidFill>
                <a:srgbClr val="000000"/>
              </a:solidFill>
              <a:round/>
              <a:headEnd/>
              <a:tailEnd type="triangle" w="sm" len="me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1" name="Line 34">
              <a:extLst>
                <a:ext uri="{FF2B5EF4-FFF2-40B4-BE49-F238E27FC236}">
                  <a16:creationId xmlns:a16="http://schemas.microsoft.com/office/drawing/2014/main" id="{71F67A5E-2E69-A520-C4B2-6D6CABBFB26E}"/>
                </a:ext>
              </a:extLst>
            </p:cNvPr>
            <p:cNvSpPr>
              <a:spLocks noChangeShapeType="1"/>
            </p:cNvSpPr>
            <p:nvPr/>
          </p:nvSpPr>
          <p:spPr bwMode="auto">
            <a:xfrm flipV="1">
              <a:off x="1625140" y="1412396"/>
              <a:ext cx="0" cy="4637913"/>
            </a:xfrm>
            <a:prstGeom prst="line">
              <a:avLst/>
            </a:prstGeom>
            <a:noFill/>
            <a:ln w="25400">
              <a:solidFill>
                <a:srgbClr val="000000"/>
              </a:solidFill>
              <a:round/>
              <a:headEnd/>
              <a:tailEnd type="triangle" w="sm" len="me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2" name="Freeform 35">
              <a:extLst>
                <a:ext uri="{FF2B5EF4-FFF2-40B4-BE49-F238E27FC236}">
                  <a16:creationId xmlns:a16="http://schemas.microsoft.com/office/drawing/2014/main" id="{EC58D3FC-7574-101D-338B-6FE074E98F10}"/>
                </a:ext>
              </a:extLst>
            </p:cNvPr>
            <p:cNvSpPr>
              <a:spLocks/>
            </p:cNvSpPr>
            <p:nvPr/>
          </p:nvSpPr>
          <p:spPr bwMode="auto">
            <a:xfrm>
              <a:off x="1737059" y="1452687"/>
              <a:ext cx="4578223" cy="3764947"/>
            </a:xfrm>
            <a:custGeom>
              <a:avLst/>
              <a:gdLst/>
              <a:ahLst/>
              <a:cxnLst>
                <a:cxn ang="0">
                  <a:pos x="0" y="5625"/>
                </a:cxn>
                <a:cxn ang="0">
                  <a:pos x="2160" y="4920"/>
                </a:cxn>
                <a:cxn ang="0">
                  <a:pos x="4440" y="3270"/>
                </a:cxn>
                <a:cxn ang="0">
                  <a:pos x="5865" y="1530"/>
                </a:cxn>
                <a:cxn ang="0">
                  <a:pos x="6645" y="0"/>
                </a:cxn>
              </a:cxnLst>
              <a:rect l="0" t="0" r="r" b="b"/>
              <a:pathLst>
                <a:path w="6645" h="5625">
                  <a:moveTo>
                    <a:pt x="0" y="5625"/>
                  </a:moveTo>
                  <a:cubicBezTo>
                    <a:pt x="360" y="5508"/>
                    <a:pt x="1420" y="5312"/>
                    <a:pt x="2160" y="4920"/>
                  </a:cubicBezTo>
                  <a:cubicBezTo>
                    <a:pt x="2900" y="4528"/>
                    <a:pt x="3823" y="3835"/>
                    <a:pt x="4440" y="3270"/>
                  </a:cubicBezTo>
                  <a:cubicBezTo>
                    <a:pt x="5057" y="2705"/>
                    <a:pt x="5497" y="2075"/>
                    <a:pt x="5865" y="1530"/>
                  </a:cubicBezTo>
                  <a:cubicBezTo>
                    <a:pt x="6233" y="985"/>
                    <a:pt x="6483" y="319"/>
                    <a:pt x="6645" y="0"/>
                  </a:cubicBezTo>
                </a:path>
              </a:pathLst>
            </a:custGeom>
            <a:noFill/>
            <a:ln w="38100" cap="flat" cmpd="sng" algn="ctr">
              <a:solidFill>
                <a:srgbClr val="FE8637"/>
              </a:solidFill>
              <a:prstDash val="solid"/>
              <a:headEnd/>
              <a:tailEnd/>
            </a:ln>
            <a:effectLst>
              <a:outerShdw blurRad="40000" dist="23000" dir="5400000" rotWithShape="0">
                <a:srgbClr val="000000">
                  <a:alpha val="35000"/>
                </a:srgbClr>
              </a:outerShdw>
            </a:effectLst>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3" name="Freeform 36">
              <a:extLst>
                <a:ext uri="{FF2B5EF4-FFF2-40B4-BE49-F238E27FC236}">
                  <a16:creationId xmlns:a16="http://schemas.microsoft.com/office/drawing/2014/main" id="{177DC469-029A-A554-77FD-ADDA9AF027F4}"/>
                </a:ext>
              </a:extLst>
            </p:cNvPr>
            <p:cNvSpPr>
              <a:spLocks/>
            </p:cNvSpPr>
            <p:nvPr/>
          </p:nvSpPr>
          <p:spPr bwMode="auto">
            <a:xfrm>
              <a:off x="1811671" y="1994374"/>
              <a:ext cx="4791614" cy="3485896"/>
            </a:xfrm>
            <a:custGeom>
              <a:avLst/>
              <a:gdLst/>
              <a:ahLst/>
              <a:cxnLst>
                <a:cxn ang="0">
                  <a:pos x="0" y="0"/>
                </a:cxn>
                <a:cxn ang="0">
                  <a:pos x="600" y="1575"/>
                </a:cxn>
                <a:cxn ang="0">
                  <a:pos x="2235" y="3765"/>
                </a:cxn>
                <a:cxn ang="0">
                  <a:pos x="4140" y="4935"/>
                </a:cxn>
                <a:cxn ang="0">
                  <a:pos x="6960" y="5205"/>
                </a:cxn>
              </a:cxnLst>
              <a:rect l="0" t="0" r="r" b="b"/>
              <a:pathLst>
                <a:path w="6960" h="5205">
                  <a:moveTo>
                    <a:pt x="0" y="0"/>
                  </a:moveTo>
                  <a:cubicBezTo>
                    <a:pt x="97" y="262"/>
                    <a:pt x="228" y="948"/>
                    <a:pt x="600" y="1575"/>
                  </a:cubicBezTo>
                  <a:cubicBezTo>
                    <a:pt x="972" y="2202"/>
                    <a:pt x="1645" y="3205"/>
                    <a:pt x="2235" y="3765"/>
                  </a:cubicBezTo>
                  <a:cubicBezTo>
                    <a:pt x="2825" y="4325"/>
                    <a:pt x="3352" y="4695"/>
                    <a:pt x="4140" y="4935"/>
                  </a:cubicBezTo>
                  <a:cubicBezTo>
                    <a:pt x="4928" y="5175"/>
                    <a:pt x="6373" y="5149"/>
                    <a:pt x="6960" y="5205"/>
                  </a:cubicBezTo>
                </a:path>
              </a:pathLst>
            </a:custGeom>
            <a:noFill/>
            <a:ln w="38100" cap="flat" cmpd="sng" algn="ctr">
              <a:solidFill>
                <a:srgbClr val="7598D9"/>
              </a:solidFill>
              <a:prstDash val="solid"/>
              <a:headEnd/>
              <a:tailEnd/>
            </a:ln>
            <a:effectLst>
              <a:outerShdw blurRad="40000" dist="23000" dir="5400000" rotWithShape="0">
                <a:srgbClr val="000000">
                  <a:alpha val="35000"/>
                </a:srgbClr>
              </a:outerShdw>
            </a:effectLst>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4" name="Line 37">
              <a:extLst>
                <a:ext uri="{FF2B5EF4-FFF2-40B4-BE49-F238E27FC236}">
                  <a16:creationId xmlns:a16="http://schemas.microsoft.com/office/drawing/2014/main" id="{8B9214F5-9534-B2D4-5717-11FED6E7FC4E}"/>
                </a:ext>
              </a:extLst>
            </p:cNvPr>
            <p:cNvSpPr>
              <a:spLocks noChangeShapeType="1"/>
            </p:cNvSpPr>
            <p:nvPr/>
          </p:nvSpPr>
          <p:spPr bwMode="auto">
            <a:xfrm>
              <a:off x="1599772" y="3067301"/>
              <a:ext cx="2213007" cy="0"/>
            </a:xfrm>
            <a:prstGeom prst="line">
              <a:avLst/>
            </a:prstGeom>
            <a:noFill/>
            <a:ln w="25400">
              <a:solidFill>
                <a:srgbClr val="000000"/>
              </a:solidFill>
              <a:prstDash val="sysDot"/>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5" name="Freeform 38">
              <a:extLst>
                <a:ext uri="{FF2B5EF4-FFF2-40B4-BE49-F238E27FC236}">
                  <a16:creationId xmlns:a16="http://schemas.microsoft.com/office/drawing/2014/main" id="{7315DE32-4CB3-065E-FF7A-A25A3D28674E}"/>
                </a:ext>
              </a:extLst>
            </p:cNvPr>
            <p:cNvSpPr>
              <a:spLocks/>
            </p:cNvSpPr>
            <p:nvPr/>
          </p:nvSpPr>
          <p:spPr bwMode="auto">
            <a:xfrm>
              <a:off x="2120567" y="1554160"/>
              <a:ext cx="3676904" cy="1478820"/>
            </a:xfrm>
            <a:custGeom>
              <a:avLst/>
              <a:gdLst/>
              <a:ahLst/>
              <a:cxnLst>
                <a:cxn ang="0">
                  <a:pos x="0" y="0"/>
                </a:cxn>
                <a:cxn ang="0">
                  <a:pos x="1021" y="1583"/>
                </a:cxn>
                <a:cxn ang="0">
                  <a:pos x="2460" y="2205"/>
                </a:cxn>
                <a:cxn ang="0">
                  <a:pos x="4127" y="1540"/>
                </a:cxn>
                <a:cxn ang="0">
                  <a:pos x="5340" y="29"/>
                </a:cxn>
              </a:cxnLst>
              <a:rect l="0" t="0" r="r" b="b"/>
              <a:pathLst>
                <a:path w="5340" h="2212">
                  <a:moveTo>
                    <a:pt x="0" y="0"/>
                  </a:moveTo>
                  <a:cubicBezTo>
                    <a:pt x="170" y="264"/>
                    <a:pt x="611" y="1216"/>
                    <a:pt x="1021" y="1583"/>
                  </a:cubicBezTo>
                  <a:cubicBezTo>
                    <a:pt x="1431" y="1950"/>
                    <a:pt x="1942" y="2212"/>
                    <a:pt x="2460" y="2205"/>
                  </a:cubicBezTo>
                  <a:cubicBezTo>
                    <a:pt x="2978" y="2198"/>
                    <a:pt x="3647" y="1903"/>
                    <a:pt x="4127" y="1540"/>
                  </a:cubicBezTo>
                  <a:cubicBezTo>
                    <a:pt x="4607" y="1177"/>
                    <a:pt x="5088" y="343"/>
                    <a:pt x="5340" y="29"/>
                  </a:cubicBezTo>
                </a:path>
              </a:pathLst>
            </a:custGeom>
            <a:noFill/>
            <a:ln w="38100" cap="flat" cmpd="sng" algn="ctr">
              <a:solidFill>
                <a:srgbClr val="B32C16"/>
              </a:solidFill>
              <a:prstDash val="solid"/>
              <a:headEnd/>
              <a:tailEnd/>
            </a:ln>
            <a:effectLst>
              <a:outerShdw blurRad="40000" dist="23000" dir="5400000" rotWithShape="0">
                <a:srgbClr val="000000">
                  <a:alpha val="35000"/>
                </a:srgbClr>
              </a:outerShdw>
            </a:effectLst>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6" name="Line 39">
              <a:extLst>
                <a:ext uri="{FF2B5EF4-FFF2-40B4-BE49-F238E27FC236}">
                  <a16:creationId xmlns:a16="http://schemas.microsoft.com/office/drawing/2014/main" id="{A6F28E5C-D6D0-F1AF-86E1-56377F430544}"/>
                </a:ext>
              </a:extLst>
            </p:cNvPr>
            <p:cNvSpPr>
              <a:spLocks noChangeShapeType="1"/>
            </p:cNvSpPr>
            <p:nvPr/>
          </p:nvSpPr>
          <p:spPr bwMode="auto">
            <a:xfrm>
              <a:off x="3814270" y="3058348"/>
              <a:ext cx="0" cy="3008376"/>
            </a:xfrm>
            <a:prstGeom prst="line">
              <a:avLst/>
            </a:prstGeom>
            <a:noFill/>
            <a:ln w="25400">
              <a:solidFill>
                <a:srgbClr val="000000"/>
              </a:solidFill>
              <a:prstDash val="sysDot"/>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7" name="Text Box 40">
              <a:extLst>
                <a:ext uri="{FF2B5EF4-FFF2-40B4-BE49-F238E27FC236}">
                  <a16:creationId xmlns:a16="http://schemas.microsoft.com/office/drawing/2014/main" id="{24AC7BA8-60F2-0166-3856-C34367C0CF0F}"/>
                </a:ext>
              </a:extLst>
            </p:cNvPr>
            <p:cNvSpPr txBox="1">
              <a:spLocks noChangeArrowheads="1"/>
            </p:cNvSpPr>
            <p:nvPr/>
          </p:nvSpPr>
          <p:spPr bwMode="auto">
            <a:xfrm>
              <a:off x="3612817" y="6065232"/>
              <a:ext cx="628237" cy="399923"/>
            </a:xfrm>
            <a:prstGeom prst="rect">
              <a:avLst/>
            </a:prstGeom>
            <a:noFill/>
            <a:ln w="9525">
              <a:noFill/>
              <a:miter lim="800000"/>
              <a:headEnd/>
              <a:tailEnd/>
            </a:ln>
          </p:spPr>
          <p:txBody>
            <a:bodyPr lIns="0" tIns="0" rIns="0" bIns="0"/>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de-DE" sz="1200" b="0" i="1" u="none" strike="noStrike" kern="0" cap="none" spc="0" normalizeH="0" baseline="0" noProof="0" dirty="0">
                  <a:ln>
                    <a:noFill/>
                  </a:ln>
                  <a:solidFill>
                    <a:prstClr val="black"/>
                  </a:solidFill>
                  <a:effectLst/>
                  <a:uLnTx/>
                  <a:uFillTx/>
                </a:rPr>
                <a:t>A</a:t>
              </a:r>
              <a:r>
                <a:rPr kumimoji="0" lang="de-DE" sz="1200" b="0" i="1" u="none" strike="noStrike" kern="0" cap="none" spc="0" normalizeH="0" baseline="-25000" noProof="0" dirty="0">
                  <a:ln>
                    <a:noFill/>
                  </a:ln>
                  <a:solidFill>
                    <a:prstClr val="black"/>
                  </a:solidFill>
                  <a:effectLst/>
                  <a:uLnTx/>
                  <a:uFillTx/>
                </a:rPr>
                <a:t>opt</a:t>
              </a:r>
              <a:endParaRPr kumimoji="0" lang="de-DE" sz="1100" b="0" i="1" u="none" strike="noStrike" kern="0" cap="none" spc="0" normalizeH="0" baseline="0" noProof="0" dirty="0">
                <a:ln>
                  <a:noFill/>
                </a:ln>
                <a:solidFill>
                  <a:prstClr val="black"/>
                </a:solidFill>
                <a:effectLst/>
                <a:uLnTx/>
                <a:uFillTx/>
              </a:endParaRPr>
            </a:p>
          </p:txBody>
        </p:sp>
        <p:sp>
          <p:nvSpPr>
            <p:cNvPr id="48" name="Line 41">
              <a:extLst>
                <a:ext uri="{FF2B5EF4-FFF2-40B4-BE49-F238E27FC236}">
                  <a16:creationId xmlns:a16="http://schemas.microsoft.com/office/drawing/2014/main" id="{A6ED4876-5344-D9CA-544C-6EDA6228B6CD}"/>
                </a:ext>
              </a:extLst>
            </p:cNvPr>
            <p:cNvSpPr>
              <a:spLocks noChangeShapeType="1"/>
            </p:cNvSpPr>
            <p:nvPr/>
          </p:nvSpPr>
          <p:spPr bwMode="auto">
            <a:xfrm flipH="1">
              <a:off x="3080084" y="2191351"/>
              <a:ext cx="564070" cy="590931"/>
            </a:xfrm>
            <a:prstGeom prst="line">
              <a:avLst/>
            </a:prstGeom>
            <a:noFill/>
            <a:ln w="19050">
              <a:solidFill>
                <a:srgbClr val="000000"/>
              </a:solidFill>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49" name="Line 42">
              <a:extLst>
                <a:ext uri="{FF2B5EF4-FFF2-40B4-BE49-F238E27FC236}">
                  <a16:creationId xmlns:a16="http://schemas.microsoft.com/office/drawing/2014/main" id="{A4E10AC0-4E38-4305-800C-156CA2378960}"/>
                </a:ext>
              </a:extLst>
            </p:cNvPr>
            <p:cNvSpPr>
              <a:spLocks noChangeShapeType="1"/>
            </p:cNvSpPr>
            <p:nvPr/>
          </p:nvSpPr>
          <p:spPr bwMode="auto">
            <a:xfrm flipH="1">
              <a:off x="5402024" y="4692362"/>
              <a:ext cx="1059497" cy="723741"/>
            </a:xfrm>
            <a:prstGeom prst="line">
              <a:avLst/>
            </a:prstGeom>
            <a:noFill/>
            <a:ln w="19050">
              <a:solidFill>
                <a:srgbClr val="000000"/>
              </a:solidFill>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50" name="Line 43">
              <a:extLst>
                <a:ext uri="{FF2B5EF4-FFF2-40B4-BE49-F238E27FC236}">
                  <a16:creationId xmlns:a16="http://schemas.microsoft.com/office/drawing/2014/main" id="{8AAB98A8-BB6F-AB9C-4844-64867C0B105E}"/>
                </a:ext>
              </a:extLst>
            </p:cNvPr>
            <p:cNvSpPr>
              <a:spLocks noChangeShapeType="1"/>
            </p:cNvSpPr>
            <p:nvPr/>
          </p:nvSpPr>
          <p:spPr bwMode="auto">
            <a:xfrm>
              <a:off x="5784040" y="2495770"/>
              <a:ext cx="1031145" cy="522288"/>
            </a:xfrm>
            <a:prstGeom prst="line">
              <a:avLst/>
            </a:prstGeom>
            <a:noFill/>
            <a:ln w="19050">
              <a:solidFill>
                <a:srgbClr val="000000"/>
              </a:solidFill>
              <a:round/>
              <a:headEnd/>
              <a:tailEnd/>
            </a:ln>
          </p:spPr>
          <p:txBody>
            <a:bodyPr/>
            <a:lstStyle/>
            <a:p>
              <a:pPr marL="0" marR="0" lvl="0" indent="0" algn="ctr" defTabSz="914400" eaLnBrk="0" fontAlgn="base" latinLnBrk="0" hangingPunct="0">
                <a:lnSpc>
                  <a:spcPct val="90000"/>
                </a:lnSpc>
                <a:spcBef>
                  <a:spcPct val="0"/>
                </a:spcBef>
                <a:spcAft>
                  <a:spcPct val="0"/>
                </a:spcAft>
                <a:buClrTx/>
                <a:buSzTx/>
                <a:buFontTx/>
                <a:buNone/>
                <a:tabLst/>
                <a:defRPr/>
              </a:pPr>
              <a:endParaRPr kumimoji="0" lang="de-DE" sz="1200" b="0" i="0" u="none" strike="noStrike" kern="0" cap="none" spc="0" normalizeH="0" baseline="0" noProof="0" dirty="0">
                <a:ln>
                  <a:noFill/>
                </a:ln>
                <a:solidFill>
                  <a:prstClr val="black"/>
                </a:solidFill>
                <a:effectLst/>
                <a:uLnTx/>
                <a:uFillTx/>
              </a:endParaRPr>
            </a:p>
          </p:txBody>
        </p:sp>
        <p:sp>
          <p:nvSpPr>
            <p:cNvPr id="38" name="Text Box 31">
              <a:extLst>
                <a:ext uri="{FF2B5EF4-FFF2-40B4-BE49-F238E27FC236}">
                  <a16:creationId xmlns:a16="http://schemas.microsoft.com/office/drawing/2014/main" id="{BF84A4CC-3156-8DC5-7BF4-799365900E1C}"/>
                </a:ext>
              </a:extLst>
            </p:cNvPr>
            <p:cNvSpPr txBox="1">
              <a:spLocks noChangeArrowheads="1"/>
            </p:cNvSpPr>
            <p:nvPr/>
          </p:nvSpPr>
          <p:spPr bwMode="auto">
            <a:xfrm>
              <a:off x="5366210" y="4284949"/>
              <a:ext cx="2280159" cy="615720"/>
            </a:xfrm>
            <a:prstGeom prst="rect">
              <a:avLst/>
            </a:prstGeom>
            <a:gradFill rotWithShape="1">
              <a:gsLst>
                <a:gs pos="0">
                  <a:srgbClr val="7598D9">
                    <a:tint val="50000"/>
                    <a:satMod val="300000"/>
                  </a:srgbClr>
                </a:gs>
                <a:gs pos="35000">
                  <a:srgbClr val="7598D9">
                    <a:tint val="37000"/>
                    <a:satMod val="300000"/>
                  </a:srgbClr>
                </a:gs>
                <a:gs pos="100000">
                  <a:srgbClr val="7598D9">
                    <a:tint val="15000"/>
                    <a:satMod val="350000"/>
                  </a:srgbClr>
                </a:gs>
              </a:gsLst>
              <a:lin ang="16200000" scaled="1"/>
            </a:gradFill>
            <a:ln w="9525" cap="flat" cmpd="sng" algn="ctr">
              <a:solidFill>
                <a:srgbClr val="7598D9">
                  <a:shade val="95000"/>
                  <a:satMod val="105000"/>
                </a:srgbClr>
              </a:solidFill>
              <a:prstDash val="solid"/>
              <a:headEnd/>
              <a:tailEnd/>
            </a:ln>
            <a:effectLst>
              <a:outerShdw blurRad="40000" dist="20000" dir="5400000" rotWithShape="0">
                <a:srgbClr val="000000">
                  <a:alpha val="38000"/>
                </a:srgbClr>
              </a:outerShdw>
            </a:effectLst>
          </p:spPr>
          <p:txBody>
            <a:bodyPr lIns="0" tIns="0" rIns="0" bIns="0" anchor="ct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prstClr val="black"/>
                  </a:solidFill>
                  <a:effectLst/>
                  <a:uLnTx/>
                  <a:uFillTx/>
                </a:rPr>
                <a:t>Costs due environmental impacts</a:t>
              </a:r>
              <a:endParaRPr kumimoji="0" lang="en-US" sz="700" b="0" i="0" u="none" strike="noStrike" kern="0" cap="none" spc="0" normalizeH="0" baseline="0" noProof="0" dirty="0">
                <a:ln>
                  <a:noFill/>
                </a:ln>
                <a:solidFill>
                  <a:prstClr val="black"/>
                </a:solidFill>
                <a:effectLst/>
                <a:uLnTx/>
                <a:uFillTx/>
              </a:endParaRPr>
            </a:p>
          </p:txBody>
        </p:sp>
      </p:grpSp>
      <p:sp>
        <p:nvSpPr>
          <p:cNvPr id="52" name="TextBox 51">
            <a:extLst>
              <a:ext uri="{FF2B5EF4-FFF2-40B4-BE49-F238E27FC236}">
                <a16:creationId xmlns:a16="http://schemas.microsoft.com/office/drawing/2014/main" id="{E1B0F881-4BC0-8488-5472-8AC4FCEA1CBE}"/>
              </a:ext>
            </a:extLst>
          </p:cNvPr>
          <p:cNvSpPr txBox="1"/>
          <p:nvPr/>
        </p:nvSpPr>
        <p:spPr>
          <a:xfrm>
            <a:off x="4264873" y="3971707"/>
            <a:ext cx="4529288" cy="1200329"/>
          </a:xfrm>
          <a:prstGeom prst="rect">
            <a:avLst/>
          </a:prstGeom>
          <a:noFill/>
        </p:spPr>
        <p:txBody>
          <a:bodyPr wrap="square" rtlCol="0">
            <a:spAutoFit/>
          </a:bodyPr>
          <a:lstStyle/>
          <a:p>
            <a:pPr algn="l"/>
            <a:r>
              <a:rPr lang="en-CH" sz="1200" dirty="0"/>
              <a:t>Example: As the environmental performance increases, also the costs for the environment and the society decrease.</a:t>
            </a:r>
          </a:p>
          <a:p>
            <a:pPr algn="l"/>
            <a:r>
              <a:rPr lang="en-CH" sz="1200" dirty="0"/>
              <a:t>However, to achieve high availability, higher CAPEX and OPEX are required. There exists an optimal location for the total lifecycle costs where availability and cost are acceptable (note this is not necessarily where the two curves cross).</a:t>
            </a:r>
          </a:p>
        </p:txBody>
      </p:sp>
    </p:spTree>
    <p:extLst>
      <p:ext uri="{BB962C8B-B14F-4D97-AF65-F5344CB8AC3E}">
        <p14:creationId xmlns:p14="http://schemas.microsoft.com/office/powerpoint/2010/main" val="267646593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BAFAF2-B44F-9B20-94CF-27756E59F0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205D0F3-5D73-0150-4F19-A4EB3675840F}"/>
              </a:ext>
            </a:extLst>
          </p:cNvPr>
          <p:cNvSpPr>
            <a:spLocks noGrp="1"/>
          </p:cNvSpPr>
          <p:nvPr>
            <p:ph type="ctrTitle"/>
          </p:nvPr>
        </p:nvSpPr>
        <p:spPr/>
        <p:txBody>
          <a:bodyPr/>
          <a:lstStyle/>
          <a:p>
            <a:r>
              <a:rPr lang="en-CH" dirty="0"/>
              <a:t>Project Lifecycle</a:t>
            </a:r>
          </a:p>
        </p:txBody>
      </p:sp>
      <p:sp>
        <p:nvSpPr>
          <p:cNvPr id="4" name="Slide Number Placeholder 3">
            <a:extLst>
              <a:ext uri="{FF2B5EF4-FFF2-40B4-BE49-F238E27FC236}">
                <a16:creationId xmlns:a16="http://schemas.microsoft.com/office/drawing/2014/main" id="{909A54AC-D115-6EDD-3B87-F2B918417913}"/>
              </a:ext>
            </a:extLst>
          </p:cNvPr>
          <p:cNvSpPr>
            <a:spLocks noGrp="1"/>
          </p:cNvSpPr>
          <p:nvPr>
            <p:ph type="sldNum" sz="quarter" idx="12"/>
          </p:nvPr>
        </p:nvSpPr>
        <p:spPr/>
        <p:txBody>
          <a:bodyPr/>
          <a:lstStyle/>
          <a:p>
            <a:fld id="{88A1DFE4-5FC5-43BD-BB7E-75EAD82B965F}" type="slidenum">
              <a:rPr lang="en-US" noProof="0" smtClean="0"/>
              <a:pPr/>
              <a:t>80</a:t>
            </a:fld>
            <a:endParaRPr lang="en-US" noProof="0" dirty="0"/>
          </a:p>
        </p:txBody>
      </p:sp>
    </p:spTree>
    <p:extLst>
      <p:ext uri="{BB962C8B-B14F-4D97-AF65-F5344CB8AC3E}">
        <p14:creationId xmlns:p14="http://schemas.microsoft.com/office/powerpoint/2010/main" val="188646536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A8D9C6B-EEC8-87F9-AA2F-1F67D580271D}"/>
              </a:ext>
            </a:extLst>
          </p:cNvPr>
          <p:cNvSpPr>
            <a:spLocks noGrp="1"/>
          </p:cNvSpPr>
          <p:nvPr>
            <p:ph type="sldNum" sz="quarter" idx="10"/>
          </p:nvPr>
        </p:nvSpPr>
        <p:spPr/>
        <p:txBody>
          <a:bodyPr/>
          <a:lstStyle/>
          <a:p>
            <a:fld id="{88A1DFE4-5FC5-43BD-BB7E-75EAD82B965F}" type="slidenum">
              <a:rPr lang="en-US" noProof="0" smtClean="0"/>
              <a:pPr/>
              <a:t>81</a:t>
            </a:fld>
            <a:endParaRPr lang="en-US" noProof="0" dirty="0"/>
          </a:p>
        </p:txBody>
      </p:sp>
      <p:sp>
        <p:nvSpPr>
          <p:cNvPr id="5" name="Title 4">
            <a:extLst>
              <a:ext uri="{FF2B5EF4-FFF2-40B4-BE49-F238E27FC236}">
                <a16:creationId xmlns:a16="http://schemas.microsoft.com/office/drawing/2014/main" id="{C9E6B1C5-3570-B14A-3276-5F80DBB3E6A2}"/>
              </a:ext>
            </a:extLst>
          </p:cNvPr>
          <p:cNvSpPr>
            <a:spLocks noGrp="1"/>
          </p:cNvSpPr>
          <p:nvPr>
            <p:ph type="title"/>
          </p:nvPr>
        </p:nvSpPr>
        <p:spPr/>
        <p:txBody>
          <a:bodyPr/>
          <a:lstStyle/>
          <a:p>
            <a:r>
              <a:rPr lang="en-CH" dirty="0"/>
              <a:t>Project management/lifecycle standards</a:t>
            </a:r>
          </a:p>
        </p:txBody>
      </p:sp>
      <p:pic>
        <p:nvPicPr>
          <p:cNvPr id="8" name="Picture 7">
            <a:extLst>
              <a:ext uri="{FF2B5EF4-FFF2-40B4-BE49-F238E27FC236}">
                <a16:creationId xmlns:a16="http://schemas.microsoft.com/office/drawing/2014/main" id="{568017B7-C213-BF5D-8433-263F19284475}"/>
              </a:ext>
            </a:extLst>
          </p:cNvPr>
          <p:cNvPicPr>
            <a:picLocks noChangeAspect="1"/>
          </p:cNvPicPr>
          <p:nvPr/>
        </p:nvPicPr>
        <p:blipFill>
          <a:blip r:embed="rId2"/>
          <a:srcRect l="6485" t="21010" r="5637" b="6101"/>
          <a:stretch/>
        </p:blipFill>
        <p:spPr>
          <a:xfrm>
            <a:off x="1413163" y="1101946"/>
            <a:ext cx="6317673" cy="3930029"/>
          </a:xfrm>
          <a:prstGeom prst="rect">
            <a:avLst/>
          </a:prstGeom>
        </p:spPr>
      </p:pic>
    </p:spTree>
    <p:extLst>
      <p:ext uri="{BB962C8B-B14F-4D97-AF65-F5344CB8AC3E}">
        <p14:creationId xmlns:p14="http://schemas.microsoft.com/office/powerpoint/2010/main" val="160539866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C15235-22B9-D84D-E701-2DAC671CE25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1AB9967-7B96-9493-A26E-705AC2AF6CC1}"/>
              </a:ext>
            </a:extLst>
          </p:cNvPr>
          <p:cNvSpPr>
            <a:spLocks noGrp="1"/>
          </p:cNvSpPr>
          <p:nvPr>
            <p:ph type="sldNum" sz="quarter" idx="10"/>
          </p:nvPr>
        </p:nvSpPr>
        <p:spPr/>
        <p:txBody>
          <a:bodyPr/>
          <a:lstStyle/>
          <a:p>
            <a:fld id="{88A1DFE4-5FC5-43BD-BB7E-75EAD82B965F}" type="slidenum">
              <a:rPr lang="en-US" noProof="0" smtClean="0"/>
              <a:pPr/>
              <a:t>82</a:t>
            </a:fld>
            <a:endParaRPr lang="en-US" noProof="0" dirty="0"/>
          </a:p>
        </p:txBody>
      </p:sp>
      <p:sp>
        <p:nvSpPr>
          <p:cNvPr id="5" name="Title 4">
            <a:extLst>
              <a:ext uri="{FF2B5EF4-FFF2-40B4-BE49-F238E27FC236}">
                <a16:creationId xmlns:a16="http://schemas.microsoft.com/office/drawing/2014/main" id="{71A4CC81-78FC-8EB2-B8C5-14AD9F808AAC}"/>
              </a:ext>
            </a:extLst>
          </p:cNvPr>
          <p:cNvSpPr>
            <a:spLocks noGrp="1"/>
          </p:cNvSpPr>
          <p:nvPr>
            <p:ph type="title"/>
          </p:nvPr>
        </p:nvSpPr>
        <p:spPr/>
        <p:txBody>
          <a:bodyPr/>
          <a:lstStyle/>
          <a:p>
            <a:r>
              <a:rPr lang="en-CH" dirty="0"/>
              <a:t>PMI Institute Book of Knowledge</a:t>
            </a:r>
          </a:p>
        </p:txBody>
      </p:sp>
      <p:pic>
        <p:nvPicPr>
          <p:cNvPr id="6" name="Picture 5" descr="A diagram of a project management process&#10;&#10;Description automatically generated">
            <a:extLst>
              <a:ext uri="{FF2B5EF4-FFF2-40B4-BE49-F238E27FC236}">
                <a16:creationId xmlns:a16="http://schemas.microsoft.com/office/drawing/2014/main" id="{8C11C7D7-9615-775B-AB43-A47CF45869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3413" y="1141378"/>
            <a:ext cx="4369285" cy="3723262"/>
          </a:xfrm>
          <a:prstGeom prst="rect">
            <a:avLst/>
          </a:prstGeom>
        </p:spPr>
      </p:pic>
      <p:sp>
        <p:nvSpPr>
          <p:cNvPr id="7" name="TextBox 6">
            <a:extLst>
              <a:ext uri="{FF2B5EF4-FFF2-40B4-BE49-F238E27FC236}">
                <a16:creationId xmlns:a16="http://schemas.microsoft.com/office/drawing/2014/main" id="{190CE0C9-899B-70BC-525F-7651443D2505}"/>
              </a:ext>
            </a:extLst>
          </p:cNvPr>
          <p:cNvSpPr txBox="1"/>
          <p:nvPr/>
        </p:nvSpPr>
        <p:spPr>
          <a:xfrm>
            <a:off x="155643" y="1274622"/>
            <a:ext cx="3962400" cy="2308324"/>
          </a:xfrm>
          <a:prstGeom prst="rect">
            <a:avLst/>
          </a:prstGeom>
          <a:noFill/>
        </p:spPr>
        <p:txBody>
          <a:bodyPr wrap="square" rtlCol="0">
            <a:spAutoFit/>
          </a:bodyPr>
          <a:lstStyle/>
          <a:p>
            <a:pPr algn="l"/>
            <a:r>
              <a:rPr lang="en-CH" sz="1600" dirty="0"/>
              <a:t>Organisations performing project divide them into phases to be able to manage them. Collectively the project phases are known as the “</a:t>
            </a:r>
            <a:r>
              <a:rPr lang="en-CH" sz="1600" b="1" dirty="0"/>
              <a:t>project life cycle</a:t>
            </a:r>
            <a:r>
              <a:rPr lang="en-CH" sz="1600" dirty="0"/>
              <a:t>”.</a:t>
            </a:r>
          </a:p>
          <a:p>
            <a:pPr algn="l"/>
            <a:r>
              <a:rPr lang="en-CH" sz="1600" dirty="0"/>
              <a:t>Morris (P. W.G. Morris, 1981, Managing Project Interfaces: Key Points for Project Success, Project Management Handbook, 2nd ed. Englewood Cliffs, N.J., Prentice Hall)</a:t>
            </a:r>
          </a:p>
        </p:txBody>
      </p:sp>
    </p:spTree>
    <p:extLst>
      <p:ext uri="{BB962C8B-B14F-4D97-AF65-F5344CB8AC3E}">
        <p14:creationId xmlns:p14="http://schemas.microsoft.com/office/powerpoint/2010/main" val="4187855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654110-3960-7CD1-67BF-4DBDEC199B3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E6E49DB-6516-34C9-7F9E-504B227D15A1}"/>
              </a:ext>
            </a:extLst>
          </p:cNvPr>
          <p:cNvSpPr>
            <a:spLocks noGrp="1"/>
          </p:cNvSpPr>
          <p:nvPr>
            <p:ph type="sldNum" sz="quarter" idx="10"/>
          </p:nvPr>
        </p:nvSpPr>
        <p:spPr/>
        <p:txBody>
          <a:bodyPr/>
          <a:lstStyle/>
          <a:p>
            <a:fld id="{88A1DFE4-5FC5-43BD-BB7E-75EAD82B965F}" type="slidenum">
              <a:rPr lang="en-US" noProof="0" smtClean="0"/>
              <a:pPr/>
              <a:t>83</a:t>
            </a:fld>
            <a:endParaRPr lang="en-US" noProof="0" dirty="0"/>
          </a:p>
        </p:txBody>
      </p:sp>
      <p:sp>
        <p:nvSpPr>
          <p:cNvPr id="5" name="Title 4">
            <a:extLst>
              <a:ext uri="{FF2B5EF4-FFF2-40B4-BE49-F238E27FC236}">
                <a16:creationId xmlns:a16="http://schemas.microsoft.com/office/drawing/2014/main" id="{2FB53855-5C3B-3124-D8C2-ABE4F9304F87}"/>
              </a:ext>
            </a:extLst>
          </p:cNvPr>
          <p:cNvSpPr>
            <a:spLocks noGrp="1"/>
          </p:cNvSpPr>
          <p:nvPr>
            <p:ph type="title"/>
          </p:nvPr>
        </p:nvSpPr>
        <p:spPr/>
        <p:txBody>
          <a:bodyPr/>
          <a:lstStyle/>
          <a:p>
            <a:r>
              <a:rPr lang="en-CH" dirty="0"/>
              <a:t>IBM/Rational Unified Process</a:t>
            </a:r>
          </a:p>
        </p:txBody>
      </p:sp>
      <p:pic>
        <p:nvPicPr>
          <p:cNvPr id="2" name="Picture 1">
            <a:extLst>
              <a:ext uri="{FF2B5EF4-FFF2-40B4-BE49-F238E27FC236}">
                <a16:creationId xmlns:a16="http://schemas.microsoft.com/office/drawing/2014/main" id="{B57E56CE-AD07-03D6-AE29-D4C90E8CF2B8}"/>
              </a:ext>
            </a:extLst>
          </p:cNvPr>
          <p:cNvPicPr>
            <a:picLocks noChangeAspect="1"/>
          </p:cNvPicPr>
          <p:nvPr/>
        </p:nvPicPr>
        <p:blipFill>
          <a:blip r:embed="rId2"/>
          <a:srcRect l="12267" t="27148" r="2885"/>
          <a:stretch/>
        </p:blipFill>
        <p:spPr>
          <a:xfrm>
            <a:off x="92842" y="1407269"/>
            <a:ext cx="9019005" cy="3542108"/>
          </a:xfrm>
          <a:prstGeom prst="rect">
            <a:avLst/>
          </a:prstGeom>
        </p:spPr>
      </p:pic>
    </p:spTree>
    <p:extLst>
      <p:ext uri="{BB962C8B-B14F-4D97-AF65-F5344CB8AC3E}">
        <p14:creationId xmlns:p14="http://schemas.microsoft.com/office/powerpoint/2010/main" val="297901454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66ED93-2CF9-AAC7-2A88-43AD0249646C}"/>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8C84EF8E-0BE3-24F8-2680-B8B80354AD64}"/>
              </a:ext>
            </a:extLst>
          </p:cNvPr>
          <p:cNvPicPr>
            <a:picLocks noChangeAspect="1"/>
          </p:cNvPicPr>
          <p:nvPr/>
        </p:nvPicPr>
        <p:blipFill>
          <a:blip r:embed="rId2"/>
          <a:stretch>
            <a:fillRect/>
          </a:stretch>
        </p:blipFill>
        <p:spPr>
          <a:xfrm>
            <a:off x="3157995" y="1973410"/>
            <a:ext cx="3008636" cy="2975934"/>
          </a:xfrm>
          <a:prstGeom prst="rect">
            <a:avLst/>
          </a:prstGeom>
        </p:spPr>
      </p:pic>
      <p:sp>
        <p:nvSpPr>
          <p:cNvPr id="4" name="Slide Number Placeholder 3">
            <a:extLst>
              <a:ext uri="{FF2B5EF4-FFF2-40B4-BE49-F238E27FC236}">
                <a16:creationId xmlns:a16="http://schemas.microsoft.com/office/drawing/2014/main" id="{C52EE1FD-A247-769F-32EA-3E955CFD821F}"/>
              </a:ext>
            </a:extLst>
          </p:cNvPr>
          <p:cNvSpPr>
            <a:spLocks noGrp="1"/>
          </p:cNvSpPr>
          <p:nvPr>
            <p:ph type="sldNum" sz="quarter" idx="10"/>
          </p:nvPr>
        </p:nvSpPr>
        <p:spPr/>
        <p:txBody>
          <a:bodyPr/>
          <a:lstStyle/>
          <a:p>
            <a:fld id="{88A1DFE4-5FC5-43BD-BB7E-75EAD82B965F}" type="slidenum">
              <a:rPr lang="en-US" noProof="0" smtClean="0"/>
              <a:pPr/>
              <a:t>84</a:t>
            </a:fld>
            <a:endParaRPr lang="en-US" noProof="0" dirty="0"/>
          </a:p>
        </p:txBody>
      </p:sp>
      <p:sp>
        <p:nvSpPr>
          <p:cNvPr id="3" name="Text Placeholder 2">
            <a:extLst>
              <a:ext uri="{FF2B5EF4-FFF2-40B4-BE49-F238E27FC236}">
                <a16:creationId xmlns:a16="http://schemas.microsoft.com/office/drawing/2014/main" id="{C6DC085F-2CF5-7CB9-9C4E-A90326347A74}"/>
              </a:ext>
            </a:extLst>
          </p:cNvPr>
          <p:cNvSpPr>
            <a:spLocks noGrp="1"/>
          </p:cNvSpPr>
          <p:nvPr>
            <p:ph type="body" sz="quarter" idx="12"/>
          </p:nvPr>
        </p:nvSpPr>
        <p:spPr>
          <a:xfrm>
            <a:off x="92843" y="1165550"/>
            <a:ext cx="4388846" cy="3088800"/>
          </a:xfrm>
        </p:spPr>
        <p:txBody>
          <a:bodyPr/>
          <a:lstStyle/>
          <a:p>
            <a:pPr marL="342900" indent="-342900">
              <a:buFont typeface="+mj-lt"/>
              <a:buAutoNum type="arabicPeriod"/>
            </a:pPr>
            <a:r>
              <a:rPr lang="en-CH" dirty="0"/>
              <a:t>Initiation</a:t>
            </a:r>
          </a:p>
          <a:p>
            <a:pPr marL="342900" indent="-342900">
              <a:buFont typeface="+mj-lt"/>
              <a:buAutoNum type="arabicPeriod"/>
            </a:pPr>
            <a:r>
              <a:rPr lang="en-CH" dirty="0"/>
              <a:t>Planning</a:t>
            </a:r>
          </a:p>
          <a:p>
            <a:pPr marL="342900" indent="-342900">
              <a:buFont typeface="+mj-lt"/>
              <a:buAutoNum type="arabicPeriod"/>
            </a:pPr>
            <a:r>
              <a:rPr lang="en-CH" dirty="0"/>
              <a:t>Execution</a:t>
            </a:r>
          </a:p>
          <a:p>
            <a:pPr marL="342900" indent="-342900">
              <a:buFont typeface="+mj-lt"/>
              <a:buAutoNum type="arabicPeriod"/>
            </a:pPr>
            <a:r>
              <a:rPr lang="en-CH" dirty="0"/>
              <a:t>Monitoring and Controlling</a:t>
            </a:r>
          </a:p>
          <a:p>
            <a:pPr marL="342900" indent="-342900">
              <a:buFont typeface="+mj-lt"/>
              <a:buAutoNum type="arabicPeriod"/>
            </a:pPr>
            <a:r>
              <a:rPr lang="en-CH" dirty="0"/>
              <a:t>Closure</a:t>
            </a:r>
          </a:p>
          <a:p>
            <a:r>
              <a:rPr lang="en-CH" b="0" dirty="0"/>
              <a:t>Note</a:t>
            </a:r>
            <a:r>
              <a:rPr lang="en-CH" dirty="0"/>
              <a:t>: </a:t>
            </a:r>
            <a:r>
              <a:rPr lang="en-CH" b="0" dirty="0"/>
              <a:t>also covered by ISO 10006</a:t>
            </a:r>
          </a:p>
        </p:txBody>
      </p:sp>
      <p:sp>
        <p:nvSpPr>
          <p:cNvPr id="6" name="Text Placeholder 5">
            <a:extLst>
              <a:ext uri="{FF2B5EF4-FFF2-40B4-BE49-F238E27FC236}">
                <a16:creationId xmlns:a16="http://schemas.microsoft.com/office/drawing/2014/main" id="{7A123886-B84A-B0A4-BE01-D774F9574ECC}"/>
              </a:ext>
            </a:extLst>
          </p:cNvPr>
          <p:cNvSpPr>
            <a:spLocks noGrp="1"/>
          </p:cNvSpPr>
          <p:nvPr>
            <p:ph type="body" sz="quarter" idx="13"/>
          </p:nvPr>
        </p:nvSpPr>
        <p:spPr>
          <a:xfrm>
            <a:off x="6087767" y="1165550"/>
            <a:ext cx="2802272" cy="3088800"/>
          </a:xfrm>
        </p:spPr>
        <p:txBody>
          <a:bodyPr/>
          <a:lstStyle/>
          <a:p>
            <a:r>
              <a:rPr lang="en-CH" dirty="0"/>
              <a:t>Additional considerations:</a:t>
            </a:r>
          </a:p>
          <a:p>
            <a:pPr marL="285750" indent="-285750">
              <a:buFont typeface="Arial" panose="020B0604020202020204" pitchFamily="34" charset="0"/>
              <a:buChar char="•"/>
            </a:pPr>
            <a:r>
              <a:rPr lang="en-CH" b="0" dirty="0"/>
              <a:t>Stakeholder management</a:t>
            </a:r>
          </a:p>
          <a:p>
            <a:pPr marL="285750" indent="-285750">
              <a:buFont typeface="Arial" panose="020B0604020202020204" pitchFamily="34" charset="0"/>
              <a:buChar char="•"/>
            </a:pPr>
            <a:r>
              <a:rPr lang="en-CH" b="0" dirty="0"/>
              <a:t>Risk management</a:t>
            </a:r>
          </a:p>
          <a:p>
            <a:pPr marL="285750" indent="-285750">
              <a:buFont typeface="Arial" panose="020B0604020202020204" pitchFamily="34" charset="0"/>
              <a:buChar char="•"/>
            </a:pPr>
            <a:r>
              <a:rPr lang="en-CH" b="0" dirty="0"/>
              <a:t>Quality management</a:t>
            </a:r>
          </a:p>
        </p:txBody>
      </p:sp>
      <p:sp>
        <p:nvSpPr>
          <p:cNvPr id="5" name="Title 4">
            <a:extLst>
              <a:ext uri="{FF2B5EF4-FFF2-40B4-BE49-F238E27FC236}">
                <a16:creationId xmlns:a16="http://schemas.microsoft.com/office/drawing/2014/main" id="{51DDF05F-4C0C-5722-A123-20EC384BAB22}"/>
              </a:ext>
            </a:extLst>
          </p:cNvPr>
          <p:cNvSpPr>
            <a:spLocks noGrp="1"/>
          </p:cNvSpPr>
          <p:nvPr>
            <p:ph type="title"/>
          </p:nvPr>
        </p:nvSpPr>
        <p:spPr/>
        <p:txBody>
          <a:bodyPr/>
          <a:lstStyle/>
          <a:p>
            <a:r>
              <a:rPr lang="en-CH" dirty="0"/>
              <a:t>ISO 21500:2021 Guidance on Project Management</a:t>
            </a:r>
          </a:p>
        </p:txBody>
      </p:sp>
    </p:spTree>
    <p:extLst>
      <p:ext uri="{BB962C8B-B14F-4D97-AF65-F5344CB8AC3E}">
        <p14:creationId xmlns:p14="http://schemas.microsoft.com/office/powerpoint/2010/main" val="311688934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0DC9024-8996-6849-6383-8016E430DFBF}"/>
              </a:ext>
            </a:extLst>
          </p:cNvPr>
          <p:cNvSpPr>
            <a:spLocks noGrp="1"/>
          </p:cNvSpPr>
          <p:nvPr>
            <p:ph type="sldNum" sz="quarter" idx="10"/>
          </p:nvPr>
        </p:nvSpPr>
        <p:spPr/>
        <p:txBody>
          <a:bodyPr/>
          <a:lstStyle/>
          <a:p>
            <a:fld id="{88A1DFE4-5FC5-43BD-BB7E-75EAD82B965F}" type="slidenum">
              <a:rPr lang="en-US" noProof="0" smtClean="0"/>
              <a:pPr/>
              <a:t>85</a:t>
            </a:fld>
            <a:endParaRPr lang="en-US" noProof="0" dirty="0"/>
          </a:p>
        </p:txBody>
      </p:sp>
      <p:sp>
        <p:nvSpPr>
          <p:cNvPr id="7" name="Text Placeholder 6">
            <a:extLst>
              <a:ext uri="{FF2B5EF4-FFF2-40B4-BE49-F238E27FC236}">
                <a16:creationId xmlns:a16="http://schemas.microsoft.com/office/drawing/2014/main" id="{23666D8D-98E7-C3A9-47B0-E18830A01A93}"/>
              </a:ext>
            </a:extLst>
          </p:cNvPr>
          <p:cNvSpPr>
            <a:spLocks noGrp="1"/>
          </p:cNvSpPr>
          <p:nvPr>
            <p:ph type="body" sz="quarter" idx="12"/>
          </p:nvPr>
        </p:nvSpPr>
        <p:spPr/>
        <p:txBody>
          <a:bodyPr/>
          <a:lstStyle/>
          <a:p>
            <a:r>
              <a:rPr lang="en-CH" dirty="0"/>
              <a:t>1996: Next Generation Space Telescope initiated</a:t>
            </a:r>
          </a:p>
          <a:p>
            <a:r>
              <a:rPr lang="en-CH" dirty="0"/>
              <a:t>2003: 825 million USD awarded to TRW Inc.</a:t>
            </a:r>
          </a:p>
          <a:p>
            <a:r>
              <a:rPr lang="en-CH" dirty="0"/>
              <a:t>2007: Technology review</a:t>
            </a:r>
          </a:p>
          <a:p>
            <a:r>
              <a:rPr lang="en-CH" dirty="0"/>
              <a:t>2011: Cancellation attempt survived</a:t>
            </a:r>
          </a:p>
          <a:p>
            <a:r>
              <a:rPr lang="en-CH" dirty="0"/>
              <a:t>2013: Mid range infrared installed</a:t>
            </a:r>
          </a:p>
          <a:p>
            <a:r>
              <a:rPr lang="en-CH" dirty="0"/>
              <a:t>2014: Near Infrared Camera installed</a:t>
            </a:r>
          </a:p>
          <a:p>
            <a:r>
              <a:rPr lang="en-CH" dirty="0"/>
              <a:t>2015: Contract for launcher foreseen 2018 signed</a:t>
            </a:r>
          </a:p>
          <a:p>
            <a:r>
              <a:rPr lang="en-CH" dirty="0"/>
              <a:t>2016: Hexagonal mirror assembled</a:t>
            </a:r>
          </a:p>
          <a:p>
            <a:r>
              <a:rPr lang="en-CH" dirty="0"/>
              <a:t>2017: Construction complete, anomalies detected</a:t>
            </a:r>
          </a:p>
          <a:p>
            <a:endParaRPr lang="en-CH" dirty="0"/>
          </a:p>
        </p:txBody>
      </p:sp>
      <p:sp>
        <p:nvSpPr>
          <p:cNvPr id="8" name="Text Placeholder 7">
            <a:extLst>
              <a:ext uri="{FF2B5EF4-FFF2-40B4-BE49-F238E27FC236}">
                <a16:creationId xmlns:a16="http://schemas.microsoft.com/office/drawing/2014/main" id="{7996E003-127E-990F-9502-AF5F75CE3CB0}"/>
              </a:ext>
            </a:extLst>
          </p:cNvPr>
          <p:cNvSpPr>
            <a:spLocks noGrp="1"/>
          </p:cNvSpPr>
          <p:nvPr>
            <p:ph type="body" sz="quarter" idx="13"/>
          </p:nvPr>
        </p:nvSpPr>
        <p:spPr/>
        <p:txBody>
          <a:bodyPr/>
          <a:lstStyle/>
          <a:p>
            <a:r>
              <a:rPr lang="en-CH" dirty="0"/>
              <a:t>2018: Launch postponed</a:t>
            </a:r>
          </a:p>
          <a:p>
            <a:r>
              <a:rPr lang="en-CH" dirty="0"/>
              <a:t>2021: Launch vehicle not ready</a:t>
            </a:r>
          </a:p>
          <a:p>
            <a:r>
              <a:rPr lang="en-CH" dirty="0"/>
              <a:t>12/2021: Liftoff</a:t>
            </a:r>
          </a:p>
          <a:p>
            <a:r>
              <a:rPr lang="en-CH" dirty="0"/>
              <a:t>01/2022: Orbit reached</a:t>
            </a:r>
          </a:p>
          <a:p>
            <a:r>
              <a:rPr lang="en-CH" dirty="0"/>
              <a:t>07/2022: Commissioning complete</a:t>
            </a:r>
          </a:p>
          <a:p>
            <a:r>
              <a:rPr lang="en-CH" dirty="0"/>
              <a:t>&gt; Operation</a:t>
            </a:r>
          </a:p>
          <a:p>
            <a:endParaRPr lang="en-CH" dirty="0"/>
          </a:p>
        </p:txBody>
      </p:sp>
      <p:sp>
        <p:nvSpPr>
          <p:cNvPr id="6" name="Title 5">
            <a:extLst>
              <a:ext uri="{FF2B5EF4-FFF2-40B4-BE49-F238E27FC236}">
                <a16:creationId xmlns:a16="http://schemas.microsoft.com/office/drawing/2014/main" id="{C0282974-BABC-A963-8B69-47068E5D4675}"/>
              </a:ext>
            </a:extLst>
          </p:cNvPr>
          <p:cNvSpPr>
            <a:spLocks noGrp="1"/>
          </p:cNvSpPr>
          <p:nvPr>
            <p:ph type="title"/>
          </p:nvPr>
        </p:nvSpPr>
        <p:spPr/>
        <p:txBody>
          <a:bodyPr/>
          <a:lstStyle/>
          <a:p>
            <a:r>
              <a:rPr lang="en-CH" dirty="0"/>
              <a:t>Durations of science projects: JWST</a:t>
            </a:r>
          </a:p>
        </p:txBody>
      </p:sp>
      <p:sp>
        <p:nvSpPr>
          <p:cNvPr id="2" name="TextBox 1">
            <a:extLst>
              <a:ext uri="{FF2B5EF4-FFF2-40B4-BE49-F238E27FC236}">
                <a16:creationId xmlns:a16="http://schemas.microsoft.com/office/drawing/2014/main" id="{2A0AC33A-C267-B10B-058D-042160C8AB71}"/>
              </a:ext>
            </a:extLst>
          </p:cNvPr>
          <p:cNvSpPr txBox="1"/>
          <p:nvPr/>
        </p:nvSpPr>
        <p:spPr>
          <a:xfrm>
            <a:off x="2947454" y="4412831"/>
            <a:ext cx="3068468" cy="400110"/>
          </a:xfrm>
          <a:prstGeom prst="rect">
            <a:avLst/>
          </a:prstGeom>
          <a:noFill/>
        </p:spPr>
        <p:txBody>
          <a:bodyPr wrap="none" rtlCol="0">
            <a:spAutoFit/>
          </a:bodyPr>
          <a:lstStyle/>
          <a:p>
            <a:pPr algn="ctr"/>
            <a:r>
              <a:rPr lang="en-CH" sz="2000" dirty="0"/>
              <a:t>~ 25 years until operation</a:t>
            </a:r>
          </a:p>
        </p:txBody>
      </p:sp>
    </p:spTree>
    <p:extLst>
      <p:ext uri="{BB962C8B-B14F-4D97-AF65-F5344CB8AC3E}">
        <p14:creationId xmlns:p14="http://schemas.microsoft.com/office/powerpoint/2010/main" val="386347547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19C524-D0FF-353C-A54A-9D652483194A}"/>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F24F837-D3E5-4D11-79AC-B40D65475A44}"/>
              </a:ext>
            </a:extLst>
          </p:cNvPr>
          <p:cNvSpPr>
            <a:spLocks noGrp="1"/>
          </p:cNvSpPr>
          <p:nvPr>
            <p:ph type="sldNum" sz="quarter" idx="10"/>
          </p:nvPr>
        </p:nvSpPr>
        <p:spPr/>
        <p:txBody>
          <a:bodyPr/>
          <a:lstStyle/>
          <a:p>
            <a:fld id="{88A1DFE4-5FC5-43BD-BB7E-75EAD82B965F}" type="slidenum">
              <a:rPr lang="en-US" noProof="0" smtClean="0"/>
              <a:pPr/>
              <a:t>86</a:t>
            </a:fld>
            <a:endParaRPr lang="en-US" noProof="0" dirty="0"/>
          </a:p>
        </p:txBody>
      </p:sp>
      <p:sp>
        <p:nvSpPr>
          <p:cNvPr id="6" name="Title 5">
            <a:extLst>
              <a:ext uri="{FF2B5EF4-FFF2-40B4-BE49-F238E27FC236}">
                <a16:creationId xmlns:a16="http://schemas.microsoft.com/office/drawing/2014/main" id="{530CF1B4-F0D3-367F-4DD4-3B70010FD9CC}"/>
              </a:ext>
            </a:extLst>
          </p:cNvPr>
          <p:cNvSpPr>
            <a:spLocks noGrp="1"/>
          </p:cNvSpPr>
          <p:nvPr>
            <p:ph type="title"/>
          </p:nvPr>
        </p:nvSpPr>
        <p:spPr>
          <a:xfrm>
            <a:off x="92844" y="409786"/>
            <a:ext cx="8941935" cy="461682"/>
          </a:xfrm>
        </p:spPr>
        <p:txBody>
          <a:bodyPr/>
          <a:lstStyle/>
          <a:p>
            <a:r>
              <a:rPr lang="en-CH" dirty="0"/>
              <a:t>Durations of particle collider projects: 10 – 30+ years</a:t>
            </a:r>
          </a:p>
        </p:txBody>
      </p:sp>
      <p:pic>
        <p:nvPicPr>
          <p:cNvPr id="15" name="Picture 14" descr="A graph with numbers and text&#10;&#10;AI-generated content may be incorrect.">
            <a:extLst>
              <a:ext uri="{FF2B5EF4-FFF2-40B4-BE49-F238E27FC236}">
                <a16:creationId xmlns:a16="http://schemas.microsoft.com/office/drawing/2014/main" id="{A9EFFB37-60C3-831A-069B-9BC0EBFAFA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6289" y="948713"/>
            <a:ext cx="6311422" cy="4140357"/>
          </a:xfrm>
          <a:prstGeom prst="rect">
            <a:avLst/>
          </a:prstGeom>
        </p:spPr>
      </p:pic>
      <p:sp>
        <p:nvSpPr>
          <p:cNvPr id="16" name="Rectangle 15">
            <a:extLst>
              <a:ext uri="{FF2B5EF4-FFF2-40B4-BE49-F238E27FC236}">
                <a16:creationId xmlns:a16="http://schemas.microsoft.com/office/drawing/2014/main" id="{E5ED2175-A077-A919-9762-4F38B5067DB3}"/>
              </a:ext>
            </a:extLst>
          </p:cNvPr>
          <p:cNvSpPr/>
          <p:nvPr/>
        </p:nvSpPr>
        <p:spPr>
          <a:xfrm>
            <a:off x="2523158" y="1921065"/>
            <a:ext cx="1216086" cy="195594"/>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050" dirty="0"/>
              <a:t>13 years</a:t>
            </a:r>
          </a:p>
        </p:txBody>
      </p:sp>
      <p:sp>
        <p:nvSpPr>
          <p:cNvPr id="17" name="Rectangle 16">
            <a:extLst>
              <a:ext uri="{FF2B5EF4-FFF2-40B4-BE49-F238E27FC236}">
                <a16:creationId xmlns:a16="http://schemas.microsoft.com/office/drawing/2014/main" id="{0CD76C72-7D31-0FAB-9CC8-67517B6909BC}"/>
              </a:ext>
            </a:extLst>
          </p:cNvPr>
          <p:cNvSpPr/>
          <p:nvPr/>
        </p:nvSpPr>
        <p:spPr>
          <a:xfrm>
            <a:off x="2166258" y="3172923"/>
            <a:ext cx="1398814" cy="195594"/>
          </a:xfrm>
          <a:prstGeom prst="rect">
            <a:avLst/>
          </a:prstGeom>
          <a:solidFill>
            <a:schemeClr val="accent4"/>
          </a:solidFill>
          <a:ln>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050" dirty="0"/>
              <a:t>15 years</a:t>
            </a:r>
          </a:p>
        </p:txBody>
      </p:sp>
      <p:sp>
        <p:nvSpPr>
          <p:cNvPr id="18" name="Rectangle 17">
            <a:extLst>
              <a:ext uri="{FF2B5EF4-FFF2-40B4-BE49-F238E27FC236}">
                <a16:creationId xmlns:a16="http://schemas.microsoft.com/office/drawing/2014/main" id="{B3E8210A-3D16-E7EE-AF13-57395490F799}"/>
              </a:ext>
            </a:extLst>
          </p:cNvPr>
          <p:cNvSpPr/>
          <p:nvPr/>
        </p:nvSpPr>
        <p:spPr>
          <a:xfrm>
            <a:off x="3268044" y="4411774"/>
            <a:ext cx="2245569" cy="195594"/>
          </a:xfrm>
          <a:prstGeom prst="rect">
            <a:avLst/>
          </a:prstGeom>
          <a:solidFill>
            <a:schemeClr val="accent5"/>
          </a:solidFill>
          <a:ln>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050" dirty="0"/>
              <a:t>24 years</a:t>
            </a:r>
          </a:p>
        </p:txBody>
      </p:sp>
      <p:sp>
        <p:nvSpPr>
          <p:cNvPr id="19" name="Rectangle 18">
            <a:extLst>
              <a:ext uri="{FF2B5EF4-FFF2-40B4-BE49-F238E27FC236}">
                <a16:creationId xmlns:a16="http://schemas.microsoft.com/office/drawing/2014/main" id="{E78F32F0-261A-449A-3475-DD9564012B68}"/>
              </a:ext>
            </a:extLst>
          </p:cNvPr>
          <p:cNvSpPr/>
          <p:nvPr/>
        </p:nvSpPr>
        <p:spPr>
          <a:xfrm>
            <a:off x="3782785" y="1921065"/>
            <a:ext cx="979715" cy="195594"/>
          </a:xfrm>
          <a:prstGeom prst="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050" dirty="0"/>
              <a:t>11 years</a:t>
            </a:r>
          </a:p>
        </p:txBody>
      </p:sp>
      <p:sp>
        <p:nvSpPr>
          <p:cNvPr id="20" name="Rectangle 19">
            <a:extLst>
              <a:ext uri="{FF2B5EF4-FFF2-40B4-BE49-F238E27FC236}">
                <a16:creationId xmlns:a16="http://schemas.microsoft.com/office/drawing/2014/main" id="{3C7AEC7E-A937-AC81-BE69-178F1FBF4A1E}"/>
              </a:ext>
            </a:extLst>
          </p:cNvPr>
          <p:cNvSpPr/>
          <p:nvPr/>
        </p:nvSpPr>
        <p:spPr>
          <a:xfrm>
            <a:off x="3615634" y="3172923"/>
            <a:ext cx="2175566" cy="195594"/>
          </a:xfrm>
          <a:prstGeom prst="rect">
            <a:avLst/>
          </a:prstGeom>
          <a:solidFill>
            <a:schemeClr val="accent4">
              <a:lumMod val="60000"/>
              <a:lumOff val="40000"/>
            </a:schemeClr>
          </a:solidFill>
          <a:ln>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050" dirty="0"/>
              <a:t>24 years</a:t>
            </a:r>
          </a:p>
        </p:txBody>
      </p:sp>
      <p:sp>
        <p:nvSpPr>
          <p:cNvPr id="21" name="Rectangle 20">
            <a:extLst>
              <a:ext uri="{FF2B5EF4-FFF2-40B4-BE49-F238E27FC236}">
                <a16:creationId xmlns:a16="http://schemas.microsoft.com/office/drawing/2014/main" id="{5BB90C8B-3432-A903-742E-1ACC80C7B306}"/>
              </a:ext>
            </a:extLst>
          </p:cNvPr>
          <p:cNvSpPr/>
          <p:nvPr/>
        </p:nvSpPr>
        <p:spPr>
          <a:xfrm>
            <a:off x="5559487" y="4411774"/>
            <a:ext cx="2909598" cy="195594"/>
          </a:xfrm>
          <a:prstGeom prst="rect">
            <a:avLst/>
          </a:prstGeom>
          <a:solidFill>
            <a:schemeClr val="accent5"/>
          </a:solidFill>
          <a:ln>
            <a:solidFill>
              <a:schemeClr val="accent5">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050" dirty="0"/>
              <a:t>32 years (until 2040)</a:t>
            </a:r>
          </a:p>
        </p:txBody>
      </p:sp>
    </p:spTree>
    <p:extLst>
      <p:ext uri="{BB962C8B-B14F-4D97-AF65-F5344CB8AC3E}">
        <p14:creationId xmlns:p14="http://schemas.microsoft.com/office/powerpoint/2010/main" val="174740429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C0E4FA-7F9E-FB94-71AB-0156F5A5EC7F}"/>
              </a:ext>
            </a:extLst>
          </p:cNvPr>
          <p:cNvSpPr>
            <a:spLocks noGrp="1"/>
          </p:cNvSpPr>
          <p:nvPr>
            <p:ph type="sldNum" sz="quarter" idx="10"/>
          </p:nvPr>
        </p:nvSpPr>
        <p:spPr/>
        <p:txBody>
          <a:bodyPr/>
          <a:lstStyle/>
          <a:p>
            <a:fld id="{88A1DFE4-5FC5-43BD-BB7E-75EAD82B965F}" type="slidenum">
              <a:rPr lang="en-US" noProof="0" smtClean="0"/>
              <a:pPr/>
              <a:t>87</a:t>
            </a:fld>
            <a:endParaRPr lang="en-US" noProof="0" dirty="0"/>
          </a:p>
        </p:txBody>
      </p:sp>
      <p:sp>
        <p:nvSpPr>
          <p:cNvPr id="4" name="Text Placeholder 3">
            <a:extLst>
              <a:ext uri="{FF2B5EF4-FFF2-40B4-BE49-F238E27FC236}">
                <a16:creationId xmlns:a16="http://schemas.microsoft.com/office/drawing/2014/main" id="{F87041ED-A97D-92C1-00F7-D1F089578D58}"/>
              </a:ext>
            </a:extLst>
          </p:cNvPr>
          <p:cNvSpPr>
            <a:spLocks noGrp="1"/>
          </p:cNvSpPr>
          <p:nvPr>
            <p:ph type="body" sz="quarter" idx="12"/>
          </p:nvPr>
        </p:nvSpPr>
        <p:spPr>
          <a:xfrm>
            <a:off x="112280" y="926613"/>
            <a:ext cx="8376724" cy="1502956"/>
          </a:xfrm>
        </p:spPr>
        <p:txBody>
          <a:bodyPr/>
          <a:lstStyle/>
          <a:p>
            <a:pPr>
              <a:spcBef>
                <a:spcPts val="788"/>
              </a:spcBef>
            </a:pPr>
            <a:r>
              <a:rPr lang="en-CH" b="0" dirty="0"/>
              <a:t>Details of project segments are known with different detail levels at different times.</a:t>
            </a:r>
          </a:p>
          <a:p>
            <a:pPr>
              <a:spcBef>
                <a:spcPts val="788"/>
              </a:spcBef>
            </a:pPr>
            <a:r>
              <a:rPr lang="en-CH" b="0" dirty="0"/>
              <a:t>Different project owners for different project segments.</a:t>
            </a:r>
          </a:p>
          <a:p>
            <a:pPr>
              <a:spcBef>
                <a:spcPts val="788"/>
              </a:spcBef>
            </a:pPr>
            <a:r>
              <a:rPr lang="en-CH" b="0" dirty="0"/>
              <a:t>Requirements and constraints are different in different countries.</a:t>
            </a:r>
          </a:p>
          <a:p>
            <a:pPr>
              <a:spcBef>
                <a:spcPts val="788"/>
              </a:spcBef>
            </a:pPr>
            <a:r>
              <a:rPr lang="en-CH" b="0" dirty="0"/>
              <a:t>Different time scales for authorisation processes.</a:t>
            </a:r>
          </a:p>
          <a:p>
            <a:pPr>
              <a:spcBef>
                <a:spcPts val="788"/>
              </a:spcBef>
            </a:pPr>
            <a:endParaRPr lang="en-CH" b="0" dirty="0"/>
          </a:p>
        </p:txBody>
      </p:sp>
      <p:sp>
        <p:nvSpPr>
          <p:cNvPr id="5" name="Title 4">
            <a:extLst>
              <a:ext uri="{FF2B5EF4-FFF2-40B4-BE49-F238E27FC236}">
                <a16:creationId xmlns:a16="http://schemas.microsoft.com/office/drawing/2014/main" id="{AEAF5F7E-7518-2836-C9C4-84BCCE4AE659}"/>
              </a:ext>
            </a:extLst>
          </p:cNvPr>
          <p:cNvSpPr>
            <a:spLocks noGrp="1"/>
          </p:cNvSpPr>
          <p:nvPr>
            <p:ph type="title"/>
          </p:nvPr>
        </p:nvSpPr>
        <p:spPr>
          <a:xfrm>
            <a:off x="92843" y="369819"/>
            <a:ext cx="8941935" cy="804066"/>
          </a:xfrm>
        </p:spPr>
        <p:txBody>
          <a:bodyPr/>
          <a:lstStyle/>
          <a:p>
            <a:r>
              <a:rPr lang="en-GB" dirty="0"/>
              <a:t>C</a:t>
            </a:r>
            <a:r>
              <a:rPr lang="en-CH" dirty="0"/>
              <a:t>hallenges with a long-term research project</a:t>
            </a:r>
          </a:p>
        </p:txBody>
      </p:sp>
      <p:graphicFrame>
        <p:nvGraphicFramePr>
          <p:cNvPr id="11" name="Chart 10">
            <a:extLst>
              <a:ext uri="{FF2B5EF4-FFF2-40B4-BE49-F238E27FC236}">
                <a16:creationId xmlns:a16="http://schemas.microsoft.com/office/drawing/2014/main" id="{B8B4CE00-8B41-A79F-9A7E-4699CE539181}"/>
              </a:ext>
            </a:extLst>
          </p:cNvPr>
          <p:cNvGraphicFramePr/>
          <p:nvPr>
            <p:extLst>
              <p:ext uri="{D42A27DB-BD31-4B8C-83A1-F6EECF244321}">
                <p14:modId xmlns:p14="http://schemas.microsoft.com/office/powerpoint/2010/main" val="1138457135"/>
              </p:ext>
            </p:extLst>
          </p:nvPr>
        </p:nvGraphicFramePr>
        <p:xfrm>
          <a:off x="2497775" y="2335188"/>
          <a:ext cx="6336704" cy="2808312"/>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a:extLst>
              <a:ext uri="{FF2B5EF4-FFF2-40B4-BE49-F238E27FC236}">
                <a16:creationId xmlns:a16="http://schemas.microsoft.com/office/drawing/2014/main" id="{6AF6A509-D81D-2B5F-0C56-B78EE596BCD6}"/>
              </a:ext>
            </a:extLst>
          </p:cNvPr>
          <p:cNvSpPr txBox="1"/>
          <p:nvPr/>
        </p:nvSpPr>
        <p:spPr>
          <a:xfrm>
            <a:off x="101063" y="2407195"/>
            <a:ext cx="2348720" cy="1323439"/>
          </a:xfrm>
          <a:prstGeom prst="rect">
            <a:avLst/>
          </a:prstGeom>
          <a:noFill/>
        </p:spPr>
        <p:txBody>
          <a:bodyPr wrap="none" rtlCol="0">
            <a:spAutoFit/>
          </a:bodyPr>
          <a:lstStyle/>
          <a:p>
            <a:pPr algn="l"/>
            <a:r>
              <a:rPr lang="en-CH" sz="1600" u="sng" dirty="0">
                <a:solidFill>
                  <a:srgbClr val="2830C6"/>
                </a:solidFill>
              </a:rPr>
              <a:t>Example</a:t>
            </a:r>
          </a:p>
          <a:p>
            <a:pPr algn="l"/>
            <a:r>
              <a:rPr lang="en-CH" sz="1600" u="sng" dirty="0">
                <a:solidFill>
                  <a:srgbClr val="2830C6"/>
                </a:solidFill>
              </a:rPr>
              <a:t>Future Circular Collider:</a:t>
            </a:r>
          </a:p>
          <a:p>
            <a:pPr algn="l"/>
            <a:r>
              <a:rPr lang="en-CH" sz="1600" dirty="0">
                <a:solidFill>
                  <a:srgbClr val="2830C6"/>
                </a:solidFill>
              </a:rPr>
              <a:t>Level of knowledge</a:t>
            </a:r>
            <a:br>
              <a:rPr lang="en-CH" sz="1600" dirty="0">
                <a:solidFill>
                  <a:srgbClr val="2830C6"/>
                </a:solidFill>
              </a:rPr>
            </a:br>
            <a:r>
              <a:rPr lang="en-CH" sz="1600" dirty="0">
                <a:solidFill>
                  <a:srgbClr val="2830C6"/>
                </a:solidFill>
              </a:rPr>
              <a:t>about project segments</a:t>
            </a:r>
            <a:br>
              <a:rPr lang="en-CH" sz="1600" dirty="0">
                <a:solidFill>
                  <a:srgbClr val="2830C6"/>
                </a:solidFill>
              </a:rPr>
            </a:br>
            <a:r>
              <a:rPr lang="en-CH" sz="1600" dirty="0">
                <a:solidFill>
                  <a:srgbClr val="2830C6"/>
                </a:solidFill>
              </a:rPr>
              <a:t>over the years.</a:t>
            </a:r>
          </a:p>
        </p:txBody>
      </p:sp>
      <p:cxnSp>
        <p:nvCxnSpPr>
          <p:cNvPr id="14" name="Straight Connector 13">
            <a:extLst>
              <a:ext uri="{FF2B5EF4-FFF2-40B4-BE49-F238E27FC236}">
                <a16:creationId xmlns:a16="http://schemas.microsoft.com/office/drawing/2014/main" id="{21ED649F-DBA8-622E-F85D-0B57F24A3CC6}"/>
              </a:ext>
            </a:extLst>
          </p:cNvPr>
          <p:cNvCxnSpPr>
            <a:cxnSpLocks/>
          </p:cNvCxnSpPr>
          <p:nvPr/>
        </p:nvCxnSpPr>
        <p:spPr>
          <a:xfrm>
            <a:off x="4355976" y="2551212"/>
            <a:ext cx="0" cy="1800200"/>
          </a:xfrm>
          <a:prstGeom prst="line">
            <a:avLst/>
          </a:prstGeom>
        </p:spPr>
        <p:style>
          <a:lnRef idx="3">
            <a:schemeClr val="accent5"/>
          </a:lnRef>
          <a:fillRef idx="0">
            <a:schemeClr val="accent5"/>
          </a:fillRef>
          <a:effectRef idx="2">
            <a:schemeClr val="accent5"/>
          </a:effectRef>
          <a:fontRef idx="minor">
            <a:schemeClr val="tx1"/>
          </a:fontRef>
        </p:style>
      </p:cxnSp>
      <p:sp>
        <p:nvSpPr>
          <p:cNvPr id="16" name="TextBox 15">
            <a:extLst>
              <a:ext uri="{FF2B5EF4-FFF2-40B4-BE49-F238E27FC236}">
                <a16:creationId xmlns:a16="http://schemas.microsoft.com/office/drawing/2014/main" id="{EDFFA6EA-FBDA-1E8C-20AF-2516806103E3}"/>
              </a:ext>
            </a:extLst>
          </p:cNvPr>
          <p:cNvSpPr txBox="1"/>
          <p:nvPr/>
        </p:nvSpPr>
        <p:spPr>
          <a:xfrm>
            <a:off x="3131840" y="2317962"/>
            <a:ext cx="1369286" cy="246221"/>
          </a:xfrm>
          <a:prstGeom prst="rect">
            <a:avLst/>
          </a:prstGeom>
          <a:noFill/>
        </p:spPr>
        <p:txBody>
          <a:bodyPr wrap="none" rtlCol="0">
            <a:spAutoFit/>
          </a:bodyPr>
          <a:lstStyle/>
          <a:p>
            <a:pPr algn="l"/>
            <a:r>
              <a:rPr lang="en-CH" sz="1000" dirty="0">
                <a:solidFill>
                  <a:srgbClr val="FF0000"/>
                </a:solidFill>
              </a:rPr>
              <a:t>CE construction start</a:t>
            </a:r>
          </a:p>
        </p:txBody>
      </p:sp>
      <p:cxnSp>
        <p:nvCxnSpPr>
          <p:cNvPr id="18" name="Straight Connector 17">
            <a:extLst>
              <a:ext uri="{FF2B5EF4-FFF2-40B4-BE49-F238E27FC236}">
                <a16:creationId xmlns:a16="http://schemas.microsoft.com/office/drawing/2014/main" id="{E0D72B04-D73D-846B-A9A6-D1EBF067CE0E}"/>
              </a:ext>
            </a:extLst>
          </p:cNvPr>
          <p:cNvCxnSpPr>
            <a:cxnSpLocks/>
          </p:cNvCxnSpPr>
          <p:nvPr/>
        </p:nvCxnSpPr>
        <p:spPr>
          <a:xfrm>
            <a:off x="8676456" y="2564183"/>
            <a:ext cx="0" cy="1800200"/>
          </a:xfrm>
          <a:prstGeom prst="line">
            <a:avLst/>
          </a:prstGeom>
        </p:spPr>
        <p:style>
          <a:lnRef idx="3">
            <a:schemeClr val="accent5"/>
          </a:lnRef>
          <a:fillRef idx="0">
            <a:schemeClr val="accent5"/>
          </a:fillRef>
          <a:effectRef idx="2">
            <a:schemeClr val="accent5"/>
          </a:effectRef>
          <a:fontRef idx="minor">
            <a:schemeClr val="tx1"/>
          </a:fontRef>
        </p:style>
      </p:cxnSp>
      <p:sp>
        <p:nvSpPr>
          <p:cNvPr id="19" name="TextBox 18">
            <a:extLst>
              <a:ext uri="{FF2B5EF4-FFF2-40B4-BE49-F238E27FC236}">
                <a16:creationId xmlns:a16="http://schemas.microsoft.com/office/drawing/2014/main" id="{F4472698-F972-09EB-D0B1-DE55EB22F630}"/>
              </a:ext>
            </a:extLst>
          </p:cNvPr>
          <p:cNvSpPr txBox="1"/>
          <p:nvPr/>
        </p:nvSpPr>
        <p:spPr>
          <a:xfrm>
            <a:off x="7755808" y="2284085"/>
            <a:ext cx="1027845" cy="246221"/>
          </a:xfrm>
          <a:prstGeom prst="rect">
            <a:avLst/>
          </a:prstGeom>
          <a:noFill/>
        </p:spPr>
        <p:txBody>
          <a:bodyPr wrap="none" rtlCol="0">
            <a:spAutoFit/>
          </a:bodyPr>
          <a:lstStyle/>
          <a:p>
            <a:pPr algn="l"/>
            <a:r>
              <a:rPr lang="en-CH" sz="1000" dirty="0">
                <a:solidFill>
                  <a:srgbClr val="FF0000"/>
                </a:solidFill>
              </a:rPr>
              <a:t>Operation start</a:t>
            </a:r>
          </a:p>
        </p:txBody>
      </p:sp>
      <p:sp>
        <p:nvSpPr>
          <p:cNvPr id="20" name="TextBox 19">
            <a:extLst>
              <a:ext uri="{FF2B5EF4-FFF2-40B4-BE49-F238E27FC236}">
                <a16:creationId xmlns:a16="http://schemas.microsoft.com/office/drawing/2014/main" id="{1AE257DD-8BEC-6500-0C56-C0EF1078ECF9}"/>
              </a:ext>
            </a:extLst>
          </p:cNvPr>
          <p:cNvSpPr txBox="1"/>
          <p:nvPr/>
        </p:nvSpPr>
        <p:spPr>
          <a:xfrm>
            <a:off x="5970702" y="2304991"/>
            <a:ext cx="1305165" cy="246221"/>
          </a:xfrm>
          <a:prstGeom prst="rect">
            <a:avLst/>
          </a:prstGeom>
          <a:noFill/>
        </p:spPr>
        <p:txBody>
          <a:bodyPr wrap="none" rtlCol="0">
            <a:spAutoFit/>
          </a:bodyPr>
          <a:lstStyle/>
          <a:p>
            <a:pPr algn="l"/>
            <a:r>
              <a:rPr lang="en-CH" sz="1000" dirty="0">
                <a:solidFill>
                  <a:srgbClr val="FF0000"/>
                </a:solidFill>
              </a:rPr>
              <a:t>Machine installation</a:t>
            </a:r>
          </a:p>
        </p:txBody>
      </p:sp>
      <p:cxnSp>
        <p:nvCxnSpPr>
          <p:cNvPr id="21" name="Straight Connector 20">
            <a:extLst>
              <a:ext uri="{FF2B5EF4-FFF2-40B4-BE49-F238E27FC236}">
                <a16:creationId xmlns:a16="http://schemas.microsoft.com/office/drawing/2014/main" id="{48DB1BC9-1BFD-22F0-5583-7FBE5100535F}"/>
              </a:ext>
            </a:extLst>
          </p:cNvPr>
          <p:cNvCxnSpPr>
            <a:cxnSpLocks/>
          </p:cNvCxnSpPr>
          <p:nvPr/>
        </p:nvCxnSpPr>
        <p:spPr>
          <a:xfrm>
            <a:off x="7164288" y="2551212"/>
            <a:ext cx="0" cy="1800200"/>
          </a:xfrm>
          <a:prstGeom prst="line">
            <a:avLst/>
          </a:prstGeom>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413395100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5DC9AD3-F8BE-E4E5-E8B9-2F90D5357A44}"/>
              </a:ext>
            </a:extLst>
          </p:cNvPr>
          <p:cNvSpPr>
            <a:spLocks noGrp="1"/>
          </p:cNvSpPr>
          <p:nvPr>
            <p:ph type="ctrTitle"/>
          </p:nvPr>
        </p:nvSpPr>
        <p:spPr/>
        <p:txBody>
          <a:bodyPr/>
          <a:lstStyle/>
          <a:p>
            <a:r>
              <a:rPr lang="en-CH" dirty="0"/>
              <a:t>Theory of Change</a:t>
            </a:r>
          </a:p>
        </p:txBody>
      </p:sp>
      <p:sp>
        <p:nvSpPr>
          <p:cNvPr id="3" name="Slide Number Placeholder 2">
            <a:extLst>
              <a:ext uri="{FF2B5EF4-FFF2-40B4-BE49-F238E27FC236}">
                <a16:creationId xmlns:a16="http://schemas.microsoft.com/office/drawing/2014/main" id="{554C0F8F-520D-0D56-82E0-ED9561902571}"/>
              </a:ext>
            </a:extLst>
          </p:cNvPr>
          <p:cNvSpPr>
            <a:spLocks noGrp="1"/>
          </p:cNvSpPr>
          <p:nvPr>
            <p:ph type="sldNum" sz="quarter" idx="12"/>
          </p:nvPr>
        </p:nvSpPr>
        <p:spPr/>
        <p:txBody>
          <a:bodyPr/>
          <a:lstStyle/>
          <a:p>
            <a:fld id="{88A1DFE4-5FC5-43BD-BB7E-75EAD82B965F}" type="slidenum">
              <a:rPr lang="en-US" noProof="0" smtClean="0"/>
              <a:pPr/>
              <a:t>88</a:t>
            </a:fld>
            <a:endParaRPr lang="en-US" noProof="0" dirty="0"/>
          </a:p>
        </p:txBody>
      </p:sp>
    </p:spTree>
    <p:extLst>
      <p:ext uri="{BB962C8B-B14F-4D97-AF65-F5344CB8AC3E}">
        <p14:creationId xmlns:p14="http://schemas.microsoft.com/office/powerpoint/2010/main" val="203968619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AB7BAFC-361B-7082-E70A-FF6EF1CDFA58}"/>
              </a:ext>
            </a:extLst>
          </p:cNvPr>
          <p:cNvSpPr>
            <a:spLocks noGrp="1"/>
          </p:cNvSpPr>
          <p:nvPr>
            <p:ph type="sldNum" sz="quarter" idx="10"/>
          </p:nvPr>
        </p:nvSpPr>
        <p:spPr/>
        <p:txBody>
          <a:bodyPr/>
          <a:lstStyle/>
          <a:p>
            <a:fld id="{88A1DFE4-5FC5-43BD-BB7E-75EAD82B965F}" type="slidenum">
              <a:rPr lang="en-US" noProof="0" smtClean="0"/>
              <a:pPr/>
              <a:t>89</a:t>
            </a:fld>
            <a:endParaRPr lang="en-US" noProof="0" dirty="0"/>
          </a:p>
        </p:txBody>
      </p:sp>
      <p:sp>
        <p:nvSpPr>
          <p:cNvPr id="6" name="Text Placeholder 5">
            <a:extLst>
              <a:ext uri="{FF2B5EF4-FFF2-40B4-BE49-F238E27FC236}">
                <a16:creationId xmlns:a16="http://schemas.microsoft.com/office/drawing/2014/main" id="{BD52063E-061F-1CCD-0F04-ECDC0223B604}"/>
              </a:ext>
            </a:extLst>
          </p:cNvPr>
          <p:cNvSpPr>
            <a:spLocks noGrp="1"/>
          </p:cNvSpPr>
          <p:nvPr>
            <p:ph type="body" sz="quarter" idx="12"/>
          </p:nvPr>
        </p:nvSpPr>
        <p:spPr>
          <a:xfrm>
            <a:off x="92843" y="1006114"/>
            <a:ext cx="8859385" cy="3671452"/>
          </a:xfrm>
        </p:spPr>
        <p:txBody>
          <a:bodyPr/>
          <a:lstStyle/>
          <a:p>
            <a:pPr marL="342900" indent="-342900">
              <a:buFont typeface="Arial" panose="020B0604020202020204" pitchFamily="34" charset="0"/>
              <a:buChar char="•"/>
            </a:pPr>
            <a:r>
              <a:rPr lang="en-CH" sz="2000" b="0" dirty="0"/>
              <a:t>Permits</a:t>
            </a:r>
            <a:r>
              <a:rPr lang="en-CH" sz="2000" dirty="0"/>
              <a:t> </a:t>
            </a:r>
            <a:r>
              <a:rPr lang="en-CH" sz="2000" b="0" dirty="0"/>
              <a:t>in a </a:t>
            </a:r>
            <a:r>
              <a:rPr lang="en-CH" sz="2000" dirty="0"/>
              <a:t>systematic way </a:t>
            </a:r>
            <a:r>
              <a:rPr lang="en-CH" sz="2000" b="0" dirty="0"/>
              <a:t>to </a:t>
            </a:r>
            <a:r>
              <a:rPr lang="en-CH" sz="2000" dirty="0"/>
              <a:t>identify relevant impact pathways with causality links </a:t>
            </a:r>
            <a:r>
              <a:rPr lang="en-CH" sz="2000" b="0" dirty="0"/>
              <a:t>for further qualitative and quantitative assessment.</a:t>
            </a:r>
          </a:p>
          <a:p>
            <a:pPr marL="342900" indent="-342900">
              <a:buFont typeface="Arial" panose="020B0604020202020204" pitchFamily="34" charset="0"/>
              <a:buChar char="•"/>
            </a:pPr>
            <a:r>
              <a:rPr lang="en-CH" sz="2000" dirty="0"/>
              <a:t>Permits defining indicators for the impact assessments</a:t>
            </a:r>
            <a:r>
              <a:rPr lang="en-CH" sz="2000" b="0" dirty="0"/>
              <a:t>.</a:t>
            </a:r>
          </a:p>
          <a:p>
            <a:pPr marL="342900" indent="-342900">
              <a:buFont typeface="Arial" panose="020B0604020202020204" pitchFamily="34" charset="0"/>
              <a:buChar char="•"/>
            </a:pPr>
            <a:r>
              <a:rPr lang="en-CH" sz="2000" b="0" dirty="0"/>
              <a:t>It </a:t>
            </a:r>
            <a:r>
              <a:rPr lang="en-CH" sz="2000" dirty="0"/>
              <a:t>leads to the possibility on how one can design for impact generation</a:t>
            </a:r>
            <a:r>
              <a:rPr lang="en-CH" sz="2000" b="0" dirty="0"/>
              <a:t>.</a:t>
            </a:r>
          </a:p>
          <a:p>
            <a:pPr marL="342900" indent="-342900">
              <a:buFont typeface="Arial" panose="020B0604020202020204" pitchFamily="34" charset="0"/>
              <a:buChar char="•"/>
            </a:pPr>
            <a:r>
              <a:rPr lang="en-CH" sz="2000" b="0" dirty="0"/>
              <a:t>Helps </a:t>
            </a:r>
            <a:r>
              <a:rPr lang="en-CH" sz="2000" dirty="0"/>
              <a:t>creating “impact stories” </a:t>
            </a:r>
            <a:r>
              <a:rPr lang="en-CH" sz="2000" b="0" dirty="0"/>
              <a:t>as you identify and analyse them.</a:t>
            </a:r>
          </a:p>
          <a:p>
            <a:pPr marL="342900" indent="-342900">
              <a:buFont typeface="Arial" panose="020B0604020202020204" pitchFamily="34" charset="0"/>
              <a:buChar char="•"/>
            </a:pPr>
            <a:r>
              <a:rPr lang="en-CH" sz="2000" dirty="0"/>
              <a:t>Specific qualitative and quantitative methods to evaluate and assess the impacts need to follow</a:t>
            </a:r>
            <a:r>
              <a:rPr lang="en-CH" sz="2000" b="0" dirty="0"/>
              <a:t>!</a:t>
            </a:r>
          </a:p>
          <a:p>
            <a:pPr marL="342900" indent="-342900">
              <a:buFont typeface="Arial" panose="020B0604020202020204" pitchFamily="34" charset="0"/>
              <a:buChar char="•"/>
            </a:pPr>
            <a:endParaRPr lang="en-CH" sz="2000" b="0" dirty="0"/>
          </a:p>
          <a:p>
            <a:pPr marL="342900" indent="-342900">
              <a:buFont typeface="Arial" panose="020B0604020202020204" pitchFamily="34" charset="0"/>
              <a:buChar char="•"/>
            </a:pPr>
            <a:endParaRPr lang="en-CH" sz="2000" b="0" dirty="0"/>
          </a:p>
        </p:txBody>
      </p:sp>
      <p:sp>
        <p:nvSpPr>
          <p:cNvPr id="5" name="Title 4">
            <a:extLst>
              <a:ext uri="{FF2B5EF4-FFF2-40B4-BE49-F238E27FC236}">
                <a16:creationId xmlns:a16="http://schemas.microsoft.com/office/drawing/2014/main" id="{5CB5233A-C03D-A4E6-706A-BA7E9CF8687B}"/>
              </a:ext>
            </a:extLst>
          </p:cNvPr>
          <p:cNvSpPr>
            <a:spLocks noGrp="1"/>
          </p:cNvSpPr>
          <p:nvPr>
            <p:ph type="title"/>
          </p:nvPr>
        </p:nvSpPr>
        <p:spPr>
          <a:xfrm>
            <a:off x="92843" y="470556"/>
            <a:ext cx="8941935" cy="489000"/>
          </a:xfrm>
        </p:spPr>
        <p:txBody>
          <a:bodyPr/>
          <a:lstStyle/>
          <a:p>
            <a:r>
              <a:rPr lang="en-CH" dirty="0"/>
              <a:t>Theory of Change appropach</a:t>
            </a:r>
          </a:p>
        </p:txBody>
      </p:sp>
    </p:spTree>
    <p:extLst>
      <p:ext uri="{BB962C8B-B14F-4D97-AF65-F5344CB8AC3E}">
        <p14:creationId xmlns:p14="http://schemas.microsoft.com/office/powerpoint/2010/main" val="2207404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ABCC74-5E29-EDB1-0E59-7AF322C1090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C671FD8-FC35-B9B2-1359-15E4A91F86DD}"/>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5" name="Title 4">
            <a:extLst>
              <a:ext uri="{FF2B5EF4-FFF2-40B4-BE49-F238E27FC236}">
                <a16:creationId xmlns:a16="http://schemas.microsoft.com/office/drawing/2014/main" id="{BCE9D9DA-4318-C20F-D8B1-A81D6530C6FC}"/>
              </a:ext>
            </a:extLst>
          </p:cNvPr>
          <p:cNvSpPr>
            <a:spLocks noGrp="1"/>
          </p:cNvSpPr>
          <p:nvPr>
            <p:ph type="title"/>
          </p:nvPr>
        </p:nvSpPr>
        <p:spPr>
          <a:xfrm>
            <a:off x="92843" y="470556"/>
            <a:ext cx="8941935" cy="551420"/>
          </a:xfrm>
        </p:spPr>
        <p:txBody>
          <a:bodyPr/>
          <a:lstStyle/>
          <a:p>
            <a:r>
              <a:rPr lang="en-CH" dirty="0"/>
              <a:t>R</a:t>
            </a:r>
            <a:r>
              <a:rPr lang="en-GB" dirty="0"/>
              <a:t>e</a:t>
            </a:r>
            <a:r>
              <a:rPr lang="en-CH" dirty="0"/>
              <a:t>lation between costs and impacts</a:t>
            </a:r>
          </a:p>
        </p:txBody>
      </p:sp>
      <p:grpSp>
        <p:nvGrpSpPr>
          <p:cNvPr id="50" name="Group 49">
            <a:extLst>
              <a:ext uri="{FF2B5EF4-FFF2-40B4-BE49-F238E27FC236}">
                <a16:creationId xmlns:a16="http://schemas.microsoft.com/office/drawing/2014/main" id="{FCCD5099-1575-DA5C-2D7F-5E55176B2D75}"/>
              </a:ext>
            </a:extLst>
          </p:cNvPr>
          <p:cNvGrpSpPr/>
          <p:nvPr/>
        </p:nvGrpSpPr>
        <p:grpSpPr>
          <a:xfrm>
            <a:off x="144349" y="1143736"/>
            <a:ext cx="8999651" cy="3339721"/>
            <a:chOff x="-1137931" y="1244172"/>
            <a:chExt cx="10800106" cy="4007861"/>
          </a:xfrm>
        </p:grpSpPr>
        <p:sp>
          <p:nvSpPr>
            <p:cNvPr id="6" name="Rectangle 47">
              <a:extLst>
                <a:ext uri="{FF2B5EF4-FFF2-40B4-BE49-F238E27FC236}">
                  <a16:creationId xmlns:a16="http://schemas.microsoft.com/office/drawing/2014/main" id="{CA55619A-0694-B8E0-30AC-F70C47E8CD0D}"/>
                </a:ext>
              </a:extLst>
            </p:cNvPr>
            <p:cNvSpPr>
              <a:spLocks noChangeArrowheads="1"/>
            </p:cNvSpPr>
            <p:nvPr/>
          </p:nvSpPr>
          <p:spPr bwMode="auto">
            <a:xfrm>
              <a:off x="713460" y="1244172"/>
              <a:ext cx="7455013" cy="599535"/>
            </a:xfrm>
            <a:prstGeom prst="rect">
              <a:avLst/>
            </a:prstGeom>
            <a:solidFill>
              <a:schemeClr val="bg1"/>
            </a:solidFill>
            <a:ln>
              <a:noFill/>
            </a:ln>
            <a:extLst>
              <a:ext uri="{91240B29-F687-4f45-9708-019B960494DF}">
                <a14:hiddenLine xmlns="" xmlns:a14="http://schemas.microsoft.com/office/drawing/2010/main" w="12700">
                  <a:solidFill>
                    <a:srgbClr val="000000"/>
                  </a:solidFill>
                  <a:miter lim="800000"/>
                  <a:headEnd/>
                  <a:tailEnd/>
                </a14:hiddenLine>
              </a:ext>
            </a:extLst>
          </p:spPr>
          <p:txBody>
            <a:bodyPr lIns="68036" tIns="34018" rIns="68036" bIns="34018">
              <a:spAutoFit/>
            </a:bodyPr>
            <a:lstStyle>
              <a:lvl1pPr defTabSz="366713" eaLnBrk="0" hangingPunct="0">
                <a:defRPr>
                  <a:solidFill>
                    <a:schemeClr val="tx1"/>
                  </a:solidFill>
                  <a:latin typeface="Bosch Office Sans" pitchFamily="18" charset="0"/>
                  <a:cs typeface="Arial" panose="020B0604020202020204" pitchFamily="34" charset="0"/>
                </a:defRPr>
              </a:lvl1pPr>
              <a:lvl2pPr marL="742950" indent="-285750" defTabSz="366713" eaLnBrk="0" hangingPunct="0">
                <a:defRPr>
                  <a:solidFill>
                    <a:schemeClr val="tx1"/>
                  </a:solidFill>
                  <a:latin typeface="Bosch Office Sans" pitchFamily="18" charset="0"/>
                  <a:cs typeface="Arial" panose="020B0604020202020204" pitchFamily="34" charset="0"/>
                </a:defRPr>
              </a:lvl2pPr>
              <a:lvl3pPr marL="1143000" indent="-228600" defTabSz="366713" eaLnBrk="0" hangingPunct="0">
                <a:defRPr>
                  <a:solidFill>
                    <a:schemeClr val="tx1"/>
                  </a:solidFill>
                  <a:latin typeface="Bosch Office Sans" pitchFamily="18" charset="0"/>
                  <a:cs typeface="Arial" panose="020B0604020202020204" pitchFamily="34" charset="0"/>
                </a:defRPr>
              </a:lvl3pPr>
              <a:lvl4pPr marL="1600200" indent="-228600" defTabSz="366713" eaLnBrk="0" hangingPunct="0">
                <a:defRPr>
                  <a:solidFill>
                    <a:schemeClr val="tx1"/>
                  </a:solidFill>
                  <a:latin typeface="Bosch Office Sans" pitchFamily="18" charset="0"/>
                  <a:cs typeface="Arial" panose="020B0604020202020204" pitchFamily="34" charset="0"/>
                </a:defRPr>
              </a:lvl4pPr>
              <a:lvl5pPr marL="2057400" indent="-228600" defTabSz="366713" eaLnBrk="0" hangingPunct="0">
                <a:defRPr>
                  <a:solidFill>
                    <a:schemeClr val="tx1"/>
                  </a:solidFill>
                  <a:latin typeface="Bosch Office Sans" pitchFamily="18" charset="0"/>
                  <a:cs typeface="Arial" panose="020B0604020202020204" pitchFamily="34" charset="0"/>
                </a:defRPr>
              </a:lvl5pPr>
              <a:lvl6pPr marL="2514600" indent="-228600" defTabSz="366713"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366713"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366713"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366713"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r>
                <a:rPr lang="de-DE" altLang="de-DE" sz="1400" dirty="0">
                  <a:latin typeface="Calibri" panose="020F0502020204030204" pitchFamily="34" charset="0"/>
                </a:rPr>
                <a:t>Impact </a:t>
              </a:r>
              <a:r>
                <a:rPr lang="de-DE" altLang="de-DE" sz="1400" dirty="0" err="1">
                  <a:latin typeface="Calibri" panose="020F0502020204030204" pitchFamily="34" charset="0"/>
                </a:rPr>
                <a:t>prevention</a:t>
              </a:r>
              <a:r>
                <a:rPr lang="de-DE" altLang="de-DE" sz="1400" dirty="0">
                  <a:latin typeface="Calibri" panose="020F0502020204030204" pitchFamily="34" charset="0"/>
                </a:rPr>
                <a:t>				           			     	Impact </a:t>
              </a:r>
              <a:r>
                <a:rPr lang="de-DE" altLang="de-DE" sz="1400" dirty="0" err="1">
                  <a:latin typeface="Calibri" panose="020F0502020204030204" pitchFamily="34" charset="0"/>
                </a:rPr>
                <a:t>generation</a:t>
              </a:r>
              <a:endParaRPr lang="de-DE" altLang="de-DE" sz="1400" dirty="0">
                <a:latin typeface="Calibri" panose="020F0502020204030204" pitchFamily="34" charset="0"/>
              </a:endParaRPr>
            </a:p>
            <a:p>
              <a:r>
                <a:rPr lang="de-DE" altLang="de-DE" sz="1400" dirty="0" err="1">
                  <a:latin typeface="Calibri" panose="020F0502020204030204" pitchFamily="34" charset="0"/>
                </a:rPr>
                <a:t>Opportunity</a:t>
              </a:r>
              <a:r>
                <a:rPr lang="de-DE" altLang="de-DE" sz="1400" dirty="0">
                  <a:latin typeface="Calibri" panose="020F0502020204030204" pitchFamily="34" charset="0"/>
                </a:rPr>
                <a:t> </a:t>
              </a:r>
              <a:r>
                <a:rPr lang="de-DE" altLang="de-DE" sz="1400" dirty="0" err="1">
                  <a:latin typeface="Calibri" panose="020F0502020204030204" pitchFamily="34" charset="0"/>
                </a:rPr>
                <a:t>for</a:t>
              </a:r>
              <a:r>
                <a:rPr lang="de-DE" altLang="de-DE" sz="1400" dirty="0">
                  <a:latin typeface="Calibri" panose="020F0502020204030204" pitchFamily="34" charset="0"/>
                </a:rPr>
                <a:t> </a:t>
              </a:r>
              <a:r>
                <a:rPr lang="de-DE" altLang="de-DE" sz="1400" dirty="0" err="1">
                  <a:latin typeface="Calibri" panose="020F0502020204030204" pitchFamily="34" charset="0"/>
                </a:rPr>
                <a:t>action</a:t>
              </a:r>
              <a:r>
                <a:rPr lang="de-DE" altLang="de-DE" sz="1400" dirty="0">
                  <a:solidFill>
                    <a:srgbClr val="0000FF"/>
                  </a:solidFill>
                  <a:latin typeface="Calibri" panose="020F0502020204030204" pitchFamily="34" charset="0"/>
                </a:rPr>
                <a:t>							         </a:t>
              </a:r>
              <a:r>
                <a:rPr lang="de-DE" altLang="de-DE" sz="1400" dirty="0" err="1">
                  <a:solidFill>
                    <a:srgbClr val="0000FF"/>
                  </a:solidFill>
                  <a:latin typeface="Calibri" panose="020F0502020204030204" pitchFamily="34" charset="0"/>
                </a:rPr>
                <a:t>Necessary</a:t>
              </a:r>
              <a:r>
                <a:rPr lang="de-DE" altLang="de-DE" sz="1400" dirty="0">
                  <a:solidFill>
                    <a:srgbClr val="0000FF"/>
                  </a:solidFill>
                  <a:latin typeface="Calibri" panose="020F0502020204030204" pitchFamily="34" charset="0"/>
                </a:rPr>
                <a:t> </a:t>
              </a:r>
              <a:r>
                <a:rPr lang="de-DE" altLang="de-DE" sz="1400" dirty="0" err="1">
                  <a:solidFill>
                    <a:srgbClr val="0000FF"/>
                  </a:solidFill>
                  <a:latin typeface="Calibri" panose="020F0502020204030204" pitchFamily="34" charset="0"/>
                </a:rPr>
                <a:t>actions</a:t>
              </a:r>
              <a:endParaRPr lang="de-DE" altLang="de-DE" sz="1400" dirty="0">
                <a:solidFill>
                  <a:srgbClr val="0000FF"/>
                </a:solidFill>
                <a:latin typeface="Calibri" panose="020F0502020204030204" pitchFamily="34" charset="0"/>
              </a:endParaRPr>
            </a:p>
          </p:txBody>
        </p:sp>
        <p:sp>
          <p:nvSpPr>
            <p:cNvPr id="7" name="Line 48">
              <a:extLst>
                <a:ext uri="{FF2B5EF4-FFF2-40B4-BE49-F238E27FC236}">
                  <a16:creationId xmlns:a16="http://schemas.microsoft.com/office/drawing/2014/main" id="{E2547C63-BD8C-A96E-CC8F-8932C7079228}"/>
                </a:ext>
              </a:extLst>
            </p:cNvPr>
            <p:cNvSpPr>
              <a:spLocks noChangeShapeType="1"/>
            </p:cNvSpPr>
            <p:nvPr/>
          </p:nvSpPr>
          <p:spPr bwMode="auto">
            <a:xfrm flipV="1">
              <a:off x="2913020" y="1526853"/>
              <a:ext cx="2391455" cy="15308"/>
            </a:xfrm>
            <a:prstGeom prst="line">
              <a:avLst/>
            </a:prstGeom>
            <a:noFill/>
            <a:ln w="127000">
              <a:solidFill>
                <a:schemeClr val="tx1"/>
              </a:solidFill>
              <a:round/>
              <a:headEnd type="stealth" w="med" len="lg"/>
              <a:tailEnd type="none" w="sm" len="sm"/>
            </a:ln>
            <a:effectLst/>
          </p:spPr>
          <p:txBody>
            <a:bodyPr wrap="none" anchor="ctr"/>
            <a:lstStyle/>
            <a:p>
              <a:pPr eaLnBrk="0" hangingPunct="0">
                <a:defRPr/>
              </a:pPr>
              <a:endParaRPr lang="de-DE" sz="1400">
                <a:effectLst>
                  <a:outerShdw blurRad="38100" dist="38100" dir="2700000" algn="tl">
                    <a:srgbClr val="000000">
                      <a:alpha val="43137"/>
                    </a:srgbClr>
                  </a:outerShdw>
                </a:effectLst>
                <a:latin typeface="Bosch Office Sans" pitchFamily="34" charset="0"/>
              </a:endParaRPr>
            </a:p>
          </p:txBody>
        </p:sp>
        <p:grpSp>
          <p:nvGrpSpPr>
            <p:cNvPr id="8" name="Gruppieren 81">
              <a:extLst>
                <a:ext uri="{FF2B5EF4-FFF2-40B4-BE49-F238E27FC236}">
                  <a16:creationId xmlns:a16="http://schemas.microsoft.com/office/drawing/2014/main" id="{DD5DEBDF-7C17-C403-F3A0-37FB49B9A764}"/>
                </a:ext>
              </a:extLst>
            </p:cNvPr>
            <p:cNvGrpSpPr>
              <a:grpSpLocks/>
            </p:cNvGrpSpPr>
            <p:nvPr/>
          </p:nvGrpSpPr>
          <p:grpSpPr bwMode="auto">
            <a:xfrm>
              <a:off x="374130" y="1914657"/>
              <a:ext cx="7596050" cy="3337376"/>
              <a:chOff x="819932" y="2227165"/>
              <a:chExt cx="7089394" cy="3114687"/>
            </a:xfrm>
          </p:grpSpPr>
          <p:grpSp>
            <p:nvGrpSpPr>
              <p:cNvPr id="10" name="Group 15">
                <a:extLst>
                  <a:ext uri="{FF2B5EF4-FFF2-40B4-BE49-F238E27FC236}">
                    <a16:creationId xmlns:a16="http://schemas.microsoft.com/office/drawing/2014/main" id="{930C2791-C42E-C98D-EB9D-8A3B328C0FE9}"/>
                  </a:ext>
                </a:extLst>
              </p:cNvPr>
              <p:cNvGrpSpPr>
                <a:grpSpLocks/>
              </p:cNvGrpSpPr>
              <p:nvPr/>
            </p:nvGrpSpPr>
            <p:grpSpPr bwMode="auto">
              <a:xfrm>
                <a:off x="5486662" y="2228844"/>
                <a:ext cx="2305725" cy="3113008"/>
                <a:chOff x="3959" y="1277"/>
                <a:chExt cx="1379" cy="2286"/>
              </a:xfrm>
            </p:grpSpPr>
            <p:sp>
              <p:nvSpPr>
                <p:cNvPr id="32" name="Rectangle 16">
                  <a:extLst>
                    <a:ext uri="{FF2B5EF4-FFF2-40B4-BE49-F238E27FC236}">
                      <a16:creationId xmlns:a16="http://schemas.microsoft.com/office/drawing/2014/main" id="{CBC76E1C-8D59-C4FD-717C-ED38FFB4B2F3}"/>
                    </a:ext>
                  </a:extLst>
                </p:cNvPr>
                <p:cNvSpPr>
                  <a:spLocks noChangeArrowheads="1"/>
                </p:cNvSpPr>
                <p:nvPr/>
              </p:nvSpPr>
              <p:spPr bwMode="auto">
                <a:xfrm>
                  <a:off x="3959" y="1277"/>
                  <a:ext cx="1379" cy="2049"/>
                </a:xfrm>
                <a:prstGeom prst="rect">
                  <a:avLst/>
                </a:prstGeom>
                <a:solidFill>
                  <a:srgbClr val="99BBDD"/>
                </a:solidFill>
                <a:ln w="12700">
                  <a:solidFill>
                    <a:schemeClr val="tx1"/>
                  </a:solidFill>
                  <a:miter lim="800000"/>
                  <a:headEnd/>
                  <a:tailEnd/>
                </a:ln>
                <a:effectLst/>
              </p:spPr>
              <p:txBody>
                <a:bodyPr wrap="none" anchor="ctr"/>
                <a:lstStyle/>
                <a:p>
                  <a:pPr eaLnBrk="0" hangingPunct="0">
                    <a:defRPr/>
                  </a:pPr>
                  <a:endParaRPr lang="de-DE" sz="1400">
                    <a:effectLst>
                      <a:outerShdw blurRad="38100" dist="38100" dir="2700000" algn="tl">
                        <a:srgbClr val="000000">
                          <a:alpha val="43137"/>
                        </a:srgbClr>
                      </a:outerShdw>
                    </a:effectLst>
                    <a:latin typeface="Bosch Office Sans" pitchFamily="34" charset="0"/>
                  </a:endParaRPr>
                </a:p>
              </p:txBody>
            </p:sp>
            <p:sp>
              <p:nvSpPr>
                <p:cNvPr id="33" name="Rectangle 17">
                  <a:extLst>
                    <a:ext uri="{FF2B5EF4-FFF2-40B4-BE49-F238E27FC236}">
                      <a16:creationId xmlns:a16="http://schemas.microsoft.com/office/drawing/2014/main" id="{8FE84B79-1D5F-D102-EEBC-A48F3685B63D}"/>
                    </a:ext>
                  </a:extLst>
                </p:cNvPr>
                <p:cNvSpPr>
                  <a:spLocks noChangeArrowheads="1"/>
                </p:cNvSpPr>
                <p:nvPr/>
              </p:nvSpPr>
              <p:spPr bwMode="auto">
                <a:xfrm>
                  <a:off x="3959" y="3329"/>
                  <a:ext cx="1378" cy="234"/>
                </a:xfrm>
                <a:prstGeom prst="rect">
                  <a:avLst/>
                </a:prstGeom>
                <a:solidFill>
                  <a:srgbClr val="99BBDD"/>
                </a:solidFill>
                <a:ln w="12700">
                  <a:solidFill>
                    <a:schemeClr val="tx1"/>
                  </a:solidFill>
                  <a:miter lim="800000"/>
                  <a:headEnd/>
                  <a:tailEnd/>
                </a:ln>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lgn="ctr">
                    <a:spcBef>
                      <a:spcPct val="50000"/>
                    </a:spcBef>
                  </a:pPr>
                  <a:r>
                    <a:rPr lang="de-DE" altLang="de-DE" sz="1200" dirty="0">
                      <a:latin typeface="Calibri" panose="020F0502020204030204" pitchFamily="34" charset="0"/>
                    </a:rPr>
                    <a:t>Operation - </a:t>
                  </a:r>
                  <a:r>
                    <a:rPr lang="de-DE" altLang="de-DE" sz="1200" dirty="0" err="1">
                      <a:latin typeface="Calibri" panose="020F0502020204030204" pitchFamily="34" charset="0"/>
                    </a:rPr>
                    <a:t>decommissioning</a:t>
                  </a:r>
                  <a:r>
                    <a:rPr lang="de-DE" altLang="de-DE" sz="1100" dirty="0"/>
                    <a:t> </a:t>
                  </a:r>
                </a:p>
              </p:txBody>
            </p:sp>
          </p:grpSp>
          <p:grpSp>
            <p:nvGrpSpPr>
              <p:cNvPr id="12" name="Group 10">
                <a:extLst>
                  <a:ext uri="{FF2B5EF4-FFF2-40B4-BE49-F238E27FC236}">
                    <a16:creationId xmlns:a16="http://schemas.microsoft.com/office/drawing/2014/main" id="{1B89DEB6-3E86-A4DF-5130-EC27CB50CFA2}"/>
                  </a:ext>
                </a:extLst>
              </p:cNvPr>
              <p:cNvGrpSpPr>
                <a:grpSpLocks/>
              </p:cNvGrpSpPr>
              <p:nvPr/>
            </p:nvGrpSpPr>
            <p:grpSpPr bwMode="auto">
              <a:xfrm>
                <a:off x="3197554" y="2227165"/>
                <a:ext cx="2322445" cy="3113008"/>
                <a:chOff x="2571" y="1277"/>
                <a:chExt cx="1389" cy="2286"/>
              </a:xfrm>
            </p:grpSpPr>
            <p:grpSp>
              <p:nvGrpSpPr>
                <p:cNvPr id="28" name="Group 11">
                  <a:extLst>
                    <a:ext uri="{FF2B5EF4-FFF2-40B4-BE49-F238E27FC236}">
                      <a16:creationId xmlns:a16="http://schemas.microsoft.com/office/drawing/2014/main" id="{1BF19325-4A02-1739-A2C5-901184241E82}"/>
                    </a:ext>
                  </a:extLst>
                </p:cNvPr>
                <p:cNvGrpSpPr>
                  <a:grpSpLocks/>
                </p:cNvGrpSpPr>
                <p:nvPr/>
              </p:nvGrpSpPr>
              <p:grpSpPr bwMode="auto">
                <a:xfrm>
                  <a:off x="2571" y="1277"/>
                  <a:ext cx="1389" cy="2049"/>
                  <a:chOff x="2571" y="1277"/>
                  <a:chExt cx="1389" cy="2049"/>
                </a:xfrm>
              </p:grpSpPr>
              <p:sp>
                <p:nvSpPr>
                  <p:cNvPr id="30" name="Rectangle 12">
                    <a:extLst>
                      <a:ext uri="{FF2B5EF4-FFF2-40B4-BE49-F238E27FC236}">
                        <a16:creationId xmlns:a16="http://schemas.microsoft.com/office/drawing/2014/main" id="{B061B8F7-2E78-F1D6-B19B-D34CCFF7C0D3}"/>
                      </a:ext>
                    </a:extLst>
                  </p:cNvPr>
                  <p:cNvSpPr>
                    <a:spLocks noChangeArrowheads="1"/>
                  </p:cNvSpPr>
                  <p:nvPr/>
                </p:nvSpPr>
                <p:spPr bwMode="auto">
                  <a:xfrm>
                    <a:off x="2571" y="1277"/>
                    <a:ext cx="1389" cy="2049"/>
                  </a:xfrm>
                  <a:prstGeom prst="rect">
                    <a:avLst/>
                  </a:prstGeom>
                  <a:solidFill>
                    <a:srgbClr val="00F66F"/>
                  </a:solidFill>
                  <a:ln w="12700">
                    <a:solidFill>
                      <a:schemeClr val="tx1"/>
                    </a:solidFill>
                    <a:miter lim="800000"/>
                    <a:headEnd/>
                    <a:tailEnd/>
                  </a:ln>
                  <a:effectLst/>
                </p:spPr>
                <p:txBody>
                  <a:bodyPr wrap="none" anchor="ctr"/>
                  <a:lstStyle/>
                  <a:p>
                    <a:pPr eaLnBrk="0" hangingPunct="0">
                      <a:defRPr/>
                    </a:pPr>
                    <a:endParaRPr lang="de-DE" sz="1400">
                      <a:effectLst>
                        <a:outerShdw blurRad="38100" dist="38100" dir="2700000" algn="tl">
                          <a:srgbClr val="000000">
                            <a:alpha val="43137"/>
                          </a:srgbClr>
                        </a:outerShdw>
                      </a:effectLst>
                      <a:latin typeface="Bosch Office Sans" pitchFamily="34" charset="0"/>
                    </a:endParaRPr>
                  </a:p>
                </p:txBody>
              </p:sp>
              <p:sp>
                <p:nvSpPr>
                  <p:cNvPr id="31" name="Line 13">
                    <a:extLst>
                      <a:ext uri="{FF2B5EF4-FFF2-40B4-BE49-F238E27FC236}">
                        <a16:creationId xmlns:a16="http://schemas.microsoft.com/office/drawing/2014/main" id="{B5157668-5CED-094B-046C-E5127F9D9A9C}"/>
                      </a:ext>
                    </a:extLst>
                  </p:cNvPr>
                  <p:cNvSpPr>
                    <a:spLocks noChangeShapeType="1"/>
                  </p:cNvSpPr>
                  <p:nvPr/>
                </p:nvSpPr>
                <p:spPr bwMode="auto">
                  <a:xfrm>
                    <a:off x="3262" y="1285"/>
                    <a:ext cx="0" cy="2033"/>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de-DE" sz="1400">
                      <a:effectLst>
                        <a:outerShdw blurRad="38100" dist="38100" dir="2700000" algn="tl">
                          <a:srgbClr val="000000">
                            <a:alpha val="43137"/>
                          </a:srgbClr>
                        </a:outerShdw>
                      </a:effectLst>
                      <a:latin typeface="Bosch Office Sans" pitchFamily="34" charset="0"/>
                    </a:endParaRPr>
                  </a:p>
                </p:txBody>
              </p:sp>
            </p:grpSp>
            <p:sp>
              <p:nvSpPr>
                <p:cNvPr id="29" name="Rectangle 14">
                  <a:extLst>
                    <a:ext uri="{FF2B5EF4-FFF2-40B4-BE49-F238E27FC236}">
                      <a16:creationId xmlns:a16="http://schemas.microsoft.com/office/drawing/2014/main" id="{EEA7AB09-FD19-331C-4C37-EFB60CA12894}"/>
                    </a:ext>
                  </a:extLst>
                </p:cNvPr>
                <p:cNvSpPr>
                  <a:spLocks noChangeArrowheads="1"/>
                </p:cNvSpPr>
                <p:nvPr/>
              </p:nvSpPr>
              <p:spPr bwMode="auto">
                <a:xfrm>
                  <a:off x="2571" y="3329"/>
                  <a:ext cx="1388" cy="234"/>
                </a:xfrm>
                <a:prstGeom prst="rect">
                  <a:avLst/>
                </a:prstGeom>
                <a:solidFill>
                  <a:srgbClr val="00F66F"/>
                </a:solidFill>
                <a:ln w="12700">
                  <a:solidFill>
                    <a:schemeClr val="tx1"/>
                  </a:solidFill>
                  <a:miter lim="800000"/>
                  <a:headEnd/>
                  <a:tailEnd/>
                </a:ln>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lgn="ctr">
                    <a:spcBef>
                      <a:spcPct val="50000"/>
                    </a:spcBef>
                  </a:pPr>
                  <a:r>
                    <a:rPr lang="de-DE" altLang="de-DE" sz="1200" dirty="0" err="1">
                      <a:latin typeface="Calibri" panose="020F0502020204030204" pitchFamily="34" charset="0"/>
                    </a:rPr>
                    <a:t>Production</a:t>
                  </a:r>
                  <a:r>
                    <a:rPr lang="de-DE" altLang="de-DE" sz="1200" dirty="0">
                      <a:latin typeface="Calibri" panose="020F0502020204030204" pitchFamily="34" charset="0"/>
                    </a:rPr>
                    <a:t> - </a:t>
                  </a:r>
                  <a:r>
                    <a:rPr lang="de-DE" altLang="de-DE" sz="1200" dirty="0" err="1">
                      <a:latin typeface="Calibri" panose="020F0502020204030204" pitchFamily="34" charset="0"/>
                    </a:rPr>
                    <a:t>construction</a:t>
                  </a:r>
                  <a:endParaRPr lang="de-DE" altLang="de-DE" sz="1200" dirty="0">
                    <a:latin typeface="Calibri" panose="020F0502020204030204" pitchFamily="34" charset="0"/>
                  </a:endParaRPr>
                </a:p>
              </p:txBody>
            </p:sp>
          </p:grpSp>
          <p:grpSp>
            <p:nvGrpSpPr>
              <p:cNvPr id="13" name="Group 5">
                <a:extLst>
                  <a:ext uri="{FF2B5EF4-FFF2-40B4-BE49-F238E27FC236}">
                    <a16:creationId xmlns:a16="http://schemas.microsoft.com/office/drawing/2014/main" id="{A28BDE00-7C4A-1F37-AA2E-100CADCB0A74}"/>
                  </a:ext>
                </a:extLst>
              </p:cNvPr>
              <p:cNvGrpSpPr>
                <a:grpSpLocks/>
              </p:cNvGrpSpPr>
              <p:nvPr/>
            </p:nvGrpSpPr>
            <p:grpSpPr bwMode="auto">
              <a:xfrm>
                <a:off x="819932" y="2227165"/>
                <a:ext cx="2369261" cy="3113008"/>
                <a:chOff x="1149" y="1277"/>
                <a:chExt cx="1417" cy="2286"/>
              </a:xfrm>
            </p:grpSpPr>
            <p:grpSp>
              <p:nvGrpSpPr>
                <p:cNvPr id="24" name="Group 6">
                  <a:extLst>
                    <a:ext uri="{FF2B5EF4-FFF2-40B4-BE49-F238E27FC236}">
                      <a16:creationId xmlns:a16="http://schemas.microsoft.com/office/drawing/2014/main" id="{40147704-6AB3-E03D-AA9B-9A6B151F54DF}"/>
                    </a:ext>
                  </a:extLst>
                </p:cNvPr>
                <p:cNvGrpSpPr>
                  <a:grpSpLocks/>
                </p:cNvGrpSpPr>
                <p:nvPr/>
              </p:nvGrpSpPr>
              <p:grpSpPr bwMode="auto">
                <a:xfrm>
                  <a:off x="1149" y="1277"/>
                  <a:ext cx="1417" cy="2049"/>
                  <a:chOff x="1149" y="1277"/>
                  <a:chExt cx="1417" cy="2049"/>
                </a:xfrm>
              </p:grpSpPr>
              <p:sp>
                <p:nvSpPr>
                  <p:cNvPr id="26" name="Rectangle 7">
                    <a:extLst>
                      <a:ext uri="{FF2B5EF4-FFF2-40B4-BE49-F238E27FC236}">
                        <a16:creationId xmlns:a16="http://schemas.microsoft.com/office/drawing/2014/main" id="{22E37053-D554-B287-87B8-F72688A5C16B}"/>
                      </a:ext>
                    </a:extLst>
                  </p:cNvPr>
                  <p:cNvSpPr>
                    <a:spLocks noChangeArrowheads="1"/>
                  </p:cNvSpPr>
                  <p:nvPr/>
                </p:nvSpPr>
                <p:spPr bwMode="auto">
                  <a:xfrm>
                    <a:off x="1149" y="1277"/>
                    <a:ext cx="1417" cy="2049"/>
                  </a:xfrm>
                  <a:prstGeom prst="rect">
                    <a:avLst/>
                  </a:prstGeom>
                  <a:solidFill>
                    <a:schemeClr val="bg1">
                      <a:lumMod val="85000"/>
                    </a:schemeClr>
                  </a:solidFill>
                  <a:ln w="12700">
                    <a:solidFill>
                      <a:schemeClr val="tx1"/>
                    </a:solidFill>
                    <a:miter lim="800000"/>
                    <a:headEnd/>
                    <a:tailEnd/>
                  </a:ln>
                  <a:effectLst/>
                </p:spPr>
                <p:txBody>
                  <a:bodyPr wrap="none" anchor="ctr"/>
                  <a:lstStyle/>
                  <a:p>
                    <a:pPr eaLnBrk="0" hangingPunct="0">
                      <a:defRPr/>
                    </a:pPr>
                    <a:endParaRPr lang="de-DE" sz="1400">
                      <a:effectLst>
                        <a:outerShdw blurRad="38100" dist="38100" dir="2700000" algn="tl">
                          <a:srgbClr val="000000">
                            <a:alpha val="43137"/>
                          </a:srgbClr>
                        </a:outerShdw>
                      </a:effectLst>
                      <a:latin typeface="Bosch Office Sans" pitchFamily="34" charset="0"/>
                    </a:endParaRPr>
                  </a:p>
                </p:txBody>
              </p:sp>
              <p:sp>
                <p:nvSpPr>
                  <p:cNvPr id="27" name="Line 8">
                    <a:extLst>
                      <a:ext uri="{FF2B5EF4-FFF2-40B4-BE49-F238E27FC236}">
                        <a16:creationId xmlns:a16="http://schemas.microsoft.com/office/drawing/2014/main" id="{2E1F8F5C-F1E7-A3B7-97FE-C89546A2DFD6}"/>
                      </a:ext>
                    </a:extLst>
                  </p:cNvPr>
                  <p:cNvSpPr>
                    <a:spLocks noChangeShapeType="1"/>
                  </p:cNvSpPr>
                  <p:nvPr/>
                </p:nvSpPr>
                <p:spPr bwMode="auto">
                  <a:xfrm>
                    <a:off x="1857" y="1282"/>
                    <a:ext cx="0" cy="2034"/>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de-DE" sz="1400">
                      <a:effectLst>
                        <a:outerShdw blurRad="38100" dist="38100" dir="2700000" algn="tl">
                          <a:srgbClr val="000000">
                            <a:alpha val="43137"/>
                          </a:srgbClr>
                        </a:outerShdw>
                      </a:effectLst>
                      <a:latin typeface="Bosch Office Sans" pitchFamily="34" charset="0"/>
                    </a:endParaRPr>
                  </a:p>
                </p:txBody>
              </p:sp>
            </p:grpSp>
            <p:sp>
              <p:nvSpPr>
                <p:cNvPr id="25" name="Rectangle 9">
                  <a:extLst>
                    <a:ext uri="{FF2B5EF4-FFF2-40B4-BE49-F238E27FC236}">
                      <a16:creationId xmlns:a16="http://schemas.microsoft.com/office/drawing/2014/main" id="{20D4AF51-63EC-8154-324B-545DC485BD42}"/>
                    </a:ext>
                  </a:extLst>
                </p:cNvPr>
                <p:cNvSpPr>
                  <a:spLocks noChangeArrowheads="1"/>
                </p:cNvSpPr>
                <p:nvPr/>
              </p:nvSpPr>
              <p:spPr bwMode="auto">
                <a:xfrm>
                  <a:off x="1149" y="3329"/>
                  <a:ext cx="1417" cy="234"/>
                </a:xfrm>
                <a:prstGeom prst="rect">
                  <a:avLst/>
                </a:prstGeom>
                <a:solidFill>
                  <a:schemeClr val="bg1">
                    <a:lumMod val="85000"/>
                  </a:schemeClr>
                </a:solidFill>
                <a:ln w="12700">
                  <a:solidFill>
                    <a:schemeClr val="tx1"/>
                  </a:solidFill>
                  <a:miter lim="800000"/>
                  <a:headEnd/>
                  <a:tailEnd/>
                </a:ln>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lgn="ctr">
                    <a:spcBef>
                      <a:spcPct val="50000"/>
                    </a:spcBef>
                  </a:pPr>
                  <a:r>
                    <a:rPr lang="de-DE" altLang="de-DE" sz="1200" dirty="0">
                      <a:latin typeface="Calibri" panose="020F0502020204030204" pitchFamily="34" charset="0"/>
                    </a:rPr>
                    <a:t>Concept - Design</a:t>
                  </a:r>
                </a:p>
              </p:txBody>
            </p:sp>
          </p:grpSp>
          <p:grpSp>
            <p:nvGrpSpPr>
              <p:cNvPr id="14" name="Group 19">
                <a:extLst>
                  <a:ext uri="{FF2B5EF4-FFF2-40B4-BE49-F238E27FC236}">
                    <a16:creationId xmlns:a16="http://schemas.microsoft.com/office/drawing/2014/main" id="{98394E9E-A670-D692-F82A-4BF76589169B}"/>
                  </a:ext>
                </a:extLst>
              </p:cNvPr>
              <p:cNvGrpSpPr>
                <a:grpSpLocks/>
              </p:cNvGrpSpPr>
              <p:nvPr/>
            </p:nvGrpSpPr>
            <p:grpSpPr bwMode="auto">
              <a:xfrm>
                <a:off x="1214531" y="2323850"/>
                <a:ext cx="6694795" cy="727186"/>
                <a:chOff x="1385" y="1348"/>
                <a:chExt cx="4004" cy="534"/>
              </a:xfrm>
            </p:grpSpPr>
            <p:sp>
              <p:nvSpPr>
                <p:cNvPr id="21" name="Rectangle 21">
                  <a:extLst>
                    <a:ext uri="{FF2B5EF4-FFF2-40B4-BE49-F238E27FC236}">
                      <a16:creationId xmlns:a16="http://schemas.microsoft.com/office/drawing/2014/main" id="{007AA328-C734-1B3F-4058-5A8F907AC9AD}"/>
                    </a:ext>
                  </a:extLst>
                </p:cNvPr>
                <p:cNvSpPr>
                  <a:spLocks noChangeArrowheads="1"/>
                </p:cNvSpPr>
                <p:nvPr/>
              </p:nvSpPr>
              <p:spPr bwMode="auto">
                <a:xfrm>
                  <a:off x="2921" y="1406"/>
                  <a:ext cx="1090" cy="4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lnSpc>
                      <a:spcPct val="50000"/>
                    </a:lnSpc>
                    <a:spcBef>
                      <a:spcPct val="50000"/>
                    </a:spcBef>
                  </a:pPr>
                  <a:r>
                    <a:rPr lang="de-DE" altLang="de-DE" sz="1200" dirty="0" err="1">
                      <a:latin typeface="Calibri" panose="020F0502020204030204" pitchFamily="34" charset="0"/>
                    </a:rPr>
                    <a:t>Purchasing</a:t>
                  </a:r>
                  <a:r>
                    <a:rPr lang="de-DE" altLang="de-DE" sz="1200" dirty="0">
                      <a:latin typeface="Calibri" panose="020F0502020204030204" pitchFamily="34" charset="0"/>
                    </a:rPr>
                    <a:t> </a:t>
                  </a:r>
                </a:p>
                <a:p>
                  <a:pPr>
                    <a:lnSpc>
                      <a:spcPct val="50000"/>
                    </a:lnSpc>
                    <a:spcBef>
                      <a:spcPct val="50000"/>
                    </a:spcBef>
                  </a:pPr>
                  <a:r>
                    <a:rPr lang="de-DE" altLang="de-DE" sz="1200" dirty="0" err="1">
                      <a:latin typeface="Calibri" panose="020F0502020204030204" pitchFamily="34" charset="0"/>
                    </a:rPr>
                    <a:t>Manufacture</a:t>
                  </a:r>
                  <a:endParaRPr lang="de-DE" altLang="de-DE" sz="1200" dirty="0">
                    <a:latin typeface="Calibri" panose="020F0502020204030204" pitchFamily="34" charset="0"/>
                  </a:endParaRPr>
                </a:p>
                <a:p>
                  <a:pPr>
                    <a:lnSpc>
                      <a:spcPct val="50000"/>
                    </a:lnSpc>
                    <a:spcBef>
                      <a:spcPct val="50000"/>
                    </a:spcBef>
                  </a:pPr>
                  <a:r>
                    <a:rPr lang="de-DE" altLang="de-DE" sz="1200" dirty="0" err="1">
                      <a:latin typeface="Calibri" panose="020F0502020204030204" pitchFamily="34" charset="0"/>
                    </a:rPr>
                    <a:t>construction</a:t>
                  </a:r>
                  <a:endParaRPr lang="de-DE" altLang="de-DE" sz="1200" dirty="0">
                    <a:latin typeface="Calibri" panose="020F0502020204030204" pitchFamily="34" charset="0"/>
                  </a:endParaRPr>
                </a:p>
              </p:txBody>
            </p:sp>
            <p:sp>
              <p:nvSpPr>
                <p:cNvPr id="22" name="Rectangle 22">
                  <a:extLst>
                    <a:ext uri="{FF2B5EF4-FFF2-40B4-BE49-F238E27FC236}">
                      <a16:creationId xmlns:a16="http://schemas.microsoft.com/office/drawing/2014/main" id="{8EBC6408-D9FB-84C5-2E76-DD791EBB8C86}"/>
                    </a:ext>
                  </a:extLst>
                </p:cNvPr>
                <p:cNvSpPr>
                  <a:spLocks noChangeArrowheads="1"/>
                </p:cNvSpPr>
                <p:nvPr/>
              </p:nvSpPr>
              <p:spPr bwMode="auto">
                <a:xfrm>
                  <a:off x="4299" y="1408"/>
                  <a:ext cx="1090" cy="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lnSpc>
                      <a:spcPct val="50000"/>
                    </a:lnSpc>
                    <a:spcBef>
                      <a:spcPct val="50000"/>
                    </a:spcBef>
                  </a:pPr>
                  <a:r>
                    <a:rPr lang="de-DE" altLang="de-DE" sz="1200" dirty="0">
                      <a:latin typeface="Calibri" panose="020F0502020204030204" pitchFamily="34" charset="0"/>
                    </a:rPr>
                    <a:t>Use and</a:t>
                  </a:r>
                </a:p>
                <a:p>
                  <a:pPr>
                    <a:lnSpc>
                      <a:spcPct val="50000"/>
                    </a:lnSpc>
                    <a:spcBef>
                      <a:spcPct val="50000"/>
                    </a:spcBef>
                  </a:pPr>
                  <a:r>
                    <a:rPr lang="de-DE" altLang="de-DE" sz="1200" dirty="0" err="1">
                      <a:latin typeface="Calibri" panose="020F0502020204030204" pitchFamily="34" charset="0"/>
                    </a:rPr>
                    <a:t>retirement</a:t>
                  </a:r>
                  <a:endParaRPr lang="de-DE" altLang="de-DE" sz="1200" dirty="0">
                    <a:latin typeface="Calibri" panose="020F0502020204030204" pitchFamily="34" charset="0"/>
                  </a:endParaRPr>
                </a:p>
              </p:txBody>
            </p:sp>
            <p:sp>
              <p:nvSpPr>
                <p:cNvPr id="23" name="Rectangle 20">
                  <a:extLst>
                    <a:ext uri="{FF2B5EF4-FFF2-40B4-BE49-F238E27FC236}">
                      <a16:creationId xmlns:a16="http://schemas.microsoft.com/office/drawing/2014/main" id="{44966473-A5CF-4EC5-3424-45142845B6CA}"/>
                    </a:ext>
                  </a:extLst>
                </p:cNvPr>
                <p:cNvSpPr>
                  <a:spLocks noChangeArrowheads="1"/>
                </p:cNvSpPr>
                <p:nvPr/>
              </p:nvSpPr>
              <p:spPr bwMode="auto">
                <a:xfrm>
                  <a:off x="1385" y="1348"/>
                  <a:ext cx="1090" cy="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lnSpc>
                      <a:spcPct val="50000"/>
                    </a:lnSpc>
                    <a:spcBef>
                      <a:spcPct val="50000"/>
                    </a:spcBef>
                  </a:pPr>
                  <a:r>
                    <a:rPr lang="de-DE" altLang="de-DE" sz="1100" dirty="0"/>
                    <a:t>   </a:t>
                  </a:r>
                  <a:r>
                    <a:rPr lang="de-DE" altLang="de-DE" sz="1200" dirty="0">
                      <a:latin typeface="Calibri" panose="020F0502020204030204" pitchFamily="34" charset="0"/>
                    </a:rPr>
                    <a:t>Concept,</a:t>
                  </a:r>
                </a:p>
                <a:p>
                  <a:pPr>
                    <a:lnSpc>
                      <a:spcPct val="50000"/>
                    </a:lnSpc>
                    <a:spcBef>
                      <a:spcPct val="50000"/>
                    </a:spcBef>
                  </a:pPr>
                  <a:r>
                    <a:rPr lang="de-DE" altLang="de-DE" sz="1200" dirty="0">
                      <a:latin typeface="Calibri" panose="020F0502020204030204" pitchFamily="34" charset="0"/>
                    </a:rPr>
                    <a:t>Design, </a:t>
                  </a:r>
                  <a:r>
                    <a:rPr lang="de-DE" altLang="de-DE" sz="1200" dirty="0" err="1">
                      <a:latin typeface="Calibri" panose="020F0502020204030204" pitchFamily="34" charset="0"/>
                    </a:rPr>
                    <a:t>development</a:t>
                  </a:r>
                  <a:endParaRPr lang="de-DE" altLang="de-DE" sz="1200" dirty="0">
                    <a:latin typeface="Calibri" panose="020F0502020204030204" pitchFamily="34" charset="0"/>
                  </a:endParaRPr>
                </a:p>
              </p:txBody>
            </p:sp>
          </p:grpSp>
          <p:grpSp>
            <p:nvGrpSpPr>
              <p:cNvPr id="15" name="Group 23">
                <a:extLst>
                  <a:ext uri="{FF2B5EF4-FFF2-40B4-BE49-F238E27FC236}">
                    <a16:creationId xmlns:a16="http://schemas.microsoft.com/office/drawing/2014/main" id="{F78A6B9D-4BD3-E4A4-6522-FF31465A208A}"/>
                  </a:ext>
                </a:extLst>
              </p:cNvPr>
              <p:cNvGrpSpPr>
                <a:grpSpLocks/>
              </p:cNvGrpSpPr>
              <p:nvPr/>
            </p:nvGrpSpPr>
            <p:grpSpPr bwMode="auto">
              <a:xfrm>
                <a:off x="1027265" y="4453667"/>
                <a:ext cx="6303540" cy="655012"/>
                <a:chOff x="1273" y="2912"/>
                <a:chExt cx="3770" cy="481"/>
              </a:xfrm>
            </p:grpSpPr>
            <p:sp>
              <p:nvSpPr>
                <p:cNvPr id="16" name="Rectangle 24">
                  <a:extLst>
                    <a:ext uri="{FF2B5EF4-FFF2-40B4-BE49-F238E27FC236}">
                      <a16:creationId xmlns:a16="http://schemas.microsoft.com/office/drawing/2014/main" id="{C2E9E6A9-1623-72F8-5868-D282B45ACEFB}"/>
                    </a:ext>
                  </a:extLst>
                </p:cNvPr>
                <p:cNvSpPr>
                  <a:spLocks noChangeArrowheads="1"/>
                </p:cNvSpPr>
                <p:nvPr/>
              </p:nvSpPr>
              <p:spPr bwMode="auto">
                <a:xfrm>
                  <a:off x="1273" y="2964"/>
                  <a:ext cx="450"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lgn="ctr"/>
                  <a:r>
                    <a:rPr lang="de-DE" altLang="de-DE" sz="1100">
                      <a:latin typeface="Calibri" panose="020F0502020204030204" pitchFamily="34" charset="0"/>
                    </a:rPr>
                    <a:t>Concept</a:t>
                  </a:r>
                  <a:br>
                    <a:rPr lang="de-DE" altLang="de-DE" sz="1100">
                      <a:latin typeface="Calibri" panose="020F0502020204030204" pitchFamily="34" charset="0"/>
                    </a:rPr>
                  </a:br>
                  <a:r>
                    <a:rPr lang="de-DE" altLang="de-DE" sz="1100">
                      <a:latin typeface="Calibri" panose="020F0502020204030204" pitchFamily="34" charset="0"/>
                    </a:rPr>
                    <a:t>phase</a:t>
                  </a:r>
                </a:p>
              </p:txBody>
            </p:sp>
            <p:sp>
              <p:nvSpPr>
                <p:cNvPr id="17" name="Rectangle 25">
                  <a:extLst>
                    <a:ext uri="{FF2B5EF4-FFF2-40B4-BE49-F238E27FC236}">
                      <a16:creationId xmlns:a16="http://schemas.microsoft.com/office/drawing/2014/main" id="{F21DDC3F-FD0E-64E8-3371-A908B6C2687D}"/>
                    </a:ext>
                  </a:extLst>
                </p:cNvPr>
                <p:cNvSpPr>
                  <a:spLocks noChangeArrowheads="1"/>
                </p:cNvSpPr>
                <p:nvPr/>
              </p:nvSpPr>
              <p:spPr bwMode="auto">
                <a:xfrm>
                  <a:off x="1844" y="2912"/>
                  <a:ext cx="726" cy="4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lgn="ctr"/>
                  <a:r>
                    <a:rPr lang="de-DE" altLang="de-DE" sz="1050">
                      <a:latin typeface="Calibri" panose="020F0502020204030204" pitchFamily="34" charset="0"/>
                    </a:rPr>
                    <a:t>Design,</a:t>
                  </a:r>
                </a:p>
                <a:p>
                  <a:pPr algn="ctr"/>
                  <a:r>
                    <a:rPr lang="de-DE" altLang="de-DE" sz="1050">
                      <a:latin typeface="Calibri" panose="020F0502020204030204" pitchFamily="34" charset="0"/>
                    </a:rPr>
                    <a:t>product development</a:t>
                  </a:r>
                </a:p>
              </p:txBody>
            </p:sp>
            <p:sp>
              <p:nvSpPr>
                <p:cNvPr id="18" name="Rectangle 26">
                  <a:extLst>
                    <a:ext uri="{FF2B5EF4-FFF2-40B4-BE49-F238E27FC236}">
                      <a16:creationId xmlns:a16="http://schemas.microsoft.com/office/drawing/2014/main" id="{1204DB29-0AE4-5881-D037-697A011261F1}"/>
                    </a:ext>
                  </a:extLst>
                </p:cNvPr>
                <p:cNvSpPr>
                  <a:spLocks noChangeArrowheads="1"/>
                </p:cNvSpPr>
                <p:nvPr/>
              </p:nvSpPr>
              <p:spPr bwMode="auto">
                <a:xfrm>
                  <a:off x="2666" y="2964"/>
                  <a:ext cx="551" cy="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lgn="ctr"/>
                  <a:r>
                    <a:rPr lang="de-DE" altLang="de-DE" sz="1100">
                      <a:latin typeface="Calibri" panose="020F0502020204030204" pitchFamily="34" charset="0"/>
                    </a:rPr>
                    <a:t>Planning,</a:t>
                  </a:r>
                </a:p>
                <a:p>
                  <a:pPr algn="ctr"/>
                  <a:r>
                    <a:rPr lang="de-DE" altLang="de-DE" sz="1100">
                      <a:latin typeface="Calibri" panose="020F0502020204030204" pitchFamily="34" charset="0"/>
                    </a:rPr>
                    <a:t>purchasing</a:t>
                  </a:r>
                </a:p>
              </p:txBody>
            </p:sp>
            <p:sp>
              <p:nvSpPr>
                <p:cNvPr id="19" name="Rectangle 27">
                  <a:extLst>
                    <a:ext uri="{FF2B5EF4-FFF2-40B4-BE49-F238E27FC236}">
                      <a16:creationId xmlns:a16="http://schemas.microsoft.com/office/drawing/2014/main" id="{AB3D8F34-C1A1-1706-F9F3-3089054A71D7}"/>
                    </a:ext>
                  </a:extLst>
                </p:cNvPr>
                <p:cNvSpPr>
                  <a:spLocks noChangeArrowheads="1"/>
                </p:cNvSpPr>
                <p:nvPr/>
              </p:nvSpPr>
              <p:spPr bwMode="auto">
                <a:xfrm>
                  <a:off x="3323" y="3017"/>
                  <a:ext cx="554" cy="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lgn="ctr"/>
                  <a:r>
                    <a:rPr lang="de-DE" altLang="de-DE" sz="1100">
                      <a:latin typeface="Calibri" panose="020F0502020204030204" pitchFamily="34" charset="0"/>
                    </a:rPr>
                    <a:t>Production</a:t>
                  </a:r>
                </a:p>
              </p:txBody>
            </p:sp>
            <p:sp>
              <p:nvSpPr>
                <p:cNvPr id="20" name="Rectangle 28">
                  <a:extLst>
                    <a:ext uri="{FF2B5EF4-FFF2-40B4-BE49-F238E27FC236}">
                      <a16:creationId xmlns:a16="http://schemas.microsoft.com/office/drawing/2014/main" id="{F0333543-6100-3E69-0681-DF3D621372B5}"/>
                    </a:ext>
                  </a:extLst>
                </p:cNvPr>
                <p:cNvSpPr>
                  <a:spLocks noChangeArrowheads="1"/>
                </p:cNvSpPr>
                <p:nvPr/>
              </p:nvSpPr>
              <p:spPr bwMode="auto">
                <a:xfrm>
                  <a:off x="4208" y="3069"/>
                  <a:ext cx="835" cy="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lgn="ctr"/>
                  <a:r>
                    <a:rPr lang="de-DE" altLang="de-DE" sz="1100" dirty="0" err="1">
                      <a:latin typeface="Calibri" panose="020F0502020204030204" pitchFamily="34" charset="0"/>
                    </a:rPr>
                    <a:t>Product</a:t>
                  </a:r>
                  <a:r>
                    <a:rPr lang="de-DE" altLang="de-DE" sz="1100" dirty="0">
                      <a:latin typeface="Calibri" panose="020F0502020204030204" pitchFamily="34" charset="0"/>
                    </a:rPr>
                    <a:t> </a:t>
                  </a:r>
                  <a:r>
                    <a:rPr lang="de-DE" altLang="de-DE" sz="1100" dirty="0" err="1">
                      <a:latin typeface="Calibri" panose="020F0502020204030204" pitchFamily="34" charset="0"/>
                    </a:rPr>
                    <a:t>utilization</a:t>
                  </a:r>
                  <a:endParaRPr lang="de-DE" altLang="de-DE" sz="1100" dirty="0">
                    <a:latin typeface="Calibri" panose="020F0502020204030204" pitchFamily="34" charset="0"/>
                  </a:endParaRPr>
                </a:p>
              </p:txBody>
            </p:sp>
          </p:grpSp>
        </p:grpSp>
        <p:sp>
          <p:nvSpPr>
            <p:cNvPr id="34" name="Line 18">
              <a:extLst>
                <a:ext uri="{FF2B5EF4-FFF2-40B4-BE49-F238E27FC236}">
                  <a16:creationId xmlns:a16="http://schemas.microsoft.com/office/drawing/2014/main" id="{3F857AEB-16AF-B14C-789F-3D8C2A484768}"/>
                </a:ext>
              </a:extLst>
            </p:cNvPr>
            <p:cNvSpPr>
              <a:spLocks noChangeShapeType="1"/>
            </p:cNvSpPr>
            <p:nvPr/>
          </p:nvSpPr>
          <p:spPr bwMode="auto">
            <a:xfrm flipV="1">
              <a:off x="393837" y="4335122"/>
              <a:ext cx="7424550" cy="30881"/>
            </a:xfrm>
            <a:prstGeom prst="line">
              <a:avLst/>
            </a:prstGeom>
            <a:noFill/>
            <a:ln w="25400">
              <a:solidFill>
                <a:schemeClr val="tx2"/>
              </a:solidFill>
              <a:round/>
              <a:headEnd type="none" w="sm" len="sm"/>
              <a:tailEnd type="arrow" w="med" len="med"/>
            </a:ln>
            <a:effectLst/>
          </p:spPr>
          <p:txBody>
            <a:bodyPr wrap="none" anchor="ctr"/>
            <a:lstStyle/>
            <a:p>
              <a:pPr eaLnBrk="0" hangingPunct="0">
                <a:defRPr/>
              </a:pPr>
              <a:endParaRPr lang="de-DE" sz="1400" dirty="0">
                <a:effectLst>
                  <a:outerShdw blurRad="38100" dist="38100" dir="2700000" algn="tl">
                    <a:srgbClr val="000000">
                      <a:alpha val="43137"/>
                    </a:srgbClr>
                  </a:outerShdw>
                </a:effectLst>
                <a:latin typeface="Bosch Office Sans" pitchFamily="34" charset="0"/>
              </a:endParaRPr>
            </a:p>
          </p:txBody>
        </p:sp>
        <p:grpSp>
          <p:nvGrpSpPr>
            <p:cNvPr id="37" name="Group 32">
              <a:extLst>
                <a:ext uri="{FF2B5EF4-FFF2-40B4-BE49-F238E27FC236}">
                  <a16:creationId xmlns:a16="http://schemas.microsoft.com/office/drawing/2014/main" id="{56F16D1A-11B5-1E30-919A-403518F924D0}"/>
                </a:ext>
              </a:extLst>
            </p:cNvPr>
            <p:cNvGrpSpPr>
              <a:grpSpLocks/>
            </p:cNvGrpSpPr>
            <p:nvPr/>
          </p:nvGrpSpPr>
          <p:grpSpPr bwMode="auto">
            <a:xfrm>
              <a:off x="379965" y="1916336"/>
              <a:ext cx="7438430" cy="2326461"/>
              <a:chOff x="1121" y="1335"/>
              <a:chExt cx="4152" cy="1595"/>
            </a:xfrm>
          </p:grpSpPr>
          <p:sp>
            <p:nvSpPr>
              <p:cNvPr id="38" name="Arc 33">
                <a:extLst>
                  <a:ext uri="{FF2B5EF4-FFF2-40B4-BE49-F238E27FC236}">
                    <a16:creationId xmlns:a16="http://schemas.microsoft.com/office/drawing/2014/main" id="{28AA6422-112B-80A0-133F-7476B5773C37}"/>
                  </a:ext>
                </a:extLst>
              </p:cNvPr>
              <p:cNvSpPr>
                <a:spLocks/>
              </p:cNvSpPr>
              <p:nvPr/>
            </p:nvSpPr>
            <p:spPr bwMode="auto">
              <a:xfrm>
                <a:off x="1121" y="1335"/>
                <a:ext cx="4152" cy="1595"/>
              </a:xfrm>
              <a:custGeom>
                <a:avLst/>
                <a:gdLst>
                  <a:gd name="G0" fmla="+- 0 0 0"/>
                  <a:gd name="G1" fmla="+- 14 0 0"/>
                  <a:gd name="G2" fmla="+- 21600 0 0"/>
                  <a:gd name="T0" fmla="*/ 21600 w 21600"/>
                  <a:gd name="T1" fmla="*/ 0 h 21614"/>
                  <a:gd name="T2" fmla="*/ 92 w 21600"/>
                  <a:gd name="T3" fmla="*/ 21614 h 21614"/>
                  <a:gd name="T4" fmla="*/ 0 w 21600"/>
                  <a:gd name="T5" fmla="*/ 14 h 21614"/>
                </a:gdLst>
                <a:ahLst/>
                <a:cxnLst>
                  <a:cxn ang="0">
                    <a:pos x="T0" y="T1"/>
                  </a:cxn>
                  <a:cxn ang="0">
                    <a:pos x="T2" y="T3"/>
                  </a:cxn>
                  <a:cxn ang="0">
                    <a:pos x="T4" y="T5"/>
                  </a:cxn>
                </a:cxnLst>
                <a:rect l="0" t="0" r="r" b="b"/>
                <a:pathLst>
                  <a:path w="21600" h="21614" fill="none" extrusionOk="0">
                    <a:moveTo>
                      <a:pt x="21599" y="0"/>
                    </a:moveTo>
                    <a:cubicBezTo>
                      <a:pt x="21599" y="4"/>
                      <a:pt x="21600" y="9"/>
                      <a:pt x="21600" y="14"/>
                    </a:cubicBezTo>
                    <a:cubicBezTo>
                      <a:pt x="21600" y="11907"/>
                      <a:pt x="11985" y="21563"/>
                      <a:pt x="91" y="21613"/>
                    </a:cubicBezTo>
                  </a:path>
                  <a:path w="21600" h="21614" stroke="0" extrusionOk="0">
                    <a:moveTo>
                      <a:pt x="21599" y="0"/>
                    </a:moveTo>
                    <a:cubicBezTo>
                      <a:pt x="21599" y="4"/>
                      <a:pt x="21600" y="9"/>
                      <a:pt x="21600" y="14"/>
                    </a:cubicBezTo>
                    <a:cubicBezTo>
                      <a:pt x="21600" y="11907"/>
                      <a:pt x="11985" y="21563"/>
                      <a:pt x="91" y="21613"/>
                    </a:cubicBezTo>
                    <a:lnTo>
                      <a:pt x="0" y="14"/>
                    </a:lnTo>
                    <a:close/>
                  </a:path>
                </a:pathLst>
              </a:custGeom>
              <a:noFill/>
              <a:ln w="50800" cap="rnd">
                <a:solidFill>
                  <a:srgbClr val="FF0000"/>
                </a:solidFill>
                <a:round/>
                <a:headEnd type="arrow" w="sm" len="sm"/>
                <a:tailEnd type="none" w="sm" len="sm"/>
              </a:ln>
              <a:effectLst/>
            </p:spPr>
            <p:txBody>
              <a:bodyPr wrap="none" anchor="ctr"/>
              <a:lstStyle/>
              <a:p>
                <a:pPr eaLnBrk="0" hangingPunct="0">
                  <a:defRPr/>
                </a:pPr>
                <a:endParaRPr lang="de-DE" sz="1400">
                  <a:effectLst>
                    <a:outerShdw blurRad="38100" dist="38100" dir="2700000" algn="tl">
                      <a:srgbClr val="000000">
                        <a:alpha val="43137"/>
                      </a:srgbClr>
                    </a:outerShdw>
                  </a:effectLst>
                  <a:latin typeface="Bosch Office Sans" pitchFamily="34" charset="0"/>
                </a:endParaRPr>
              </a:p>
            </p:txBody>
          </p:sp>
          <p:sp>
            <p:nvSpPr>
              <p:cNvPr id="39" name="Rectangle 34">
                <a:extLst>
                  <a:ext uri="{FF2B5EF4-FFF2-40B4-BE49-F238E27FC236}">
                    <a16:creationId xmlns:a16="http://schemas.microsoft.com/office/drawing/2014/main" id="{BB8DE167-670E-73E0-BBEF-41E2D6975B8F}"/>
                  </a:ext>
                </a:extLst>
              </p:cNvPr>
              <p:cNvSpPr>
                <a:spLocks noChangeArrowheads="1"/>
              </p:cNvSpPr>
              <p:nvPr/>
            </p:nvSpPr>
            <p:spPr bwMode="auto">
              <a:xfrm>
                <a:off x="1865" y="2651"/>
                <a:ext cx="594" cy="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spcBef>
                    <a:spcPct val="50000"/>
                  </a:spcBef>
                </a:pPr>
                <a:r>
                  <a:rPr lang="de-DE" altLang="de-DE" sz="1200"/>
                  <a:t>   1.00</a:t>
                </a:r>
              </a:p>
            </p:txBody>
          </p:sp>
          <p:sp>
            <p:nvSpPr>
              <p:cNvPr id="40" name="Rectangle 35">
                <a:extLst>
                  <a:ext uri="{FF2B5EF4-FFF2-40B4-BE49-F238E27FC236}">
                    <a16:creationId xmlns:a16="http://schemas.microsoft.com/office/drawing/2014/main" id="{9930BFEB-E0FF-6A70-4DCA-FB031CE1C994}"/>
                  </a:ext>
                </a:extLst>
              </p:cNvPr>
              <p:cNvSpPr>
                <a:spLocks noChangeArrowheads="1"/>
              </p:cNvSpPr>
              <p:nvPr/>
            </p:nvSpPr>
            <p:spPr bwMode="auto">
              <a:xfrm>
                <a:off x="3307" y="2385"/>
                <a:ext cx="593" cy="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spcBef>
                    <a:spcPct val="50000"/>
                  </a:spcBef>
                </a:pPr>
                <a:r>
                  <a:rPr lang="de-DE" altLang="de-DE" sz="1200"/>
                  <a:t>10.00</a:t>
                </a:r>
              </a:p>
            </p:txBody>
          </p:sp>
          <p:sp>
            <p:nvSpPr>
              <p:cNvPr id="41" name="Rectangle 36">
                <a:extLst>
                  <a:ext uri="{FF2B5EF4-FFF2-40B4-BE49-F238E27FC236}">
                    <a16:creationId xmlns:a16="http://schemas.microsoft.com/office/drawing/2014/main" id="{2B4F49B6-BB7E-C1FC-6BAF-6B976AB32226}"/>
                  </a:ext>
                </a:extLst>
              </p:cNvPr>
              <p:cNvSpPr>
                <a:spLocks noChangeArrowheads="1"/>
              </p:cNvSpPr>
              <p:nvPr/>
            </p:nvSpPr>
            <p:spPr bwMode="auto">
              <a:xfrm>
                <a:off x="4445" y="1773"/>
                <a:ext cx="808" cy="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spcBef>
                    <a:spcPct val="50000"/>
                  </a:spcBef>
                </a:pPr>
                <a:r>
                  <a:rPr lang="de-DE" altLang="de-DE" sz="1200"/>
                  <a:t>100.00</a:t>
                </a:r>
              </a:p>
            </p:txBody>
          </p:sp>
          <p:sp>
            <p:nvSpPr>
              <p:cNvPr id="44" name="Rectangle 39">
                <a:extLst>
                  <a:ext uri="{FF2B5EF4-FFF2-40B4-BE49-F238E27FC236}">
                    <a16:creationId xmlns:a16="http://schemas.microsoft.com/office/drawing/2014/main" id="{77F401F6-0E85-D462-8959-CE1B51F3E3EF}"/>
                  </a:ext>
                </a:extLst>
              </p:cNvPr>
              <p:cNvSpPr>
                <a:spLocks noChangeArrowheads="1"/>
              </p:cNvSpPr>
              <p:nvPr/>
            </p:nvSpPr>
            <p:spPr bwMode="auto">
              <a:xfrm>
                <a:off x="1230" y="2692"/>
                <a:ext cx="435" cy="2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r>
                  <a:rPr lang="de-DE" altLang="de-DE" sz="1200"/>
                  <a:t>     0.10</a:t>
                </a:r>
              </a:p>
            </p:txBody>
          </p:sp>
        </p:grpSp>
        <p:sp>
          <p:nvSpPr>
            <p:cNvPr id="45" name="Line 41">
              <a:extLst>
                <a:ext uri="{FF2B5EF4-FFF2-40B4-BE49-F238E27FC236}">
                  <a16:creationId xmlns:a16="http://schemas.microsoft.com/office/drawing/2014/main" id="{535C02CB-F850-997F-4F02-29071D9A4239}"/>
                </a:ext>
              </a:extLst>
            </p:cNvPr>
            <p:cNvSpPr>
              <a:spLocks noChangeShapeType="1"/>
            </p:cNvSpPr>
            <p:nvPr/>
          </p:nvSpPr>
          <p:spPr bwMode="auto">
            <a:xfrm>
              <a:off x="8039914" y="1839817"/>
              <a:ext cx="0" cy="854962"/>
            </a:xfrm>
            <a:prstGeom prst="line">
              <a:avLst/>
            </a:prstGeom>
            <a:noFill/>
            <a:ln w="50800">
              <a:solidFill>
                <a:schemeClr val="bg1"/>
              </a:solidFill>
              <a:round/>
              <a:headEnd type="stealth" w="med" len="lg"/>
              <a:tailEnd type="none" w="sm" len="sm"/>
            </a:ln>
            <a:effectLst/>
          </p:spPr>
          <p:txBody>
            <a:bodyPr wrap="none" anchor="ctr"/>
            <a:lstStyle/>
            <a:p>
              <a:pPr eaLnBrk="0" hangingPunct="0">
                <a:defRPr/>
              </a:pPr>
              <a:endParaRPr lang="de-DE" sz="1400">
                <a:effectLst>
                  <a:outerShdw blurRad="38100" dist="38100" dir="2700000" algn="tl">
                    <a:srgbClr val="000000">
                      <a:alpha val="43137"/>
                    </a:srgbClr>
                  </a:outerShdw>
                </a:effectLst>
                <a:latin typeface="Bosch Office Sans" pitchFamily="34" charset="0"/>
              </a:endParaRPr>
            </a:p>
          </p:txBody>
        </p:sp>
        <p:sp>
          <p:nvSpPr>
            <p:cNvPr id="46" name="Rectangle 45">
              <a:extLst>
                <a:ext uri="{FF2B5EF4-FFF2-40B4-BE49-F238E27FC236}">
                  <a16:creationId xmlns:a16="http://schemas.microsoft.com/office/drawing/2014/main" id="{327ED9EC-C6C0-8380-85DD-D83070E00DB6}"/>
                </a:ext>
              </a:extLst>
            </p:cNvPr>
            <p:cNvSpPr>
              <a:spLocks noChangeArrowheads="1"/>
            </p:cNvSpPr>
            <p:nvPr/>
          </p:nvSpPr>
          <p:spPr bwMode="auto">
            <a:xfrm>
              <a:off x="-1137931" y="1390362"/>
              <a:ext cx="2192846" cy="5258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spcBef>
                  <a:spcPct val="50000"/>
                </a:spcBef>
              </a:pPr>
              <a:r>
                <a:rPr lang="en-GB" altLang="de-DE" sz="1100" b="1" dirty="0">
                  <a:latin typeface="+mj-lt"/>
                </a:rPr>
                <a:t>Influence on impact avoidance / mitigation</a:t>
              </a:r>
              <a:endParaRPr lang="de-DE" altLang="de-DE" sz="1100" b="1" dirty="0">
                <a:latin typeface="+mj-lt"/>
              </a:endParaRPr>
            </a:p>
          </p:txBody>
        </p:sp>
        <p:sp>
          <p:nvSpPr>
            <p:cNvPr id="48" name="Arc 44">
              <a:extLst>
                <a:ext uri="{FF2B5EF4-FFF2-40B4-BE49-F238E27FC236}">
                  <a16:creationId xmlns:a16="http://schemas.microsoft.com/office/drawing/2014/main" id="{5536D309-79B6-F727-B4CA-92C341FD6EB9}"/>
                </a:ext>
              </a:extLst>
            </p:cNvPr>
            <p:cNvSpPr>
              <a:spLocks/>
            </p:cNvSpPr>
            <p:nvPr/>
          </p:nvSpPr>
          <p:spPr bwMode="auto">
            <a:xfrm>
              <a:off x="412399" y="1952159"/>
              <a:ext cx="7430468" cy="2229320"/>
            </a:xfrm>
            <a:custGeom>
              <a:avLst/>
              <a:gdLst>
                <a:gd name="G0" fmla="+- 21600 0 0"/>
                <a:gd name="G1" fmla="+- 14 0 0"/>
                <a:gd name="G2" fmla="+- 21600 0 0"/>
                <a:gd name="T0" fmla="*/ 21502 w 21600"/>
                <a:gd name="T1" fmla="*/ 21614 h 21614"/>
                <a:gd name="T2" fmla="*/ 0 w 21600"/>
                <a:gd name="T3" fmla="*/ 0 h 21614"/>
                <a:gd name="T4" fmla="*/ 21600 w 21600"/>
                <a:gd name="T5" fmla="*/ 14 h 21614"/>
              </a:gdLst>
              <a:ahLst/>
              <a:cxnLst>
                <a:cxn ang="0">
                  <a:pos x="T0" y="T1"/>
                </a:cxn>
                <a:cxn ang="0">
                  <a:pos x="T2" y="T3"/>
                </a:cxn>
                <a:cxn ang="0">
                  <a:pos x="T4" y="T5"/>
                </a:cxn>
              </a:cxnLst>
              <a:rect l="0" t="0" r="r" b="b"/>
              <a:pathLst>
                <a:path w="21600" h="21614" fill="none" extrusionOk="0">
                  <a:moveTo>
                    <a:pt x="21502" y="21613"/>
                  </a:moveTo>
                  <a:cubicBezTo>
                    <a:pt x="9611" y="21559"/>
                    <a:pt x="0" y="11905"/>
                    <a:pt x="0" y="14"/>
                  </a:cubicBezTo>
                  <a:cubicBezTo>
                    <a:pt x="-1" y="9"/>
                    <a:pt x="0" y="4"/>
                    <a:pt x="0" y="0"/>
                  </a:cubicBezTo>
                </a:path>
                <a:path w="21600" h="21614" stroke="0" extrusionOk="0">
                  <a:moveTo>
                    <a:pt x="21502" y="21613"/>
                  </a:moveTo>
                  <a:cubicBezTo>
                    <a:pt x="9611" y="21559"/>
                    <a:pt x="0" y="11905"/>
                    <a:pt x="0" y="14"/>
                  </a:cubicBezTo>
                  <a:cubicBezTo>
                    <a:pt x="-1" y="9"/>
                    <a:pt x="0" y="4"/>
                    <a:pt x="0" y="0"/>
                  </a:cubicBezTo>
                  <a:lnTo>
                    <a:pt x="21600" y="14"/>
                  </a:lnTo>
                  <a:close/>
                </a:path>
              </a:pathLst>
            </a:custGeom>
            <a:noFill/>
            <a:ln w="50800" cap="rnd">
              <a:solidFill>
                <a:schemeClr val="tx1"/>
              </a:solidFill>
              <a:round/>
              <a:headEnd type="arrow" w="sm" len="sm"/>
              <a:tailEnd type="none" w="sm" len="sm"/>
            </a:ln>
            <a:effectLst/>
          </p:spPr>
          <p:txBody>
            <a:bodyPr wrap="none" anchor="ctr"/>
            <a:lstStyle/>
            <a:p>
              <a:pPr eaLnBrk="0" hangingPunct="0">
                <a:defRPr/>
              </a:pPr>
              <a:endParaRPr lang="de-DE" sz="1400" dirty="0">
                <a:effectLst>
                  <a:outerShdw blurRad="38100" dist="38100" dir="2700000" algn="tl">
                    <a:srgbClr val="000000">
                      <a:alpha val="43137"/>
                    </a:srgbClr>
                  </a:outerShdw>
                </a:effectLst>
                <a:latin typeface="Bosch Office Sans" pitchFamily="34" charset="0"/>
              </a:endParaRPr>
            </a:p>
          </p:txBody>
        </p:sp>
        <p:sp>
          <p:nvSpPr>
            <p:cNvPr id="35" name="Rectangle 34">
              <a:extLst>
                <a:ext uri="{FF2B5EF4-FFF2-40B4-BE49-F238E27FC236}">
                  <a16:creationId xmlns:a16="http://schemas.microsoft.com/office/drawing/2014/main" id="{AEE59397-617F-0AA5-F1DF-E612FC4E2AD2}"/>
                </a:ext>
              </a:extLst>
            </p:cNvPr>
            <p:cNvSpPr>
              <a:spLocks noChangeArrowheads="1"/>
            </p:cNvSpPr>
            <p:nvPr/>
          </p:nvSpPr>
          <p:spPr bwMode="auto">
            <a:xfrm>
              <a:off x="7551587" y="1835014"/>
              <a:ext cx="2110588" cy="322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8652" tIns="49326" rIns="98652" bIns="49326">
              <a:spAutoFit/>
            </a:bodyPr>
            <a:lstStyle>
              <a:lvl1pPr defTabSz="762000" eaLnBrk="0" hangingPunct="0">
                <a:defRPr>
                  <a:solidFill>
                    <a:schemeClr val="tx1"/>
                  </a:solidFill>
                  <a:latin typeface="Bosch Office Sans" pitchFamily="18" charset="0"/>
                  <a:cs typeface="Arial" panose="020B0604020202020204" pitchFamily="34" charset="0"/>
                </a:defRPr>
              </a:lvl1pPr>
              <a:lvl2pPr marL="742950" indent="-285750" defTabSz="762000" eaLnBrk="0" hangingPunct="0">
                <a:defRPr>
                  <a:solidFill>
                    <a:schemeClr val="tx1"/>
                  </a:solidFill>
                  <a:latin typeface="Bosch Office Sans" pitchFamily="18" charset="0"/>
                  <a:cs typeface="Arial" panose="020B0604020202020204" pitchFamily="34" charset="0"/>
                </a:defRPr>
              </a:lvl2pPr>
              <a:lvl3pPr marL="1143000" indent="-228600" defTabSz="762000" eaLnBrk="0" hangingPunct="0">
                <a:defRPr>
                  <a:solidFill>
                    <a:schemeClr val="tx1"/>
                  </a:solidFill>
                  <a:latin typeface="Bosch Office Sans" pitchFamily="18" charset="0"/>
                  <a:cs typeface="Arial" panose="020B0604020202020204" pitchFamily="34" charset="0"/>
                </a:defRPr>
              </a:lvl3pPr>
              <a:lvl4pPr marL="1600200" indent="-228600" defTabSz="762000" eaLnBrk="0" hangingPunct="0">
                <a:defRPr>
                  <a:solidFill>
                    <a:schemeClr val="tx1"/>
                  </a:solidFill>
                  <a:latin typeface="Bosch Office Sans" pitchFamily="18" charset="0"/>
                  <a:cs typeface="Arial" panose="020B0604020202020204" pitchFamily="34" charset="0"/>
                </a:defRPr>
              </a:lvl4pPr>
              <a:lvl5pPr marL="2057400" indent="-228600" defTabSz="762000" eaLnBrk="0" hangingPunct="0">
                <a:defRPr>
                  <a:solidFill>
                    <a:schemeClr val="tx1"/>
                  </a:solidFill>
                  <a:latin typeface="Bosch Office Sans" pitchFamily="18" charset="0"/>
                  <a:cs typeface="Arial" panose="020B0604020202020204" pitchFamily="34" charset="0"/>
                </a:defRPr>
              </a:lvl5pPr>
              <a:lvl6pPr marL="25146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6pPr>
              <a:lvl7pPr marL="29718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7pPr>
              <a:lvl8pPr marL="34290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8pPr>
              <a:lvl9pPr marL="3886200" indent="-228600" defTabSz="762000" eaLnBrk="0" fontAlgn="base" hangingPunct="0">
                <a:spcBef>
                  <a:spcPct val="0"/>
                </a:spcBef>
                <a:spcAft>
                  <a:spcPct val="0"/>
                </a:spcAft>
                <a:defRPr>
                  <a:solidFill>
                    <a:schemeClr val="tx1"/>
                  </a:solidFill>
                  <a:latin typeface="Bosch Office Sans" pitchFamily="18" charset="0"/>
                  <a:cs typeface="Arial" panose="020B0604020202020204" pitchFamily="34" charset="0"/>
                </a:defRPr>
              </a:lvl9pPr>
            </a:lstStyle>
            <a:p>
              <a:pPr>
                <a:spcBef>
                  <a:spcPct val="50000"/>
                </a:spcBef>
              </a:pPr>
              <a:r>
                <a:rPr lang="de-DE" altLang="de-DE" sz="1100" b="1" dirty="0">
                  <a:solidFill>
                    <a:srgbClr val="FF0000"/>
                  </a:solidFill>
                  <a:latin typeface="+mj-lt"/>
                </a:rPr>
                <a:t>      </a:t>
              </a:r>
              <a:r>
                <a:rPr lang="de-DE" altLang="de-DE" sz="1100" b="1" dirty="0" err="1">
                  <a:solidFill>
                    <a:srgbClr val="FF0000"/>
                  </a:solidFill>
                  <a:latin typeface="+mj-lt"/>
                </a:rPr>
                <a:t>Cost</a:t>
              </a:r>
              <a:r>
                <a:rPr lang="de-DE" altLang="de-DE" sz="1100" b="1" dirty="0">
                  <a:solidFill>
                    <a:srgbClr val="FF0000"/>
                  </a:solidFill>
                  <a:latin typeface="+mj-lt"/>
                </a:rPr>
                <a:t> per </a:t>
              </a:r>
              <a:r>
                <a:rPr lang="de-DE" altLang="de-DE" sz="1100" b="1" dirty="0" err="1">
                  <a:solidFill>
                    <a:srgbClr val="FF0000"/>
                  </a:solidFill>
                  <a:latin typeface="+mj-lt"/>
                </a:rPr>
                <a:t>impact</a:t>
              </a:r>
              <a:endParaRPr lang="de-DE" altLang="de-DE" sz="1100" b="1" dirty="0">
                <a:solidFill>
                  <a:srgbClr val="FF0000"/>
                </a:solidFill>
                <a:latin typeface="+mj-lt"/>
              </a:endParaRPr>
            </a:p>
          </p:txBody>
        </p:sp>
      </p:grpSp>
    </p:spTree>
    <p:extLst>
      <p:ext uri="{BB962C8B-B14F-4D97-AF65-F5344CB8AC3E}">
        <p14:creationId xmlns:p14="http://schemas.microsoft.com/office/powerpoint/2010/main" val="107737942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0B139E-962F-9251-F8ED-F41716097AF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7832DA-7F88-8190-C5E2-D4A32050DDAE}"/>
              </a:ext>
            </a:extLst>
          </p:cNvPr>
          <p:cNvSpPr>
            <a:spLocks noGrp="1"/>
          </p:cNvSpPr>
          <p:nvPr>
            <p:ph type="sldNum" sz="quarter" idx="10"/>
          </p:nvPr>
        </p:nvSpPr>
        <p:spPr/>
        <p:txBody>
          <a:bodyPr/>
          <a:lstStyle/>
          <a:p>
            <a:fld id="{88A1DFE4-5FC5-43BD-BB7E-75EAD82B965F}" type="slidenum">
              <a:rPr lang="en-US" noProof="0" smtClean="0"/>
              <a:pPr/>
              <a:t>90</a:t>
            </a:fld>
            <a:endParaRPr lang="en-US" noProof="0" dirty="0"/>
          </a:p>
        </p:txBody>
      </p:sp>
      <p:pic>
        <p:nvPicPr>
          <p:cNvPr id="9" name="Picture 8" descr="A screen shot of a diagram&#10;&#10;Description automatically generated">
            <a:extLst>
              <a:ext uri="{FF2B5EF4-FFF2-40B4-BE49-F238E27FC236}">
                <a16:creationId xmlns:a16="http://schemas.microsoft.com/office/drawing/2014/main" id="{42CF1537-347E-BC45-544B-D675B7CD57AD}"/>
              </a:ext>
            </a:extLst>
          </p:cNvPr>
          <p:cNvPicPr>
            <a:picLocks noChangeAspect="1"/>
          </p:cNvPicPr>
          <p:nvPr/>
        </p:nvPicPr>
        <p:blipFill>
          <a:blip r:embed="rId2">
            <a:extLst>
              <a:ext uri="{28A0092B-C50C-407E-A947-70E740481C1C}">
                <a14:useLocalDpi xmlns:a14="http://schemas.microsoft.com/office/drawing/2010/main" val="0"/>
              </a:ext>
            </a:extLst>
          </a:blip>
          <a:srcRect t="9811" b="55552"/>
          <a:stretch/>
        </p:blipFill>
        <p:spPr>
          <a:xfrm>
            <a:off x="504746" y="380587"/>
            <a:ext cx="8371866" cy="1829213"/>
          </a:xfrm>
          <a:prstGeom prst="rect">
            <a:avLst/>
          </a:prstGeom>
        </p:spPr>
      </p:pic>
      <p:sp>
        <p:nvSpPr>
          <p:cNvPr id="2" name="TextBox 1">
            <a:extLst>
              <a:ext uri="{FF2B5EF4-FFF2-40B4-BE49-F238E27FC236}">
                <a16:creationId xmlns:a16="http://schemas.microsoft.com/office/drawing/2014/main" id="{26BDDD64-ED21-6E6C-B625-3F682B7BFEA9}"/>
              </a:ext>
            </a:extLst>
          </p:cNvPr>
          <p:cNvSpPr txBox="1"/>
          <p:nvPr/>
        </p:nvSpPr>
        <p:spPr>
          <a:xfrm>
            <a:off x="7246741" y="2207930"/>
            <a:ext cx="1498559" cy="1892826"/>
          </a:xfrm>
          <a:prstGeom prst="rect">
            <a:avLst/>
          </a:prstGeom>
          <a:noFill/>
        </p:spPr>
        <p:txBody>
          <a:bodyPr wrap="square" rtlCol="0">
            <a:spAutoFit/>
          </a:bodyPr>
          <a:lstStyle/>
          <a:p>
            <a:pPr algn="l"/>
            <a:r>
              <a:rPr lang="en-CH" sz="900" b="1" dirty="0"/>
              <a:t>Long-term, systemic changes as result of outcomes:</a:t>
            </a:r>
          </a:p>
          <a:p>
            <a:pPr algn="l"/>
            <a:endParaRPr lang="en-CH" sz="600" b="1" dirty="0"/>
          </a:p>
          <a:p>
            <a:pPr marL="228600" indent="-228600" algn="l">
              <a:buAutoNum type="arabicParenR"/>
            </a:pPr>
            <a:r>
              <a:rPr lang="en-CH" sz="900" dirty="0"/>
              <a:t>Job cfreation in tourism, retail, hospitality, restoration, retail, culture</a:t>
            </a:r>
          </a:p>
          <a:p>
            <a:pPr marL="228600" indent="-228600" algn="l">
              <a:buAutoNum type="arabicParenR"/>
            </a:pPr>
            <a:r>
              <a:rPr lang="en-CH" sz="900" dirty="0"/>
              <a:t>Diversification of local economy</a:t>
            </a:r>
          </a:p>
          <a:p>
            <a:pPr marL="228600" indent="-228600" algn="l">
              <a:buAutoNum type="arabicParenR"/>
            </a:pPr>
            <a:r>
              <a:rPr lang="en-CH" sz="900" dirty="0"/>
              <a:t>Shift to higher quality tourism offers</a:t>
            </a:r>
          </a:p>
        </p:txBody>
      </p:sp>
      <p:sp>
        <p:nvSpPr>
          <p:cNvPr id="3" name="TextBox 2">
            <a:extLst>
              <a:ext uri="{FF2B5EF4-FFF2-40B4-BE49-F238E27FC236}">
                <a16:creationId xmlns:a16="http://schemas.microsoft.com/office/drawing/2014/main" id="{149A399E-7BF5-0680-A7ED-5D424F59FB18}"/>
              </a:ext>
            </a:extLst>
          </p:cNvPr>
          <p:cNvSpPr txBox="1"/>
          <p:nvPr/>
        </p:nvSpPr>
        <p:spPr>
          <a:xfrm>
            <a:off x="5565452" y="2207930"/>
            <a:ext cx="1553340" cy="2585323"/>
          </a:xfrm>
          <a:prstGeom prst="rect">
            <a:avLst/>
          </a:prstGeom>
          <a:noFill/>
        </p:spPr>
        <p:txBody>
          <a:bodyPr wrap="square" rtlCol="0">
            <a:spAutoFit/>
          </a:bodyPr>
          <a:lstStyle/>
          <a:p>
            <a:pPr algn="l"/>
            <a:r>
              <a:rPr lang="en-CH" sz="900" b="1" dirty="0"/>
              <a:t>Short- and medium term changes:</a:t>
            </a:r>
          </a:p>
          <a:p>
            <a:pPr algn="l"/>
            <a:r>
              <a:rPr lang="en-CH" sz="900" dirty="0"/>
              <a:t>Local restaurants, hotels,</a:t>
            </a:r>
          </a:p>
          <a:p>
            <a:pPr algn="l"/>
            <a:r>
              <a:rPr lang="en-CH" sz="900" dirty="0"/>
              <a:t>transport and retailers</a:t>
            </a:r>
          </a:p>
          <a:p>
            <a:pPr algn="l"/>
            <a:r>
              <a:rPr lang="en-CH" sz="900" dirty="0"/>
              <a:t>experience increased</a:t>
            </a:r>
          </a:p>
          <a:p>
            <a:pPr algn="l"/>
            <a:r>
              <a:rPr lang="en-GB" sz="900" dirty="0"/>
              <a:t>d</a:t>
            </a:r>
            <a:r>
              <a:rPr lang="en-CH" sz="900" dirty="0"/>
              <a:t>emand.</a:t>
            </a:r>
          </a:p>
          <a:p>
            <a:pPr algn="l"/>
            <a:endParaRPr lang="en-CH" sz="600" dirty="0"/>
          </a:p>
          <a:p>
            <a:pPr marL="228600" indent="-228600" algn="l">
              <a:buAutoNum type="arabicParenR"/>
            </a:pPr>
            <a:r>
              <a:rPr lang="en-CH" sz="900" dirty="0"/>
              <a:t>Increased demand in local businesses (restoration, gift shots, retail, accomodation, leisure activities, museums, transport)</a:t>
            </a:r>
          </a:p>
          <a:p>
            <a:pPr marL="228600" indent="-228600" algn="l">
              <a:buAutoNum type="arabicParenR"/>
            </a:pPr>
            <a:r>
              <a:rPr lang="en-CH" sz="900" dirty="0"/>
              <a:t>More demand for further activities not directly concerning the RI in the wider area</a:t>
            </a:r>
          </a:p>
        </p:txBody>
      </p:sp>
      <p:sp>
        <p:nvSpPr>
          <p:cNvPr id="5" name="TextBox 4">
            <a:extLst>
              <a:ext uri="{FF2B5EF4-FFF2-40B4-BE49-F238E27FC236}">
                <a16:creationId xmlns:a16="http://schemas.microsoft.com/office/drawing/2014/main" id="{616A9BB7-9F4A-F5F8-85AE-775E2EF54E00}"/>
              </a:ext>
            </a:extLst>
          </p:cNvPr>
          <p:cNvSpPr txBox="1"/>
          <p:nvPr/>
        </p:nvSpPr>
        <p:spPr>
          <a:xfrm>
            <a:off x="3937950" y="2207930"/>
            <a:ext cx="1627501" cy="1569660"/>
          </a:xfrm>
          <a:prstGeom prst="rect">
            <a:avLst/>
          </a:prstGeom>
          <a:noFill/>
        </p:spPr>
        <p:txBody>
          <a:bodyPr wrap="square" rtlCol="0">
            <a:spAutoFit/>
          </a:bodyPr>
          <a:lstStyle/>
          <a:p>
            <a:pPr algn="l"/>
            <a:r>
              <a:rPr lang="en-US" sz="900" b="1" dirty="0"/>
              <a:t>Additional inflow of tourists </a:t>
            </a:r>
            <a:r>
              <a:rPr lang="en-CH" sz="900" dirty="0"/>
              <a:t>leads to more people </a:t>
            </a:r>
            <a:r>
              <a:rPr lang="en-CH" sz="900" b="1" dirty="0"/>
              <a:t>spending time more money </a:t>
            </a:r>
            <a:r>
              <a:rPr lang="en-CH" sz="900" dirty="0"/>
              <a:t>in the region.</a:t>
            </a:r>
          </a:p>
          <a:p>
            <a:pPr algn="l"/>
            <a:endParaRPr lang="en-CH" sz="600" dirty="0"/>
          </a:p>
          <a:p>
            <a:pPr marL="228600" indent="-228600" algn="l">
              <a:buAutoNum type="arabicParenR"/>
            </a:pPr>
            <a:r>
              <a:rPr lang="en-CH" sz="900" dirty="0"/>
              <a:t>More visitors</a:t>
            </a:r>
          </a:p>
          <a:p>
            <a:pPr marL="228600" indent="-228600" algn="l">
              <a:buAutoNum type="arabicParenR"/>
            </a:pPr>
            <a:r>
              <a:rPr lang="en-CH" sz="900" dirty="0"/>
              <a:t>More events</a:t>
            </a:r>
          </a:p>
          <a:p>
            <a:pPr marL="228600" indent="-228600" algn="l">
              <a:buAutoNum type="arabicParenR"/>
            </a:pPr>
            <a:r>
              <a:rPr lang="en-CH" sz="900" dirty="0"/>
              <a:t>More capacity</a:t>
            </a:r>
          </a:p>
          <a:p>
            <a:pPr marL="228600" indent="-228600" algn="l">
              <a:buAutoNum type="arabicParenR"/>
            </a:pPr>
            <a:r>
              <a:rPr lang="en-CH" sz="900" dirty="0"/>
              <a:t>More media coverage</a:t>
            </a:r>
          </a:p>
          <a:p>
            <a:pPr marL="228600" indent="-228600" algn="l">
              <a:buAutoNum type="arabicParenR"/>
            </a:pPr>
            <a:r>
              <a:rPr lang="en-CH" sz="900" dirty="0"/>
              <a:t>More offers for tourists around the RI</a:t>
            </a:r>
          </a:p>
        </p:txBody>
      </p:sp>
      <p:sp>
        <p:nvSpPr>
          <p:cNvPr id="6" name="TextBox 5">
            <a:extLst>
              <a:ext uri="{FF2B5EF4-FFF2-40B4-BE49-F238E27FC236}">
                <a16:creationId xmlns:a16="http://schemas.microsoft.com/office/drawing/2014/main" id="{B48A0FDB-32AB-A056-4168-FB81FCA8B96B}"/>
              </a:ext>
            </a:extLst>
          </p:cNvPr>
          <p:cNvSpPr txBox="1"/>
          <p:nvPr/>
        </p:nvSpPr>
        <p:spPr>
          <a:xfrm>
            <a:off x="2329432" y="2207930"/>
            <a:ext cx="1666835" cy="2954655"/>
          </a:xfrm>
          <a:prstGeom prst="rect">
            <a:avLst/>
          </a:prstGeom>
          <a:noFill/>
        </p:spPr>
        <p:txBody>
          <a:bodyPr wrap="square" rtlCol="0">
            <a:spAutoFit/>
          </a:bodyPr>
          <a:lstStyle/>
          <a:p>
            <a:pPr algn="l"/>
            <a:r>
              <a:rPr lang="en-US" sz="900" b="1" dirty="0"/>
              <a:t>New</a:t>
            </a:r>
            <a:r>
              <a:rPr lang="en-US" sz="900" dirty="0"/>
              <a:t> visit </a:t>
            </a:r>
            <a:r>
              <a:rPr lang="en-US" sz="900" b="1" dirty="0"/>
              <a:t>contents</a:t>
            </a:r>
            <a:r>
              <a:rPr lang="en-US" sz="900" dirty="0"/>
              <a:t>, </a:t>
            </a:r>
            <a:r>
              <a:rPr lang="en-US" sz="900" b="1" dirty="0"/>
              <a:t>points</a:t>
            </a:r>
            <a:r>
              <a:rPr lang="en-US" sz="900" dirty="0"/>
              <a:t>, </a:t>
            </a:r>
            <a:r>
              <a:rPr lang="en-US" sz="900" b="1" dirty="0" err="1"/>
              <a:t>programmes</a:t>
            </a:r>
            <a:r>
              <a:rPr lang="en-US" sz="900" dirty="0"/>
              <a:t> &amp; extended visit </a:t>
            </a:r>
            <a:r>
              <a:rPr lang="en-US" sz="900" b="1" dirty="0"/>
              <a:t>time</a:t>
            </a:r>
            <a:r>
              <a:rPr lang="en-US" sz="900" dirty="0"/>
              <a:t> creates opportunities for visitors and raises the curiosity.</a:t>
            </a:r>
          </a:p>
          <a:p>
            <a:pPr algn="l"/>
            <a:endParaRPr lang="en-US" sz="600" dirty="0"/>
          </a:p>
          <a:p>
            <a:pPr marL="228600" indent="-228600" algn="l">
              <a:buAutoNum type="arabicParenR"/>
            </a:pPr>
            <a:r>
              <a:rPr lang="en-US" sz="900" dirty="0"/>
              <a:t>Construction of new research instrument</a:t>
            </a:r>
          </a:p>
          <a:p>
            <a:pPr marL="228600" indent="-228600" algn="l">
              <a:buAutoNum type="arabicParenR"/>
            </a:pPr>
            <a:r>
              <a:rPr lang="en-US" sz="900" dirty="0"/>
              <a:t>Construction of new visit facilities</a:t>
            </a:r>
          </a:p>
          <a:p>
            <a:pPr marL="228600" indent="-228600" algn="l">
              <a:buAutoNum type="arabicParenR"/>
            </a:pPr>
            <a:r>
              <a:rPr lang="en-US" sz="900" dirty="0"/>
              <a:t>Development of new tourism attractions around the research facility (e.g. leisure activities, cultural activities, exhibitions, tours)</a:t>
            </a:r>
          </a:p>
          <a:p>
            <a:pPr marL="228600" indent="-228600" algn="l">
              <a:buAutoNum type="arabicParenR"/>
            </a:pPr>
            <a:r>
              <a:rPr lang="en-US" sz="900" dirty="0"/>
              <a:t>Establishment of collaborations with local companies and culture </a:t>
            </a:r>
            <a:r>
              <a:rPr lang="en-US" sz="900" dirty="0" err="1"/>
              <a:t>organisations</a:t>
            </a:r>
            <a:endParaRPr lang="en-CH" sz="900" dirty="0"/>
          </a:p>
        </p:txBody>
      </p:sp>
      <p:sp>
        <p:nvSpPr>
          <p:cNvPr id="7" name="TextBox 6">
            <a:extLst>
              <a:ext uri="{FF2B5EF4-FFF2-40B4-BE49-F238E27FC236}">
                <a16:creationId xmlns:a16="http://schemas.microsoft.com/office/drawing/2014/main" id="{E68A5739-BE06-3ADB-08CB-68DB89954003}"/>
              </a:ext>
            </a:extLst>
          </p:cNvPr>
          <p:cNvSpPr txBox="1"/>
          <p:nvPr/>
        </p:nvSpPr>
        <p:spPr>
          <a:xfrm>
            <a:off x="577516" y="2207930"/>
            <a:ext cx="1679146" cy="1846659"/>
          </a:xfrm>
          <a:prstGeom prst="rect">
            <a:avLst/>
          </a:prstGeom>
          <a:noFill/>
        </p:spPr>
        <p:txBody>
          <a:bodyPr wrap="square" rtlCol="0">
            <a:spAutoFit/>
          </a:bodyPr>
          <a:lstStyle/>
          <a:p>
            <a:pPr algn="l"/>
            <a:r>
              <a:rPr lang="en-US" sz="900" dirty="0"/>
              <a:t>Creation of a </a:t>
            </a:r>
            <a:r>
              <a:rPr lang="en-US" sz="900" b="1" dirty="0"/>
              <a:t>new research project with visit opportunities</a:t>
            </a:r>
            <a:r>
              <a:rPr lang="en-US" sz="900" dirty="0"/>
              <a:t> </a:t>
            </a:r>
            <a:r>
              <a:rPr lang="en-US" sz="900" b="1" dirty="0"/>
              <a:t>conceived from the onset.</a:t>
            </a:r>
          </a:p>
          <a:p>
            <a:pPr algn="l"/>
            <a:endParaRPr lang="en-US" sz="600" dirty="0"/>
          </a:p>
          <a:p>
            <a:pPr marL="228600" indent="-228600" algn="l">
              <a:buAutoNum type="arabicParenR"/>
            </a:pPr>
            <a:r>
              <a:rPr lang="en-US" sz="900" dirty="0"/>
              <a:t>Public funding</a:t>
            </a:r>
          </a:p>
          <a:p>
            <a:pPr marL="228600" indent="-228600" algn="l">
              <a:buAutoNum type="arabicParenR"/>
            </a:pPr>
            <a:r>
              <a:rPr lang="en-US" sz="900" dirty="0"/>
              <a:t>Provided land</a:t>
            </a:r>
          </a:p>
          <a:p>
            <a:pPr marL="228600" indent="-228600" algn="l">
              <a:buAutoNum type="arabicParenR"/>
            </a:pPr>
            <a:r>
              <a:rPr lang="en-US" sz="900" dirty="0"/>
              <a:t>More scientists</a:t>
            </a:r>
          </a:p>
          <a:p>
            <a:pPr marL="228600" indent="-228600" algn="l">
              <a:buAutoNum type="arabicParenR"/>
            </a:pPr>
            <a:r>
              <a:rPr lang="en-US" sz="900" dirty="0"/>
              <a:t>Support staff</a:t>
            </a:r>
          </a:p>
          <a:p>
            <a:pPr marL="228600" indent="-228600" algn="l">
              <a:buAutoNum type="arabicParenR"/>
            </a:pPr>
            <a:r>
              <a:rPr lang="en-US" sz="900" dirty="0"/>
              <a:t>New infrastructures</a:t>
            </a:r>
          </a:p>
          <a:p>
            <a:pPr marL="228600" indent="-228600" algn="l">
              <a:buAutoNum type="arabicParenR"/>
            </a:pPr>
            <a:r>
              <a:rPr lang="en-US" sz="900" dirty="0"/>
              <a:t>Partnerships with local tourism bodies and private companies</a:t>
            </a:r>
            <a:endParaRPr lang="en-CH" sz="900" dirty="0"/>
          </a:p>
        </p:txBody>
      </p:sp>
      <p:sp>
        <p:nvSpPr>
          <p:cNvPr id="8" name="TextBox 7">
            <a:extLst>
              <a:ext uri="{FF2B5EF4-FFF2-40B4-BE49-F238E27FC236}">
                <a16:creationId xmlns:a16="http://schemas.microsoft.com/office/drawing/2014/main" id="{22316D96-7B2D-5004-BE79-17D9AA9E427F}"/>
              </a:ext>
            </a:extLst>
          </p:cNvPr>
          <p:cNvSpPr txBox="1"/>
          <p:nvPr/>
        </p:nvSpPr>
        <p:spPr>
          <a:xfrm>
            <a:off x="1206040" y="11255"/>
            <a:ext cx="5463822" cy="369332"/>
          </a:xfrm>
          <a:prstGeom prst="rect">
            <a:avLst/>
          </a:prstGeom>
          <a:noFill/>
        </p:spPr>
        <p:txBody>
          <a:bodyPr wrap="square" rtlCol="0">
            <a:spAutoFit/>
          </a:bodyPr>
          <a:lstStyle/>
          <a:p>
            <a:pPr algn="l"/>
            <a:r>
              <a:rPr lang="en-CH" sz="1800" dirty="0">
                <a:solidFill>
                  <a:schemeClr val="bg1"/>
                </a:solidFill>
              </a:rPr>
              <a:t>TOC EXAMPLE: Impact of science tourism</a:t>
            </a:r>
          </a:p>
        </p:txBody>
      </p:sp>
    </p:spTree>
    <p:extLst>
      <p:ext uri="{BB962C8B-B14F-4D97-AF65-F5344CB8AC3E}">
        <p14:creationId xmlns:p14="http://schemas.microsoft.com/office/powerpoint/2010/main" val="389001866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diagram of a funnel&#10;&#10;AI-generated content may be incorrect.">
            <a:extLst>
              <a:ext uri="{FF2B5EF4-FFF2-40B4-BE49-F238E27FC236}">
                <a16:creationId xmlns:a16="http://schemas.microsoft.com/office/drawing/2014/main" id="{356741D9-018F-5E32-9E97-B2BE90F71BB5}"/>
              </a:ext>
            </a:extLst>
          </p:cNvPr>
          <p:cNvPicPr>
            <a:picLocks noChangeAspect="1"/>
          </p:cNvPicPr>
          <p:nvPr/>
        </p:nvPicPr>
        <p:blipFill>
          <a:blip r:embed="rId2">
            <a:extLst>
              <a:ext uri="{28A0092B-C50C-407E-A947-70E740481C1C}">
                <a14:useLocalDpi xmlns:a14="http://schemas.microsoft.com/office/drawing/2010/main" val="0"/>
              </a:ext>
            </a:extLst>
          </a:blip>
          <a:srcRect l="3183" t="7121" r="3504"/>
          <a:stretch/>
        </p:blipFill>
        <p:spPr>
          <a:xfrm>
            <a:off x="4211664" y="605432"/>
            <a:ext cx="4788206" cy="3802039"/>
          </a:xfrm>
          <a:prstGeom prst="rect">
            <a:avLst/>
          </a:prstGeom>
        </p:spPr>
      </p:pic>
      <p:sp>
        <p:nvSpPr>
          <p:cNvPr id="3" name="Slide Number Placeholder 2">
            <a:extLst>
              <a:ext uri="{FF2B5EF4-FFF2-40B4-BE49-F238E27FC236}">
                <a16:creationId xmlns:a16="http://schemas.microsoft.com/office/drawing/2014/main" id="{ACADF395-F353-67B1-9E3E-78744E8741BC}"/>
              </a:ext>
            </a:extLst>
          </p:cNvPr>
          <p:cNvSpPr>
            <a:spLocks noGrp="1"/>
          </p:cNvSpPr>
          <p:nvPr>
            <p:ph type="sldNum" sz="quarter" idx="10"/>
          </p:nvPr>
        </p:nvSpPr>
        <p:spPr/>
        <p:txBody>
          <a:bodyPr/>
          <a:lstStyle/>
          <a:p>
            <a:fld id="{88A1DFE4-5FC5-43BD-BB7E-75EAD82B965F}" type="slidenum">
              <a:rPr lang="en-US" noProof="0" smtClean="0"/>
              <a:pPr/>
              <a:t>91</a:t>
            </a:fld>
            <a:endParaRPr lang="en-US" noProof="0" dirty="0"/>
          </a:p>
        </p:txBody>
      </p:sp>
      <p:sp>
        <p:nvSpPr>
          <p:cNvPr id="7" name="Text Placeholder 6">
            <a:extLst>
              <a:ext uri="{FF2B5EF4-FFF2-40B4-BE49-F238E27FC236}">
                <a16:creationId xmlns:a16="http://schemas.microsoft.com/office/drawing/2014/main" id="{FF363154-93FB-219D-4A2E-14B922F619B8}"/>
              </a:ext>
            </a:extLst>
          </p:cNvPr>
          <p:cNvSpPr>
            <a:spLocks noGrp="1"/>
          </p:cNvSpPr>
          <p:nvPr>
            <p:ph type="body" sz="quarter" idx="12"/>
          </p:nvPr>
        </p:nvSpPr>
        <p:spPr>
          <a:xfrm>
            <a:off x="92843" y="1347555"/>
            <a:ext cx="4388846" cy="2317794"/>
          </a:xfrm>
        </p:spPr>
        <p:txBody>
          <a:bodyPr/>
          <a:lstStyle/>
          <a:p>
            <a:r>
              <a:rPr lang="en-CH" dirty="0"/>
              <a:t>Only less than 5% of ideas make it into a product, or about 95% of product developments fail.</a:t>
            </a:r>
          </a:p>
          <a:p>
            <a:r>
              <a:rPr lang="en-CH" dirty="0"/>
              <a:t>The key factors are:</a:t>
            </a:r>
          </a:p>
          <a:p>
            <a:pPr marL="285750" indent="-285750">
              <a:buFont typeface="Arial" panose="020B0604020202020204" pitchFamily="34" charset="0"/>
              <a:buChar char="•"/>
            </a:pPr>
            <a:r>
              <a:rPr lang="en-CH" dirty="0"/>
              <a:t>Market demand</a:t>
            </a:r>
          </a:p>
          <a:p>
            <a:pPr marL="285750" indent="-285750">
              <a:buFont typeface="Arial" panose="020B0604020202020204" pitchFamily="34" charset="0"/>
              <a:buChar char="•"/>
            </a:pPr>
            <a:r>
              <a:rPr lang="en-CH" dirty="0"/>
              <a:t>Technical and financial feasibility</a:t>
            </a:r>
          </a:p>
          <a:p>
            <a:pPr marL="285750" indent="-285750">
              <a:buFont typeface="Arial" panose="020B0604020202020204" pitchFamily="34" charset="0"/>
              <a:buChar char="•"/>
            </a:pPr>
            <a:r>
              <a:rPr lang="en-CH" dirty="0"/>
              <a:t>Competition</a:t>
            </a:r>
          </a:p>
          <a:p>
            <a:pPr marL="285750" indent="-285750">
              <a:buFont typeface="Arial" panose="020B0604020202020204" pitchFamily="34" charset="0"/>
              <a:buChar char="•"/>
            </a:pPr>
            <a:r>
              <a:rPr lang="en-CH" dirty="0"/>
              <a:t>Execution design, marketing , distribution</a:t>
            </a:r>
          </a:p>
          <a:p>
            <a:pPr marL="285750" indent="-285750">
              <a:buFont typeface="Arial" panose="020B0604020202020204" pitchFamily="34" charset="0"/>
              <a:buChar char="•"/>
            </a:pPr>
            <a:r>
              <a:rPr lang="en-CH" dirty="0"/>
              <a:t>Regulatory and legal constraints</a:t>
            </a:r>
          </a:p>
        </p:txBody>
      </p:sp>
      <p:sp>
        <p:nvSpPr>
          <p:cNvPr id="6" name="Title 5">
            <a:extLst>
              <a:ext uri="{FF2B5EF4-FFF2-40B4-BE49-F238E27FC236}">
                <a16:creationId xmlns:a16="http://schemas.microsoft.com/office/drawing/2014/main" id="{E15A130F-7400-B131-C314-FFE1F5E19B4F}"/>
              </a:ext>
            </a:extLst>
          </p:cNvPr>
          <p:cNvSpPr>
            <a:spLocks noGrp="1"/>
          </p:cNvSpPr>
          <p:nvPr>
            <p:ph type="title"/>
          </p:nvPr>
        </p:nvSpPr>
        <p:spPr/>
        <p:txBody>
          <a:bodyPr/>
          <a:lstStyle/>
          <a:p>
            <a:r>
              <a:rPr lang="en-CH" dirty="0"/>
              <a:t>Entrepreneurship funnel</a:t>
            </a:r>
          </a:p>
        </p:txBody>
      </p:sp>
      <p:sp>
        <p:nvSpPr>
          <p:cNvPr id="9" name="TextBox 8">
            <a:extLst>
              <a:ext uri="{FF2B5EF4-FFF2-40B4-BE49-F238E27FC236}">
                <a16:creationId xmlns:a16="http://schemas.microsoft.com/office/drawing/2014/main" id="{E92C8550-3C0F-6B7B-143F-776D60C224B8}"/>
              </a:ext>
            </a:extLst>
          </p:cNvPr>
          <p:cNvSpPr txBox="1"/>
          <p:nvPr/>
        </p:nvSpPr>
        <p:spPr>
          <a:xfrm>
            <a:off x="92843" y="4538068"/>
            <a:ext cx="8423329" cy="461665"/>
          </a:xfrm>
          <a:prstGeom prst="rect">
            <a:avLst/>
          </a:prstGeom>
          <a:noFill/>
        </p:spPr>
        <p:txBody>
          <a:bodyPr wrap="square" rtlCol="0">
            <a:spAutoFit/>
          </a:bodyPr>
          <a:lstStyle/>
          <a:p>
            <a:pPr algn="l"/>
            <a:r>
              <a:rPr lang="en-GB" sz="1200" dirty="0"/>
              <a:t>Cooper, R. G. (2019). The drivers of success in new-product development. Industrial Marketing Management, 76, 36–47. https://</a:t>
            </a:r>
            <a:r>
              <a:rPr lang="en-GB" sz="1200" dirty="0" err="1"/>
              <a:t>doi.org</a:t>
            </a:r>
            <a:r>
              <a:rPr lang="en-GB" sz="1200" dirty="0"/>
              <a:t>/10.1016/j.indmarman.2018.07.005​.</a:t>
            </a:r>
            <a:endParaRPr lang="en-CH" sz="1200" dirty="0"/>
          </a:p>
        </p:txBody>
      </p:sp>
    </p:spTree>
    <p:extLst>
      <p:ext uri="{BB962C8B-B14F-4D97-AF65-F5344CB8AC3E}">
        <p14:creationId xmlns:p14="http://schemas.microsoft.com/office/powerpoint/2010/main" val="381524229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8327D6E-40B1-1166-B456-6C1FF225F3C9}"/>
              </a:ext>
            </a:extLst>
          </p:cNvPr>
          <p:cNvSpPr>
            <a:spLocks noGrp="1"/>
          </p:cNvSpPr>
          <p:nvPr>
            <p:ph type="sldNum" sz="quarter" idx="10"/>
          </p:nvPr>
        </p:nvSpPr>
        <p:spPr/>
        <p:txBody>
          <a:bodyPr/>
          <a:lstStyle/>
          <a:p>
            <a:fld id="{88A1DFE4-5FC5-43BD-BB7E-75EAD82B965F}" type="slidenum">
              <a:rPr lang="en-US" noProof="0" smtClean="0"/>
              <a:pPr/>
              <a:t>92</a:t>
            </a:fld>
            <a:endParaRPr lang="en-US" noProof="0" dirty="0"/>
          </a:p>
        </p:txBody>
      </p:sp>
      <p:sp>
        <p:nvSpPr>
          <p:cNvPr id="6" name="Title 5">
            <a:extLst>
              <a:ext uri="{FF2B5EF4-FFF2-40B4-BE49-F238E27FC236}">
                <a16:creationId xmlns:a16="http://schemas.microsoft.com/office/drawing/2014/main" id="{09DF343B-6428-DF6C-969B-19B51DB64EEC}"/>
              </a:ext>
            </a:extLst>
          </p:cNvPr>
          <p:cNvSpPr>
            <a:spLocks noGrp="1"/>
          </p:cNvSpPr>
          <p:nvPr>
            <p:ph type="title"/>
          </p:nvPr>
        </p:nvSpPr>
        <p:spPr>
          <a:xfrm>
            <a:off x="75911" y="476532"/>
            <a:ext cx="8958868" cy="445960"/>
          </a:xfrm>
        </p:spPr>
        <p:txBody>
          <a:bodyPr/>
          <a:lstStyle/>
          <a:p>
            <a:r>
              <a:rPr lang="en-CH" dirty="0"/>
              <a:t>What is the success pattern of innovation?</a:t>
            </a:r>
          </a:p>
        </p:txBody>
      </p:sp>
      <p:pic>
        <p:nvPicPr>
          <p:cNvPr id="10" name="Picture 9">
            <a:extLst>
              <a:ext uri="{FF2B5EF4-FFF2-40B4-BE49-F238E27FC236}">
                <a16:creationId xmlns:a16="http://schemas.microsoft.com/office/drawing/2014/main" id="{90D68F49-6526-EF65-02ED-951A776029E0}"/>
              </a:ext>
            </a:extLst>
          </p:cNvPr>
          <p:cNvPicPr>
            <a:picLocks noChangeAspect="1"/>
          </p:cNvPicPr>
          <p:nvPr/>
        </p:nvPicPr>
        <p:blipFill>
          <a:blip r:embed="rId2"/>
          <a:srcRect l="13353" t="15819" r="25828" b="51186"/>
          <a:stretch/>
        </p:blipFill>
        <p:spPr>
          <a:xfrm>
            <a:off x="1637844" y="1024396"/>
            <a:ext cx="5868311" cy="4119104"/>
          </a:xfrm>
          <a:prstGeom prst="rect">
            <a:avLst/>
          </a:prstGeom>
        </p:spPr>
      </p:pic>
      <p:sp>
        <p:nvSpPr>
          <p:cNvPr id="11" name="Parallelogram 10">
            <a:extLst>
              <a:ext uri="{FF2B5EF4-FFF2-40B4-BE49-F238E27FC236}">
                <a16:creationId xmlns:a16="http://schemas.microsoft.com/office/drawing/2014/main" id="{B82FA4C3-B5F6-6D82-5946-3A90F53A06A4}"/>
              </a:ext>
            </a:extLst>
          </p:cNvPr>
          <p:cNvSpPr/>
          <p:nvPr/>
        </p:nvSpPr>
        <p:spPr>
          <a:xfrm flipH="1">
            <a:off x="4491075" y="1885444"/>
            <a:ext cx="1408017" cy="631179"/>
          </a:xfrm>
          <a:prstGeom prst="parallelogram">
            <a:avLst>
              <a:gd name="adj" fmla="val 82271"/>
            </a:avLst>
          </a:prstGeom>
          <a:solidFill>
            <a:schemeClr val="accent5">
              <a:alpha val="35000"/>
            </a:schemeClr>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Parallelogram 11">
            <a:extLst>
              <a:ext uri="{FF2B5EF4-FFF2-40B4-BE49-F238E27FC236}">
                <a16:creationId xmlns:a16="http://schemas.microsoft.com/office/drawing/2014/main" id="{4C080619-42CA-B3B9-B780-2E3EDB043C87}"/>
              </a:ext>
            </a:extLst>
          </p:cNvPr>
          <p:cNvSpPr/>
          <p:nvPr/>
        </p:nvSpPr>
        <p:spPr>
          <a:xfrm flipH="1">
            <a:off x="2629911" y="2393893"/>
            <a:ext cx="2565171" cy="631179"/>
          </a:xfrm>
          <a:prstGeom prst="parallelogram">
            <a:avLst>
              <a:gd name="adj" fmla="val 82271"/>
            </a:avLst>
          </a:prstGeom>
          <a:solidFill>
            <a:schemeClr val="accent4">
              <a:alpha val="35000"/>
            </a:schemeClr>
          </a:solidFill>
          <a:ln>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45001328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59EBD-16CF-52AC-BD52-4786A21C9E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800266-A74A-5B21-DCC5-8CC135CA130A}"/>
              </a:ext>
            </a:extLst>
          </p:cNvPr>
          <p:cNvSpPr>
            <a:spLocks noGrp="1"/>
          </p:cNvSpPr>
          <p:nvPr>
            <p:ph type="ctrTitle"/>
          </p:nvPr>
        </p:nvSpPr>
        <p:spPr/>
        <p:txBody>
          <a:bodyPr/>
          <a:lstStyle/>
          <a:p>
            <a:r>
              <a:rPr lang="en-CH" dirty="0"/>
              <a:t>Costs associated with</a:t>
            </a:r>
            <a:br>
              <a:rPr lang="en-CH" dirty="0"/>
            </a:br>
            <a:r>
              <a:rPr lang="en-CH" dirty="0"/>
              <a:t>Research Infrastructures</a:t>
            </a:r>
          </a:p>
        </p:txBody>
      </p:sp>
      <p:sp>
        <p:nvSpPr>
          <p:cNvPr id="4" name="Slide Number Placeholder 3">
            <a:extLst>
              <a:ext uri="{FF2B5EF4-FFF2-40B4-BE49-F238E27FC236}">
                <a16:creationId xmlns:a16="http://schemas.microsoft.com/office/drawing/2014/main" id="{54A48542-1312-ED44-FCF1-2B4E59E9C110}"/>
              </a:ext>
            </a:extLst>
          </p:cNvPr>
          <p:cNvSpPr>
            <a:spLocks noGrp="1"/>
          </p:cNvSpPr>
          <p:nvPr>
            <p:ph type="sldNum" sz="quarter" idx="12"/>
          </p:nvPr>
        </p:nvSpPr>
        <p:spPr/>
        <p:txBody>
          <a:bodyPr/>
          <a:lstStyle/>
          <a:p>
            <a:fld id="{88A1DFE4-5FC5-43BD-BB7E-75EAD82B965F}" type="slidenum">
              <a:rPr lang="en-US" noProof="0" smtClean="0"/>
              <a:pPr/>
              <a:t>93</a:t>
            </a:fld>
            <a:endParaRPr lang="en-US" noProof="0" dirty="0"/>
          </a:p>
        </p:txBody>
      </p:sp>
    </p:spTree>
    <p:extLst>
      <p:ext uri="{BB962C8B-B14F-4D97-AF65-F5344CB8AC3E}">
        <p14:creationId xmlns:p14="http://schemas.microsoft.com/office/powerpoint/2010/main" val="1084477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91E9AB-8842-0065-75A1-DBC998BF5025}"/>
              </a:ext>
            </a:extLst>
          </p:cNvPr>
          <p:cNvSpPr>
            <a:spLocks noGrp="1"/>
          </p:cNvSpPr>
          <p:nvPr>
            <p:ph type="sldNum" sz="quarter" idx="10"/>
          </p:nvPr>
        </p:nvSpPr>
        <p:spPr/>
        <p:txBody>
          <a:bodyPr/>
          <a:lstStyle/>
          <a:p>
            <a:fld id="{88A1DFE4-5FC5-43BD-BB7E-75EAD82B965F}" type="slidenum">
              <a:rPr lang="en-US" noProof="0" smtClean="0"/>
              <a:pPr/>
              <a:t>94</a:t>
            </a:fld>
            <a:endParaRPr lang="en-US" noProof="0" dirty="0"/>
          </a:p>
        </p:txBody>
      </p:sp>
      <p:sp>
        <p:nvSpPr>
          <p:cNvPr id="6" name="Text Placeholder 5">
            <a:extLst>
              <a:ext uri="{FF2B5EF4-FFF2-40B4-BE49-F238E27FC236}">
                <a16:creationId xmlns:a16="http://schemas.microsoft.com/office/drawing/2014/main" id="{7E56F099-12A2-4B9F-2C34-A2B70E7C9A72}"/>
              </a:ext>
            </a:extLst>
          </p:cNvPr>
          <p:cNvSpPr>
            <a:spLocks noGrp="1"/>
          </p:cNvSpPr>
          <p:nvPr>
            <p:ph type="body" sz="quarter" idx="12"/>
          </p:nvPr>
        </p:nvSpPr>
        <p:spPr>
          <a:xfrm>
            <a:off x="92844" y="959825"/>
            <a:ext cx="4388846" cy="3754877"/>
          </a:xfrm>
        </p:spPr>
        <p:txBody>
          <a:bodyPr/>
          <a:lstStyle/>
          <a:p>
            <a:r>
              <a:rPr lang="en-CH" dirty="0"/>
              <a:t>Investment costs + operating costs</a:t>
            </a:r>
          </a:p>
          <a:p>
            <a:r>
              <a:rPr lang="en-CH" u="sng" dirty="0"/>
              <a:t>By nature:</a:t>
            </a:r>
          </a:p>
          <a:p>
            <a:r>
              <a:rPr lang="en-CH" dirty="0"/>
              <a:t>Direct: </a:t>
            </a:r>
            <a:r>
              <a:rPr lang="en-CH" b="0" dirty="0"/>
              <a:t>e.g. wages, subsistence allwances, materials, travels, events, direct project related consumables and supplies, project-related services</a:t>
            </a:r>
          </a:p>
          <a:p>
            <a:r>
              <a:rPr lang="en-CH" dirty="0"/>
              <a:t>Indirect: </a:t>
            </a:r>
            <a:r>
              <a:rPr lang="en-CH" b="0" dirty="0"/>
              <a:t>e.g. Overheads, rent, debts, vehicles, compensations, taxes, insurances, land, transport and consumables, non-project related consumables and supplies and services and computing.</a:t>
            </a:r>
          </a:p>
          <a:p>
            <a:r>
              <a:rPr lang="en-CH" u="sng" dirty="0"/>
              <a:t>By behaviour:</a:t>
            </a:r>
          </a:p>
          <a:p>
            <a:r>
              <a:rPr lang="en-CH" dirty="0"/>
              <a:t>Fixed</a:t>
            </a:r>
            <a:r>
              <a:rPr lang="en-CH" b="0" dirty="0"/>
              <a:t>: indirect costs that do not change with the service provided, e.g. lease, rent, utilities</a:t>
            </a:r>
          </a:p>
          <a:p>
            <a:r>
              <a:rPr lang="en-CH" dirty="0"/>
              <a:t>Variable</a:t>
            </a:r>
            <a:r>
              <a:rPr lang="en-CH" b="0" dirty="0"/>
              <a:t>: e.g. electricity, water, working gases, service related transport and consumables</a:t>
            </a:r>
          </a:p>
        </p:txBody>
      </p:sp>
      <p:sp>
        <p:nvSpPr>
          <p:cNvPr id="7" name="Text Placeholder 6">
            <a:extLst>
              <a:ext uri="{FF2B5EF4-FFF2-40B4-BE49-F238E27FC236}">
                <a16:creationId xmlns:a16="http://schemas.microsoft.com/office/drawing/2014/main" id="{F6C2B0AA-170A-E3D8-5BB3-DEF648DC4AD2}"/>
              </a:ext>
            </a:extLst>
          </p:cNvPr>
          <p:cNvSpPr>
            <a:spLocks noGrp="1"/>
          </p:cNvSpPr>
          <p:nvPr>
            <p:ph type="body" sz="quarter" idx="13"/>
          </p:nvPr>
        </p:nvSpPr>
        <p:spPr>
          <a:xfrm>
            <a:off x="4645933" y="1250308"/>
            <a:ext cx="4388846" cy="3088800"/>
          </a:xfrm>
        </p:spPr>
        <p:txBody>
          <a:bodyPr/>
          <a:lstStyle/>
          <a:p>
            <a:r>
              <a:rPr lang="en-CH" dirty="0"/>
              <a:t>(Sunk: </a:t>
            </a:r>
            <a:r>
              <a:rPr lang="en-CH" b="0" dirty="0"/>
              <a:t>all historical costs incurred, unrecoverable and not making a difference in the current decision</a:t>
            </a:r>
            <a:r>
              <a:rPr lang="en-CH" dirty="0"/>
              <a:t>)</a:t>
            </a:r>
          </a:p>
          <a:p>
            <a:r>
              <a:rPr lang="en-CH" dirty="0"/>
              <a:t>(Opportunity: </a:t>
            </a:r>
            <a:r>
              <a:rPr lang="en-CH" b="0" dirty="0"/>
              <a:t>benefits of an alternative given up in favour of another decision = difference in return between two chosen investments</a:t>
            </a:r>
            <a:r>
              <a:rPr lang="en-CH" dirty="0"/>
              <a:t>)</a:t>
            </a:r>
          </a:p>
        </p:txBody>
      </p:sp>
      <p:sp>
        <p:nvSpPr>
          <p:cNvPr id="5" name="Title 4">
            <a:extLst>
              <a:ext uri="{FF2B5EF4-FFF2-40B4-BE49-F238E27FC236}">
                <a16:creationId xmlns:a16="http://schemas.microsoft.com/office/drawing/2014/main" id="{D3A98D87-E9E5-8861-B632-665CC351E915}"/>
              </a:ext>
            </a:extLst>
          </p:cNvPr>
          <p:cNvSpPr>
            <a:spLocks noGrp="1"/>
          </p:cNvSpPr>
          <p:nvPr>
            <p:ph type="title"/>
          </p:nvPr>
        </p:nvSpPr>
        <p:spPr>
          <a:xfrm>
            <a:off x="92844" y="373309"/>
            <a:ext cx="8941935" cy="534635"/>
          </a:xfrm>
        </p:spPr>
        <p:txBody>
          <a:bodyPr/>
          <a:lstStyle/>
          <a:p>
            <a:r>
              <a:rPr lang="en-CH" dirty="0"/>
              <a:t>Classications of cost: many different views</a:t>
            </a:r>
          </a:p>
        </p:txBody>
      </p:sp>
    </p:spTree>
    <p:extLst>
      <p:ext uri="{BB962C8B-B14F-4D97-AF65-F5344CB8AC3E}">
        <p14:creationId xmlns:p14="http://schemas.microsoft.com/office/powerpoint/2010/main" val="87259863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ACE339-582C-451D-9803-C01C5136192F}"/>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ACA31B5-512C-ADC3-E4C1-63A4650DFF39}"/>
              </a:ext>
            </a:extLst>
          </p:cNvPr>
          <p:cNvSpPr>
            <a:spLocks noGrp="1"/>
          </p:cNvSpPr>
          <p:nvPr>
            <p:ph type="sldNum" sz="quarter" idx="10"/>
          </p:nvPr>
        </p:nvSpPr>
        <p:spPr/>
        <p:txBody>
          <a:bodyPr/>
          <a:lstStyle/>
          <a:p>
            <a:fld id="{88A1DFE4-5FC5-43BD-BB7E-75EAD82B965F}" type="slidenum">
              <a:rPr lang="en-US" noProof="0" smtClean="0"/>
              <a:pPr/>
              <a:t>95</a:t>
            </a:fld>
            <a:endParaRPr lang="en-US" noProof="0" dirty="0"/>
          </a:p>
        </p:txBody>
      </p:sp>
      <p:sp>
        <p:nvSpPr>
          <p:cNvPr id="6" name="Text Placeholder 5">
            <a:extLst>
              <a:ext uri="{FF2B5EF4-FFF2-40B4-BE49-F238E27FC236}">
                <a16:creationId xmlns:a16="http://schemas.microsoft.com/office/drawing/2014/main" id="{80EA7F5B-1FE9-4D6E-FC0E-E707DF001A8B}"/>
              </a:ext>
            </a:extLst>
          </p:cNvPr>
          <p:cNvSpPr>
            <a:spLocks noGrp="1"/>
          </p:cNvSpPr>
          <p:nvPr>
            <p:ph type="body" sz="quarter" idx="12"/>
          </p:nvPr>
        </p:nvSpPr>
        <p:spPr/>
        <p:txBody>
          <a:bodyPr/>
          <a:lstStyle/>
          <a:p>
            <a:r>
              <a:rPr lang="en-CH" dirty="0"/>
              <a:t>According to International Public Sector Accounting (IPSAS).</a:t>
            </a:r>
          </a:p>
          <a:p>
            <a:r>
              <a:rPr lang="en-CH" dirty="0"/>
              <a:t>Materials: </a:t>
            </a:r>
            <a:r>
              <a:rPr lang="en-CH" b="0" dirty="0"/>
              <a:t>CE, electronics, chemicals, health, safety, environment, IT, low temperature, magnets, measuring, raw materials, office supplies, detectors, radiation equipment, transport, handling, vacuum, energy, water, services, repairs, </a:t>
            </a:r>
            <a:r>
              <a:rPr lang="en-CH" b="0" u="sng" dirty="0"/>
              <a:t>temporary labour</a:t>
            </a:r>
            <a:r>
              <a:rPr lang="en-CH" b="0" dirty="0"/>
              <a:t>, </a:t>
            </a:r>
            <a:r>
              <a:rPr lang="en-CH" b="0" u="sng" dirty="0"/>
              <a:t>associated members of personnel</a:t>
            </a:r>
            <a:r>
              <a:rPr lang="en-CH" b="0" dirty="0"/>
              <a:t>, others (communication, consultants, insurance, overheads, training, visits, conferences).</a:t>
            </a:r>
          </a:p>
          <a:p>
            <a:r>
              <a:rPr lang="en-CH" dirty="0"/>
              <a:t>Personnel: </a:t>
            </a:r>
            <a:r>
              <a:rPr lang="en-CH" b="0" dirty="0"/>
              <a:t>remuneration, benefits, instrances</a:t>
            </a:r>
          </a:p>
          <a:p>
            <a:r>
              <a:rPr lang="en-CH" dirty="0"/>
              <a:t>Financial: </a:t>
            </a:r>
            <a:r>
              <a:rPr lang="en-CH" b="0" dirty="0"/>
              <a:t>interests, exchange loss</a:t>
            </a:r>
          </a:p>
          <a:p>
            <a:r>
              <a:rPr lang="en-CH" b="0" dirty="0"/>
              <a:t>Depreciation</a:t>
            </a:r>
          </a:p>
        </p:txBody>
      </p:sp>
      <p:sp>
        <p:nvSpPr>
          <p:cNvPr id="7" name="Text Placeholder 6">
            <a:extLst>
              <a:ext uri="{FF2B5EF4-FFF2-40B4-BE49-F238E27FC236}">
                <a16:creationId xmlns:a16="http://schemas.microsoft.com/office/drawing/2014/main" id="{B7EE5BD8-8DF6-92F0-D89B-0C671BEC878D}"/>
              </a:ext>
            </a:extLst>
          </p:cNvPr>
          <p:cNvSpPr>
            <a:spLocks noGrp="1"/>
          </p:cNvSpPr>
          <p:nvPr>
            <p:ph type="body" sz="quarter" idx="13"/>
          </p:nvPr>
        </p:nvSpPr>
        <p:spPr>
          <a:xfrm>
            <a:off x="4432349" y="3234349"/>
            <a:ext cx="4388846" cy="1348924"/>
          </a:xfrm>
        </p:spPr>
        <p:txBody>
          <a:bodyPr/>
          <a:lstStyle/>
          <a:p>
            <a:r>
              <a:rPr lang="en-CH" dirty="0"/>
              <a:t>The different views on cost classifications and accounting standards complicate the socio-economic assessment and appraisal processes of research facilities and infrastructures.</a:t>
            </a:r>
          </a:p>
          <a:p>
            <a:r>
              <a:rPr lang="en-CH" dirty="0"/>
              <a:t>Each case is specific and not one size fits all.</a:t>
            </a:r>
          </a:p>
        </p:txBody>
      </p:sp>
      <p:sp>
        <p:nvSpPr>
          <p:cNvPr id="5" name="Title 4">
            <a:extLst>
              <a:ext uri="{FF2B5EF4-FFF2-40B4-BE49-F238E27FC236}">
                <a16:creationId xmlns:a16="http://schemas.microsoft.com/office/drawing/2014/main" id="{41F9EB42-D31A-E453-62CB-A82BD7A9E6B9}"/>
              </a:ext>
            </a:extLst>
          </p:cNvPr>
          <p:cNvSpPr>
            <a:spLocks noGrp="1"/>
          </p:cNvSpPr>
          <p:nvPr>
            <p:ph type="title"/>
          </p:nvPr>
        </p:nvSpPr>
        <p:spPr/>
        <p:txBody>
          <a:bodyPr/>
          <a:lstStyle/>
          <a:p>
            <a:r>
              <a:rPr lang="en-CH" dirty="0"/>
              <a:t>Example: CERN financial statements</a:t>
            </a:r>
          </a:p>
        </p:txBody>
      </p:sp>
      <p:sp>
        <p:nvSpPr>
          <p:cNvPr id="2" name="TextBox 1">
            <a:extLst>
              <a:ext uri="{FF2B5EF4-FFF2-40B4-BE49-F238E27FC236}">
                <a16:creationId xmlns:a16="http://schemas.microsoft.com/office/drawing/2014/main" id="{6A22EE63-3623-363D-526F-44F20DDF68F0}"/>
              </a:ext>
            </a:extLst>
          </p:cNvPr>
          <p:cNvSpPr txBox="1"/>
          <p:nvPr/>
        </p:nvSpPr>
        <p:spPr>
          <a:xfrm>
            <a:off x="109222" y="931557"/>
            <a:ext cx="8073958" cy="276999"/>
          </a:xfrm>
          <a:prstGeom prst="rect">
            <a:avLst/>
          </a:prstGeom>
          <a:noFill/>
        </p:spPr>
        <p:txBody>
          <a:bodyPr wrap="square" rtlCol="0">
            <a:spAutoFit/>
          </a:bodyPr>
          <a:lstStyle/>
          <a:p>
            <a:pPr algn="l"/>
            <a:r>
              <a:rPr lang="en-GB" sz="1200" dirty="0"/>
              <a:t>https://</a:t>
            </a:r>
            <a:r>
              <a:rPr lang="en-GB" sz="1200" dirty="0" err="1"/>
              <a:t>cds.cern.ch</a:t>
            </a:r>
            <a:r>
              <a:rPr lang="en-GB" sz="1200" dirty="0"/>
              <a:t>/record/2908196/files/</a:t>
            </a:r>
            <a:r>
              <a:rPr lang="en-GB" sz="1200" dirty="0" err="1"/>
              <a:t>English.pdf</a:t>
            </a:r>
            <a:endParaRPr lang="en-CH" sz="1200" dirty="0"/>
          </a:p>
        </p:txBody>
      </p:sp>
      <p:sp>
        <p:nvSpPr>
          <p:cNvPr id="9" name="TextBox 8">
            <a:extLst>
              <a:ext uri="{FF2B5EF4-FFF2-40B4-BE49-F238E27FC236}">
                <a16:creationId xmlns:a16="http://schemas.microsoft.com/office/drawing/2014/main" id="{0FF0A72E-EAE7-6263-6275-12C5D16C1728}"/>
              </a:ext>
            </a:extLst>
          </p:cNvPr>
          <p:cNvSpPr txBox="1"/>
          <p:nvPr/>
        </p:nvSpPr>
        <p:spPr>
          <a:xfrm>
            <a:off x="109222" y="4585349"/>
            <a:ext cx="8296344" cy="461665"/>
          </a:xfrm>
          <a:prstGeom prst="rect">
            <a:avLst/>
          </a:prstGeom>
          <a:noFill/>
        </p:spPr>
        <p:txBody>
          <a:bodyPr wrap="square" rtlCol="0">
            <a:spAutoFit/>
          </a:bodyPr>
          <a:lstStyle/>
          <a:p>
            <a:pPr algn="l"/>
            <a:r>
              <a:rPr lang="en-GB" sz="1200" dirty="0">
                <a:hlinkClick r:id="rId2"/>
              </a:rPr>
              <a:t>https://www.ipsasb.org/publications/2024-handbook-international-public-sector-accounting-pronouncements</a:t>
            </a:r>
            <a:endParaRPr lang="en-GB" sz="1200" dirty="0"/>
          </a:p>
          <a:p>
            <a:pPr algn="l"/>
            <a:r>
              <a:rPr lang="en-GB" sz="1200" dirty="0">
                <a:hlinkClick r:id="rId3"/>
              </a:rPr>
              <a:t>https://www.iasplus.com/en/publications/public-sector/ipsas-in-your-pocket-july-2024</a:t>
            </a:r>
            <a:r>
              <a:rPr lang="en-GB" sz="1200" dirty="0"/>
              <a:t> </a:t>
            </a:r>
            <a:endParaRPr lang="en-CH" sz="1200" dirty="0"/>
          </a:p>
        </p:txBody>
      </p:sp>
      <p:pic>
        <p:nvPicPr>
          <p:cNvPr id="11" name="Picture 4" descr="IPSASB-2024-Handbook-Volume1.pdf">
            <a:extLst>
              <a:ext uri="{FF2B5EF4-FFF2-40B4-BE49-F238E27FC236}">
                <a16:creationId xmlns:a16="http://schemas.microsoft.com/office/drawing/2014/main" id="{0DBB34C3-5AE4-5A7C-9164-306CDFA982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8068" y="1007575"/>
            <a:ext cx="1642428" cy="21251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3" name="Picture 12" descr="A paper folded into a boat&#10;&#10;AI-generated content may be incorrect.">
            <a:extLst>
              <a:ext uri="{FF2B5EF4-FFF2-40B4-BE49-F238E27FC236}">
                <a16:creationId xmlns:a16="http://schemas.microsoft.com/office/drawing/2014/main" id="{0EC84612-E3F8-5C3C-ADC3-17BCB3522C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42682" y="1007575"/>
            <a:ext cx="1638311" cy="21116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3552839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5448021-4B6B-EF67-9ACD-5B052058F369}"/>
              </a:ext>
            </a:extLst>
          </p:cNvPr>
          <p:cNvSpPr>
            <a:spLocks noGrp="1"/>
          </p:cNvSpPr>
          <p:nvPr>
            <p:ph type="sldNum" sz="quarter" idx="10"/>
          </p:nvPr>
        </p:nvSpPr>
        <p:spPr/>
        <p:txBody>
          <a:bodyPr/>
          <a:lstStyle/>
          <a:p>
            <a:fld id="{88A1DFE4-5FC5-43BD-BB7E-75EAD82B965F}" type="slidenum">
              <a:rPr lang="en-US" noProof="0" smtClean="0"/>
              <a:pPr/>
              <a:t>96</a:t>
            </a:fld>
            <a:endParaRPr lang="en-US" noProof="0" dirty="0"/>
          </a:p>
        </p:txBody>
      </p:sp>
      <p:pic>
        <p:nvPicPr>
          <p:cNvPr id="8" name="Picture 7" descr="A blue and white sheet of paper with text&#10;&#10;AI-generated content may be incorrect.">
            <a:extLst>
              <a:ext uri="{FF2B5EF4-FFF2-40B4-BE49-F238E27FC236}">
                <a16:creationId xmlns:a16="http://schemas.microsoft.com/office/drawing/2014/main" id="{80F30704-D506-89A1-36F5-EDD292715F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816" y="400467"/>
            <a:ext cx="3354134" cy="3554980"/>
          </a:xfrm>
          <a:prstGeom prst="rect">
            <a:avLst/>
          </a:prstGeom>
        </p:spPr>
      </p:pic>
      <p:pic>
        <p:nvPicPr>
          <p:cNvPr id="10" name="Picture 9" descr="A table of information with numbers and text&#10;&#10;AI-generated content may be incorrect.">
            <a:extLst>
              <a:ext uri="{FF2B5EF4-FFF2-40B4-BE49-F238E27FC236}">
                <a16:creationId xmlns:a16="http://schemas.microsoft.com/office/drawing/2014/main" id="{118F4CF4-A6BB-6A09-35EF-3472DC6FAD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3903" y="400467"/>
            <a:ext cx="3349993" cy="4576172"/>
          </a:xfrm>
          <a:prstGeom prst="rect">
            <a:avLst/>
          </a:prstGeom>
        </p:spPr>
      </p:pic>
      <p:sp>
        <p:nvSpPr>
          <p:cNvPr id="11" name="TextBox 10">
            <a:extLst>
              <a:ext uri="{FF2B5EF4-FFF2-40B4-BE49-F238E27FC236}">
                <a16:creationId xmlns:a16="http://schemas.microsoft.com/office/drawing/2014/main" id="{87BCBD3B-4F79-EAB8-3EDC-2F45147FAD34}"/>
              </a:ext>
            </a:extLst>
          </p:cNvPr>
          <p:cNvSpPr txBox="1"/>
          <p:nvPr/>
        </p:nvSpPr>
        <p:spPr>
          <a:xfrm>
            <a:off x="6753896" y="480561"/>
            <a:ext cx="2196545" cy="2031325"/>
          </a:xfrm>
          <a:prstGeom prst="rect">
            <a:avLst/>
          </a:prstGeom>
          <a:noFill/>
        </p:spPr>
        <p:txBody>
          <a:bodyPr wrap="square" rtlCol="0">
            <a:spAutoFit/>
          </a:bodyPr>
          <a:lstStyle/>
          <a:p>
            <a:pPr algn="l"/>
            <a:r>
              <a:rPr lang="en-CH" sz="1800" dirty="0"/>
              <a:t>It is challenging in an organisation to attribute expenses to a specific project or programme. In particular for personnel</a:t>
            </a:r>
          </a:p>
        </p:txBody>
      </p:sp>
    </p:spTree>
    <p:extLst>
      <p:ext uri="{BB962C8B-B14F-4D97-AF65-F5344CB8AC3E}">
        <p14:creationId xmlns:p14="http://schemas.microsoft.com/office/powerpoint/2010/main" val="318256510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A8ED0A-78F6-A212-169D-45571D2710C5}"/>
              </a:ext>
            </a:extLst>
          </p:cNvPr>
          <p:cNvSpPr>
            <a:spLocks noGrp="1"/>
          </p:cNvSpPr>
          <p:nvPr>
            <p:ph type="ctrTitle"/>
          </p:nvPr>
        </p:nvSpPr>
        <p:spPr/>
        <p:txBody>
          <a:bodyPr/>
          <a:lstStyle/>
          <a:p>
            <a:r>
              <a:rPr lang="en-CH" dirty="0"/>
              <a:t>Science project</a:t>
            </a:r>
            <a:br>
              <a:rPr lang="en-CH" dirty="0"/>
            </a:br>
            <a:r>
              <a:rPr lang="en-CH" dirty="0"/>
              <a:t>costs and negative externalities</a:t>
            </a:r>
            <a:br>
              <a:rPr lang="en-CH" dirty="0"/>
            </a:br>
            <a:br>
              <a:rPr lang="en-CH" dirty="0"/>
            </a:br>
            <a:r>
              <a:rPr lang="en-CH" dirty="0"/>
              <a:t>The Future Circular Collider example</a:t>
            </a:r>
          </a:p>
        </p:txBody>
      </p:sp>
      <p:sp>
        <p:nvSpPr>
          <p:cNvPr id="3" name="Slide Number Placeholder 2">
            <a:extLst>
              <a:ext uri="{FF2B5EF4-FFF2-40B4-BE49-F238E27FC236}">
                <a16:creationId xmlns:a16="http://schemas.microsoft.com/office/drawing/2014/main" id="{43EE7D3C-6491-F001-45F8-2D97FA75100D}"/>
              </a:ext>
            </a:extLst>
          </p:cNvPr>
          <p:cNvSpPr>
            <a:spLocks noGrp="1"/>
          </p:cNvSpPr>
          <p:nvPr>
            <p:ph type="sldNum" sz="quarter" idx="12"/>
          </p:nvPr>
        </p:nvSpPr>
        <p:spPr/>
        <p:txBody>
          <a:bodyPr/>
          <a:lstStyle/>
          <a:p>
            <a:fld id="{88A1DFE4-5FC5-43BD-BB7E-75EAD82B965F}" type="slidenum">
              <a:rPr lang="en-US" noProof="0" smtClean="0"/>
              <a:pPr/>
              <a:t>97</a:t>
            </a:fld>
            <a:endParaRPr lang="en-US" noProof="0" dirty="0"/>
          </a:p>
        </p:txBody>
      </p:sp>
    </p:spTree>
    <p:extLst>
      <p:ext uri="{BB962C8B-B14F-4D97-AF65-F5344CB8AC3E}">
        <p14:creationId xmlns:p14="http://schemas.microsoft.com/office/powerpoint/2010/main" val="298172801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38CD8A-1C43-0E0B-BC31-6E7996422E67}"/>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286EF52-B84F-EB8A-E400-FDAD37AA3C75}"/>
              </a:ext>
            </a:extLst>
          </p:cNvPr>
          <p:cNvSpPr>
            <a:spLocks noGrp="1"/>
          </p:cNvSpPr>
          <p:nvPr>
            <p:ph type="sldNum" sz="quarter" idx="10"/>
          </p:nvPr>
        </p:nvSpPr>
        <p:spPr/>
        <p:txBody>
          <a:bodyPr/>
          <a:lstStyle/>
          <a:p>
            <a:fld id="{88A1DFE4-5FC5-43BD-BB7E-75EAD82B965F}" type="slidenum">
              <a:rPr lang="en-US" noProof="0" smtClean="0"/>
              <a:pPr/>
              <a:t>98</a:t>
            </a:fld>
            <a:endParaRPr lang="en-US" noProof="0" dirty="0"/>
          </a:p>
        </p:txBody>
      </p:sp>
      <p:sp>
        <p:nvSpPr>
          <p:cNvPr id="7" name="Text Placeholder 6">
            <a:extLst>
              <a:ext uri="{FF2B5EF4-FFF2-40B4-BE49-F238E27FC236}">
                <a16:creationId xmlns:a16="http://schemas.microsoft.com/office/drawing/2014/main" id="{78CBFA3D-0DA7-DE64-94F9-4F4939E897BD}"/>
              </a:ext>
            </a:extLst>
          </p:cNvPr>
          <p:cNvSpPr>
            <a:spLocks noGrp="1"/>
          </p:cNvSpPr>
          <p:nvPr>
            <p:ph type="body" sz="quarter" idx="12"/>
          </p:nvPr>
        </p:nvSpPr>
        <p:spPr>
          <a:xfrm>
            <a:off x="109222" y="1054389"/>
            <a:ext cx="8925556" cy="1517361"/>
          </a:xfrm>
        </p:spPr>
        <p:txBody>
          <a:bodyPr/>
          <a:lstStyle/>
          <a:p>
            <a:r>
              <a:rPr lang="en-CH" u="sng" dirty="0"/>
              <a:t>Costs:</a:t>
            </a:r>
          </a:p>
          <a:p>
            <a:pPr marL="285750" indent="-285750">
              <a:buFont typeface="Arial" panose="020B0604020202020204" pitchFamily="34" charset="0"/>
              <a:buChar char="•"/>
            </a:pPr>
            <a:r>
              <a:rPr lang="en-CH" dirty="0"/>
              <a:t>Construction of infrastructure, technical infrastructures, particle accelerators and detectors</a:t>
            </a:r>
          </a:p>
          <a:p>
            <a:pPr marL="285750" indent="-285750">
              <a:buFont typeface="Arial" panose="020B0604020202020204" pitchFamily="34" charset="0"/>
              <a:buChar char="•"/>
            </a:pPr>
            <a:r>
              <a:rPr lang="en-CH" dirty="0"/>
              <a:t>Costs of personnel in an international collaboration (full costs)</a:t>
            </a:r>
          </a:p>
          <a:p>
            <a:pPr marL="285750" indent="-285750">
              <a:buFont typeface="Arial" panose="020B0604020202020204" pitchFamily="34" charset="0"/>
              <a:buChar char="•"/>
            </a:pPr>
            <a:r>
              <a:rPr lang="en-CH" dirty="0"/>
              <a:t>Cost and impacts of operation</a:t>
            </a:r>
          </a:p>
          <a:p>
            <a:pPr marL="285750" indent="-285750">
              <a:buFont typeface="Arial" panose="020B0604020202020204" pitchFamily="34" charset="0"/>
              <a:buChar char="•"/>
            </a:pPr>
            <a:r>
              <a:rPr lang="en-CH" dirty="0"/>
              <a:t>Cost and impact of accelerator and detector dismantling and de-commissioning</a:t>
            </a:r>
          </a:p>
          <a:p>
            <a:pPr marL="285750" indent="-285750">
              <a:buFont typeface="Arial" panose="020B0604020202020204" pitchFamily="34" charset="0"/>
              <a:buChar char="•"/>
            </a:pPr>
            <a:r>
              <a:rPr lang="en-CH" dirty="0"/>
              <a:t>Residual value: can be a benefit or not</a:t>
            </a:r>
          </a:p>
          <a:p>
            <a:endParaRPr lang="en-CH" dirty="0"/>
          </a:p>
          <a:p>
            <a:r>
              <a:rPr lang="en-CH" u="sng" dirty="0"/>
              <a:t>Exemplary n</a:t>
            </a:r>
            <a:r>
              <a:rPr lang="en-GB" u="sng" dirty="0"/>
              <a:t>e</a:t>
            </a:r>
            <a:r>
              <a:rPr lang="en-CH" u="sng" dirty="0"/>
              <a:t>gative externalities:</a:t>
            </a:r>
          </a:p>
          <a:p>
            <a:pPr marL="285750" indent="-285750">
              <a:buFont typeface="Arial" panose="020B0604020202020204" pitchFamily="34" charset="0"/>
              <a:buChar char="•"/>
            </a:pPr>
            <a:r>
              <a:rPr lang="en-CH" dirty="0"/>
              <a:t>Loss of land,</a:t>
            </a:r>
          </a:p>
          <a:p>
            <a:pPr marL="285750" indent="-285750">
              <a:buFont typeface="Arial" panose="020B0604020202020204" pitchFamily="34" charset="0"/>
              <a:buChar char="•"/>
            </a:pPr>
            <a:r>
              <a:rPr lang="en-CH" dirty="0"/>
              <a:t>Reduction of habitat and biodiversity</a:t>
            </a:r>
          </a:p>
          <a:p>
            <a:pPr marL="285750" indent="-285750">
              <a:buFont typeface="Arial" panose="020B0604020202020204" pitchFamily="34" charset="0"/>
              <a:buChar char="•"/>
            </a:pPr>
            <a:r>
              <a:rPr lang="en-CH" dirty="0"/>
              <a:t>Loss of income from agricultural activity due to construction of the land</a:t>
            </a:r>
          </a:p>
          <a:p>
            <a:pPr marL="285750" indent="-285750">
              <a:buFont typeface="Arial" panose="020B0604020202020204" pitchFamily="34" charset="0"/>
              <a:buChar char="•"/>
            </a:pPr>
            <a:r>
              <a:rPr lang="en-CH" dirty="0"/>
              <a:t>Environmental impacts such as for instance the effect on global warming</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p:txBody>
      </p:sp>
      <p:sp>
        <p:nvSpPr>
          <p:cNvPr id="6" name="Title 5">
            <a:extLst>
              <a:ext uri="{FF2B5EF4-FFF2-40B4-BE49-F238E27FC236}">
                <a16:creationId xmlns:a16="http://schemas.microsoft.com/office/drawing/2014/main" id="{A05DB193-29BD-2CB2-E687-D9C6AB29C9CB}"/>
              </a:ext>
            </a:extLst>
          </p:cNvPr>
          <p:cNvSpPr>
            <a:spLocks noGrp="1"/>
          </p:cNvSpPr>
          <p:nvPr>
            <p:ph type="title"/>
          </p:nvPr>
        </p:nvSpPr>
        <p:spPr>
          <a:xfrm>
            <a:off x="92843" y="470556"/>
            <a:ext cx="8941935" cy="583833"/>
          </a:xfrm>
        </p:spPr>
        <p:txBody>
          <a:bodyPr/>
          <a:lstStyle/>
          <a:p>
            <a:r>
              <a:rPr lang="en-CH" dirty="0"/>
              <a:t>Scope of FCC-ee costs and negative externalities</a:t>
            </a:r>
          </a:p>
        </p:txBody>
      </p:sp>
    </p:spTree>
    <p:extLst>
      <p:ext uri="{BB962C8B-B14F-4D97-AF65-F5344CB8AC3E}">
        <p14:creationId xmlns:p14="http://schemas.microsoft.com/office/powerpoint/2010/main" val="89308861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2383C3B-3C7F-F099-27D5-798BD7F26BAE}"/>
              </a:ext>
            </a:extLst>
          </p:cNvPr>
          <p:cNvSpPr>
            <a:spLocks noGrp="1"/>
          </p:cNvSpPr>
          <p:nvPr>
            <p:ph type="sldNum" sz="quarter" idx="10"/>
          </p:nvPr>
        </p:nvSpPr>
        <p:spPr/>
        <p:txBody>
          <a:bodyPr/>
          <a:lstStyle/>
          <a:p>
            <a:fld id="{88A1DFE4-5FC5-43BD-BB7E-75EAD82B965F}" type="slidenum">
              <a:rPr lang="en-US" noProof="0" smtClean="0"/>
              <a:pPr/>
              <a:t>99</a:t>
            </a:fld>
            <a:endParaRPr lang="en-US" noProof="0" dirty="0"/>
          </a:p>
        </p:txBody>
      </p:sp>
      <p:sp>
        <p:nvSpPr>
          <p:cNvPr id="6" name="Title 5">
            <a:extLst>
              <a:ext uri="{FF2B5EF4-FFF2-40B4-BE49-F238E27FC236}">
                <a16:creationId xmlns:a16="http://schemas.microsoft.com/office/drawing/2014/main" id="{C3D2C265-EA4C-956D-802F-081248D7417F}"/>
              </a:ext>
            </a:extLst>
          </p:cNvPr>
          <p:cNvSpPr>
            <a:spLocks noGrp="1"/>
          </p:cNvSpPr>
          <p:nvPr>
            <p:ph type="title"/>
          </p:nvPr>
        </p:nvSpPr>
        <p:spPr/>
        <p:txBody>
          <a:bodyPr/>
          <a:lstStyle/>
          <a:p>
            <a:r>
              <a:rPr lang="en-CH" dirty="0"/>
              <a:t>Example for cost and negative externalities volumes</a:t>
            </a:r>
          </a:p>
        </p:txBody>
      </p:sp>
      <p:pic>
        <p:nvPicPr>
          <p:cNvPr id="11" name="Picture 10" descr="A screenshot of a computer&#10;&#10;AI-generated content may be incorrect.">
            <a:extLst>
              <a:ext uri="{FF2B5EF4-FFF2-40B4-BE49-F238E27FC236}">
                <a16:creationId xmlns:a16="http://schemas.microsoft.com/office/drawing/2014/main" id="{2A3F1C55-7B80-A6DE-49CB-62977E5904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048" y="1182904"/>
            <a:ext cx="8564991" cy="3484064"/>
          </a:xfrm>
          <a:prstGeom prst="rect">
            <a:avLst/>
          </a:prstGeom>
        </p:spPr>
      </p:pic>
    </p:spTree>
    <p:extLst>
      <p:ext uri="{BB962C8B-B14F-4D97-AF65-F5344CB8AC3E}">
        <p14:creationId xmlns:p14="http://schemas.microsoft.com/office/powerpoint/2010/main" val="3685249362"/>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Custom 9">
    <a:dk1>
      <a:sysClr val="windowText" lastClr="000000"/>
    </a:dk1>
    <a:lt1>
      <a:sysClr val="window" lastClr="FFFFFF"/>
    </a:lt1>
    <a:dk2>
      <a:srgbClr val="44546A"/>
    </a:dk2>
    <a:lt2>
      <a:srgbClr val="E7E6E6"/>
    </a:lt2>
    <a:accent1>
      <a:srgbClr val="457693"/>
    </a:accent1>
    <a:accent2>
      <a:srgbClr val="E7ECEF"/>
    </a:accent2>
    <a:accent3>
      <a:srgbClr val="274C77"/>
    </a:accent3>
    <a:accent4>
      <a:srgbClr val="6096BA"/>
    </a:accent4>
    <a:accent5>
      <a:srgbClr val="A3CEF1"/>
    </a:accent5>
    <a:accent6>
      <a:srgbClr val="8B8C89"/>
    </a:accent6>
    <a:hlink>
      <a:srgbClr val="0563C1"/>
    </a:hlink>
    <a:folHlink>
      <a:srgbClr val="954F72"/>
    </a:folHlink>
  </a:clrScheme>
  <a:fontScheme name="Personalizzato 1">
    <a:majorFont>
      <a:latin typeface="Open Sans ExtraBold"/>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Custom 9">
    <a:dk1>
      <a:sysClr val="windowText" lastClr="000000"/>
    </a:dk1>
    <a:lt1>
      <a:sysClr val="window" lastClr="FFFFFF"/>
    </a:lt1>
    <a:dk2>
      <a:srgbClr val="44546A"/>
    </a:dk2>
    <a:lt2>
      <a:srgbClr val="E7E6E6"/>
    </a:lt2>
    <a:accent1>
      <a:srgbClr val="457693"/>
    </a:accent1>
    <a:accent2>
      <a:srgbClr val="E7ECEF"/>
    </a:accent2>
    <a:accent3>
      <a:srgbClr val="274C77"/>
    </a:accent3>
    <a:accent4>
      <a:srgbClr val="6096BA"/>
    </a:accent4>
    <a:accent5>
      <a:srgbClr val="A3CEF1"/>
    </a:accent5>
    <a:accent6>
      <a:srgbClr val="8B8C89"/>
    </a:accent6>
    <a:hlink>
      <a:srgbClr val="0563C1"/>
    </a:hlink>
    <a:folHlink>
      <a:srgbClr val="954F72"/>
    </a:folHlink>
  </a:clrScheme>
  <a:fontScheme name="Personalizzato 1">
    <a:majorFont>
      <a:latin typeface="Open Sans ExtraBold"/>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PPT-FCC-template</Template>
  <TotalTime>94690</TotalTime>
  <Words>23405</Words>
  <Application>Microsoft Macintosh PowerPoint</Application>
  <PresentationFormat>On-screen Show (16:9)</PresentationFormat>
  <Paragraphs>3909</Paragraphs>
  <Slides>245</Slides>
  <Notes>6</Notes>
  <HiddenSlides>2</HiddenSlides>
  <MMClips>0</MMClips>
  <ScaleCrop>false</ScaleCrop>
  <HeadingPairs>
    <vt:vector size="6" baseType="variant">
      <vt:variant>
        <vt:lpstr>Fonts Used</vt:lpstr>
      </vt:variant>
      <vt:variant>
        <vt:i4>13</vt:i4>
      </vt:variant>
      <vt:variant>
        <vt:lpstr>Theme</vt:lpstr>
      </vt:variant>
      <vt:variant>
        <vt:i4>3</vt:i4>
      </vt:variant>
      <vt:variant>
        <vt:lpstr>Slide Titles</vt:lpstr>
      </vt:variant>
      <vt:variant>
        <vt:i4>245</vt:i4>
      </vt:variant>
    </vt:vector>
  </HeadingPairs>
  <TitlesOfParts>
    <vt:vector size="261" baseType="lpstr">
      <vt:lpstr>-webkit-standard</vt:lpstr>
      <vt:lpstr>Aptos Narrow</vt:lpstr>
      <vt:lpstr>Arial</vt:lpstr>
      <vt:lpstr>Arial Narrow</vt:lpstr>
      <vt:lpstr>Bosch Office Sans</vt:lpstr>
      <vt:lpstr>Calibri</vt:lpstr>
      <vt:lpstr>Cambria Math</vt:lpstr>
      <vt:lpstr>Century Gothic</vt:lpstr>
      <vt:lpstr>Courier New</vt:lpstr>
      <vt:lpstr>Open Sans</vt:lpstr>
      <vt:lpstr>Times New Roman</vt:lpstr>
      <vt:lpstr>Trebuchet MS</vt:lpstr>
      <vt:lpstr>Wingdings</vt:lpstr>
      <vt:lpstr>Introslides</vt:lpstr>
      <vt:lpstr>Titleslides, Conclusion</vt:lpstr>
      <vt:lpstr>Content Slides - Deep Blue</vt:lpstr>
      <vt:lpstr>The Economics of Big Science</vt:lpstr>
      <vt:lpstr>Outline</vt:lpstr>
      <vt:lpstr>Lifecycle Assessment</vt:lpstr>
      <vt:lpstr>What is Lifecycle Assessment?</vt:lpstr>
      <vt:lpstr>General goals</vt:lpstr>
      <vt:lpstr>Goals for Research Infrastructures &amp; Big Science</vt:lpstr>
      <vt:lpstr>Total costs</vt:lpstr>
      <vt:lpstr>Total costs</vt:lpstr>
      <vt:lpstr>Relation between costs and impacts</vt:lpstr>
      <vt:lpstr>Relation between costs and impacts</vt:lpstr>
      <vt:lpstr>Prerequisite to start an LCA</vt:lpstr>
      <vt:lpstr>Specific example for particle accelerator project</vt:lpstr>
      <vt:lpstr>Key Performance Indicators (KPI)</vt:lpstr>
      <vt:lpstr>Interludium: KPIs of science projects</vt:lpstr>
      <vt:lpstr>Example of collider KPI</vt:lpstr>
      <vt:lpstr>Phases in an ISO based LCA</vt:lpstr>
      <vt:lpstr>PowerPoint Presentation</vt:lpstr>
      <vt:lpstr>PowerPoint Presentation</vt:lpstr>
      <vt:lpstr>Accounting of effects in long-lasting projects</vt:lpstr>
      <vt:lpstr>EN 17472: “Sustainability of construction works”</vt:lpstr>
      <vt:lpstr>Accounting factors</vt:lpstr>
      <vt:lpstr>Specific example: FCC-ee + FCC-hh</vt:lpstr>
      <vt:lpstr>Types of emissions: Scope 1, 2, 3</vt:lpstr>
      <vt:lpstr>Scope emission examples from CERN</vt:lpstr>
      <vt:lpstr>Part of procurement induced Scope 3 @ CERN</vt:lpstr>
      <vt:lpstr>Quantifying impacts</vt:lpstr>
      <vt:lpstr>Reporting methodologies</vt:lpstr>
      <vt:lpstr>ReCiPe 2016</vt:lpstr>
      <vt:lpstr>PowerPoint Presentation</vt:lpstr>
      <vt:lpstr>PowerPoint Presentation</vt:lpstr>
      <vt:lpstr>Assessment – Quantification of inventory</vt:lpstr>
      <vt:lpstr>Environmental Production Declearions (EPDs)</vt:lpstr>
      <vt:lpstr>Indicators that the EPDs include according to ILCD</vt:lpstr>
      <vt:lpstr>Indicators that the EPDs include according to ILCD</vt:lpstr>
      <vt:lpstr>EPD Example: FDES, France, concrete</vt:lpstr>
      <vt:lpstr>EPD Example: FDES, France, concrete C25/30</vt:lpstr>
      <vt:lpstr>EPD Example: FDES, France, concrete</vt:lpstr>
      <vt:lpstr>EPD Example: FDES, France, concrete</vt:lpstr>
      <vt:lpstr>EPD Example: FDES, France, concrete</vt:lpstr>
      <vt:lpstr>EPD Example: FDES, France, concrete</vt:lpstr>
      <vt:lpstr>EPD Example: FDES, France, concrete</vt:lpstr>
      <vt:lpstr>EPD Example: FDES, France, concrete total effects</vt:lpstr>
      <vt:lpstr>Typical carbon footprint of concrete today (2025)</vt:lpstr>
      <vt:lpstr>Software solutions</vt:lpstr>
      <vt:lpstr>Specific example: Construction footprint of FCC</vt:lpstr>
      <vt:lpstr>KPIs selected</vt:lpstr>
      <vt:lpstr>Specific example: Construction footprint of FCC</vt:lpstr>
      <vt:lpstr>Use of generic and specific product data</vt:lpstr>
      <vt:lpstr>Use of generic and specific product data</vt:lpstr>
      <vt:lpstr>Typical input data for LCI</vt:lpstr>
      <vt:lpstr>Typical input data for LCI</vt:lpstr>
      <vt:lpstr>Intermediary results: by phases</vt:lpstr>
      <vt:lpstr>Intermediary results: by resource</vt:lpstr>
      <vt:lpstr>Intermediary results: by location</vt:lpstr>
      <vt:lpstr>The intermediary results permit developing design and procurement optimisation scenarios</vt:lpstr>
      <vt:lpstr>Result of subsurface optimisation</vt:lpstr>
      <vt:lpstr>Optimisation</vt:lpstr>
      <vt:lpstr>Improvement of other indicators (subsurface)</vt:lpstr>
      <vt:lpstr>Recommendations as results of assessment</vt:lpstr>
      <vt:lpstr>Science project vs. conventional linear project</vt:lpstr>
      <vt:lpstr>Use of LCA for overall sustainability assessment</vt:lpstr>
      <vt:lpstr>Environmental Performance Reporting for organisations and projects</vt:lpstr>
      <vt:lpstr>Project environmental KPI</vt:lpstr>
      <vt:lpstr>Global Reporting Initiative (GRI) and ESRS</vt:lpstr>
      <vt:lpstr>Time Preference and Social Discounting</vt:lpstr>
      <vt:lpstr>Time preference</vt:lpstr>
      <vt:lpstr>Time preference</vt:lpstr>
      <vt:lpstr>Example (from Wikipedia)</vt:lpstr>
      <vt:lpstr>Discuss</vt:lpstr>
      <vt:lpstr>Example (from Wikipedia)</vt:lpstr>
      <vt:lpstr>Estimating the discount rate</vt:lpstr>
      <vt:lpstr>Discounting to compare costs and benefits</vt:lpstr>
      <vt:lpstr>Discounting factor</vt:lpstr>
      <vt:lpstr>Discounting function</vt:lpstr>
      <vt:lpstr>Discounting function</vt:lpstr>
      <vt:lpstr>Discount rates</vt:lpstr>
      <vt:lpstr>Ramsey’s SDR:</vt:lpstr>
      <vt:lpstr>Example for elasticity of marginal utility</vt:lpstr>
      <vt:lpstr>Social Rate of Time Preference (SRTP)</vt:lpstr>
      <vt:lpstr>Project Lifecycle</vt:lpstr>
      <vt:lpstr>Project management/lifecycle standards</vt:lpstr>
      <vt:lpstr>PMI Institute Book of Knowledge</vt:lpstr>
      <vt:lpstr>IBM/Rational Unified Process</vt:lpstr>
      <vt:lpstr>ISO 21500:2021 Guidance on Project Management</vt:lpstr>
      <vt:lpstr>Durations of science projects: JWST</vt:lpstr>
      <vt:lpstr>Durations of particle collider projects: 10 – 30+ years</vt:lpstr>
      <vt:lpstr>Challenges with a long-term research project</vt:lpstr>
      <vt:lpstr>Theory of Change</vt:lpstr>
      <vt:lpstr>Theory of Change appropach</vt:lpstr>
      <vt:lpstr>PowerPoint Presentation</vt:lpstr>
      <vt:lpstr>Entrepreneurship funnel</vt:lpstr>
      <vt:lpstr>What is the success pattern of innovation?</vt:lpstr>
      <vt:lpstr>Costs associated with Research Infrastructures</vt:lpstr>
      <vt:lpstr>Classications of cost: many different views</vt:lpstr>
      <vt:lpstr>Example: CERN financial statements</vt:lpstr>
      <vt:lpstr>PowerPoint Presentation</vt:lpstr>
      <vt:lpstr>Science project costs and negative externalities  The Future Circular Collider example</vt:lpstr>
      <vt:lpstr>Scope of FCC-ee costs and negative externalities</vt:lpstr>
      <vt:lpstr>Example for cost and negative externalities volumes</vt:lpstr>
      <vt:lpstr>The importance of residual asset value for RIs</vt:lpstr>
      <vt:lpstr>Example on how to present residual asset value</vt:lpstr>
      <vt:lpstr>Example: residual value of FCC-ee</vt:lpstr>
      <vt:lpstr>Cost Benefit Analysis Techniques for socio-economic assessment</vt:lpstr>
      <vt:lpstr>Net Present Value (NPV)</vt:lpstr>
      <vt:lpstr>Benefit / Cost Ratio (BCR)</vt:lpstr>
      <vt:lpstr>Internal Rate of Return (IRR)</vt:lpstr>
      <vt:lpstr>Project sustainability criteria</vt:lpstr>
      <vt:lpstr>Determining the NPV</vt:lpstr>
      <vt:lpstr>Tpy NPV calculation example</vt:lpstr>
      <vt:lpstr>Guidelines and toolbox</vt:lpstr>
      <vt:lpstr>Monetising costs and benefits</vt:lpstr>
      <vt:lpstr>EN Norms for environmental externalities</vt:lpstr>
      <vt:lpstr>Examples for topics covered by 14007/14008</vt:lpstr>
      <vt:lpstr>Contingent valuation</vt:lpstr>
      <vt:lpstr>Contingent valuation</vt:lpstr>
      <vt:lpstr>Travel Cost Method</vt:lpstr>
      <vt:lpstr>Hedonic pricing</vt:lpstr>
      <vt:lpstr>Hedonic pricing concept (1/2)</vt:lpstr>
      <vt:lpstr>Hedonic pricing concept (2/2)</vt:lpstr>
      <vt:lpstr>Challenges associated to hedonic pricing</vt:lpstr>
      <vt:lpstr>Shadow cost / project approach</vt:lpstr>
      <vt:lpstr>Examples for Cost and Benefits Estimations for a scientific research infrastructrure</vt:lpstr>
      <vt:lpstr>Benefits</vt:lpstr>
      <vt:lpstr>Model building</vt:lpstr>
      <vt:lpstr>Value of training</vt:lpstr>
      <vt:lpstr>The value of training</vt:lpstr>
      <vt:lpstr>What is needed</vt:lpstr>
      <vt:lpstr>Minzerian wage model after Jacob Mincer</vt:lpstr>
      <vt:lpstr>Points to remember</vt:lpstr>
      <vt:lpstr>Lifetime salary evolution</vt:lpstr>
      <vt:lpstr>Lifetime salary premium of LHC participants</vt:lpstr>
      <vt:lpstr>Results</vt:lpstr>
      <vt:lpstr>Salary premium effect during active work life</vt:lpstr>
      <vt:lpstr>Self-declared benefits</vt:lpstr>
      <vt:lpstr>Example on how to sum benefits (SalaryPremiumExample.xlsx)</vt:lpstr>
      <vt:lpstr>Estimated lifetime salary for FCC-ee</vt:lpstr>
      <vt:lpstr>Interesting open research questions</vt:lpstr>
      <vt:lpstr>Industrial spillovers</vt:lpstr>
      <vt:lpstr>Industrial spillovers</vt:lpstr>
      <vt:lpstr>Duration of the spillover effect</vt:lpstr>
      <vt:lpstr>Duration of the spillover effect</vt:lpstr>
      <vt:lpstr>Duration of the spillover effect</vt:lpstr>
      <vt:lpstr>Technological intensity level</vt:lpstr>
      <vt:lpstr>Sales Utility Multiplier</vt:lpstr>
      <vt:lpstr>How to</vt:lpstr>
      <vt:lpstr>Example: Accelerator radiofrequency system</vt:lpstr>
      <vt:lpstr>Calculation (see IndustrialSpilloverExample.xlsx)</vt:lpstr>
      <vt:lpstr>PowerPoint Presentation</vt:lpstr>
      <vt:lpstr>Challenges</vt:lpstr>
      <vt:lpstr>Possible approaches for counterfactual scenarios</vt:lpstr>
      <vt:lpstr>Value of Onsite tourism</vt:lpstr>
      <vt:lpstr>The value of on-site tourism</vt:lpstr>
      <vt:lpstr>Monetising the value of tourism</vt:lpstr>
      <vt:lpstr>Survey example</vt:lpstr>
      <vt:lpstr>Survey example</vt:lpstr>
      <vt:lpstr>Survey example</vt:lpstr>
      <vt:lpstr>Survey example</vt:lpstr>
      <vt:lpstr>Hints for successful questionnaires</vt:lpstr>
      <vt:lpstr>Motivation for visit: CERN or region?</vt:lpstr>
      <vt:lpstr>Value of leisure time</vt:lpstr>
      <vt:lpstr>Hybrid approach</vt:lpstr>
      <vt:lpstr>Results of the survey at CERN 2024/2025</vt:lpstr>
      <vt:lpstr>Approach</vt:lpstr>
      <vt:lpstr>Results of the survey at CERN 2024/2025</vt:lpstr>
      <vt:lpstr>Counterfactual</vt:lpstr>
      <vt:lpstr>Result: 4 billion non discounted, 2 billion discounted</vt:lpstr>
      <vt:lpstr>Calculation example based on local spending</vt:lpstr>
      <vt:lpstr>Value of Open Software</vt:lpstr>
      <vt:lpstr>The value of open software and data</vt:lpstr>
      <vt:lpstr>Case of Open Repository: Invenio SW / Zenodo</vt:lpstr>
      <vt:lpstr>PowerPoint Presentation</vt:lpstr>
      <vt:lpstr>Infrastructure costs</vt:lpstr>
      <vt:lpstr>Estimated benefits</vt:lpstr>
      <vt:lpstr>Second approach: WTP survey with 182 respondants</vt:lpstr>
      <vt:lpstr>WTP survey</vt:lpstr>
      <vt:lpstr>Regression analysis considering diff. variables</vt:lpstr>
      <vt:lpstr>Case of collaborative software: Indico</vt:lpstr>
      <vt:lpstr>Potential value</vt:lpstr>
      <vt:lpstr>Contingent valuation</vt:lpstr>
      <vt:lpstr>Respondants use comparable tools</vt:lpstr>
      <vt:lpstr>Goal: elucidate the market value</vt:lpstr>
      <vt:lpstr>PowerPoint Presentation</vt:lpstr>
      <vt:lpstr>Regression model</vt:lpstr>
      <vt:lpstr>Alternative approach: choice experiment</vt:lpstr>
      <vt:lpstr>Conditional Logistic Regression model</vt:lpstr>
      <vt:lpstr>Results</vt:lpstr>
      <vt:lpstr>Considerations</vt:lpstr>
      <vt:lpstr>Deployment of Indico outside physics</vt:lpstr>
      <vt:lpstr>Quantified socio-economic benefit potential</vt:lpstr>
      <vt:lpstr>Other benefits</vt:lpstr>
      <vt:lpstr>Value of scientific products</vt:lpstr>
      <vt:lpstr>Production or demand based monetising?</vt:lpstr>
      <vt:lpstr>Hybrid approach</vt:lpstr>
      <vt:lpstr>Some recommendations for future projects to help accounting and quanitifying science impacts</vt:lpstr>
      <vt:lpstr>Example: FCC scientific articles production</vt:lpstr>
      <vt:lpstr>Example: FCC scientific articles production</vt:lpstr>
      <vt:lpstr>Example: FCC scientific articles production</vt:lpstr>
      <vt:lpstr>Example: FCC scientific articles production</vt:lpstr>
      <vt:lpstr>Example: FCC scientific articles production</vt:lpstr>
      <vt:lpstr>Typical number of authors in PP and HEP</vt:lpstr>
      <vt:lpstr>Example: FCC scientific articles production</vt:lpstr>
      <vt:lpstr>Positive externalities</vt:lpstr>
      <vt:lpstr>Examples for positive externalities</vt:lpstr>
      <vt:lpstr>Value of waste heat supply</vt:lpstr>
      <vt:lpstr>Typical energy costs</vt:lpstr>
      <vt:lpstr>Carbon footprint avoidance potential</vt:lpstr>
      <vt:lpstr>Calculation example waste heat</vt:lpstr>
      <vt:lpstr>Costs</vt:lpstr>
      <vt:lpstr>Shadow cost of carbon</vt:lpstr>
      <vt:lpstr>The shadow cost of carbon</vt:lpstr>
      <vt:lpstr>The shadow cost of carbon</vt:lpstr>
      <vt:lpstr>Example of GHG to CO2(eq) conversion</vt:lpstr>
      <vt:lpstr>Adjusting time value of money</vt:lpstr>
      <vt:lpstr>GDP Inflator in Europe</vt:lpstr>
      <vt:lpstr>PowerPoint Presentation</vt:lpstr>
      <vt:lpstr>Carbon footprint of Scope 2 energy</vt:lpstr>
      <vt:lpstr>Example for carbon footprint of electricity in France</vt:lpstr>
      <vt:lpstr>Monetising the GHG emissions</vt:lpstr>
      <vt:lpstr>Example with GHG emissions from LCA</vt:lpstr>
      <vt:lpstr>Public Good Value</vt:lpstr>
      <vt:lpstr>Motivation</vt:lpstr>
      <vt:lpstr>Approach: Willingess to financially participate survey</vt:lpstr>
      <vt:lpstr>Points for survey design</vt:lpstr>
      <vt:lpstr>Bias and how to deal with it</vt:lpstr>
      <vt:lpstr>Sampling strategy (https://zenodo.org/records/7766949)</vt:lpstr>
      <vt:lpstr>Example question</vt:lpstr>
      <vt:lpstr>How to justify non payment</vt:lpstr>
      <vt:lpstr>Bidding scheme</vt:lpstr>
      <vt:lpstr>Results - Awareness</vt:lpstr>
      <vt:lpstr>Public Good Value of future collider project</vt:lpstr>
      <vt:lpstr>Public Good Value of future collider project</vt:lpstr>
      <vt:lpstr>Model based forecast</vt:lpstr>
      <vt:lpstr>Results of model forecast</vt:lpstr>
      <vt:lpstr>Caveats</vt:lpstr>
      <vt:lpstr>Choice of the counterfactual scenario</vt:lpstr>
      <vt:lpstr>Opportunity cost</vt:lpstr>
      <vt:lpstr>Data availability &amp; quality</vt:lpstr>
      <vt:lpstr>Data availability and quality - recommendation</vt:lpstr>
      <vt:lpstr>Uncertainties on inputs and outputs</vt:lpstr>
      <vt:lpstr>Completeness of costs and benefits</vt:lpstr>
      <vt:lpstr>Multiple accounting and consistency</vt:lpstr>
      <vt:lpstr>Specific example: restoration</vt:lpstr>
      <vt:lpstr>There exists no single and absolute truth!</vt:lpstr>
      <vt:lpstr>Economic Linkages</vt:lpstr>
      <vt:lpstr>Multi-Criteria Analysis &amp; Decision Making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Johannes Gutleber</cp:lastModifiedBy>
  <cp:revision>4376</cp:revision>
  <cp:lastPrinted>2021-10-29T12:07:27Z</cp:lastPrinted>
  <dcterms:created xsi:type="dcterms:W3CDTF">2020-10-27T09:23:42Z</dcterms:created>
  <dcterms:modified xsi:type="dcterms:W3CDTF">2025-04-03T13:37:37Z</dcterms:modified>
</cp:coreProperties>
</file>