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6" r:id="rId2"/>
    <p:sldId id="298" r:id="rId3"/>
    <p:sldId id="299" r:id="rId4"/>
    <p:sldId id="300" r:id="rId5"/>
    <p:sldId id="301" r:id="rId6"/>
    <p:sldId id="303" r:id="rId7"/>
    <p:sldId id="302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1"/>
    <p:restoredTop sz="94686"/>
  </p:normalViewPr>
  <p:slideViewPr>
    <p:cSldViewPr snapToGrid="0" snapToObjects="1">
      <p:cViewPr varScale="1">
        <p:scale>
          <a:sx n="120" d="100"/>
          <a:sy n="120" d="100"/>
        </p:scale>
        <p:origin x="1112" y="3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162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854D313-E932-624F-A557-A63B71ABD7CA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31B084-3815-B949-8553-A680AAE07CE8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0E9024B-CAFC-FF44-B2B1-C2AB80435A97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2271803-7568-2E46-828C-3123D4FAE0CA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62B28CB-1051-8D4D-9A22-E619683A2C84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51B0D71-11DD-064D-A9E5-71B4F0AD3AE1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5091A9A-98A8-8443-AC58-3A24F6589A47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D44E4BA-42B3-A54B-BAA2-D856136A81C1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AAAA-C2F5-9847-A3B9-7BC13B1B3D6A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60E6-AB41-2F47-B326-82B8335F9212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8A1E-87D6-7544-955A-C72D15785A92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871E1-A4FA-4D47-8C87-4834EED28D9B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CA180-B2E4-EE4A-8BE5-1CD72C0B154C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DF6C-FAC3-594C-8E00-366804E57A89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2B699-EC3F-3A46-A0D0-80DF5773E4DA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F497-6ECC-8342-8652-8C86B6A1021B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FDE3-3196-9B44-98CD-A7767B05A420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EA6A-7533-AE43-9403-89E1240EB6A7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2C2922E5-9E27-7D45-A5E0-07C601E6CEB6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Tom Dack | APEL Update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desk.ggus.eu/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APEL Update</a:t>
            </a:r>
            <a:br>
              <a:rPr lang="en-US" dirty="0"/>
            </a:br>
            <a:r>
              <a:rPr lang="en-US" sz="4000" dirty="0"/>
              <a:t>for WLCG Operations Coordination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Tom Dack – UKRI STFC</a:t>
            </a:r>
          </a:p>
          <a:p>
            <a:r>
              <a:rPr lang="en-GB" b="0" dirty="0"/>
              <a:t>06/03/25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DD2056-563A-0079-8535-2AC2EB5558B5}"/>
              </a:ext>
            </a:extLst>
          </p:cNvPr>
          <p:cNvSpPr/>
          <p:nvPr/>
        </p:nvSpPr>
        <p:spPr>
          <a:xfrm>
            <a:off x="4253023" y="350874"/>
            <a:ext cx="3795824" cy="2615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6D4A09-15AE-70DF-64B6-5C3B2C351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Development Updates:</a:t>
            </a:r>
          </a:p>
          <a:p>
            <a:pPr lvl="1"/>
            <a:r>
              <a:rPr lang="en-GB" sz="2900" dirty="0"/>
              <a:t>EL8+ Status Update</a:t>
            </a:r>
          </a:p>
          <a:p>
            <a:pPr lvl="1"/>
            <a:r>
              <a:rPr lang="en-GB" sz="2900" dirty="0" err="1"/>
              <a:t>HEPscore</a:t>
            </a:r>
            <a:r>
              <a:rPr lang="en-GB" sz="2900" dirty="0"/>
              <a:t> Accounting Update</a:t>
            </a:r>
          </a:p>
          <a:p>
            <a:pPr lvl="1"/>
            <a:r>
              <a:rPr lang="en-GB" sz="2900" dirty="0"/>
              <a:t>Token Accounting</a:t>
            </a:r>
          </a:p>
          <a:p>
            <a:r>
              <a:rPr lang="en-GB" sz="3200" dirty="0"/>
              <a:t>Operations Update</a:t>
            </a:r>
          </a:p>
          <a:p>
            <a:r>
              <a:rPr lang="en-GB" sz="3200" dirty="0"/>
              <a:t>Plans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4FE556-DA19-8285-1A50-935A1718A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DA207-8CBD-2C0A-0A71-DF1D1F86C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DF6C-FAC3-594C-8E00-366804E57A89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6A006-85C4-68E4-95EF-738046D97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A0D68-A4D7-189F-8E07-C434E5BBD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500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0F89C7-4AD5-6DDE-A37E-B72E42626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All pending host migrations were completed before the winter break</a:t>
            </a:r>
          </a:p>
          <a:p>
            <a:pPr lvl="1"/>
            <a:r>
              <a:rPr lang="en-GB" sz="2000" dirty="0"/>
              <a:t>This includes the main production EGI/WLCG APEL server</a:t>
            </a:r>
          </a:p>
          <a:p>
            <a:pPr lvl="1"/>
            <a:r>
              <a:rPr lang="en-GB" sz="2000" dirty="0"/>
              <a:t>As part of this migration, the following improvements were added:</a:t>
            </a:r>
          </a:p>
          <a:p>
            <a:pPr lvl="2"/>
            <a:r>
              <a:rPr lang="en-GB" sz="2000" dirty="0"/>
              <a:t>Updated logging and host services monitoring</a:t>
            </a:r>
          </a:p>
          <a:p>
            <a:pPr lvl="2"/>
            <a:r>
              <a:rPr lang="en-GB" sz="2000" dirty="0"/>
              <a:t>Database and APEL server moved to separate hosts, simplifying future maintenance</a:t>
            </a:r>
          </a:p>
          <a:p>
            <a:r>
              <a:rPr lang="en-GB" sz="2400" dirty="0"/>
              <a:t>APEL packages are available in the CERN repo, and UMD-5</a:t>
            </a:r>
          </a:p>
          <a:p>
            <a:endParaRPr lang="en-GB" sz="2400" dirty="0"/>
          </a:p>
          <a:p>
            <a:r>
              <a:rPr lang="en-GB" sz="2400" dirty="0"/>
              <a:t>Some work remains to deprecate any remaining Python 2 functionality</a:t>
            </a:r>
          </a:p>
          <a:p>
            <a:pPr lvl="1"/>
            <a:r>
              <a:rPr lang="en-GB" sz="2000" dirty="0"/>
              <a:t>Aim to improve maintainability of APEL codebase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19CB9F-C277-29E6-B827-98A6BDD33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EL8+ Update		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00A4F-DF16-D34E-F9E3-243592D7B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DF6C-FAC3-594C-8E00-366804E57A89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D255C-66B5-8814-7159-E2FC249D3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135E0-F65D-EE0E-C77E-99E34F387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74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C3F943-88BC-1020-67D1-B8F9CC79C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err="1"/>
              <a:t>HEPscore</a:t>
            </a:r>
            <a:r>
              <a:rPr lang="en-GB" sz="2400" dirty="0"/>
              <a:t> feature rollout:</a:t>
            </a:r>
          </a:p>
          <a:p>
            <a:pPr lvl="1"/>
            <a:r>
              <a:rPr lang="en-GB" sz="2000" dirty="0"/>
              <a:t>Successfully deployed to the APEL accounting repository as of last week</a:t>
            </a:r>
          </a:p>
          <a:p>
            <a:pPr lvl="1"/>
            <a:r>
              <a:rPr lang="en-GB" sz="2000" dirty="0"/>
              <a:t>The Accounting Portal has experienced problems rolling out associated required changes</a:t>
            </a:r>
          </a:p>
          <a:p>
            <a:r>
              <a:rPr lang="en-GB" sz="2400" dirty="0"/>
              <a:t>Current Status: </a:t>
            </a:r>
          </a:p>
          <a:p>
            <a:pPr lvl="1"/>
            <a:r>
              <a:rPr lang="en-GB" sz="2000" dirty="0"/>
              <a:t>New format records can be accepted at the repository</a:t>
            </a:r>
          </a:p>
          <a:p>
            <a:pPr lvl="1"/>
            <a:r>
              <a:rPr lang="en-GB" sz="2000" dirty="0"/>
              <a:t>No changes visible in the Portal yet</a:t>
            </a:r>
          </a:p>
          <a:p>
            <a:pPr lvl="1"/>
            <a:endParaRPr lang="en-GB" sz="2000" dirty="0"/>
          </a:p>
          <a:p>
            <a:r>
              <a:rPr lang="en-GB" sz="2400" dirty="0"/>
              <a:t>Whilst Portal issues are resolved, the APEL team are monitoring behaviour and performance of the Repository</a:t>
            </a:r>
          </a:p>
          <a:p>
            <a:r>
              <a:rPr lang="en-GB" sz="2400" dirty="0"/>
              <a:t>Once issues are resolved, the team will make a wider announcement that APEL can now accept the new record format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C4CD74-5B9D-71E9-9C04-603813F08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HEPscore</a:t>
            </a:r>
            <a:r>
              <a:rPr lang="en-GB" dirty="0"/>
              <a:t> Accounting Update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6AF28-AE6A-435B-4F39-16392E213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DF6C-FAC3-594C-8E00-366804E57A89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AF936-C4E6-F7D8-1D2B-09F5024E1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49A8D-9423-11B3-42C1-4A5722EC9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492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08D6F9-0137-93F8-EB54-02AD5C841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is the next priority for WLCG accounting</a:t>
            </a:r>
          </a:p>
          <a:p>
            <a:r>
              <a:rPr lang="en-GB" dirty="0"/>
              <a:t>Understanding how required attributes may be understood without VOMS</a:t>
            </a:r>
          </a:p>
          <a:p>
            <a:pPr lvl="1"/>
            <a:r>
              <a:rPr lang="en-GB" dirty="0"/>
              <a:t>APEL requires VO etc. attributes, to aggregate data, and currently expects them in the records sent from sites</a:t>
            </a:r>
          </a:p>
          <a:p>
            <a:pPr lvl="2"/>
            <a:r>
              <a:rPr lang="en-GB" dirty="0"/>
              <a:t>Currently require that this is done at the accounting client side</a:t>
            </a:r>
          </a:p>
          <a:p>
            <a:pPr lvl="1"/>
            <a:r>
              <a:rPr lang="en-GB" dirty="0"/>
              <a:t>The method through which VO is communicated with tokens is still somewhat in flux</a:t>
            </a:r>
          </a:p>
          <a:p>
            <a:pPr lvl="2"/>
            <a:r>
              <a:rPr lang="en-GB" dirty="0"/>
              <a:t>Can be inferred from issuer for some tokens, but not always true for some issuers</a:t>
            </a:r>
          </a:p>
          <a:p>
            <a:pPr lvl="1"/>
            <a:r>
              <a:rPr lang="en-GB" dirty="0"/>
              <a:t>Initial work can be done to “fake” X509userProxy values from token attributes</a:t>
            </a:r>
          </a:p>
          <a:p>
            <a:pPr lvl="1"/>
            <a:r>
              <a:rPr lang="en-GB" dirty="0"/>
              <a:t>A long-term method of establishing VO from token attributes will need to be agreed between APEL team and WLCG AuthZ </a:t>
            </a:r>
          </a:p>
          <a:p>
            <a:pPr lvl="1"/>
            <a:r>
              <a:rPr lang="en-GB" dirty="0"/>
              <a:t>Once this is understood, the APEL team can move forward with implementation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4B33E8-DFBB-D3CD-9855-B2472FA18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Token Accounting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0711D-9FF4-CCBB-990C-D5C62937B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DF6C-FAC3-594C-8E00-366804E57A89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4403E-5DE8-4693-15E0-0C7FDE5F9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D4A0D-2853-15D9-83CB-093BDFAEC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173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FD454C-864D-AF5A-EFBD-A9C76DA1F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Revised Operational Structure for the Federating Services Group at RAL</a:t>
            </a:r>
          </a:p>
          <a:p>
            <a:pPr lvl="1"/>
            <a:r>
              <a:rPr lang="en-GB" dirty="0"/>
              <a:t>This group manages RAL deployments of APEL, GOCDB, FTS, INDIGO IAM for various communities</a:t>
            </a:r>
          </a:p>
          <a:p>
            <a:pPr lvl="1"/>
            <a:r>
              <a:rPr lang="en-GB" dirty="0"/>
              <a:t>Previously had one on-duty per week, which was one of the service owners for the above services</a:t>
            </a:r>
          </a:p>
          <a:p>
            <a:r>
              <a:rPr lang="en-GB" dirty="0"/>
              <a:t>New Structure for ~ 2months now</a:t>
            </a:r>
          </a:p>
          <a:p>
            <a:pPr lvl="1"/>
            <a:r>
              <a:rPr lang="en-GB" b="1" dirty="0"/>
              <a:t>On-Duty Helpdesk</a:t>
            </a:r>
          </a:p>
          <a:p>
            <a:pPr lvl="2"/>
            <a:r>
              <a:rPr lang="en-GB" dirty="0"/>
              <a:t>Ticket triage, first response, standard resolution and customer service</a:t>
            </a:r>
          </a:p>
          <a:p>
            <a:pPr lvl="2"/>
            <a:r>
              <a:rPr lang="en-GB" dirty="0"/>
              <a:t>Escalates if ticket is non-standard</a:t>
            </a:r>
          </a:p>
          <a:p>
            <a:pPr lvl="1"/>
            <a:r>
              <a:rPr lang="en-GB" b="1" dirty="0"/>
              <a:t>Service Manager On-Duty</a:t>
            </a:r>
          </a:p>
          <a:p>
            <a:pPr lvl="2"/>
            <a:r>
              <a:rPr lang="en-GB" dirty="0"/>
              <a:t>Provides more involved technical support as required</a:t>
            </a:r>
          </a:p>
          <a:p>
            <a:pPr lvl="2"/>
            <a:r>
              <a:rPr lang="en-GB" dirty="0"/>
              <a:t>Upskilling and knowledge sharing activities underway, so as to ensure all staff have suitable experience with all services – currently focused on bringing up APEL knowledge across the team</a:t>
            </a:r>
          </a:p>
          <a:p>
            <a:pPr lvl="1"/>
            <a:r>
              <a:rPr lang="en-GB" b="1" dirty="0"/>
              <a:t>Final Escalation – to Service Manager</a:t>
            </a:r>
          </a:p>
          <a:p>
            <a:pPr lvl="1"/>
            <a:endParaRPr lang="en-GB" b="1" dirty="0"/>
          </a:p>
          <a:p>
            <a:pPr lvl="1"/>
            <a:r>
              <a:rPr lang="en-GB" b="1" dirty="0">
                <a:hlinkClick r:id="rId2"/>
              </a:rPr>
              <a:t>https://helpdesk.ggus.eu</a:t>
            </a:r>
            <a:r>
              <a:rPr lang="en-GB" b="1" dirty="0"/>
              <a:t> remains the best way to get operational support for APEL</a:t>
            </a:r>
          </a:p>
          <a:p>
            <a:pPr lvl="1"/>
            <a:r>
              <a:rPr lang="en-GB" b="1" dirty="0"/>
              <a:t>Outside of operational support, </a:t>
            </a:r>
            <a:r>
              <a:rPr lang="en-GB" b="1" dirty="0" err="1"/>
              <a:t>apel-admins@stfc.ac.uk</a:t>
            </a:r>
            <a:r>
              <a:rPr lang="en-GB" b="1" dirty="0"/>
              <a:t> is the best contact point for the service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374589-3199-7B64-314C-EEEE2321A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Operations Update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682F0-379F-CD66-E175-5930021B8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DF6C-FAC3-594C-8E00-366804E57A89}" type="datetime3">
              <a:rPr lang="en-GB" smtClean="0"/>
              <a:t>6 March,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0C644-CE37-2A7A-98A6-123B5F580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D805A-7727-7635-80D9-AE43E0682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523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38ECA4-CCE2-4478-6A39-F6872D3FE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Current work is to support Portal team to resolve remaining issues</a:t>
            </a:r>
          </a:p>
          <a:p>
            <a:r>
              <a:rPr lang="en-GB" dirty="0"/>
              <a:t>Then work with WLCG and EGI Ops to plan </a:t>
            </a:r>
            <a:r>
              <a:rPr lang="en-GB" dirty="0" err="1"/>
              <a:t>HEPscore</a:t>
            </a:r>
            <a:r>
              <a:rPr lang="en-GB" dirty="0"/>
              <a:t> site upgrade plan</a:t>
            </a:r>
          </a:p>
          <a:p>
            <a:endParaRPr lang="en-GB" dirty="0"/>
          </a:p>
          <a:p>
            <a:r>
              <a:rPr lang="en-GB" dirty="0"/>
              <a:t>Following </a:t>
            </a:r>
            <a:r>
              <a:rPr lang="en-GB" dirty="0" err="1"/>
              <a:t>HEPscore</a:t>
            </a:r>
            <a:r>
              <a:rPr lang="en-GB" dirty="0"/>
              <a:t> rollout:</a:t>
            </a:r>
          </a:p>
          <a:p>
            <a:pPr lvl="1"/>
            <a:r>
              <a:rPr lang="en-GB" dirty="0"/>
              <a:t>Post-X.509 (non-VOMS), initial token support</a:t>
            </a:r>
          </a:p>
          <a:p>
            <a:pPr lvl="1"/>
            <a:r>
              <a:rPr lang="en-GB" dirty="0"/>
              <a:t>Finalise and deploy the replacement of the pub/sync validation system</a:t>
            </a:r>
          </a:p>
          <a:p>
            <a:pPr lvl="1"/>
            <a:endParaRPr lang="en-GB" dirty="0"/>
          </a:p>
          <a:p>
            <a:r>
              <a:rPr lang="en-GB" dirty="0"/>
              <a:t>After this, the team will look to implement general service quality improvements and features</a:t>
            </a:r>
          </a:p>
          <a:p>
            <a:pPr marL="366712"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7C9FDF-2606-A547-5966-88A159012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 &amp; Plans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DE8D2-48A3-B38B-596C-45872EA90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DF6C-FAC3-594C-8E00-366804E57A89}" type="datetime3">
              <a:rPr lang="en-GB" smtClean="0"/>
              <a:t>4 March,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1DC26-42F2-28E6-7700-D6FFB2BD2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Tom Dack | APEL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0D0F5-3F4F-F1F3-9703-FB1E0E4A3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21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2974</TotalTime>
  <Words>591</Words>
  <Application>Microsoft Macintosh PowerPoint</Application>
  <PresentationFormat>Widescreen</PresentationFormat>
  <Paragraphs>83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APEL Update for WLCG Operations Coordination</vt:lpstr>
      <vt:lpstr>Agenda</vt:lpstr>
      <vt:lpstr>EL8+ Update  </vt:lpstr>
      <vt:lpstr>HEPscore Accounting Update</vt:lpstr>
      <vt:lpstr>Token Accounting</vt:lpstr>
      <vt:lpstr>Operations Update</vt:lpstr>
      <vt:lpstr>Next Steps &amp; Plans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 Dack</dc:creator>
  <cp:lastModifiedBy>Tom Dack</cp:lastModifiedBy>
  <cp:revision>3</cp:revision>
  <dcterms:created xsi:type="dcterms:W3CDTF">2025-03-04T13:24:45Z</dcterms:created>
  <dcterms:modified xsi:type="dcterms:W3CDTF">2025-03-06T14:59:26Z</dcterms:modified>
</cp:coreProperties>
</file>