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3"/>
  </p:notesMasterIdLst>
  <p:sldIdLst>
    <p:sldId id="1034" r:id="rId5"/>
    <p:sldId id="1116" r:id="rId6"/>
    <p:sldId id="1114" r:id="rId7"/>
    <p:sldId id="1126" r:id="rId8"/>
    <p:sldId id="1121" r:id="rId9"/>
    <p:sldId id="1123" r:id="rId10"/>
    <p:sldId id="1139" r:id="rId11"/>
    <p:sldId id="1134" r:id="rId12"/>
    <p:sldId id="1135" r:id="rId13"/>
    <p:sldId id="1119" r:id="rId14"/>
    <p:sldId id="1136" r:id="rId15"/>
    <p:sldId id="1120" r:id="rId16"/>
    <p:sldId id="1109" r:id="rId17"/>
    <p:sldId id="1140" r:id="rId18"/>
    <p:sldId id="1141" r:id="rId19"/>
    <p:sldId id="1128" r:id="rId20"/>
    <p:sldId id="1112" r:id="rId21"/>
    <p:sldId id="1100" r:id="rId22"/>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aud Devred" initials="AD" lastIdx="22" clrIdx="0">
    <p:extLst>
      <p:ext uri="{19B8F6BF-5375-455C-9EA6-DF929625EA0E}">
        <p15:presenceInfo xmlns:p15="http://schemas.microsoft.com/office/powerpoint/2012/main" userId="S::arnaud.devred@cern.ch::89679b2d-f959-4df6-ad80-948cf498df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CA02C"/>
    <a:srgbClr val="FF7F0E"/>
    <a:srgbClr val="02E6FE"/>
    <a:srgbClr val="0000FF"/>
    <a:srgbClr val="FE62CA"/>
    <a:srgbClr val="F967D3"/>
    <a:srgbClr val="BAF953"/>
    <a:srgbClr val="A2FC64"/>
    <a:srgbClr val="0100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84067" autoAdjust="0"/>
  </p:normalViewPr>
  <p:slideViewPr>
    <p:cSldViewPr snapToGrid="0">
      <p:cViewPr varScale="1">
        <p:scale>
          <a:sx n="107" d="100"/>
          <a:sy n="107" d="100"/>
        </p:scale>
        <p:origin x="1596" y="96"/>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D628A480-3686-4A45-B348-778E52A86B5D}" type="datetimeFigureOut">
              <a:rPr lang="en-US" smtClean="0"/>
              <a:t>3/11/2025</a:t>
            </a:fld>
            <a:endParaRPr lang="en-US"/>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3B51F81B-0188-F944-95C5-D896A11FCEC3}" type="slidenum">
              <a:rPr lang="en-US" smtClean="0"/>
              <a:t>‹#›</a:t>
            </a:fld>
            <a:endParaRPr lang="en-US"/>
          </a:p>
        </p:txBody>
      </p:sp>
    </p:spTree>
    <p:extLst>
      <p:ext uri="{BB962C8B-B14F-4D97-AF65-F5344CB8AC3E}">
        <p14:creationId xmlns:p14="http://schemas.microsoft.com/office/powerpoint/2010/main" val="13999409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everyone, in the context of the 12T cos theta FALCOND program, today, I’ll present the work done on the mechanical mockup 2 (abbreviated as LMK 2), which is a collared coil mockup.</a:t>
            </a:r>
          </a:p>
        </p:txBody>
      </p:sp>
      <p:sp>
        <p:nvSpPr>
          <p:cNvPr id="4" name="Slide Number Placeholder 3"/>
          <p:cNvSpPr>
            <a:spLocks noGrp="1"/>
          </p:cNvSpPr>
          <p:nvPr>
            <p:ph type="sldNum" sz="quarter" idx="5"/>
          </p:nvPr>
        </p:nvSpPr>
        <p:spPr/>
        <p:txBody>
          <a:bodyPr/>
          <a:lstStyle/>
          <a:p>
            <a:fld id="{3B51F81B-0188-F944-95C5-D896A11FCEC3}" type="slidenum">
              <a:rPr lang="en-US" smtClean="0"/>
              <a:t>1</a:t>
            </a:fld>
            <a:endParaRPr lang="en-US"/>
          </a:p>
        </p:txBody>
      </p:sp>
    </p:spTree>
    <p:extLst>
      <p:ext uri="{BB962C8B-B14F-4D97-AF65-F5344CB8AC3E}">
        <p14:creationId xmlns:p14="http://schemas.microsoft.com/office/powerpoint/2010/main" val="2488199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following is the outline of the presentation. First, I introduce the motivation &amp; objectives of LMK 2. This is followed by the design details of the mockup. Then, we compare 2 yoke configurations of the same mockup – vertical &amp; horizontal split. Finally, a summary of the work is given along with the next steps that are planned.</a:t>
            </a:r>
          </a:p>
        </p:txBody>
      </p:sp>
      <p:sp>
        <p:nvSpPr>
          <p:cNvPr id="4" name="Slide Number Placeholder 3"/>
          <p:cNvSpPr>
            <a:spLocks noGrp="1"/>
          </p:cNvSpPr>
          <p:nvPr>
            <p:ph type="sldNum" sz="quarter" idx="5"/>
          </p:nvPr>
        </p:nvSpPr>
        <p:spPr/>
        <p:txBody>
          <a:bodyPr/>
          <a:lstStyle/>
          <a:p>
            <a:fld id="{3B51F81B-0188-F944-95C5-D896A11FCEC3}" type="slidenum">
              <a:rPr lang="en-US" smtClean="0"/>
              <a:t>2</a:t>
            </a:fld>
            <a:endParaRPr lang="en-US"/>
          </a:p>
        </p:txBody>
      </p:sp>
    </p:spTree>
    <p:extLst>
      <p:ext uri="{BB962C8B-B14F-4D97-AF65-F5344CB8AC3E}">
        <p14:creationId xmlns:p14="http://schemas.microsoft.com/office/powerpoint/2010/main" val="39655791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motivation for LMK 2 is to use the existing 11T coils, collars &amp; shell. Only modify the yoke to accommodate a mechanical stopper. Study the behavior of this new structure. Apply this knowledge to future 12T FALCOND coils. </a:t>
            </a:r>
            <a:br>
              <a:rPr lang="en-US" dirty="0"/>
            </a:br>
            <a:br>
              <a:rPr lang="en-US" dirty="0"/>
            </a:br>
            <a:r>
              <a:rPr lang="en-US" dirty="0"/>
              <a:t>Validate the concept of aluminum stopper &amp; welded shell on the cos theta collared aperture.</a:t>
            </a:r>
            <a:br>
              <a:rPr lang="en-US" dirty="0"/>
            </a:br>
            <a:br>
              <a:rPr lang="en-US" dirty="0"/>
            </a:br>
            <a:r>
              <a:rPr lang="en-US" dirty="0"/>
              <a:t>Explore a potential cost-effective design for high field long magnets in the 12-13T range.</a:t>
            </a:r>
          </a:p>
        </p:txBody>
      </p:sp>
      <p:sp>
        <p:nvSpPr>
          <p:cNvPr id="4" name="Slide Number Placeholder 3"/>
          <p:cNvSpPr>
            <a:spLocks noGrp="1"/>
          </p:cNvSpPr>
          <p:nvPr>
            <p:ph type="sldNum" sz="quarter" idx="5"/>
          </p:nvPr>
        </p:nvSpPr>
        <p:spPr/>
        <p:txBody>
          <a:bodyPr/>
          <a:lstStyle/>
          <a:p>
            <a:fld id="{3B51F81B-0188-F944-95C5-D896A11FCEC3}" type="slidenum">
              <a:rPr lang="en-US" smtClean="0"/>
              <a:t>3</a:t>
            </a:fld>
            <a:endParaRPr lang="en-US"/>
          </a:p>
        </p:txBody>
      </p:sp>
    </p:spTree>
    <p:extLst>
      <p:ext uri="{BB962C8B-B14F-4D97-AF65-F5344CB8AC3E}">
        <p14:creationId xmlns:p14="http://schemas.microsoft.com/office/powerpoint/2010/main" val="30555334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idea is NOT to pre-stress the coils too much when the shell halves are pressed and welded. In case the shell is loaded off the nominal load, the stopper takes the load and NOT the coils. </a:t>
            </a:r>
            <a:br>
              <a:rPr lang="en-US" dirty="0"/>
            </a:br>
            <a:r>
              <a:rPr lang="en-US" dirty="0"/>
              <a:t>Why specifically aluminum? – Has high CTE of 0.42%. At cold, alu shrinks and disappears. The strain energy stored in the shell at R.T is released to the coils through the structure. This helps to maintain the coil pre-stress at COLD.</a:t>
            </a:r>
          </a:p>
        </p:txBody>
      </p:sp>
      <p:sp>
        <p:nvSpPr>
          <p:cNvPr id="4" name="Slide Number Placeholder 3"/>
          <p:cNvSpPr>
            <a:spLocks noGrp="1"/>
          </p:cNvSpPr>
          <p:nvPr>
            <p:ph type="sldNum" sz="quarter" idx="5"/>
          </p:nvPr>
        </p:nvSpPr>
        <p:spPr/>
        <p:txBody>
          <a:bodyPr/>
          <a:lstStyle/>
          <a:p>
            <a:fld id="{3B51F81B-0188-F944-95C5-D896A11FCEC3}" type="slidenum">
              <a:rPr lang="en-US" smtClean="0"/>
              <a:t>4</a:t>
            </a:fld>
            <a:endParaRPr lang="en-US"/>
          </a:p>
        </p:txBody>
      </p:sp>
    </p:spTree>
    <p:extLst>
      <p:ext uri="{BB962C8B-B14F-4D97-AF65-F5344CB8AC3E}">
        <p14:creationId xmlns:p14="http://schemas.microsoft.com/office/powerpoint/2010/main" val="29476975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B90B32-48F5-5E37-5741-6FFCCDFEF42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14AA45C-3D76-4915-4EB2-D4B3E5719C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CB74CC-7A60-10B4-7102-EECD4DCB0AF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74DF3C5-7EB2-7AB4-6679-F9F400F9B0E4}"/>
              </a:ext>
            </a:extLst>
          </p:cNvPr>
          <p:cNvSpPr>
            <a:spLocks noGrp="1"/>
          </p:cNvSpPr>
          <p:nvPr>
            <p:ph type="sldNum" sz="quarter" idx="5"/>
          </p:nvPr>
        </p:nvSpPr>
        <p:spPr/>
        <p:txBody>
          <a:bodyPr/>
          <a:lstStyle/>
          <a:p>
            <a:fld id="{3B51F81B-0188-F944-95C5-D896A11FCEC3}" type="slidenum">
              <a:rPr lang="en-US" smtClean="0"/>
              <a:t>17</a:t>
            </a:fld>
            <a:endParaRPr lang="en-US"/>
          </a:p>
        </p:txBody>
      </p:sp>
    </p:spTree>
    <p:extLst>
      <p:ext uri="{BB962C8B-B14F-4D97-AF65-F5344CB8AC3E}">
        <p14:creationId xmlns:p14="http://schemas.microsoft.com/office/powerpoint/2010/main" val="13940718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C9E0D9-74C0-D58E-93BB-2EBF1ABBBA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4E30ED-6000-9CFA-9E5D-6D30B8D972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2CB6BFE-1E1C-EC3B-1554-50EC1488505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34DA6B0-55A2-BF76-7691-0F4B2945F7AB}"/>
              </a:ext>
            </a:extLst>
          </p:cNvPr>
          <p:cNvSpPr>
            <a:spLocks noGrp="1"/>
          </p:cNvSpPr>
          <p:nvPr>
            <p:ph type="sldNum" sz="quarter" idx="5"/>
          </p:nvPr>
        </p:nvSpPr>
        <p:spPr/>
        <p:txBody>
          <a:bodyPr/>
          <a:lstStyle/>
          <a:p>
            <a:fld id="{3B51F81B-0188-F944-95C5-D896A11FCEC3}" type="slidenum">
              <a:rPr lang="en-US" smtClean="0"/>
              <a:t>18</a:t>
            </a:fld>
            <a:endParaRPr lang="en-US"/>
          </a:p>
        </p:txBody>
      </p:sp>
    </p:spTree>
    <p:extLst>
      <p:ext uri="{BB962C8B-B14F-4D97-AF65-F5344CB8AC3E}">
        <p14:creationId xmlns:p14="http://schemas.microsoft.com/office/powerpoint/2010/main" val="13050530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inal slide bold">
    <p:bg>
      <p:bgPr>
        <a:solidFill>
          <a:schemeClr val="tx1"/>
        </a:solidFill>
        <a:effectLst/>
      </p:bgPr>
    </p:bg>
    <p:spTree>
      <p:nvGrpSpPr>
        <p:cNvPr id="1" name=""/>
        <p:cNvGrpSpPr/>
        <p:nvPr/>
      </p:nvGrpSpPr>
      <p:grpSpPr>
        <a:xfrm>
          <a:off x="0" y="0"/>
          <a:ext cx="0" cy="0"/>
          <a:chOff x="0" y="0"/>
          <a:chExt cx="0" cy="0"/>
        </a:xfrm>
      </p:grpSpPr>
      <p:pic>
        <p:nvPicPr>
          <p:cNvPr id="4" name="Picture 3" descr="A blue and white logo&#10;&#10;Description automatically generated">
            <a:extLst>
              <a:ext uri="{FF2B5EF4-FFF2-40B4-BE49-F238E27FC236}">
                <a16:creationId xmlns:a16="http://schemas.microsoft.com/office/drawing/2014/main" id="{3870962E-26BF-CEF0-9B2E-575D9706E734}"/>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l="6776" t="6328" r="6776" b="4118"/>
          <a:stretch/>
        </p:blipFill>
        <p:spPr>
          <a:xfrm>
            <a:off x="-1" y="0"/>
            <a:ext cx="9144001" cy="6858000"/>
          </a:xfrm>
          <a:prstGeom prst="rect">
            <a:avLst/>
          </a:prstGeom>
        </p:spPr>
      </p:pic>
      <p:pic>
        <p:nvPicPr>
          <p:cNvPr id="3" name="Picture 2" descr="A blue and white logo&#10;&#10;Description automatically generated">
            <a:extLst>
              <a:ext uri="{FF2B5EF4-FFF2-40B4-BE49-F238E27FC236}">
                <a16:creationId xmlns:a16="http://schemas.microsoft.com/office/drawing/2014/main" id="{70440BA1-5A3B-6DAB-541D-469E31642566}"/>
              </a:ext>
            </a:extLst>
          </p:cNvPr>
          <p:cNvPicPr>
            <a:picLocks noChangeAspect="1"/>
          </p:cNvPicPr>
          <p:nvPr userDrawn="1"/>
        </p:nvPicPr>
        <p:blipFill rotWithShape="1">
          <a:blip r:embed="rId3" cstate="email">
            <a:extLst>
              <a:ext uri="{28A0092B-C50C-407E-A947-70E740481C1C}">
                <a14:useLocalDpi xmlns:a14="http://schemas.microsoft.com/office/drawing/2010/main" val="0"/>
              </a:ext>
            </a:extLst>
          </a:blip>
          <a:srcRect l="6165" t="6229" r="6165" b="2954"/>
          <a:stretch/>
        </p:blipFill>
        <p:spPr>
          <a:xfrm>
            <a:off x="-2" y="0"/>
            <a:ext cx="9144001" cy="685800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Final slide lean">
    <p:bg>
      <p:bgRef idx="1001">
        <a:schemeClr val="bg2"/>
      </p:bgRef>
    </p:bg>
    <p:spTree>
      <p:nvGrpSpPr>
        <p:cNvPr id="1" name=""/>
        <p:cNvGrpSpPr/>
        <p:nvPr/>
      </p:nvGrpSpPr>
      <p:grpSpPr>
        <a:xfrm>
          <a:off x="0" y="0"/>
          <a:ext cx="0" cy="0"/>
          <a:chOff x="0" y="0"/>
          <a:chExt cx="0" cy="0"/>
        </a:xfrm>
      </p:grpSpPr>
      <p:pic>
        <p:nvPicPr>
          <p:cNvPr id="4" name="Picture 3" descr="Logo, company name&#10;&#10;Description automatically generated">
            <a:extLst>
              <a:ext uri="{FF2B5EF4-FFF2-40B4-BE49-F238E27FC236}">
                <a16:creationId xmlns:a16="http://schemas.microsoft.com/office/drawing/2014/main" id="{6ADE924E-8D52-CD4C-B230-180DBB7964C0}"/>
              </a:ext>
            </a:extLst>
          </p:cNvPr>
          <p:cNvPicPr>
            <a:picLocks noChangeAspect="1"/>
          </p:cNvPicPr>
          <p:nvPr userDrawn="1"/>
        </p:nvPicPr>
        <p:blipFill rotWithShape="1">
          <a:blip r:embed="rId2" cstate="email">
            <a:clrChange>
              <a:clrFrom>
                <a:srgbClr val="231F20"/>
              </a:clrFrom>
              <a:clrTo>
                <a:srgbClr val="231F20">
                  <a:alpha val="0"/>
                </a:srgbClr>
              </a:clrTo>
            </a:clrChange>
            <a:extLst>
              <a:ext uri="{28A0092B-C50C-407E-A947-70E740481C1C}">
                <a14:useLocalDpi xmlns:a14="http://schemas.microsoft.com/office/drawing/2010/main" val="0"/>
              </a:ext>
            </a:extLst>
          </a:blip>
          <a:srcRect l="23457" t="9106" r="24168" b="4413"/>
          <a:stretch/>
        </p:blipFill>
        <p:spPr>
          <a:xfrm>
            <a:off x="3458816" y="2216426"/>
            <a:ext cx="2311789" cy="2698829"/>
          </a:xfrm>
          <a:prstGeom prst="rect">
            <a:avLst/>
          </a:prstGeom>
        </p:spPr>
      </p:pic>
      <p:sp>
        <p:nvSpPr>
          <p:cNvPr id="2" name="Rectangle 1">
            <a:extLst>
              <a:ext uri="{FF2B5EF4-FFF2-40B4-BE49-F238E27FC236}">
                <a16:creationId xmlns:a16="http://schemas.microsoft.com/office/drawing/2014/main" id="{28748BCF-B490-A42D-D29A-31D8478D0913}"/>
              </a:ext>
            </a:extLst>
          </p:cNvPr>
          <p:cNvSpPr/>
          <p:nvPr userDrawn="1"/>
        </p:nvSpPr>
        <p:spPr>
          <a:xfrm>
            <a:off x="3699887" y="4770554"/>
            <a:ext cx="1888661" cy="384721"/>
          </a:xfrm>
          <a:prstGeom prst="rect">
            <a:avLst/>
          </a:prstGeom>
          <a:noFill/>
        </p:spPr>
        <p:txBody>
          <a:bodyPr wrap="square" lIns="91440" tIns="45720" rIns="91440" bIns="45720">
            <a:spAutoFit/>
          </a:bodyPr>
          <a:lstStyle/>
          <a:p>
            <a:pPr algn="ctr"/>
            <a:r>
              <a:rPr lang="en-US" sz="1900" b="1" cap="none" spc="0">
                <a:ln w="10160">
                  <a:solidFill>
                    <a:schemeClr val="accent5"/>
                  </a:solidFill>
                  <a:prstDash val="solid"/>
                </a:ln>
                <a:solidFill>
                  <a:srgbClr val="FFFFFF"/>
                </a:solidFill>
                <a:effectLst>
                  <a:outerShdw blurRad="38100" dist="22860" dir="5400000" algn="tl" rotWithShape="0">
                    <a:srgbClr val="000000">
                      <a:alpha val="30000"/>
                    </a:srgbClr>
                  </a:outerShdw>
                </a:effectLst>
              </a:rPr>
              <a:t>Programme</a:t>
            </a:r>
          </a:p>
        </p:txBody>
      </p:sp>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a:xfrm>
            <a:off x="457200" y="249936"/>
            <a:ext cx="8226854" cy="940443"/>
          </a:xfrm>
        </p:spPr>
        <p:txBody>
          <a:bodyPr/>
          <a:lstStyle>
            <a:lvl1pPr algn="l">
              <a:defRPr/>
            </a:lvl1pPr>
          </a:lstStyle>
          <a:p>
            <a:r>
              <a:rPr kumimoji="0" lang="en-GB" noProof="0"/>
              <a:t>Click to edit Master title style</a:t>
            </a:r>
          </a:p>
        </p:txBody>
      </p:sp>
      <p:sp>
        <p:nvSpPr>
          <p:cNvPr id="3" name="Espace réservé du contenu 2"/>
          <p:cNvSpPr>
            <a:spLocks noGrp="1"/>
          </p:cNvSpPr>
          <p:nvPr>
            <p:ph idx="1"/>
          </p:nvPr>
        </p:nvSpPr>
        <p:spPr>
          <a:xfrm>
            <a:off x="457200" y="1322832"/>
            <a:ext cx="8226854" cy="4670196"/>
          </a:xfrm>
        </p:spPr>
        <p:txBody>
          <a:bodyPr/>
          <a:lstStyle>
            <a:lvl1pPr marL="493776" indent="-457200">
              <a:buClr>
                <a:schemeClr val="tx1"/>
              </a:buClr>
              <a:buFont typeface="Arial" panose="020B0604020202020204" pitchFamily="34" charset="0"/>
              <a:buChar char="•"/>
              <a:defRPr/>
            </a:lvl1pPr>
            <a:lvl2pPr>
              <a:buClr>
                <a:schemeClr val="tx1"/>
              </a:buClr>
              <a:defRPr/>
            </a:lvl2pPr>
            <a:lvl3pPr>
              <a:buClr>
                <a:schemeClr val="tx1"/>
              </a:buClr>
              <a:defRPr/>
            </a:lvl3pPr>
            <a:lvl4pPr>
              <a:buClr>
                <a:schemeClr val="tx1"/>
              </a:buClr>
              <a:defRPr/>
            </a:lvl4pPr>
            <a:lvl5pPr>
              <a:buClr>
                <a:schemeClr val="tx1"/>
              </a:buClr>
              <a:defRPr/>
            </a:lvl5pPr>
          </a:lstStyle>
          <a:p>
            <a:pPr lvl="0" eaLnBrk="1" latinLnBrk="0" hangingPunct="1"/>
            <a:r>
              <a:rPr lang="en-GB" noProof="0"/>
              <a:t>Click to edit Master text styles</a:t>
            </a:r>
          </a:p>
          <a:p>
            <a:pPr lvl="1" eaLnBrk="1" latinLnBrk="0" hangingPunct="1"/>
            <a:r>
              <a:rPr lang="en-GB" noProof="0"/>
              <a:t>Second level</a:t>
            </a:r>
          </a:p>
          <a:p>
            <a:pPr lvl="2" eaLnBrk="1" latinLnBrk="0" hangingPunct="1"/>
            <a:r>
              <a:rPr lang="en-GB" noProof="0"/>
              <a:t>Third level</a:t>
            </a:r>
          </a:p>
          <a:p>
            <a:pPr lvl="3" eaLnBrk="1" latinLnBrk="0" hangingPunct="1"/>
            <a:r>
              <a:rPr lang="en-GB" noProof="0"/>
              <a:t>Fourth level</a:t>
            </a:r>
          </a:p>
          <a:p>
            <a:pPr lvl="4" eaLnBrk="1" latinLnBrk="0" hangingPunct="1"/>
            <a:r>
              <a:rPr lang="en-GB" noProof="0"/>
              <a:t>Fifth level</a:t>
            </a:r>
            <a:endParaRPr kumimoji="0" lang="en-GB" noProof="0"/>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bg1"/>
                </a:solidFill>
              </a:defRPr>
            </a:lvl1pPr>
          </a:lstStyle>
          <a:p>
            <a:fld id="{A77904EE-6DEA-4C30-B1D3-4D3EDF809023}" type="datetime1">
              <a:rPr lang="en-US" smtClean="0"/>
              <a:t>3/11/2025</a:t>
            </a:fld>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l">
              <a:defRPr sz="900">
                <a:solidFill>
                  <a:schemeClr val="bg1"/>
                </a:solidFill>
              </a:defRPr>
            </a:lvl1pPr>
          </a:lstStyle>
          <a:p>
            <a:r>
              <a:rPr lang="en-US"/>
              <a:t>Author: Sachin Gowrishankar</a:t>
            </a:r>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Presentation title">
    <p:spTree>
      <p:nvGrpSpPr>
        <p:cNvPr id="1" name=""/>
        <p:cNvGrpSpPr/>
        <p:nvPr/>
      </p:nvGrpSpPr>
      <p:grpSpPr>
        <a:xfrm>
          <a:off x="0" y="0"/>
          <a:ext cx="0" cy="0"/>
          <a:chOff x="0" y="0"/>
          <a:chExt cx="0" cy="0"/>
        </a:xfrm>
      </p:grpSpPr>
      <p:sp>
        <p:nvSpPr>
          <p:cNvPr id="2" name="Titre 1"/>
          <p:cNvSpPr>
            <a:spLocks noGrp="1"/>
          </p:cNvSpPr>
          <p:nvPr>
            <p:ph type="title"/>
          </p:nvPr>
        </p:nvSpPr>
        <p:spPr>
          <a:xfrm>
            <a:off x="446216" y="744677"/>
            <a:ext cx="8265984" cy="2513191"/>
          </a:xfrm>
        </p:spPr>
        <p:txBody>
          <a:bodyPr tIns="0" bIns="0" anchor="t"/>
          <a:lstStyle>
            <a:lvl1pPr algn="r">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a:t>Click to </a:t>
            </a:r>
            <a:r>
              <a:rPr kumimoji="0" lang="fr-CH" err="1"/>
              <a:t>edit</a:t>
            </a:r>
            <a:r>
              <a:rPr kumimoji="0" lang="fr-CH"/>
              <a:t> Master </a:t>
            </a:r>
            <a:r>
              <a:rPr kumimoji="0" lang="fr-CH" err="1"/>
              <a:t>title</a:t>
            </a:r>
            <a:r>
              <a:rPr kumimoji="0" lang="fr-CH"/>
              <a:t> style</a:t>
            </a:r>
            <a:endParaRPr kumimoji="0" lang="en-US"/>
          </a:p>
        </p:txBody>
      </p:sp>
      <p:sp>
        <p:nvSpPr>
          <p:cNvPr id="3" name="Espace réservé du texte 2"/>
          <p:cNvSpPr>
            <a:spLocks noGrp="1"/>
          </p:cNvSpPr>
          <p:nvPr>
            <p:ph type="body" idx="1"/>
          </p:nvPr>
        </p:nvSpPr>
        <p:spPr>
          <a:xfrm>
            <a:off x="2082800" y="3461966"/>
            <a:ext cx="6629400" cy="1066688"/>
          </a:xfrm>
        </p:spPr>
        <p:txBody>
          <a:bodyPr lIns="45720" tIns="0" rIns="45720" bIns="0"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a:t>Click to edit Master text styles</a:t>
            </a:r>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bg1"/>
                </a:solidFill>
              </a:defRPr>
            </a:lvl1pPr>
          </a:lstStyle>
          <a:p>
            <a:fld id="{E99FAAE6-4D62-4E93-ABDB-0B4BA5269858}" type="datetime1">
              <a:rPr lang="en-US" smtClean="0"/>
              <a:t>3/11/2025</a:t>
            </a:fld>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l">
              <a:defRPr sz="900">
                <a:solidFill>
                  <a:schemeClr val="bg1"/>
                </a:solidFill>
              </a:defRPr>
            </a:lvl1pPr>
          </a:lstStyle>
          <a:p>
            <a:r>
              <a:rPr lang="en-US"/>
              <a:t>Author: Sachin Gowrishankar</a:t>
            </a:r>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re 1"/>
          <p:cNvSpPr>
            <a:spLocks noGrp="1"/>
          </p:cNvSpPr>
          <p:nvPr>
            <p:ph type="title"/>
          </p:nvPr>
        </p:nvSpPr>
        <p:spPr>
          <a:xfrm>
            <a:off x="467139" y="130498"/>
            <a:ext cx="8219661" cy="936000"/>
          </a:xfrm>
        </p:spPr>
        <p:txBody>
          <a:bodyPr anchor="ctr"/>
          <a:lstStyle>
            <a:lvl1pPr algn="l">
              <a:defRPr sz="4600"/>
            </a:lvl1pPr>
          </a:lstStyle>
          <a:p>
            <a:r>
              <a:rPr kumimoji="0" lang="fr-CH"/>
              <a:t>Click to </a:t>
            </a:r>
            <a:r>
              <a:rPr kumimoji="0" lang="fr-CH" err="1"/>
              <a:t>edit</a:t>
            </a:r>
            <a:r>
              <a:rPr kumimoji="0" lang="fr-CH"/>
              <a:t> Master </a:t>
            </a:r>
            <a:r>
              <a:rPr kumimoji="0" lang="fr-CH" err="1"/>
              <a:t>title</a:t>
            </a:r>
            <a:r>
              <a:rPr kumimoji="0" lang="fr-CH"/>
              <a:t> style</a:t>
            </a:r>
            <a:endParaRPr kumimoji="0" lang="en-US"/>
          </a:p>
        </p:txBody>
      </p:sp>
      <p:sp>
        <p:nvSpPr>
          <p:cNvPr id="3"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bg1"/>
                </a:solidFill>
              </a:defRPr>
            </a:lvl1pPr>
          </a:lstStyle>
          <a:p>
            <a:fld id="{6ACB78AD-89E7-4D11-A059-28A5B8257E67}" type="datetime1">
              <a:rPr lang="en-US" smtClean="0"/>
              <a:t>3/11/2025</a:t>
            </a:fld>
            <a:endParaRPr lang="en-US" dirty="0"/>
          </a:p>
        </p:txBody>
      </p:sp>
      <p:sp>
        <p:nvSpPr>
          <p:cNvPr id="4"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l">
              <a:defRPr sz="900">
                <a:solidFill>
                  <a:schemeClr val="bg1"/>
                </a:solidFill>
              </a:defRPr>
            </a:lvl1pPr>
          </a:lstStyle>
          <a:p>
            <a:r>
              <a:rPr lang="en-US"/>
              <a:t>Author: Sachin Gowrishankar</a:t>
            </a:r>
            <a:endParaRPr lang="en-US" dirty="0"/>
          </a:p>
        </p:txBody>
      </p:sp>
      <p:sp>
        <p:nvSpPr>
          <p:cNvPr id="5"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a:p>
        </p:txBody>
      </p:sp>
      <p:sp>
        <p:nvSpPr>
          <p:cNvPr id="6" name="TextBox 5">
            <a:extLst>
              <a:ext uri="{FF2B5EF4-FFF2-40B4-BE49-F238E27FC236}">
                <a16:creationId xmlns:a16="http://schemas.microsoft.com/office/drawing/2014/main" id="{47D79BA2-5E65-D872-7CDC-D37D97C570AA}"/>
              </a:ext>
            </a:extLst>
          </p:cNvPr>
          <p:cNvSpPr txBox="1"/>
          <p:nvPr userDrawn="1"/>
        </p:nvSpPr>
        <p:spPr>
          <a:xfrm>
            <a:off x="803106" y="6568992"/>
            <a:ext cx="845220" cy="200055"/>
          </a:xfrm>
          <a:prstGeom prst="rect">
            <a:avLst/>
          </a:prstGeom>
          <a:noFill/>
          <a:ln>
            <a:noFill/>
          </a:ln>
        </p:spPr>
        <p:txBody>
          <a:bodyPr wrap="square" rtlCol="0">
            <a:spAutoFit/>
          </a:bodyPr>
          <a:lstStyle/>
          <a:p>
            <a:pPr algn="ctr"/>
            <a:r>
              <a:rPr lang="en-US" sz="700">
                <a:solidFill>
                  <a:schemeClr val="accent2">
                    <a:lumMod val="20000"/>
                    <a:lumOff val="80000"/>
                  </a:schemeClr>
                </a:solidFill>
                <a:latin typeface="Rockwell Light" panose="020F0502020204030204" pitchFamily="18" charset="0"/>
                <a:cs typeface="Aptos Serif" panose="020B0502040204020203" pitchFamily="18" charset="0"/>
              </a:rPr>
              <a:t>Programme</a:t>
            </a:r>
            <a:endParaRPr lang="en-GB" sz="700">
              <a:solidFill>
                <a:schemeClr val="accent2">
                  <a:lumMod val="20000"/>
                  <a:lumOff val="80000"/>
                </a:schemeClr>
              </a:solidFill>
              <a:latin typeface="Rockwell Light" panose="020F0502020204030204" pitchFamily="18" charset="0"/>
              <a:cs typeface="Aptos Serif" panose="020B0502040204020203" pitchFamily="18"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itle and columns">
    <p:spTree>
      <p:nvGrpSpPr>
        <p:cNvPr id="1" name=""/>
        <p:cNvGrpSpPr/>
        <p:nvPr/>
      </p:nvGrpSpPr>
      <p:grpSpPr>
        <a:xfrm>
          <a:off x="0" y="0"/>
          <a:ext cx="0" cy="0"/>
          <a:chOff x="0" y="0"/>
          <a:chExt cx="0" cy="0"/>
        </a:xfrm>
      </p:grpSpPr>
      <p:sp>
        <p:nvSpPr>
          <p:cNvPr id="2" name="Titre 1"/>
          <p:cNvSpPr>
            <a:spLocks noGrp="1"/>
          </p:cNvSpPr>
          <p:nvPr>
            <p:ph type="title"/>
          </p:nvPr>
        </p:nvSpPr>
        <p:spPr>
          <a:xfrm>
            <a:off x="457200" y="146002"/>
            <a:ext cx="8229600" cy="936000"/>
          </a:xfrm>
        </p:spPr>
        <p:txBody>
          <a:bodyPr/>
          <a:lstStyle/>
          <a:p>
            <a:r>
              <a:rPr kumimoji="0" lang="fr-CH"/>
              <a:t>Click to </a:t>
            </a:r>
            <a:r>
              <a:rPr kumimoji="0" lang="fr-CH" err="1"/>
              <a:t>edit</a:t>
            </a:r>
            <a:r>
              <a:rPr kumimoji="0" lang="fr-CH"/>
              <a:t> Master </a:t>
            </a:r>
            <a:r>
              <a:rPr kumimoji="0" lang="fr-CH" err="1"/>
              <a:t>title</a:t>
            </a:r>
            <a:r>
              <a:rPr kumimoji="0" lang="fr-CH"/>
              <a:t> style</a:t>
            </a:r>
            <a:endParaRPr kumimoji="0" lang="en-US"/>
          </a:p>
        </p:txBody>
      </p:sp>
      <p:sp>
        <p:nvSpPr>
          <p:cNvPr id="3" name="Espace réservé du contenu 2"/>
          <p:cNvSpPr>
            <a:spLocks noGrp="1"/>
          </p:cNvSpPr>
          <p:nvPr>
            <p:ph sz="half" idx="1"/>
          </p:nvPr>
        </p:nvSpPr>
        <p:spPr>
          <a:xfrm>
            <a:off x="457198" y="1172213"/>
            <a:ext cx="4068000" cy="4953951"/>
          </a:xfrm>
        </p:spPr>
        <p:txBody>
          <a:bodyPr/>
          <a:lstStyle>
            <a:lvl1pPr>
              <a:defRPr sz="2600"/>
            </a:lvl1pPr>
            <a:lvl2pPr>
              <a:defRPr sz="2200"/>
            </a:lvl2pPr>
            <a:lvl3pPr>
              <a:defRPr sz="2000"/>
            </a:lvl3pPr>
            <a:lvl4pPr>
              <a:defRPr sz="1800"/>
            </a:lvl4pPr>
            <a:lvl5pPr>
              <a:defRPr sz="1800"/>
            </a:lvl5pPr>
          </a:lstStyle>
          <a:p>
            <a:pPr lvl="0" eaLnBrk="1" latinLnBrk="0" hangingPunct="1"/>
            <a:r>
              <a:rPr lang="en-GB" noProof="0"/>
              <a:t>Click to edit Master text styles</a:t>
            </a:r>
          </a:p>
          <a:p>
            <a:pPr lvl="1" eaLnBrk="1" latinLnBrk="0" hangingPunct="1"/>
            <a:r>
              <a:rPr lang="en-GB" noProof="0"/>
              <a:t>Second level</a:t>
            </a:r>
          </a:p>
          <a:p>
            <a:pPr lvl="2" eaLnBrk="1" latinLnBrk="0" hangingPunct="1"/>
            <a:r>
              <a:rPr lang="en-GB" noProof="0"/>
              <a:t>Third level</a:t>
            </a:r>
          </a:p>
          <a:p>
            <a:pPr lvl="3" eaLnBrk="1" latinLnBrk="0" hangingPunct="1"/>
            <a:r>
              <a:rPr lang="en-GB" noProof="0"/>
              <a:t>Fourth level</a:t>
            </a:r>
          </a:p>
          <a:p>
            <a:pPr lvl="4" eaLnBrk="1" latinLnBrk="0" hangingPunct="1"/>
            <a:r>
              <a:rPr lang="en-GB" noProof="0"/>
              <a:t>Fifth level</a:t>
            </a:r>
            <a:endParaRPr kumimoji="0" lang="en-GB" noProof="0"/>
          </a:p>
        </p:txBody>
      </p:sp>
      <p:sp>
        <p:nvSpPr>
          <p:cNvPr id="4" name="Espace réservé du contenu 3"/>
          <p:cNvSpPr>
            <a:spLocks noGrp="1"/>
          </p:cNvSpPr>
          <p:nvPr>
            <p:ph sz="half" idx="2"/>
          </p:nvPr>
        </p:nvSpPr>
        <p:spPr>
          <a:xfrm>
            <a:off x="4596556" y="1172213"/>
            <a:ext cx="4068000" cy="4953951"/>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a:t>
            </a:r>
            <a:r>
              <a:rPr lang="fr-CH" err="1"/>
              <a:t>edit</a:t>
            </a:r>
            <a:r>
              <a:rPr lang="fr-CH"/>
              <a:t> Master </a:t>
            </a:r>
            <a:r>
              <a:rPr lang="fr-CH" err="1"/>
              <a:t>text</a:t>
            </a:r>
            <a:r>
              <a:rPr lang="fr-CH"/>
              <a:t> styles</a:t>
            </a:r>
          </a:p>
          <a:p>
            <a:pPr lvl="1" eaLnBrk="1" latinLnBrk="0" hangingPunct="1"/>
            <a:r>
              <a:rPr lang="fr-CH"/>
              <a:t>Second </a:t>
            </a:r>
            <a:r>
              <a:rPr lang="fr-CH" err="1"/>
              <a:t>level</a:t>
            </a:r>
            <a:endParaRPr lang="fr-CH"/>
          </a:p>
          <a:p>
            <a:pPr lvl="2" eaLnBrk="1" latinLnBrk="0" hangingPunct="1"/>
            <a:r>
              <a:rPr lang="fr-CH" err="1"/>
              <a:t>Third</a:t>
            </a:r>
            <a:r>
              <a:rPr lang="fr-CH"/>
              <a:t> </a:t>
            </a:r>
            <a:r>
              <a:rPr lang="fr-CH" err="1"/>
              <a:t>level</a:t>
            </a:r>
            <a:endParaRPr lang="fr-CH"/>
          </a:p>
          <a:p>
            <a:pPr lvl="3" eaLnBrk="1" latinLnBrk="0" hangingPunct="1"/>
            <a:r>
              <a:rPr lang="fr-CH" err="1"/>
              <a:t>Fourth</a:t>
            </a:r>
            <a:r>
              <a:rPr lang="fr-CH"/>
              <a:t> </a:t>
            </a:r>
            <a:r>
              <a:rPr lang="fr-CH" err="1"/>
              <a:t>level</a:t>
            </a:r>
            <a:endParaRPr lang="fr-CH"/>
          </a:p>
          <a:p>
            <a:pPr lvl="4" eaLnBrk="1" latinLnBrk="0" hangingPunct="1"/>
            <a:r>
              <a:rPr lang="fr-CH" err="1"/>
              <a:t>Fifth</a:t>
            </a:r>
            <a:r>
              <a:rPr lang="fr-CH"/>
              <a:t> </a:t>
            </a:r>
            <a:r>
              <a:rPr lang="fr-CH" err="1"/>
              <a:t>level</a:t>
            </a:r>
            <a:endParaRPr kumimoji="0" lang="en-US"/>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bg1"/>
                </a:solidFill>
              </a:defRPr>
            </a:lvl1pPr>
          </a:lstStyle>
          <a:p>
            <a:fld id="{60BA5EAD-4FC6-4FDD-82C1-AD43A86F7522}" type="datetime1">
              <a:rPr lang="en-US" smtClean="0"/>
              <a:t>3/11/2025</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l">
              <a:defRPr sz="900">
                <a:solidFill>
                  <a:schemeClr val="bg1"/>
                </a:solidFill>
              </a:defRPr>
            </a:lvl1pPr>
          </a:lstStyle>
          <a:p>
            <a:r>
              <a:rPr lang="en-US"/>
              <a:t>Author: Sachin Gowrishankar</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a:p>
        </p:txBody>
      </p:sp>
      <p:sp>
        <p:nvSpPr>
          <p:cNvPr id="8" name="TextBox 7">
            <a:extLst>
              <a:ext uri="{FF2B5EF4-FFF2-40B4-BE49-F238E27FC236}">
                <a16:creationId xmlns:a16="http://schemas.microsoft.com/office/drawing/2014/main" id="{BF51D134-DF53-628C-F4D1-829D8545F04F}"/>
              </a:ext>
            </a:extLst>
          </p:cNvPr>
          <p:cNvSpPr txBox="1"/>
          <p:nvPr userDrawn="1"/>
        </p:nvSpPr>
        <p:spPr>
          <a:xfrm>
            <a:off x="803106" y="6568992"/>
            <a:ext cx="845220" cy="200055"/>
          </a:xfrm>
          <a:prstGeom prst="rect">
            <a:avLst/>
          </a:prstGeom>
          <a:noFill/>
          <a:ln>
            <a:noFill/>
          </a:ln>
        </p:spPr>
        <p:txBody>
          <a:bodyPr wrap="square" rtlCol="0">
            <a:spAutoFit/>
          </a:bodyPr>
          <a:lstStyle/>
          <a:p>
            <a:pPr algn="ctr"/>
            <a:r>
              <a:rPr lang="en-US" sz="700">
                <a:solidFill>
                  <a:schemeClr val="accent2">
                    <a:lumMod val="20000"/>
                    <a:lumOff val="80000"/>
                  </a:schemeClr>
                </a:solidFill>
                <a:latin typeface="Rockwell Light" panose="020F0502020204030204" pitchFamily="18" charset="0"/>
                <a:cs typeface="Aptos Serif" panose="020B0502040204020203" pitchFamily="18" charset="0"/>
              </a:rPr>
              <a:t>Programme</a:t>
            </a:r>
            <a:endParaRPr lang="en-GB" sz="700">
              <a:solidFill>
                <a:schemeClr val="accent2">
                  <a:lumMod val="20000"/>
                  <a:lumOff val="80000"/>
                </a:schemeClr>
              </a:solidFill>
              <a:latin typeface="Rockwell Light" panose="020F0502020204030204" pitchFamily="18" charset="0"/>
              <a:cs typeface="Aptos Serif" panose="020B0502040204020203" pitchFamily="18"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Title and columns compar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116572"/>
            <a:ext cx="8229600" cy="893977"/>
          </a:xfrm>
        </p:spPr>
        <p:txBody>
          <a:bodyPr anchor="ctr"/>
          <a:lstStyle>
            <a:lvl1pPr>
              <a:defRPr/>
            </a:lvl1pPr>
          </a:lstStyle>
          <a:p>
            <a:r>
              <a:rPr kumimoji="0" lang="fr-CH"/>
              <a:t>Click to </a:t>
            </a:r>
            <a:r>
              <a:rPr kumimoji="0" lang="fr-CH" err="1"/>
              <a:t>edit</a:t>
            </a:r>
            <a:r>
              <a:rPr kumimoji="0" lang="fr-CH"/>
              <a:t> Master </a:t>
            </a:r>
            <a:r>
              <a:rPr kumimoji="0" lang="fr-CH" err="1"/>
              <a:t>title</a:t>
            </a:r>
            <a:r>
              <a:rPr kumimoji="0" lang="fr-CH"/>
              <a:t>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latin typeface="Calibri" panose="020F0502020204030204" pitchFamily="34" charset="0"/>
                <a:cs typeface="Calibri" panose="020F0502020204030204" pitchFamily="34" charset="0"/>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a:t>
            </a:r>
            <a:r>
              <a:rPr kumimoji="0" lang="fr-CH" err="1"/>
              <a:t>edit</a:t>
            </a:r>
            <a:r>
              <a:rPr kumimoji="0" lang="fr-CH"/>
              <a:t> Master </a:t>
            </a:r>
            <a:r>
              <a:rPr kumimoji="0" lang="fr-CH" err="1"/>
              <a:t>text</a:t>
            </a:r>
            <a:r>
              <a:rPr kumimoji="0" lang="fr-CH"/>
              <a: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latin typeface="Calibri" panose="020F0502020204030204" pitchFamily="34" charset="0"/>
                <a:cs typeface="Calibri" panose="020F0502020204030204" pitchFamily="34" charset="0"/>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1114181"/>
            <a:ext cx="4040188" cy="3919260"/>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6" name="Espace réservé du contenu 5"/>
          <p:cNvSpPr>
            <a:spLocks noGrp="1"/>
          </p:cNvSpPr>
          <p:nvPr>
            <p:ph sz="quarter" idx="4"/>
          </p:nvPr>
        </p:nvSpPr>
        <p:spPr>
          <a:xfrm>
            <a:off x="4645025" y="1121688"/>
            <a:ext cx="4041775" cy="3919260"/>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7"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53726AF-A046-4126-8407-F62E4F02F63C}" type="datetime1">
              <a:rPr lang="en-US" smtClean="0"/>
              <a:t>3/11/2025</a:t>
            </a:fld>
            <a:endParaRPr lang="en-US" dirty="0"/>
          </a:p>
        </p:txBody>
      </p:sp>
      <p:sp>
        <p:nvSpPr>
          <p:cNvPr id="8"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Author: Sachin Gowrishankar</a:t>
            </a:r>
            <a:endParaRPr lang="en-US" dirty="0"/>
          </a:p>
        </p:txBody>
      </p:sp>
      <p:sp>
        <p:nvSpPr>
          <p:cNvPr id="9"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a:p>
        </p:txBody>
      </p:sp>
      <p:sp>
        <p:nvSpPr>
          <p:cNvPr id="10" name="TextBox 9">
            <a:extLst>
              <a:ext uri="{FF2B5EF4-FFF2-40B4-BE49-F238E27FC236}">
                <a16:creationId xmlns:a16="http://schemas.microsoft.com/office/drawing/2014/main" id="{9D778C94-E3A8-B73B-61AA-086E1BF061B5}"/>
              </a:ext>
            </a:extLst>
          </p:cNvPr>
          <p:cNvSpPr txBox="1"/>
          <p:nvPr userDrawn="1"/>
        </p:nvSpPr>
        <p:spPr>
          <a:xfrm>
            <a:off x="803106" y="6568992"/>
            <a:ext cx="845220" cy="200055"/>
          </a:xfrm>
          <a:prstGeom prst="rect">
            <a:avLst/>
          </a:prstGeom>
          <a:noFill/>
          <a:ln>
            <a:noFill/>
          </a:ln>
        </p:spPr>
        <p:txBody>
          <a:bodyPr wrap="square" rtlCol="0">
            <a:spAutoFit/>
          </a:bodyPr>
          <a:lstStyle/>
          <a:p>
            <a:pPr algn="ctr"/>
            <a:r>
              <a:rPr lang="en-US" sz="700">
                <a:solidFill>
                  <a:schemeClr val="accent2">
                    <a:lumMod val="20000"/>
                    <a:lumOff val="80000"/>
                  </a:schemeClr>
                </a:solidFill>
                <a:latin typeface="Rockwell Light" panose="020F0502020204030204" pitchFamily="18" charset="0"/>
                <a:cs typeface="Aptos Serif" panose="020B0502040204020203" pitchFamily="18" charset="0"/>
              </a:rPr>
              <a:t>Programme</a:t>
            </a:r>
            <a:endParaRPr lang="en-GB" sz="700">
              <a:solidFill>
                <a:schemeClr val="accent2">
                  <a:lumMod val="20000"/>
                  <a:lumOff val="80000"/>
                </a:schemeClr>
              </a:solidFill>
              <a:latin typeface="Rockwell Light" panose="020F0502020204030204" pitchFamily="18" charset="0"/>
              <a:cs typeface="Aptos Serif" panose="020B0502040204020203" pitchFamily="18"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bg1"/>
                </a:solidFill>
              </a:defRPr>
            </a:lvl1pPr>
          </a:lstStyle>
          <a:p>
            <a:fld id="{1089628F-FCE3-4ECD-84F0-41A37E92B65B}" type="datetime1">
              <a:rPr lang="en-US" smtClean="0"/>
              <a:t>3/11/2025</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l">
              <a:defRPr sz="900">
                <a:solidFill>
                  <a:schemeClr val="bg1"/>
                </a:solidFill>
              </a:defRPr>
            </a:lvl1pPr>
          </a:lstStyle>
          <a:p>
            <a:r>
              <a:rPr lang="en-US"/>
              <a:t>Author: Sachin Gowrishankar</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a:p>
        </p:txBody>
      </p:sp>
      <p:sp>
        <p:nvSpPr>
          <p:cNvPr id="5" name="TextBox 4">
            <a:extLst>
              <a:ext uri="{FF2B5EF4-FFF2-40B4-BE49-F238E27FC236}">
                <a16:creationId xmlns:a16="http://schemas.microsoft.com/office/drawing/2014/main" id="{1D566137-ABBB-BF54-B8EB-9CF62FB91DEE}"/>
              </a:ext>
            </a:extLst>
          </p:cNvPr>
          <p:cNvSpPr txBox="1"/>
          <p:nvPr userDrawn="1"/>
        </p:nvSpPr>
        <p:spPr>
          <a:xfrm>
            <a:off x="803106" y="6568992"/>
            <a:ext cx="845220" cy="200055"/>
          </a:xfrm>
          <a:prstGeom prst="rect">
            <a:avLst/>
          </a:prstGeom>
          <a:noFill/>
          <a:ln>
            <a:noFill/>
          </a:ln>
        </p:spPr>
        <p:txBody>
          <a:bodyPr wrap="square" rtlCol="0">
            <a:spAutoFit/>
          </a:bodyPr>
          <a:lstStyle/>
          <a:p>
            <a:pPr algn="ctr"/>
            <a:r>
              <a:rPr lang="en-US" sz="700">
                <a:solidFill>
                  <a:schemeClr val="accent2">
                    <a:lumMod val="20000"/>
                    <a:lumOff val="80000"/>
                  </a:schemeClr>
                </a:solidFill>
                <a:latin typeface="Rockwell Light" panose="020F0502020204030204" pitchFamily="18" charset="0"/>
                <a:cs typeface="Aptos Serif" panose="020B0502040204020203" pitchFamily="18" charset="0"/>
              </a:rPr>
              <a:t>Programme</a:t>
            </a:r>
            <a:endParaRPr lang="en-GB" sz="700">
              <a:solidFill>
                <a:schemeClr val="accent2">
                  <a:lumMod val="20000"/>
                  <a:lumOff val="80000"/>
                </a:schemeClr>
              </a:solidFill>
              <a:latin typeface="Rockwell Light" panose="020F0502020204030204" pitchFamily="18" charset="0"/>
              <a:cs typeface="Aptos Serif" panose="020B0502040204020203" pitchFamily="18"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CCA24CF-D850-46CC-9A23-2D11D001C93C}"/>
              </a:ext>
            </a:extLst>
          </p:cNvPr>
          <p:cNvSpPr/>
          <p:nvPr userDrawn="1"/>
        </p:nvSpPr>
        <p:spPr>
          <a:xfrm>
            <a:off x="0" y="6253534"/>
            <a:ext cx="9144000" cy="596685"/>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solidFill>
                <a:schemeClr val="bg1"/>
              </a:solidFill>
              <a:latin typeface="Calibri" panose="020F0502020204030204" pitchFamily="34" charset="0"/>
              <a:cs typeface="Calibri" panose="020F0502020204030204" pitchFamily="34" charset="0"/>
            </a:endParaRPr>
          </a:p>
        </p:txBody>
      </p:sp>
      <p:sp>
        <p:nvSpPr>
          <p:cNvPr id="9" name="Espace réservé du titre 8"/>
          <p:cNvSpPr>
            <a:spLocks noGrp="1"/>
          </p:cNvSpPr>
          <p:nvPr>
            <p:ph type="title"/>
          </p:nvPr>
        </p:nvSpPr>
        <p:spPr>
          <a:xfrm>
            <a:off x="459946" y="226754"/>
            <a:ext cx="8226854" cy="940443"/>
          </a:xfrm>
          <a:prstGeom prst="rect">
            <a:avLst/>
          </a:prstGeom>
        </p:spPr>
        <p:txBody>
          <a:bodyPr vert="horz" lIns="45720" rIns="45720" anchor="ctr">
            <a:normAutofit/>
          </a:bodyPr>
          <a:lstStyle/>
          <a:p>
            <a:r>
              <a:rPr kumimoji="0" lang="en-US" noProof="0"/>
              <a:t>Click to edit Master title style</a:t>
            </a:r>
          </a:p>
        </p:txBody>
      </p:sp>
      <p:sp>
        <p:nvSpPr>
          <p:cNvPr id="30" name="Espace réservé du texte 29"/>
          <p:cNvSpPr>
            <a:spLocks noGrp="1"/>
          </p:cNvSpPr>
          <p:nvPr>
            <p:ph type="body" idx="1"/>
          </p:nvPr>
        </p:nvSpPr>
        <p:spPr>
          <a:xfrm>
            <a:off x="459946" y="1335024"/>
            <a:ext cx="8226854" cy="4658004"/>
          </a:xfrm>
          <a:prstGeom prst="rect">
            <a:avLst/>
          </a:prstGeom>
        </p:spPr>
        <p:txBody>
          <a:bodyPr vert="horz">
            <a:normAutofit/>
          </a:bodyPr>
          <a:lstStyle/>
          <a:p>
            <a:pPr lvl="0" eaLnBrk="1" latinLnBrk="0" hangingPunct="1"/>
            <a:r>
              <a:rPr lang="en-US" noProof="0" dirty="0"/>
              <a:t>Click to edit Master text styles</a:t>
            </a:r>
          </a:p>
          <a:p>
            <a:pPr lvl="1" eaLnBrk="1" latinLnBrk="0" hangingPunct="1"/>
            <a:r>
              <a:rPr lang="en-US" noProof="0" dirty="0"/>
              <a:t>Second level</a:t>
            </a:r>
          </a:p>
          <a:p>
            <a:pPr lvl="2" eaLnBrk="1" latinLnBrk="0" hangingPunct="1"/>
            <a:r>
              <a:rPr lang="en-US" noProof="0" dirty="0"/>
              <a:t>Third level</a:t>
            </a:r>
          </a:p>
          <a:p>
            <a:pPr lvl="3" eaLnBrk="1" latinLnBrk="0" hangingPunct="1"/>
            <a:r>
              <a:rPr lang="en-US" noProof="0" dirty="0"/>
              <a:t>Fourth level</a:t>
            </a:r>
          </a:p>
          <a:p>
            <a:pPr lvl="4" eaLnBrk="1" latinLnBrk="0" hangingPunct="1"/>
            <a:r>
              <a:rPr lang="en-US" noProof="0" dirty="0"/>
              <a:t>Fifth level</a:t>
            </a:r>
          </a:p>
          <a:p>
            <a:pPr lvl="4" eaLnBrk="1" latinLnBrk="0" hangingPunct="1"/>
            <a:endParaRPr kumimoji="0" lang="en-US" noProof="0"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bg1"/>
                </a:solidFill>
                <a:latin typeface="Calibri" panose="020F0502020204030204" pitchFamily="34" charset="0"/>
                <a:cs typeface="Calibri" panose="020F0502020204030204" pitchFamily="34" charset="0"/>
              </a:defRPr>
            </a:lvl1pPr>
          </a:lstStyle>
          <a:p>
            <a:fld id="{6E1BA916-9F71-4C75-BBF6-B9350E41FAE0}" type="datetime1">
              <a:rPr lang="en-US" smtClean="0"/>
              <a:t>3/11/2025</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l">
              <a:defRPr sz="1000">
                <a:solidFill>
                  <a:schemeClr val="bg1"/>
                </a:solidFill>
                <a:latin typeface="Calibri" panose="020F0502020204030204" pitchFamily="34" charset="0"/>
                <a:cs typeface="Calibri" panose="020F0502020204030204" pitchFamily="34" charset="0"/>
              </a:defRPr>
            </a:lvl1pPr>
          </a:lstStyle>
          <a:p>
            <a:r>
              <a:rPr lang="en-US"/>
              <a:t>Author: Sachin Gowrishankar</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bg1"/>
                </a:solidFill>
                <a:latin typeface="Calibri" panose="020F0502020204030204" pitchFamily="34" charset="0"/>
                <a:cs typeface="Calibri" panose="020F0502020204030204" pitchFamily="34" charset="0"/>
              </a:defRPr>
            </a:lvl1pPr>
          </a:lstStyle>
          <a:p>
            <a:fld id="{17918391-D411-FE40-AAD7-861AE5233E0E}" type="slidenum">
              <a:rPr lang="en-US" smtClean="0"/>
              <a:pPr/>
              <a:t>‹#›</a:t>
            </a:fld>
            <a:endParaRPr lang="en-US"/>
          </a:p>
        </p:txBody>
      </p:sp>
      <p:pic>
        <p:nvPicPr>
          <p:cNvPr id="8" name="Picture 7">
            <a:extLst>
              <a:ext uri="{FF2B5EF4-FFF2-40B4-BE49-F238E27FC236}">
                <a16:creationId xmlns:a16="http://schemas.microsoft.com/office/drawing/2014/main" id="{E40CD024-1C9C-3044-88BC-36D90521D20C}"/>
              </a:ext>
            </a:extLst>
          </p:cNvPr>
          <p:cNvPicPr>
            <a:picLocks noChangeAspect="1"/>
          </p:cNvPicPr>
          <p:nvPr userDrawn="1"/>
        </p:nvPicPr>
        <p:blipFill rotWithShape="1">
          <a:blip r:embed="rId10" cstate="email">
            <a:extLst>
              <a:ext uri="{28A0092B-C50C-407E-A947-70E740481C1C}">
                <a14:useLocalDpi xmlns:a14="http://schemas.microsoft.com/office/drawing/2010/main" val="0"/>
              </a:ext>
            </a:extLst>
          </a:blip>
          <a:srcRect b="36557"/>
          <a:stretch/>
        </p:blipFill>
        <p:spPr bwMode="auto">
          <a:xfrm>
            <a:off x="6332" y="6272584"/>
            <a:ext cx="743918" cy="542473"/>
          </a:xfrm>
          <a:prstGeom prst="rect">
            <a:avLst/>
          </a:prstGeom>
          <a:noFill/>
        </p:spPr>
      </p:pic>
      <p:pic>
        <p:nvPicPr>
          <p:cNvPr id="10" name="Picture 9">
            <a:extLst>
              <a:ext uri="{FF2B5EF4-FFF2-40B4-BE49-F238E27FC236}">
                <a16:creationId xmlns:a16="http://schemas.microsoft.com/office/drawing/2014/main" id="{32224A05-AB28-3F4B-90D2-D414F6B8D8E9}"/>
              </a:ext>
            </a:extLst>
          </p:cNvPr>
          <p:cNvPicPr>
            <a:picLocks noChangeAspect="1"/>
          </p:cNvPicPr>
          <p:nvPr userDrawn="1"/>
        </p:nvPicPr>
        <p:blipFill rotWithShape="1">
          <a:blip r:embed="rId10" cstate="email">
            <a:extLst>
              <a:ext uri="{28A0092B-C50C-407E-A947-70E740481C1C}">
                <a14:useLocalDpi xmlns:a14="http://schemas.microsoft.com/office/drawing/2010/main" val="0"/>
              </a:ext>
            </a:extLst>
          </a:blip>
          <a:srcRect t="62024"/>
          <a:stretch/>
        </p:blipFill>
        <p:spPr bwMode="auto">
          <a:xfrm>
            <a:off x="857270" y="6306533"/>
            <a:ext cx="743918" cy="324713"/>
          </a:xfrm>
          <a:prstGeom prst="rect">
            <a:avLst/>
          </a:prstGeom>
          <a:noFill/>
        </p:spPr>
      </p:pic>
      <p:cxnSp>
        <p:nvCxnSpPr>
          <p:cNvPr id="11" name="Straight Connector 10">
            <a:extLst>
              <a:ext uri="{FF2B5EF4-FFF2-40B4-BE49-F238E27FC236}">
                <a16:creationId xmlns:a16="http://schemas.microsoft.com/office/drawing/2014/main" id="{FAA3A0C1-633D-FE44-9809-278D94FF6BE9}"/>
              </a:ext>
            </a:extLst>
          </p:cNvPr>
          <p:cNvCxnSpPr/>
          <p:nvPr userDrawn="1"/>
        </p:nvCxnSpPr>
        <p:spPr>
          <a:xfrm>
            <a:off x="734831" y="6199322"/>
            <a:ext cx="0" cy="596685"/>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5FD5746A-C00B-0332-AEB4-31587C5802D8}"/>
              </a:ext>
            </a:extLst>
          </p:cNvPr>
          <p:cNvSpPr txBox="1"/>
          <p:nvPr userDrawn="1"/>
        </p:nvSpPr>
        <p:spPr>
          <a:xfrm>
            <a:off x="803106" y="6568992"/>
            <a:ext cx="845220" cy="200055"/>
          </a:xfrm>
          <a:prstGeom prst="rect">
            <a:avLst/>
          </a:prstGeom>
          <a:noFill/>
          <a:ln>
            <a:noFill/>
          </a:ln>
        </p:spPr>
        <p:txBody>
          <a:bodyPr wrap="square" rtlCol="0">
            <a:spAutoFit/>
          </a:bodyPr>
          <a:lstStyle/>
          <a:p>
            <a:pPr algn="ctr"/>
            <a:r>
              <a:rPr lang="en-US" sz="700">
                <a:solidFill>
                  <a:schemeClr val="bg1"/>
                </a:solidFill>
                <a:latin typeface="Rockwell Light" panose="020F0502020204030204" pitchFamily="18" charset="0"/>
                <a:cs typeface="Aptos Serif" panose="020B0502040204020203" pitchFamily="18" charset="0"/>
              </a:rPr>
              <a:t>Programme</a:t>
            </a:r>
            <a:endParaRPr lang="en-GB" sz="700">
              <a:solidFill>
                <a:schemeClr val="bg1"/>
              </a:solidFill>
              <a:latin typeface="Rockwell Light" panose="020F0502020204030204" pitchFamily="18" charset="0"/>
              <a:cs typeface="Aptos Serif" panose="020B0502040204020203" pitchFamily="18" charset="0"/>
            </a:endParaRPr>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62" r:id="rId3"/>
    <p:sldLayoutId id="2147483663" r:id="rId4"/>
    <p:sldLayoutId id="2147483666" r:id="rId5"/>
    <p:sldLayoutId id="2147483664" r:id="rId6"/>
    <p:sldLayoutId id="2147483665" r:id="rId7"/>
    <p:sldLayoutId id="2147483667" r:id="rId8"/>
  </p:sldLayoutIdLst>
  <p:hf hdr="0"/>
  <p:txStyles>
    <p:title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Calibri" panose="020F0502020204030204" pitchFamily="34" charset="0"/>
          <a:ea typeface="+mn-ea"/>
          <a:cs typeface="Calibri" panose="020F0502020204030204" pitchFamily="34"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Calibri" panose="020F0502020204030204" pitchFamily="34" charset="0"/>
          <a:ea typeface="+mn-ea"/>
          <a:cs typeface="Calibri" panose="020F0502020204030204" pitchFamily="34"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Calibri" panose="020F0502020204030204" pitchFamily="34" charset="0"/>
          <a:ea typeface="+mn-ea"/>
          <a:cs typeface="Calibri" panose="020F0502020204030204" pitchFamily="34"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11.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10.png"/><Relationship Id="rId2" Type="http://schemas.openxmlformats.org/officeDocument/2006/relationships/image" Target="../media/image51.png"/><Relationship Id="rId1" Type="http://schemas.openxmlformats.org/officeDocument/2006/relationships/slideLayout" Target="../slideLayouts/slideLayout8.xml"/><Relationship Id="rId6" Type="http://schemas.openxmlformats.org/officeDocument/2006/relationships/image" Target="../media/image23.png"/><Relationship Id="rId11" Type="http://schemas.openxmlformats.org/officeDocument/2006/relationships/image" Target="../media/image9.png"/><Relationship Id="rId5" Type="http://schemas.openxmlformats.org/officeDocument/2006/relationships/image" Target="../media/image22.png"/><Relationship Id="rId10" Type="http://schemas.openxmlformats.org/officeDocument/2006/relationships/image" Target="../media/image58.png"/><Relationship Id="rId4" Type="http://schemas.openxmlformats.org/officeDocument/2006/relationships/image" Target="../media/image21.png"/><Relationship Id="rId9" Type="http://schemas.openxmlformats.org/officeDocument/2006/relationships/image" Target="../media/image57.png"/></Relationships>
</file>

<file path=ppt/slides/_rels/slide11.xml.rels><?xml version="1.0" encoding="UTF-8" standalone="yes"?>
<Relationships xmlns="http://schemas.openxmlformats.org/package/2006/relationships"><Relationship Id="rId8" Type="http://schemas.openxmlformats.org/officeDocument/2006/relationships/image" Target="../media/image62.png"/><Relationship Id="rId13" Type="http://schemas.openxmlformats.org/officeDocument/2006/relationships/image" Target="../media/image66.png"/><Relationship Id="rId3" Type="http://schemas.openxmlformats.org/officeDocument/2006/relationships/image" Target="../media/image60.png"/><Relationship Id="rId7" Type="http://schemas.openxmlformats.org/officeDocument/2006/relationships/image" Target="../media/image56.png"/><Relationship Id="rId12" Type="http://schemas.openxmlformats.org/officeDocument/2006/relationships/image" Target="../media/image65.png"/><Relationship Id="rId2" Type="http://schemas.openxmlformats.org/officeDocument/2006/relationships/image" Target="../media/image59.png"/><Relationship Id="rId16" Type="http://schemas.openxmlformats.org/officeDocument/2006/relationships/image" Target="../media/image68.png"/><Relationship Id="rId1" Type="http://schemas.openxmlformats.org/officeDocument/2006/relationships/slideLayout" Target="../slideLayouts/slideLayout8.xml"/><Relationship Id="rId6" Type="http://schemas.openxmlformats.org/officeDocument/2006/relationships/image" Target="../media/image55.png"/><Relationship Id="rId11" Type="http://schemas.openxmlformats.org/officeDocument/2006/relationships/image" Target="../media/image64.png"/><Relationship Id="rId5" Type="http://schemas.openxmlformats.org/officeDocument/2006/relationships/image" Target="../media/image53.png"/><Relationship Id="rId15" Type="http://schemas.openxmlformats.org/officeDocument/2006/relationships/image" Target="../media/image67.png"/><Relationship Id="rId10" Type="http://schemas.openxmlformats.org/officeDocument/2006/relationships/image" Target="../media/image24.png"/><Relationship Id="rId4" Type="http://schemas.openxmlformats.org/officeDocument/2006/relationships/image" Target="../media/image61.png"/><Relationship Id="rId9" Type="http://schemas.openxmlformats.org/officeDocument/2006/relationships/image" Target="../media/image63.png"/><Relationship Id="rId14" Type="http://schemas.openxmlformats.org/officeDocument/2006/relationships/image" Target="../media/image22.png"/></Relationships>
</file>

<file path=ppt/slides/_rels/slide1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image" Target="../media/image38.png"/><Relationship Id="rId1" Type="http://schemas.openxmlformats.org/officeDocument/2006/relationships/slideLayout" Target="../slideLayouts/slideLayout8.xml"/><Relationship Id="rId6" Type="http://schemas.openxmlformats.org/officeDocument/2006/relationships/image" Target="../media/image72.png"/><Relationship Id="rId5" Type="http://schemas.openxmlformats.org/officeDocument/2006/relationships/image" Target="../media/image71.png"/><Relationship Id="rId10" Type="http://schemas.openxmlformats.org/officeDocument/2006/relationships/image" Target="../media/image75.png"/><Relationship Id="rId4" Type="http://schemas.openxmlformats.org/officeDocument/2006/relationships/image" Target="../media/image70.png"/><Relationship Id="rId9" Type="http://schemas.openxmlformats.org/officeDocument/2006/relationships/image" Target="../media/image74.png"/></Relationships>
</file>

<file path=ppt/slides/_rels/slide13.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76.png"/><Relationship Id="rId1" Type="http://schemas.openxmlformats.org/officeDocument/2006/relationships/slideLayout" Target="../slideLayouts/slideLayout8.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82.png"/><Relationship Id="rId4" Type="http://schemas.openxmlformats.org/officeDocument/2006/relationships/image" Target="../media/image21.png"/><Relationship Id="rId9" Type="http://schemas.openxmlformats.org/officeDocument/2006/relationships/image" Target="../media/image78.png"/></Relationships>
</file>

<file path=ppt/slides/_rels/slide14.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8" Type="http://schemas.openxmlformats.org/officeDocument/2006/relationships/image" Target="../media/image510.png"/><Relationship Id="rId3" Type="http://schemas.openxmlformats.org/officeDocument/2006/relationships/image" Target="../media/image10.png"/><Relationship Id="rId7" Type="http://schemas.openxmlformats.org/officeDocument/2006/relationships/image" Target="../media/image81.png"/><Relationship Id="rId2" Type="http://schemas.openxmlformats.org/officeDocument/2006/relationships/image" Target="../media/image9.png"/><Relationship Id="rId1" Type="http://schemas.openxmlformats.org/officeDocument/2006/relationships/slideLayout" Target="../slideLayouts/slideLayout8.xml"/><Relationship Id="rId6" Type="http://schemas.openxmlformats.org/officeDocument/2006/relationships/image" Target="../media/image80.png"/><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87.png"/><Relationship Id="rId3" Type="http://schemas.openxmlformats.org/officeDocument/2006/relationships/image" Target="../media/image22.png"/><Relationship Id="rId7" Type="http://schemas.openxmlformats.org/officeDocument/2006/relationships/image" Target="../media/image20.png"/><Relationship Id="rId12" Type="http://schemas.openxmlformats.org/officeDocument/2006/relationships/image" Target="../media/image86.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24.png"/><Relationship Id="rId11" Type="http://schemas.openxmlformats.org/officeDocument/2006/relationships/image" Target="../media/image85.png"/><Relationship Id="rId5" Type="http://schemas.openxmlformats.org/officeDocument/2006/relationships/image" Target="../media/image23.png"/><Relationship Id="rId10" Type="http://schemas.openxmlformats.org/officeDocument/2006/relationships/image" Target="../media/image84.png"/><Relationship Id="rId4" Type="http://schemas.openxmlformats.org/officeDocument/2006/relationships/image" Target="../media/image910.png"/><Relationship Id="rId9" Type="http://schemas.openxmlformats.org/officeDocument/2006/relationships/image" Target="../media/image83.png"/></Relationships>
</file>

<file path=ppt/slides/_rels/slide18.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92.png"/><Relationship Id="rId3" Type="http://schemas.openxmlformats.org/officeDocument/2006/relationships/image" Target="../media/image22.png"/><Relationship Id="rId7" Type="http://schemas.openxmlformats.org/officeDocument/2006/relationships/image" Target="../media/image20.png"/><Relationship Id="rId12" Type="http://schemas.openxmlformats.org/officeDocument/2006/relationships/image" Target="../media/image91.pn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24.png"/><Relationship Id="rId11" Type="http://schemas.openxmlformats.org/officeDocument/2006/relationships/image" Target="../media/image90.png"/><Relationship Id="rId5" Type="http://schemas.openxmlformats.org/officeDocument/2006/relationships/image" Target="../media/image23.png"/><Relationship Id="rId10" Type="http://schemas.openxmlformats.org/officeDocument/2006/relationships/image" Target="../media/image89.png"/><Relationship Id="rId4" Type="http://schemas.openxmlformats.org/officeDocument/2006/relationships/image" Target="../media/image910.png"/><Relationship Id="rId9" Type="http://schemas.openxmlformats.org/officeDocument/2006/relationships/image" Target="../media/image8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0.png"/><Relationship Id="rId1" Type="http://schemas.openxmlformats.org/officeDocument/2006/relationships/slideLayout" Target="../slideLayouts/slideLayout8.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png"/></Relationships>
</file>

<file path=ppt/slides/_rels/slide6.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png"/><Relationship Id="rId17" Type="http://schemas.openxmlformats.org/officeDocument/2006/relationships/image" Target="../media/image35.png"/><Relationship Id="rId2" Type="http://schemas.openxmlformats.org/officeDocument/2006/relationships/image" Target="../media/image20.png"/><Relationship Id="rId16" Type="http://schemas.openxmlformats.org/officeDocument/2006/relationships/image" Target="../media/image34.png"/><Relationship Id="rId1" Type="http://schemas.openxmlformats.org/officeDocument/2006/relationships/slideLayout" Target="../slideLayouts/slideLayout8.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 Id="rId14" Type="http://schemas.openxmlformats.org/officeDocument/2006/relationships/image" Target="../media/image32.png"/></Relationships>
</file>

<file path=ppt/slides/_rels/slide7.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7.png"/><Relationship Id="rId7" Type="http://schemas.openxmlformats.org/officeDocument/2006/relationships/image" Target="../media/image38.png"/><Relationship Id="rId2" Type="http://schemas.openxmlformats.org/officeDocument/2006/relationships/image" Target="../media/image36.png"/><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1.png"/><Relationship Id="rId7" Type="http://schemas.openxmlformats.org/officeDocument/2006/relationships/image" Target="../media/image44.png"/><Relationship Id="rId2" Type="http://schemas.openxmlformats.org/officeDocument/2006/relationships/image" Target="../media/image40.png"/><Relationship Id="rId1" Type="http://schemas.openxmlformats.org/officeDocument/2006/relationships/slideLayout" Target="../slideLayouts/slideLayout8.xml"/><Relationship Id="rId6" Type="http://schemas.openxmlformats.org/officeDocument/2006/relationships/image" Target="../media/image43.png"/><Relationship Id="rId11" Type="http://schemas.openxmlformats.org/officeDocument/2006/relationships/image" Target="../media/image48.png"/><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11.png"/><Relationship Id="rId9" Type="http://schemas.openxmlformats.org/officeDocument/2006/relationships/image" Target="../media/image46.png"/></Relationships>
</file>

<file path=ppt/slides/_rels/slide9.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9.png"/><Relationship Id="rId7"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8.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119C5-D723-E241-EBEA-A7589A260415}"/>
              </a:ext>
            </a:extLst>
          </p:cNvPr>
          <p:cNvSpPr>
            <a:spLocks noGrp="1"/>
          </p:cNvSpPr>
          <p:nvPr>
            <p:ph type="title"/>
          </p:nvPr>
        </p:nvSpPr>
        <p:spPr>
          <a:xfrm>
            <a:off x="232348" y="2286001"/>
            <a:ext cx="8273306" cy="2218612"/>
          </a:xfrm>
        </p:spPr>
        <p:txBody>
          <a:bodyPr>
            <a:normAutofit fontScale="90000"/>
          </a:bodyPr>
          <a:lstStyle/>
          <a:p>
            <a:pPr algn="ctr"/>
            <a:r>
              <a:rPr lang="en-US" sz="4000" b="1" dirty="0"/>
              <a:t>12T cos</a:t>
            </a:r>
            <a:r>
              <a:rPr lang="el-GR" sz="4000" b="1" dirty="0"/>
              <a:t>θ</a:t>
            </a:r>
            <a:r>
              <a:rPr lang="en-US" sz="4000" b="1" dirty="0"/>
              <a:t> FALCOND dipole program – Mechanical mockup 2 (LMK 2 collared coil)</a:t>
            </a:r>
            <a:br>
              <a:rPr lang="en-US" sz="3600" b="1" dirty="0"/>
            </a:br>
            <a:br>
              <a:rPr lang="en-US" sz="3600" b="1" dirty="0"/>
            </a:br>
            <a:r>
              <a:rPr lang="en-US" sz="2700" b="1" dirty="0"/>
              <a:t>March 11</a:t>
            </a:r>
            <a:r>
              <a:rPr lang="en-US" sz="2700" b="1" baseline="30000" dirty="0"/>
              <a:t>th</a:t>
            </a:r>
            <a:r>
              <a:rPr lang="en-US" sz="2700" b="1" dirty="0"/>
              <a:t>, 2025</a:t>
            </a:r>
            <a:endParaRPr lang="en-GB" sz="3600" b="1" dirty="0"/>
          </a:p>
        </p:txBody>
      </p:sp>
      <p:sp>
        <p:nvSpPr>
          <p:cNvPr id="4" name="Date Placeholder 3">
            <a:extLst>
              <a:ext uri="{FF2B5EF4-FFF2-40B4-BE49-F238E27FC236}">
                <a16:creationId xmlns:a16="http://schemas.microsoft.com/office/drawing/2014/main" id="{112A5EA2-F285-C9A3-FA0B-0C36D30AD8A3}"/>
              </a:ext>
            </a:extLst>
          </p:cNvPr>
          <p:cNvSpPr>
            <a:spLocks noGrp="1"/>
          </p:cNvSpPr>
          <p:nvPr>
            <p:ph type="dt" sz="half" idx="2"/>
          </p:nvPr>
        </p:nvSpPr>
        <p:spPr/>
        <p:txBody>
          <a:bodyPr/>
          <a:lstStyle/>
          <a:p>
            <a:fld id="{A77904EE-6DEA-4C30-B1D3-4D3EDF809023}" type="datetime1">
              <a:rPr lang="en-US" smtClean="0"/>
              <a:t>3/11/2025</a:t>
            </a:fld>
            <a:endParaRPr lang="en-US" dirty="0"/>
          </a:p>
        </p:txBody>
      </p:sp>
      <p:sp>
        <p:nvSpPr>
          <p:cNvPr id="5" name="Footer Placeholder 4">
            <a:extLst>
              <a:ext uri="{FF2B5EF4-FFF2-40B4-BE49-F238E27FC236}">
                <a16:creationId xmlns:a16="http://schemas.microsoft.com/office/drawing/2014/main" id="{D49DC976-D128-74E4-AC19-096837379930}"/>
              </a:ext>
            </a:extLst>
          </p:cNvPr>
          <p:cNvSpPr>
            <a:spLocks noGrp="1"/>
          </p:cNvSpPr>
          <p:nvPr>
            <p:ph type="ftr" sz="quarter" idx="3"/>
          </p:nvPr>
        </p:nvSpPr>
        <p:spPr/>
        <p:txBody>
          <a:bodyPr/>
          <a:lstStyle/>
          <a:p>
            <a:r>
              <a:rPr lang="en-US"/>
              <a:t>Author: Sachin Gowrishankar</a:t>
            </a:r>
            <a:endParaRPr lang="en-US" dirty="0"/>
          </a:p>
        </p:txBody>
      </p:sp>
      <p:sp>
        <p:nvSpPr>
          <p:cNvPr id="6" name="Slide Number Placeholder 5">
            <a:extLst>
              <a:ext uri="{FF2B5EF4-FFF2-40B4-BE49-F238E27FC236}">
                <a16:creationId xmlns:a16="http://schemas.microsoft.com/office/drawing/2014/main" id="{0A9521C1-C727-1C38-C107-B5D718ABD0B2}"/>
              </a:ext>
            </a:extLst>
          </p:cNvPr>
          <p:cNvSpPr>
            <a:spLocks noGrp="1"/>
          </p:cNvSpPr>
          <p:nvPr>
            <p:ph type="sldNum" sz="quarter" idx="4"/>
          </p:nvPr>
        </p:nvSpPr>
        <p:spPr/>
        <p:txBody>
          <a:bodyPr/>
          <a:lstStyle/>
          <a:p>
            <a:fld id="{17918391-D411-FE40-AAD7-861AE5233E0E}" type="slidenum">
              <a:rPr lang="en-US" smtClean="0"/>
              <a:pPr/>
              <a:t>1</a:t>
            </a:fld>
            <a:endParaRPr lang="en-US"/>
          </a:p>
        </p:txBody>
      </p:sp>
      <p:sp>
        <p:nvSpPr>
          <p:cNvPr id="3" name="Title 1">
            <a:extLst>
              <a:ext uri="{FF2B5EF4-FFF2-40B4-BE49-F238E27FC236}">
                <a16:creationId xmlns:a16="http://schemas.microsoft.com/office/drawing/2014/main" id="{98AE478B-EC50-375D-50F5-782740EE80FC}"/>
              </a:ext>
            </a:extLst>
          </p:cNvPr>
          <p:cNvSpPr txBox="1">
            <a:spLocks/>
          </p:cNvSpPr>
          <p:nvPr/>
        </p:nvSpPr>
        <p:spPr>
          <a:xfrm>
            <a:off x="289246" y="4955987"/>
            <a:ext cx="8565506" cy="1189265"/>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a:lstStyle>
          <a:p>
            <a:r>
              <a:rPr lang="en-US" sz="2800" dirty="0"/>
              <a:t>Sachin Gowrishankar, Arnaud </a:t>
            </a:r>
            <a:r>
              <a:rPr lang="en-US" sz="2800" dirty="0" err="1"/>
              <a:t>Foussat</a:t>
            </a:r>
            <a:r>
              <a:rPr lang="en-US" sz="2800" dirty="0"/>
              <a:t>, Nicola Sala on behalf of HFM WP3.1 team</a:t>
            </a:r>
            <a:br>
              <a:rPr lang="en-US" sz="2800" dirty="0"/>
            </a:br>
            <a:br>
              <a:rPr lang="en-US" sz="2800" dirty="0"/>
            </a:br>
            <a:endParaRPr lang="en-GB" sz="2800" dirty="0"/>
          </a:p>
        </p:txBody>
      </p:sp>
      <p:pic>
        <p:nvPicPr>
          <p:cNvPr id="9" name="Picture 8" descr="A close-up of logos&#10;&#10;AI-generated content may be incorrect.">
            <a:extLst>
              <a:ext uri="{FF2B5EF4-FFF2-40B4-BE49-F238E27FC236}">
                <a16:creationId xmlns:a16="http://schemas.microsoft.com/office/drawing/2014/main" id="{9C04F2FA-82A4-5528-46D2-6FEC642360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8619" y="284061"/>
            <a:ext cx="3500131" cy="1732116"/>
          </a:xfrm>
          <a:prstGeom prst="rect">
            <a:avLst/>
          </a:prstGeom>
        </p:spPr>
      </p:pic>
    </p:spTree>
    <p:extLst>
      <p:ext uri="{BB962C8B-B14F-4D97-AF65-F5344CB8AC3E}">
        <p14:creationId xmlns:p14="http://schemas.microsoft.com/office/powerpoint/2010/main" val="22375551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885AEC-87DD-EA3D-450C-278CF40F0945}"/>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E740588E-9D24-6E4F-A8E8-5FDDFAB66824}"/>
              </a:ext>
            </a:extLst>
          </p:cNvPr>
          <p:cNvSpPr>
            <a:spLocks noGrp="1"/>
          </p:cNvSpPr>
          <p:nvPr>
            <p:ph type="dt" sz="half" idx="2"/>
          </p:nvPr>
        </p:nvSpPr>
        <p:spPr/>
        <p:txBody>
          <a:bodyPr/>
          <a:lstStyle/>
          <a:p>
            <a:fld id="{1089628F-FCE3-4ECD-84F0-41A37E92B65B}" type="datetime1">
              <a:rPr lang="en-US" smtClean="0"/>
              <a:t>3/11/2025</a:t>
            </a:fld>
            <a:endParaRPr lang="en-US" dirty="0"/>
          </a:p>
        </p:txBody>
      </p:sp>
      <p:sp>
        <p:nvSpPr>
          <p:cNvPr id="3" name="Footer Placeholder 2">
            <a:extLst>
              <a:ext uri="{FF2B5EF4-FFF2-40B4-BE49-F238E27FC236}">
                <a16:creationId xmlns:a16="http://schemas.microsoft.com/office/drawing/2014/main" id="{03FAFABE-EDE1-724C-E8AB-1B9B4FA25302}"/>
              </a:ext>
            </a:extLst>
          </p:cNvPr>
          <p:cNvSpPr>
            <a:spLocks noGrp="1"/>
          </p:cNvSpPr>
          <p:nvPr>
            <p:ph type="ftr" sz="quarter" idx="3"/>
          </p:nvPr>
        </p:nvSpPr>
        <p:spPr/>
        <p:txBody>
          <a:bodyPr/>
          <a:lstStyle/>
          <a:p>
            <a:r>
              <a:rPr lang="en-US"/>
              <a:t>Author: Sachin Gowrishankar</a:t>
            </a:r>
            <a:endParaRPr lang="en-US" dirty="0"/>
          </a:p>
        </p:txBody>
      </p:sp>
      <p:sp>
        <p:nvSpPr>
          <p:cNvPr id="4" name="Slide Number Placeholder 3">
            <a:extLst>
              <a:ext uri="{FF2B5EF4-FFF2-40B4-BE49-F238E27FC236}">
                <a16:creationId xmlns:a16="http://schemas.microsoft.com/office/drawing/2014/main" id="{6FCFE094-41EA-B3A1-B816-77A8CEB24FC4}"/>
              </a:ext>
            </a:extLst>
          </p:cNvPr>
          <p:cNvSpPr>
            <a:spLocks noGrp="1"/>
          </p:cNvSpPr>
          <p:nvPr>
            <p:ph type="sldNum" sz="quarter" idx="4"/>
          </p:nvPr>
        </p:nvSpPr>
        <p:spPr/>
        <p:txBody>
          <a:bodyPr/>
          <a:lstStyle/>
          <a:p>
            <a:fld id="{17918391-D411-FE40-AAD7-861AE5233E0E}" type="slidenum">
              <a:rPr lang="en-US" smtClean="0"/>
              <a:pPr/>
              <a:t>10</a:t>
            </a:fld>
            <a:endParaRPr lang="en-US"/>
          </a:p>
        </p:txBody>
      </p:sp>
      <p:sp>
        <p:nvSpPr>
          <p:cNvPr id="5" name="Title 1">
            <a:extLst>
              <a:ext uri="{FF2B5EF4-FFF2-40B4-BE49-F238E27FC236}">
                <a16:creationId xmlns:a16="http://schemas.microsoft.com/office/drawing/2014/main" id="{71A701A4-842F-EF54-CF24-7A60BC55A7E5}"/>
              </a:ext>
            </a:extLst>
          </p:cNvPr>
          <p:cNvSpPr txBox="1">
            <a:spLocks/>
          </p:cNvSpPr>
          <p:nvPr/>
        </p:nvSpPr>
        <p:spPr>
          <a:xfrm>
            <a:off x="0" y="26828"/>
            <a:ext cx="9412942" cy="505996"/>
          </a:xfrm>
          <a:prstGeom prst="rect">
            <a:avLst/>
          </a:prstGeom>
        </p:spPr>
        <p:txBody>
          <a:bodyPr>
            <a:noAutofit/>
          </a:bodyPr>
          <a:lst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a:lstStyle>
          <a:p>
            <a:r>
              <a:rPr lang="en-US" sz="3200" b="1" dirty="0"/>
              <a:t>Results for yoke-collar = </a:t>
            </a:r>
            <a:r>
              <a:rPr lang="en-US" sz="3200" b="1" dirty="0">
                <a:solidFill>
                  <a:srgbClr val="FF0000"/>
                </a:solidFill>
              </a:rPr>
              <a:t>0.15 </a:t>
            </a:r>
            <a:r>
              <a:rPr lang="en-US" sz="2800" b="1" dirty="0">
                <a:solidFill>
                  <a:srgbClr val="FF0000"/>
                </a:solidFill>
              </a:rPr>
              <a:t>mm</a:t>
            </a:r>
            <a:r>
              <a:rPr lang="en-US" sz="3200" b="1" dirty="0"/>
              <a:t>, yoke-yoke = </a:t>
            </a:r>
            <a:r>
              <a:rPr lang="en-US" sz="3200" b="1" dirty="0">
                <a:solidFill>
                  <a:srgbClr val="FF0000"/>
                </a:solidFill>
              </a:rPr>
              <a:t>0.3 </a:t>
            </a:r>
            <a:r>
              <a:rPr lang="en-US" sz="2800" b="1" dirty="0">
                <a:solidFill>
                  <a:srgbClr val="FF0000"/>
                </a:solidFill>
              </a:rPr>
              <a:t>mm</a:t>
            </a:r>
            <a:endParaRPr lang="en-GB" sz="3200" b="1" dirty="0">
              <a:solidFill>
                <a:srgbClr val="FF0000"/>
              </a:solidFill>
            </a:endParaRPr>
          </a:p>
        </p:txBody>
      </p:sp>
      <p:pic>
        <p:nvPicPr>
          <p:cNvPr id="106" name="Picture 105">
            <a:extLst>
              <a:ext uri="{FF2B5EF4-FFF2-40B4-BE49-F238E27FC236}">
                <a16:creationId xmlns:a16="http://schemas.microsoft.com/office/drawing/2014/main" id="{E5EBE6CB-7B7A-B543-94CB-DCEC9F99AC2A}"/>
              </a:ext>
            </a:extLst>
          </p:cNvPr>
          <p:cNvPicPr>
            <a:picLocks noChangeAspect="1"/>
          </p:cNvPicPr>
          <p:nvPr/>
        </p:nvPicPr>
        <p:blipFill>
          <a:blip r:embed="rId2"/>
          <a:stretch>
            <a:fillRect/>
          </a:stretch>
        </p:blipFill>
        <p:spPr>
          <a:xfrm>
            <a:off x="108472" y="3160187"/>
            <a:ext cx="3422465" cy="2860336"/>
          </a:xfrm>
          <a:prstGeom prst="rect">
            <a:avLst/>
          </a:prstGeom>
        </p:spPr>
      </p:pic>
      <p:grpSp>
        <p:nvGrpSpPr>
          <p:cNvPr id="107" name="Group 106">
            <a:extLst>
              <a:ext uri="{FF2B5EF4-FFF2-40B4-BE49-F238E27FC236}">
                <a16:creationId xmlns:a16="http://schemas.microsoft.com/office/drawing/2014/main" id="{B143FDC7-2D7A-CCFB-FED7-A662E79F5AA9}"/>
              </a:ext>
            </a:extLst>
          </p:cNvPr>
          <p:cNvGrpSpPr/>
          <p:nvPr/>
        </p:nvGrpSpPr>
        <p:grpSpPr>
          <a:xfrm>
            <a:off x="980850" y="5876582"/>
            <a:ext cx="2182227" cy="425864"/>
            <a:chOff x="4888398" y="5816989"/>
            <a:chExt cx="2182227" cy="425864"/>
          </a:xfrm>
        </p:grpSpPr>
        <p:pic>
          <p:nvPicPr>
            <p:cNvPr id="108" name="Picture 107" descr="hydraulic press Icon 5512597">
              <a:extLst>
                <a:ext uri="{FF2B5EF4-FFF2-40B4-BE49-F238E27FC236}">
                  <a16:creationId xmlns:a16="http://schemas.microsoft.com/office/drawing/2014/main" id="{DE5B3D9B-E02C-D708-8533-A719C8B349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8398" y="5917647"/>
              <a:ext cx="247538" cy="238926"/>
            </a:xfrm>
            <a:prstGeom prst="rect">
              <a:avLst/>
            </a:prstGeom>
            <a:noFill/>
            <a:extLst>
              <a:ext uri="{909E8E84-426E-40DD-AFC4-6F175D3DCCD1}">
                <a14:hiddenFill xmlns:a14="http://schemas.microsoft.com/office/drawing/2010/main">
                  <a:solidFill>
                    <a:srgbClr val="FFFFFF"/>
                  </a:solidFill>
                </a14:hiddenFill>
              </a:ext>
            </a:extLst>
          </p:spPr>
        </p:pic>
        <p:pic>
          <p:nvPicPr>
            <p:cNvPr id="109" name="Picture 108" descr="spring Icon 1470237">
              <a:extLst>
                <a:ext uri="{FF2B5EF4-FFF2-40B4-BE49-F238E27FC236}">
                  <a16:creationId xmlns:a16="http://schemas.microsoft.com/office/drawing/2014/main" id="{302CB285-8E73-9FD5-6E0C-15CFC4527DC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25896" y="5848685"/>
              <a:ext cx="355969" cy="343603"/>
            </a:xfrm>
            <a:prstGeom prst="rect">
              <a:avLst/>
            </a:prstGeom>
            <a:noFill/>
            <a:extLst>
              <a:ext uri="{909E8E84-426E-40DD-AFC4-6F175D3DCCD1}">
                <a14:hiddenFill xmlns:a14="http://schemas.microsoft.com/office/drawing/2010/main">
                  <a:solidFill>
                    <a:srgbClr val="FFFFFF"/>
                  </a:solidFill>
                </a14:hiddenFill>
              </a:ext>
            </a:extLst>
          </p:spPr>
        </p:pic>
        <p:pic>
          <p:nvPicPr>
            <p:cNvPr id="110" name="Picture 109" descr="welding Icon 4573186">
              <a:extLst>
                <a:ext uri="{FF2B5EF4-FFF2-40B4-BE49-F238E27FC236}">
                  <a16:creationId xmlns:a16="http://schemas.microsoft.com/office/drawing/2014/main" id="{329AE59A-9BA7-B11F-8A03-54E2F55D07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59028" y="5816989"/>
              <a:ext cx="444739" cy="406997"/>
            </a:xfrm>
            <a:prstGeom prst="rect">
              <a:avLst/>
            </a:prstGeom>
            <a:noFill/>
            <a:extLst>
              <a:ext uri="{909E8E84-426E-40DD-AFC4-6F175D3DCCD1}">
                <a14:hiddenFill xmlns:a14="http://schemas.microsoft.com/office/drawing/2010/main">
                  <a:solidFill>
                    <a:srgbClr val="FFFFFF"/>
                  </a:solidFill>
                </a14:hiddenFill>
              </a:ext>
            </a:extLst>
          </p:spPr>
        </p:pic>
        <p:pic>
          <p:nvPicPr>
            <p:cNvPr id="111" name="Picture 110" descr="cooling Icon 5554396">
              <a:extLst>
                <a:ext uri="{FF2B5EF4-FFF2-40B4-BE49-F238E27FC236}">
                  <a16:creationId xmlns:a16="http://schemas.microsoft.com/office/drawing/2014/main" id="{D7A9CA77-814F-AB25-AF2D-E7AE4AF266E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33008" y="5831364"/>
              <a:ext cx="426310" cy="411489"/>
            </a:xfrm>
            <a:prstGeom prst="rect">
              <a:avLst/>
            </a:prstGeom>
            <a:noFill/>
            <a:extLst>
              <a:ext uri="{909E8E84-426E-40DD-AFC4-6F175D3DCCD1}">
                <a14:hiddenFill xmlns:a14="http://schemas.microsoft.com/office/drawing/2010/main">
                  <a:solidFill>
                    <a:srgbClr val="FFFFFF"/>
                  </a:solidFill>
                </a14:hiddenFill>
              </a:ext>
            </a:extLst>
          </p:spPr>
        </p:pic>
        <p:pic>
          <p:nvPicPr>
            <p:cNvPr id="112" name="Picture 111" descr="power Icon 5630379">
              <a:extLst>
                <a:ext uri="{FF2B5EF4-FFF2-40B4-BE49-F238E27FC236}">
                  <a16:creationId xmlns:a16="http://schemas.microsoft.com/office/drawing/2014/main" id="{752C4821-5A92-0CE0-C181-18BAC682919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68126" y="5926878"/>
              <a:ext cx="302499" cy="220460"/>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122" name="Straight Arrow Connector 121">
            <a:extLst>
              <a:ext uri="{FF2B5EF4-FFF2-40B4-BE49-F238E27FC236}">
                <a16:creationId xmlns:a16="http://schemas.microsoft.com/office/drawing/2014/main" id="{45C6DEE3-DD5A-3273-0435-190A5E239C34}"/>
              </a:ext>
            </a:extLst>
          </p:cNvPr>
          <p:cNvCxnSpPr>
            <a:cxnSpLocks/>
          </p:cNvCxnSpPr>
          <p:nvPr/>
        </p:nvCxnSpPr>
        <p:spPr>
          <a:xfrm>
            <a:off x="2020647" y="4377906"/>
            <a:ext cx="415255" cy="358986"/>
          </a:xfrm>
          <a:prstGeom prst="straightConnector1">
            <a:avLst/>
          </a:prstGeom>
          <a:ln w="38100">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27" name="TextBox 126">
            <a:extLst>
              <a:ext uri="{FF2B5EF4-FFF2-40B4-BE49-F238E27FC236}">
                <a16:creationId xmlns:a16="http://schemas.microsoft.com/office/drawing/2014/main" id="{310072D4-8025-EF2A-F8BE-B8617BEE39B7}"/>
              </a:ext>
            </a:extLst>
          </p:cNvPr>
          <p:cNvSpPr txBox="1"/>
          <p:nvPr/>
        </p:nvSpPr>
        <p:spPr>
          <a:xfrm>
            <a:off x="7457817" y="5149235"/>
            <a:ext cx="1088431" cy="400110"/>
          </a:xfrm>
          <a:prstGeom prst="rect">
            <a:avLst/>
          </a:prstGeom>
          <a:noFill/>
        </p:spPr>
        <p:txBody>
          <a:bodyPr wrap="square" rtlCol="0">
            <a:spAutoFit/>
          </a:bodyPr>
          <a:lstStyle/>
          <a:p>
            <a:r>
              <a:rPr lang="en-US" sz="2000" b="1" dirty="0">
                <a:solidFill>
                  <a:srgbClr val="FF0000"/>
                </a:solidFill>
                <a:latin typeface="Calibri" panose="020F0502020204030204" pitchFamily="34" charset="0"/>
                <a:cs typeface="Calibri" panose="020F0502020204030204" pitchFamily="34" charset="0"/>
              </a:rPr>
              <a:t>2.3 MPa</a:t>
            </a:r>
            <a:endParaRPr lang="en-GB" sz="2000" b="1" dirty="0">
              <a:solidFill>
                <a:srgbClr val="FF0000"/>
              </a:solidFill>
              <a:latin typeface="Calibri" panose="020F0502020204030204" pitchFamily="34" charset="0"/>
              <a:cs typeface="Calibri" panose="020F0502020204030204" pitchFamily="34" charset="0"/>
            </a:endParaRPr>
          </a:p>
        </p:txBody>
      </p:sp>
      <p:pic>
        <p:nvPicPr>
          <p:cNvPr id="130" name="Picture 129">
            <a:extLst>
              <a:ext uri="{FF2B5EF4-FFF2-40B4-BE49-F238E27FC236}">
                <a16:creationId xmlns:a16="http://schemas.microsoft.com/office/drawing/2014/main" id="{D4338742-B18F-AA8E-99B5-1A0081416489}"/>
              </a:ext>
            </a:extLst>
          </p:cNvPr>
          <p:cNvPicPr>
            <a:picLocks noChangeAspect="1"/>
          </p:cNvPicPr>
          <p:nvPr/>
        </p:nvPicPr>
        <p:blipFill>
          <a:blip r:embed="rId8"/>
          <a:stretch>
            <a:fillRect/>
          </a:stretch>
        </p:blipFill>
        <p:spPr>
          <a:xfrm>
            <a:off x="3916214" y="3185576"/>
            <a:ext cx="3593451" cy="2777547"/>
          </a:xfrm>
          <a:prstGeom prst="rect">
            <a:avLst/>
          </a:prstGeom>
        </p:spPr>
      </p:pic>
      <p:grpSp>
        <p:nvGrpSpPr>
          <p:cNvPr id="131" name="Group 130">
            <a:extLst>
              <a:ext uri="{FF2B5EF4-FFF2-40B4-BE49-F238E27FC236}">
                <a16:creationId xmlns:a16="http://schemas.microsoft.com/office/drawing/2014/main" id="{15560FB9-8C17-06A1-6BDF-75D158EAC94C}"/>
              </a:ext>
            </a:extLst>
          </p:cNvPr>
          <p:cNvGrpSpPr/>
          <p:nvPr/>
        </p:nvGrpSpPr>
        <p:grpSpPr>
          <a:xfrm>
            <a:off x="4825059" y="5876582"/>
            <a:ext cx="2292600" cy="425829"/>
            <a:chOff x="4888398" y="5817025"/>
            <a:chExt cx="2292600" cy="425829"/>
          </a:xfrm>
        </p:grpSpPr>
        <p:pic>
          <p:nvPicPr>
            <p:cNvPr id="132" name="Picture 131" descr="hydraulic press Icon 5512597">
              <a:extLst>
                <a:ext uri="{FF2B5EF4-FFF2-40B4-BE49-F238E27FC236}">
                  <a16:creationId xmlns:a16="http://schemas.microsoft.com/office/drawing/2014/main" id="{5B598D22-1CE7-5650-0C4A-BF5A84CE82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8398" y="5917647"/>
              <a:ext cx="247538" cy="238926"/>
            </a:xfrm>
            <a:prstGeom prst="rect">
              <a:avLst/>
            </a:prstGeom>
            <a:noFill/>
            <a:extLst>
              <a:ext uri="{909E8E84-426E-40DD-AFC4-6F175D3DCCD1}">
                <a14:hiddenFill xmlns:a14="http://schemas.microsoft.com/office/drawing/2010/main">
                  <a:solidFill>
                    <a:srgbClr val="FFFFFF"/>
                  </a:solidFill>
                </a14:hiddenFill>
              </a:ext>
            </a:extLst>
          </p:spPr>
        </p:pic>
        <p:pic>
          <p:nvPicPr>
            <p:cNvPr id="133" name="Picture 132" descr="spring Icon 1470237">
              <a:extLst>
                <a:ext uri="{FF2B5EF4-FFF2-40B4-BE49-F238E27FC236}">
                  <a16:creationId xmlns:a16="http://schemas.microsoft.com/office/drawing/2014/main" id="{8D677B3A-D4A4-20C1-92BC-C6ACB836B2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8402" y="5848722"/>
              <a:ext cx="355969" cy="343603"/>
            </a:xfrm>
            <a:prstGeom prst="rect">
              <a:avLst/>
            </a:prstGeom>
            <a:noFill/>
            <a:extLst>
              <a:ext uri="{909E8E84-426E-40DD-AFC4-6F175D3DCCD1}">
                <a14:hiddenFill xmlns:a14="http://schemas.microsoft.com/office/drawing/2010/main">
                  <a:solidFill>
                    <a:srgbClr val="FFFFFF"/>
                  </a:solidFill>
                </a14:hiddenFill>
              </a:ext>
            </a:extLst>
          </p:spPr>
        </p:pic>
        <p:pic>
          <p:nvPicPr>
            <p:cNvPr id="134" name="Picture 133" descr="welding Icon 4573186">
              <a:extLst>
                <a:ext uri="{FF2B5EF4-FFF2-40B4-BE49-F238E27FC236}">
                  <a16:creationId xmlns:a16="http://schemas.microsoft.com/office/drawing/2014/main" id="{9434BFA4-683B-4015-2D10-3A563BDCC0A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80994" y="5817025"/>
              <a:ext cx="444739" cy="406997"/>
            </a:xfrm>
            <a:prstGeom prst="rect">
              <a:avLst/>
            </a:prstGeom>
            <a:noFill/>
            <a:extLst>
              <a:ext uri="{909E8E84-426E-40DD-AFC4-6F175D3DCCD1}">
                <a14:hiddenFill xmlns:a14="http://schemas.microsoft.com/office/drawing/2010/main">
                  <a:solidFill>
                    <a:srgbClr val="FFFFFF"/>
                  </a:solidFill>
                </a14:hiddenFill>
              </a:ext>
            </a:extLst>
          </p:spPr>
        </p:pic>
        <p:pic>
          <p:nvPicPr>
            <p:cNvPr id="135" name="Picture 134" descr="cooling Icon 5554396">
              <a:extLst>
                <a:ext uri="{FF2B5EF4-FFF2-40B4-BE49-F238E27FC236}">
                  <a16:creationId xmlns:a16="http://schemas.microsoft.com/office/drawing/2014/main" id="{8029C68C-070D-9311-FBC5-219A919E557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02896" y="5831365"/>
              <a:ext cx="426310" cy="411489"/>
            </a:xfrm>
            <a:prstGeom prst="rect">
              <a:avLst/>
            </a:prstGeom>
            <a:noFill/>
            <a:extLst>
              <a:ext uri="{909E8E84-426E-40DD-AFC4-6F175D3DCCD1}">
                <a14:hiddenFill xmlns:a14="http://schemas.microsoft.com/office/drawing/2010/main">
                  <a:solidFill>
                    <a:srgbClr val="FFFFFF"/>
                  </a:solidFill>
                </a14:hiddenFill>
              </a:ext>
            </a:extLst>
          </p:spPr>
        </p:pic>
        <p:pic>
          <p:nvPicPr>
            <p:cNvPr id="136" name="Picture 135" descr="power Icon 5630379">
              <a:extLst>
                <a:ext uri="{FF2B5EF4-FFF2-40B4-BE49-F238E27FC236}">
                  <a16:creationId xmlns:a16="http://schemas.microsoft.com/office/drawing/2014/main" id="{7E0C926B-0DDA-836E-9342-A794BE4960D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78499" y="5926879"/>
              <a:ext cx="302499" cy="220460"/>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137" name="Straight Arrow Connector 136">
            <a:extLst>
              <a:ext uri="{FF2B5EF4-FFF2-40B4-BE49-F238E27FC236}">
                <a16:creationId xmlns:a16="http://schemas.microsoft.com/office/drawing/2014/main" id="{3A3643BA-2AB0-12BA-20FD-9120EC70F71B}"/>
              </a:ext>
            </a:extLst>
          </p:cNvPr>
          <p:cNvCxnSpPr>
            <a:cxnSpLocks/>
          </p:cNvCxnSpPr>
          <p:nvPr/>
        </p:nvCxnSpPr>
        <p:spPr>
          <a:xfrm flipH="1">
            <a:off x="7064708" y="5520621"/>
            <a:ext cx="543241" cy="233699"/>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38" name="TextBox 137">
                <a:extLst>
                  <a:ext uri="{FF2B5EF4-FFF2-40B4-BE49-F238E27FC236}">
                    <a16:creationId xmlns:a16="http://schemas.microsoft.com/office/drawing/2014/main" id="{56A40F1D-9B5C-6B2B-B7B5-8272C6B7FFA8}"/>
                  </a:ext>
                </a:extLst>
              </p:cNvPr>
              <p:cNvSpPr txBox="1"/>
              <p:nvPr/>
            </p:nvSpPr>
            <p:spPr>
              <a:xfrm>
                <a:off x="109292" y="924533"/>
                <a:ext cx="3848334" cy="2349361"/>
              </a:xfrm>
              <a:prstGeom prst="rect">
                <a:avLst/>
              </a:prstGeom>
              <a:noFill/>
            </p:spPr>
            <p:txBody>
              <a:bodyPr wrap="square" rtlCol="0">
                <a:spAutoFit/>
              </a:bodyPr>
              <a:lstStyle/>
              <a:p>
                <a:pPr marL="342900" indent="-342900">
                  <a:buFont typeface="Arial" panose="020B0604020202020204" pitchFamily="34" charset="0"/>
                  <a:buChar char="•"/>
                </a:pPr>
                <a14:m>
                  <m:oMath xmlns:m="http://schemas.openxmlformats.org/officeDocument/2006/math">
                    <m:r>
                      <a:rPr lang="en-US" sz="2200" b="1" i="1" smtClean="0">
                        <a:latin typeface="Cambria Math" panose="02040503050406030204" pitchFamily="18" charset="0"/>
                      </a:rPr>
                      <m:t>𝜹</m:t>
                    </m:r>
                    <m:r>
                      <a:rPr lang="en-US" sz="2200" b="1" i="1" baseline="-25000" smtClean="0">
                        <a:latin typeface="Cambria Math" panose="02040503050406030204" pitchFamily="18" charset="0"/>
                      </a:rPr>
                      <m:t>𝒔𝒕𝒓𝒆𝒔𝒔</m:t>
                    </m:r>
                  </m:oMath>
                </a14:m>
                <a:r>
                  <a:rPr lang="en-GB" sz="2200" b="1" baseline="-25000" dirty="0">
                    <a:latin typeface="Calibri" panose="020F0502020204030204" pitchFamily="34" charset="0"/>
                    <a:cs typeface="Calibri" panose="020F0502020204030204" pitchFamily="34" charset="0"/>
                  </a:rPr>
                  <a:t> </a:t>
                </a:r>
                <a:r>
                  <a:rPr lang="en-GB" sz="2200" b="1" baseline="-25000" dirty="0">
                    <a:latin typeface="Cambria Math" panose="02040503050406030204" pitchFamily="18" charset="0"/>
                    <a:ea typeface="Cambria Math" panose="02040503050406030204" pitchFamily="18" charset="0"/>
                    <a:cs typeface="Calibri" panose="020F0502020204030204" pitchFamily="34" charset="0"/>
                  </a:rPr>
                  <a:t>(COLD – R.T.)   </a:t>
                </a:r>
                <a:r>
                  <a:rPr lang="en-GB" sz="2200" dirty="0">
                    <a:latin typeface="Calibri" panose="020F0502020204030204" pitchFamily="34" charset="0"/>
                    <a:ea typeface="Cambria Math" panose="02040503050406030204" pitchFamily="18" charset="0"/>
                    <a:cs typeface="Calibri" panose="020F0502020204030204" pitchFamily="34" charset="0"/>
                  </a:rPr>
                  <a:t>is </a:t>
                </a:r>
                <a:r>
                  <a:rPr lang="en-GB" sz="2200" b="1" dirty="0">
                    <a:latin typeface="Calibri" panose="020F0502020204030204" pitchFamily="34" charset="0"/>
                    <a:ea typeface="Cambria Math" panose="02040503050406030204" pitchFamily="18" charset="0"/>
                    <a:cs typeface="Calibri" panose="020F0502020204030204" pitchFamily="34" charset="0"/>
                  </a:rPr>
                  <a:t>positive</a:t>
                </a:r>
                <a:r>
                  <a:rPr lang="en-GB" sz="2200" dirty="0">
                    <a:latin typeface="Calibri" panose="020F0502020204030204" pitchFamily="34" charset="0"/>
                    <a:ea typeface="Cambria Math" panose="02040503050406030204" pitchFamily="18" charset="0"/>
                    <a:cs typeface="Calibri" panose="020F0502020204030204" pitchFamily="34" charset="0"/>
                  </a:rPr>
                  <a:t> for LMK 2 and </a:t>
                </a:r>
                <a:r>
                  <a:rPr lang="en-GB" sz="2200" b="1" dirty="0">
                    <a:latin typeface="Calibri" panose="020F0502020204030204" pitchFamily="34" charset="0"/>
                    <a:ea typeface="Cambria Math" panose="02040503050406030204" pitchFamily="18" charset="0"/>
                    <a:cs typeface="Calibri" panose="020F0502020204030204" pitchFamily="34" charset="0"/>
                  </a:rPr>
                  <a:t>negative</a:t>
                </a:r>
                <a:r>
                  <a:rPr lang="en-GB" sz="2200" dirty="0">
                    <a:latin typeface="Calibri" panose="020F0502020204030204" pitchFamily="34" charset="0"/>
                    <a:ea typeface="Cambria Math" panose="02040503050406030204" pitchFamily="18" charset="0"/>
                    <a:cs typeface="Calibri" panose="020F0502020204030204" pitchFamily="34" charset="0"/>
                  </a:rPr>
                  <a:t> for reference 11T</a:t>
                </a:r>
                <a:r>
                  <a:rPr lang="en-GB" sz="2200" dirty="0">
                    <a:latin typeface="Cambria Math" panose="02040503050406030204" pitchFamily="18" charset="0"/>
                    <a:ea typeface="Cambria Math" panose="02040503050406030204" pitchFamily="18" charset="0"/>
                    <a:cs typeface="Calibri" panose="020F0502020204030204" pitchFamily="34" charset="0"/>
                  </a:rPr>
                  <a:t>.</a:t>
                </a:r>
              </a:p>
              <a:p>
                <a:endParaRPr lang="en-GB" sz="2200" dirty="0">
                  <a:latin typeface="Cambria Math" panose="02040503050406030204" pitchFamily="18" charset="0"/>
                  <a:ea typeface="Cambria Math" panose="02040503050406030204" pitchFamily="18" charset="0"/>
                  <a:cs typeface="Calibri" panose="020F0502020204030204" pitchFamily="34" charset="0"/>
                </a:endParaRPr>
              </a:p>
              <a:p>
                <a:pPr marL="342900" indent="-342900">
                  <a:buFont typeface="Arial" panose="020B0604020202020204" pitchFamily="34" charset="0"/>
                  <a:buChar char="•"/>
                </a:pPr>
                <a:r>
                  <a:rPr lang="en-GB" sz="2200" dirty="0">
                    <a:latin typeface="Calibri" panose="020F0502020204030204" pitchFamily="34" charset="0"/>
                    <a:ea typeface="Cambria Math" panose="02040503050406030204" pitchFamily="18" charset="0"/>
                    <a:cs typeface="Calibri" panose="020F0502020204030204" pitchFamily="34" charset="0"/>
                  </a:rPr>
                  <a:t>Pole-coil contact is </a:t>
                </a:r>
                <a:r>
                  <a:rPr lang="en-GB" sz="2200" b="1" dirty="0">
                    <a:latin typeface="Calibri" panose="020F0502020204030204" pitchFamily="34" charset="0"/>
                    <a:ea typeface="Cambria Math" panose="02040503050406030204" pitchFamily="18" charset="0"/>
                    <a:cs typeface="Calibri" panose="020F0502020204030204" pitchFamily="34" charset="0"/>
                  </a:rPr>
                  <a:t>higher</a:t>
                </a:r>
                <a:r>
                  <a:rPr lang="en-GB" sz="2200" dirty="0">
                    <a:latin typeface="Calibri" panose="020F0502020204030204" pitchFamily="34" charset="0"/>
                    <a:ea typeface="Cambria Math" panose="02040503050406030204" pitchFamily="18" charset="0"/>
                    <a:cs typeface="Calibri" panose="020F0502020204030204" pitchFamily="34" charset="0"/>
                  </a:rPr>
                  <a:t> for LMK 2 after assembly @ R.T.</a:t>
                </a:r>
                <a:endParaRPr lang="en-GB" sz="2200" dirty="0">
                  <a:latin typeface="Cambria Math" panose="02040503050406030204" pitchFamily="18" charset="0"/>
                  <a:ea typeface="Cambria Math" panose="02040503050406030204" pitchFamily="18" charset="0"/>
                  <a:cs typeface="Calibri" panose="020F0502020204030204" pitchFamily="34" charset="0"/>
                </a:endParaRPr>
              </a:p>
              <a:p>
                <a:pPr marL="342900" indent="-342900">
                  <a:buFont typeface="Arial" panose="020B0604020202020204" pitchFamily="34" charset="0"/>
                  <a:buChar char="•"/>
                </a:pPr>
                <a:endParaRPr lang="en-GB" sz="2200" baseline="-25000" dirty="0">
                  <a:latin typeface="Cambria Math" panose="02040503050406030204" pitchFamily="18" charset="0"/>
                  <a:ea typeface="Cambria Math" panose="02040503050406030204" pitchFamily="18" charset="0"/>
                  <a:cs typeface="Calibri" panose="020F0502020204030204" pitchFamily="34" charset="0"/>
                </a:endParaRPr>
              </a:p>
            </p:txBody>
          </p:sp>
        </mc:Choice>
        <mc:Fallback xmlns="">
          <p:sp>
            <p:nvSpPr>
              <p:cNvPr id="138" name="TextBox 137">
                <a:extLst>
                  <a:ext uri="{FF2B5EF4-FFF2-40B4-BE49-F238E27FC236}">
                    <a16:creationId xmlns:a16="http://schemas.microsoft.com/office/drawing/2014/main" id="{56A40F1D-9B5C-6B2B-B7B5-8272C6B7FFA8}"/>
                  </a:ext>
                </a:extLst>
              </p:cNvPr>
              <p:cNvSpPr txBox="1">
                <a:spLocks noRot="1" noChangeAspect="1" noMove="1" noResize="1" noEditPoints="1" noAdjustHandles="1" noChangeArrowheads="1" noChangeShapeType="1" noTextEdit="1"/>
              </p:cNvSpPr>
              <p:nvPr/>
            </p:nvSpPr>
            <p:spPr>
              <a:xfrm>
                <a:off x="109292" y="924533"/>
                <a:ext cx="3848334" cy="2349361"/>
              </a:xfrm>
              <a:prstGeom prst="rect">
                <a:avLst/>
              </a:prstGeom>
              <a:blipFill>
                <a:blip r:embed="rId9"/>
                <a:stretch>
                  <a:fillRect l="-1902" t="-1818" r="-30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9" name="TextBox 138">
                <a:extLst>
                  <a:ext uri="{FF2B5EF4-FFF2-40B4-BE49-F238E27FC236}">
                    <a16:creationId xmlns:a16="http://schemas.microsoft.com/office/drawing/2014/main" id="{201108BE-1E93-A02D-B5DC-4B431103DDC4}"/>
                  </a:ext>
                </a:extLst>
              </p:cNvPr>
              <p:cNvSpPr txBox="1"/>
              <p:nvPr/>
            </p:nvSpPr>
            <p:spPr>
              <a:xfrm>
                <a:off x="1945287" y="4010006"/>
                <a:ext cx="981230" cy="36298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𝛿</m:t>
                      </m:r>
                      <m:r>
                        <a:rPr lang="en-US" b="1" i="1" baseline="-25000" smtClean="0">
                          <a:latin typeface="Cambria Math" panose="02040503050406030204" pitchFamily="18" charset="0"/>
                        </a:rPr>
                        <m:t>𝒔𝒕𝒓𝒆𝒔𝒔</m:t>
                      </m:r>
                    </m:oMath>
                  </m:oMathPara>
                </a14:m>
                <a:endParaRPr lang="en-GB" b="1" baseline="-25000" dirty="0">
                  <a:latin typeface="Calibri" panose="020F0502020204030204" pitchFamily="34" charset="0"/>
                  <a:cs typeface="Calibri" panose="020F0502020204030204" pitchFamily="34" charset="0"/>
                </a:endParaRPr>
              </a:p>
            </p:txBody>
          </p:sp>
        </mc:Choice>
        <mc:Fallback xmlns="">
          <p:sp>
            <p:nvSpPr>
              <p:cNvPr id="139" name="TextBox 138">
                <a:extLst>
                  <a:ext uri="{FF2B5EF4-FFF2-40B4-BE49-F238E27FC236}">
                    <a16:creationId xmlns:a16="http://schemas.microsoft.com/office/drawing/2014/main" id="{201108BE-1E93-A02D-B5DC-4B431103DDC4}"/>
                  </a:ext>
                </a:extLst>
              </p:cNvPr>
              <p:cNvSpPr txBox="1">
                <a:spLocks noRot="1" noChangeAspect="1" noMove="1" noResize="1" noEditPoints="1" noAdjustHandles="1" noChangeArrowheads="1" noChangeShapeType="1" noTextEdit="1"/>
              </p:cNvSpPr>
              <p:nvPr/>
            </p:nvSpPr>
            <p:spPr>
              <a:xfrm>
                <a:off x="1945287" y="4010006"/>
                <a:ext cx="981230" cy="362984"/>
              </a:xfrm>
              <a:prstGeom prst="rect">
                <a:avLst/>
              </a:prstGeom>
              <a:blipFill>
                <a:blip r:embed="rId10"/>
                <a:stretch>
                  <a:fillRect/>
                </a:stretch>
              </a:blipFill>
            </p:spPr>
            <p:txBody>
              <a:bodyPr/>
              <a:lstStyle/>
              <a:p>
                <a:r>
                  <a:rPr lang="en-GB">
                    <a:noFill/>
                  </a:rPr>
                  <a:t> </a:t>
                </a:r>
              </a:p>
            </p:txBody>
          </p:sp>
        </mc:Fallback>
      </mc:AlternateContent>
      <p:grpSp>
        <p:nvGrpSpPr>
          <p:cNvPr id="142" name="Group 141">
            <a:extLst>
              <a:ext uri="{FF2B5EF4-FFF2-40B4-BE49-F238E27FC236}">
                <a16:creationId xmlns:a16="http://schemas.microsoft.com/office/drawing/2014/main" id="{61952425-DC4F-922D-C39D-AA360E872D61}"/>
              </a:ext>
            </a:extLst>
          </p:cNvPr>
          <p:cNvGrpSpPr/>
          <p:nvPr/>
        </p:nvGrpSpPr>
        <p:grpSpPr>
          <a:xfrm>
            <a:off x="4417898" y="681821"/>
            <a:ext cx="4678502" cy="2282462"/>
            <a:chOff x="4265547" y="583920"/>
            <a:chExt cx="4678502" cy="2282462"/>
          </a:xfrm>
        </p:grpSpPr>
        <p:grpSp>
          <p:nvGrpSpPr>
            <p:cNvPr id="140" name="Group 139">
              <a:extLst>
                <a:ext uri="{FF2B5EF4-FFF2-40B4-BE49-F238E27FC236}">
                  <a16:creationId xmlns:a16="http://schemas.microsoft.com/office/drawing/2014/main" id="{3B7F879A-BE41-6F79-8F67-C85BAA967907}"/>
                </a:ext>
              </a:extLst>
            </p:cNvPr>
            <p:cNvGrpSpPr/>
            <p:nvPr/>
          </p:nvGrpSpPr>
          <p:grpSpPr>
            <a:xfrm>
              <a:off x="4265547" y="583920"/>
              <a:ext cx="4678502" cy="2282462"/>
              <a:chOff x="4304691" y="911854"/>
              <a:chExt cx="4678502" cy="2282462"/>
            </a:xfrm>
          </p:grpSpPr>
          <p:grpSp>
            <p:nvGrpSpPr>
              <p:cNvPr id="74" name="Group 73">
                <a:extLst>
                  <a:ext uri="{FF2B5EF4-FFF2-40B4-BE49-F238E27FC236}">
                    <a16:creationId xmlns:a16="http://schemas.microsoft.com/office/drawing/2014/main" id="{810608D5-89FD-0293-A6FB-20CD318E0322}"/>
                  </a:ext>
                </a:extLst>
              </p:cNvPr>
              <p:cNvGrpSpPr/>
              <p:nvPr/>
            </p:nvGrpSpPr>
            <p:grpSpPr>
              <a:xfrm>
                <a:off x="4304691" y="911854"/>
                <a:ext cx="4678502" cy="2282462"/>
                <a:chOff x="4364628" y="481677"/>
                <a:chExt cx="4678502" cy="2282462"/>
              </a:xfrm>
            </p:grpSpPr>
            <p:grpSp>
              <p:nvGrpSpPr>
                <p:cNvPr id="40" name="Group 39">
                  <a:extLst>
                    <a:ext uri="{FF2B5EF4-FFF2-40B4-BE49-F238E27FC236}">
                      <a16:creationId xmlns:a16="http://schemas.microsoft.com/office/drawing/2014/main" id="{F7CB02CB-7E90-726E-48DE-3194D6F814BE}"/>
                    </a:ext>
                  </a:extLst>
                </p:cNvPr>
                <p:cNvGrpSpPr/>
                <p:nvPr/>
              </p:nvGrpSpPr>
              <p:grpSpPr>
                <a:xfrm>
                  <a:off x="4364628" y="481677"/>
                  <a:ext cx="3345751" cy="1944053"/>
                  <a:chOff x="-112747" y="884740"/>
                  <a:chExt cx="3960821" cy="2404269"/>
                </a:xfrm>
              </p:grpSpPr>
              <p:pic>
                <p:nvPicPr>
                  <p:cNvPr id="41" name="Picture 40">
                    <a:extLst>
                      <a:ext uri="{FF2B5EF4-FFF2-40B4-BE49-F238E27FC236}">
                        <a16:creationId xmlns:a16="http://schemas.microsoft.com/office/drawing/2014/main" id="{4B98BA5A-0B1D-0984-1E65-AE3AE2ED2BB7}"/>
                      </a:ext>
                    </a:extLst>
                  </p:cNvPr>
                  <p:cNvPicPr>
                    <a:picLocks noChangeAspect="1"/>
                  </p:cNvPicPr>
                  <p:nvPr/>
                </p:nvPicPr>
                <p:blipFill>
                  <a:blip r:embed="rId11"/>
                  <a:stretch>
                    <a:fillRect/>
                  </a:stretch>
                </p:blipFill>
                <p:spPr>
                  <a:xfrm>
                    <a:off x="1730151" y="1229401"/>
                    <a:ext cx="2117923" cy="2059608"/>
                  </a:xfrm>
                  <a:prstGeom prst="rect">
                    <a:avLst/>
                  </a:prstGeom>
                </p:spPr>
              </p:pic>
              <p:cxnSp>
                <p:nvCxnSpPr>
                  <p:cNvPr id="42" name="Straight Connector 41">
                    <a:extLst>
                      <a:ext uri="{FF2B5EF4-FFF2-40B4-BE49-F238E27FC236}">
                        <a16:creationId xmlns:a16="http://schemas.microsoft.com/office/drawing/2014/main" id="{99FBC67A-2F0C-1A59-1A75-FC8CAF040991}"/>
                      </a:ext>
                    </a:extLst>
                  </p:cNvPr>
                  <p:cNvCxnSpPr>
                    <a:cxnSpLocks/>
                  </p:cNvCxnSpPr>
                  <p:nvPr/>
                </p:nvCxnSpPr>
                <p:spPr>
                  <a:xfrm>
                    <a:off x="1754959" y="1097695"/>
                    <a:ext cx="17141" cy="1601825"/>
                  </a:xfrm>
                  <a:prstGeom prst="line">
                    <a:avLst/>
                  </a:prstGeom>
                  <a:ln w="28575">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3" name="Straight Arrow Connector 42">
                    <a:extLst>
                      <a:ext uri="{FF2B5EF4-FFF2-40B4-BE49-F238E27FC236}">
                        <a16:creationId xmlns:a16="http://schemas.microsoft.com/office/drawing/2014/main" id="{0FB5BA18-548E-1D2C-58B8-4AFC783F24A8}"/>
                      </a:ext>
                    </a:extLst>
                  </p:cNvPr>
                  <p:cNvCxnSpPr>
                    <a:cxnSpLocks/>
                  </p:cNvCxnSpPr>
                  <p:nvPr/>
                </p:nvCxnSpPr>
                <p:spPr>
                  <a:xfrm flipH="1">
                    <a:off x="1783601" y="1099317"/>
                    <a:ext cx="299215" cy="84774"/>
                  </a:xfrm>
                  <a:prstGeom prst="straightConnector1">
                    <a:avLst/>
                  </a:prstGeom>
                  <a:ln w="28575">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44" name="TextBox 43">
                    <a:extLst>
                      <a:ext uri="{FF2B5EF4-FFF2-40B4-BE49-F238E27FC236}">
                        <a16:creationId xmlns:a16="http://schemas.microsoft.com/office/drawing/2014/main" id="{0D548EB2-3C5D-0DA2-1163-2397DDAA52D1}"/>
                      </a:ext>
                    </a:extLst>
                  </p:cNvPr>
                  <p:cNvSpPr txBox="1"/>
                  <p:nvPr/>
                </p:nvSpPr>
                <p:spPr>
                  <a:xfrm>
                    <a:off x="2103755" y="884740"/>
                    <a:ext cx="1559995" cy="418700"/>
                  </a:xfrm>
                  <a:prstGeom prst="rect">
                    <a:avLst/>
                  </a:prstGeom>
                  <a:noFill/>
                </p:spPr>
                <p:txBody>
                  <a:bodyPr wrap="square" rtlCol="0">
                    <a:spAutoFit/>
                  </a:bodyPr>
                  <a:lstStyle/>
                  <a:p>
                    <a:r>
                      <a:rPr lang="en-US" sz="1600" b="1" dirty="0">
                        <a:latin typeface="Calibri" panose="020F0502020204030204" pitchFamily="34" charset="0"/>
                        <a:cs typeface="Calibri" panose="020F0502020204030204" pitchFamily="34" charset="0"/>
                      </a:rPr>
                      <a:t>Parting plane</a:t>
                    </a:r>
                    <a:endParaRPr lang="en-GB" sz="1600" b="1" dirty="0">
                      <a:latin typeface="Calibri" panose="020F0502020204030204" pitchFamily="34" charset="0"/>
                      <a:cs typeface="Calibri" panose="020F0502020204030204" pitchFamily="34" charset="0"/>
                    </a:endParaRPr>
                  </a:p>
                </p:txBody>
              </p:sp>
              <p:grpSp>
                <p:nvGrpSpPr>
                  <p:cNvPr id="45" name="Group 44">
                    <a:extLst>
                      <a:ext uri="{FF2B5EF4-FFF2-40B4-BE49-F238E27FC236}">
                        <a16:creationId xmlns:a16="http://schemas.microsoft.com/office/drawing/2014/main" id="{B114D7EA-A64C-DBC0-93E8-74AC6811593F}"/>
                      </a:ext>
                    </a:extLst>
                  </p:cNvPr>
                  <p:cNvGrpSpPr/>
                  <p:nvPr/>
                </p:nvGrpSpPr>
                <p:grpSpPr>
                  <a:xfrm>
                    <a:off x="31618" y="1893812"/>
                    <a:ext cx="853248" cy="763214"/>
                    <a:chOff x="861132" y="1280370"/>
                    <a:chExt cx="1641872" cy="1518591"/>
                  </a:xfrm>
                </p:grpSpPr>
                <p:pic>
                  <p:nvPicPr>
                    <p:cNvPr id="52" name="Picture 51">
                      <a:extLst>
                        <a:ext uri="{FF2B5EF4-FFF2-40B4-BE49-F238E27FC236}">
                          <a16:creationId xmlns:a16="http://schemas.microsoft.com/office/drawing/2014/main" id="{F54C7470-67DB-9FB9-2670-3F59D3D1EB6C}"/>
                        </a:ext>
                      </a:extLst>
                    </p:cNvPr>
                    <p:cNvPicPr>
                      <a:picLocks noChangeAspect="1"/>
                    </p:cNvPicPr>
                    <p:nvPr/>
                  </p:nvPicPr>
                  <p:blipFill>
                    <a:blip r:embed="rId12"/>
                    <a:stretch>
                      <a:fillRect/>
                    </a:stretch>
                  </p:blipFill>
                  <p:spPr>
                    <a:xfrm>
                      <a:off x="970969" y="1302335"/>
                      <a:ext cx="1532035" cy="1418084"/>
                    </a:xfrm>
                    <a:prstGeom prst="rect">
                      <a:avLst/>
                    </a:prstGeom>
                  </p:spPr>
                </p:pic>
                <p:cxnSp>
                  <p:nvCxnSpPr>
                    <p:cNvPr id="53" name="Straight Connector 52">
                      <a:extLst>
                        <a:ext uri="{FF2B5EF4-FFF2-40B4-BE49-F238E27FC236}">
                          <a16:creationId xmlns:a16="http://schemas.microsoft.com/office/drawing/2014/main" id="{CAC7ADB3-017C-BBB3-5B36-74CD77EACFA7}"/>
                        </a:ext>
                      </a:extLst>
                    </p:cNvPr>
                    <p:cNvCxnSpPr>
                      <a:cxnSpLocks/>
                    </p:cNvCxnSpPr>
                    <p:nvPr/>
                  </p:nvCxnSpPr>
                  <p:spPr>
                    <a:xfrm>
                      <a:off x="861132" y="1280370"/>
                      <a:ext cx="0" cy="1518591"/>
                    </a:xfrm>
                    <a:prstGeom prst="line">
                      <a:avLst/>
                    </a:prstGeom>
                    <a:ln w="38100">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46" name="Rectangle 45">
                    <a:extLst>
                      <a:ext uri="{FF2B5EF4-FFF2-40B4-BE49-F238E27FC236}">
                        <a16:creationId xmlns:a16="http://schemas.microsoft.com/office/drawing/2014/main" id="{548EEEC6-EAA9-D9B7-9DBC-AEC5704F0377}"/>
                      </a:ext>
                    </a:extLst>
                  </p:cNvPr>
                  <p:cNvSpPr/>
                  <p:nvPr/>
                </p:nvSpPr>
                <p:spPr>
                  <a:xfrm>
                    <a:off x="1697116" y="2212487"/>
                    <a:ext cx="172011" cy="129564"/>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 name="TextBox 46">
                    <a:extLst>
                      <a:ext uri="{FF2B5EF4-FFF2-40B4-BE49-F238E27FC236}">
                        <a16:creationId xmlns:a16="http://schemas.microsoft.com/office/drawing/2014/main" id="{A1769090-97A7-9CA9-4B2D-3DA854E8B71B}"/>
                      </a:ext>
                    </a:extLst>
                  </p:cNvPr>
                  <p:cNvSpPr txBox="1"/>
                  <p:nvPr/>
                </p:nvSpPr>
                <p:spPr>
                  <a:xfrm>
                    <a:off x="-56164" y="1412397"/>
                    <a:ext cx="1169551" cy="456764"/>
                  </a:xfrm>
                  <a:prstGeom prst="rect">
                    <a:avLst/>
                  </a:prstGeom>
                  <a:noFill/>
                </p:spPr>
                <p:txBody>
                  <a:bodyPr wrap="square" rtlCol="0">
                    <a:spAutoFit/>
                  </a:bodyPr>
                  <a:lstStyle/>
                  <a:p>
                    <a:r>
                      <a:rPr lang="en-US" b="1" dirty="0">
                        <a:solidFill>
                          <a:srgbClr val="FF0000"/>
                        </a:solidFill>
                        <a:latin typeface="Calibri" panose="020F0502020204030204" pitchFamily="34" charset="0"/>
                        <a:cs typeface="Calibri" panose="020F0502020204030204" pitchFamily="34" charset="0"/>
                      </a:rPr>
                      <a:t>0.3</a:t>
                    </a:r>
                    <a:r>
                      <a:rPr lang="en-US" sz="1200" b="1" dirty="0">
                        <a:solidFill>
                          <a:srgbClr val="FF0000"/>
                        </a:solidFill>
                        <a:latin typeface="Calibri" panose="020F0502020204030204" pitchFamily="34" charset="0"/>
                        <a:cs typeface="Calibri" panose="020F0502020204030204" pitchFamily="34" charset="0"/>
                      </a:rPr>
                      <a:t> </a:t>
                    </a:r>
                    <a:r>
                      <a:rPr lang="en-US" sz="1600" b="1" dirty="0">
                        <a:solidFill>
                          <a:srgbClr val="FF0000"/>
                        </a:solidFill>
                        <a:latin typeface="Calibri" panose="020F0502020204030204" pitchFamily="34" charset="0"/>
                        <a:cs typeface="Calibri" panose="020F0502020204030204" pitchFamily="34" charset="0"/>
                      </a:rPr>
                      <a:t>mm</a:t>
                    </a:r>
                    <a:endParaRPr lang="en-GB" sz="1200" b="1" dirty="0">
                      <a:solidFill>
                        <a:srgbClr val="FF0000"/>
                      </a:solidFill>
                      <a:latin typeface="Calibri" panose="020F0502020204030204" pitchFamily="34" charset="0"/>
                      <a:cs typeface="Calibri" panose="020F0502020204030204" pitchFamily="34" charset="0"/>
                    </a:endParaRPr>
                  </a:p>
                </p:txBody>
              </p:sp>
              <p:cxnSp>
                <p:nvCxnSpPr>
                  <p:cNvPr id="48" name="Straight Arrow Connector 47">
                    <a:extLst>
                      <a:ext uri="{FF2B5EF4-FFF2-40B4-BE49-F238E27FC236}">
                        <a16:creationId xmlns:a16="http://schemas.microsoft.com/office/drawing/2014/main" id="{64215AEB-209F-3C5D-4AE8-CD9665DC7A7E}"/>
                      </a:ext>
                    </a:extLst>
                  </p:cNvPr>
                  <p:cNvCxnSpPr>
                    <a:cxnSpLocks/>
                  </p:cNvCxnSpPr>
                  <p:nvPr/>
                </p:nvCxnSpPr>
                <p:spPr>
                  <a:xfrm>
                    <a:off x="35082" y="2254582"/>
                    <a:ext cx="253977" cy="4623"/>
                  </a:xfrm>
                  <a:prstGeom prst="straightConnector1">
                    <a:avLst/>
                  </a:prstGeom>
                  <a:ln w="38100">
                    <a:solidFill>
                      <a:srgbClr val="00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49" name="Rectangle 48">
                    <a:extLst>
                      <a:ext uri="{FF2B5EF4-FFF2-40B4-BE49-F238E27FC236}">
                        <a16:creationId xmlns:a16="http://schemas.microsoft.com/office/drawing/2014/main" id="{D4FED047-68BC-2F08-B11F-61BAC92EF61A}"/>
                      </a:ext>
                    </a:extLst>
                  </p:cNvPr>
                  <p:cNvSpPr/>
                  <p:nvPr/>
                </p:nvSpPr>
                <p:spPr>
                  <a:xfrm>
                    <a:off x="-112747" y="1422692"/>
                    <a:ext cx="1046943" cy="1306941"/>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50" name="Straight Connector 49">
                    <a:extLst>
                      <a:ext uri="{FF2B5EF4-FFF2-40B4-BE49-F238E27FC236}">
                        <a16:creationId xmlns:a16="http://schemas.microsoft.com/office/drawing/2014/main" id="{7F3CB9C0-47CD-37B3-3BDD-5DD8495643B0}"/>
                      </a:ext>
                    </a:extLst>
                  </p:cNvPr>
                  <p:cNvCxnSpPr>
                    <a:cxnSpLocks/>
                  </p:cNvCxnSpPr>
                  <p:nvPr/>
                </p:nvCxnSpPr>
                <p:spPr>
                  <a:xfrm>
                    <a:off x="928097" y="1437101"/>
                    <a:ext cx="769019" cy="769541"/>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a:extLst>
                      <a:ext uri="{FF2B5EF4-FFF2-40B4-BE49-F238E27FC236}">
                        <a16:creationId xmlns:a16="http://schemas.microsoft.com/office/drawing/2014/main" id="{D87E311F-F9AB-F954-09B9-6FF86A8D4104}"/>
                      </a:ext>
                    </a:extLst>
                  </p:cNvPr>
                  <p:cNvCxnSpPr>
                    <a:cxnSpLocks/>
                  </p:cNvCxnSpPr>
                  <p:nvPr/>
                </p:nvCxnSpPr>
                <p:spPr>
                  <a:xfrm flipV="1">
                    <a:off x="937747" y="2338348"/>
                    <a:ext cx="759369" cy="391284"/>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grpSp>
            <p:grpSp>
              <p:nvGrpSpPr>
                <p:cNvPr id="65" name="Group 64">
                  <a:extLst>
                    <a:ext uri="{FF2B5EF4-FFF2-40B4-BE49-F238E27FC236}">
                      <a16:creationId xmlns:a16="http://schemas.microsoft.com/office/drawing/2014/main" id="{D82C6830-5CF2-5A11-08D8-9FF8E190C00B}"/>
                    </a:ext>
                  </a:extLst>
                </p:cNvPr>
                <p:cNvGrpSpPr/>
                <p:nvPr/>
              </p:nvGrpSpPr>
              <p:grpSpPr>
                <a:xfrm>
                  <a:off x="6349946" y="1652890"/>
                  <a:ext cx="2693184" cy="1111249"/>
                  <a:chOff x="1972384" y="1582452"/>
                  <a:chExt cx="2693184" cy="1111249"/>
                </a:xfrm>
              </p:grpSpPr>
              <p:grpSp>
                <p:nvGrpSpPr>
                  <p:cNvPr id="54" name="Group 53">
                    <a:extLst>
                      <a:ext uri="{FF2B5EF4-FFF2-40B4-BE49-F238E27FC236}">
                        <a16:creationId xmlns:a16="http://schemas.microsoft.com/office/drawing/2014/main" id="{EB49025B-B793-4120-0DCA-21D777AE2999}"/>
                      </a:ext>
                    </a:extLst>
                  </p:cNvPr>
                  <p:cNvGrpSpPr/>
                  <p:nvPr/>
                </p:nvGrpSpPr>
                <p:grpSpPr>
                  <a:xfrm>
                    <a:off x="1972384" y="1582452"/>
                    <a:ext cx="2451771" cy="722129"/>
                    <a:chOff x="6939230" y="1191811"/>
                    <a:chExt cx="3150800" cy="1052674"/>
                  </a:xfrm>
                </p:grpSpPr>
                <p:pic>
                  <p:nvPicPr>
                    <p:cNvPr id="55" name="Picture 54">
                      <a:extLst>
                        <a:ext uri="{FF2B5EF4-FFF2-40B4-BE49-F238E27FC236}">
                          <a16:creationId xmlns:a16="http://schemas.microsoft.com/office/drawing/2014/main" id="{EC19AD02-62BD-BBD2-B5C8-7881B5F67C47}"/>
                        </a:ext>
                      </a:extLst>
                    </p:cNvPr>
                    <p:cNvPicPr>
                      <a:picLocks noChangeAspect="1"/>
                    </p:cNvPicPr>
                    <p:nvPr/>
                  </p:nvPicPr>
                  <p:blipFill>
                    <a:blip r:embed="rId13"/>
                    <a:stretch>
                      <a:fillRect/>
                    </a:stretch>
                  </p:blipFill>
                  <p:spPr>
                    <a:xfrm>
                      <a:off x="8918202" y="1237676"/>
                      <a:ext cx="1079200" cy="957026"/>
                    </a:xfrm>
                    <a:prstGeom prst="rect">
                      <a:avLst/>
                    </a:prstGeom>
                  </p:spPr>
                </p:pic>
                <p:sp>
                  <p:nvSpPr>
                    <p:cNvPr id="56" name="Rectangle 55">
                      <a:extLst>
                        <a:ext uri="{FF2B5EF4-FFF2-40B4-BE49-F238E27FC236}">
                          <a16:creationId xmlns:a16="http://schemas.microsoft.com/office/drawing/2014/main" id="{C72DFCD5-7EB6-B40E-5208-5C7608495E51}"/>
                        </a:ext>
                      </a:extLst>
                    </p:cNvPr>
                    <p:cNvSpPr/>
                    <p:nvPr/>
                  </p:nvSpPr>
                  <p:spPr>
                    <a:xfrm>
                      <a:off x="8776625" y="1202228"/>
                      <a:ext cx="1313405" cy="1042257"/>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57" name="Straight Connector 56">
                      <a:extLst>
                        <a:ext uri="{FF2B5EF4-FFF2-40B4-BE49-F238E27FC236}">
                          <a16:creationId xmlns:a16="http://schemas.microsoft.com/office/drawing/2014/main" id="{9EECDF05-CBCA-546F-40B2-8777DA1B77B3}"/>
                        </a:ext>
                      </a:extLst>
                    </p:cNvPr>
                    <p:cNvCxnSpPr>
                      <a:cxnSpLocks/>
                    </p:cNvCxnSpPr>
                    <p:nvPr/>
                  </p:nvCxnSpPr>
                  <p:spPr>
                    <a:xfrm>
                      <a:off x="7056714" y="1863725"/>
                      <a:ext cx="1736573" cy="380759"/>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58" name="Rectangle 57">
                      <a:extLst>
                        <a:ext uri="{FF2B5EF4-FFF2-40B4-BE49-F238E27FC236}">
                          <a16:creationId xmlns:a16="http://schemas.microsoft.com/office/drawing/2014/main" id="{F85CFD87-141B-FE54-B052-42D1B8E0EED7}"/>
                        </a:ext>
                      </a:extLst>
                    </p:cNvPr>
                    <p:cNvSpPr/>
                    <p:nvPr/>
                  </p:nvSpPr>
                  <p:spPr>
                    <a:xfrm>
                      <a:off x="6939230" y="1719328"/>
                      <a:ext cx="129670" cy="1499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59" name="Straight Connector 58">
                      <a:extLst>
                        <a:ext uri="{FF2B5EF4-FFF2-40B4-BE49-F238E27FC236}">
                          <a16:creationId xmlns:a16="http://schemas.microsoft.com/office/drawing/2014/main" id="{0C60420F-5EFA-859F-9800-C324BDFDE9FC}"/>
                        </a:ext>
                      </a:extLst>
                    </p:cNvPr>
                    <p:cNvCxnSpPr>
                      <a:cxnSpLocks/>
                    </p:cNvCxnSpPr>
                    <p:nvPr/>
                  </p:nvCxnSpPr>
                  <p:spPr>
                    <a:xfrm flipV="1">
                      <a:off x="7068901" y="1191811"/>
                      <a:ext cx="1693451" cy="524378"/>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grpSp>
              <p:sp>
                <p:nvSpPr>
                  <p:cNvPr id="64" name="TextBox 63">
                    <a:extLst>
                      <a:ext uri="{FF2B5EF4-FFF2-40B4-BE49-F238E27FC236}">
                        <a16:creationId xmlns:a16="http://schemas.microsoft.com/office/drawing/2014/main" id="{9442A613-4A22-E2DD-E757-E50EB4680124}"/>
                      </a:ext>
                    </a:extLst>
                  </p:cNvPr>
                  <p:cNvSpPr txBox="1"/>
                  <p:nvPr/>
                </p:nvSpPr>
                <p:spPr>
                  <a:xfrm>
                    <a:off x="3643552" y="2324369"/>
                    <a:ext cx="1022016" cy="369332"/>
                  </a:xfrm>
                  <a:prstGeom prst="rect">
                    <a:avLst/>
                  </a:prstGeom>
                  <a:noFill/>
                </p:spPr>
                <p:txBody>
                  <a:bodyPr wrap="square" rtlCol="0">
                    <a:spAutoFit/>
                  </a:bodyPr>
                  <a:lstStyle/>
                  <a:p>
                    <a:r>
                      <a:rPr lang="en-US" b="1" dirty="0">
                        <a:solidFill>
                          <a:srgbClr val="FF0000"/>
                        </a:solidFill>
                        <a:latin typeface="Calibri" panose="020F0502020204030204" pitchFamily="34" charset="0"/>
                        <a:cs typeface="Calibri" panose="020F0502020204030204" pitchFamily="34" charset="0"/>
                      </a:rPr>
                      <a:t>0.15</a:t>
                    </a:r>
                    <a:r>
                      <a:rPr lang="en-US" sz="800" b="1" dirty="0">
                        <a:solidFill>
                          <a:srgbClr val="FF0000"/>
                        </a:solidFill>
                        <a:latin typeface="Calibri" panose="020F0502020204030204" pitchFamily="34" charset="0"/>
                        <a:cs typeface="Calibri" panose="020F0502020204030204" pitchFamily="34" charset="0"/>
                      </a:rPr>
                      <a:t> </a:t>
                    </a:r>
                    <a:r>
                      <a:rPr lang="en-US" sz="1600" b="1" dirty="0">
                        <a:solidFill>
                          <a:srgbClr val="FF0000"/>
                        </a:solidFill>
                        <a:latin typeface="Calibri" panose="020F0502020204030204" pitchFamily="34" charset="0"/>
                        <a:cs typeface="Calibri" panose="020F0502020204030204" pitchFamily="34" charset="0"/>
                      </a:rPr>
                      <a:t>mm</a:t>
                    </a:r>
                    <a:endParaRPr lang="en-GB" sz="800" b="1" dirty="0">
                      <a:solidFill>
                        <a:srgbClr val="FF0000"/>
                      </a:solidFill>
                      <a:latin typeface="Calibri" panose="020F0502020204030204" pitchFamily="34" charset="0"/>
                      <a:cs typeface="Calibri" panose="020F0502020204030204" pitchFamily="34" charset="0"/>
                    </a:endParaRPr>
                  </a:p>
                </p:txBody>
              </p:sp>
            </p:grpSp>
          </p:grpSp>
          <p:cxnSp>
            <p:nvCxnSpPr>
              <p:cNvPr id="103" name="Straight Arrow Connector 102">
                <a:extLst>
                  <a:ext uri="{FF2B5EF4-FFF2-40B4-BE49-F238E27FC236}">
                    <a16:creationId xmlns:a16="http://schemas.microsoft.com/office/drawing/2014/main" id="{1F643B71-C0DF-908F-3E5B-59275E400078}"/>
                  </a:ext>
                </a:extLst>
              </p:cNvPr>
              <p:cNvCxnSpPr>
                <a:cxnSpLocks/>
              </p:cNvCxnSpPr>
              <p:nvPr/>
            </p:nvCxnSpPr>
            <p:spPr>
              <a:xfrm flipH="1">
                <a:off x="8332894" y="2425818"/>
                <a:ext cx="200294" cy="118179"/>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cxnSp>
          <p:nvCxnSpPr>
            <p:cNvPr id="141" name="Straight Arrow Connector 140">
              <a:extLst>
                <a:ext uri="{FF2B5EF4-FFF2-40B4-BE49-F238E27FC236}">
                  <a16:creationId xmlns:a16="http://schemas.microsoft.com/office/drawing/2014/main" id="{EE645474-675A-FF39-8BC1-B431DE4B3027}"/>
                </a:ext>
              </a:extLst>
            </p:cNvPr>
            <p:cNvCxnSpPr>
              <a:cxnSpLocks/>
            </p:cNvCxnSpPr>
            <p:nvPr/>
          </p:nvCxnSpPr>
          <p:spPr>
            <a:xfrm flipV="1">
              <a:off x="8157236" y="2216063"/>
              <a:ext cx="159185" cy="140657"/>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6" name="TextBox 5">
            <a:extLst>
              <a:ext uri="{FF2B5EF4-FFF2-40B4-BE49-F238E27FC236}">
                <a16:creationId xmlns:a16="http://schemas.microsoft.com/office/drawing/2014/main" id="{7FD2047B-2498-32E0-31EB-8CED11DF3BC1}"/>
              </a:ext>
            </a:extLst>
          </p:cNvPr>
          <p:cNvSpPr txBox="1"/>
          <p:nvPr/>
        </p:nvSpPr>
        <p:spPr>
          <a:xfrm>
            <a:off x="7560316" y="5786381"/>
            <a:ext cx="870403" cy="400110"/>
          </a:xfrm>
          <a:prstGeom prst="rect">
            <a:avLst/>
          </a:prstGeom>
          <a:noFill/>
        </p:spPr>
        <p:txBody>
          <a:bodyPr wrap="square" rtlCol="0">
            <a:spAutoFit/>
          </a:bodyPr>
          <a:lstStyle/>
          <a:p>
            <a:r>
              <a:rPr lang="en-US" sz="2000" b="1" dirty="0">
                <a:solidFill>
                  <a:srgbClr val="0070C0"/>
                </a:solidFill>
                <a:latin typeface="Calibri" panose="020F0502020204030204" pitchFamily="34" charset="0"/>
                <a:cs typeface="Calibri" panose="020F0502020204030204" pitchFamily="34" charset="0"/>
              </a:rPr>
              <a:t>0 MPa</a:t>
            </a:r>
            <a:endParaRPr lang="en-GB" sz="2000" b="1" dirty="0">
              <a:solidFill>
                <a:srgbClr val="0070C0"/>
              </a:solidFill>
              <a:latin typeface="Calibri" panose="020F0502020204030204" pitchFamily="34" charset="0"/>
              <a:cs typeface="Calibri" panose="020F0502020204030204" pitchFamily="34" charset="0"/>
            </a:endParaRPr>
          </a:p>
        </p:txBody>
      </p:sp>
      <p:cxnSp>
        <p:nvCxnSpPr>
          <p:cNvPr id="7" name="Straight Arrow Connector 6">
            <a:extLst>
              <a:ext uri="{FF2B5EF4-FFF2-40B4-BE49-F238E27FC236}">
                <a16:creationId xmlns:a16="http://schemas.microsoft.com/office/drawing/2014/main" id="{76DC84A0-12C8-C6FB-2B86-965A14946F00}"/>
              </a:ext>
            </a:extLst>
          </p:cNvPr>
          <p:cNvCxnSpPr>
            <a:cxnSpLocks/>
          </p:cNvCxnSpPr>
          <p:nvPr/>
        </p:nvCxnSpPr>
        <p:spPr>
          <a:xfrm flipH="1" flipV="1">
            <a:off x="7024350" y="5906221"/>
            <a:ext cx="546541" cy="113803"/>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05088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3B0FAF-E335-AC5C-BBC8-D87A7CB3AE30}"/>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8777B315-A7D8-E8B6-1F4A-BF02BC40F278}"/>
              </a:ext>
            </a:extLst>
          </p:cNvPr>
          <p:cNvSpPr>
            <a:spLocks noGrp="1"/>
          </p:cNvSpPr>
          <p:nvPr>
            <p:ph type="dt" sz="half" idx="2"/>
          </p:nvPr>
        </p:nvSpPr>
        <p:spPr/>
        <p:txBody>
          <a:bodyPr/>
          <a:lstStyle/>
          <a:p>
            <a:fld id="{1089628F-FCE3-4ECD-84F0-41A37E92B65B}" type="datetime1">
              <a:rPr lang="en-US" smtClean="0"/>
              <a:t>3/11/2025</a:t>
            </a:fld>
            <a:endParaRPr lang="en-US" dirty="0"/>
          </a:p>
        </p:txBody>
      </p:sp>
      <p:sp>
        <p:nvSpPr>
          <p:cNvPr id="3" name="Footer Placeholder 2">
            <a:extLst>
              <a:ext uri="{FF2B5EF4-FFF2-40B4-BE49-F238E27FC236}">
                <a16:creationId xmlns:a16="http://schemas.microsoft.com/office/drawing/2014/main" id="{E74D9CB6-D0FB-1C6D-3F29-5B17F0056AFC}"/>
              </a:ext>
            </a:extLst>
          </p:cNvPr>
          <p:cNvSpPr>
            <a:spLocks noGrp="1"/>
          </p:cNvSpPr>
          <p:nvPr>
            <p:ph type="ftr" sz="quarter" idx="3"/>
          </p:nvPr>
        </p:nvSpPr>
        <p:spPr/>
        <p:txBody>
          <a:bodyPr/>
          <a:lstStyle/>
          <a:p>
            <a:r>
              <a:rPr lang="en-US"/>
              <a:t>Author: Sachin Gowrishankar</a:t>
            </a:r>
            <a:endParaRPr lang="en-US" dirty="0"/>
          </a:p>
        </p:txBody>
      </p:sp>
      <p:sp>
        <p:nvSpPr>
          <p:cNvPr id="4" name="Slide Number Placeholder 3">
            <a:extLst>
              <a:ext uri="{FF2B5EF4-FFF2-40B4-BE49-F238E27FC236}">
                <a16:creationId xmlns:a16="http://schemas.microsoft.com/office/drawing/2014/main" id="{FCA9F4F5-956D-FA9A-605C-07CD08F7F91A}"/>
              </a:ext>
            </a:extLst>
          </p:cNvPr>
          <p:cNvSpPr>
            <a:spLocks noGrp="1"/>
          </p:cNvSpPr>
          <p:nvPr>
            <p:ph type="sldNum" sz="quarter" idx="4"/>
          </p:nvPr>
        </p:nvSpPr>
        <p:spPr/>
        <p:txBody>
          <a:bodyPr/>
          <a:lstStyle/>
          <a:p>
            <a:fld id="{17918391-D411-FE40-AAD7-861AE5233E0E}" type="slidenum">
              <a:rPr lang="en-US" smtClean="0"/>
              <a:pPr/>
              <a:t>11</a:t>
            </a:fld>
            <a:endParaRPr lang="en-US"/>
          </a:p>
        </p:txBody>
      </p:sp>
      <p:sp>
        <p:nvSpPr>
          <p:cNvPr id="5" name="Title 1">
            <a:extLst>
              <a:ext uri="{FF2B5EF4-FFF2-40B4-BE49-F238E27FC236}">
                <a16:creationId xmlns:a16="http://schemas.microsoft.com/office/drawing/2014/main" id="{81A0EB3C-833D-E4AC-123F-17CBB8C432BE}"/>
              </a:ext>
            </a:extLst>
          </p:cNvPr>
          <p:cNvSpPr txBox="1">
            <a:spLocks/>
          </p:cNvSpPr>
          <p:nvPr/>
        </p:nvSpPr>
        <p:spPr>
          <a:xfrm>
            <a:off x="0" y="26324"/>
            <a:ext cx="9565342" cy="505996"/>
          </a:xfrm>
          <a:prstGeom prst="rect">
            <a:avLst/>
          </a:prstGeom>
        </p:spPr>
        <p:txBody>
          <a:bodyPr>
            <a:noAutofit/>
          </a:bodyPr>
          <a:lst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a:lstStyle>
          <a:p>
            <a:r>
              <a:rPr lang="en-US" sz="3200" b="1" dirty="0"/>
              <a:t>Results for yoke-collar = </a:t>
            </a:r>
            <a:r>
              <a:rPr lang="en-US" sz="3200" b="1" dirty="0">
                <a:solidFill>
                  <a:srgbClr val="FF0000"/>
                </a:solidFill>
              </a:rPr>
              <a:t>0.15 </a:t>
            </a:r>
            <a:r>
              <a:rPr lang="en-US" sz="2800" b="1" dirty="0">
                <a:solidFill>
                  <a:srgbClr val="FF0000"/>
                </a:solidFill>
              </a:rPr>
              <a:t>mm</a:t>
            </a:r>
            <a:r>
              <a:rPr lang="en-US" sz="3200" b="1" dirty="0"/>
              <a:t>, yoke-yoke = </a:t>
            </a:r>
            <a:r>
              <a:rPr lang="en-US" sz="3200" b="1" dirty="0">
                <a:solidFill>
                  <a:srgbClr val="FF0000"/>
                </a:solidFill>
              </a:rPr>
              <a:t>0.3 </a:t>
            </a:r>
            <a:r>
              <a:rPr lang="en-US" sz="2800" b="1" dirty="0">
                <a:solidFill>
                  <a:srgbClr val="FF0000"/>
                </a:solidFill>
              </a:rPr>
              <a:t>mm</a:t>
            </a:r>
            <a:endParaRPr lang="en-GB" sz="3200" b="1" dirty="0">
              <a:solidFill>
                <a:srgbClr val="FF0000"/>
              </a:solidFill>
            </a:endParaRPr>
          </a:p>
        </p:txBody>
      </p:sp>
      <p:sp>
        <p:nvSpPr>
          <p:cNvPr id="6" name="TextBox 5">
            <a:extLst>
              <a:ext uri="{FF2B5EF4-FFF2-40B4-BE49-F238E27FC236}">
                <a16:creationId xmlns:a16="http://schemas.microsoft.com/office/drawing/2014/main" id="{73F3968B-8F24-2FDF-3B77-0395755EDDD9}"/>
              </a:ext>
            </a:extLst>
          </p:cNvPr>
          <p:cNvSpPr txBox="1"/>
          <p:nvPr/>
        </p:nvSpPr>
        <p:spPr>
          <a:xfrm>
            <a:off x="1147800" y="630138"/>
            <a:ext cx="2052934"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General stress state</a:t>
            </a:r>
            <a:endParaRPr lang="en-GB" sz="1600" b="1" dirty="0">
              <a:solidFill>
                <a:srgbClr val="FF0000"/>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8C4047C-38E4-B2BF-1A5F-0E0935E5AB4F}"/>
                  </a:ext>
                </a:extLst>
              </p:cNvPr>
              <p:cNvSpPr txBox="1"/>
              <p:nvPr/>
            </p:nvSpPr>
            <p:spPr>
              <a:xfrm>
                <a:off x="4570713" y="636567"/>
                <a:ext cx="157293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m:rPr>
                          <m:nor/>
                        </m:rPr>
                        <a:rPr lang="en-GB" sz="1800" b="1" dirty="0" smtClean="0">
                          <a:latin typeface="Calibri" panose="020F0502020204030204" pitchFamily="34" charset="0"/>
                          <a:cs typeface="Calibri" panose="020F0502020204030204" pitchFamily="34" charset="0"/>
                        </a:rPr>
                        <m:t>Coil</m:t>
                      </m:r>
                      <m:r>
                        <a:rPr lang="en-US" sz="1800" b="1" i="1" dirty="0" smtClean="0">
                          <a:latin typeface="Cambria Math" panose="02040503050406030204" pitchFamily="18" charset="0"/>
                          <a:cs typeface="Calibri" panose="020F0502020204030204" pitchFamily="34" charset="0"/>
                        </a:rPr>
                        <m:t> </m:t>
                      </m:r>
                      <m:r>
                        <a:rPr lang="en-GB" sz="1800" b="1" i="1" dirty="0" smtClean="0">
                          <a:latin typeface="Cambria Math" panose="02040503050406030204" pitchFamily="18" charset="0"/>
                        </a:rPr>
                        <m:t>𝝈</m:t>
                      </m:r>
                      <m:r>
                        <a:rPr lang="en-US" sz="1800" b="1" i="1" baseline="-25000" dirty="0" smtClean="0">
                          <a:latin typeface="Cambria Math" panose="02040503050406030204" pitchFamily="18" charset="0"/>
                        </a:rPr>
                        <m:t>𝒗𝒐𝒏</m:t>
                      </m:r>
                      <m:r>
                        <a:rPr lang="en-US" sz="1800" b="1" i="1" baseline="-25000" dirty="0" smtClean="0">
                          <a:latin typeface="Cambria Math" panose="02040503050406030204" pitchFamily="18" charset="0"/>
                        </a:rPr>
                        <m:t> </m:t>
                      </m:r>
                      <m:r>
                        <a:rPr lang="en-US" sz="1800" b="1" i="1" baseline="-25000" dirty="0" smtClean="0">
                          <a:latin typeface="Cambria Math" panose="02040503050406030204" pitchFamily="18" charset="0"/>
                        </a:rPr>
                        <m:t>𝑴𝒊𝒔𝒆𝒔</m:t>
                      </m:r>
                    </m:oMath>
                  </m:oMathPara>
                </a14:m>
                <a:endParaRPr lang="en-GB" sz="1800" b="1" dirty="0">
                  <a:latin typeface="Calibri" panose="020F0502020204030204" pitchFamily="34" charset="0"/>
                  <a:cs typeface="Calibri" panose="020F0502020204030204" pitchFamily="34" charset="0"/>
                </a:endParaRPr>
              </a:p>
            </p:txBody>
          </p:sp>
        </mc:Choice>
        <mc:Fallback xmlns="">
          <p:sp>
            <p:nvSpPr>
              <p:cNvPr id="7" name="TextBox 6">
                <a:extLst>
                  <a:ext uri="{FF2B5EF4-FFF2-40B4-BE49-F238E27FC236}">
                    <a16:creationId xmlns:a16="http://schemas.microsoft.com/office/drawing/2014/main" id="{58C4047C-38E4-B2BF-1A5F-0E0935E5AB4F}"/>
                  </a:ext>
                </a:extLst>
              </p:cNvPr>
              <p:cNvSpPr txBox="1">
                <a:spLocks noRot="1" noChangeAspect="1" noMove="1" noResize="1" noEditPoints="1" noAdjustHandles="1" noChangeArrowheads="1" noChangeShapeType="1" noTextEdit="1"/>
              </p:cNvSpPr>
              <p:nvPr/>
            </p:nvSpPr>
            <p:spPr>
              <a:xfrm>
                <a:off x="4570713" y="636567"/>
                <a:ext cx="1572930" cy="369332"/>
              </a:xfrm>
              <a:prstGeom prst="rect">
                <a:avLst/>
              </a:prstGeom>
              <a:blipFill>
                <a:blip r:embed="rId2"/>
                <a:stretch>
                  <a:fillRect/>
                </a:stretch>
              </a:blipFill>
            </p:spPr>
            <p:txBody>
              <a:bodyPr/>
              <a:lstStyle/>
              <a:p>
                <a:r>
                  <a:rPr lang="en-GB">
                    <a:noFill/>
                  </a:rPr>
                  <a:t> </a:t>
                </a:r>
              </a:p>
            </p:txBody>
          </p:sp>
        </mc:Fallback>
      </mc:AlternateContent>
      <p:sp>
        <p:nvSpPr>
          <p:cNvPr id="21" name="TextBox 20">
            <a:extLst>
              <a:ext uri="{FF2B5EF4-FFF2-40B4-BE49-F238E27FC236}">
                <a16:creationId xmlns:a16="http://schemas.microsoft.com/office/drawing/2014/main" id="{BAB05BB8-7945-98F0-88B9-F735D9ACBBE3}"/>
              </a:ext>
            </a:extLst>
          </p:cNvPr>
          <p:cNvSpPr txBox="1"/>
          <p:nvPr/>
        </p:nvSpPr>
        <p:spPr>
          <a:xfrm>
            <a:off x="7341515" y="636567"/>
            <a:ext cx="1802485"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Pole-coil contact </a:t>
            </a:r>
            <a:endParaRPr lang="en-GB" sz="1600" b="1" dirty="0">
              <a:solidFill>
                <a:srgbClr val="FF0000"/>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2B7E7C96-A755-698C-B4B4-1ED270BFFF71}"/>
                  </a:ext>
                </a:extLst>
              </p:cNvPr>
              <p:cNvSpPr txBox="1"/>
              <p:nvPr/>
            </p:nvSpPr>
            <p:spPr>
              <a:xfrm>
                <a:off x="1502719" y="3487698"/>
                <a:ext cx="1688467"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Shell </a:t>
                </a:r>
                <a14:m>
                  <m:oMath xmlns:m="http://schemas.openxmlformats.org/officeDocument/2006/math">
                    <m:r>
                      <a:rPr lang="en-GB" sz="1800" b="1" i="1" dirty="0" smtClean="0">
                        <a:latin typeface="Cambria Math" panose="02040503050406030204" pitchFamily="18" charset="0"/>
                      </a:rPr>
                      <m:t>𝝈</m:t>
                    </m:r>
                    <m:r>
                      <a:rPr lang="en-US" sz="1800" b="1" i="1" baseline="-25000" dirty="0" smtClean="0">
                        <a:latin typeface="Cambria Math" panose="02040503050406030204" pitchFamily="18" charset="0"/>
                      </a:rPr>
                      <m:t>𝒂𝒛𝒊𝒎𝒖𝒕𝒉𝒂𝒍</m:t>
                    </m:r>
                  </m:oMath>
                </a14:m>
                <a:endParaRPr lang="en-GB" sz="1600" b="1" dirty="0">
                  <a:solidFill>
                    <a:srgbClr val="FF0000"/>
                  </a:solidFill>
                  <a:latin typeface="Calibri" panose="020F0502020204030204" pitchFamily="34" charset="0"/>
                  <a:cs typeface="Calibri" panose="020F0502020204030204" pitchFamily="34" charset="0"/>
                </a:endParaRPr>
              </a:p>
            </p:txBody>
          </p:sp>
        </mc:Choice>
        <mc:Fallback xmlns="">
          <p:sp>
            <p:nvSpPr>
              <p:cNvPr id="28" name="TextBox 27">
                <a:extLst>
                  <a:ext uri="{FF2B5EF4-FFF2-40B4-BE49-F238E27FC236}">
                    <a16:creationId xmlns:a16="http://schemas.microsoft.com/office/drawing/2014/main" id="{2B7E7C96-A755-698C-B4B4-1ED270BFFF71}"/>
                  </a:ext>
                </a:extLst>
              </p:cNvPr>
              <p:cNvSpPr txBox="1">
                <a:spLocks noRot="1" noChangeAspect="1" noMove="1" noResize="1" noEditPoints="1" noAdjustHandles="1" noChangeArrowheads="1" noChangeShapeType="1" noTextEdit="1"/>
              </p:cNvSpPr>
              <p:nvPr/>
            </p:nvSpPr>
            <p:spPr>
              <a:xfrm>
                <a:off x="1502719" y="3487698"/>
                <a:ext cx="1688467" cy="369332"/>
              </a:xfrm>
              <a:prstGeom prst="rect">
                <a:avLst/>
              </a:prstGeom>
              <a:blipFill>
                <a:blip r:embed="rId3"/>
                <a:stretch>
                  <a:fillRect l="-3261" t="-8197" b="-245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FF6B9E62-E0C4-DE8D-4829-8DF147385A41}"/>
                  </a:ext>
                </a:extLst>
              </p:cNvPr>
              <p:cNvSpPr txBox="1"/>
              <p:nvPr/>
            </p:nvSpPr>
            <p:spPr>
              <a:xfrm>
                <a:off x="5445141" y="3485212"/>
                <a:ext cx="1991582"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m:rPr>
                          <m:nor/>
                        </m:rPr>
                        <a:rPr lang="en-US" sz="1800" b="1" i="0" dirty="0" smtClean="0">
                          <a:latin typeface="Calibri" panose="020F0502020204030204" pitchFamily="34" charset="0"/>
                          <a:cs typeface="Calibri" panose="020F0502020204030204" pitchFamily="34" charset="0"/>
                        </a:rPr>
                        <m:t>Stopper</m:t>
                      </m:r>
                      <m:r>
                        <a:rPr lang="en-US" sz="1800" b="1" i="1" dirty="0" smtClean="0">
                          <a:latin typeface="Cambria Math" panose="02040503050406030204" pitchFamily="18" charset="0"/>
                          <a:cs typeface="Calibri" panose="020F0502020204030204" pitchFamily="34" charset="0"/>
                        </a:rPr>
                        <m:t> </m:t>
                      </m:r>
                      <m:r>
                        <a:rPr lang="en-GB" sz="1800" b="1" i="1" dirty="0" smtClean="0">
                          <a:latin typeface="Cambria Math" panose="02040503050406030204" pitchFamily="18" charset="0"/>
                        </a:rPr>
                        <m:t>𝝈</m:t>
                      </m:r>
                      <m:r>
                        <a:rPr lang="en-US" sz="1800" b="1" i="1" baseline="-25000" dirty="0" smtClean="0">
                          <a:latin typeface="Cambria Math" panose="02040503050406030204" pitchFamily="18" charset="0"/>
                        </a:rPr>
                        <m:t>𝒗𝒐𝒏</m:t>
                      </m:r>
                      <m:r>
                        <a:rPr lang="en-US" sz="1800" b="1" i="1" baseline="-25000" dirty="0" smtClean="0">
                          <a:latin typeface="Cambria Math" panose="02040503050406030204" pitchFamily="18" charset="0"/>
                        </a:rPr>
                        <m:t> </m:t>
                      </m:r>
                      <m:r>
                        <a:rPr lang="en-US" sz="1800" b="1" i="1" baseline="-25000" dirty="0" smtClean="0">
                          <a:latin typeface="Cambria Math" panose="02040503050406030204" pitchFamily="18" charset="0"/>
                        </a:rPr>
                        <m:t>𝑴𝒊𝒔𝒆𝒔</m:t>
                      </m:r>
                    </m:oMath>
                  </m:oMathPara>
                </a14:m>
                <a:endParaRPr lang="en-GB" sz="1800" b="1" dirty="0">
                  <a:latin typeface="Calibri" panose="020F0502020204030204" pitchFamily="34" charset="0"/>
                  <a:cs typeface="Calibri" panose="020F0502020204030204" pitchFamily="34" charset="0"/>
                </a:endParaRPr>
              </a:p>
            </p:txBody>
          </p:sp>
        </mc:Choice>
        <mc:Fallback xmlns="">
          <p:sp>
            <p:nvSpPr>
              <p:cNvPr id="29" name="TextBox 28">
                <a:extLst>
                  <a:ext uri="{FF2B5EF4-FFF2-40B4-BE49-F238E27FC236}">
                    <a16:creationId xmlns:a16="http://schemas.microsoft.com/office/drawing/2014/main" id="{FF6B9E62-E0C4-DE8D-4829-8DF147385A41}"/>
                  </a:ext>
                </a:extLst>
              </p:cNvPr>
              <p:cNvSpPr txBox="1">
                <a:spLocks noRot="1" noChangeAspect="1" noMove="1" noResize="1" noEditPoints="1" noAdjustHandles="1" noChangeArrowheads="1" noChangeShapeType="1" noTextEdit="1"/>
              </p:cNvSpPr>
              <p:nvPr/>
            </p:nvSpPr>
            <p:spPr>
              <a:xfrm>
                <a:off x="5445141" y="3485212"/>
                <a:ext cx="1991582" cy="369332"/>
              </a:xfrm>
              <a:prstGeom prst="rect">
                <a:avLst/>
              </a:prstGeom>
              <a:blipFill>
                <a:blip r:embed="rId4"/>
                <a:stretch>
                  <a:fillRect l="-306" b="-10000"/>
                </a:stretch>
              </a:blipFill>
            </p:spPr>
            <p:txBody>
              <a:bodyPr/>
              <a:lstStyle/>
              <a:p>
                <a:r>
                  <a:rPr lang="en-GB">
                    <a:noFill/>
                  </a:rPr>
                  <a:t> </a:t>
                </a:r>
              </a:p>
            </p:txBody>
          </p:sp>
        </mc:Fallback>
      </mc:AlternateContent>
      <p:pic>
        <p:nvPicPr>
          <p:cNvPr id="35" name="Picture 34">
            <a:extLst>
              <a:ext uri="{FF2B5EF4-FFF2-40B4-BE49-F238E27FC236}">
                <a16:creationId xmlns:a16="http://schemas.microsoft.com/office/drawing/2014/main" id="{C2104454-CE92-87DA-BD56-C9E5C99411D3}"/>
              </a:ext>
            </a:extLst>
          </p:cNvPr>
          <p:cNvPicPr>
            <a:picLocks noChangeAspect="1"/>
          </p:cNvPicPr>
          <p:nvPr/>
        </p:nvPicPr>
        <p:blipFill>
          <a:blip r:embed="rId5"/>
          <a:stretch>
            <a:fillRect/>
          </a:stretch>
        </p:blipFill>
        <p:spPr>
          <a:xfrm>
            <a:off x="0" y="1310179"/>
            <a:ext cx="879593" cy="2022811"/>
          </a:xfrm>
          <a:prstGeom prst="rect">
            <a:avLst/>
          </a:prstGeom>
        </p:spPr>
      </p:pic>
      <p:sp>
        <p:nvSpPr>
          <p:cNvPr id="61" name="TextBox 60">
            <a:extLst>
              <a:ext uri="{FF2B5EF4-FFF2-40B4-BE49-F238E27FC236}">
                <a16:creationId xmlns:a16="http://schemas.microsoft.com/office/drawing/2014/main" id="{4B8A348D-DA41-8DC7-5D65-4669AB9CDD42}"/>
              </a:ext>
            </a:extLst>
          </p:cNvPr>
          <p:cNvSpPr txBox="1"/>
          <p:nvPr/>
        </p:nvSpPr>
        <p:spPr>
          <a:xfrm>
            <a:off x="61871" y="940847"/>
            <a:ext cx="787912" cy="369332"/>
          </a:xfrm>
          <a:prstGeom prst="rect">
            <a:avLst/>
          </a:prstGeom>
          <a:noFill/>
        </p:spPr>
        <p:txBody>
          <a:bodyPr wrap="square" rtlCol="0">
            <a:spAutoFit/>
          </a:bodyPr>
          <a:lstStyle/>
          <a:p>
            <a:r>
              <a:rPr lang="en-US" b="1" dirty="0">
                <a:solidFill>
                  <a:srgbClr val="000000"/>
                </a:solidFill>
                <a:latin typeface="Calibri" panose="020F0502020204030204" pitchFamily="34" charset="0"/>
                <a:cs typeface="Calibri" panose="020F0502020204030204" pitchFamily="34" charset="0"/>
              </a:rPr>
              <a:t>[MPa]</a:t>
            </a:r>
            <a:endParaRPr lang="en-GB" b="1" dirty="0">
              <a:solidFill>
                <a:srgbClr val="000000"/>
              </a:solidFill>
              <a:latin typeface="Calibri" panose="020F0502020204030204" pitchFamily="34" charset="0"/>
              <a:cs typeface="Calibri" panose="020F0502020204030204" pitchFamily="34" charset="0"/>
            </a:endParaRPr>
          </a:p>
        </p:txBody>
      </p:sp>
      <p:pic>
        <p:nvPicPr>
          <p:cNvPr id="79" name="Picture 78">
            <a:extLst>
              <a:ext uri="{FF2B5EF4-FFF2-40B4-BE49-F238E27FC236}">
                <a16:creationId xmlns:a16="http://schemas.microsoft.com/office/drawing/2014/main" id="{109A3D2B-DF89-5F2E-0248-8F7BF549EFFD}"/>
              </a:ext>
            </a:extLst>
          </p:cNvPr>
          <p:cNvPicPr>
            <a:picLocks noChangeAspect="1"/>
          </p:cNvPicPr>
          <p:nvPr/>
        </p:nvPicPr>
        <p:blipFill>
          <a:blip r:embed="rId6"/>
          <a:stretch>
            <a:fillRect/>
          </a:stretch>
        </p:blipFill>
        <p:spPr>
          <a:xfrm>
            <a:off x="3299064" y="1319453"/>
            <a:ext cx="877060" cy="2023419"/>
          </a:xfrm>
          <a:prstGeom prst="rect">
            <a:avLst/>
          </a:prstGeom>
        </p:spPr>
      </p:pic>
      <p:sp>
        <p:nvSpPr>
          <p:cNvPr id="80" name="TextBox 79">
            <a:extLst>
              <a:ext uri="{FF2B5EF4-FFF2-40B4-BE49-F238E27FC236}">
                <a16:creationId xmlns:a16="http://schemas.microsoft.com/office/drawing/2014/main" id="{6664FD68-EAEA-74F6-8CAF-5DFCF1CF852B}"/>
              </a:ext>
            </a:extLst>
          </p:cNvPr>
          <p:cNvSpPr txBox="1"/>
          <p:nvPr/>
        </p:nvSpPr>
        <p:spPr>
          <a:xfrm>
            <a:off x="3406619" y="973363"/>
            <a:ext cx="828283" cy="369332"/>
          </a:xfrm>
          <a:prstGeom prst="rect">
            <a:avLst/>
          </a:prstGeom>
          <a:noFill/>
        </p:spPr>
        <p:txBody>
          <a:bodyPr wrap="square" rtlCol="0">
            <a:spAutoFit/>
          </a:bodyPr>
          <a:lstStyle/>
          <a:p>
            <a:r>
              <a:rPr lang="en-US" b="1" dirty="0">
                <a:solidFill>
                  <a:srgbClr val="000000"/>
                </a:solidFill>
                <a:latin typeface="Calibri" panose="020F0502020204030204" pitchFamily="34" charset="0"/>
                <a:cs typeface="Calibri" panose="020F0502020204030204" pitchFamily="34" charset="0"/>
              </a:rPr>
              <a:t>[MPa]</a:t>
            </a:r>
            <a:endParaRPr lang="en-GB" b="1" dirty="0">
              <a:solidFill>
                <a:srgbClr val="000000"/>
              </a:solidFill>
              <a:latin typeface="Calibri" panose="020F0502020204030204" pitchFamily="34" charset="0"/>
              <a:cs typeface="Calibri" panose="020F0502020204030204" pitchFamily="34" charset="0"/>
            </a:endParaRPr>
          </a:p>
        </p:txBody>
      </p:sp>
      <p:pic>
        <p:nvPicPr>
          <p:cNvPr id="84" name="Picture 83">
            <a:extLst>
              <a:ext uri="{FF2B5EF4-FFF2-40B4-BE49-F238E27FC236}">
                <a16:creationId xmlns:a16="http://schemas.microsoft.com/office/drawing/2014/main" id="{08F372AF-D839-E7D9-6523-F9C6FE804EFE}"/>
              </a:ext>
            </a:extLst>
          </p:cNvPr>
          <p:cNvPicPr>
            <a:picLocks noChangeAspect="1"/>
          </p:cNvPicPr>
          <p:nvPr/>
        </p:nvPicPr>
        <p:blipFill>
          <a:blip r:embed="rId7"/>
          <a:stretch>
            <a:fillRect/>
          </a:stretch>
        </p:blipFill>
        <p:spPr>
          <a:xfrm>
            <a:off x="7359968" y="1059240"/>
            <a:ext cx="1722162" cy="2257188"/>
          </a:xfrm>
          <a:prstGeom prst="rect">
            <a:avLst/>
          </a:prstGeom>
        </p:spPr>
      </p:pic>
      <p:pic>
        <p:nvPicPr>
          <p:cNvPr id="86" name="Picture 85">
            <a:extLst>
              <a:ext uri="{FF2B5EF4-FFF2-40B4-BE49-F238E27FC236}">
                <a16:creationId xmlns:a16="http://schemas.microsoft.com/office/drawing/2014/main" id="{D1FDEBD5-B7B9-CA71-3F1E-061AA5D6C409}"/>
              </a:ext>
            </a:extLst>
          </p:cNvPr>
          <p:cNvPicPr>
            <a:picLocks noChangeAspect="1"/>
          </p:cNvPicPr>
          <p:nvPr/>
        </p:nvPicPr>
        <p:blipFill>
          <a:blip r:embed="rId8"/>
          <a:stretch>
            <a:fillRect/>
          </a:stretch>
        </p:blipFill>
        <p:spPr>
          <a:xfrm>
            <a:off x="6383421" y="1286813"/>
            <a:ext cx="976546" cy="2032693"/>
          </a:xfrm>
          <a:prstGeom prst="rect">
            <a:avLst/>
          </a:prstGeom>
        </p:spPr>
      </p:pic>
      <p:pic>
        <p:nvPicPr>
          <p:cNvPr id="88" name="Picture 87">
            <a:extLst>
              <a:ext uri="{FF2B5EF4-FFF2-40B4-BE49-F238E27FC236}">
                <a16:creationId xmlns:a16="http://schemas.microsoft.com/office/drawing/2014/main" id="{E0C1B3B0-28F8-EE84-B662-3F4BF5E199F7}"/>
              </a:ext>
            </a:extLst>
          </p:cNvPr>
          <p:cNvPicPr>
            <a:picLocks noChangeAspect="1"/>
          </p:cNvPicPr>
          <p:nvPr/>
        </p:nvPicPr>
        <p:blipFill>
          <a:blip r:embed="rId9"/>
          <a:stretch>
            <a:fillRect/>
          </a:stretch>
        </p:blipFill>
        <p:spPr>
          <a:xfrm>
            <a:off x="898008" y="1059241"/>
            <a:ext cx="2412563" cy="2328197"/>
          </a:xfrm>
          <a:prstGeom prst="rect">
            <a:avLst/>
          </a:prstGeom>
        </p:spPr>
      </p:pic>
      <p:pic>
        <p:nvPicPr>
          <p:cNvPr id="89" name="Picture 88" descr="power Icon 5630379">
            <a:extLst>
              <a:ext uri="{FF2B5EF4-FFF2-40B4-BE49-F238E27FC236}">
                <a16:creationId xmlns:a16="http://schemas.microsoft.com/office/drawing/2014/main" id="{B7184B00-45E8-4A91-A373-C0C92C7106C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140447" y="1103069"/>
            <a:ext cx="413013" cy="367488"/>
          </a:xfrm>
          <a:prstGeom prst="rect">
            <a:avLst/>
          </a:prstGeom>
          <a:noFill/>
          <a:extLst>
            <a:ext uri="{909E8E84-426E-40DD-AFC4-6F175D3DCCD1}">
              <a14:hiddenFill xmlns:a14="http://schemas.microsoft.com/office/drawing/2010/main">
                <a:solidFill>
                  <a:srgbClr val="FFFFFF"/>
                </a:solidFill>
              </a14:hiddenFill>
            </a:ext>
          </a:extLst>
        </p:spPr>
      </p:pic>
      <p:sp>
        <p:nvSpPr>
          <p:cNvPr id="90" name="TextBox 89">
            <a:extLst>
              <a:ext uri="{FF2B5EF4-FFF2-40B4-BE49-F238E27FC236}">
                <a16:creationId xmlns:a16="http://schemas.microsoft.com/office/drawing/2014/main" id="{3AD4B9F9-E5BA-C961-40A0-65577284C798}"/>
              </a:ext>
            </a:extLst>
          </p:cNvPr>
          <p:cNvSpPr txBox="1"/>
          <p:nvPr/>
        </p:nvSpPr>
        <p:spPr>
          <a:xfrm>
            <a:off x="2438166" y="1090110"/>
            <a:ext cx="842436"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[POW]</a:t>
            </a:r>
            <a:endParaRPr lang="en-GB" b="1" dirty="0">
              <a:latin typeface="Calibri" panose="020F0502020204030204" pitchFamily="34" charset="0"/>
              <a:cs typeface="Calibri" panose="020F0502020204030204" pitchFamily="34" charset="0"/>
            </a:endParaRPr>
          </a:p>
        </p:txBody>
      </p:sp>
      <p:pic>
        <p:nvPicPr>
          <p:cNvPr id="93" name="Picture 92" descr="power Icon 5630379">
            <a:extLst>
              <a:ext uri="{FF2B5EF4-FFF2-40B4-BE49-F238E27FC236}">
                <a16:creationId xmlns:a16="http://schemas.microsoft.com/office/drawing/2014/main" id="{CD765885-1219-7EB2-35FC-EF4E7C11959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051620" y="1052696"/>
            <a:ext cx="413013" cy="367488"/>
          </a:xfrm>
          <a:prstGeom prst="rect">
            <a:avLst/>
          </a:prstGeom>
          <a:noFill/>
          <a:extLst>
            <a:ext uri="{909E8E84-426E-40DD-AFC4-6F175D3DCCD1}">
              <a14:hiddenFill xmlns:a14="http://schemas.microsoft.com/office/drawing/2010/main">
                <a:solidFill>
                  <a:srgbClr val="FFFFFF"/>
                </a:solidFill>
              </a14:hiddenFill>
            </a:ext>
          </a:extLst>
        </p:spPr>
      </p:pic>
      <p:sp>
        <p:nvSpPr>
          <p:cNvPr id="94" name="TextBox 93">
            <a:extLst>
              <a:ext uri="{FF2B5EF4-FFF2-40B4-BE49-F238E27FC236}">
                <a16:creationId xmlns:a16="http://schemas.microsoft.com/office/drawing/2014/main" id="{438789C1-F9F4-AFA0-282F-D884912A03D4}"/>
              </a:ext>
            </a:extLst>
          </p:cNvPr>
          <p:cNvSpPr txBox="1"/>
          <p:nvPr/>
        </p:nvSpPr>
        <p:spPr>
          <a:xfrm>
            <a:off x="8301564" y="1042268"/>
            <a:ext cx="842436"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[POW]</a:t>
            </a:r>
            <a:endParaRPr lang="en-GB" b="1" dirty="0">
              <a:latin typeface="Calibri" panose="020F0502020204030204" pitchFamily="34" charset="0"/>
              <a:cs typeface="Calibri" panose="020F0502020204030204" pitchFamily="34" charset="0"/>
            </a:endParaRPr>
          </a:p>
        </p:txBody>
      </p:sp>
      <p:pic>
        <p:nvPicPr>
          <p:cNvPr id="96" name="Picture 95">
            <a:extLst>
              <a:ext uri="{FF2B5EF4-FFF2-40B4-BE49-F238E27FC236}">
                <a16:creationId xmlns:a16="http://schemas.microsoft.com/office/drawing/2014/main" id="{B0AC1B5E-53C8-9C62-269E-DDD614D87908}"/>
              </a:ext>
            </a:extLst>
          </p:cNvPr>
          <p:cNvPicPr>
            <a:picLocks noChangeAspect="1"/>
          </p:cNvPicPr>
          <p:nvPr/>
        </p:nvPicPr>
        <p:blipFill>
          <a:blip r:embed="rId11"/>
          <a:stretch>
            <a:fillRect/>
          </a:stretch>
        </p:blipFill>
        <p:spPr>
          <a:xfrm>
            <a:off x="4173233" y="1050267"/>
            <a:ext cx="2133600" cy="2362611"/>
          </a:xfrm>
          <a:prstGeom prst="rect">
            <a:avLst/>
          </a:prstGeom>
        </p:spPr>
      </p:pic>
      <p:pic>
        <p:nvPicPr>
          <p:cNvPr id="97" name="Picture 96" descr="power Icon 5630379">
            <a:extLst>
              <a:ext uri="{FF2B5EF4-FFF2-40B4-BE49-F238E27FC236}">
                <a16:creationId xmlns:a16="http://schemas.microsoft.com/office/drawing/2014/main" id="{9CC00B55-FBFE-2D86-99B5-0BB04F5CF11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54306" y="1067947"/>
            <a:ext cx="378731" cy="336985"/>
          </a:xfrm>
          <a:prstGeom prst="rect">
            <a:avLst/>
          </a:prstGeom>
          <a:noFill/>
          <a:extLst>
            <a:ext uri="{909E8E84-426E-40DD-AFC4-6F175D3DCCD1}">
              <a14:hiddenFill xmlns:a14="http://schemas.microsoft.com/office/drawing/2010/main">
                <a:solidFill>
                  <a:srgbClr val="FFFFFF"/>
                </a:solidFill>
              </a14:hiddenFill>
            </a:ext>
          </a:extLst>
        </p:spPr>
      </p:pic>
      <p:sp>
        <p:nvSpPr>
          <p:cNvPr id="98" name="TextBox 97">
            <a:extLst>
              <a:ext uri="{FF2B5EF4-FFF2-40B4-BE49-F238E27FC236}">
                <a16:creationId xmlns:a16="http://schemas.microsoft.com/office/drawing/2014/main" id="{4A939E16-4435-5B0E-3246-607F0BC71C9F}"/>
              </a:ext>
            </a:extLst>
          </p:cNvPr>
          <p:cNvSpPr txBox="1"/>
          <p:nvPr/>
        </p:nvSpPr>
        <p:spPr>
          <a:xfrm>
            <a:off x="5551199" y="1009251"/>
            <a:ext cx="828282"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[POW]</a:t>
            </a:r>
            <a:endParaRPr lang="en-GB" b="1" dirty="0">
              <a:latin typeface="Calibri" panose="020F0502020204030204" pitchFamily="34" charset="0"/>
              <a:cs typeface="Calibri" panose="020F0502020204030204" pitchFamily="34" charset="0"/>
            </a:endParaRPr>
          </a:p>
        </p:txBody>
      </p:sp>
      <p:sp>
        <p:nvSpPr>
          <p:cNvPr id="101" name="TextBox 100">
            <a:extLst>
              <a:ext uri="{FF2B5EF4-FFF2-40B4-BE49-F238E27FC236}">
                <a16:creationId xmlns:a16="http://schemas.microsoft.com/office/drawing/2014/main" id="{2D3BBC17-CE22-8AD9-B3FE-3FAFDA705F6B}"/>
              </a:ext>
            </a:extLst>
          </p:cNvPr>
          <p:cNvSpPr txBox="1"/>
          <p:nvPr/>
        </p:nvSpPr>
        <p:spPr>
          <a:xfrm>
            <a:off x="6440932" y="950121"/>
            <a:ext cx="582203" cy="369332"/>
          </a:xfrm>
          <a:prstGeom prst="rect">
            <a:avLst/>
          </a:prstGeom>
          <a:noFill/>
        </p:spPr>
        <p:txBody>
          <a:bodyPr wrap="square" rtlCol="0">
            <a:spAutoFit/>
          </a:bodyPr>
          <a:lstStyle/>
          <a:p>
            <a:r>
              <a:rPr lang="en-US" b="1" dirty="0">
                <a:solidFill>
                  <a:srgbClr val="000000"/>
                </a:solidFill>
                <a:latin typeface="Calibri" panose="020F0502020204030204" pitchFamily="34" charset="0"/>
                <a:cs typeface="Calibri" panose="020F0502020204030204" pitchFamily="34" charset="0"/>
              </a:rPr>
              <a:t>[Pa]</a:t>
            </a:r>
            <a:endParaRPr lang="en-GB" b="1" dirty="0">
              <a:solidFill>
                <a:srgbClr val="000000"/>
              </a:solidFill>
              <a:latin typeface="Calibri" panose="020F0502020204030204" pitchFamily="34" charset="0"/>
              <a:cs typeface="Calibri" panose="020F0502020204030204" pitchFamily="34" charset="0"/>
            </a:endParaRPr>
          </a:p>
        </p:txBody>
      </p:sp>
      <p:pic>
        <p:nvPicPr>
          <p:cNvPr id="109" name="Picture 108">
            <a:extLst>
              <a:ext uri="{FF2B5EF4-FFF2-40B4-BE49-F238E27FC236}">
                <a16:creationId xmlns:a16="http://schemas.microsoft.com/office/drawing/2014/main" id="{AF2BC3D0-40A4-1400-DF22-A43CB47FADC7}"/>
              </a:ext>
            </a:extLst>
          </p:cNvPr>
          <p:cNvPicPr>
            <a:picLocks noChangeAspect="1"/>
          </p:cNvPicPr>
          <p:nvPr/>
        </p:nvPicPr>
        <p:blipFill>
          <a:blip r:embed="rId12"/>
          <a:stretch>
            <a:fillRect/>
          </a:stretch>
        </p:blipFill>
        <p:spPr>
          <a:xfrm>
            <a:off x="1238279" y="3928153"/>
            <a:ext cx="2297100" cy="2291978"/>
          </a:xfrm>
          <a:prstGeom prst="rect">
            <a:avLst/>
          </a:prstGeom>
        </p:spPr>
      </p:pic>
      <p:pic>
        <p:nvPicPr>
          <p:cNvPr id="111" name="Picture 110">
            <a:extLst>
              <a:ext uri="{FF2B5EF4-FFF2-40B4-BE49-F238E27FC236}">
                <a16:creationId xmlns:a16="http://schemas.microsoft.com/office/drawing/2014/main" id="{D4880033-BE49-8BB1-A137-C8CD91734F9C}"/>
              </a:ext>
            </a:extLst>
          </p:cNvPr>
          <p:cNvPicPr>
            <a:picLocks noChangeAspect="1"/>
          </p:cNvPicPr>
          <p:nvPr/>
        </p:nvPicPr>
        <p:blipFill>
          <a:blip r:embed="rId13"/>
          <a:stretch>
            <a:fillRect/>
          </a:stretch>
        </p:blipFill>
        <p:spPr>
          <a:xfrm>
            <a:off x="61871" y="4065816"/>
            <a:ext cx="1076681" cy="2154316"/>
          </a:xfrm>
          <a:prstGeom prst="rect">
            <a:avLst/>
          </a:prstGeom>
        </p:spPr>
      </p:pic>
      <p:sp>
        <p:nvSpPr>
          <p:cNvPr id="112" name="TextBox 111">
            <a:extLst>
              <a:ext uri="{FF2B5EF4-FFF2-40B4-BE49-F238E27FC236}">
                <a16:creationId xmlns:a16="http://schemas.microsoft.com/office/drawing/2014/main" id="{4D8EA9F0-40BC-50E9-6321-F8ACB6FFEA87}"/>
              </a:ext>
            </a:extLst>
          </p:cNvPr>
          <p:cNvSpPr txBox="1"/>
          <p:nvPr/>
        </p:nvSpPr>
        <p:spPr>
          <a:xfrm>
            <a:off x="126575" y="3700261"/>
            <a:ext cx="787912" cy="369332"/>
          </a:xfrm>
          <a:prstGeom prst="rect">
            <a:avLst/>
          </a:prstGeom>
          <a:noFill/>
        </p:spPr>
        <p:txBody>
          <a:bodyPr wrap="square" rtlCol="0">
            <a:spAutoFit/>
          </a:bodyPr>
          <a:lstStyle/>
          <a:p>
            <a:r>
              <a:rPr lang="en-US" b="1" dirty="0">
                <a:solidFill>
                  <a:srgbClr val="000000"/>
                </a:solidFill>
                <a:latin typeface="Calibri" panose="020F0502020204030204" pitchFamily="34" charset="0"/>
                <a:cs typeface="Calibri" panose="020F0502020204030204" pitchFamily="34" charset="0"/>
              </a:rPr>
              <a:t>[MPa]</a:t>
            </a:r>
            <a:endParaRPr lang="en-GB" b="1" dirty="0">
              <a:solidFill>
                <a:srgbClr val="000000"/>
              </a:solidFill>
              <a:latin typeface="Calibri" panose="020F0502020204030204" pitchFamily="34" charset="0"/>
              <a:cs typeface="Calibri" panose="020F0502020204030204" pitchFamily="34" charset="0"/>
            </a:endParaRPr>
          </a:p>
        </p:txBody>
      </p:sp>
      <p:sp>
        <p:nvSpPr>
          <p:cNvPr id="113" name="TextBox 112">
            <a:extLst>
              <a:ext uri="{FF2B5EF4-FFF2-40B4-BE49-F238E27FC236}">
                <a16:creationId xmlns:a16="http://schemas.microsoft.com/office/drawing/2014/main" id="{EBE41972-4E98-2C85-3148-B34226507024}"/>
              </a:ext>
            </a:extLst>
          </p:cNvPr>
          <p:cNvSpPr txBox="1"/>
          <p:nvPr/>
        </p:nvSpPr>
        <p:spPr>
          <a:xfrm>
            <a:off x="2874236" y="3971273"/>
            <a:ext cx="842436"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[R.T.]</a:t>
            </a:r>
            <a:endParaRPr lang="en-GB" b="1" dirty="0">
              <a:latin typeface="Calibri" panose="020F0502020204030204" pitchFamily="34" charset="0"/>
              <a:cs typeface="Calibri" panose="020F0502020204030204" pitchFamily="34" charset="0"/>
            </a:endParaRPr>
          </a:p>
        </p:txBody>
      </p:sp>
      <p:pic>
        <p:nvPicPr>
          <p:cNvPr id="114" name="Picture 113" descr="welding Icon 4573186">
            <a:extLst>
              <a:ext uri="{FF2B5EF4-FFF2-40B4-BE49-F238E27FC236}">
                <a16:creationId xmlns:a16="http://schemas.microsoft.com/office/drawing/2014/main" id="{E430BF3C-C510-4404-7FBD-9D5FA94F1DB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460732" y="3895587"/>
            <a:ext cx="508603" cy="520703"/>
          </a:xfrm>
          <a:prstGeom prst="rect">
            <a:avLst/>
          </a:prstGeom>
          <a:noFill/>
          <a:extLst>
            <a:ext uri="{909E8E84-426E-40DD-AFC4-6F175D3DCCD1}">
              <a14:hiddenFill xmlns:a14="http://schemas.microsoft.com/office/drawing/2010/main">
                <a:solidFill>
                  <a:srgbClr val="FFFFFF"/>
                </a:solidFill>
              </a14:hiddenFill>
            </a:ext>
          </a:extLst>
        </p:spPr>
      </p:pic>
      <p:pic>
        <p:nvPicPr>
          <p:cNvPr id="120" name="Picture 119">
            <a:extLst>
              <a:ext uri="{FF2B5EF4-FFF2-40B4-BE49-F238E27FC236}">
                <a16:creationId xmlns:a16="http://schemas.microsoft.com/office/drawing/2014/main" id="{07231069-7FC4-C973-D767-93232099E8E5}"/>
              </a:ext>
            </a:extLst>
          </p:cNvPr>
          <p:cNvPicPr>
            <a:picLocks noChangeAspect="1"/>
          </p:cNvPicPr>
          <p:nvPr/>
        </p:nvPicPr>
        <p:blipFill>
          <a:blip r:embed="rId15"/>
          <a:stretch>
            <a:fillRect/>
          </a:stretch>
        </p:blipFill>
        <p:spPr>
          <a:xfrm>
            <a:off x="5234771" y="3895588"/>
            <a:ext cx="2289420" cy="2291978"/>
          </a:xfrm>
          <a:prstGeom prst="rect">
            <a:avLst/>
          </a:prstGeom>
        </p:spPr>
      </p:pic>
      <p:pic>
        <p:nvPicPr>
          <p:cNvPr id="122" name="Picture 121">
            <a:extLst>
              <a:ext uri="{FF2B5EF4-FFF2-40B4-BE49-F238E27FC236}">
                <a16:creationId xmlns:a16="http://schemas.microsoft.com/office/drawing/2014/main" id="{EE24D1FD-B06A-371F-8F17-CFD2F20F3114}"/>
              </a:ext>
            </a:extLst>
          </p:cNvPr>
          <p:cNvPicPr>
            <a:picLocks noChangeAspect="1"/>
          </p:cNvPicPr>
          <p:nvPr/>
        </p:nvPicPr>
        <p:blipFill>
          <a:blip r:embed="rId16"/>
          <a:stretch>
            <a:fillRect/>
          </a:stretch>
        </p:blipFill>
        <p:spPr>
          <a:xfrm>
            <a:off x="3820760" y="4025404"/>
            <a:ext cx="1244418" cy="2232794"/>
          </a:xfrm>
          <a:prstGeom prst="rect">
            <a:avLst/>
          </a:prstGeom>
        </p:spPr>
      </p:pic>
      <p:sp>
        <p:nvSpPr>
          <p:cNvPr id="123" name="TextBox 122">
            <a:extLst>
              <a:ext uri="{FF2B5EF4-FFF2-40B4-BE49-F238E27FC236}">
                <a16:creationId xmlns:a16="http://schemas.microsoft.com/office/drawing/2014/main" id="{81789E39-D938-EC2F-84C8-9F1B2FC8E36D}"/>
              </a:ext>
            </a:extLst>
          </p:cNvPr>
          <p:cNvSpPr txBox="1"/>
          <p:nvPr/>
        </p:nvSpPr>
        <p:spPr>
          <a:xfrm>
            <a:off x="6747771" y="4010075"/>
            <a:ext cx="842436"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[R.T.]</a:t>
            </a:r>
            <a:endParaRPr lang="en-GB" b="1" dirty="0">
              <a:latin typeface="Calibri" panose="020F0502020204030204" pitchFamily="34" charset="0"/>
              <a:cs typeface="Calibri" panose="020F0502020204030204" pitchFamily="34" charset="0"/>
            </a:endParaRPr>
          </a:p>
        </p:txBody>
      </p:sp>
      <p:pic>
        <p:nvPicPr>
          <p:cNvPr id="124" name="Picture 123" descr="welding Icon 4573186">
            <a:extLst>
              <a:ext uri="{FF2B5EF4-FFF2-40B4-BE49-F238E27FC236}">
                <a16:creationId xmlns:a16="http://schemas.microsoft.com/office/drawing/2014/main" id="{3F11F3BF-7EF4-DB38-24EE-A0E182E2E6D0}"/>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379724" y="3944141"/>
            <a:ext cx="508603" cy="520703"/>
          </a:xfrm>
          <a:prstGeom prst="rect">
            <a:avLst/>
          </a:prstGeom>
          <a:noFill/>
          <a:extLst>
            <a:ext uri="{909E8E84-426E-40DD-AFC4-6F175D3DCCD1}">
              <a14:hiddenFill xmlns:a14="http://schemas.microsoft.com/office/drawing/2010/main">
                <a:solidFill>
                  <a:srgbClr val="FFFFFF"/>
                </a:solidFill>
              </a14:hiddenFill>
            </a:ext>
          </a:extLst>
        </p:spPr>
      </p:pic>
      <p:sp>
        <p:nvSpPr>
          <p:cNvPr id="125" name="TextBox 124">
            <a:extLst>
              <a:ext uri="{FF2B5EF4-FFF2-40B4-BE49-F238E27FC236}">
                <a16:creationId xmlns:a16="http://schemas.microsoft.com/office/drawing/2014/main" id="{C40B7C79-EB65-9EB1-DB1B-66FFB64C93F6}"/>
              </a:ext>
            </a:extLst>
          </p:cNvPr>
          <p:cNvSpPr txBox="1"/>
          <p:nvPr/>
        </p:nvSpPr>
        <p:spPr>
          <a:xfrm>
            <a:off x="3893158" y="3656072"/>
            <a:ext cx="787912" cy="369332"/>
          </a:xfrm>
          <a:prstGeom prst="rect">
            <a:avLst/>
          </a:prstGeom>
          <a:noFill/>
        </p:spPr>
        <p:txBody>
          <a:bodyPr wrap="square" rtlCol="0">
            <a:spAutoFit/>
          </a:bodyPr>
          <a:lstStyle/>
          <a:p>
            <a:r>
              <a:rPr lang="en-US" b="1" dirty="0">
                <a:solidFill>
                  <a:srgbClr val="000000"/>
                </a:solidFill>
                <a:latin typeface="Calibri" panose="020F0502020204030204" pitchFamily="34" charset="0"/>
                <a:cs typeface="Calibri" panose="020F0502020204030204" pitchFamily="34" charset="0"/>
              </a:rPr>
              <a:t>[MPa]</a:t>
            </a:r>
            <a:endParaRPr lang="en-GB" b="1" dirty="0">
              <a:solidFill>
                <a:srgbClr val="000000"/>
              </a:solidFill>
              <a:latin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E6B94AE2-4F29-AB24-F205-8B6D49562424}"/>
              </a:ext>
            </a:extLst>
          </p:cNvPr>
          <p:cNvSpPr txBox="1"/>
          <p:nvPr/>
        </p:nvSpPr>
        <p:spPr>
          <a:xfrm>
            <a:off x="7551902" y="2303159"/>
            <a:ext cx="1499323" cy="338554"/>
          </a:xfrm>
          <a:prstGeom prst="rect">
            <a:avLst/>
          </a:prstGeom>
          <a:noFill/>
        </p:spPr>
        <p:txBody>
          <a:bodyPr wrap="square" rtlCol="0">
            <a:spAutoFit/>
          </a:bodyPr>
          <a:lstStyle/>
          <a:p>
            <a:r>
              <a:rPr lang="en-US" sz="1600" b="1" dirty="0">
                <a:latin typeface="Calibri" panose="020F0502020204030204" pitchFamily="34" charset="0"/>
                <a:cs typeface="Calibri" panose="020F0502020204030204" pitchFamily="34" charset="0"/>
              </a:rPr>
              <a:t>10% contact</a:t>
            </a:r>
            <a:endParaRPr lang="en-GB" sz="1400" b="1" dirty="0">
              <a:solidFill>
                <a:srgbClr val="FF0000"/>
              </a:solidFill>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C0101A73-F57E-E5EA-91F2-EA715BE84E32}"/>
              </a:ext>
            </a:extLst>
          </p:cNvPr>
          <p:cNvSpPr txBox="1"/>
          <p:nvPr/>
        </p:nvSpPr>
        <p:spPr>
          <a:xfrm>
            <a:off x="7359967" y="1674922"/>
            <a:ext cx="718070" cy="338554"/>
          </a:xfrm>
          <a:prstGeom prst="rect">
            <a:avLst/>
          </a:prstGeom>
          <a:noFill/>
        </p:spPr>
        <p:txBody>
          <a:bodyPr wrap="square" rtlCol="0">
            <a:spAutoFit/>
          </a:bodyPr>
          <a:lstStyle/>
          <a:p>
            <a:r>
              <a:rPr lang="en-US" sz="1600" b="1" dirty="0">
                <a:latin typeface="Calibri" panose="020F0502020204030204" pitchFamily="34" charset="0"/>
                <a:cs typeface="Calibri" panose="020F0502020204030204" pitchFamily="34" charset="0"/>
              </a:rPr>
              <a:t>6 MPa</a:t>
            </a:r>
            <a:endParaRPr lang="en-GB" sz="1400" b="1" dirty="0">
              <a:solidFill>
                <a:srgbClr val="FF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374585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992A39-2DA6-1522-FD1E-DBFC3A4C750B}"/>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3E04CE9-765A-A48F-D5C9-870FC46E9F22}"/>
              </a:ext>
            </a:extLst>
          </p:cNvPr>
          <p:cNvSpPr>
            <a:spLocks noGrp="1"/>
          </p:cNvSpPr>
          <p:nvPr>
            <p:ph type="dt" sz="half" idx="2"/>
          </p:nvPr>
        </p:nvSpPr>
        <p:spPr/>
        <p:txBody>
          <a:bodyPr/>
          <a:lstStyle/>
          <a:p>
            <a:fld id="{1089628F-FCE3-4ECD-84F0-41A37E92B65B}" type="datetime1">
              <a:rPr lang="en-US" smtClean="0"/>
              <a:t>3/11/2025</a:t>
            </a:fld>
            <a:endParaRPr lang="en-US" dirty="0"/>
          </a:p>
        </p:txBody>
      </p:sp>
      <p:sp>
        <p:nvSpPr>
          <p:cNvPr id="3" name="Footer Placeholder 2">
            <a:extLst>
              <a:ext uri="{FF2B5EF4-FFF2-40B4-BE49-F238E27FC236}">
                <a16:creationId xmlns:a16="http://schemas.microsoft.com/office/drawing/2014/main" id="{8390FA03-DC4E-541B-6D99-625CE630B551}"/>
              </a:ext>
            </a:extLst>
          </p:cNvPr>
          <p:cNvSpPr>
            <a:spLocks noGrp="1"/>
          </p:cNvSpPr>
          <p:nvPr>
            <p:ph type="ftr" sz="quarter" idx="3"/>
          </p:nvPr>
        </p:nvSpPr>
        <p:spPr/>
        <p:txBody>
          <a:bodyPr/>
          <a:lstStyle/>
          <a:p>
            <a:r>
              <a:rPr lang="en-US"/>
              <a:t>Author: Sachin Gowrishankar</a:t>
            </a:r>
            <a:endParaRPr lang="en-US" dirty="0"/>
          </a:p>
        </p:txBody>
      </p:sp>
      <p:sp>
        <p:nvSpPr>
          <p:cNvPr id="4" name="Slide Number Placeholder 3">
            <a:extLst>
              <a:ext uri="{FF2B5EF4-FFF2-40B4-BE49-F238E27FC236}">
                <a16:creationId xmlns:a16="http://schemas.microsoft.com/office/drawing/2014/main" id="{6B8E51BD-476C-53F6-2E90-CD7A0A1F17D7}"/>
              </a:ext>
            </a:extLst>
          </p:cNvPr>
          <p:cNvSpPr>
            <a:spLocks noGrp="1"/>
          </p:cNvSpPr>
          <p:nvPr>
            <p:ph type="sldNum" sz="quarter" idx="4"/>
          </p:nvPr>
        </p:nvSpPr>
        <p:spPr/>
        <p:txBody>
          <a:bodyPr/>
          <a:lstStyle/>
          <a:p>
            <a:fld id="{17918391-D411-FE40-AAD7-861AE5233E0E}" type="slidenum">
              <a:rPr lang="en-US" smtClean="0"/>
              <a:pPr/>
              <a:t>12</a:t>
            </a:fld>
            <a:endParaRPr lang="en-US"/>
          </a:p>
        </p:txBody>
      </p:sp>
      <p:sp>
        <p:nvSpPr>
          <p:cNvPr id="5" name="Title 1">
            <a:extLst>
              <a:ext uri="{FF2B5EF4-FFF2-40B4-BE49-F238E27FC236}">
                <a16:creationId xmlns:a16="http://schemas.microsoft.com/office/drawing/2014/main" id="{EDBB20CC-B296-4D8F-9DEE-CB3FEB27B7C9}"/>
              </a:ext>
            </a:extLst>
          </p:cNvPr>
          <p:cNvSpPr txBox="1">
            <a:spLocks/>
          </p:cNvSpPr>
          <p:nvPr/>
        </p:nvSpPr>
        <p:spPr>
          <a:xfrm>
            <a:off x="84962" y="8600"/>
            <a:ext cx="8226854" cy="505996"/>
          </a:xfrm>
          <a:prstGeom prst="rect">
            <a:avLst/>
          </a:prstGeom>
        </p:spPr>
        <p:txBody>
          <a:bodyPr>
            <a:noAutofit/>
          </a:bodyPr>
          <a:lst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a:lstStyle>
          <a:p>
            <a:r>
              <a:rPr lang="en-US" sz="3600" b="1" dirty="0"/>
              <a:t>Comparison with horizontal split yokes</a:t>
            </a:r>
            <a:endParaRPr lang="en-GB" sz="3600" b="1" dirty="0"/>
          </a:p>
        </p:txBody>
      </p:sp>
      <p:grpSp>
        <p:nvGrpSpPr>
          <p:cNvPr id="25" name="Group 24">
            <a:extLst>
              <a:ext uri="{FF2B5EF4-FFF2-40B4-BE49-F238E27FC236}">
                <a16:creationId xmlns:a16="http://schemas.microsoft.com/office/drawing/2014/main" id="{76AAC5E9-512A-7726-BBE0-379E275C1CE3}"/>
              </a:ext>
            </a:extLst>
          </p:cNvPr>
          <p:cNvGrpSpPr/>
          <p:nvPr/>
        </p:nvGrpSpPr>
        <p:grpSpPr>
          <a:xfrm>
            <a:off x="332090" y="1304597"/>
            <a:ext cx="3228739" cy="2204073"/>
            <a:chOff x="324903" y="762888"/>
            <a:chExt cx="3228739" cy="2204073"/>
          </a:xfrm>
        </p:grpSpPr>
        <p:pic>
          <p:nvPicPr>
            <p:cNvPr id="8" name="Picture 7">
              <a:extLst>
                <a:ext uri="{FF2B5EF4-FFF2-40B4-BE49-F238E27FC236}">
                  <a16:creationId xmlns:a16="http://schemas.microsoft.com/office/drawing/2014/main" id="{242FA720-7F73-A173-AAB9-63471443E6DC}"/>
                </a:ext>
              </a:extLst>
            </p:cNvPr>
            <p:cNvPicPr>
              <a:picLocks noChangeAspect="1"/>
            </p:cNvPicPr>
            <p:nvPr/>
          </p:nvPicPr>
          <p:blipFill>
            <a:blip r:embed="rId2"/>
            <a:stretch>
              <a:fillRect/>
            </a:stretch>
          </p:blipFill>
          <p:spPr>
            <a:xfrm>
              <a:off x="1229193" y="762888"/>
              <a:ext cx="2324449" cy="2204073"/>
            </a:xfrm>
            <a:prstGeom prst="rect">
              <a:avLst/>
            </a:prstGeom>
          </p:spPr>
        </p:pic>
        <p:grpSp>
          <p:nvGrpSpPr>
            <p:cNvPr id="24" name="Group 23">
              <a:extLst>
                <a:ext uri="{FF2B5EF4-FFF2-40B4-BE49-F238E27FC236}">
                  <a16:creationId xmlns:a16="http://schemas.microsoft.com/office/drawing/2014/main" id="{916F07A5-B7C0-FA8B-C043-B540A1D5E344}"/>
                </a:ext>
              </a:extLst>
            </p:cNvPr>
            <p:cNvGrpSpPr/>
            <p:nvPr/>
          </p:nvGrpSpPr>
          <p:grpSpPr>
            <a:xfrm>
              <a:off x="324903" y="824452"/>
              <a:ext cx="1109272" cy="1164142"/>
              <a:chOff x="324903" y="824452"/>
              <a:chExt cx="1109272" cy="1164142"/>
            </a:xfrm>
          </p:grpSpPr>
          <p:sp>
            <p:nvSpPr>
              <p:cNvPr id="13" name="Arrow: Down 12">
                <a:extLst>
                  <a:ext uri="{FF2B5EF4-FFF2-40B4-BE49-F238E27FC236}">
                    <a16:creationId xmlns:a16="http://schemas.microsoft.com/office/drawing/2014/main" id="{37C1B6F0-13B3-4945-1026-279B32802BD9}"/>
                  </a:ext>
                </a:extLst>
              </p:cNvPr>
              <p:cNvSpPr/>
              <p:nvPr/>
            </p:nvSpPr>
            <p:spPr>
              <a:xfrm rot="5400000">
                <a:off x="1032231" y="718655"/>
                <a:ext cx="91166" cy="302759"/>
              </a:xfrm>
              <a:prstGeom prst="downArrow">
                <a:avLst/>
              </a:prstGeom>
              <a:solidFill>
                <a:schemeClr val="tx1"/>
              </a:solid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8EF6FE84-294F-C9D1-49AE-ED537A4B229C}"/>
                      </a:ext>
                    </a:extLst>
                  </p:cNvPr>
                  <p:cNvSpPr txBox="1"/>
                  <p:nvPr/>
                </p:nvSpPr>
                <p:spPr>
                  <a:xfrm>
                    <a:off x="324903" y="1034487"/>
                    <a:ext cx="1109272" cy="954107"/>
                  </a:xfrm>
                  <a:prstGeom prst="rect">
                    <a:avLst/>
                  </a:prstGeom>
                  <a:noFill/>
                </p:spPr>
                <p:txBody>
                  <a:bodyPr wrap="square" rtlCol="0">
                    <a:spAutoFit/>
                  </a:bodyPr>
                  <a:lstStyle/>
                  <a:p>
                    <a14:m>
                      <m:oMath xmlns:m="http://schemas.openxmlformats.org/officeDocument/2006/math">
                        <m:r>
                          <a:rPr lang="en-US" b="1" i="1" smtClean="0">
                            <a:latin typeface="Cambria Math" panose="02040503050406030204" pitchFamily="18" charset="0"/>
                          </a:rPr>
                          <m:t>𝛿</m:t>
                        </m:r>
                        <m:r>
                          <a:rPr lang="en-US" b="1" i="1" baseline="-25000" smtClean="0">
                            <a:latin typeface="Cambria Math" panose="02040503050406030204" pitchFamily="18" charset="0"/>
                          </a:rPr>
                          <m:t>𝒘𝒆𝒍𝒅</m:t>
                        </m:r>
                      </m:oMath>
                    </a14:m>
                    <a:r>
                      <a:rPr lang="en-GB" b="1" baseline="-25000" dirty="0"/>
                      <a:t> </a:t>
                    </a:r>
                    <a:r>
                      <a:rPr lang="en-GB" b="1" dirty="0">
                        <a:latin typeface="Calibri" panose="020F0502020204030204" pitchFamily="34" charset="0"/>
                        <a:cs typeface="Calibri" panose="020F0502020204030204" pitchFamily="34" charset="0"/>
                      </a:rPr>
                      <a:t>= </a:t>
                    </a:r>
                    <a:r>
                      <a:rPr lang="en-GB" sz="2000" b="1" dirty="0">
                        <a:latin typeface="Calibri" panose="020F0502020204030204" pitchFamily="34" charset="0"/>
                        <a:cs typeface="Calibri" panose="020F0502020204030204" pitchFamily="34" charset="0"/>
                      </a:rPr>
                      <a:t>0.6</a:t>
                    </a:r>
                    <a:r>
                      <a:rPr lang="en-GB" b="1" dirty="0">
                        <a:latin typeface="Calibri" panose="020F0502020204030204" pitchFamily="34" charset="0"/>
                        <a:cs typeface="Calibri" panose="020F0502020204030204" pitchFamily="34" charset="0"/>
                      </a:rPr>
                      <a:t> mm</a:t>
                    </a:r>
                    <a:endParaRPr lang="en-GB" b="1" baseline="-25000" dirty="0">
                      <a:latin typeface="Calibri" panose="020F0502020204030204" pitchFamily="34" charset="0"/>
                      <a:cs typeface="Calibri" panose="020F0502020204030204" pitchFamily="34" charset="0"/>
                    </a:endParaRPr>
                  </a:p>
                  <a:p>
                    <a:endParaRPr lang="en-GB" b="1" dirty="0">
                      <a:latin typeface="Calibri" panose="020F0502020204030204" pitchFamily="34" charset="0"/>
                      <a:cs typeface="Calibri" panose="020F0502020204030204" pitchFamily="34" charset="0"/>
                    </a:endParaRPr>
                  </a:p>
                </p:txBody>
              </p:sp>
            </mc:Choice>
            <mc:Fallback xmlns="">
              <p:sp>
                <p:nvSpPr>
                  <p:cNvPr id="14" name="TextBox 13">
                    <a:extLst>
                      <a:ext uri="{FF2B5EF4-FFF2-40B4-BE49-F238E27FC236}">
                        <a16:creationId xmlns:a16="http://schemas.microsoft.com/office/drawing/2014/main" id="{8EF6FE84-294F-C9D1-49AE-ED537A4B229C}"/>
                      </a:ext>
                    </a:extLst>
                  </p:cNvPr>
                  <p:cNvSpPr txBox="1">
                    <a:spLocks noRot="1" noChangeAspect="1" noMove="1" noResize="1" noEditPoints="1" noAdjustHandles="1" noChangeArrowheads="1" noChangeShapeType="1" noTextEdit="1"/>
                  </p:cNvSpPr>
                  <p:nvPr/>
                </p:nvSpPr>
                <p:spPr>
                  <a:xfrm>
                    <a:off x="324903" y="1034487"/>
                    <a:ext cx="1109272" cy="954107"/>
                  </a:xfrm>
                  <a:prstGeom prst="rect">
                    <a:avLst/>
                  </a:prstGeom>
                  <a:blipFill>
                    <a:blip r:embed="rId3"/>
                    <a:stretch>
                      <a:fillRect l="-5495" t="-3846"/>
                    </a:stretch>
                  </a:blipFill>
                </p:spPr>
                <p:txBody>
                  <a:bodyPr/>
                  <a:lstStyle/>
                  <a:p>
                    <a:r>
                      <a:rPr lang="en-GB">
                        <a:noFill/>
                      </a:rPr>
                      <a:t> </a:t>
                    </a:r>
                  </a:p>
                </p:txBody>
              </p:sp>
            </mc:Fallback>
          </mc:AlternateContent>
        </p:grpSp>
      </p:grpSp>
      <p:grpSp>
        <p:nvGrpSpPr>
          <p:cNvPr id="26" name="Group 25">
            <a:extLst>
              <a:ext uri="{FF2B5EF4-FFF2-40B4-BE49-F238E27FC236}">
                <a16:creationId xmlns:a16="http://schemas.microsoft.com/office/drawing/2014/main" id="{B7E271AB-51B5-3A39-DE02-191CBB85AEC0}"/>
              </a:ext>
            </a:extLst>
          </p:cNvPr>
          <p:cNvGrpSpPr/>
          <p:nvPr/>
        </p:nvGrpSpPr>
        <p:grpSpPr>
          <a:xfrm>
            <a:off x="5358172" y="1317032"/>
            <a:ext cx="3592842" cy="2529829"/>
            <a:chOff x="5182756" y="746549"/>
            <a:chExt cx="3592842" cy="2662699"/>
          </a:xfrm>
        </p:grpSpPr>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4BE1BED1-64F7-CCDD-ACC6-508682CCDD6A}"/>
                    </a:ext>
                  </a:extLst>
                </p:cNvPr>
                <p:cNvSpPr txBox="1"/>
                <p:nvPr/>
              </p:nvSpPr>
              <p:spPr>
                <a:xfrm>
                  <a:off x="7684975" y="2405030"/>
                  <a:ext cx="1090623" cy="1004218"/>
                </a:xfrm>
                <a:prstGeom prst="rect">
                  <a:avLst/>
                </a:prstGeom>
                <a:noFill/>
              </p:spPr>
              <p:txBody>
                <a:bodyPr wrap="square" rtlCol="0">
                  <a:spAutoFit/>
                </a:bodyPr>
                <a:lstStyle/>
                <a:p>
                  <a14:m>
                    <m:oMath xmlns:m="http://schemas.openxmlformats.org/officeDocument/2006/math">
                      <m:r>
                        <a:rPr lang="en-US" b="1" i="1" smtClean="0">
                          <a:latin typeface="Cambria Math" panose="02040503050406030204" pitchFamily="18" charset="0"/>
                        </a:rPr>
                        <m:t>𝛿</m:t>
                      </m:r>
                      <m:r>
                        <a:rPr lang="en-US" b="1" i="1" baseline="-25000" smtClean="0">
                          <a:latin typeface="Cambria Math" panose="02040503050406030204" pitchFamily="18" charset="0"/>
                        </a:rPr>
                        <m:t>𝒘𝒆𝒍𝒅</m:t>
                      </m:r>
                    </m:oMath>
                  </a14:m>
                  <a:r>
                    <a:rPr lang="en-GB" b="1" baseline="-25000" dirty="0"/>
                    <a:t> </a:t>
                  </a:r>
                  <a:r>
                    <a:rPr lang="en-GB" b="1" dirty="0">
                      <a:latin typeface="Calibri" panose="020F0502020204030204" pitchFamily="34" charset="0"/>
                      <a:cs typeface="Calibri" panose="020F0502020204030204" pitchFamily="34" charset="0"/>
                    </a:rPr>
                    <a:t>= </a:t>
                  </a:r>
                  <a:r>
                    <a:rPr lang="en-GB" sz="2000" b="1" dirty="0">
                      <a:latin typeface="Calibri" panose="020F0502020204030204" pitchFamily="34" charset="0"/>
                      <a:cs typeface="Calibri" panose="020F0502020204030204" pitchFamily="34" charset="0"/>
                    </a:rPr>
                    <a:t>0.6</a:t>
                  </a:r>
                  <a:r>
                    <a:rPr lang="en-GB" b="1" dirty="0">
                      <a:latin typeface="Calibri" panose="020F0502020204030204" pitchFamily="34" charset="0"/>
                      <a:cs typeface="Calibri" panose="020F0502020204030204" pitchFamily="34" charset="0"/>
                    </a:rPr>
                    <a:t> mm</a:t>
                  </a:r>
                  <a:endParaRPr lang="en-GB" b="1" baseline="-25000" dirty="0">
                    <a:latin typeface="Calibri" panose="020F0502020204030204" pitchFamily="34" charset="0"/>
                    <a:cs typeface="Calibri" panose="020F0502020204030204" pitchFamily="34" charset="0"/>
                  </a:endParaRPr>
                </a:p>
                <a:p>
                  <a:endParaRPr lang="en-GB" b="1" dirty="0">
                    <a:latin typeface="Calibri" panose="020F0502020204030204" pitchFamily="34" charset="0"/>
                    <a:cs typeface="Calibri" panose="020F0502020204030204" pitchFamily="34" charset="0"/>
                  </a:endParaRPr>
                </a:p>
              </p:txBody>
            </p:sp>
          </mc:Choice>
          <mc:Fallback xmlns="">
            <p:sp>
              <p:nvSpPr>
                <p:cNvPr id="15" name="TextBox 14">
                  <a:extLst>
                    <a:ext uri="{FF2B5EF4-FFF2-40B4-BE49-F238E27FC236}">
                      <a16:creationId xmlns:a16="http://schemas.microsoft.com/office/drawing/2014/main" id="{4BE1BED1-64F7-CCDD-ACC6-508682CCDD6A}"/>
                    </a:ext>
                  </a:extLst>
                </p:cNvPr>
                <p:cNvSpPr txBox="1">
                  <a:spLocks noRot="1" noChangeAspect="1" noMove="1" noResize="1" noEditPoints="1" noAdjustHandles="1" noChangeArrowheads="1" noChangeShapeType="1" noTextEdit="1"/>
                </p:cNvSpPr>
                <p:nvPr/>
              </p:nvSpPr>
              <p:spPr>
                <a:xfrm>
                  <a:off x="7684975" y="2405030"/>
                  <a:ext cx="1090623" cy="1004218"/>
                </a:xfrm>
                <a:prstGeom prst="rect">
                  <a:avLst/>
                </a:prstGeom>
                <a:blipFill>
                  <a:blip r:embed="rId4"/>
                  <a:stretch>
                    <a:fillRect l="-5587" t="-3846"/>
                  </a:stretch>
                </a:blipFill>
              </p:spPr>
              <p:txBody>
                <a:bodyPr/>
                <a:lstStyle/>
                <a:p>
                  <a:r>
                    <a:rPr lang="en-GB">
                      <a:noFill/>
                    </a:rPr>
                    <a:t> </a:t>
                  </a:r>
                </a:p>
              </p:txBody>
            </p:sp>
          </mc:Fallback>
        </mc:AlternateContent>
        <p:grpSp>
          <p:nvGrpSpPr>
            <p:cNvPr id="17" name="Group 16">
              <a:extLst>
                <a:ext uri="{FF2B5EF4-FFF2-40B4-BE49-F238E27FC236}">
                  <a16:creationId xmlns:a16="http://schemas.microsoft.com/office/drawing/2014/main" id="{F2FE4248-6CB8-D009-4143-445B75160BBA}"/>
                </a:ext>
              </a:extLst>
            </p:cNvPr>
            <p:cNvGrpSpPr/>
            <p:nvPr/>
          </p:nvGrpSpPr>
          <p:grpSpPr>
            <a:xfrm>
              <a:off x="5182756" y="746549"/>
              <a:ext cx="2429622" cy="2558966"/>
              <a:chOff x="5182756" y="870034"/>
              <a:chExt cx="2429622" cy="2558966"/>
            </a:xfrm>
          </p:grpSpPr>
          <p:pic>
            <p:nvPicPr>
              <p:cNvPr id="12" name="Picture 11">
                <a:extLst>
                  <a:ext uri="{FF2B5EF4-FFF2-40B4-BE49-F238E27FC236}">
                    <a16:creationId xmlns:a16="http://schemas.microsoft.com/office/drawing/2014/main" id="{FAB50729-48D8-5885-0B50-AFAD4BA99B30}"/>
                  </a:ext>
                </a:extLst>
              </p:cNvPr>
              <p:cNvPicPr>
                <a:picLocks noChangeAspect="1"/>
              </p:cNvPicPr>
              <p:nvPr/>
            </p:nvPicPr>
            <p:blipFill>
              <a:blip r:embed="rId5"/>
              <a:stretch>
                <a:fillRect/>
              </a:stretch>
            </p:blipFill>
            <p:spPr>
              <a:xfrm>
                <a:off x="5182756" y="870034"/>
                <a:ext cx="2429622" cy="2278419"/>
              </a:xfrm>
              <a:prstGeom prst="rect">
                <a:avLst/>
              </a:prstGeom>
            </p:spPr>
          </p:pic>
          <p:sp>
            <p:nvSpPr>
              <p:cNvPr id="16" name="Arrow: Down 15">
                <a:extLst>
                  <a:ext uri="{FF2B5EF4-FFF2-40B4-BE49-F238E27FC236}">
                    <a16:creationId xmlns:a16="http://schemas.microsoft.com/office/drawing/2014/main" id="{49D04A72-5E75-C08F-BDEB-FC57C0DA3A3A}"/>
                  </a:ext>
                </a:extLst>
              </p:cNvPr>
              <p:cNvSpPr/>
              <p:nvPr/>
            </p:nvSpPr>
            <p:spPr>
              <a:xfrm>
                <a:off x="7467881" y="3126241"/>
                <a:ext cx="91166" cy="302759"/>
              </a:xfrm>
              <a:prstGeom prst="downArrow">
                <a:avLst/>
              </a:prstGeom>
              <a:solidFill>
                <a:schemeClr val="tx1"/>
              </a:solid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grpSp>
      <p:pic>
        <p:nvPicPr>
          <p:cNvPr id="21" name="Picture 20">
            <a:extLst>
              <a:ext uri="{FF2B5EF4-FFF2-40B4-BE49-F238E27FC236}">
                <a16:creationId xmlns:a16="http://schemas.microsoft.com/office/drawing/2014/main" id="{BC727994-2F21-0A39-C95F-4A952D0EB44E}"/>
              </a:ext>
            </a:extLst>
          </p:cNvPr>
          <p:cNvPicPr>
            <a:picLocks noChangeAspect="1"/>
          </p:cNvPicPr>
          <p:nvPr/>
        </p:nvPicPr>
        <p:blipFill>
          <a:blip r:embed="rId6"/>
          <a:stretch>
            <a:fillRect/>
          </a:stretch>
        </p:blipFill>
        <p:spPr>
          <a:xfrm>
            <a:off x="4364553" y="3964984"/>
            <a:ext cx="1376593" cy="2221072"/>
          </a:xfrm>
          <a:prstGeom prst="rect">
            <a:avLst/>
          </a:prstGeom>
        </p:spPr>
      </p:pic>
      <p:sp>
        <p:nvSpPr>
          <p:cNvPr id="27" name="TextBox 26">
            <a:extLst>
              <a:ext uri="{FF2B5EF4-FFF2-40B4-BE49-F238E27FC236}">
                <a16:creationId xmlns:a16="http://schemas.microsoft.com/office/drawing/2014/main" id="{BEE358CC-0999-3D08-A4D8-0DA4FF226F4B}"/>
              </a:ext>
            </a:extLst>
          </p:cNvPr>
          <p:cNvSpPr txBox="1"/>
          <p:nvPr/>
        </p:nvSpPr>
        <p:spPr>
          <a:xfrm>
            <a:off x="4545106" y="3526913"/>
            <a:ext cx="582203" cy="369332"/>
          </a:xfrm>
          <a:prstGeom prst="rect">
            <a:avLst/>
          </a:prstGeom>
          <a:noFill/>
        </p:spPr>
        <p:txBody>
          <a:bodyPr wrap="square" rtlCol="0">
            <a:spAutoFit/>
          </a:bodyPr>
          <a:lstStyle/>
          <a:p>
            <a:r>
              <a:rPr lang="en-US" b="1" dirty="0">
                <a:solidFill>
                  <a:srgbClr val="000000"/>
                </a:solidFill>
                <a:latin typeface="Calibri" panose="020F0502020204030204" pitchFamily="34" charset="0"/>
                <a:cs typeface="Calibri" panose="020F0502020204030204" pitchFamily="34" charset="0"/>
              </a:rPr>
              <a:t>[Pa]</a:t>
            </a:r>
            <a:endParaRPr lang="en-GB" b="1" dirty="0">
              <a:solidFill>
                <a:srgbClr val="000000"/>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156E9679-62B3-1E01-3F8A-75B6AAB50BBB}"/>
              </a:ext>
            </a:extLst>
          </p:cNvPr>
          <p:cNvGrpSpPr/>
          <p:nvPr/>
        </p:nvGrpSpPr>
        <p:grpSpPr>
          <a:xfrm>
            <a:off x="1405801" y="3769284"/>
            <a:ext cx="2966893" cy="2400942"/>
            <a:chOff x="833765" y="3428752"/>
            <a:chExt cx="2966893" cy="2490951"/>
          </a:xfrm>
        </p:grpSpPr>
        <p:pic>
          <p:nvPicPr>
            <p:cNvPr id="29" name="Picture 28">
              <a:extLst>
                <a:ext uri="{FF2B5EF4-FFF2-40B4-BE49-F238E27FC236}">
                  <a16:creationId xmlns:a16="http://schemas.microsoft.com/office/drawing/2014/main" id="{8BA5F783-D645-5BFF-ED5A-6E65223F468F}"/>
                </a:ext>
              </a:extLst>
            </p:cNvPr>
            <p:cNvPicPr>
              <a:picLocks noChangeAspect="1"/>
            </p:cNvPicPr>
            <p:nvPr/>
          </p:nvPicPr>
          <p:blipFill>
            <a:blip r:embed="rId7"/>
            <a:stretch>
              <a:fillRect/>
            </a:stretch>
          </p:blipFill>
          <p:spPr>
            <a:xfrm>
              <a:off x="833765" y="3428752"/>
              <a:ext cx="2553389" cy="2490951"/>
            </a:xfrm>
            <a:prstGeom prst="rect">
              <a:avLst/>
            </a:prstGeom>
          </p:spPr>
        </p:pic>
        <p:sp>
          <p:nvSpPr>
            <p:cNvPr id="30" name="TextBox 29">
              <a:extLst>
                <a:ext uri="{FF2B5EF4-FFF2-40B4-BE49-F238E27FC236}">
                  <a16:creationId xmlns:a16="http://schemas.microsoft.com/office/drawing/2014/main" id="{448D59FC-93A8-4534-1D35-B29719169895}"/>
                </a:ext>
              </a:extLst>
            </p:cNvPr>
            <p:cNvSpPr txBox="1"/>
            <p:nvPr/>
          </p:nvSpPr>
          <p:spPr>
            <a:xfrm>
              <a:off x="2958222" y="3710231"/>
              <a:ext cx="842436"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[R.T.]</a:t>
              </a:r>
              <a:endParaRPr lang="en-GB" b="1" dirty="0">
                <a:latin typeface="Calibri" panose="020F0502020204030204" pitchFamily="34" charset="0"/>
                <a:cs typeface="Calibri" panose="020F0502020204030204" pitchFamily="34" charset="0"/>
              </a:endParaRPr>
            </a:p>
          </p:txBody>
        </p:sp>
        <p:pic>
          <p:nvPicPr>
            <p:cNvPr id="31" name="Picture 30" descr="welding Icon 4573186">
              <a:extLst>
                <a:ext uri="{FF2B5EF4-FFF2-40B4-BE49-F238E27FC236}">
                  <a16:creationId xmlns:a16="http://schemas.microsoft.com/office/drawing/2014/main" id="{7300112B-6338-B132-3DEA-8E932D051C8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39195" y="3652954"/>
              <a:ext cx="508603" cy="520703"/>
            </a:xfrm>
            <a:prstGeom prst="rect">
              <a:avLst/>
            </a:prstGeom>
            <a:noFill/>
            <a:extLst>
              <a:ext uri="{909E8E84-426E-40DD-AFC4-6F175D3DCCD1}">
                <a14:hiddenFill xmlns:a14="http://schemas.microsoft.com/office/drawing/2010/main">
                  <a:solidFill>
                    <a:srgbClr val="FFFFFF"/>
                  </a:solidFill>
                </a14:hiddenFill>
              </a:ext>
            </a:extLst>
          </p:spPr>
        </p:pic>
      </p:grpSp>
      <p:pic>
        <p:nvPicPr>
          <p:cNvPr id="34" name="Picture 33">
            <a:extLst>
              <a:ext uri="{FF2B5EF4-FFF2-40B4-BE49-F238E27FC236}">
                <a16:creationId xmlns:a16="http://schemas.microsoft.com/office/drawing/2014/main" id="{C36336B1-9549-7141-2F07-8FBD7544CAA9}"/>
              </a:ext>
            </a:extLst>
          </p:cNvPr>
          <p:cNvPicPr>
            <a:picLocks noChangeAspect="1"/>
          </p:cNvPicPr>
          <p:nvPr/>
        </p:nvPicPr>
        <p:blipFill>
          <a:blip r:embed="rId9"/>
          <a:stretch>
            <a:fillRect/>
          </a:stretch>
        </p:blipFill>
        <p:spPr>
          <a:xfrm>
            <a:off x="69131" y="3936310"/>
            <a:ext cx="1290167" cy="2278420"/>
          </a:xfrm>
          <a:prstGeom prst="rect">
            <a:avLst/>
          </a:prstGeom>
        </p:spPr>
      </p:pic>
      <p:pic>
        <p:nvPicPr>
          <p:cNvPr id="36" name="Picture 35">
            <a:extLst>
              <a:ext uri="{FF2B5EF4-FFF2-40B4-BE49-F238E27FC236}">
                <a16:creationId xmlns:a16="http://schemas.microsoft.com/office/drawing/2014/main" id="{7605A9E8-224F-9F96-CBC3-C248A167AC34}"/>
              </a:ext>
            </a:extLst>
          </p:cNvPr>
          <p:cNvPicPr>
            <a:picLocks noChangeAspect="1"/>
          </p:cNvPicPr>
          <p:nvPr/>
        </p:nvPicPr>
        <p:blipFill>
          <a:blip r:embed="rId10"/>
          <a:stretch>
            <a:fillRect/>
          </a:stretch>
        </p:blipFill>
        <p:spPr>
          <a:xfrm>
            <a:off x="5965425" y="3814106"/>
            <a:ext cx="2413612" cy="2400942"/>
          </a:xfrm>
          <a:prstGeom prst="rect">
            <a:avLst/>
          </a:prstGeom>
        </p:spPr>
      </p:pic>
      <p:grpSp>
        <p:nvGrpSpPr>
          <p:cNvPr id="38" name="Group 37">
            <a:extLst>
              <a:ext uri="{FF2B5EF4-FFF2-40B4-BE49-F238E27FC236}">
                <a16:creationId xmlns:a16="http://schemas.microsoft.com/office/drawing/2014/main" id="{BDB27D8D-5B9A-2E64-9FB8-726E6A24F5A1}"/>
              </a:ext>
            </a:extLst>
          </p:cNvPr>
          <p:cNvGrpSpPr/>
          <p:nvPr/>
        </p:nvGrpSpPr>
        <p:grpSpPr>
          <a:xfrm>
            <a:off x="7597991" y="3975977"/>
            <a:ext cx="1255940" cy="520703"/>
            <a:chOff x="7054295" y="3504437"/>
            <a:chExt cx="1255940" cy="520703"/>
          </a:xfrm>
        </p:grpSpPr>
        <p:sp>
          <p:nvSpPr>
            <p:cNvPr id="39" name="TextBox 38">
              <a:extLst>
                <a:ext uri="{FF2B5EF4-FFF2-40B4-BE49-F238E27FC236}">
                  <a16:creationId xmlns:a16="http://schemas.microsoft.com/office/drawing/2014/main" id="{C6802909-1263-456C-8889-FA7A6A406E29}"/>
                </a:ext>
              </a:extLst>
            </p:cNvPr>
            <p:cNvSpPr txBox="1"/>
            <p:nvPr/>
          </p:nvSpPr>
          <p:spPr>
            <a:xfrm>
              <a:off x="7467799" y="3580123"/>
              <a:ext cx="842436"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[R.T.]</a:t>
              </a:r>
              <a:endParaRPr lang="en-GB" b="1" dirty="0">
                <a:latin typeface="Calibri" panose="020F0502020204030204" pitchFamily="34" charset="0"/>
                <a:cs typeface="Calibri" panose="020F0502020204030204" pitchFamily="34" charset="0"/>
              </a:endParaRPr>
            </a:p>
          </p:txBody>
        </p:sp>
        <p:pic>
          <p:nvPicPr>
            <p:cNvPr id="40" name="Picture 39" descr="welding Icon 4573186">
              <a:extLst>
                <a:ext uri="{FF2B5EF4-FFF2-40B4-BE49-F238E27FC236}">
                  <a16:creationId xmlns:a16="http://schemas.microsoft.com/office/drawing/2014/main" id="{B6E76313-27C1-EF08-9413-72692DADA95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54295" y="3504437"/>
              <a:ext cx="508603" cy="520703"/>
            </a:xfrm>
            <a:prstGeom prst="rect">
              <a:avLst/>
            </a:prstGeom>
            <a:noFill/>
            <a:extLst>
              <a:ext uri="{909E8E84-426E-40DD-AFC4-6F175D3DCCD1}">
                <a14:hiddenFill xmlns:a14="http://schemas.microsoft.com/office/drawing/2010/main">
                  <a:solidFill>
                    <a:srgbClr val="FFFFFF"/>
                  </a:solidFill>
                </a14:hiddenFill>
              </a:ext>
            </a:extLst>
          </p:spPr>
        </p:pic>
      </p:grpSp>
      <p:sp>
        <p:nvSpPr>
          <p:cNvPr id="45" name="Left Brace 44">
            <a:extLst>
              <a:ext uri="{FF2B5EF4-FFF2-40B4-BE49-F238E27FC236}">
                <a16:creationId xmlns:a16="http://schemas.microsoft.com/office/drawing/2014/main" id="{8FDA4108-E564-961D-2569-9600164F444B}"/>
              </a:ext>
            </a:extLst>
          </p:cNvPr>
          <p:cNvSpPr/>
          <p:nvPr/>
        </p:nvSpPr>
        <p:spPr>
          <a:xfrm rot="10092125">
            <a:off x="6744480" y="5886820"/>
            <a:ext cx="212522" cy="268265"/>
          </a:xfrm>
          <a:prstGeom prst="leftBrace">
            <a:avLst/>
          </a:prstGeom>
          <a:ln w="3810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46" name="Left Brace 45">
            <a:extLst>
              <a:ext uri="{FF2B5EF4-FFF2-40B4-BE49-F238E27FC236}">
                <a16:creationId xmlns:a16="http://schemas.microsoft.com/office/drawing/2014/main" id="{09D9A998-DB39-B6AF-EB30-DF5DC87E1D4D}"/>
              </a:ext>
            </a:extLst>
          </p:cNvPr>
          <p:cNvSpPr/>
          <p:nvPr/>
        </p:nvSpPr>
        <p:spPr>
          <a:xfrm rot="10092125">
            <a:off x="2294403" y="5805727"/>
            <a:ext cx="135885" cy="282393"/>
          </a:xfrm>
          <a:prstGeom prst="leftBrace">
            <a:avLst/>
          </a:prstGeom>
          <a:ln w="3810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47" name="TextBox 46">
            <a:extLst>
              <a:ext uri="{FF2B5EF4-FFF2-40B4-BE49-F238E27FC236}">
                <a16:creationId xmlns:a16="http://schemas.microsoft.com/office/drawing/2014/main" id="{8DEFFBD0-D98B-CC0F-D2E5-5C732DF60523}"/>
              </a:ext>
            </a:extLst>
          </p:cNvPr>
          <p:cNvSpPr txBox="1"/>
          <p:nvPr/>
        </p:nvSpPr>
        <p:spPr>
          <a:xfrm>
            <a:off x="6943579" y="5752278"/>
            <a:ext cx="1435457"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Little contact</a:t>
            </a:r>
            <a:endParaRPr lang="en-GB" sz="1600" b="1" dirty="0">
              <a:solidFill>
                <a:srgbClr val="FF0000"/>
              </a:solidFill>
              <a:latin typeface="Calibri" panose="020F0502020204030204" pitchFamily="34" charset="0"/>
              <a:cs typeface="Calibri" panose="020F0502020204030204" pitchFamily="34" charset="0"/>
            </a:endParaRPr>
          </a:p>
        </p:txBody>
      </p:sp>
      <p:sp>
        <p:nvSpPr>
          <p:cNvPr id="48" name="TextBox 47">
            <a:extLst>
              <a:ext uri="{FF2B5EF4-FFF2-40B4-BE49-F238E27FC236}">
                <a16:creationId xmlns:a16="http://schemas.microsoft.com/office/drawing/2014/main" id="{5543D4E6-8335-60B5-D22B-7FD794A9BB19}"/>
              </a:ext>
            </a:extLst>
          </p:cNvPr>
          <p:cNvSpPr txBox="1"/>
          <p:nvPr/>
        </p:nvSpPr>
        <p:spPr>
          <a:xfrm>
            <a:off x="2430491" y="5682245"/>
            <a:ext cx="1534786"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More contact</a:t>
            </a:r>
            <a:endParaRPr lang="en-GB" sz="1600" b="1" dirty="0">
              <a:solidFill>
                <a:srgbClr val="FF0000"/>
              </a:solidFill>
              <a:latin typeface="Calibri" panose="020F0502020204030204" pitchFamily="34" charset="0"/>
              <a:cs typeface="Calibri" panose="020F0502020204030204" pitchFamily="34" charset="0"/>
            </a:endParaRPr>
          </a:p>
        </p:txBody>
      </p:sp>
      <p:sp>
        <p:nvSpPr>
          <p:cNvPr id="49" name="TextBox 48">
            <a:extLst>
              <a:ext uri="{FF2B5EF4-FFF2-40B4-BE49-F238E27FC236}">
                <a16:creationId xmlns:a16="http://schemas.microsoft.com/office/drawing/2014/main" id="{A49655B8-608A-5D31-E460-445D3DBF95B9}"/>
              </a:ext>
            </a:extLst>
          </p:cNvPr>
          <p:cNvSpPr txBox="1"/>
          <p:nvPr/>
        </p:nvSpPr>
        <p:spPr>
          <a:xfrm>
            <a:off x="137258" y="3540464"/>
            <a:ext cx="582203" cy="369332"/>
          </a:xfrm>
          <a:prstGeom prst="rect">
            <a:avLst/>
          </a:prstGeom>
          <a:noFill/>
        </p:spPr>
        <p:txBody>
          <a:bodyPr wrap="square" rtlCol="0">
            <a:spAutoFit/>
          </a:bodyPr>
          <a:lstStyle/>
          <a:p>
            <a:r>
              <a:rPr lang="en-US" b="1" dirty="0">
                <a:solidFill>
                  <a:srgbClr val="000000"/>
                </a:solidFill>
                <a:latin typeface="Calibri" panose="020F0502020204030204" pitchFamily="34" charset="0"/>
                <a:cs typeface="Calibri" panose="020F0502020204030204" pitchFamily="34" charset="0"/>
              </a:rPr>
              <a:t>[Pa]</a:t>
            </a:r>
            <a:endParaRPr lang="en-GB" b="1" dirty="0">
              <a:solidFill>
                <a:srgbClr val="000000"/>
              </a:solidFill>
              <a:latin typeface="Calibri" panose="020F0502020204030204" pitchFamily="34" charset="0"/>
              <a:cs typeface="Calibri" panose="020F0502020204030204" pitchFamily="34" charset="0"/>
            </a:endParaRPr>
          </a:p>
        </p:txBody>
      </p:sp>
      <p:sp>
        <p:nvSpPr>
          <p:cNvPr id="50" name="TextBox 49">
            <a:extLst>
              <a:ext uri="{FF2B5EF4-FFF2-40B4-BE49-F238E27FC236}">
                <a16:creationId xmlns:a16="http://schemas.microsoft.com/office/drawing/2014/main" id="{E7725DB0-F5FE-7850-A017-F72818708F3A}"/>
              </a:ext>
            </a:extLst>
          </p:cNvPr>
          <p:cNvSpPr txBox="1"/>
          <p:nvPr/>
        </p:nvSpPr>
        <p:spPr>
          <a:xfrm>
            <a:off x="81318" y="758971"/>
            <a:ext cx="4698346" cy="400110"/>
          </a:xfrm>
          <a:prstGeom prst="rect">
            <a:avLst/>
          </a:prstGeom>
          <a:noFill/>
        </p:spPr>
        <p:txBody>
          <a:bodyPr wrap="square" rtlCol="0">
            <a:spAutoFit/>
          </a:bodyPr>
          <a:lstStyle/>
          <a:p>
            <a:r>
              <a:rPr lang="en-US" sz="2000" dirty="0">
                <a:latin typeface="Calibri" panose="020F0502020204030204" pitchFamily="34" charset="0"/>
                <a:cs typeface="Calibri" panose="020F0502020204030204" pitchFamily="34" charset="0"/>
              </a:rPr>
              <a:t>Yoke-collar = </a:t>
            </a:r>
            <a:r>
              <a:rPr lang="en-US" sz="2000" b="1" dirty="0">
                <a:solidFill>
                  <a:srgbClr val="FF0000"/>
                </a:solidFill>
                <a:latin typeface="Calibri" panose="020F0502020204030204" pitchFamily="34" charset="0"/>
                <a:cs typeface="Calibri" panose="020F0502020204030204" pitchFamily="34" charset="0"/>
              </a:rPr>
              <a:t>0.15</a:t>
            </a:r>
            <a:r>
              <a:rPr lang="en-US" sz="2000" dirty="0">
                <a:latin typeface="Calibri" panose="020F0502020204030204" pitchFamily="34" charset="0"/>
                <a:cs typeface="Calibri" panose="020F0502020204030204" pitchFamily="34" charset="0"/>
              </a:rPr>
              <a:t> </a:t>
            </a:r>
            <a:r>
              <a:rPr lang="en-US" b="1" dirty="0">
                <a:latin typeface="Calibri" panose="020F0502020204030204" pitchFamily="34" charset="0"/>
                <a:cs typeface="Calibri" panose="020F0502020204030204" pitchFamily="34" charset="0"/>
              </a:rPr>
              <a:t>mm, </a:t>
            </a:r>
            <a:r>
              <a:rPr lang="en-US" sz="2000" dirty="0">
                <a:latin typeface="Calibri" panose="020F0502020204030204" pitchFamily="34" charset="0"/>
                <a:cs typeface="Calibri" panose="020F0502020204030204" pitchFamily="34" charset="0"/>
              </a:rPr>
              <a:t>yoke-yoke</a:t>
            </a:r>
            <a:r>
              <a:rPr lang="en-US" b="1" dirty="0">
                <a:latin typeface="Calibri" panose="020F0502020204030204" pitchFamily="34" charset="0"/>
                <a:cs typeface="Calibri" panose="020F0502020204030204" pitchFamily="34" charset="0"/>
              </a:rPr>
              <a:t> = </a:t>
            </a:r>
            <a:r>
              <a:rPr lang="en-US" sz="2000" b="1" dirty="0">
                <a:solidFill>
                  <a:srgbClr val="FF0000"/>
                </a:solidFill>
                <a:latin typeface="Calibri" panose="020F0502020204030204" pitchFamily="34" charset="0"/>
                <a:cs typeface="Calibri" panose="020F0502020204030204" pitchFamily="34" charset="0"/>
              </a:rPr>
              <a:t>0.3</a:t>
            </a:r>
            <a:r>
              <a:rPr lang="en-US" b="1" dirty="0">
                <a:latin typeface="Calibri" panose="020F0502020204030204" pitchFamily="34" charset="0"/>
                <a:cs typeface="Calibri" panose="020F0502020204030204" pitchFamily="34" charset="0"/>
              </a:rPr>
              <a:t> mm</a:t>
            </a:r>
            <a:endParaRPr lang="en-GB" sz="2000" dirty="0"/>
          </a:p>
        </p:txBody>
      </p:sp>
      <p:sp>
        <p:nvSpPr>
          <p:cNvPr id="51" name="TextBox 50">
            <a:extLst>
              <a:ext uri="{FF2B5EF4-FFF2-40B4-BE49-F238E27FC236}">
                <a16:creationId xmlns:a16="http://schemas.microsoft.com/office/drawing/2014/main" id="{2BC7E177-314D-7422-0200-8A1CA431C074}"/>
              </a:ext>
            </a:extLst>
          </p:cNvPr>
          <p:cNvSpPr txBox="1"/>
          <p:nvPr/>
        </p:nvSpPr>
        <p:spPr>
          <a:xfrm>
            <a:off x="5547936" y="676596"/>
            <a:ext cx="3425030" cy="707886"/>
          </a:xfrm>
          <a:prstGeom prst="rect">
            <a:avLst/>
          </a:prstGeom>
          <a:noFill/>
        </p:spPr>
        <p:txBody>
          <a:bodyPr wrap="square" rtlCol="0">
            <a:spAutoFit/>
          </a:bodyPr>
          <a:lstStyle/>
          <a:p>
            <a:r>
              <a:rPr lang="en-US" sz="2000" dirty="0">
                <a:latin typeface="Calibri" panose="020F0502020204030204" pitchFamily="34" charset="0"/>
                <a:cs typeface="Calibri" panose="020F0502020204030204" pitchFamily="34" charset="0"/>
              </a:rPr>
              <a:t>Yoke-collar = </a:t>
            </a:r>
            <a:r>
              <a:rPr lang="en-US" sz="2000" b="1" dirty="0">
                <a:solidFill>
                  <a:srgbClr val="FF0000"/>
                </a:solidFill>
                <a:latin typeface="Calibri" panose="020F0502020204030204" pitchFamily="34" charset="0"/>
                <a:cs typeface="Calibri" panose="020F0502020204030204" pitchFamily="34" charset="0"/>
              </a:rPr>
              <a:t>0</a:t>
            </a:r>
            <a:r>
              <a:rPr lang="en-US" sz="2000" dirty="0">
                <a:latin typeface="Calibri" panose="020F0502020204030204" pitchFamily="34" charset="0"/>
                <a:cs typeface="Calibri" panose="020F0502020204030204" pitchFamily="34" charset="0"/>
              </a:rPr>
              <a:t> </a:t>
            </a:r>
            <a:r>
              <a:rPr lang="en-US" b="1" dirty="0">
                <a:latin typeface="Calibri" panose="020F0502020204030204" pitchFamily="34" charset="0"/>
                <a:cs typeface="Calibri" panose="020F0502020204030204" pitchFamily="34" charset="0"/>
              </a:rPr>
              <a:t>mm (nominal), </a:t>
            </a:r>
            <a:r>
              <a:rPr lang="en-US" sz="2000" dirty="0">
                <a:latin typeface="Calibri" panose="020F0502020204030204" pitchFamily="34" charset="0"/>
                <a:cs typeface="Calibri" panose="020F0502020204030204" pitchFamily="34" charset="0"/>
              </a:rPr>
              <a:t>yoke-yoke</a:t>
            </a:r>
            <a:r>
              <a:rPr lang="en-US" b="1" dirty="0">
                <a:latin typeface="Calibri" panose="020F0502020204030204" pitchFamily="34" charset="0"/>
                <a:cs typeface="Calibri" panose="020F0502020204030204" pitchFamily="34" charset="0"/>
              </a:rPr>
              <a:t> = </a:t>
            </a:r>
            <a:r>
              <a:rPr lang="en-US" sz="2000" b="1" dirty="0">
                <a:solidFill>
                  <a:srgbClr val="FF0000"/>
                </a:solidFill>
                <a:latin typeface="Calibri" panose="020F0502020204030204" pitchFamily="34" charset="0"/>
                <a:cs typeface="Calibri" panose="020F0502020204030204" pitchFamily="34" charset="0"/>
              </a:rPr>
              <a:t>0.2</a:t>
            </a:r>
            <a:r>
              <a:rPr lang="en-US" b="1" dirty="0">
                <a:latin typeface="Calibri" panose="020F0502020204030204" pitchFamily="34" charset="0"/>
                <a:cs typeface="Calibri" panose="020F0502020204030204" pitchFamily="34" charset="0"/>
              </a:rPr>
              <a:t> mm</a:t>
            </a:r>
            <a:endParaRPr lang="en-GB" sz="2000" dirty="0"/>
          </a:p>
        </p:txBody>
      </p:sp>
      <p:sp>
        <p:nvSpPr>
          <p:cNvPr id="54" name="TextBox 53">
            <a:extLst>
              <a:ext uri="{FF2B5EF4-FFF2-40B4-BE49-F238E27FC236}">
                <a16:creationId xmlns:a16="http://schemas.microsoft.com/office/drawing/2014/main" id="{74A00A9C-5076-18B7-2178-756A8FE6D876}"/>
              </a:ext>
            </a:extLst>
          </p:cNvPr>
          <p:cNvSpPr txBox="1"/>
          <p:nvPr/>
        </p:nvSpPr>
        <p:spPr>
          <a:xfrm>
            <a:off x="1248084" y="2007079"/>
            <a:ext cx="1391848" cy="369332"/>
          </a:xfrm>
          <a:prstGeom prst="rect">
            <a:avLst/>
          </a:prstGeom>
          <a:noFill/>
        </p:spPr>
        <p:txBody>
          <a:bodyPr wrap="square" rtlCol="0">
            <a:spAutoFit/>
          </a:bodyPr>
          <a:lstStyle/>
          <a:p>
            <a:r>
              <a:rPr lang="en-US" dirty="0">
                <a:highlight>
                  <a:srgbClr val="FFFF00"/>
                </a:highlight>
                <a:latin typeface="Calibri" panose="020F0502020204030204" pitchFamily="34" charset="0"/>
                <a:cs typeface="Calibri" panose="020F0502020204030204" pitchFamily="34" charset="0"/>
              </a:rPr>
              <a:t>Vertical split</a:t>
            </a:r>
            <a:endParaRPr lang="en-GB" dirty="0">
              <a:highlight>
                <a:srgbClr val="FFFF00"/>
              </a:highlight>
            </a:endParaRPr>
          </a:p>
        </p:txBody>
      </p:sp>
      <p:sp>
        <p:nvSpPr>
          <p:cNvPr id="55" name="TextBox 54">
            <a:extLst>
              <a:ext uri="{FF2B5EF4-FFF2-40B4-BE49-F238E27FC236}">
                <a16:creationId xmlns:a16="http://schemas.microsoft.com/office/drawing/2014/main" id="{7912AAF2-2C25-E2C9-33F8-7D37CD63EA96}"/>
              </a:ext>
            </a:extLst>
          </p:cNvPr>
          <p:cNvSpPr txBox="1"/>
          <p:nvPr/>
        </p:nvSpPr>
        <p:spPr>
          <a:xfrm>
            <a:off x="5370870" y="1995351"/>
            <a:ext cx="1706502" cy="369332"/>
          </a:xfrm>
          <a:prstGeom prst="rect">
            <a:avLst/>
          </a:prstGeom>
          <a:noFill/>
        </p:spPr>
        <p:txBody>
          <a:bodyPr wrap="square" rtlCol="0">
            <a:spAutoFit/>
          </a:bodyPr>
          <a:lstStyle/>
          <a:p>
            <a:r>
              <a:rPr lang="en-US" dirty="0">
                <a:highlight>
                  <a:srgbClr val="FFFF00"/>
                </a:highlight>
                <a:latin typeface="Calibri" panose="020F0502020204030204" pitchFamily="34" charset="0"/>
                <a:cs typeface="Calibri" panose="020F0502020204030204" pitchFamily="34" charset="0"/>
              </a:rPr>
              <a:t>Horizontal split</a:t>
            </a:r>
            <a:endParaRPr lang="en-GB" dirty="0">
              <a:highlight>
                <a:srgbClr val="FFFF00"/>
              </a:highlight>
            </a:endParaRPr>
          </a:p>
        </p:txBody>
      </p:sp>
      <p:grpSp>
        <p:nvGrpSpPr>
          <p:cNvPr id="6" name="Group 5">
            <a:extLst>
              <a:ext uri="{FF2B5EF4-FFF2-40B4-BE49-F238E27FC236}">
                <a16:creationId xmlns:a16="http://schemas.microsoft.com/office/drawing/2014/main" id="{8CC25C45-5BC6-BABD-3B42-5FBBC9DB7A8F}"/>
              </a:ext>
            </a:extLst>
          </p:cNvPr>
          <p:cNvGrpSpPr/>
          <p:nvPr/>
        </p:nvGrpSpPr>
        <p:grpSpPr>
          <a:xfrm>
            <a:off x="5127309" y="3133093"/>
            <a:ext cx="542194" cy="578486"/>
            <a:chOff x="6904492" y="2308657"/>
            <a:chExt cx="542194" cy="578486"/>
          </a:xfrm>
        </p:grpSpPr>
        <p:grpSp>
          <p:nvGrpSpPr>
            <p:cNvPr id="7" name="Group 6">
              <a:extLst>
                <a:ext uri="{FF2B5EF4-FFF2-40B4-BE49-F238E27FC236}">
                  <a16:creationId xmlns:a16="http://schemas.microsoft.com/office/drawing/2014/main" id="{30C3DB58-424F-AC2C-9B5A-6149732BCBE5}"/>
                </a:ext>
              </a:extLst>
            </p:cNvPr>
            <p:cNvGrpSpPr/>
            <p:nvPr/>
          </p:nvGrpSpPr>
          <p:grpSpPr>
            <a:xfrm>
              <a:off x="7135355" y="2420562"/>
              <a:ext cx="189764" cy="197635"/>
              <a:chOff x="6655016" y="2608653"/>
              <a:chExt cx="335555" cy="303111"/>
            </a:xfrm>
          </p:grpSpPr>
          <p:cxnSp>
            <p:nvCxnSpPr>
              <p:cNvPr id="11" name="Straight Arrow Connector 10">
                <a:extLst>
                  <a:ext uri="{FF2B5EF4-FFF2-40B4-BE49-F238E27FC236}">
                    <a16:creationId xmlns:a16="http://schemas.microsoft.com/office/drawing/2014/main" id="{BE28868D-3799-0785-E3FC-EAB83537B47E}"/>
                  </a:ext>
                </a:extLst>
              </p:cNvPr>
              <p:cNvCxnSpPr>
                <a:cxnSpLocks/>
              </p:cNvCxnSpPr>
              <p:nvPr/>
            </p:nvCxnSpPr>
            <p:spPr>
              <a:xfrm>
                <a:off x="6655016" y="2911764"/>
                <a:ext cx="335555" cy="0"/>
              </a:xfrm>
              <a:prstGeom prst="straightConnector1">
                <a:avLst/>
              </a:prstGeom>
              <a:ln>
                <a:solidFill>
                  <a:srgbClr val="000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4EFCEA4B-A686-8378-96EC-95AD33EFDD14}"/>
                  </a:ext>
                </a:extLst>
              </p:cNvPr>
              <p:cNvCxnSpPr>
                <a:cxnSpLocks/>
              </p:cNvCxnSpPr>
              <p:nvPr/>
            </p:nvCxnSpPr>
            <p:spPr>
              <a:xfrm flipV="1">
                <a:off x="6655016" y="2608653"/>
                <a:ext cx="0" cy="303111"/>
              </a:xfrm>
              <a:prstGeom prst="straightConnector1">
                <a:avLst/>
              </a:prstGeom>
              <a:ln>
                <a:solidFill>
                  <a:srgbClr val="000000"/>
                </a:solidFill>
                <a:tailEnd type="triangle"/>
              </a:ln>
            </p:spPr>
            <p:style>
              <a:lnRef idx="2">
                <a:schemeClr val="accent1"/>
              </a:lnRef>
              <a:fillRef idx="0">
                <a:schemeClr val="accent1"/>
              </a:fillRef>
              <a:effectRef idx="1">
                <a:schemeClr val="accent1"/>
              </a:effectRef>
              <a:fontRef idx="minor">
                <a:schemeClr val="tx1"/>
              </a:fontRef>
            </p:style>
          </p:cxnSp>
        </p:grpSp>
        <p:sp>
          <p:nvSpPr>
            <p:cNvPr id="9" name="TextBox 8">
              <a:extLst>
                <a:ext uri="{FF2B5EF4-FFF2-40B4-BE49-F238E27FC236}">
                  <a16:creationId xmlns:a16="http://schemas.microsoft.com/office/drawing/2014/main" id="{3E2992F8-B8D0-7A61-AE02-11C28AC8671B}"/>
                </a:ext>
              </a:extLst>
            </p:cNvPr>
            <p:cNvSpPr txBox="1"/>
            <p:nvPr/>
          </p:nvSpPr>
          <p:spPr>
            <a:xfrm>
              <a:off x="7175589" y="2625533"/>
              <a:ext cx="271097" cy="261610"/>
            </a:xfrm>
            <a:prstGeom prst="rect">
              <a:avLst/>
            </a:prstGeom>
            <a:noFill/>
          </p:spPr>
          <p:txBody>
            <a:bodyPr wrap="square" rtlCol="0">
              <a:spAutoFit/>
            </a:bodyPr>
            <a:lstStyle/>
            <a:p>
              <a:r>
                <a:rPr lang="en-US" sz="1100" b="1" dirty="0">
                  <a:solidFill>
                    <a:srgbClr val="000000"/>
                  </a:solidFill>
                  <a:latin typeface="Calibri" panose="020F0502020204030204" pitchFamily="34" charset="0"/>
                  <a:cs typeface="Calibri" panose="020F0502020204030204" pitchFamily="34" charset="0"/>
                </a:rPr>
                <a:t>X</a:t>
              </a:r>
              <a:endParaRPr lang="en-GB" sz="1100" b="1" dirty="0">
                <a:solidFill>
                  <a:srgbClr val="000000"/>
                </a:solidFill>
                <a:latin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3DB95932-CF15-571B-D0D9-C13BC7168717}"/>
                </a:ext>
              </a:extLst>
            </p:cNvPr>
            <p:cNvSpPr txBox="1"/>
            <p:nvPr/>
          </p:nvSpPr>
          <p:spPr>
            <a:xfrm>
              <a:off x="6904492" y="2308657"/>
              <a:ext cx="271097" cy="261610"/>
            </a:xfrm>
            <a:prstGeom prst="rect">
              <a:avLst/>
            </a:prstGeom>
            <a:noFill/>
          </p:spPr>
          <p:txBody>
            <a:bodyPr wrap="square" rtlCol="0">
              <a:spAutoFit/>
            </a:bodyPr>
            <a:lstStyle/>
            <a:p>
              <a:r>
                <a:rPr lang="en-US" sz="1100" b="1" dirty="0">
                  <a:solidFill>
                    <a:srgbClr val="000000"/>
                  </a:solidFill>
                  <a:latin typeface="Calibri" panose="020F0502020204030204" pitchFamily="34" charset="0"/>
                  <a:cs typeface="Calibri" panose="020F0502020204030204" pitchFamily="34" charset="0"/>
                </a:rPr>
                <a:t>Y</a:t>
              </a:r>
              <a:endParaRPr lang="en-GB" sz="1100" b="1" dirty="0">
                <a:solidFill>
                  <a:srgbClr val="000000"/>
                </a:solidFill>
                <a:latin typeface="Calibri" panose="020F0502020204030204" pitchFamily="34" charset="0"/>
                <a:cs typeface="Calibri" panose="020F0502020204030204" pitchFamily="34" charset="0"/>
              </a:endParaRPr>
            </a:p>
          </p:txBody>
        </p:sp>
      </p:grpSp>
      <p:grpSp>
        <p:nvGrpSpPr>
          <p:cNvPr id="19" name="Group 18">
            <a:extLst>
              <a:ext uri="{FF2B5EF4-FFF2-40B4-BE49-F238E27FC236}">
                <a16:creationId xmlns:a16="http://schemas.microsoft.com/office/drawing/2014/main" id="{E01C99F5-35E3-3650-C40A-C9C29B8F1FC1}"/>
              </a:ext>
            </a:extLst>
          </p:cNvPr>
          <p:cNvGrpSpPr/>
          <p:nvPr/>
        </p:nvGrpSpPr>
        <p:grpSpPr>
          <a:xfrm>
            <a:off x="922339" y="3146021"/>
            <a:ext cx="542194" cy="578486"/>
            <a:chOff x="6904492" y="2308657"/>
            <a:chExt cx="542194" cy="578486"/>
          </a:xfrm>
        </p:grpSpPr>
        <p:grpSp>
          <p:nvGrpSpPr>
            <p:cNvPr id="20" name="Group 19">
              <a:extLst>
                <a:ext uri="{FF2B5EF4-FFF2-40B4-BE49-F238E27FC236}">
                  <a16:creationId xmlns:a16="http://schemas.microsoft.com/office/drawing/2014/main" id="{44B6F8AC-387C-F330-7881-F58264AF017F}"/>
                </a:ext>
              </a:extLst>
            </p:cNvPr>
            <p:cNvGrpSpPr/>
            <p:nvPr/>
          </p:nvGrpSpPr>
          <p:grpSpPr>
            <a:xfrm>
              <a:off x="7135355" y="2420562"/>
              <a:ext cx="189764" cy="197635"/>
              <a:chOff x="6655016" y="2608653"/>
              <a:chExt cx="335555" cy="303111"/>
            </a:xfrm>
          </p:grpSpPr>
          <p:cxnSp>
            <p:nvCxnSpPr>
              <p:cNvPr id="28" name="Straight Arrow Connector 27">
                <a:extLst>
                  <a:ext uri="{FF2B5EF4-FFF2-40B4-BE49-F238E27FC236}">
                    <a16:creationId xmlns:a16="http://schemas.microsoft.com/office/drawing/2014/main" id="{F71CC4DF-B669-5147-6A7D-68AC2932D0B5}"/>
                  </a:ext>
                </a:extLst>
              </p:cNvPr>
              <p:cNvCxnSpPr>
                <a:cxnSpLocks/>
              </p:cNvCxnSpPr>
              <p:nvPr/>
            </p:nvCxnSpPr>
            <p:spPr>
              <a:xfrm>
                <a:off x="6655016" y="2911764"/>
                <a:ext cx="335555" cy="0"/>
              </a:xfrm>
              <a:prstGeom prst="straightConnector1">
                <a:avLst/>
              </a:prstGeom>
              <a:ln>
                <a:solidFill>
                  <a:srgbClr val="000000"/>
                </a:solidFill>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F099A04A-DF98-FCCB-CFF8-F10AECFCF298}"/>
                  </a:ext>
                </a:extLst>
              </p:cNvPr>
              <p:cNvCxnSpPr>
                <a:cxnSpLocks/>
              </p:cNvCxnSpPr>
              <p:nvPr/>
            </p:nvCxnSpPr>
            <p:spPr>
              <a:xfrm flipV="1">
                <a:off x="6655016" y="2608653"/>
                <a:ext cx="0" cy="303111"/>
              </a:xfrm>
              <a:prstGeom prst="straightConnector1">
                <a:avLst/>
              </a:prstGeom>
              <a:ln>
                <a:solidFill>
                  <a:srgbClr val="000000"/>
                </a:solidFill>
                <a:tailEnd type="triangle"/>
              </a:ln>
            </p:spPr>
            <p:style>
              <a:lnRef idx="2">
                <a:schemeClr val="accent1"/>
              </a:lnRef>
              <a:fillRef idx="0">
                <a:schemeClr val="accent1"/>
              </a:fillRef>
              <a:effectRef idx="1">
                <a:schemeClr val="accent1"/>
              </a:effectRef>
              <a:fontRef idx="minor">
                <a:schemeClr val="tx1"/>
              </a:fontRef>
            </p:style>
          </p:cxnSp>
        </p:grpSp>
        <p:sp>
          <p:nvSpPr>
            <p:cNvPr id="22" name="TextBox 21">
              <a:extLst>
                <a:ext uri="{FF2B5EF4-FFF2-40B4-BE49-F238E27FC236}">
                  <a16:creationId xmlns:a16="http://schemas.microsoft.com/office/drawing/2014/main" id="{B83E2EE4-B294-C72F-3B2E-9D412573B357}"/>
                </a:ext>
              </a:extLst>
            </p:cNvPr>
            <p:cNvSpPr txBox="1"/>
            <p:nvPr/>
          </p:nvSpPr>
          <p:spPr>
            <a:xfrm>
              <a:off x="7175589" y="2625533"/>
              <a:ext cx="271097" cy="261610"/>
            </a:xfrm>
            <a:prstGeom prst="rect">
              <a:avLst/>
            </a:prstGeom>
            <a:noFill/>
          </p:spPr>
          <p:txBody>
            <a:bodyPr wrap="square" rtlCol="0">
              <a:spAutoFit/>
            </a:bodyPr>
            <a:lstStyle/>
            <a:p>
              <a:r>
                <a:rPr lang="en-US" sz="1100" b="1" dirty="0">
                  <a:solidFill>
                    <a:srgbClr val="000000"/>
                  </a:solidFill>
                  <a:latin typeface="Calibri" panose="020F0502020204030204" pitchFamily="34" charset="0"/>
                  <a:cs typeface="Calibri" panose="020F0502020204030204" pitchFamily="34" charset="0"/>
                </a:rPr>
                <a:t>X</a:t>
              </a:r>
              <a:endParaRPr lang="en-GB" sz="1100" b="1" dirty="0">
                <a:solidFill>
                  <a:srgbClr val="000000"/>
                </a:solidFill>
                <a:latin typeface="Calibri" panose="020F0502020204030204" pitchFamily="34" charset="0"/>
                <a:cs typeface="Calibri" panose="020F0502020204030204" pitchFamily="34" charset="0"/>
              </a:endParaRPr>
            </a:p>
          </p:txBody>
        </p:sp>
        <p:sp>
          <p:nvSpPr>
            <p:cNvPr id="23" name="TextBox 22">
              <a:extLst>
                <a:ext uri="{FF2B5EF4-FFF2-40B4-BE49-F238E27FC236}">
                  <a16:creationId xmlns:a16="http://schemas.microsoft.com/office/drawing/2014/main" id="{893EB3CF-344D-77C9-C0AF-F4919B1A0944}"/>
                </a:ext>
              </a:extLst>
            </p:cNvPr>
            <p:cNvSpPr txBox="1"/>
            <p:nvPr/>
          </p:nvSpPr>
          <p:spPr>
            <a:xfrm>
              <a:off x="6904492" y="2308657"/>
              <a:ext cx="271097" cy="261610"/>
            </a:xfrm>
            <a:prstGeom prst="rect">
              <a:avLst/>
            </a:prstGeom>
            <a:noFill/>
          </p:spPr>
          <p:txBody>
            <a:bodyPr wrap="square" rtlCol="0">
              <a:spAutoFit/>
            </a:bodyPr>
            <a:lstStyle/>
            <a:p>
              <a:r>
                <a:rPr lang="en-US" sz="1100" b="1" dirty="0">
                  <a:solidFill>
                    <a:srgbClr val="000000"/>
                  </a:solidFill>
                  <a:latin typeface="Calibri" panose="020F0502020204030204" pitchFamily="34" charset="0"/>
                  <a:cs typeface="Calibri" panose="020F0502020204030204" pitchFamily="34" charset="0"/>
                </a:rPr>
                <a:t>Y</a:t>
              </a:r>
              <a:endParaRPr lang="en-GB" sz="1100" b="1" dirty="0">
                <a:solidFill>
                  <a:srgbClr val="000000"/>
                </a:solidFill>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40138469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AB9AE37-B741-B299-F87A-6A515F69C2A0}"/>
              </a:ext>
            </a:extLst>
          </p:cNvPr>
          <p:cNvSpPr>
            <a:spLocks noGrp="1"/>
          </p:cNvSpPr>
          <p:nvPr>
            <p:ph type="dt" sz="half" idx="2"/>
          </p:nvPr>
        </p:nvSpPr>
        <p:spPr/>
        <p:txBody>
          <a:bodyPr/>
          <a:lstStyle/>
          <a:p>
            <a:fld id="{1089628F-FCE3-4ECD-84F0-41A37E92B65B}" type="datetime1">
              <a:rPr lang="en-US" smtClean="0"/>
              <a:t>3/11/2025</a:t>
            </a:fld>
            <a:endParaRPr lang="en-US" dirty="0"/>
          </a:p>
        </p:txBody>
      </p:sp>
      <p:sp>
        <p:nvSpPr>
          <p:cNvPr id="3" name="Footer Placeholder 2">
            <a:extLst>
              <a:ext uri="{FF2B5EF4-FFF2-40B4-BE49-F238E27FC236}">
                <a16:creationId xmlns:a16="http://schemas.microsoft.com/office/drawing/2014/main" id="{50E2F3AE-1172-8A1B-73A9-AA42A01C5548}"/>
              </a:ext>
            </a:extLst>
          </p:cNvPr>
          <p:cNvSpPr>
            <a:spLocks noGrp="1"/>
          </p:cNvSpPr>
          <p:nvPr>
            <p:ph type="ftr" sz="quarter" idx="3"/>
          </p:nvPr>
        </p:nvSpPr>
        <p:spPr/>
        <p:txBody>
          <a:bodyPr/>
          <a:lstStyle/>
          <a:p>
            <a:r>
              <a:rPr lang="en-US"/>
              <a:t>Author: Sachin Gowrishankar</a:t>
            </a:r>
            <a:endParaRPr lang="en-US" dirty="0"/>
          </a:p>
        </p:txBody>
      </p:sp>
      <p:sp>
        <p:nvSpPr>
          <p:cNvPr id="4" name="Slide Number Placeholder 3">
            <a:extLst>
              <a:ext uri="{FF2B5EF4-FFF2-40B4-BE49-F238E27FC236}">
                <a16:creationId xmlns:a16="http://schemas.microsoft.com/office/drawing/2014/main" id="{3058683C-0F3F-D419-B7BB-B519359A283F}"/>
              </a:ext>
            </a:extLst>
          </p:cNvPr>
          <p:cNvSpPr>
            <a:spLocks noGrp="1"/>
          </p:cNvSpPr>
          <p:nvPr>
            <p:ph type="sldNum" sz="quarter" idx="4"/>
          </p:nvPr>
        </p:nvSpPr>
        <p:spPr/>
        <p:txBody>
          <a:bodyPr/>
          <a:lstStyle/>
          <a:p>
            <a:fld id="{17918391-D411-FE40-AAD7-861AE5233E0E}" type="slidenum">
              <a:rPr lang="en-US" smtClean="0"/>
              <a:pPr/>
              <a:t>13</a:t>
            </a:fld>
            <a:endParaRPr lang="en-US"/>
          </a:p>
        </p:txBody>
      </p:sp>
      <p:sp>
        <p:nvSpPr>
          <p:cNvPr id="18" name="Title 1">
            <a:extLst>
              <a:ext uri="{FF2B5EF4-FFF2-40B4-BE49-F238E27FC236}">
                <a16:creationId xmlns:a16="http://schemas.microsoft.com/office/drawing/2014/main" id="{3DE9244D-740B-56EA-F4CC-BC254915023D}"/>
              </a:ext>
            </a:extLst>
          </p:cNvPr>
          <p:cNvSpPr txBox="1">
            <a:spLocks/>
          </p:cNvSpPr>
          <p:nvPr/>
        </p:nvSpPr>
        <p:spPr>
          <a:xfrm>
            <a:off x="134866" y="125813"/>
            <a:ext cx="8780259" cy="453538"/>
          </a:xfrm>
          <a:prstGeom prst="rect">
            <a:avLst/>
          </a:prstGeom>
        </p:spPr>
        <p:txBody>
          <a:bodyPr>
            <a:noAutofit/>
          </a:bodyPr>
          <a:lst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a:lstStyle>
          <a:p>
            <a:r>
              <a:rPr lang="en-US" sz="3600" b="1" dirty="0"/>
              <a:t>Comparison with horizontal split yokes</a:t>
            </a:r>
            <a:endParaRPr lang="en-GB" sz="3600" b="1" dirty="0"/>
          </a:p>
        </p:txBody>
      </p:sp>
      <p:grpSp>
        <p:nvGrpSpPr>
          <p:cNvPr id="24" name="Group 23">
            <a:extLst>
              <a:ext uri="{FF2B5EF4-FFF2-40B4-BE49-F238E27FC236}">
                <a16:creationId xmlns:a16="http://schemas.microsoft.com/office/drawing/2014/main" id="{9713A1EB-900B-7000-8F13-F81EDB37C427}"/>
              </a:ext>
            </a:extLst>
          </p:cNvPr>
          <p:cNvGrpSpPr/>
          <p:nvPr/>
        </p:nvGrpSpPr>
        <p:grpSpPr>
          <a:xfrm>
            <a:off x="4375136" y="2375567"/>
            <a:ext cx="4365472" cy="3875209"/>
            <a:chOff x="4738137" y="2293495"/>
            <a:chExt cx="4091070" cy="3875209"/>
          </a:xfrm>
        </p:grpSpPr>
        <p:pic>
          <p:nvPicPr>
            <p:cNvPr id="17" name="Picture 16">
              <a:extLst>
                <a:ext uri="{FF2B5EF4-FFF2-40B4-BE49-F238E27FC236}">
                  <a16:creationId xmlns:a16="http://schemas.microsoft.com/office/drawing/2014/main" id="{F16F6608-D3F6-8F86-3B30-265CDA5E36FA}"/>
                </a:ext>
              </a:extLst>
            </p:cNvPr>
            <p:cNvPicPr>
              <a:picLocks noChangeAspect="1"/>
            </p:cNvPicPr>
            <p:nvPr/>
          </p:nvPicPr>
          <p:blipFill>
            <a:blip r:embed="rId2"/>
            <a:stretch>
              <a:fillRect/>
            </a:stretch>
          </p:blipFill>
          <p:spPr>
            <a:xfrm>
              <a:off x="4738137" y="2293495"/>
              <a:ext cx="4091070" cy="3544148"/>
            </a:xfrm>
            <a:prstGeom prst="rect">
              <a:avLst/>
            </a:prstGeom>
          </p:spPr>
        </p:pic>
        <p:pic>
          <p:nvPicPr>
            <p:cNvPr id="19" name="Picture 18" descr="hydraulic press Icon 5512597">
              <a:extLst>
                <a:ext uri="{FF2B5EF4-FFF2-40B4-BE49-F238E27FC236}">
                  <a16:creationId xmlns:a16="http://schemas.microsoft.com/office/drawing/2014/main" id="{CE6AFF99-EDE6-96A5-C917-1A4C1AD48C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3246" y="5726149"/>
              <a:ext cx="460559" cy="37927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descr="spring Icon 1470237">
              <a:extLst>
                <a:ext uri="{FF2B5EF4-FFF2-40B4-BE49-F238E27FC236}">
                  <a16:creationId xmlns:a16="http://schemas.microsoft.com/office/drawing/2014/main" id="{C879FD6D-5B37-D88D-59FE-1191CF1FA7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5943" y="5695032"/>
              <a:ext cx="504287" cy="42652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descr="welding Icon 4573186">
              <a:extLst>
                <a:ext uri="{FF2B5EF4-FFF2-40B4-BE49-F238E27FC236}">
                  <a16:creationId xmlns:a16="http://schemas.microsoft.com/office/drawing/2014/main" id="{1EE034C9-9D2E-D0FD-A054-A6B1454C69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71921" y="5662870"/>
              <a:ext cx="567128" cy="50583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descr="cooling Icon 5554396">
              <a:extLst>
                <a:ext uri="{FF2B5EF4-FFF2-40B4-BE49-F238E27FC236}">
                  <a16:creationId xmlns:a16="http://schemas.microsoft.com/office/drawing/2014/main" id="{CF8D9723-B00B-C8C8-72CF-1C5724E96CC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60740" y="5655378"/>
              <a:ext cx="497383" cy="505834"/>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descr="power Icon 5630379">
              <a:extLst>
                <a:ext uri="{FF2B5EF4-FFF2-40B4-BE49-F238E27FC236}">
                  <a16:creationId xmlns:a16="http://schemas.microsoft.com/office/drawing/2014/main" id="{57EA327C-8FCE-3DB1-2DA3-6C54200A7C8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89466" y="5752336"/>
              <a:ext cx="436246" cy="339245"/>
            </a:xfrm>
            <a:prstGeom prst="rect">
              <a:avLst/>
            </a:prstGeom>
            <a:noFill/>
            <a:extLst>
              <a:ext uri="{909E8E84-426E-40DD-AFC4-6F175D3DCCD1}">
                <a14:hiddenFill xmlns:a14="http://schemas.microsoft.com/office/drawing/2010/main">
                  <a:solidFill>
                    <a:srgbClr val="FFFFFF"/>
                  </a:solidFill>
                </a14:hiddenFill>
              </a:ext>
            </a:extLst>
          </p:spPr>
        </p:pic>
      </p:gr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3312FB17-5300-2133-392F-FAAB6126DF13}"/>
                  </a:ext>
                </a:extLst>
              </p:cNvPr>
              <p:cNvSpPr txBox="1"/>
              <p:nvPr/>
            </p:nvSpPr>
            <p:spPr>
              <a:xfrm>
                <a:off x="51286" y="806647"/>
                <a:ext cx="8943167" cy="1815882"/>
              </a:xfrm>
              <a:prstGeom prst="rect">
                <a:avLst/>
              </a:prstGeom>
              <a:noFill/>
            </p:spPr>
            <p:txBody>
              <a:bodyPr wrap="square" rtlCol="0">
                <a:spAutoFit/>
              </a:bodyPr>
              <a:lstStyle/>
              <a:p>
                <a:pPr marL="342900" indent="-342900">
                  <a:buFont typeface="Arial" panose="020B0604020202020204" pitchFamily="34" charset="0"/>
                  <a:buChar char="•"/>
                </a:pPr>
                <a:r>
                  <a:rPr lang="en-GB" sz="2400" b="1" dirty="0">
                    <a:latin typeface="Calibri" panose="020F0502020204030204" pitchFamily="34" charset="0"/>
                    <a:ea typeface="Cambria Math" panose="02040503050406030204" pitchFamily="18" charset="0"/>
                    <a:cs typeface="Calibri" panose="020F0502020204030204" pitchFamily="34" charset="0"/>
                  </a:rPr>
                  <a:t>Lack of contact </a:t>
                </a:r>
                <a:r>
                  <a:rPr lang="en-GB" sz="2400" dirty="0">
                    <a:latin typeface="Calibri" panose="020F0502020204030204" pitchFamily="34" charset="0"/>
                    <a:ea typeface="Cambria Math" panose="02040503050406030204" pitchFamily="18" charset="0"/>
                    <a:cs typeface="Calibri" panose="020F0502020204030204" pitchFamily="34" charset="0"/>
                  </a:rPr>
                  <a:t>between yoke-collar (bottom) @ R.T. leads to less pre-stress at </a:t>
                </a:r>
                <a:r>
                  <a:rPr lang="en-GB" sz="2400" b="1" dirty="0">
                    <a:latin typeface="Calibri" panose="020F0502020204030204" pitchFamily="34" charset="0"/>
                    <a:ea typeface="Cambria Math" panose="02040503050406030204" pitchFamily="18" charset="0"/>
                    <a:cs typeface="Calibri" panose="020F0502020204030204" pitchFamily="34" charset="0"/>
                  </a:rPr>
                  <a:t>COLD.</a:t>
                </a:r>
                <a:r>
                  <a:rPr lang="en-GB" sz="2400" dirty="0">
                    <a:latin typeface="Calibri" panose="020F0502020204030204" pitchFamily="34" charset="0"/>
                    <a:ea typeface="Cambria Math" panose="02040503050406030204" pitchFamily="18" charset="0"/>
                    <a:cs typeface="Calibri" panose="020F0502020204030204" pitchFamily="34" charset="0"/>
                  </a:rPr>
                  <a:t> </a:t>
                </a:r>
              </a:p>
              <a:p>
                <a:pPr marL="342900" indent="-342900">
                  <a:buFont typeface="Arial" panose="020B0604020202020204" pitchFamily="34" charset="0"/>
                  <a:buChar char="•"/>
                </a:pPr>
                <a14:m>
                  <m:oMath xmlns:m="http://schemas.openxmlformats.org/officeDocument/2006/math">
                    <m:r>
                      <a:rPr lang="en-US" sz="2400" b="1" i="1" smtClean="0">
                        <a:latin typeface="Cambria Math" panose="02040503050406030204" pitchFamily="18" charset="0"/>
                      </a:rPr>
                      <m:t>𝜹</m:t>
                    </m:r>
                    <m:r>
                      <a:rPr lang="en-US" sz="2400" b="1" i="1" baseline="-25000" smtClean="0">
                        <a:latin typeface="Cambria Math" panose="02040503050406030204" pitchFamily="18" charset="0"/>
                      </a:rPr>
                      <m:t>𝒔𝒕𝒓𝒆𝒔𝒔</m:t>
                    </m:r>
                  </m:oMath>
                </a14:m>
                <a:r>
                  <a:rPr lang="en-GB" sz="2400" b="1" baseline="-25000" dirty="0">
                    <a:latin typeface="Calibri" panose="020F0502020204030204" pitchFamily="34" charset="0"/>
                    <a:cs typeface="Calibri" panose="020F0502020204030204" pitchFamily="34" charset="0"/>
                  </a:rPr>
                  <a:t> </a:t>
                </a:r>
                <a:r>
                  <a:rPr lang="en-GB" sz="2400" b="1" baseline="-25000" dirty="0">
                    <a:latin typeface="Cambria Math" panose="02040503050406030204" pitchFamily="18" charset="0"/>
                    <a:ea typeface="Cambria Math" panose="02040503050406030204" pitchFamily="18" charset="0"/>
                    <a:cs typeface="Calibri" panose="020F0502020204030204" pitchFamily="34" charset="0"/>
                  </a:rPr>
                  <a:t>(COLD – R.T.)  </a:t>
                </a:r>
                <a:r>
                  <a:rPr lang="en-GB" sz="2400" b="1" dirty="0">
                    <a:latin typeface="Cambria Math" panose="02040503050406030204" pitchFamily="18" charset="0"/>
                    <a:ea typeface="Cambria Math" panose="02040503050406030204" pitchFamily="18" charset="0"/>
                    <a:cs typeface="Calibri" panose="020F0502020204030204" pitchFamily="34" charset="0"/>
                  </a:rPr>
                  <a:t> </a:t>
                </a:r>
                <a:r>
                  <a:rPr lang="en-GB" sz="2400" dirty="0">
                    <a:latin typeface="Calibri" panose="020F0502020204030204" pitchFamily="34" charset="0"/>
                    <a:ea typeface="Cambria Math" panose="02040503050406030204" pitchFamily="18" charset="0"/>
                    <a:cs typeface="Calibri" panose="020F0502020204030204" pitchFamily="34" charset="0"/>
                  </a:rPr>
                  <a:t>of </a:t>
                </a:r>
                <a:r>
                  <a:rPr lang="en-GB" sz="2400" dirty="0">
                    <a:solidFill>
                      <a:srgbClr val="FF0000"/>
                    </a:solidFill>
                    <a:latin typeface="Calibri" panose="020F0502020204030204" pitchFamily="34" charset="0"/>
                    <a:ea typeface="Cambria Math" panose="02040503050406030204" pitchFamily="18" charset="0"/>
                    <a:cs typeface="Calibri" panose="020F0502020204030204" pitchFamily="34" charset="0"/>
                  </a:rPr>
                  <a:t>-</a:t>
                </a:r>
                <a:r>
                  <a:rPr lang="en-GB" sz="2400" b="1" dirty="0">
                    <a:solidFill>
                      <a:srgbClr val="FF0000"/>
                    </a:solidFill>
                    <a:latin typeface="Calibri" panose="020F0502020204030204" pitchFamily="34" charset="0"/>
                    <a:ea typeface="Cambria Math" panose="02040503050406030204" pitchFamily="18" charset="0"/>
                    <a:cs typeface="Calibri" panose="020F0502020204030204" pitchFamily="34" charset="0"/>
                  </a:rPr>
                  <a:t>25 MPa </a:t>
                </a:r>
                <a:r>
                  <a:rPr lang="en-GB" sz="2400" dirty="0">
                    <a:latin typeface="Calibri" panose="020F0502020204030204" pitchFamily="34" charset="0"/>
                    <a:ea typeface="Cambria Math" panose="02040503050406030204" pitchFamily="18" charset="0"/>
                    <a:cs typeface="Calibri" panose="020F0502020204030204" pitchFamily="34" charset="0"/>
                  </a:rPr>
                  <a:t>is seen for both </a:t>
                </a:r>
                <a:r>
                  <a:rPr lang="en-GB" sz="2400" b="1" dirty="0">
                    <a:latin typeface="Calibri" panose="020F0502020204030204" pitchFamily="34" charset="0"/>
                    <a:ea typeface="Cambria Math" panose="02040503050406030204" pitchFamily="18" charset="0"/>
                    <a:cs typeface="Calibri" panose="020F0502020204030204" pitchFamily="34" charset="0"/>
                  </a:rPr>
                  <a:t>horizontal split </a:t>
                </a:r>
                <a:r>
                  <a:rPr lang="en-GB" sz="2400" dirty="0">
                    <a:latin typeface="Calibri" panose="020F0502020204030204" pitchFamily="34" charset="0"/>
                    <a:ea typeface="Cambria Math" panose="02040503050406030204" pitchFamily="18" charset="0"/>
                    <a:cs typeface="Calibri" panose="020F0502020204030204" pitchFamily="34" charset="0"/>
                  </a:rPr>
                  <a:t>and for </a:t>
                </a:r>
                <a:r>
                  <a:rPr lang="en-GB" sz="2400" b="1" dirty="0">
                    <a:latin typeface="Calibri" panose="020F0502020204030204" pitchFamily="34" charset="0"/>
                    <a:ea typeface="Cambria Math" panose="02040503050406030204" pitchFamily="18" charset="0"/>
                    <a:cs typeface="Calibri" panose="020F0502020204030204" pitchFamily="34" charset="0"/>
                  </a:rPr>
                  <a:t>reference 11T</a:t>
                </a:r>
                <a:r>
                  <a:rPr lang="en-GB" sz="2400" dirty="0">
                    <a:latin typeface="Cambria Math" panose="02040503050406030204" pitchFamily="18" charset="0"/>
                    <a:ea typeface="Cambria Math" panose="02040503050406030204" pitchFamily="18" charset="0"/>
                    <a:cs typeface="Calibri" panose="020F0502020204030204" pitchFamily="34" charset="0"/>
                  </a:rPr>
                  <a:t>.</a:t>
                </a:r>
              </a:p>
              <a:p>
                <a:pPr marL="342900" indent="-342900">
                  <a:buFont typeface="Arial" panose="020B0604020202020204" pitchFamily="34" charset="0"/>
                  <a:buChar char="•"/>
                </a:pPr>
                <a:endParaRPr lang="en-GB" sz="2400" baseline="-25000" dirty="0">
                  <a:latin typeface="Cambria Math" panose="02040503050406030204" pitchFamily="18" charset="0"/>
                  <a:ea typeface="Cambria Math" panose="02040503050406030204" pitchFamily="18" charset="0"/>
                  <a:cs typeface="Calibri" panose="020F0502020204030204" pitchFamily="34" charset="0"/>
                </a:endParaRPr>
              </a:p>
            </p:txBody>
          </p:sp>
        </mc:Choice>
        <mc:Fallback xmlns="">
          <p:sp>
            <p:nvSpPr>
              <p:cNvPr id="25" name="TextBox 24">
                <a:extLst>
                  <a:ext uri="{FF2B5EF4-FFF2-40B4-BE49-F238E27FC236}">
                    <a16:creationId xmlns:a16="http://schemas.microsoft.com/office/drawing/2014/main" id="{3312FB17-5300-2133-392F-FAAB6126DF13}"/>
                  </a:ext>
                </a:extLst>
              </p:cNvPr>
              <p:cNvSpPr txBox="1">
                <a:spLocks noRot="1" noChangeAspect="1" noMove="1" noResize="1" noEditPoints="1" noAdjustHandles="1" noChangeArrowheads="1" noChangeShapeType="1" noTextEdit="1"/>
              </p:cNvSpPr>
              <p:nvPr/>
            </p:nvSpPr>
            <p:spPr>
              <a:xfrm>
                <a:off x="51286" y="806647"/>
                <a:ext cx="8943167" cy="1815882"/>
              </a:xfrm>
              <a:prstGeom prst="rect">
                <a:avLst/>
              </a:prstGeom>
              <a:blipFill>
                <a:blip r:embed="rId8"/>
                <a:stretch>
                  <a:fillRect l="-886" t="-2685" r="-1500"/>
                </a:stretch>
              </a:blipFill>
            </p:spPr>
            <p:txBody>
              <a:bodyPr/>
              <a:lstStyle/>
              <a:p>
                <a:r>
                  <a:rPr lang="en-GB">
                    <a:noFill/>
                  </a:rPr>
                  <a:t> </a:t>
                </a:r>
              </a:p>
            </p:txBody>
          </p:sp>
        </mc:Fallback>
      </mc:AlternateContent>
      <p:grpSp>
        <p:nvGrpSpPr>
          <p:cNvPr id="32" name="Group 31">
            <a:extLst>
              <a:ext uri="{FF2B5EF4-FFF2-40B4-BE49-F238E27FC236}">
                <a16:creationId xmlns:a16="http://schemas.microsoft.com/office/drawing/2014/main" id="{3DD38167-B5CA-6558-E274-2ACC7634462C}"/>
              </a:ext>
            </a:extLst>
          </p:cNvPr>
          <p:cNvGrpSpPr/>
          <p:nvPr/>
        </p:nvGrpSpPr>
        <p:grpSpPr>
          <a:xfrm>
            <a:off x="51286" y="2386156"/>
            <a:ext cx="4287943" cy="3866085"/>
            <a:chOff x="234928" y="2336995"/>
            <a:chExt cx="4287943" cy="3866085"/>
          </a:xfrm>
        </p:grpSpPr>
        <p:grpSp>
          <p:nvGrpSpPr>
            <p:cNvPr id="15" name="Group 14">
              <a:extLst>
                <a:ext uri="{FF2B5EF4-FFF2-40B4-BE49-F238E27FC236}">
                  <a16:creationId xmlns:a16="http://schemas.microsoft.com/office/drawing/2014/main" id="{D2E788B4-1CE7-58D8-3957-14E101B43183}"/>
                </a:ext>
              </a:extLst>
            </p:cNvPr>
            <p:cNvGrpSpPr/>
            <p:nvPr/>
          </p:nvGrpSpPr>
          <p:grpSpPr>
            <a:xfrm>
              <a:off x="234928" y="2336995"/>
              <a:ext cx="4287943" cy="3866085"/>
              <a:chOff x="134866" y="1998347"/>
              <a:chExt cx="4287943" cy="4033817"/>
            </a:xfrm>
          </p:grpSpPr>
          <p:pic>
            <p:nvPicPr>
              <p:cNvPr id="8" name="Picture 7">
                <a:extLst>
                  <a:ext uri="{FF2B5EF4-FFF2-40B4-BE49-F238E27FC236}">
                    <a16:creationId xmlns:a16="http://schemas.microsoft.com/office/drawing/2014/main" id="{325026B0-F6A8-A719-A76B-82DA328A38D6}"/>
                  </a:ext>
                </a:extLst>
              </p:cNvPr>
              <p:cNvPicPr>
                <a:picLocks noChangeAspect="1"/>
              </p:cNvPicPr>
              <p:nvPr/>
            </p:nvPicPr>
            <p:blipFill>
              <a:blip r:embed="rId9"/>
              <a:stretch>
                <a:fillRect/>
              </a:stretch>
            </p:blipFill>
            <p:spPr>
              <a:xfrm>
                <a:off x="134866" y="1998347"/>
                <a:ext cx="4287943" cy="3697913"/>
              </a:xfrm>
              <a:prstGeom prst="rect">
                <a:avLst/>
              </a:prstGeom>
            </p:spPr>
          </p:pic>
          <p:grpSp>
            <p:nvGrpSpPr>
              <p:cNvPr id="9" name="Group 8">
                <a:extLst>
                  <a:ext uri="{FF2B5EF4-FFF2-40B4-BE49-F238E27FC236}">
                    <a16:creationId xmlns:a16="http://schemas.microsoft.com/office/drawing/2014/main" id="{EB710015-8618-C2A2-3637-A01CB246121E}"/>
                  </a:ext>
                </a:extLst>
              </p:cNvPr>
              <p:cNvGrpSpPr/>
              <p:nvPr/>
            </p:nvGrpSpPr>
            <p:grpSpPr>
              <a:xfrm>
                <a:off x="1143364" y="5478364"/>
                <a:ext cx="2843350" cy="553800"/>
                <a:chOff x="4795063" y="5691899"/>
                <a:chExt cx="2311575" cy="553800"/>
              </a:xfrm>
            </p:grpSpPr>
            <p:pic>
              <p:nvPicPr>
                <p:cNvPr id="10" name="Picture 9" descr="hydraulic press Icon 5512597">
                  <a:extLst>
                    <a:ext uri="{FF2B5EF4-FFF2-40B4-BE49-F238E27FC236}">
                      <a16:creationId xmlns:a16="http://schemas.microsoft.com/office/drawing/2014/main" id="{1655DC68-7DC4-9AFA-0BCA-6DF439CAB9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5063" y="5804076"/>
                  <a:ext cx="374423" cy="38868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spring Icon 1470237">
                  <a:extLst>
                    <a:ext uri="{FF2B5EF4-FFF2-40B4-BE49-F238E27FC236}">
                      <a16:creationId xmlns:a16="http://schemas.microsoft.com/office/drawing/2014/main" id="{B7B1FF85-D7ED-7355-57E1-278A24DCCED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2561" y="5760996"/>
                  <a:ext cx="409973" cy="45552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welding Icon 4573186">
                  <a:extLst>
                    <a:ext uri="{FF2B5EF4-FFF2-40B4-BE49-F238E27FC236}">
                      <a16:creationId xmlns:a16="http://schemas.microsoft.com/office/drawing/2014/main" id="{DDB1E918-3E04-1980-D01D-5EA8E209422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83543" y="5691899"/>
                  <a:ext cx="529649" cy="5538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cooling Icon 5554396">
                  <a:extLst>
                    <a:ext uri="{FF2B5EF4-FFF2-40B4-BE49-F238E27FC236}">
                      <a16:creationId xmlns:a16="http://schemas.microsoft.com/office/drawing/2014/main" id="{89E7DD2D-4F70-9D49-B679-52262CA32BD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12507" y="5737240"/>
                  <a:ext cx="461061" cy="49859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power Icon 5630379">
                  <a:extLst>
                    <a:ext uri="{FF2B5EF4-FFF2-40B4-BE49-F238E27FC236}">
                      <a16:creationId xmlns:a16="http://schemas.microsoft.com/office/drawing/2014/main" id="{D248ED24-CB67-6E85-4852-3330D1A1952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02760" y="5804074"/>
                  <a:ext cx="403878" cy="370675"/>
                </a:xfrm>
                <a:prstGeom prst="rect">
                  <a:avLst/>
                </a:prstGeom>
                <a:noFill/>
                <a:extLst>
                  <a:ext uri="{909E8E84-426E-40DD-AFC4-6F175D3DCCD1}">
                    <a14:hiddenFill xmlns:a14="http://schemas.microsoft.com/office/drawing/2010/main">
                      <a:solidFill>
                        <a:srgbClr val="FFFFFF"/>
                      </a:solidFill>
                    </a14:hiddenFill>
                  </a:ext>
                </a:extLst>
              </p:spPr>
            </p:pic>
          </p:grpSp>
        </p:grpSp>
        <p:cxnSp>
          <p:nvCxnSpPr>
            <p:cNvPr id="26" name="Straight Arrow Connector 25">
              <a:extLst>
                <a:ext uri="{FF2B5EF4-FFF2-40B4-BE49-F238E27FC236}">
                  <a16:creationId xmlns:a16="http://schemas.microsoft.com/office/drawing/2014/main" id="{3F0B2EDF-0921-4279-73A7-DED14486867A}"/>
                </a:ext>
              </a:extLst>
            </p:cNvPr>
            <p:cNvCxnSpPr>
              <a:cxnSpLocks/>
            </p:cNvCxnSpPr>
            <p:nvPr/>
          </p:nvCxnSpPr>
          <p:spPr>
            <a:xfrm>
              <a:off x="2608756" y="3891216"/>
              <a:ext cx="531683" cy="459881"/>
            </a:xfrm>
            <a:prstGeom prst="straightConnector1">
              <a:avLst/>
            </a:prstGeom>
            <a:ln w="38100">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468B91F8-C684-3305-B11B-50C329BDEA4B}"/>
                    </a:ext>
                  </a:extLst>
                </p:cNvPr>
                <p:cNvSpPr txBox="1"/>
                <p:nvPr/>
              </p:nvSpPr>
              <p:spPr>
                <a:xfrm>
                  <a:off x="2608756" y="3580756"/>
                  <a:ext cx="981230" cy="36298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𝛿</m:t>
                        </m:r>
                        <m:r>
                          <a:rPr lang="en-US" b="1" i="1" baseline="-25000" smtClean="0">
                            <a:latin typeface="Cambria Math" panose="02040503050406030204" pitchFamily="18" charset="0"/>
                          </a:rPr>
                          <m:t>𝒔𝒕𝒓𝒆𝒔𝒔</m:t>
                        </m:r>
                      </m:oMath>
                    </m:oMathPara>
                  </a14:m>
                  <a:endParaRPr lang="en-GB" b="1" baseline="-25000" dirty="0">
                    <a:latin typeface="Calibri" panose="020F0502020204030204" pitchFamily="34" charset="0"/>
                    <a:cs typeface="Calibri" panose="020F0502020204030204" pitchFamily="34" charset="0"/>
                  </a:endParaRPr>
                </a:p>
              </p:txBody>
            </p:sp>
          </mc:Choice>
          <mc:Fallback xmlns="">
            <p:sp>
              <p:nvSpPr>
                <p:cNvPr id="27" name="TextBox 26">
                  <a:extLst>
                    <a:ext uri="{FF2B5EF4-FFF2-40B4-BE49-F238E27FC236}">
                      <a16:creationId xmlns:a16="http://schemas.microsoft.com/office/drawing/2014/main" id="{468B91F8-C684-3305-B11B-50C329BDEA4B}"/>
                    </a:ext>
                  </a:extLst>
                </p:cNvPr>
                <p:cNvSpPr txBox="1">
                  <a:spLocks noRot="1" noChangeAspect="1" noMove="1" noResize="1" noEditPoints="1" noAdjustHandles="1" noChangeArrowheads="1" noChangeShapeType="1" noTextEdit="1"/>
                </p:cNvSpPr>
                <p:nvPr/>
              </p:nvSpPr>
              <p:spPr>
                <a:xfrm>
                  <a:off x="2608756" y="3580756"/>
                  <a:ext cx="981230" cy="362984"/>
                </a:xfrm>
                <a:prstGeom prst="rect">
                  <a:avLst/>
                </a:prstGeom>
                <a:blipFill>
                  <a:blip r:embed="rId10"/>
                  <a:stretch>
                    <a:fillRect/>
                  </a:stretch>
                </a:blipFill>
              </p:spPr>
              <p:txBody>
                <a:bodyPr/>
                <a:lstStyle/>
                <a:p>
                  <a:r>
                    <a:rPr lang="en-GB">
                      <a:noFill/>
                    </a:rPr>
                    <a:t> </a:t>
                  </a:r>
                </a:p>
              </p:txBody>
            </p:sp>
          </mc:Fallback>
        </mc:AlternateContent>
      </p:grpSp>
      <p:sp>
        <p:nvSpPr>
          <p:cNvPr id="30" name="TextBox 29">
            <a:extLst>
              <a:ext uri="{FF2B5EF4-FFF2-40B4-BE49-F238E27FC236}">
                <a16:creationId xmlns:a16="http://schemas.microsoft.com/office/drawing/2014/main" id="{289B5AFB-D344-062B-F39A-6DD96B6BCDB0}"/>
              </a:ext>
            </a:extLst>
          </p:cNvPr>
          <p:cNvSpPr txBox="1"/>
          <p:nvPr/>
        </p:nvSpPr>
        <p:spPr>
          <a:xfrm>
            <a:off x="7976522" y="4610246"/>
            <a:ext cx="1088431" cy="400110"/>
          </a:xfrm>
          <a:prstGeom prst="rect">
            <a:avLst/>
          </a:prstGeom>
          <a:noFill/>
        </p:spPr>
        <p:txBody>
          <a:bodyPr wrap="square" rtlCol="0">
            <a:spAutoFit/>
          </a:bodyPr>
          <a:lstStyle/>
          <a:p>
            <a:r>
              <a:rPr lang="en-US" sz="2000" b="1" dirty="0">
                <a:solidFill>
                  <a:srgbClr val="FF0000"/>
                </a:solidFill>
                <a:latin typeface="Calibri" panose="020F0502020204030204" pitchFamily="34" charset="0"/>
                <a:cs typeface="Calibri" panose="020F0502020204030204" pitchFamily="34" charset="0"/>
              </a:rPr>
              <a:t>2.3 MPa</a:t>
            </a:r>
            <a:endParaRPr lang="en-GB" sz="2000" b="1" dirty="0">
              <a:solidFill>
                <a:srgbClr val="FF0000"/>
              </a:solidFill>
              <a:latin typeface="Calibri" panose="020F0502020204030204" pitchFamily="34" charset="0"/>
              <a:cs typeface="Calibri" panose="020F0502020204030204" pitchFamily="34" charset="0"/>
            </a:endParaRPr>
          </a:p>
        </p:txBody>
      </p:sp>
      <p:cxnSp>
        <p:nvCxnSpPr>
          <p:cNvPr id="31" name="Straight Arrow Connector 30">
            <a:extLst>
              <a:ext uri="{FF2B5EF4-FFF2-40B4-BE49-F238E27FC236}">
                <a16:creationId xmlns:a16="http://schemas.microsoft.com/office/drawing/2014/main" id="{DB58DD6B-A1CE-FD69-8CB8-E737CA84020C}"/>
              </a:ext>
            </a:extLst>
          </p:cNvPr>
          <p:cNvCxnSpPr>
            <a:cxnSpLocks/>
          </p:cNvCxnSpPr>
          <p:nvPr/>
        </p:nvCxnSpPr>
        <p:spPr>
          <a:xfrm flipH="1">
            <a:off x="8086143" y="5023671"/>
            <a:ext cx="164944" cy="594895"/>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68148627-19B5-0571-01C2-C20F1B52BF76}"/>
              </a:ext>
            </a:extLst>
          </p:cNvPr>
          <p:cNvSpPr txBox="1"/>
          <p:nvPr/>
        </p:nvSpPr>
        <p:spPr>
          <a:xfrm>
            <a:off x="8172833" y="5116359"/>
            <a:ext cx="1049419" cy="400110"/>
          </a:xfrm>
          <a:prstGeom prst="rect">
            <a:avLst/>
          </a:prstGeom>
          <a:noFill/>
        </p:spPr>
        <p:txBody>
          <a:bodyPr wrap="square" rtlCol="0">
            <a:spAutoFit/>
          </a:bodyPr>
          <a:lstStyle/>
          <a:p>
            <a:r>
              <a:rPr lang="en-US" sz="2000" b="1" dirty="0">
                <a:solidFill>
                  <a:srgbClr val="2CA02C"/>
                </a:solidFill>
                <a:latin typeface="Calibri" panose="020F0502020204030204" pitchFamily="34" charset="0"/>
                <a:cs typeface="Calibri" panose="020F0502020204030204" pitchFamily="34" charset="0"/>
              </a:rPr>
              <a:t>1.7 MPa</a:t>
            </a:r>
            <a:endParaRPr lang="en-GB" sz="2000" b="1" dirty="0">
              <a:solidFill>
                <a:srgbClr val="2CA02C"/>
              </a:solidFill>
              <a:latin typeface="Calibri" panose="020F0502020204030204" pitchFamily="34" charset="0"/>
              <a:cs typeface="Calibri" panose="020F0502020204030204" pitchFamily="34" charset="0"/>
            </a:endParaRPr>
          </a:p>
        </p:txBody>
      </p:sp>
      <p:cxnSp>
        <p:nvCxnSpPr>
          <p:cNvPr id="36" name="Straight Arrow Connector 35">
            <a:extLst>
              <a:ext uri="{FF2B5EF4-FFF2-40B4-BE49-F238E27FC236}">
                <a16:creationId xmlns:a16="http://schemas.microsoft.com/office/drawing/2014/main" id="{3D38A471-7509-5D08-1DBE-8D9AAF0E4BA2}"/>
              </a:ext>
            </a:extLst>
          </p:cNvPr>
          <p:cNvCxnSpPr>
            <a:cxnSpLocks/>
          </p:cNvCxnSpPr>
          <p:nvPr/>
        </p:nvCxnSpPr>
        <p:spPr>
          <a:xfrm flipH="1" flipV="1">
            <a:off x="8141663" y="5695257"/>
            <a:ext cx="379075" cy="133723"/>
          </a:xfrm>
          <a:prstGeom prst="straightConnector1">
            <a:avLst/>
          </a:prstGeom>
          <a:ln w="38100">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39" name="TextBox 38">
            <a:extLst>
              <a:ext uri="{FF2B5EF4-FFF2-40B4-BE49-F238E27FC236}">
                <a16:creationId xmlns:a16="http://schemas.microsoft.com/office/drawing/2014/main" id="{ABBD434A-AEBB-92A6-8985-F5E8F236B82F}"/>
              </a:ext>
            </a:extLst>
          </p:cNvPr>
          <p:cNvSpPr txBox="1"/>
          <p:nvPr/>
        </p:nvSpPr>
        <p:spPr>
          <a:xfrm>
            <a:off x="8288441" y="5764740"/>
            <a:ext cx="892913" cy="400110"/>
          </a:xfrm>
          <a:prstGeom prst="rect">
            <a:avLst/>
          </a:prstGeom>
          <a:noFill/>
        </p:spPr>
        <p:txBody>
          <a:bodyPr wrap="square" rtlCol="0">
            <a:spAutoFit/>
          </a:bodyPr>
          <a:lstStyle/>
          <a:p>
            <a:r>
              <a:rPr lang="en-US" sz="2000" b="1" dirty="0">
                <a:solidFill>
                  <a:srgbClr val="0070C0"/>
                </a:solidFill>
                <a:latin typeface="Calibri" panose="020F0502020204030204" pitchFamily="34" charset="0"/>
                <a:cs typeface="Calibri" panose="020F0502020204030204" pitchFamily="34" charset="0"/>
              </a:rPr>
              <a:t>0 MPa</a:t>
            </a:r>
            <a:endParaRPr lang="en-GB" sz="2000" b="1" dirty="0">
              <a:solidFill>
                <a:srgbClr val="0070C0"/>
              </a:solidFill>
              <a:latin typeface="Calibri" panose="020F0502020204030204" pitchFamily="34" charset="0"/>
              <a:cs typeface="Calibri" panose="020F0502020204030204" pitchFamily="34" charset="0"/>
            </a:endParaRPr>
          </a:p>
        </p:txBody>
      </p:sp>
      <p:cxnSp>
        <p:nvCxnSpPr>
          <p:cNvPr id="40" name="Straight Arrow Connector 39">
            <a:extLst>
              <a:ext uri="{FF2B5EF4-FFF2-40B4-BE49-F238E27FC236}">
                <a16:creationId xmlns:a16="http://schemas.microsoft.com/office/drawing/2014/main" id="{0308F4C6-BC15-04F1-A245-25B965F8992A}"/>
              </a:ext>
            </a:extLst>
          </p:cNvPr>
          <p:cNvCxnSpPr>
            <a:cxnSpLocks/>
          </p:cNvCxnSpPr>
          <p:nvPr/>
        </p:nvCxnSpPr>
        <p:spPr>
          <a:xfrm flipH="1">
            <a:off x="8196392" y="5441319"/>
            <a:ext cx="195518" cy="182675"/>
          </a:xfrm>
          <a:prstGeom prst="straightConnector1">
            <a:avLst/>
          </a:prstGeom>
          <a:ln w="28575">
            <a:solidFill>
              <a:srgbClr val="2CA02C"/>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468391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904FE9-6B09-0631-DEF5-948C93F1781B}"/>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B9F4294C-D98F-823F-1056-7867E87B6791}"/>
              </a:ext>
            </a:extLst>
          </p:cNvPr>
          <p:cNvSpPr>
            <a:spLocks noGrp="1"/>
          </p:cNvSpPr>
          <p:nvPr>
            <p:ph type="dt" sz="half" idx="2"/>
          </p:nvPr>
        </p:nvSpPr>
        <p:spPr/>
        <p:txBody>
          <a:bodyPr/>
          <a:lstStyle/>
          <a:p>
            <a:fld id="{1089628F-FCE3-4ECD-84F0-41A37E92B65B}" type="datetime1">
              <a:rPr lang="en-US" smtClean="0"/>
              <a:t>3/11/2025</a:t>
            </a:fld>
            <a:endParaRPr lang="en-US" dirty="0"/>
          </a:p>
        </p:txBody>
      </p:sp>
      <p:sp>
        <p:nvSpPr>
          <p:cNvPr id="3" name="Footer Placeholder 2">
            <a:extLst>
              <a:ext uri="{FF2B5EF4-FFF2-40B4-BE49-F238E27FC236}">
                <a16:creationId xmlns:a16="http://schemas.microsoft.com/office/drawing/2014/main" id="{7D428341-BBB3-6B19-13E0-7FD62675D483}"/>
              </a:ext>
            </a:extLst>
          </p:cNvPr>
          <p:cNvSpPr>
            <a:spLocks noGrp="1"/>
          </p:cNvSpPr>
          <p:nvPr>
            <p:ph type="ftr" sz="quarter" idx="3"/>
          </p:nvPr>
        </p:nvSpPr>
        <p:spPr/>
        <p:txBody>
          <a:bodyPr/>
          <a:lstStyle/>
          <a:p>
            <a:r>
              <a:rPr lang="en-US"/>
              <a:t>Author: Sachin Gowrishankar</a:t>
            </a:r>
            <a:endParaRPr lang="en-US" dirty="0"/>
          </a:p>
        </p:txBody>
      </p:sp>
      <p:sp>
        <p:nvSpPr>
          <p:cNvPr id="4" name="Slide Number Placeholder 3">
            <a:extLst>
              <a:ext uri="{FF2B5EF4-FFF2-40B4-BE49-F238E27FC236}">
                <a16:creationId xmlns:a16="http://schemas.microsoft.com/office/drawing/2014/main" id="{001D5D3F-AB27-3F73-2943-6032A54AD557}"/>
              </a:ext>
            </a:extLst>
          </p:cNvPr>
          <p:cNvSpPr>
            <a:spLocks noGrp="1"/>
          </p:cNvSpPr>
          <p:nvPr>
            <p:ph type="sldNum" sz="quarter" idx="4"/>
          </p:nvPr>
        </p:nvSpPr>
        <p:spPr/>
        <p:txBody>
          <a:bodyPr/>
          <a:lstStyle/>
          <a:p>
            <a:fld id="{17918391-D411-FE40-AAD7-861AE5233E0E}" type="slidenum">
              <a:rPr lang="en-US" smtClean="0"/>
              <a:pPr/>
              <a:t>14</a:t>
            </a:fld>
            <a:endParaRPr lang="en-US"/>
          </a:p>
        </p:txBody>
      </p:sp>
      <p:sp>
        <p:nvSpPr>
          <p:cNvPr id="18" name="Title 1">
            <a:extLst>
              <a:ext uri="{FF2B5EF4-FFF2-40B4-BE49-F238E27FC236}">
                <a16:creationId xmlns:a16="http://schemas.microsoft.com/office/drawing/2014/main" id="{09FE24F4-3636-B757-A90E-1561C3FF1E88}"/>
              </a:ext>
            </a:extLst>
          </p:cNvPr>
          <p:cNvSpPr txBox="1">
            <a:spLocks/>
          </p:cNvSpPr>
          <p:nvPr/>
        </p:nvSpPr>
        <p:spPr>
          <a:xfrm>
            <a:off x="134866" y="125813"/>
            <a:ext cx="8780259" cy="453538"/>
          </a:xfrm>
          <a:prstGeom prst="rect">
            <a:avLst/>
          </a:prstGeom>
        </p:spPr>
        <p:txBody>
          <a:bodyPr>
            <a:noAutofit/>
          </a:bodyPr>
          <a:lst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a:lstStyle>
          <a:p>
            <a:r>
              <a:rPr lang="en-US" sz="3600" b="1" dirty="0"/>
              <a:t>Summary &amp; next steps</a:t>
            </a:r>
            <a:endParaRPr lang="en-GB" sz="3600" b="1"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CC37DAEB-59B7-8028-B522-E6D507B355B9}"/>
                  </a:ext>
                </a:extLst>
              </p:cNvPr>
              <p:cNvSpPr txBox="1"/>
              <p:nvPr/>
            </p:nvSpPr>
            <p:spPr>
              <a:xfrm>
                <a:off x="0" y="801257"/>
                <a:ext cx="8491973" cy="6370975"/>
              </a:xfrm>
              <a:prstGeom prst="rect">
                <a:avLst/>
              </a:prstGeom>
              <a:noFill/>
            </p:spPr>
            <p:txBody>
              <a:bodyPr wrap="square">
                <a:spAutoFit/>
              </a:bodyPr>
              <a:lstStyle/>
              <a:p>
                <a:pPr marL="800100" lvl="1" indent="-342900" algn="just">
                  <a:buFont typeface="Arial" panose="020B0604020202020204" pitchFamily="34" charset="0"/>
                  <a:buChar char="•"/>
                </a:pPr>
                <a:r>
                  <a:rPr lang="en-GB" sz="2400" dirty="0">
                    <a:latin typeface="Calibri" panose="020F0502020204030204" pitchFamily="34" charset="0"/>
                    <a:ea typeface="Cambria Math" panose="02040503050406030204" pitchFamily="18" charset="0"/>
                    <a:cs typeface="Calibri" panose="020F0502020204030204" pitchFamily="34" charset="0"/>
                  </a:rPr>
                  <a:t>Vertical split configuration seems a </a:t>
                </a:r>
                <a:r>
                  <a:rPr lang="en-GB" sz="2400" b="1" dirty="0">
                    <a:latin typeface="Calibri" panose="020F0502020204030204" pitchFamily="34" charset="0"/>
                    <a:ea typeface="Cambria Math" panose="02040503050406030204" pitchFamily="18" charset="0"/>
                    <a:cs typeface="Calibri" panose="020F0502020204030204" pitchFamily="34" charset="0"/>
                  </a:rPr>
                  <a:t>right candidate </a:t>
                </a:r>
                <a:r>
                  <a:rPr lang="en-GB" sz="2400" dirty="0">
                    <a:latin typeface="Calibri" panose="020F0502020204030204" pitchFamily="34" charset="0"/>
                    <a:ea typeface="Cambria Math" panose="02040503050406030204" pitchFamily="18" charset="0"/>
                    <a:cs typeface="Calibri" panose="020F0502020204030204" pitchFamily="34" charset="0"/>
                  </a:rPr>
                  <a:t>for </a:t>
                </a:r>
                <a:r>
                  <a:rPr lang="en-GB" sz="2400" b="1" dirty="0">
                    <a:latin typeface="Calibri" panose="020F0502020204030204" pitchFamily="34" charset="0"/>
                    <a:ea typeface="Cambria Math" panose="02040503050406030204" pitchFamily="18" charset="0"/>
                    <a:cs typeface="Calibri" panose="020F0502020204030204" pitchFamily="34" charset="0"/>
                  </a:rPr>
                  <a:t>LMK2</a:t>
                </a:r>
                <a:r>
                  <a:rPr lang="en-GB" sz="2400" dirty="0">
                    <a:latin typeface="Calibri" panose="020F0502020204030204" pitchFamily="34" charset="0"/>
                    <a:ea typeface="Cambria Math" panose="02040503050406030204" pitchFamily="18" charset="0"/>
                    <a:cs typeface="Calibri" panose="020F0502020204030204" pitchFamily="34" charset="0"/>
                  </a:rPr>
                  <a:t> construction to validate the concept of minimized </a:t>
                </a:r>
                <a14:m>
                  <m:oMath xmlns:m="http://schemas.openxmlformats.org/officeDocument/2006/math">
                    <m:r>
                      <a:rPr lang="en-US" sz="2400" b="1" i="1" smtClean="0">
                        <a:latin typeface="Cambria Math" panose="02040503050406030204" pitchFamily="18" charset="0"/>
                      </a:rPr>
                      <m:t>𝜹</m:t>
                    </m:r>
                    <m:r>
                      <a:rPr lang="en-US" sz="2400" b="1" i="1" baseline="-25000" smtClean="0">
                        <a:latin typeface="Cambria Math" panose="02040503050406030204" pitchFamily="18" charset="0"/>
                      </a:rPr>
                      <m:t>𝒔𝒕𝒓𝒆𝒔𝒔</m:t>
                    </m:r>
                  </m:oMath>
                </a14:m>
                <a:r>
                  <a:rPr lang="en-GB" sz="2400" b="1" baseline="-25000" dirty="0">
                    <a:latin typeface="Calibri" panose="020F0502020204030204" pitchFamily="34" charset="0"/>
                    <a:cs typeface="Calibri" panose="020F0502020204030204" pitchFamily="34" charset="0"/>
                  </a:rPr>
                  <a:t> </a:t>
                </a:r>
                <a:r>
                  <a:rPr lang="en-GB" sz="2400" b="1" baseline="-25000" dirty="0">
                    <a:latin typeface="Cambria Math" panose="02040503050406030204" pitchFamily="18" charset="0"/>
                    <a:ea typeface="Cambria Math" panose="02040503050406030204" pitchFamily="18" charset="0"/>
                    <a:cs typeface="Calibri" panose="020F0502020204030204" pitchFamily="34" charset="0"/>
                  </a:rPr>
                  <a:t>(COLD – R.T.)</a:t>
                </a:r>
                <a:r>
                  <a:rPr lang="en-GB" sz="2400" dirty="0">
                    <a:latin typeface="Calibri" panose="020F0502020204030204" pitchFamily="34" charset="0"/>
                    <a:ea typeface="Cambria Math" panose="02040503050406030204" pitchFamily="18" charset="0"/>
                    <a:cs typeface="Calibri" panose="020F0502020204030204" pitchFamily="34" charset="0"/>
                  </a:rPr>
                  <a:t> and protection of the coils @ R.T. </a:t>
                </a:r>
              </a:p>
              <a:p>
                <a:pPr lvl="1" algn="just"/>
                <a:endParaRPr lang="en-GB" sz="2400" dirty="0">
                  <a:latin typeface="Calibri" panose="020F0502020204030204" pitchFamily="34" charset="0"/>
                  <a:ea typeface="Cambria Math" panose="02040503050406030204" pitchFamily="18" charset="0"/>
                  <a:cs typeface="Calibri" panose="020F0502020204030204" pitchFamily="34" charset="0"/>
                </a:endParaRPr>
              </a:p>
              <a:p>
                <a:pPr marL="800100" lvl="1" indent="-342900" algn="just">
                  <a:buFont typeface="Arial" panose="020B0604020202020204" pitchFamily="34" charset="0"/>
                  <a:buChar char="•"/>
                </a:pPr>
                <a:r>
                  <a:rPr lang="en-GB" sz="2400" dirty="0">
                    <a:latin typeface="Calibri" panose="020F0502020204030204" pitchFamily="34" charset="0"/>
                    <a:ea typeface="Cambria Math" panose="02040503050406030204" pitchFamily="18" charset="0"/>
                    <a:cs typeface="Calibri" panose="020F0502020204030204" pitchFamily="34" charset="0"/>
                  </a:rPr>
                  <a:t>The outcome of the study shows: for</a:t>
                </a:r>
                <a:r>
                  <a:rPr lang="en-GB" sz="2400" b="1" dirty="0">
                    <a:latin typeface="Calibri" panose="020F0502020204030204" pitchFamily="34" charset="0"/>
                    <a:ea typeface="Cambria Math" panose="02040503050406030204" pitchFamily="18" charset="0"/>
                    <a:cs typeface="Calibri" panose="020F0502020204030204" pitchFamily="34" charset="0"/>
                  </a:rPr>
                  <a:t> </a:t>
                </a:r>
                <a:r>
                  <a:rPr lang="en-US" sz="2400" dirty="0">
                    <a:latin typeface="Calibri" panose="020F0502020204030204" pitchFamily="34" charset="0"/>
                    <a:ea typeface="Cambria Math" panose="02040503050406030204" pitchFamily="18" charset="0"/>
                    <a:cs typeface="Calibri" panose="020F0502020204030204" pitchFamily="34" charset="0"/>
                  </a:rPr>
                  <a:t>y</a:t>
                </a:r>
                <a:r>
                  <a:rPr lang="en-US" sz="2400" dirty="0">
                    <a:latin typeface="Calibri" panose="020F0502020204030204" pitchFamily="34" charset="0"/>
                    <a:cs typeface="Calibri" panose="020F0502020204030204" pitchFamily="34" charset="0"/>
                  </a:rPr>
                  <a:t>oke-collar = </a:t>
                </a:r>
                <a:r>
                  <a:rPr lang="en-US" sz="2400" b="1" dirty="0">
                    <a:solidFill>
                      <a:srgbClr val="FF0000"/>
                    </a:solidFill>
                    <a:latin typeface="Calibri" panose="020F0502020204030204" pitchFamily="34" charset="0"/>
                    <a:cs typeface="Calibri" panose="020F0502020204030204" pitchFamily="34" charset="0"/>
                  </a:rPr>
                  <a:t>0.15</a:t>
                </a:r>
                <a:r>
                  <a:rPr lang="en-US" sz="2400" dirty="0">
                    <a:latin typeface="Calibri" panose="020F0502020204030204" pitchFamily="34" charset="0"/>
                    <a:cs typeface="Calibri" panose="020F0502020204030204" pitchFamily="34" charset="0"/>
                  </a:rPr>
                  <a:t> </a:t>
                </a:r>
                <a:r>
                  <a:rPr lang="en-US" sz="2000" b="1" dirty="0">
                    <a:latin typeface="Calibri" panose="020F0502020204030204" pitchFamily="34" charset="0"/>
                    <a:cs typeface="Calibri" panose="020F0502020204030204" pitchFamily="34" charset="0"/>
                  </a:rPr>
                  <a:t>mm, </a:t>
                </a:r>
                <a:r>
                  <a:rPr lang="en-US" sz="2400" dirty="0">
                    <a:latin typeface="Calibri" panose="020F0502020204030204" pitchFamily="34" charset="0"/>
                    <a:cs typeface="Calibri" panose="020F0502020204030204" pitchFamily="34" charset="0"/>
                  </a:rPr>
                  <a:t>yoke-yoke</a:t>
                </a:r>
                <a:r>
                  <a:rPr lang="en-US" sz="2000" b="1" dirty="0">
                    <a:latin typeface="Calibri" panose="020F0502020204030204" pitchFamily="34" charset="0"/>
                    <a:cs typeface="Calibri" panose="020F0502020204030204" pitchFamily="34" charset="0"/>
                  </a:rPr>
                  <a:t> = </a:t>
                </a:r>
                <a:r>
                  <a:rPr lang="en-US" sz="2400" b="1" dirty="0">
                    <a:solidFill>
                      <a:srgbClr val="FF0000"/>
                    </a:solidFill>
                    <a:latin typeface="Calibri" panose="020F0502020204030204" pitchFamily="34" charset="0"/>
                    <a:cs typeface="Calibri" panose="020F0502020204030204" pitchFamily="34" charset="0"/>
                  </a:rPr>
                  <a:t>0.3</a:t>
                </a:r>
                <a:r>
                  <a:rPr lang="en-US" sz="2000" b="1" dirty="0">
                    <a:latin typeface="Calibri" panose="020F0502020204030204" pitchFamily="34" charset="0"/>
                    <a:cs typeface="Calibri" panose="020F0502020204030204" pitchFamily="34" charset="0"/>
                  </a:rPr>
                  <a:t> mm, </a:t>
                </a:r>
                <a14:m>
                  <m:oMath xmlns:m="http://schemas.openxmlformats.org/officeDocument/2006/math">
                    <m:r>
                      <a:rPr lang="en-US" sz="2400" b="1" i="1" smtClean="0">
                        <a:latin typeface="Cambria Math" panose="02040503050406030204" pitchFamily="18" charset="0"/>
                      </a:rPr>
                      <m:t>𝜹</m:t>
                    </m:r>
                    <m:r>
                      <a:rPr lang="en-US" sz="2400" b="1" i="1" baseline="-25000" smtClean="0">
                        <a:latin typeface="Cambria Math" panose="02040503050406030204" pitchFamily="18" charset="0"/>
                      </a:rPr>
                      <m:t>𝒔𝒕𝒓𝒆𝒔𝒔</m:t>
                    </m:r>
                  </m:oMath>
                </a14:m>
                <a:r>
                  <a:rPr lang="en-GB" sz="2400" b="1" baseline="-25000" dirty="0">
                    <a:latin typeface="Calibri" panose="020F0502020204030204" pitchFamily="34" charset="0"/>
                    <a:cs typeface="Calibri" panose="020F0502020204030204" pitchFamily="34" charset="0"/>
                  </a:rPr>
                  <a:t> </a:t>
                </a:r>
                <a:r>
                  <a:rPr lang="en-GB" sz="2400" b="1" baseline="-25000" dirty="0">
                    <a:latin typeface="Cambria Math" panose="02040503050406030204" pitchFamily="18" charset="0"/>
                    <a:ea typeface="Cambria Math" panose="02040503050406030204" pitchFamily="18" charset="0"/>
                    <a:cs typeface="Calibri" panose="020F0502020204030204" pitchFamily="34" charset="0"/>
                  </a:rPr>
                  <a:t>(COLD – R.T.)</a:t>
                </a:r>
                <a:r>
                  <a:rPr lang="en-GB" sz="2000" b="1" baseline="-25000" dirty="0">
                    <a:latin typeface="Cambria Math" panose="02040503050406030204" pitchFamily="18" charset="0"/>
                    <a:ea typeface="Cambria Math" panose="02040503050406030204" pitchFamily="18" charset="0"/>
                    <a:cs typeface="Calibri" panose="020F0502020204030204" pitchFamily="34" charset="0"/>
                  </a:rPr>
                  <a:t> </a:t>
                </a:r>
                <a:r>
                  <a:rPr lang="en-GB" sz="2000" b="1" dirty="0">
                    <a:latin typeface="Calibri" panose="020F0502020204030204" pitchFamily="34" charset="0"/>
                    <a:ea typeface="Cambria Math" panose="02040503050406030204" pitchFamily="18" charset="0"/>
                    <a:cs typeface="Calibri" panose="020F0502020204030204" pitchFamily="34" charset="0"/>
                  </a:rPr>
                  <a:t>=</a:t>
                </a:r>
                <a:r>
                  <a:rPr lang="en-GB" sz="2000" b="1" dirty="0">
                    <a:latin typeface="Cambria Math" panose="02040503050406030204" pitchFamily="18" charset="0"/>
                    <a:ea typeface="Cambria Math" panose="02040503050406030204" pitchFamily="18" charset="0"/>
                    <a:cs typeface="Calibri" panose="020F0502020204030204" pitchFamily="34" charset="0"/>
                  </a:rPr>
                  <a:t> </a:t>
                </a:r>
                <a:r>
                  <a:rPr lang="en-GB" sz="2400" b="1" dirty="0">
                    <a:solidFill>
                      <a:srgbClr val="FF0000"/>
                    </a:solidFill>
                    <a:latin typeface="Calibri" panose="020F0502020204030204" pitchFamily="34" charset="0"/>
                    <a:ea typeface="Cambria Math" panose="02040503050406030204" pitchFamily="18" charset="0"/>
                    <a:cs typeface="Calibri" panose="020F0502020204030204" pitchFamily="34" charset="0"/>
                  </a:rPr>
                  <a:t>+5 </a:t>
                </a:r>
                <a:r>
                  <a:rPr lang="en-GB" sz="2400" b="1" dirty="0">
                    <a:latin typeface="Calibri" panose="020F0502020204030204" pitchFamily="34" charset="0"/>
                    <a:ea typeface="Cambria Math" panose="02040503050406030204" pitchFamily="18" charset="0"/>
                    <a:cs typeface="Calibri" panose="020F0502020204030204" pitchFamily="34" charset="0"/>
                  </a:rPr>
                  <a:t>MPa</a:t>
                </a:r>
                <a:r>
                  <a:rPr lang="en-US" sz="2400" dirty="0">
                    <a:latin typeface="Calibri" panose="020F0502020204030204" pitchFamily="34" charset="0"/>
                    <a:cs typeface="Calibri" panose="020F0502020204030204" pitchFamily="34" charset="0"/>
                  </a:rPr>
                  <a:t>, with a </a:t>
                </a:r>
                <a:r>
                  <a:rPr lang="en-GB" sz="2400" b="1" dirty="0">
                    <a:solidFill>
                      <a:srgbClr val="FF0000"/>
                    </a:solidFill>
                    <a:latin typeface="Calibri" panose="020F0502020204030204" pitchFamily="34" charset="0"/>
                    <a:ea typeface="Cambria Math" panose="02040503050406030204" pitchFamily="18" charset="0"/>
                    <a:cs typeface="Calibri" panose="020F0502020204030204" pitchFamily="34" charset="0"/>
                  </a:rPr>
                  <a:t>10%</a:t>
                </a:r>
                <a:r>
                  <a:rPr lang="en-GB" sz="2400" dirty="0">
                    <a:latin typeface="Calibri" panose="020F0502020204030204" pitchFamily="34" charset="0"/>
                    <a:ea typeface="Cambria Math" panose="02040503050406030204" pitchFamily="18" charset="0"/>
                    <a:cs typeface="Calibri" panose="020F0502020204030204" pitchFamily="34" charset="0"/>
                  </a:rPr>
                  <a:t> pole-coil contact @ POW.</a:t>
                </a:r>
              </a:p>
              <a:p>
                <a:pPr lvl="1" algn="just"/>
                <a:endParaRPr lang="en-GB" sz="2400" dirty="0">
                  <a:latin typeface="Calibri" panose="020F0502020204030204" pitchFamily="34" charset="0"/>
                  <a:ea typeface="Cambria Math" panose="02040503050406030204" pitchFamily="18" charset="0"/>
                  <a:cs typeface="Calibri" panose="020F0502020204030204" pitchFamily="34" charset="0"/>
                </a:endParaRPr>
              </a:p>
              <a:p>
                <a:pPr marL="800100" lvl="1" indent="-342900" algn="just">
                  <a:buFont typeface="Arial" panose="020B0604020202020204" pitchFamily="34" charset="0"/>
                  <a:buChar char="•"/>
                </a:pPr>
                <a:r>
                  <a:rPr lang="en-GB" sz="2400" dirty="0">
                    <a:latin typeface="Calibri" panose="020F0502020204030204" pitchFamily="34" charset="0"/>
                    <a:ea typeface="Cambria Math" panose="02040503050406030204" pitchFamily="18" charset="0"/>
                    <a:cs typeface="Calibri" panose="020F0502020204030204" pitchFamily="34" charset="0"/>
                  </a:rPr>
                  <a:t>As a next step, to find an operating point where the residual pressure on pole-coil is larger. </a:t>
                </a:r>
              </a:p>
              <a:p>
                <a:pPr lvl="1" algn="just"/>
                <a:endParaRPr lang="en-GB" sz="2400" dirty="0">
                  <a:latin typeface="Calibri" panose="020F0502020204030204" pitchFamily="34" charset="0"/>
                  <a:ea typeface="Cambria Math" panose="02040503050406030204" pitchFamily="18" charset="0"/>
                  <a:cs typeface="Calibri" panose="020F0502020204030204" pitchFamily="34" charset="0"/>
                </a:endParaRPr>
              </a:p>
              <a:p>
                <a:pPr marL="800100" lvl="1" indent="-342900" algn="just">
                  <a:buFont typeface="Arial" panose="020B0604020202020204" pitchFamily="34" charset="0"/>
                  <a:buChar char="•"/>
                </a:pPr>
                <a:r>
                  <a:rPr lang="en-GB" sz="2400" dirty="0">
                    <a:latin typeface="Calibri" panose="020F0502020204030204" pitchFamily="34" charset="0"/>
                    <a:ea typeface="Cambria Math" panose="02040503050406030204" pitchFamily="18" charset="0"/>
                    <a:cs typeface="Calibri" panose="020F0502020204030204" pitchFamily="34" charset="0"/>
                  </a:rPr>
                  <a:t>Horizontal split configuration seems less effective to implement on non-optimised 11T collars, although it gives reasonable results.</a:t>
                </a:r>
              </a:p>
              <a:p>
                <a:pPr lvl="1" algn="just"/>
                <a:endParaRPr lang="en-GB" sz="2400" dirty="0">
                  <a:latin typeface="Calibri" panose="020F0502020204030204" pitchFamily="34" charset="0"/>
                  <a:ea typeface="Cambria Math" panose="02040503050406030204" pitchFamily="18" charset="0"/>
                  <a:cs typeface="Calibri" panose="020F0502020204030204" pitchFamily="34" charset="0"/>
                </a:endParaRPr>
              </a:p>
              <a:p>
                <a:pPr lvl="1" algn="just"/>
                <a:endParaRPr lang="en-GB" sz="2400" dirty="0">
                  <a:latin typeface="Calibri" panose="020F0502020204030204" pitchFamily="34" charset="0"/>
                  <a:ea typeface="Cambria Math" panose="02040503050406030204" pitchFamily="18" charset="0"/>
                  <a:cs typeface="Calibri" panose="020F0502020204030204" pitchFamily="34" charset="0"/>
                </a:endParaRPr>
              </a:p>
              <a:p>
                <a:pPr marL="800100" lvl="1" indent="-342900" algn="just">
                  <a:buFont typeface="Arial" panose="020B0604020202020204" pitchFamily="34" charset="0"/>
                  <a:buChar char="•"/>
                </a:pPr>
                <a:endParaRPr lang="en-GB" sz="2400" dirty="0">
                  <a:latin typeface="Calibri" panose="020F0502020204030204" pitchFamily="34" charset="0"/>
                  <a:ea typeface="Cambria Math" panose="02040503050406030204" pitchFamily="18" charset="0"/>
                  <a:cs typeface="Calibri" panose="020F0502020204030204" pitchFamily="34" charset="0"/>
                </a:endParaRPr>
              </a:p>
            </p:txBody>
          </p:sp>
        </mc:Choice>
        <mc:Fallback xmlns="">
          <p:sp>
            <p:nvSpPr>
              <p:cNvPr id="6" name="TextBox 5">
                <a:extLst>
                  <a:ext uri="{FF2B5EF4-FFF2-40B4-BE49-F238E27FC236}">
                    <a16:creationId xmlns:a16="http://schemas.microsoft.com/office/drawing/2014/main" id="{CC37DAEB-59B7-8028-B522-E6D507B355B9}"/>
                  </a:ext>
                </a:extLst>
              </p:cNvPr>
              <p:cNvSpPr txBox="1">
                <a:spLocks noRot="1" noChangeAspect="1" noMove="1" noResize="1" noEditPoints="1" noAdjustHandles="1" noChangeArrowheads="1" noChangeShapeType="1" noTextEdit="1"/>
              </p:cNvSpPr>
              <p:nvPr/>
            </p:nvSpPr>
            <p:spPr>
              <a:xfrm>
                <a:off x="0" y="801257"/>
                <a:ext cx="8491973" cy="6370975"/>
              </a:xfrm>
              <a:prstGeom prst="rect">
                <a:avLst/>
              </a:prstGeom>
              <a:blipFill>
                <a:blip r:embed="rId2"/>
                <a:stretch>
                  <a:fillRect t="-765" r="-1077"/>
                </a:stretch>
              </a:blipFill>
            </p:spPr>
            <p:txBody>
              <a:bodyPr/>
              <a:lstStyle/>
              <a:p>
                <a:r>
                  <a:rPr lang="en-GB">
                    <a:noFill/>
                  </a:rPr>
                  <a:t> </a:t>
                </a:r>
              </a:p>
            </p:txBody>
          </p:sp>
        </mc:Fallback>
      </mc:AlternateContent>
    </p:spTree>
    <p:extLst>
      <p:ext uri="{BB962C8B-B14F-4D97-AF65-F5344CB8AC3E}">
        <p14:creationId xmlns:p14="http://schemas.microsoft.com/office/powerpoint/2010/main" val="3117604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048B88-028B-C628-7D97-48A5BA97A16E}"/>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1975CB73-39A4-765A-ED4E-6721CCE9D0DF}"/>
              </a:ext>
            </a:extLst>
          </p:cNvPr>
          <p:cNvSpPr>
            <a:spLocks noGrp="1"/>
          </p:cNvSpPr>
          <p:nvPr>
            <p:ph type="dt" sz="half" idx="2"/>
          </p:nvPr>
        </p:nvSpPr>
        <p:spPr/>
        <p:txBody>
          <a:bodyPr/>
          <a:lstStyle/>
          <a:p>
            <a:fld id="{1089628F-FCE3-4ECD-84F0-41A37E92B65B}" type="datetime1">
              <a:rPr lang="en-US" smtClean="0"/>
              <a:t>3/11/2025</a:t>
            </a:fld>
            <a:endParaRPr lang="en-US" dirty="0"/>
          </a:p>
        </p:txBody>
      </p:sp>
      <p:sp>
        <p:nvSpPr>
          <p:cNvPr id="3" name="Footer Placeholder 2">
            <a:extLst>
              <a:ext uri="{FF2B5EF4-FFF2-40B4-BE49-F238E27FC236}">
                <a16:creationId xmlns:a16="http://schemas.microsoft.com/office/drawing/2014/main" id="{A7B249D3-A2E7-5DDA-56EE-338BB8B0E489}"/>
              </a:ext>
            </a:extLst>
          </p:cNvPr>
          <p:cNvSpPr>
            <a:spLocks noGrp="1"/>
          </p:cNvSpPr>
          <p:nvPr>
            <p:ph type="ftr" sz="quarter" idx="3"/>
          </p:nvPr>
        </p:nvSpPr>
        <p:spPr/>
        <p:txBody>
          <a:bodyPr/>
          <a:lstStyle/>
          <a:p>
            <a:r>
              <a:rPr lang="en-US"/>
              <a:t>Author: Sachin Gowrishankar</a:t>
            </a:r>
            <a:endParaRPr lang="en-US" dirty="0"/>
          </a:p>
        </p:txBody>
      </p:sp>
      <p:sp>
        <p:nvSpPr>
          <p:cNvPr id="4" name="Slide Number Placeholder 3">
            <a:extLst>
              <a:ext uri="{FF2B5EF4-FFF2-40B4-BE49-F238E27FC236}">
                <a16:creationId xmlns:a16="http://schemas.microsoft.com/office/drawing/2014/main" id="{97B8B52F-562F-EF29-3288-F3277A1AC192}"/>
              </a:ext>
            </a:extLst>
          </p:cNvPr>
          <p:cNvSpPr>
            <a:spLocks noGrp="1"/>
          </p:cNvSpPr>
          <p:nvPr>
            <p:ph type="sldNum" sz="quarter" idx="4"/>
          </p:nvPr>
        </p:nvSpPr>
        <p:spPr/>
        <p:txBody>
          <a:bodyPr/>
          <a:lstStyle/>
          <a:p>
            <a:fld id="{17918391-D411-FE40-AAD7-861AE5233E0E}" type="slidenum">
              <a:rPr lang="en-US" smtClean="0"/>
              <a:pPr/>
              <a:t>15</a:t>
            </a:fld>
            <a:endParaRPr lang="en-US"/>
          </a:p>
        </p:txBody>
      </p:sp>
      <p:sp>
        <p:nvSpPr>
          <p:cNvPr id="18" name="Title 1">
            <a:extLst>
              <a:ext uri="{FF2B5EF4-FFF2-40B4-BE49-F238E27FC236}">
                <a16:creationId xmlns:a16="http://schemas.microsoft.com/office/drawing/2014/main" id="{90EDBF3E-899E-734D-45C1-87C76FE8F28A}"/>
              </a:ext>
            </a:extLst>
          </p:cNvPr>
          <p:cNvSpPr txBox="1">
            <a:spLocks/>
          </p:cNvSpPr>
          <p:nvPr/>
        </p:nvSpPr>
        <p:spPr>
          <a:xfrm>
            <a:off x="3440197" y="2426802"/>
            <a:ext cx="2698275" cy="1380699"/>
          </a:xfrm>
          <a:prstGeom prst="rect">
            <a:avLst/>
          </a:prstGeom>
        </p:spPr>
        <p:txBody>
          <a:bodyPr>
            <a:noAutofit/>
          </a:bodyPr>
          <a:lst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a:lstStyle>
          <a:p>
            <a:r>
              <a:rPr lang="en-US" sz="4000" b="1" dirty="0"/>
              <a:t>APPENDIX</a:t>
            </a:r>
            <a:endParaRPr lang="en-GB" sz="4000" b="1" dirty="0"/>
          </a:p>
        </p:txBody>
      </p:sp>
    </p:spTree>
    <p:extLst>
      <p:ext uri="{BB962C8B-B14F-4D97-AF65-F5344CB8AC3E}">
        <p14:creationId xmlns:p14="http://schemas.microsoft.com/office/powerpoint/2010/main" val="1301223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82ADF8-A471-9F52-0B40-4A91B3C311E8}"/>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E8F16C3B-3B35-5243-70FD-1E0AAB8D2F54}"/>
              </a:ext>
            </a:extLst>
          </p:cNvPr>
          <p:cNvSpPr>
            <a:spLocks noGrp="1"/>
          </p:cNvSpPr>
          <p:nvPr>
            <p:ph type="dt" sz="half" idx="2"/>
          </p:nvPr>
        </p:nvSpPr>
        <p:spPr/>
        <p:txBody>
          <a:bodyPr/>
          <a:lstStyle/>
          <a:p>
            <a:fld id="{1089628F-FCE3-4ECD-84F0-41A37E92B65B}" type="datetime1">
              <a:rPr lang="en-US" smtClean="0"/>
              <a:t>3/11/2025</a:t>
            </a:fld>
            <a:endParaRPr lang="en-US" dirty="0"/>
          </a:p>
        </p:txBody>
      </p:sp>
      <p:sp>
        <p:nvSpPr>
          <p:cNvPr id="3" name="Footer Placeholder 2">
            <a:extLst>
              <a:ext uri="{FF2B5EF4-FFF2-40B4-BE49-F238E27FC236}">
                <a16:creationId xmlns:a16="http://schemas.microsoft.com/office/drawing/2014/main" id="{61D039B8-3DF1-1C35-0028-AD12C69C10F6}"/>
              </a:ext>
            </a:extLst>
          </p:cNvPr>
          <p:cNvSpPr>
            <a:spLocks noGrp="1"/>
          </p:cNvSpPr>
          <p:nvPr>
            <p:ph type="ftr" sz="quarter" idx="3"/>
          </p:nvPr>
        </p:nvSpPr>
        <p:spPr/>
        <p:txBody>
          <a:bodyPr/>
          <a:lstStyle/>
          <a:p>
            <a:r>
              <a:rPr lang="en-US"/>
              <a:t>Author: Sachin Gowrishankar</a:t>
            </a:r>
            <a:endParaRPr lang="en-US" dirty="0"/>
          </a:p>
        </p:txBody>
      </p:sp>
      <p:sp>
        <p:nvSpPr>
          <p:cNvPr id="4" name="Slide Number Placeholder 3">
            <a:extLst>
              <a:ext uri="{FF2B5EF4-FFF2-40B4-BE49-F238E27FC236}">
                <a16:creationId xmlns:a16="http://schemas.microsoft.com/office/drawing/2014/main" id="{83371E07-9B45-6905-4C46-464FFFD8321A}"/>
              </a:ext>
            </a:extLst>
          </p:cNvPr>
          <p:cNvSpPr>
            <a:spLocks noGrp="1"/>
          </p:cNvSpPr>
          <p:nvPr>
            <p:ph type="sldNum" sz="quarter" idx="4"/>
          </p:nvPr>
        </p:nvSpPr>
        <p:spPr/>
        <p:txBody>
          <a:bodyPr/>
          <a:lstStyle/>
          <a:p>
            <a:fld id="{17918391-D411-FE40-AAD7-861AE5233E0E}" type="slidenum">
              <a:rPr lang="en-US" smtClean="0"/>
              <a:pPr/>
              <a:t>16</a:t>
            </a:fld>
            <a:endParaRPr lang="en-US"/>
          </a:p>
        </p:txBody>
      </p:sp>
      <p:sp>
        <p:nvSpPr>
          <p:cNvPr id="5" name="Title 1">
            <a:extLst>
              <a:ext uri="{FF2B5EF4-FFF2-40B4-BE49-F238E27FC236}">
                <a16:creationId xmlns:a16="http://schemas.microsoft.com/office/drawing/2014/main" id="{F313AD23-3E57-6B02-A6F1-E677FA38C1E4}"/>
              </a:ext>
            </a:extLst>
          </p:cNvPr>
          <p:cNvSpPr txBox="1">
            <a:spLocks/>
          </p:cNvSpPr>
          <p:nvPr/>
        </p:nvSpPr>
        <p:spPr>
          <a:xfrm>
            <a:off x="87086" y="47412"/>
            <a:ext cx="8155205" cy="561462"/>
          </a:xfrm>
          <a:prstGeom prst="rect">
            <a:avLst/>
          </a:prstGeom>
        </p:spPr>
        <p:txBody>
          <a:bodyPr>
            <a:noAutofit/>
          </a:bodyPr>
          <a:lst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a:lstStyle>
          <a:p>
            <a:r>
              <a:rPr lang="en-US" sz="3600" b="1" dirty="0"/>
              <a:t>Sensitivity of yoke-collar gap</a:t>
            </a:r>
            <a:endParaRPr lang="en-GB" sz="3600" b="1" dirty="0"/>
          </a:p>
        </p:txBody>
      </p:sp>
      <p:grpSp>
        <p:nvGrpSpPr>
          <p:cNvPr id="130" name="Group 129">
            <a:extLst>
              <a:ext uri="{FF2B5EF4-FFF2-40B4-BE49-F238E27FC236}">
                <a16:creationId xmlns:a16="http://schemas.microsoft.com/office/drawing/2014/main" id="{644A6B90-7308-8DCF-72F0-C363187F6017}"/>
              </a:ext>
            </a:extLst>
          </p:cNvPr>
          <p:cNvGrpSpPr/>
          <p:nvPr/>
        </p:nvGrpSpPr>
        <p:grpSpPr>
          <a:xfrm>
            <a:off x="250891" y="670383"/>
            <a:ext cx="8550263" cy="1623538"/>
            <a:chOff x="1664585" y="1044"/>
            <a:chExt cx="8550263" cy="1649450"/>
          </a:xfrm>
        </p:grpSpPr>
        <p:grpSp>
          <p:nvGrpSpPr>
            <p:cNvPr id="8" name="Group 7">
              <a:extLst>
                <a:ext uri="{FF2B5EF4-FFF2-40B4-BE49-F238E27FC236}">
                  <a16:creationId xmlns:a16="http://schemas.microsoft.com/office/drawing/2014/main" id="{D32E38E5-1EC1-1330-7FE6-3A09D7A6669C}"/>
                </a:ext>
              </a:extLst>
            </p:cNvPr>
            <p:cNvGrpSpPr/>
            <p:nvPr/>
          </p:nvGrpSpPr>
          <p:grpSpPr>
            <a:xfrm>
              <a:off x="3420803" y="184806"/>
              <a:ext cx="2479771" cy="1284896"/>
              <a:chOff x="4347" y="829902"/>
              <a:chExt cx="3543458" cy="1890179"/>
            </a:xfrm>
          </p:grpSpPr>
          <p:pic>
            <p:nvPicPr>
              <p:cNvPr id="10" name="Picture 9">
                <a:extLst>
                  <a:ext uri="{FF2B5EF4-FFF2-40B4-BE49-F238E27FC236}">
                    <a16:creationId xmlns:a16="http://schemas.microsoft.com/office/drawing/2014/main" id="{5CD4FEDC-6F76-9AFB-E359-48B8B566C976}"/>
                  </a:ext>
                </a:extLst>
              </p:cNvPr>
              <p:cNvPicPr>
                <a:picLocks noChangeAspect="1"/>
              </p:cNvPicPr>
              <p:nvPr/>
            </p:nvPicPr>
            <p:blipFill>
              <a:blip r:embed="rId2"/>
              <a:stretch>
                <a:fillRect/>
              </a:stretch>
            </p:blipFill>
            <p:spPr>
              <a:xfrm>
                <a:off x="1772100" y="1229400"/>
                <a:ext cx="1532888" cy="1490681"/>
              </a:xfrm>
              <a:prstGeom prst="rect">
                <a:avLst/>
              </a:prstGeom>
            </p:spPr>
          </p:pic>
          <p:cxnSp>
            <p:nvCxnSpPr>
              <p:cNvPr id="11" name="Straight Connector 10">
                <a:extLst>
                  <a:ext uri="{FF2B5EF4-FFF2-40B4-BE49-F238E27FC236}">
                    <a16:creationId xmlns:a16="http://schemas.microsoft.com/office/drawing/2014/main" id="{FE67304E-3BF6-954D-935A-550214B1B36F}"/>
                  </a:ext>
                </a:extLst>
              </p:cNvPr>
              <p:cNvCxnSpPr>
                <a:cxnSpLocks/>
              </p:cNvCxnSpPr>
              <p:nvPr/>
            </p:nvCxnSpPr>
            <p:spPr>
              <a:xfrm>
                <a:off x="1754959" y="1097695"/>
                <a:ext cx="17141" cy="1601825"/>
              </a:xfrm>
              <a:prstGeom prst="line">
                <a:avLst/>
              </a:prstGeom>
              <a:ln w="19050">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BD23D767-0443-F0DA-7D02-B6966B1397AA}"/>
                  </a:ext>
                </a:extLst>
              </p:cNvPr>
              <p:cNvCxnSpPr>
                <a:cxnSpLocks/>
              </p:cNvCxnSpPr>
              <p:nvPr/>
            </p:nvCxnSpPr>
            <p:spPr>
              <a:xfrm flipH="1">
                <a:off x="1783601" y="1099317"/>
                <a:ext cx="299215" cy="84774"/>
              </a:xfrm>
              <a:prstGeom prst="straightConnector1">
                <a:avLst/>
              </a:prstGeom>
              <a:ln w="127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F976C910-891F-651B-4C8B-3B724169588B}"/>
                  </a:ext>
                </a:extLst>
              </p:cNvPr>
              <p:cNvSpPr txBox="1"/>
              <p:nvPr/>
            </p:nvSpPr>
            <p:spPr>
              <a:xfrm>
                <a:off x="2014918" y="829902"/>
                <a:ext cx="1532887" cy="384848"/>
              </a:xfrm>
              <a:prstGeom prst="rect">
                <a:avLst/>
              </a:prstGeom>
              <a:noFill/>
            </p:spPr>
            <p:txBody>
              <a:bodyPr wrap="square" rtlCol="0">
                <a:spAutoFit/>
              </a:bodyPr>
              <a:lstStyle/>
              <a:p>
                <a:r>
                  <a:rPr lang="en-US" sz="1100" b="1" dirty="0">
                    <a:latin typeface="Aptos Narrow" panose="020B0004020202020204" pitchFamily="34" charset="0"/>
                  </a:rPr>
                  <a:t>Parting plane</a:t>
                </a:r>
                <a:endParaRPr lang="en-GB" sz="1100" b="1" dirty="0">
                  <a:latin typeface="Aptos Narrow" panose="020B0004020202020204" pitchFamily="34" charset="0"/>
                </a:endParaRPr>
              </a:p>
            </p:txBody>
          </p:sp>
          <p:grpSp>
            <p:nvGrpSpPr>
              <p:cNvPr id="24" name="Group 23">
                <a:extLst>
                  <a:ext uri="{FF2B5EF4-FFF2-40B4-BE49-F238E27FC236}">
                    <a16:creationId xmlns:a16="http://schemas.microsoft.com/office/drawing/2014/main" id="{D915EB2F-76F9-BA30-8053-97151CBD995B}"/>
                  </a:ext>
                </a:extLst>
              </p:cNvPr>
              <p:cNvGrpSpPr/>
              <p:nvPr/>
            </p:nvGrpSpPr>
            <p:grpSpPr>
              <a:xfrm>
                <a:off x="186952" y="1667242"/>
                <a:ext cx="809732" cy="788602"/>
                <a:chOff x="1160038" y="829556"/>
                <a:chExt cx="1558136" cy="1569106"/>
              </a:xfrm>
            </p:grpSpPr>
            <p:pic>
              <p:nvPicPr>
                <p:cNvPr id="74" name="Picture 73">
                  <a:extLst>
                    <a:ext uri="{FF2B5EF4-FFF2-40B4-BE49-F238E27FC236}">
                      <a16:creationId xmlns:a16="http://schemas.microsoft.com/office/drawing/2014/main" id="{68E12EA7-20D4-01D3-E69A-C0C0AD42AA0A}"/>
                    </a:ext>
                  </a:extLst>
                </p:cNvPr>
                <p:cNvPicPr>
                  <a:picLocks noChangeAspect="1"/>
                </p:cNvPicPr>
                <p:nvPr/>
              </p:nvPicPr>
              <p:blipFill>
                <a:blip r:embed="rId3"/>
                <a:stretch>
                  <a:fillRect/>
                </a:stretch>
              </p:blipFill>
              <p:spPr>
                <a:xfrm>
                  <a:off x="1327330" y="829556"/>
                  <a:ext cx="1390844" cy="1276527"/>
                </a:xfrm>
                <a:prstGeom prst="rect">
                  <a:avLst/>
                </a:prstGeom>
              </p:spPr>
            </p:pic>
            <p:cxnSp>
              <p:nvCxnSpPr>
                <p:cNvPr id="78" name="Straight Connector 77">
                  <a:extLst>
                    <a:ext uri="{FF2B5EF4-FFF2-40B4-BE49-F238E27FC236}">
                      <a16:creationId xmlns:a16="http://schemas.microsoft.com/office/drawing/2014/main" id="{88A4710C-4420-624D-59C1-B7E3C21A2448}"/>
                    </a:ext>
                  </a:extLst>
                </p:cNvPr>
                <p:cNvCxnSpPr>
                  <a:cxnSpLocks/>
                </p:cNvCxnSpPr>
                <p:nvPr/>
              </p:nvCxnSpPr>
              <p:spPr>
                <a:xfrm>
                  <a:off x="1160038" y="880071"/>
                  <a:ext cx="0" cy="1518591"/>
                </a:xfrm>
                <a:prstGeom prst="line">
                  <a:avLst/>
                </a:prstGeom>
                <a:ln w="38100">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32" name="Rectangle 31">
                <a:extLst>
                  <a:ext uri="{FF2B5EF4-FFF2-40B4-BE49-F238E27FC236}">
                    <a16:creationId xmlns:a16="http://schemas.microsoft.com/office/drawing/2014/main" id="{D4EC33E1-6BE1-A837-ADBE-23C39254CE7C}"/>
                  </a:ext>
                </a:extLst>
              </p:cNvPr>
              <p:cNvSpPr/>
              <p:nvPr/>
            </p:nvSpPr>
            <p:spPr>
              <a:xfrm>
                <a:off x="1738793" y="1948378"/>
                <a:ext cx="112117" cy="125859"/>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56" name="Straight Arrow Connector 55">
                <a:extLst>
                  <a:ext uri="{FF2B5EF4-FFF2-40B4-BE49-F238E27FC236}">
                    <a16:creationId xmlns:a16="http://schemas.microsoft.com/office/drawing/2014/main" id="{66DD4666-4B3E-3418-3A96-231EE76DFE44}"/>
                  </a:ext>
                </a:extLst>
              </p:cNvPr>
              <p:cNvCxnSpPr>
                <a:cxnSpLocks/>
              </p:cNvCxnSpPr>
              <p:nvPr/>
            </p:nvCxnSpPr>
            <p:spPr>
              <a:xfrm>
                <a:off x="186952" y="2057339"/>
                <a:ext cx="297001" cy="0"/>
              </a:xfrm>
              <a:prstGeom prst="straightConnector1">
                <a:avLst/>
              </a:prstGeom>
              <a:ln w="38100">
                <a:solidFill>
                  <a:srgbClr val="00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57" name="Rectangle 56">
                <a:extLst>
                  <a:ext uri="{FF2B5EF4-FFF2-40B4-BE49-F238E27FC236}">
                    <a16:creationId xmlns:a16="http://schemas.microsoft.com/office/drawing/2014/main" id="{F677DC59-492C-5A3D-B050-A2B981CEC53A}"/>
                  </a:ext>
                </a:extLst>
              </p:cNvPr>
              <p:cNvSpPr/>
              <p:nvPr/>
            </p:nvSpPr>
            <p:spPr>
              <a:xfrm>
                <a:off x="4347" y="1410713"/>
                <a:ext cx="1037676" cy="1076095"/>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58" name="Straight Connector 57">
                <a:extLst>
                  <a:ext uri="{FF2B5EF4-FFF2-40B4-BE49-F238E27FC236}">
                    <a16:creationId xmlns:a16="http://schemas.microsoft.com/office/drawing/2014/main" id="{432FF444-652A-F2B9-4EEB-0121E73CF42C}"/>
                  </a:ext>
                </a:extLst>
              </p:cNvPr>
              <p:cNvCxnSpPr>
                <a:cxnSpLocks/>
              </p:cNvCxnSpPr>
              <p:nvPr/>
            </p:nvCxnSpPr>
            <p:spPr>
              <a:xfrm>
                <a:off x="1008483" y="1395653"/>
                <a:ext cx="775118" cy="558312"/>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a:extLst>
                  <a:ext uri="{FF2B5EF4-FFF2-40B4-BE49-F238E27FC236}">
                    <a16:creationId xmlns:a16="http://schemas.microsoft.com/office/drawing/2014/main" id="{BF45F11C-D073-A6BF-9E10-19DD6A90CE7E}"/>
                  </a:ext>
                </a:extLst>
              </p:cNvPr>
              <p:cNvCxnSpPr>
                <a:cxnSpLocks/>
              </p:cNvCxnSpPr>
              <p:nvPr/>
            </p:nvCxnSpPr>
            <p:spPr>
              <a:xfrm flipV="1">
                <a:off x="1024231" y="2095524"/>
                <a:ext cx="759369" cy="391284"/>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grpSp>
        <p:grpSp>
          <p:nvGrpSpPr>
            <p:cNvPr id="81" name="Group 80">
              <a:extLst>
                <a:ext uri="{FF2B5EF4-FFF2-40B4-BE49-F238E27FC236}">
                  <a16:creationId xmlns:a16="http://schemas.microsoft.com/office/drawing/2014/main" id="{FB44BFB7-4B44-B2D2-7385-E24E42A3732E}"/>
                </a:ext>
              </a:extLst>
            </p:cNvPr>
            <p:cNvGrpSpPr/>
            <p:nvPr/>
          </p:nvGrpSpPr>
          <p:grpSpPr>
            <a:xfrm>
              <a:off x="4878867" y="1044"/>
              <a:ext cx="5335981" cy="1649450"/>
              <a:chOff x="7226724" y="635237"/>
              <a:chExt cx="5335981" cy="1649450"/>
            </a:xfrm>
          </p:grpSpPr>
          <p:pic>
            <p:nvPicPr>
              <p:cNvPr id="82" name="Picture 81">
                <a:extLst>
                  <a:ext uri="{FF2B5EF4-FFF2-40B4-BE49-F238E27FC236}">
                    <a16:creationId xmlns:a16="http://schemas.microsoft.com/office/drawing/2014/main" id="{979D92F7-5430-B2E5-A9A1-880D89DA7674}"/>
                  </a:ext>
                </a:extLst>
              </p:cNvPr>
              <p:cNvPicPr>
                <a:picLocks noChangeAspect="1"/>
              </p:cNvPicPr>
              <p:nvPr/>
            </p:nvPicPr>
            <p:blipFill>
              <a:blip r:embed="rId4"/>
              <a:stretch>
                <a:fillRect/>
              </a:stretch>
            </p:blipFill>
            <p:spPr>
              <a:xfrm>
                <a:off x="8861174" y="1528333"/>
                <a:ext cx="844849" cy="710435"/>
              </a:xfrm>
              <a:prstGeom prst="rect">
                <a:avLst/>
              </a:prstGeom>
            </p:spPr>
          </p:pic>
          <p:sp>
            <p:nvSpPr>
              <p:cNvPr id="83" name="Rectangle 82">
                <a:extLst>
                  <a:ext uri="{FF2B5EF4-FFF2-40B4-BE49-F238E27FC236}">
                    <a16:creationId xmlns:a16="http://schemas.microsoft.com/office/drawing/2014/main" id="{E977D069-CDB4-DD31-E3F4-1539E9B0F3D5}"/>
                  </a:ext>
                </a:extLst>
              </p:cNvPr>
              <p:cNvSpPr/>
              <p:nvPr/>
            </p:nvSpPr>
            <p:spPr>
              <a:xfrm>
                <a:off x="8777580" y="1479963"/>
                <a:ext cx="983620" cy="804724"/>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84" name="Straight Connector 83">
                <a:extLst>
                  <a:ext uri="{FF2B5EF4-FFF2-40B4-BE49-F238E27FC236}">
                    <a16:creationId xmlns:a16="http://schemas.microsoft.com/office/drawing/2014/main" id="{9D1399C6-D504-45A8-6237-111EAEA64F18}"/>
                  </a:ext>
                </a:extLst>
              </p:cNvPr>
              <p:cNvCxnSpPr>
                <a:cxnSpLocks/>
              </p:cNvCxnSpPr>
              <p:nvPr/>
            </p:nvCxnSpPr>
            <p:spPr>
              <a:xfrm>
                <a:off x="7335841" y="1899935"/>
                <a:ext cx="1470156" cy="384220"/>
              </a:xfrm>
              <a:prstGeom prst="line">
                <a:avLst/>
              </a:prstGeom>
              <a:ln w="1905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85" name="Rectangle 84">
                <a:extLst>
                  <a:ext uri="{FF2B5EF4-FFF2-40B4-BE49-F238E27FC236}">
                    <a16:creationId xmlns:a16="http://schemas.microsoft.com/office/drawing/2014/main" id="{7F6DE6AC-F051-F2F3-0A2A-B0F20467E642}"/>
                  </a:ext>
                </a:extLst>
              </p:cNvPr>
              <p:cNvSpPr/>
              <p:nvPr/>
            </p:nvSpPr>
            <p:spPr>
              <a:xfrm>
                <a:off x="7226724" y="1761344"/>
                <a:ext cx="129670" cy="149901"/>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86" name="Straight Connector 85">
                <a:extLst>
                  <a:ext uri="{FF2B5EF4-FFF2-40B4-BE49-F238E27FC236}">
                    <a16:creationId xmlns:a16="http://schemas.microsoft.com/office/drawing/2014/main" id="{26BF272F-5F6D-E202-F492-8CB1B73770E5}"/>
                  </a:ext>
                </a:extLst>
              </p:cNvPr>
              <p:cNvCxnSpPr>
                <a:cxnSpLocks/>
              </p:cNvCxnSpPr>
              <p:nvPr/>
            </p:nvCxnSpPr>
            <p:spPr>
              <a:xfrm flipV="1">
                <a:off x="7347196" y="1479963"/>
                <a:ext cx="1430384" cy="280153"/>
              </a:xfrm>
              <a:prstGeom prst="line">
                <a:avLst/>
              </a:prstGeom>
              <a:ln w="1905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87" name="TextBox 86">
                <a:extLst>
                  <a:ext uri="{FF2B5EF4-FFF2-40B4-BE49-F238E27FC236}">
                    <a16:creationId xmlns:a16="http://schemas.microsoft.com/office/drawing/2014/main" id="{D6889879-C481-F882-6ECB-94DFC93D091D}"/>
                  </a:ext>
                </a:extLst>
              </p:cNvPr>
              <p:cNvSpPr txBox="1"/>
              <p:nvPr/>
            </p:nvSpPr>
            <p:spPr>
              <a:xfrm>
                <a:off x="9939024" y="635237"/>
                <a:ext cx="2623681" cy="375226"/>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Yoke-stopper gap = 0 </a:t>
                </a:r>
                <a:r>
                  <a:rPr lang="en-US" sz="1600" b="1" dirty="0">
                    <a:latin typeface="Calibri" panose="020F0502020204030204" pitchFamily="34" charset="0"/>
                    <a:cs typeface="Calibri" panose="020F0502020204030204" pitchFamily="34" charset="0"/>
                  </a:rPr>
                  <a:t>mm</a:t>
                </a:r>
                <a:endParaRPr lang="en-GB" sz="1100" b="1" dirty="0">
                  <a:latin typeface="Calibri" panose="020F0502020204030204" pitchFamily="34" charset="0"/>
                  <a:cs typeface="Calibri" panose="020F0502020204030204" pitchFamily="34" charset="0"/>
                </a:endParaRPr>
              </a:p>
            </p:txBody>
          </p:sp>
        </p:grpSp>
        <p:grpSp>
          <p:nvGrpSpPr>
            <p:cNvPr id="92" name="Group 91">
              <a:extLst>
                <a:ext uri="{FF2B5EF4-FFF2-40B4-BE49-F238E27FC236}">
                  <a16:creationId xmlns:a16="http://schemas.microsoft.com/office/drawing/2014/main" id="{6F9836B7-A9FE-B056-49EC-307AF808D73A}"/>
                </a:ext>
              </a:extLst>
            </p:cNvPr>
            <p:cNvGrpSpPr/>
            <p:nvPr/>
          </p:nvGrpSpPr>
          <p:grpSpPr>
            <a:xfrm>
              <a:off x="6596636" y="231378"/>
              <a:ext cx="537556" cy="474951"/>
              <a:chOff x="10151270" y="-288210"/>
              <a:chExt cx="750317" cy="772916"/>
            </a:xfrm>
          </p:grpSpPr>
          <p:pic>
            <p:nvPicPr>
              <p:cNvPr id="93" name="Picture 92">
                <a:extLst>
                  <a:ext uri="{FF2B5EF4-FFF2-40B4-BE49-F238E27FC236}">
                    <a16:creationId xmlns:a16="http://schemas.microsoft.com/office/drawing/2014/main" id="{75266277-9CA7-7B8D-0E28-5445AB7AEDB0}"/>
                  </a:ext>
                </a:extLst>
              </p:cNvPr>
              <p:cNvPicPr>
                <a:picLocks noChangeAspect="1"/>
              </p:cNvPicPr>
              <p:nvPr/>
            </p:nvPicPr>
            <p:blipFill>
              <a:blip r:embed="rId5"/>
              <a:stretch>
                <a:fillRect/>
              </a:stretch>
            </p:blipFill>
            <p:spPr>
              <a:xfrm>
                <a:off x="10151270" y="-288210"/>
                <a:ext cx="750317" cy="772916"/>
              </a:xfrm>
              <a:prstGeom prst="rect">
                <a:avLst/>
              </a:prstGeom>
            </p:spPr>
          </p:pic>
          <p:cxnSp>
            <p:nvCxnSpPr>
              <p:cNvPr id="94" name="Straight Arrow Connector 93">
                <a:extLst>
                  <a:ext uri="{FF2B5EF4-FFF2-40B4-BE49-F238E27FC236}">
                    <a16:creationId xmlns:a16="http://schemas.microsoft.com/office/drawing/2014/main" id="{DCE5191F-AC81-BEB0-888B-FAC75083D9A2}"/>
                  </a:ext>
                </a:extLst>
              </p:cNvPr>
              <p:cNvCxnSpPr>
                <a:cxnSpLocks/>
              </p:cNvCxnSpPr>
              <p:nvPr/>
            </p:nvCxnSpPr>
            <p:spPr>
              <a:xfrm>
                <a:off x="10321930" y="-129074"/>
                <a:ext cx="264564" cy="153312"/>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95" name="Straight Arrow Connector 94">
                <a:extLst>
                  <a:ext uri="{FF2B5EF4-FFF2-40B4-BE49-F238E27FC236}">
                    <a16:creationId xmlns:a16="http://schemas.microsoft.com/office/drawing/2014/main" id="{B44DF4B4-586A-F485-AE1F-4B07CBE304D3}"/>
                  </a:ext>
                </a:extLst>
              </p:cNvPr>
              <p:cNvCxnSpPr>
                <a:cxnSpLocks/>
              </p:cNvCxnSpPr>
              <p:nvPr/>
            </p:nvCxnSpPr>
            <p:spPr>
              <a:xfrm flipH="1" flipV="1">
                <a:off x="10611608" y="24238"/>
                <a:ext cx="269537" cy="127548"/>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96" name="Rectangle 95">
              <a:extLst>
                <a:ext uri="{FF2B5EF4-FFF2-40B4-BE49-F238E27FC236}">
                  <a16:creationId xmlns:a16="http://schemas.microsoft.com/office/drawing/2014/main" id="{C0780247-05F5-1BB7-065B-ADC3C8B56330}"/>
                </a:ext>
              </a:extLst>
            </p:cNvPr>
            <p:cNvSpPr/>
            <p:nvPr/>
          </p:nvSpPr>
          <p:spPr>
            <a:xfrm>
              <a:off x="5027182" y="613918"/>
              <a:ext cx="61172" cy="92412"/>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97" name="Straight Connector 96">
              <a:extLst>
                <a:ext uri="{FF2B5EF4-FFF2-40B4-BE49-F238E27FC236}">
                  <a16:creationId xmlns:a16="http://schemas.microsoft.com/office/drawing/2014/main" id="{2D95DF8E-E369-2CAC-793C-39022DE2BFFD}"/>
                </a:ext>
              </a:extLst>
            </p:cNvPr>
            <p:cNvCxnSpPr>
              <a:cxnSpLocks/>
            </p:cNvCxnSpPr>
            <p:nvPr/>
          </p:nvCxnSpPr>
          <p:spPr>
            <a:xfrm flipV="1">
              <a:off x="5102935" y="170343"/>
              <a:ext cx="1453882" cy="442389"/>
            </a:xfrm>
            <a:prstGeom prst="line">
              <a:avLst/>
            </a:prstGeom>
            <a:ln w="1905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98" name="Straight Connector 97">
              <a:extLst>
                <a:ext uri="{FF2B5EF4-FFF2-40B4-BE49-F238E27FC236}">
                  <a16:creationId xmlns:a16="http://schemas.microsoft.com/office/drawing/2014/main" id="{F6003197-8B61-0C92-EC5D-2624E4591005}"/>
                </a:ext>
              </a:extLst>
            </p:cNvPr>
            <p:cNvCxnSpPr>
              <a:cxnSpLocks/>
              <a:stCxn id="96" idx="2"/>
            </p:cNvCxnSpPr>
            <p:nvPr/>
          </p:nvCxnSpPr>
          <p:spPr>
            <a:xfrm>
              <a:off x="5057768" y="706330"/>
              <a:ext cx="1515391" cy="58749"/>
            </a:xfrm>
            <a:prstGeom prst="line">
              <a:avLst/>
            </a:prstGeom>
            <a:ln w="1905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99" name="Rectangle 98">
              <a:extLst>
                <a:ext uri="{FF2B5EF4-FFF2-40B4-BE49-F238E27FC236}">
                  <a16:creationId xmlns:a16="http://schemas.microsoft.com/office/drawing/2014/main" id="{3240D76A-F05E-A684-D206-20C20006EEF3}"/>
                </a:ext>
              </a:extLst>
            </p:cNvPr>
            <p:cNvSpPr/>
            <p:nvPr/>
          </p:nvSpPr>
          <p:spPr>
            <a:xfrm>
              <a:off x="6557314" y="173347"/>
              <a:ext cx="597143" cy="589873"/>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0" name="Connector: Curved 99">
              <a:extLst>
                <a:ext uri="{FF2B5EF4-FFF2-40B4-BE49-F238E27FC236}">
                  <a16:creationId xmlns:a16="http://schemas.microsoft.com/office/drawing/2014/main" id="{B70DE9CC-EFB8-96C9-4BC6-A1285A80A8F4}"/>
                </a:ext>
              </a:extLst>
            </p:cNvPr>
            <p:cNvCxnSpPr>
              <a:cxnSpLocks/>
            </p:cNvCxnSpPr>
            <p:nvPr/>
          </p:nvCxnSpPr>
          <p:spPr>
            <a:xfrm rot="10800000" flipV="1">
              <a:off x="6958996" y="230845"/>
              <a:ext cx="632171" cy="163043"/>
            </a:xfrm>
            <a:prstGeom prst="curvedConnector3">
              <a:avLst>
                <a:gd name="adj1" fmla="val 50000"/>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03" name="TextBox 102">
              <a:extLst>
                <a:ext uri="{FF2B5EF4-FFF2-40B4-BE49-F238E27FC236}">
                  <a16:creationId xmlns:a16="http://schemas.microsoft.com/office/drawing/2014/main" id="{B464DE3B-B019-754D-B8C2-514B6BBEA8B6}"/>
                </a:ext>
              </a:extLst>
            </p:cNvPr>
            <p:cNvSpPr txBox="1"/>
            <p:nvPr/>
          </p:nvSpPr>
          <p:spPr>
            <a:xfrm>
              <a:off x="7646374" y="1067803"/>
              <a:ext cx="1753811" cy="375227"/>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Yoke-collar gap </a:t>
              </a:r>
              <a:endParaRPr lang="en-GB" b="1" dirty="0">
                <a:highlight>
                  <a:srgbClr val="00FF00"/>
                </a:highlight>
                <a:latin typeface="Calibri" panose="020F0502020204030204" pitchFamily="34" charset="0"/>
                <a:cs typeface="Calibri" panose="020F0502020204030204" pitchFamily="34" charset="0"/>
              </a:endParaRPr>
            </a:p>
          </p:txBody>
        </p:sp>
        <p:cxnSp>
          <p:nvCxnSpPr>
            <p:cNvPr id="104" name="Straight Arrow Connector 103">
              <a:extLst>
                <a:ext uri="{FF2B5EF4-FFF2-40B4-BE49-F238E27FC236}">
                  <a16:creationId xmlns:a16="http://schemas.microsoft.com/office/drawing/2014/main" id="{19F63588-A7F7-1891-47BD-447C3D85BBDD}"/>
                </a:ext>
              </a:extLst>
            </p:cNvPr>
            <p:cNvCxnSpPr>
              <a:cxnSpLocks/>
            </p:cNvCxnSpPr>
            <p:nvPr/>
          </p:nvCxnSpPr>
          <p:spPr>
            <a:xfrm flipV="1">
              <a:off x="6908447" y="1435325"/>
              <a:ext cx="138977" cy="84791"/>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5" name="Straight Arrow Connector 104">
              <a:extLst>
                <a:ext uri="{FF2B5EF4-FFF2-40B4-BE49-F238E27FC236}">
                  <a16:creationId xmlns:a16="http://schemas.microsoft.com/office/drawing/2014/main" id="{0448818E-2A1F-97A9-B2E2-62A14F155968}"/>
                </a:ext>
              </a:extLst>
            </p:cNvPr>
            <p:cNvCxnSpPr>
              <a:cxnSpLocks/>
            </p:cNvCxnSpPr>
            <p:nvPr/>
          </p:nvCxnSpPr>
          <p:spPr>
            <a:xfrm flipH="1">
              <a:off x="7054310" y="1299805"/>
              <a:ext cx="200294" cy="120065"/>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11" name="TextBox 110">
              <a:extLst>
                <a:ext uri="{FF2B5EF4-FFF2-40B4-BE49-F238E27FC236}">
                  <a16:creationId xmlns:a16="http://schemas.microsoft.com/office/drawing/2014/main" id="{59A3183C-94EB-0C64-06B7-967523B38CA5}"/>
                </a:ext>
              </a:extLst>
            </p:cNvPr>
            <p:cNvSpPr txBox="1"/>
            <p:nvPr/>
          </p:nvSpPr>
          <p:spPr>
            <a:xfrm>
              <a:off x="1664585" y="515325"/>
              <a:ext cx="1591037" cy="656646"/>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Yoke-yoke half gap = </a:t>
              </a:r>
              <a:r>
                <a:rPr lang="en-US" b="1" dirty="0">
                  <a:solidFill>
                    <a:srgbClr val="FF0000"/>
                  </a:solidFill>
                  <a:latin typeface="Calibri" panose="020F0502020204030204" pitchFamily="34" charset="0"/>
                  <a:cs typeface="Calibri" panose="020F0502020204030204" pitchFamily="34" charset="0"/>
                </a:rPr>
                <a:t>0.2 </a:t>
              </a:r>
              <a:r>
                <a:rPr lang="en-US" sz="1600" b="1" dirty="0">
                  <a:solidFill>
                    <a:srgbClr val="FF0000"/>
                  </a:solidFill>
                  <a:latin typeface="Calibri" panose="020F0502020204030204" pitchFamily="34" charset="0"/>
                  <a:cs typeface="Calibri" panose="020F0502020204030204" pitchFamily="34" charset="0"/>
                </a:rPr>
                <a:t>mm</a:t>
              </a:r>
              <a:endParaRPr lang="en-GB" sz="1600" b="1" dirty="0">
                <a:solidFill>
                  <a:srgbClr val="FF0000"/>
                </a:solidFill>
                <a:latin typeface="Calibri" panose="020F0502020204030204" pitchFamily="34" charset="0"/>
                <a:cs typeface="Calibri" panose="020F0502020204030204" pitchFamily="34" charset="0"/>
              </a:endParaRPr>
            </a:p>
          </p:txBody>
        </p:sp>
        <p:cxnSp>
          <p:nvCxnSpPr>
            <p:cNvPr id="116" name="Connector: Curved 115">
              <a:extLst>
                <a:ext uri="{FF2B5EF4-FFF2-40B4-BE49-F238E27FC236}">
                  <a16:creationId xmlns:a16="http://schemas.microsoft.com/office/drawing/2014/main" id="{06CD2520-2016-5458-553C-DE4D0F305383}"/>
                </a:ext>
              </a:extLst>
            </p:cNvPr>
            <p:cNvCxnSpPr>
              <a:cxnSpLocks/>
            </p:cNvCxnSpPr>
            <p:nvPr/>
          </p:nvCxnSpPr>
          <p:spPr>
            <a:xfrm rot="10800000" flipV="1">
              <a:off x="7048921" y="1345041"/>
              <a:ext cx="597453" cy="168185"/>
            </a:xfrm>
            <a:prstGeom prst="curvedConnector3">
              <a:avLst>
                <a:gd name="adj1" fmla="val 50000"/>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22" name="Connector: Curved 121">
              <a:extLst>
                <a:ext uri="{FF2B5EF4-FFF2-40B4-BE49-F238E27FC236}">
                  <a16:creationId xmlns:a16="http://schemas.microsoft.com/office/drawing/2014/main" id="{86D850C9-20F7-9776-92C0-3D2B9B14322C}"/>
                </a:ext>
              </a:extLst>
            </p:cNvPr>
            <p:cNvCxnSpPr>
              <a:cxnSpLocks/>
            </p:cNvCxnSpPr>
            <p:nvPr/>
          </p:nvCxnSpPr>
          <p:spPr>
            <a:xfrm>
              <a:off x="3068833" y="985849"/>
              <a:ext cx="468097" cy="113725"/>
            </a:xfrm>
            <a:prstGeom prst="curvedConnector3">
              <a:avLst>
                <a:gd name="adj1" fmla="val 50000"/>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grpSp>
        <p:nvGrpSpPr>
          <p:cNvPr id="38" name="Group 37">
            <a:extLst>
              <a:ext uri="{FF2B5EF4-FFF2-40B4-BE49-F238E27FC236}">
                <a16:creationId xmlns:a16="http://schemas.microsoft.com/office/drawing/2014/main" id="{140995D5-B84F-1905-5189-9395FF00E9FF}"/>
              </a:ext>
            </a:extLst>
          </p:cNvPr>
          <p:cNvGrpSpPr/>
          <p:nvPr/>
        </p:nvGrpSpPr>
        <p:grpSpPr>
          <a:xfrm>
            <a:off x="4346954" y="3148912"/>
            <a:ext cx="4160601" cy="3093487"/>
            <a:chOff x="4469335" y="2759165"/>
            <a:chExt cx="4160601" cy="3271732"/>
          </a:xfrm>
        </p:grpSpPr>
        <p:pic>
          <p:nvPicPr>
            <p:cNvPr id="21" name="Picture 20">
              <a:extLst>
                <a:ext uri="{FF2B5EF4-FFF2-40B4-BE49-F238E27FC236}">
                  <a16:creationId xmlns:a16="http://schemas.microsoft.com/office/drawing/2014/main" id="{21A756C0-106E-52B9-1657-9C328C1C86FA}"/>
                </a:ext>
              </a:extLst>
            </p:cNvPr>
            <p:cNvPicPr>
              <a:picLocks noChangeAspect="1"/>
            </p:cNvPicPr>
            <p:nvPr/>
          </p:nvPicPr>
          <p:blipFill>
            <a:blip r:embed="rId6"/>
            <a:stretch>
              <a:fillRect/>
            </a:stretch>
          </p:blipFill>
          <p:spPr>
            <a:xfrm>
              <a:off x="4469335" y="2759165"/>
              <a:ext cx="4160601" cy="3271732"/>
            </a:xfrm>
            <a:prstGeom prst="rect">
              <a:avLst/>
            </a:prstGeom>
          </p:spPr>
        </p:pic>
        <p:sp>
          <p:nvSpPr>
            <p:cNvPr id="26" name="Left Brace 25">
              <a:extLst>
                <a:ext uri="{FF2B5EF4-FFF2-40B4-BE49-F238E27FC236}">
                  <a16:creationId xmlns:a16="http://schemas.microsoft.com/office/drawing/2014/main" id="{610E1C05-C077-F157-57B2-D8FF5E9AEB99}"/>
                </a:ext>
              </a:extLst>
            </p:cNvPr>
            <p:cNvSpPr/>
            <p:nvPr/>
          </p:nvSpPr>
          <p:spPr>
            <a:xfrm rot="5400000">
              <a:off x="6879391" y="4213658"/>
              <a:ext cx="232051" cy="1818165"/>
            </a:xfrm>
            <a:prstGeom prst="leftBrace">
              <a:avLst/>
            </a:prstGeom>
            <a:ln w="3810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27" name="TextBox 26">
              <a:extLst>
                <a:ext uri="{FF2B5EF4-FFF2-40B4-BE49-F238E27FC236}">
                  <a16:creationId xmlns:a16="http://schemas.microsoft.com/office/drawing/2014/main" id="{54036156-84D9-35E1-EDC4-9EFDCD658BFE}"/>
                </a:ext>
              </a:extLst>
            </p:cNvPr>
            <p:cNvSpPr txBox="1"/>
            <p:nvPr/>
          </p:nvSpPr>
          <p:spPr>
            <a:xfrm>
              <a:off x="6437991" y="4304937"/>
              <a:ext cx="1647952" cy="646331"/>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Pole detaches here</a:t>
              </a:r>
              <a:endParaRPr lang="en-GB" sz="1600" b="1" dirty="0">
                <a:solidFill>
                  <a:srgbClr val="FF0000"/>
                </a:solidFill>
                <a:latin typeface="Calibri" panose="020F0502020204030204" pitchFamily="34" charset="0"/>
                <a:cs typeface="Calibri" panose="020F0502020204030204" pitchFamily="34" charset="0"/>
              </a:endParaRPr>
            </a:p>
          </p:txBody>
        </p:sp>
      </p:grpSp>
      <p:grpSp>
        <p:nvGrpSpPr>
          <p:cNvPr id="37" name="Group 36">
            <a:extLst>
              <a:ext uri="{FF2B5EF4-FFF2-40B4-BE49-F238E27FC236}">
                <a16:creationId xmlns:a16="http://schemas.microsoft.com/office/drawing/2014/main" id="{660F0ACB-C9ED-F85A-6FD6-46772FEEA390}"/>
              </a:ext>
            </a:extLst>
          </p:cNvPr>
          <p:cNvGrpSpPr/>
          <p:nvPr/>
        </p:nvGrpSpPr>
        <p:grpSpPr>
          <a:xfrm>
            <a:off x="153098" y="3148912"/>
            <a:ext cx="4011590" cy="3031169"/>
            <a:chOff x="197333" y="2860725"/>
            <a:chExt cx="4011590" cy="3031169"/>
          </a:xfrm>
        </p:grpSpPr>
        <p:pic>
          <p:nvPicPr>
            <p:cNvPr id="34" name="Picture 33">
              <a:extLst>
                <a:ext uri="{FF2B5EF4-FFF2-40B4-BE49-F238E27FC236}">
                  <a16:creationId xmlns:a16="http://schemas.microsoft.com/office/drawing/2014/main" id="{D50DA0F5-B8BB-44C5-84DB-90EFFDD38A7D}"/>
                </a:ext>
              </a:extLst>
            </p:cNvPr>
            <p:cNvPicPr>
              <a:picLocks noChangeAspect="1"/>
            </p:cNvPicPr>
            <p:nvPr/>
          </p:nvPicPr>
          <p:blipFill>
            <a:blip r:embed="rId7"/>
            <a:stretch>
              <a:fillRect/>
            </a:stretch>
          </p:blipFill>
          <p:spPr>
            <a:xfrm>
              <a:off x="197333" y="2860725"/>
              <a:ext cx="4011590" cy="3031169"/>
            </a:xfrm>
            <a:prstGeom prst="rect">
              <a:avLst/>
            </a:prstGeom>
          </p:spPr>
        </p:pic>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78D6090E-1022-AEB7-4BCF-A4EDB76C10C8}"/>
                    </a:ext>
                  </a:extLst>
                </p:cNvPr>
                <p:cNvSpPr txBox="1"/>
                <p:nvPr/>
              </p:nvSpPr>
              <p:spPr>
                <a:xfrm>
                  <a:off x="1619803" y="4220970"/>
                  <a:ext cx="981230" cy="39299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smtClean="0">
                            <a:latin typeface="Cambria Math" panose="02040503050406030204" pitchFamily="18" charset="0"/>
                          </a:rPr>
                          <m:t>𝛿</m:t>
                        </m:r>
                        <m:r>
                          <a:rPr lang="en-US" sz="2000" b="1" i="1" baseline="-25000" smtClean="0">
                            <a:latin typeface="Cambria Math" panose="02040503050406030204" pitchFamily="18" charset="0"/>
                          </a:rPr>
                          <m:t>𝒔𝒕𝒓𝒆𝒔𝒔</m:t>
                        </m:r>
                      </m:oMath>
                    </m:oMathPara>
                  </a14:m>
                  <a:endParaRPr lang="en-GB" sz="2000" b="1" baseline="-25000" dirty="0">
                    <a:latin typeface="Calibri" panose="020F0502020204030204" pitchFamily="34" charset="0"/>
                    <a:cs typeface="Calibri" panose="020F0502020204030204" pitchFamily="34" charset="0"/>
                  </a:endParaRPr>
                </a:p>
              </p:txBody>
            </p:sp>
          </mc:Choice>
          <mc:Fallback xmlns="">
            <p:sp>
              <p:nvSpPr>
                <p:cNvPr id="35" name="TextBox 34">
                  <a:extLst>
                    <a:ext uri="{FF2B5EF4-FFF2-40B4-BE49-F238E27FC236}">
                      <a16:creationId xmlns:a16="http://schemas.microsoft.com/office/drawing/2014/main" id="{78D6090E-1022-AEB7-4BCF-A4EDB76C10C8}"/>
                    </a:ext>
                  </a:extLst>
                </p:cNvPr>
                <p:cNvSpPr txBox="1">
                  <a:spLocks noRot="1" noChangeAspect="1" noMove="1" noResize="1" noEditPoints="1" noAdjustHandles="1" noChangeArrowheads="1" noChangeShapeType="1" noTextEdit="1"/>
                </p:cNvSpPr>
                <p:nvPr/>
              </p:nvSpPr>
              <p:spPr>
                <a:xfrm>
                  <a:off x="1619803" y="4220970"/>
                  <a:ext cx="981230" cy="392993"/>
                </a:xfrm>
                <a:prstGeom prst="rect">
                  <a:avLst/>
                </a:prstGeom>
                <a:blipFill>
                  <a:blip r:embed="rId8"/>
                  <a:stretch>
                    <a:fillRect b="-1563"/>
                  </a:stretch>
                </a:blipFill>
              </p:spPr>
              <p:txBody>
                <a:bodyPr/>
                <a:lstStyle/>
                <a:p>
                  <a:r>
                    <a:rPr lang="en-GB">
                      <a:noFill/>
                    </a:rPr>
                    <a:t> </a:t>
                  </a:r>
                </a:p>
              </p:txBody>
            </p:sp>
          </mc:Fallback>
        </mc:AlternateContent>
        <p:cxnSp>
          <p:nvCxnSpPr>
            <p:cNvPr id="36" name="Straight Arrow Connector 35">
              <a:extLst>
                <a:ext uri="{FF2B5EF4-FFF2-40B4-BE49-F238E27FC236}">
                  <a16:creationId xmlns:a16="http://schemas.microsoft.com/office/drawing/2014/main" id="{0357B213-0946-21FC-B532-130B984FA806}"/>
                </a:ext>
              </a:extLst>
            </p:cNvPr>
            <p:cNvCxnSpPr>
              <a:cxnSpLocks/>
            </p:cNvCxnSpPr>
            <p:nvPr/>
          </p:nvCxnSpPr>
          <p:spPr>
            <a:xfrm>
              <a:off x="2391477" y="3884445"/>
              <a:ext cx="0" cy="336525"/>
            </a:xfrm>
            <a:prstGeom prst="straightConnector1">
              <a:avLst/>
            </a:prstGeom>
            <a:ln w="3810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grpSp>
      <p:sp>
        <p:nvSpPr>
          <p:cNvPr id="39" name="TextBox 38">
            <a:extLst>
              <a:ext uri="{FF2B5EF4-FFF2-40B4-BE49-F238E27FC236}">
                <a16:creationId xmlns:a16="http://schemas.microsoft.com/office/drawing/2014/main" id="{1AB85F6E-A03B-93B7-C6BB-69952AC5FF75}"/>
              </a:ext>
            </a:extLst>
          </p:cNvPr>
          <p:cNvSpPr txBox="1"/>
          <p:nvPr/>
        </p:nvSpPr>
        <p:spPr>
          <a:xfrm>
            <a:off x="81161" y="2436971"/>
            <a:ext cx="9090333"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latin typeface="Calibri" panose="020F0502020204030204" pitchFamily="34" charset="0"/>
                <a:cs typeface="Calibri" panose="020F0502020204030204" pitchFamily="34" charset="0"/>
              </a:rPr>
              <a:t>For gap = </a:t>
            </a:r>
            <a:r>
              <a:rPr lang="en-US" sz="2800" b="1" dirty="0">
                <a:latin typeface="Calibri" panose="020F0502020204030204" pitchFamily="34" charset="0"/>
                <a:cs typeface="Calibri" panose="020F0502020204030204" pitchFamily="34" charset="0"/>
              </a:rPr>
              <a:t>0</a:t>
            </a:r>
            <a:r>
              <a:rPr lang="en-US" sz="2800" dirty="0">
                <a:latin typeface="Calibri" panose="020F0502020204030204" pitchFamily="34" charset="0"/>
                <a:cs typeface="Calibri" panose="020F0502020204030204" pitchFamily="34" charset="0"/>
              </a:rPr>
              <a:t> </a:t>
            </a:r>
            <a:r>
              <a:rPr lang="en-US" sz="2400" b="1" dirty="0">
                <a:latin typeface="Calibri" panose="020F0502020204030204" pitchFamily="34" charset="0"/>
                <a:cs typeface="Calibri" panose="020F0502020204030204" pitchFamily="34" charset="0"/>
              </a:rPr>
              <a:t>mm</a:t>
            </a:r>
            <a:r>
              <a:rPr lang="en-US" sz="2800" dirty="0">
                <a:latin typeface="Calibri" panose="020F0502020204030204" pitchFamily="34" charset="0"/>
                <a:cs typeface="Calibri" panose="020F0502020204030204" pitchFamily="34" charset="0"/>
              </a:rPr>
              <a:t> (nominal), stress is too high at </a:t>
            </a:r>
            <a:r>
              <a:rPr lang="en-US" sz="2800" b="1" dirty="0">
                <a:latin typeface="Calibri" panose="020F0502020204030204" pitchFamily="34" charset="0"/>
                <a:cs typeface="Calibri" panose="020F0502020204030204" pitchFamily="34" charset="0"/>
              </a:rPr>
              <a:t>R.T. </a:t>
            </a:r>
            <a:r>
              <a:rPr lang="en-US" sz="2800" dirty="0">
                <a:latin typeface="Calibri" panose="020F0502020204030204" pitchFamily="34" charset="0"/>
                <a:cs typeface="Calibri" panose="020F0502020204030204" pitchFamily="34" charset="0"/>
              </a:rPr>
              <a:t>&amp; </a:t>
            </a:r>
            <a:r>
              <a:rPr lang="en-US" sz="2800" b="1" dirty="0">
                <a:latin typeface="Calibri" panose="020F0502020204030204" pitchFamily="34" charset="0"/>
                <a:cs typeface="Calibri" panose="020F0502020204030204" pitchFamily="34" charset="0"/>
              </a:rPr>
              <a:t>COLD.</a:t>
            </a:r>
          </a:p>
        </p:txBody>
      </p:sp>
    </p:spTree>
    <p:extLst>
      <p:ext uri="{BB962C8B-B14F-4D97-AF65-F5344CB8AC3E}">
        <p14:creationId xmlns:p14="http://schemas.microsoft.com/office/powerpoint/2010/main" val="7251854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23C78B-06E9-DFE4-882E-B326107F75D3}"/>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6ED60E33-F71B-5CFB-6020-490C2A181FE0}"/>
              </a:ext>
            </a:extLst>
          </p:cNvPr>
          <p:cNvSpPr>
            <a:spLocks noGrp="1"/>
          </p:cNvSpPr>
          <p:nvPr>
            <p:ph type="dt" sz="half" idx="2"/>
          </p:nvPr>
        </p:nvSpPr>
        <p:spPr/>
        <p:txBody>
          <a:bodyPr/>
          <a:lstStyle/>
          <a:p>
            <a:fld id="{1089628F-FCE3-4ECD-84F0-41A37E92B65B}" type="datetime1">
              <a:rPr lang="en-US" smtClean="0"/>
              <a:t>3/11/2025</a:t>
            </a:fld>
            <a:endParaRPr lang="en-US" dirty="0"/>
          </a:p>
        </p:txBody>
      </p:sp>
      <p:sp>
        <p:nvSpPr>
          <p:cNvPr id="3" name="Footer Placeholder 2">
            <a:extLst>
              <a:ext uri="{FF2B5EF4-FFF2-40B4-BE49-F238E27FC236}">
                <a16:creationId xmlns:a16="http://schemas.microsoft.com/office/drawing/2014/main" id="{9C0E5178-CB03-267A-E08F-2225CDBA76D2}"/>
              </a:ext>
            </a:extLst>
          </p:cNvPr>
          <p:cNvSpPr>
            <a:spLocks noGrp="1"/>
          </p:cNvSpPr>
          <p:nvPr>
            <p:ph type="ftr" sz="quarter" idx="3"/>
          </p:nvPr>
        </p:nvSpPr>
        <p:spPr/>
        <p:txBody>
          <a:bodyPr/>
          <a:lstStyle/>
          <a:p>
            <a:r>
              <a:rPr lang="en-US"/>
              <a:t>Author: Sachin Gowrishankar</a:t>
            </a:r>
            <a:endParaRPr lang="en-US" dirty="0"/>
          </a:p>
        </p:txBody>
      </p:sp>
      <p:sp>
        <p:nvSpPr>
          <p:cNvPr id="4" name="Slide Number Placeholder 3">
            <a:extLst>
              <a:ext uri="{FF2B5EF4-FFF2-40B4-BE49-F238E27FC236}">
                <a16:creationId xmlns:a16="http://schemas.microsoft.com/office/drawing/2014/main" id="{4902F8FD-C9B8-4815-C936-A39C37F89AA8}"/>
              </a:ext>
            </a:extLst>
          </p:cNvPr>
          <p:cNvSpPr>
            <a:spLocks noGrp="1"/>
          </p:cNvSpPr>
          <p:nvPr>
            <p:ph type="sldNum" sz="quarter" idx="4"/>
          </p:nvPr>
        </p:nvSpPr>
        <p:spPr/>
        <p:txBody>
          <a:bodyPr/>
          <a:lstStyle/>
          <a:p>
            <a:fld id="{17918391-D411-FE40-AAD7-861AE5233E0E}" type="slidenum">
              <a:rPr lang="en-US" smtClean="0"/>
              <a:pPr/>
              <a:t>17</a:t>
            </a:fld>
            <a:endParaRPr lang="en-US"/>
          </a:p>
        </p:txBody>
      </p:sp>
      <p:sp>
        <p:nvSpPr>
          <p:cNvPr id="14" name="Title 1">
            <a:extLst>
              <a:ext uri="{FF2B5EF4-FFF2-40B4-BE49-F238E27FC236}">
                <a16:creationId xmlns:a16="http://schemas.microsoft.com/office/drawing/2014/main" id="{1617636B-DD7E-8B43-0B33-12E68DD8DA8F}"/>
              </a:ext>
            </a:extLst>
          </p:cNvPr>
          <p:cNvSpPr txBox="1">
            <a:spLocks/>
          </p:cNvSpPr>
          <p:nvPr/>
        </p:nvSpPr>
        <p:spPr>
          <a:xfrm>
            <a:off x="277713" y="213710"/>
            <a:ext cx="8780259" cy="453538"/>
          </a:xfrm>
          <a:prstGeom prst="rect">
            <a:avLst/>
          </a:prstGeom>
        </p:spPr>
        <p:txBody>
          <a:bodyPr>
            <a:normAutofit lnSpcReduction="10000"/>
          </a:bodyPr>
          <a:lst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a:lstStyle>
          <a:p>
            <a:endParaRPr lang="en-GB" sz="2400" b="1" dirty="0"/>
          </a:p>
        </p:txBody>
      </p:sp>
      <p:pic>
        <p:nvPicPr>
          <p:cNvPr id="24" name="Picture 23" descr="welding Icon 4573186">
            <a:extLst>
              <a:ext uri="{FF2B5EF4-FFF2-40B4-BE49-F238E27FC236}">
                <a16:creationId xmlns:a16="http://schemas.microsoft.com/office/drawing/2014/main" id="{B1BE4EA8-7975-8707-AB11-49B9E9D15A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0498" y="823811"/>
            <a:ext cx="381249" cy="400987"/>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395483A5-9A47-7CA7-2153-EDEC19B2AA8A}"/>
                  </a:ext>
                </a:extLst>
              </p:cNvPr>
              <p:cNvSpPr txBox="1"/>
              <p:nvPr/>
            </p:nvSpPr>
            <p:spPr>
              <a:xfrm>
                <a:off x="2380043" y="504129"/>
                <a:ext cx="1811111" cy="502702"/>
              </a:xfrm>
              <a:prstGeom prst="rect">
                <a:avLst/>
              </a:prstGeom>
              <a:noFill/>
            </p:spPr>
            <p:txBody>
              <a:bodyPr wrap="square" rtlCol="0">
                <a:spAutoFit/>
              </a:bodyPr>
              <a:lstStyle/>
              <a:p>
                <a14:m>
                  <m:oMath xmlns:m="http://schemas.openxmlformats.org/officeDocument/2006/math">
                    <m:r>
                      <a:rPr lang="en-GB" sz="1600" b="1" i="1" smtClean="0">
                        <a:highlight>
                          <a:srgbClr val="FFFF00"/>
                        </a:highlight>
                        <a:latin typeface="Cambria Math" panose="02040503050406030204" pitchFamily="18" charset="0"/>
                      </a:rPr>
                      <m:t>𝝈</m:t>
                    </m:r>
                    <m:r>
                      <a:rPr lang="en-US" sz="1600" b="1" i="1" baseline="-25000" smtClean="0">
                        <a:highlight>
                          <a:srgbClr val="FFFF00"/>
                        </a:highlight>
                        <a:latin typeface="Cambria Math" panose="02040503050406030204" pitchFamily="18" charset="0"/>
                      </a:rPr>
                      <m:t>𝒗𝒐𝒏</m:t>
                    </m:r>
                    <m:r>
                      <a:rPr lang="en-US" sz="1600" b="1" i="1" baseline="-25000" smtClean="0">
                        <a:highlight>
                          <a:srgbClr val="FFFF00"/>
                        </a:highlight>
                        <a:latin typeface="Cambria Math" panose="02040503050406030204" pitchFamily="18" charset="0"/>
                      </a:rPr>
                      <m:t> </m:t>
                    </m:r>
                    <m:r>
                      <a:rPr lang="en-US" sz="1600" b="1" i="1" baseline="-25000" smtClean="0">
                        <a:highlight>
                          <a:srgbClr val="FFFF00"/>
                        </a:highlight>
                        <a:latin typeface="Cambria Math" panose="02040503050406030204" pitchFamily="18" charset="0"/>
                      </a:rPr>
                      <m:t>𝑴𝒊𝒔𝒆𝒔</m:t>
                    </m:r>
                  </m:oMath>
                </a14:m>
                <a:r>
                  <a:rPr lang="en-GB" sz="1600" b="1" baseline="-25000" dirty="0">
                    <a:highlight>
                      <a:srgbClr val="FFFF00"/>
                    </a:highlight>
                  </a:rPr>
                  <a:t>  </a:t>
                </a:r>
                <a:r>
                  <a:rPr lang="en-US" sz="1600" b="1" dirty="0">
                    <a:highlight>
                      <a:srgbClr val="FFFF00"/>
                    </a:highlight>
                    <a:latin typeface="Cambria Math" panose="02040503050406030204" pitchFamily="18" charset="0"/>
                    <a:ea typeface="Cambria Math" panose="02040503050406030204" pitchFamily="18" charset="0"/>
                  </a:rPr>
                  <a:t>[MPa]</a:t>
                </a:r>
                <a:endParaRPr lang="en-GB" sz="1600" b="1" dirty="0">
                  <a:highlight>
                    <a:srgbClr val="FFFF00"/>
                  </a:highlight>
                  <a:latin typeface="Cambria Math" panose="02040503050406030204" pitchFamily="18" charset="0"/>
                  <a:ea typeface="Cambria Math" panose="02040503050406030204" pitchFamily="18" charset="0"/>
                </a:endParaRPr>
              </a:p>
              <a:p>
                <a:endParaRPr lang="en-GB" sz="1600" b="1" baseline="-25000" dirty="0">
                  <a:highlight>
                    <a:srgbClr val="FFFF00"/>
                  </a:highlight>
                </a:endParaRPr>
              </a:p>
            </p:txBody>
          </p:sp>
        </mc:Choice>
        <mc:Fallback xmlns="">
          <p:sp>
            <p:nvSpPr>
              <p:cNvPr id="21" name="TextBox 20">
                <a:extLst>
                  <a:ext uri="{FF2B5EF4-FFF2-40B4-BE49-F238E27FC236}">
                    <a16:creationId xmlns:a16="http://schemas.microsoft.com/office/drawing/2014/main" id="{61F4826C-8A4D-883C-F768-BC5D1C3F19D6}"/>
                  </a:ext>
                </a:extLst>
              </p:cNvPr>
              <p:cNvSpPr txBox="1">
                <a:spLocks noRot="1" noChangeAspect="1" noMove="1" noResize="1" noEditPoints="1" noAdjustHandles="1" noChangeArrowheads="1" noChangeShapeType="1" noTextEdit="1"/>
              </p:cNvSpPr>
              <p:nvPr/>
            </p:nvSpPr>
            <p:spPr>
              <a:xfrm>
                <a:off x="2380043" y="504129"/>
                <a:ext cx="1811111" cy="502702"/>
              </a:xfrm>
              <a:prstGeom prst="rect">
                <a:avLst/>
              </a:prstGeom>
              <a:blipFill>
                <a:blip r:embed="rId4"/>
                <a:stretch>
                  <a:fillRect t="-4878"/>
                </a:stretch>
              </a:blipFill>
            </p:spPr>
            <p:txBody>
              <a:bodyPr/>
              <a:lstStyle/>
              <a:p>
                <a:r>
                  <a:rPr lang="en-GB">
                    <a:noFill/>
                  </a:rPr>
                  <a:t> </a:t>
                </a:r>
              </a:p>
            </p:txBody>
          </p:sp>
        </mc:Fallback>
      </mc:AlternateContent>
      <p:pic>
        <p:nvPicPr>
          <p:cNvPr id="44" name="Picture 43" descr="cooling Icon 5554396">
            <a:extLst>
              <a:ext uri="{FF2B5EF4-FFF2-40B4-BE49-F238E27FC236}">
                <a16:creationId xmlns:a16="http://schemas.microsoft.com/office/drawing/2014/main" id="{93ABA133-3464-8877-DBE7-B3B21715EA4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83656" y="3504145"/>
            <a:ext cx="403760" cy="45353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power Icon 5630379">
            <a:extLst>
              <a:ext uri="{FF2B5EF4-FFF2-40B4-BE49-F238E27FC236}">
                <a16:creationId xmlns:a16="http://schemas.microsoft.com/office/drawing/2014/main" id="{5B723D11-D90E-11EB-8341-D044D6F2EE8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16356" y="3574585"/>
            <a:ext cx="307444" cy="34537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hydraulic press Icon 5512597">
            <a:extLst>
              <a:ext uri="{FF2B5EF4-FFF2-40B4-BE49-F238E27FC236}">
                <a16:creationId xmlns:a16="http://schemas.microsoft.com/office/drawing/2014/main" id="{CF64E4E3-F389-105D-A401-A6CC5C3FC3D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64707" y="817355"/>
            <a:ext cx="280826" cy="30777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spring Icon 1470237">
            <a:extLst>
              <a:ext uri="{FF2B5EF4-FFF2-40B4-BE49-F238E27FC236}">
                <a16:creationId xmlns:a16="http://schemas.microsoft.com/office/drawing/2014/main" id="{446E49C9-11DC-D3E4-D626-1C3B64E24CD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01063" y="847921"/>
            <a:ext cx="466779" cy="346009"/>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23A9FDA1-7FE6-349C-EA8D-1619CA5DD0FE}"/>
              </a:ext>
            </a:extLst>
          </p:cNvPr>
          <p:cNvSpPr txBox="1"/>
          <p:nvPr/>
        </p:nvSpPr>
        <p:spPr>
          <a:xfrm>
            <a:off x="358294" y="508105"/>
            <a:ext cx="2212111" cy="307777"/>
          </a:xfrm>
          <a:prstGeom prst="rect">
            <a:avLst/>
          </a:prstGeom>
          <a:noFill/>
        </p:spPr>
        <p:txBody>
          <a:bodyPr wrap="square" rtlCol="0">
            <a:spAutoFit/>
          </a:bodyPr>
          <a:lstStyle/>
          <a:p>
            <a:r>
              <a:rPr lang="en-US" sz="1400" b="1" dirty="0">
                <a:highlight>
                  <a:srgbClr val="FFFF00"/>
                </a:highlight>
              </a:rPr>
              <a:t>Coil Peak Stress: </a:t>
            </a:r>
            <a:endParaRPr lang="en-GB" sz="1400" b="1" dirty="0">
              <a:highlight>
                <a:srgbClr val="FFFF00"/>
              </a:highlight>
            </a:endParaRPr>
          </a:p>
        </p:txBody>
      </p:sp>
      <p:sp>
        <p:nvSpPr>
          <p:cNvPr id="28" name="Title 1">
            <a:extLst>
              <a:ext uri="{FF2B5EF4-FFF2-40B4-BE49-F238E27FC236}">
                <a16:creationId xmlns:a16="http://schemas.microsoft.com/office/drawing/2014/main" id="{948FDFDE-AAB7-5CC7-0DA9-3760015288EF}"/>
              </a:ext>
            </a:extLst>
          </p:cNvPr>
          <p:cNvSpPr txBox="1">
            <a:spLocks/>
          </p:cNvSpPr>
          <p:nvPr/>
        </p:nvSpPr>
        <p:spPr>
          <a:xfrm>
            <a:off x="162023" y="106450"/>
            <a:ext cx="8780259" cy="453538"/>
          </a:xfrm>
          <a:prstGeom prst="rect">
            <a:avLst/>
          </a:prstGeom>
        </p:spPr>
        <p:txBody>
          <a:bodyPr>
            <a:normAutofit lnSpcReduction="10000"/>
          </a:bodyPr>
          <a:lst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a:lstStyle>
          <a:p>
            <a:r>
              <a:rPr lang="en-US" sz="2400" b="1" dirty="0"/>
              <a:t>Results (Reference 11T model) </a:t>
            </a:r>
            <a:endParaRPr lang="en-GB" sz="2400" b="1" dirty="0"/>
          </a:p>
        </p:txBody>
      </p:sp>
      <p:pic>
        <p:nvPicPr>
          <p:cNvPr id="39" name="Picture 38">
            <a:extLst>
              <a:ext uri="{FF2B5EF4-FFF2-40B4-BE49-F238E27FC236}">
                <a16:creationId xmlns:a16="http://schemas.microsoft.com/office/drawing/2014/main" id="{56207F3E-7836-1884-A381-7C5BB9296917}"/>
              </a:ext>
            </a:extLst>
          </p:cNvPr>
          <p:cNvPicPr>
            <a:picLocks noChangeAspect="1"/>
          </p:cNvPicPr>
          <p:nvPr/>
        </p:nvPicPr>
        <p:blipFill>
          <a:blip r:embed="rId9"/>
          <a:stretch>
            <a:fillRect/>
          </a:stretch>
        </p:blipFill>
        <p:spPr>
          <a:xfrm>
            <a:off x="52070" y="1193930"/>
            <a:ext cx="3032701" cy="2388636"/>
          </a:xfrm>
          <a:prstGeom prst="rect">
            <a:avLst/>
          </a:prstGeom>
        </p:spPr>
      </p:pic>
      <p:pic>
        <p:nvPicPr>
          <p:cNvPr id="41" name="Picture 40">
            <a:extLst>
              <a:ext uri="{FF2B5EF4-FFF2-40B4-BE49-F238E27FC236}">
                <a16:creationId xmlns:a16="http://schemas.microsoft.com/office/drawing/2014/main" id="{8B88ECA4-92A6-9E91-2885-BBE88060315D}"/>
              </a:ext>
            </a:extLst>
          </p:cNvPr>
          <p:cNvPicPr>
            <a:picLocks noChangeAspect="1"/>
          </p:cNvPicPr>
          <p:nvPr/>
        </p:nvPicPr>
        <p:blipFill>
          <a:blip r:embed="rId10"/>
          <a:stretch>
            <a:fillRect/>
          </a:stretch>
        </p:blipFill>
        <p:spPr>
          <a:xfrm>
            <a:off x="3093617" y="1193930"/>
            <a:ext cx="2849983" cy="2382881"/>
          </a:xfrm>
          <a:prstGeom prst="rect">
            <a:avLst/>
          </a:prstGeom>
        </p:spPr>
      </p:pic>
      <p:pic>
        <p:nvPicPr>
          <p:cNvPr id="43" name="Picture 42">
            <a:extLst>
              <a:ext uri="{FF2B5EF4-FFF2-40B4-BE49-F238E27FC236}">
                <a16:creationId xmlns:a16="http://schemas.microsoft.com/office/drawing/2014/main" id="{7451F27E-6E01-340D-0A77-975709B11946}"/>
              </a:ext>
            </a:extLst>
          </p:cNvPr>
          <p:cNvPicPr>
            <a:picLocks noChangeAspect="1"/>
          </p:cNvPicPr>
          <p:nvPr/>
        </p:nvPicPr>
        <p:blipFill>
          <a:blip r:embed="rId11"/>
          <a:stretch>
            <a:fillRect/>
          </a:stretch>
        </p:blipFill>
        <p:spPr>
          <a:xfrm>
            <a:off x="5977034" y="1193930"/>
            <a:ext cx="3037823" cy="2388636"/>
          </a:xfrm>
          <a:prstGeom prst="rect">
            <a:avLst/>
          </a:prstGeom>
        </p:spPr>
      </p:pic>
      <p:pic>
        <p:nvPicPr>
          <p:cNvPr id="46" name="Picture 45">
            <a:extLst>
              <a:ext uri="{FF2B5EF4-FFF2-40B4-BE49-F238E27FC236}">
                <a16:creationId xmlns:a16="http://schemas.microsoft.com/office/drawing/2014/main" id="{E183EB9A-9ADF-9064-A0E9-2C8A779FCCE1}"/>
              </a:ext>
            </a:extLst>
          </p:cNvPr>
          <p:cNvPicPr>
            <a:picLocks noChangeAspect="1"/>
          </p:cNvPicPr>
          <p:nvPr/>
        </p:nvPicPr>
        <p:blipFill>
          <a:blip r:embed="rId12"/>
          <a:stretch>
            <a:fillRect/>
          </a:stretch>
        </p:blipFill>
        <p:spPr>
          <a:xfrm>
            <a:off x="38695" y="3930213"/>
            <a:ext cx="3037823" cy="2308746"/>
          </a:xfrm>
          <a:prstGeom prst="rect">
            <a:avLst/>
          </a:prstGeom>
        </p:spPr>
      </p:pic>
      <p:pic>
        <p:nvPicPr>
          <p:cNvPr id="48" name="Picture 47">
            <a:extLst>
              <a:ext uri="{FF2B5EF4-FFF2-40B4-BE49-F238E27FC236}">
                <a16:creationId xmlns:a16="http://schemas.microsoft.com/office/drawing/2014/main" id="{63008754-1410-FD86-85E3-82873910E649}"/>
              </a:ext>
            </a:extLst>
          </p:cNvPr>
          <p:cNvPicPr>
            <a:picLocks noChangeAspect="1"/>
          </p:cNvPicPr>
          <p:nvPr/>
        </p:nvPicPr>
        <p:blipFill>
          <a:blip r:embed="rId13"/>
          <a:stretch>
            <a:fillRect/>
          </a:stretch>
        </p:blipFill>
        <p:spPr>
          <a:xfrm>
            <a:off x="3148930" y="3919957"/>
            <a:ext cx="3037823" cy="2308746"/>
          </a:xfrm>
          <a:prstGeom prst="rect">
            <a:avLst/>
          </a:prstGeom>
        </p:spPr>
      </p:pic>
    </p:spTree>
    <p:extLst>
      <p:ext uri="{BB962C8B-B14F-4D97-AF65-F5344CB8AC3E}">
        <p14:creationId xmlns:p14="http://schemas.microsoft.com/office/powerpoint/2010/main" val="20448914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6F850B-DE99-5E93-238A-8EA1B3FC1978}"/>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0384D30-D88A-167E-6DD2-2262593ECEE3}"/>
              </a:ext>
            </a:extLst>
          </p:cNvPr>
          <p:cNvSpPr>
            <a:spLocks noGrp="1"/>
          </p:cNvSpPr>
          <p:nvPr>
            <p:ph type="dt" sz="half" idx="2"/>
          </p:nvPr>
        </p:nvSpPr>
        <p:spPr/>
        <p:txBody>
          <a:bodyPr/>
          <a:lstStyle/>
          <a:p>
            <a:fld id="{1089628F-FCE3-4ECD-84F0-41A37E92B65B}" type="datetime1">
              <a:rPr lang="en-US" smtClean="0"/>
              <a:t>3/11/2025</a:t>
            </a:fld>
            <a:endParaRPr lang="en-US" dirty="0"/>
          </a:p>
        </p:txBody>
      </p:sp>
      <p:sp>
        <p:nvSpPr>
          <p:cNvPr id="3" name="Footer Placeholder 2">
            <a:extLst>
              <a:ext uri="{FF2B5EF4-FFF2-40B4-BE49-F238E27FC236}">
                <a16:creationId xmlns:a16="http://schemas.microsoft.com/office/drawing/2014/main" id="{4D185AAD-B49B-6525-DEFF-86047429BC99}"/>
              </a:ext>
            </a:extLst>
          </p:cNvPr>
          <p:cNvSpPr>
            <a:spLocks noGrp="1"/>
          </p:cNvSpPr>
          <p:nvPr>
            <p:ph type="ftr" sz="quarter" idx="3"/>
          </p:nvPr>
        </p:nvSpPr>
        <p:spPr/>
        <p:txBody>
          <a:bodyPr/>
          <a:lstStyle/>
          <a:p>
            <a:r>
              <a:rPr lang="en-US"/>
              <a:t>Author: Sachin Gowrishankar</a:t>
            </a:r>
            <a:endParaRPr lang="en-US" dirty="0"/>
          </a:p>
        </p:txBody>
      </p:sp>
      <p:sp>
        <p:nvSpPr>
          <p:cNvPr id="4" name="Slide Number Placeholder 3">
            <a:extLst>
              <a:ext uri="{FF2B5EF4-FFF2-40B4-BE49-F238E27FC236}">
                <a16:creationId xmlns:a16="http://schemas.microsoft.com/office/drawing/2014/main" id="{71638430-EC8F-8A3C-5C88-1265BC290FA5}"/>
              </a:ext>
            </a:extLst>
          </p:cNvPr>
          <p:cNvSpPr>
            <a:spLocks noGrp="1"/>
          </p:cNvSpPr>
          <p:nvPr>
            <p:ph type="sldNum" sz="quarter" idx="4"/>
          </p:nvPr>
        </p:nvSpPr>
        <p:spPr/>
        <p:txBody>
          <a:bodyPr/>
          <a:lstStyle/>
          <a:p>
            <a:fld id="{17918391-D411-FE40-AAD7-861AE5233E0E}" type="slidenum">
              <a:rPr lang="en-US" smtClean="0"/>
              <a:pPr/>
              <a:t>18</a:t>
            </a:fld>
            <a:endParaRPr lang="en-US"/>
          </a:p>
        </p:txBody>
      </p:sp>
      <p:sp>
        <p:nvSpPr>
          <p:cNvPr id="14" name="Title 1">
            <a:extLst>
              <a:ext uri="{FF2B5EF4-FFF2-40B4-BE49-F238E27FC236}">
                <a16:creationId xmlns:a16="http://schemas.microsoft.com/office/drawing/2014/main" id="{056C2E2E-1B25-4CA3-CC14-381DD16FF0D2}"/>
              </a:ext>
            </a:extLst>
          </p:cNvPr>
          <p:cNvSpPr txBox="1">
            <a:spLocks/>
          </p:cNvSpPr>
          <p:nvPr/>
        </p:nvSpPr>
        <p:spPr>
          <a:xfrm>
            <a:off x="277713" y="213710"/>
            <a:ext cx="8780259" cy="453538"/>
          </a:xfrm>
          <a:prstGeom prst="rect">
            <a:avLst/>
          </a:prstGeom>
        </p:spPr>
        <p:txBody>
          <a:bodyPr>
            <a:normAutofit lnSpcReduction="10000"/>
          </a:bodyPr>
          <a:lst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a:lstStyle>
          <a:p>
            <a:endParaRPr lang="en-GB" sz="2400" b="1" dirty="0"/>
          </a:p>
        </p:txBody>
      </p:sp>
      <p:pic>
        <p:nvPicPr>
          <p:cNvPr id="24" name="Picture 23" descr="welding Icon 4573186">
            <a:extLst>
              <a:ext uri="{FF2B5EF4-FFF2-40B4-BE49-F238E27FC236}">
                <a16:creationId xmlns:a16="http://schemas.microsoft.com/office/drawing/2014/main" id="{A8D17D47-CD1F-C045-AD69-DE556A2CB9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262" y="852943"/>
            <a:ext cx="381249" cy="400987"/>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1F4826C-8A4D-883C-F768-BC5D1C3F19D6}"/>
                  </a:ext>
                </a:extLst>
              </p:cNvPr>
              <p:cNvSpPr txBox="1"/>
              <p:nvPr/>
            </p:nvSpPr>
            <p:spPr>
              <a:xfrm>
                <a:off x="2380043" y="504129"/>
                <a:ext cx="1811111" cy="502702"/>
              </a:xfrm>
              <a:prstGeom prst="rect">
                <a:avLst/>
              </a:prstGeom>
              <a:noFill/>
            </p:spPr>
            <p:txBody>
              <a:bodyPr wrap="square" rtlCol="0">
                <a:spAutoFit/>
              </a:bodyPr>
              <a:lstStyle/>
              <a:p>
                <a14:m>
                  <m:oMath xmlns:m="http://schemas.openxmlformats.org/officeDocument/2006/math">
                    <m:r>
                      <a:rPr lang="en-GB" sz="1600" b="1" i="1" smtClean="0">
                        <a:highlight>
                          <a:srgbClr val="FFFF00"/>
                        </a:highlight>
                        <a:latin typeface="Cambria Math" panose="02040503050406030204" pitchFamily="18" charset="0"/>
                      </a:rPr>
                      <m:t>𝝈</m:t>
                    </m:r>
                    <m:r>
                      <a:rPr lang="en-US" sz="1600" b="1" i="1" baseline="-25000" smtClean="0">
                        <a:highlight>
                          <a:srgbClr val="FFFF00"/>
                        </a:highlight>
                        <a:latin typeface="Cambria Math" panose="02040503050406030204" pitchFamily="18" charset="0"/>
                      </a:rPr>
                      <m:t>𝒗𝒐𝒏</m:t>
                    </m:r>
                    <m:r>
                      <a:rPr lang="en-US" sz="1600" b="1" i="1" baseline="-25000" smtClean="0">
                        <a:highlight>
                          <a:srgbClr val="FFFF00"/>
                        </a:highlight>
                        <a:latin typeface="Cambria Math" panose="02040503050406030204" pitchFamily="18" charset="0"/>
                      </a:rPr>
                      <m:t> </m:t>
                    </m:r>
                    <m:r>
                      <a:rPr lang="en-US" sz="1600" b="1" i="1" baseline="-25000" smtClean="0">
                        <a:highlight>
                          <a:srgbClr val="FFFF00"/>
                        </a:highlight>
                        <a:latin typeface="Cambria Math" panose="02040503050406030204" pitchFamily="18" charset="0"/>
                      </a:rPr>
                      <m:t>𝑴𝒊𝒔𝒆𝒔</m:t>
                    </m:r>
                  </m:oMath>
                </a14:m>
                <a:r>
                  <a:rPr lang="en-GB" sz="1600" b="1" baseline="-25000" dirty="0">
                    <a:highlight>
                      <a:srgbClr val="FFFF00"/>
                    </a:highlight>
                  </a:rPr>
                  <a:t>  </a:t>
                </a:r>
                <a:r>
                  <a:rPr lang="en-US" sz="1600" b="1" dirty="0">
                    <a:highlight>
                      <a:srgbClr val="FFFF00"/>
                    </a:highlight>
                    <a:latin typeface="Cambria Math" panose="02040503050406030204" pitchFamily="18" charset="0"/>
                    <a:ea typeface="Cambria Math" panose="02040503050406030204" pitchFamily="18" charset="0"/>
                  </a:rPr>
                  <a:t>[MPa]</a:t>
                </a:r>
                <a:endParaRPr lang="en-GB" sz="1600" b="1" dirty="0">
                  <a:highlight>
                    <a:srgbClr val="FFFF00"/>
                  </a:highlight>
                  <a:latin typeface="Cambria Math" panose="02040503050406030204" pitchFamily="18" charset="0"/>
                  <a:ea typeface="Cambria Math" panose="02040503050406030204" pitchFamily="18" charset="0"/>
                </a:endParaRPr>
              </a:p>
              <a:p>
                <a:endParaRPr lang="en-GB" sz="1600" b="1" baseline="-25000" dirty="0">
                  <a:highlight>
                    <a:srgbClr val="FFFF00"/>
                  </a:highlight>
                </a:endParaRPr>
              </a:p>
            </p:txBody>
          </p:sp>
        </mc:Choice>
        <mc:Fallback xmlns="">
          <p:sp>
            <p:nvSpPr>
              <p:cNvPr id="21" name="TextBox 20">
                <a:extLst>
                  <a:ext uri="{FF2B5EF4-FFF2-40B4-BE49-F238E27FC236}">
                    <a16:creationId xmlns:a16="http://schemas.microsoft.com/office/drawing/2014/main" id="{61F4826C-8A4D-883C-F768-BC5D1C3F19D6}"/>
                  </a:ext>
                </a:extLst>
              </p:cNvPr>
              <p:cNvSpPr txBox="1">
                <a:spLocks noRot="1" noChangeAspect="1" noMove="1" noResize="1" noEditPoints="1" noAdjustHandles="1" noChangeArrowheads="1" noChangeShapeType="1" noTextEdit="1"/>
              </p:cNvSpPr>
              <p:nvPr/>
            </p:nvSpPr>
            <p:spPr>
              <a:xfrm>
                <a:off x="2380043" y="504129"/>
                <a:ext cx="1811111" cy="502702"/>
              </a:xfrm>
              <a:prstGeom prst="rect">
                <a:avLst/>
              </a:prstGeom>
              <a:blipFill>
                <a:blip r:embed="rId4"/>
                <a:stretch>
                  <a:fillRect t="-4878"/>
                </a:stretch>
              </a:blipFill>
            </p:spPr>
            <p:txBody>
              <a:bodyPr/>
              <a:lstStyle/>
              <a:p>
                <a:r>
                  <a:rPr lang="en-GB">
                    <a:noFill/>
                  </a:rPr>
                  <a:t> </a:t>
                </a:r>
              </a:p>
            </p:txBody>
          </p:sp>
        </mc:Fallback>
      </mc:AlternateContent>
      <p:pic>
        <p:nvPicPr>
          <p:cNvPr id="44" name="Picture 43" descr="cooling Icon 5554396">
            <a:extLst>
              <a:ext uri="{FF2B5EF4-FFF2-40B4-BE49-F238E27FC236}">
                <a16:creationId xmlns:a16="http://schemas.microsoft.com/office/drawing/2014/main" id="{3EED19CC-6CAE-20AF-F13B-E2EAF27F7D3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0136" y="3479575"/>
            <a:ext cx="403760" cy="45353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power Icon 5630379">
            <a:extLst>
              <a:ext uri="{FF2B5EF4-FFF2-40B4-BE49-F238E27FC236}">
                <a16:creationId xmlns:a16="http://schemas.microsoft.com/office/drawing/2014/main" id="{5E0D165E-317C-A01B-E91F-0C93BC66E36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3970" y="3552291"/>
            <a:ext cx="307444" cy="34537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hydraulic press Icon 5512597">
            <a:extLst>
              <a:ext uri="{FF2B5EF4-FFF2-40B4-BE49-F238E27FC236}">
                <a16:creationId xmlns:a16="http://schemas.microsoft.com/office/drawing/2014/main" id="{059B6713-292F-E113-FE61-85B4507BBF8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93070" y="833481"/>
            <a:ext cx="280826" cy="30777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spring Icon 1470237">
            <a:extLst>
              <a:ext uri="{FF2B5EF4-FFF2-40B4-BE49-F238E27FC236}">
                <a16:creationId xmlns:a16="http://schemas.microsoft.com/office/drawing/2014/main" id="{37701600-B5A1-56A1-8E5F-8F4A26F3A84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34452" y="833481"/>
            <a:ext cx="466779" cy="346009"/>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3E747544-DD9D-3EB4-011A-F3A5D50E70C1}"/>
              </a:ext>
            </a:extLst>
          </p:cNvPr>
          <p:cNvSpPr txBox="1"/>
          <p:nvPr/>
        </p:nvSpPr>
        <p:spPr>
          <a:xfrm>
            <a:off x="358294" y="508105"/>
            <a:ext cx="2212111" cy="307777"/>
          </a:xfrm>
          <a:prstGeom prst="rect">
            <a:avLst/>
          </a:prstGeom>
          <a:noFill/>
        </p:spPr>
        <p:txBody>
          <a:bodyPr wrap="square" rtlCol="0">
            <a:spAutoFit/>
          </a:bodyPr>
          <a:lstStyle/>
          <a:p>
            <a:r>
              <a:rPr lang="en-US" sz="1400" b="1" dirty="0">
                <a:highlight>
                  <a:srgbClr val="FFFF00"/>
                </a:highlight>
              </a:rPr>
              <a:t>General Stress State: </a:t>
            </a:r>
            <a:endParaRPr lang="en-GB" sz="1400" b="1" dirty="0">
              <a:highlight>
                <a:srgbClr val="FFFF00"/>
              </a:highlight>
            </a:endParaRPr>
          </a:p>
        </p:txBody>
      </p:sp>
      <p:sp>
        <p:nvSpPr>
          <p:cNvPr id="28" name="Title 1">
            <a:extLst>
              <a:ext uri="{FF2B5EF4-FFF2-40B4-BE49-F238E27FC236}">
                <a16:creationId xmlns:a16="http://schemas.microsoft.com/office/drawing/2014/main" id="{CD5BC0E3-E5E0-DA3C-E140-896ED6F8C1E7}"/>
              </a:ext>
            </a:extLst>
          </p:cNvPr>
          <p:cNvSpPr txBox="1">
            <a:spLocks/>
          </p:cNvSpPr>
          <p:nvPr/>
        </p:nvSpPr>
        <p:spPr>
          <a:xfrm>
            <a:off x="162023" y="106450"/>
            <a:ext cx="8780259" cy="453538"/>
          </a:xfrm>
          <a:prstGeom prst="rect">
            <a:avLst/>
          </a:prstGeom>
        </p:spPr>
        <p:txBody>
          <a:bodyPr>
            <a:normAutofit lnSpcReduction="10000"/>
          </a:bodyPr>
          <a:lst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a:lstStyle>
          <a:p>
            <a:r>
              <a:rPr lang="en-US" sz="2400" b="1" dirty="0"/>
              <a:t>Results (Reference 11T model) </a:t>
            </a:r>
            <a:endParaRPr lang="en-GB" sz="2400" b="1" dirty="0"/>
          </a:p>
        </p:txBody>
      </p:sp>
      <p:pic>
        <p:nvPicPr>
          <p:cNvPr id="13" name="Picture 12">
            <a:extLst>
              <a:ext uri="{FF2B5EF4-FFF2-40B4-BE49-F238E27FC236}">
                <a16:creationId xmlns:a16="http://schemas.microsoft.com/office/drawing/2014/main" id="{FF60F545-3325-1197-669A-6E202B38C7F0}"/>
              </a:ext>
            </a:extLst>
          </p:cNvPr>
          <p:cNvPicPr>
            <a:picLocks noChangeAspect="1"/>
          </p:cNvPicPr>
          <p:nvPr/>
        </p:nvPicPr>
        <p:blipFill>
          <a:blip r:embed="rId9"/>
          <a:stretch>
            <a:fillRect/>
          </a:stretch>
        </p:blipFill>
        <p:spPr>
          <a:xfrm>
            <a:off x="144055" y="1160721"/>
            <a:ext cx="3083240" cy="2369428"/>
          </a:xfrm>
          <a:prstGeom prst="rect">
            <a:avLst/>
          </a:prstGeom>
        </p:spPr>
      </p:pic>
      <p:pic>
        <p:nvPicPr>
          <p:cNvPr id="20" name="Picture 19">
            <a:extLst>
              <a:ext uri="{FF2B5EF4-FFF2-40B4-BE49-F238E27FC236}">
                <a16:creationId xmlns:a16="http://schemas.microsoft.com/office/drawing/2014/main" id="{1EEC32CF-AA14-F4D2-03EE-703E65E408B5}"/>
              </a:ext>
            </a:extLst>
          </p:cNvPr>
          <p:cNvPicPr>
            <a:picLocks noChangeAspect="1"/>
          </p:cNvPicPr>
          <p:nvPr/>
        </p:nvPicPr>
        <p:blipFill>
          <a:blip r:embed="rId10"/>
          <a:stretch>
            <a:fillRect/>
          </a:stretch>
        </p:blipFill>
        <p:spPr>
          <a:xfrm>
            <a:off x="3236044" y="1179490"/>
            <a:ext cx="2895600" cy="2369429"/>
          </a:xfrm>
          <a:prstGeom prst="rect">
            <a:avLst/>
          </a:prstGeom>
        </p:spPr>
      </p:pic>
      <p:pic>
        <p:nvPicPr>
          <p:cNvPr id="26" name="Picture 25">
            <a:extLst>
              <a:ext uri="{FF2B5EF4-FFF2-40B4-BE49-F238E27FC236}">
                <a16:creationId xmlns:a16="http://schemas.microsoft.com/office/drawing/2014/main" id="{7F4DB6E6-BB6E-D67C-297F-21091AFCFFFB}"/>
              </a:ext>
            </a:extLst>
          </p:cNvPr>
          <p:cNvPicPr>
            <a:picLocks noChangeAspect="1"/>
          </p:cNvPicPr>
          <p:nvPr/>
        </p:nvPicPr>
        <p:blipFill>
          <a:blip r:embed="rId11"/>
          <a:stretch>
            <a:fillRect/>
          </a:stretch>
        </p:blipFill>
        <p:spPr>
          <a:xfrm>
            <a:off x="6140394" y="1205537"/>
            <a:ext cx="2859552" cy="2369429"/>
          </a:xfrm>
          <a:prstGeom prst="rect">
            <a:avLst/>
          </a:prstGeom>
        </p:spPr>
      </p:pic>
      <p:pic>
        <p:nvPicPr>
          <p:cNvPr id="29" name="Picture 28">
            <a:extLst>
              <a:ext uri="{FF2B5EF4-FFF2-40B4-BE49-F238E27FC236}">
                <a16:creationId xmlns:a16="http://schemas.microsoft.com/office/drawing/2014/main" id="{DAC1460E-C804-A2FA-74A9-01391840EFFA}"/>
              </a:ext>
            </a:extLst>
          </p:cNvPr>
          <p:cNvPicPr>
            <a:picLocks noChangeAspect="1"/>
          </p:cNvPicPr>
          <p:nvPr/>
        </p:nvPicPr>
        <p:blipFill>
          <a:blip r:embed="rId12"/>
          <a:stretch>
            <a:fillRect/>
          </a:stretch>
        </p:blipFill>
        <p:spPr>
          <a:xfrm>
            <a:off x="144525" y="3882539"/>
            <a:ext cx="3082770" cy="2338669"/>
          </a:xfrm>
          <a:prstGeom prst="rect">
            <a:avLst/>
          </a:prstGeom>
        </p:spPr>
      </p:pic>
      <p:pic>
        <p:nvPicPr>
          <p:cNvPr id="31" name="Picture 30">
            <a:extLst>
              <a:ext uri="{FF2B5EF4-FFF2-40B4-BE49-F238E27FC236}">
                <a16:creationId xmlns:a16="http://schemas.microsoft.com/office/drawing/2014/main" id="{7D0B1AF5-CFB8-4C27-D86F-3DE0E1327817}"/>
              </a:ext>
            </a:extLst>
          </p:cNvPr>
          <p:cNvPicPr>
            <a:picLocks noChangeAspect="1"/>
          </p:cNvPicPr>
          <p:nvPr/>
        </p:nvPicPr>
        <p:blipFill>
          <a:blip r:embed="rId13"/>
          <a:stretch>
            <a:fillRect/>
          </a:stretch>
        </p:blipFill>
        <p:spPr>
          <a:xfrm>
            <a:off x="3244795" y="3874988"/>
            <a:ext cx="2895599" cy="2334879"/>
          </a:xfrm>
          <a:prstGeom prst="rect">
            <a:avLst/>
          </a:prstGeom>
        </p:spPr>
      </p:pic>
    </p:spTree>
    <p:extLst>
      <p:ext uri="{BB962C8B-B14F-4D97-AF65-F5344CB8AC3E}">
        <p14:creationId xmlns:p14="http://schemas.microsoft.com/office/powerpoint/2010/main" val="523649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F3BDA-C08A-E61F-A4CF-16429E437C3A}"/>
              </a:ext>
            </a:extLst>
          </p:cNvPr>
          <p:cNvSpPr>
            <a:spLocks noGrp="1"/>
          </p:cNvSpPr>
          <p:nvPr>
            <p:ph type="title"/>
          </p:nvPr>
        </p:nvSpPr>
        <p:spPr>
          <a:xfrm>
            <a:off x="254643" y="130499"/>
            <a:ext cx="8582628" cy="734474"/>
          </a:xfrm>
        </p:spPr>
        <p:txBody>
          <a:bodyPr>
            <a:normAutofit/>
          </a:bodyPr>
          <a:lstStyle/>
          <a:p>
            <a:r>
              <a:rPr lang="en-US" sz="3600" b="1" dirty="0"/>
              <a:t>Outline</a:t>
            </a:r>
          </a:p>
        </p:txBody>
      </p:sp>
      <p:sp>
        <p:nvSpPr>
          <p:cNvPr id="3" name="Content Placeholder 2">
            <a:extLst>
              <a:ext uri="{FF2B5EF4-FFF2-40B4-BE49-F238E27FC236}">
                <a16:creationId xmlns:a16="http://schemas.microsoft.com/office/drawing/2014/main" id="{28F1EDB8-7105-5137-E670-65961790F666}"/>
              </a:ext>
            </a:extLst>
          </p:cNvPr>
          <p:cNvSpPr>
            <a:spLocks noGrp="1"/>
          </p:cNvSpPr>
          <p:nvPr>
            <p:ph idx="1"/>
          </p:nvPr>
        </p:nvSpPr>
        <p:spPr>
          <a:xfrm>
            <a:off x="193728" y="1097271"/>
            <a:ext cx="8493072" cy="5020755"/>
          </a:xfrm>
        </p:spPr>
        <p:txBody>
          <a:bodyPr>
            <a:normAutofit/>
          </a:bodyPr>
          <a:lstStyle/>
          <a:p>
            <a:r>
              <a:rPr lang="en-US" sz="2800" dirty="0"/>
              <a:t>Motivation &amp; objectives of LMK 2</a:t>
            </a:r>
          </a:p>
          <a:p>
            <a:pPr marL="448056" lvl="1" indent="0">
              <a:buNone/>
            </a:pPr>
            <a:endParaRPr lang="en-US" sz="2800" dirty="0"/>
          </a:p>
          <a:p>
            <a:r>
              <a:rPr lang="en-US" sz="2800" dirty="0"/>
              <a:t>Details of LMK 2 </a:t>
            </a:r>
          </a:p>
          <a:p>
            <a:pPr marL="448056" lvl="1" indent="0">
              <a:buNone/>
            </a:pPr>
            <a:endParaRPr lang="en-US" sz="2800" dirty="0"/>
          </a:p>
          <a:p>
            <a:r>
              <a:rPr lang="en-US" sz="2800" dirty="0"/>
              <a:t>Vertically &amp; horizontally split yokes</a:t>
            </a:r>
          </a:p>
          <a:p>
            <a:pPr marL="36576" indent="0">
              <a:buNone/>
            </a:pPr>
            <a:endParaRPr lang="en-US" sz="2800" dirty="0"/>
          </a:p>
          <a:p>
            <a:r>
              <a:rPr lang="en-US" sz="2800" dirty="0"/>
              <a:t>Summary &amp; next steps</a:t>
            </a:r>
          </a:p>
          <a:p>
            <a:endParaRPr lang="en-US" sz="2400" dirty="0"/>
          </a:p>
          <a:p>
            <a:pPr marL="448056" lvl="1" indent="0">
              <a:buNone/>
            </a:pPr>
            <a:endParaRPr lang="en-US" sz="1800" dirty="0"/>
          </a:p>
          <a:p>
            <a:pPr marL="448056" lvl="1" indent="0">
              <a:buNone/>
            </a:pPr>
            <a:endParaRPr lang="en-US" sz="1800" dirty="0"/>
          </a:p>
        </p:txBody>
      </p:sp>
      <p:sp>
        <p:nvSpPr>
          <p:cNvPr id="4" name="Date Placeholder 3">
            <a:extLst>
              <a:ext uri="{FF2B5EF4-FFF2-40B4-BE49-F238E27FC236}">
                <a16:creationId xmlns:a16="http://schemas.microsoft.com/office/drawing/2014/main" id="{99CA69B6-EED1-58D5-CF30-60C13D01ECAC}"/>
              </a:ext>
            </a:extLst>
          </p:cNvPr>
          <p:cNvSpPr>
            <a:spLocks noGrp="1"/>
          </p:cNvSpPr>
          <p:nvPr>
            <p:ph type="dt" sz="half" idx="2"/>
          </p:nvPr>
        </p:nvSpPr>
        <p:spPr/>
        <p:txBody>
          <a:bodyPr/>
          <a:lstStyle/>
          <a:p>
            <a:fld id="{A77904EE-6DEA-4C30-B1D3-4D3EDF809023}" type="datetime1">
              <a:rPr lang="en-US" smtClean="0"/>
              <a:t>3/11/2025</a:t>
            </a:fld>
            <a:endParaRPr lang="en-US" dirty="0"/>
          </a:p>
        </p:txBody>
      </p:sp>
      <p:sp>
        <p:nvSpPr>
          <p:cNvPr id="5" name="Footer Placeholder 4">
            <a:extLst>
              <a:ext uri="{FF2B5EF4-FFF2-40B4-BE49-F238E27FC236}">
                <a16:creationId xmlns:a16="http://schemas.microsoft.com/office/drawing/2014/main" id="{AE1AAD38-6820-17D4-F394-B4B5E3F51659}"/>
              </a:ext>
            </a:extLst>
          </p:cNvPr>
          <p:cNvSpPr>
            <a:spLocks noGrp="1"/>
          </p:cNvSpPr>
          <p:nvPr>
            <p:ph type="ftr" sz="quarter" idx="3"/>
          </p:nvPr>
        </p:nvSpPr>
        <p:spPr/>
        <p:txBody>
          <a:bodyPr/>
          <a:lstStyle/>
          <a:p>
            <a:r>
              <a:rPr lang="en-US"/>
              <a:t>Author: Sachin Gowrishankar</a:t>
            </a:r>
            <a:endParaRPr lang="en-US" dirty="0"/>
          </a:p>
        </p:txBody>
      </p:sp>
      <p:sp>
        <p:nvSpPr>
          <p:cNvPr id="6" name="Slide Number Placeholder 5">
            <a:extLst>
              <a:ext uri="{FF2B5EF4-FFF2-40B4-BE49-F238E27FC236}">
                <a16:creationId xmlns:a16="http://schemas.microsoft.com/office/drawing/2014/main" id="{8A3E5BA8-F4CE-9830-0428-431009DAA5C4}"/>
              </a:ext>
            </a:extLst>
          </p:cNvPr>
          <p:cNvSpPr>
            <a:spLocks noGrp="1"/>
          </p:cNvSpPr>
          <p:nvPr>
            <p:ph type="sldNum" sz="quarter" idx="4"/>
          </p:nvPr>
        </p:nvSpPr>
        <p:spPr/>
        <p:txBody>
          <a:bodyPr/>
          <a:lstStyle/>
          <a:p>
            <a:fld id="{17918391-D411-FE40-AAD7-861AE5233E0E}" type="slidenum">
              <a:rPr lang="en-US" smtClean="0"/>
              <a:pPr/>
              <a:t>2</a:t>
            </a:fld>
            <a:endParaRPr lang="en-US"/>
          </a:p>
        </p:txBody>
      </p:sp>
    </p:spTree>
    <p:extLst>
      <p:ext uri="{BB962C8B-B14F-4D97-AF65-F5344CB8AC3E}">
        <p14:creationId xmlns:p14="http://schemas.microsoft.com/office/powerpoint/2010/main" val="2907958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B0D20-398C-D0A4-668C-D9C27EF7A52F}"/>
              </a:ext>
            </a:extLst>
          </p:cNvPr>
          <p:cNvSpPr>
            <a:spLocks noGrp="1"/>
          </p:cNvSpPr>
          <p:nvPr>
            <p:ph type="title"/>
          </p:nvPr>
        </p:nvSpPr>
        <p:spPr>
          <a:xfrm>
            <a:off x="206187" y="71357"/>
            <a:ext cx="8226854" cy="505996"/>
          </a:xfrm>
        </p:spPr>
        <p:txBody>
          <a:bodyPr>
            <a:noAutofit/>
          </a:bodyPr>
          <a:lstStyle/>
          <a:p>
            <a:r>
              <a:rPr lang="en-US" sz="3600" b="1" dirty="0"/>
              <a:t>Motivation for LMK 2</a:t>
            </a:r>
            <a:endParaRPr lang="en-GB" sz="3600" b="1" dirty="0"/>
          </a:p>
        </p:txBody>
      </p:sp>
      <p:sp>
        <p:nvSpPr>
          <p:cNvPr id="3" name="Content Placeholder 2">
            <a:extLst>
              <a:ext uri="{FF2B5EF4-FFF2-40B4-BE49-F238E27FC236}">
                <a16:creationId xmlns:a16="http://schemas.microsoft.com/office/drawing/2014/main" id="{6F0E7300-C16E-4719-8A1F-A1C92CC7F291}"/>
              </a:ext>
            </a:extLst>
          </p:cNvPr>
          <p:cNvSpPr>
            <a:spLocks noGrp="1"/>
          </p:cNvSpPr>
          <p:nvPr>
            <p:ph idx="1"/>
          </p:nvPr>
        </p:nvSpPr>
        <p:spPr>
          <a:xfrm>
            <a:off x="23535" y="649495"/>
            <a:ext cx="8907281" cy="5611686"/>
          </a:xfrm>
        </p:spPr>
        <p:txBody>
          <a:bodyPr>
            <a:normAutofit/>
          </a:bodyPr>
          <a:lstStyle/>
          <a:p>
            <a:pPr algn="just"/>
            <a:r>
              <a:rPr lang="en-GB" sz="1800" dirty="0"/>
              <a:t>Utilize existing 11T </a:t>
            </a:r>
            <a:r>
              <a:rPr lang="en-GB" sz="1800" dirty="0" err="1"/>
              <a:t>Nb₃Sn</a:t>
            </a:r>
            <a:r>
              <a:rPr lang="en-GB" sz="1800" dirty="0"/>
              <a:t> coils, collars &amp; shell; study stopper integration for future </a:t>
            </a:r>
            <a:r>
              <a:rPr lang="en-GB" sz="1800" b="1" dirty="0"/>
              <a:t>12T</a:t>
            </a:r>
            <a:r>
              <a:rPr lang="en-GB" sz="1800" dirty="0"/>
              <a:t> </a:t>
            </a:r>
            <a:r>
              <a:rPr lang="en-GB" sz="1800" b="1" dirty="0"/>
              <a:t>FALCOND</a:t>
            </a:r>
            <a:r>
              <a:rPr lang="en-GB" sz="1800" dirty="0"/>
              <a:t> coils. </a:t>
            </a:r>
          </a:p>
          <a:p>
            <a:pPr algn="just"/>
            <a:r>
              <a:rPr lang="en-GB" sz="1800" dirty="0"/>
              <a:t>Validate </a:t>
            </a:r>
            <a:r>
              <a:rPr lang="en-GB" sz="1800" b="1" dirty="0" err="1"/>
              <a:t>aluminum</a:t>
            </a:r>
            <a:r>
              <a:rPr lang="en-GB" sz="1800" b="1" dirty="0"/>
              <a:t> stopper</a:t>
            </a:r>
            <a:r>
              <a:rPr lang="en-GB" sz="1800" dirty="0"/>
              <a:t> and welded shell on </a:t>
            </a:r>
            <a:r>
              <a:rPr lang="en-US" sz="1800" dirty="0"/>
              <a:t>cos</a:t>
            </a:r>
            <a:r>
              <a:rPr lang="el-GR" sz="1800" dirty="0"/>
              <a:t>ϴ</a:t>
            </a:r>
            <a:r>
              <a:rPr lang="en-US" sz="1800" dirty="0"/>
              <a:t> collared aperture.</a:t>
            </a:r>
          </a:p>
          <a:p>
            <a:pPr algn="just"/>
            <a:r>
              <a:rPr lang="en-US" sz="1800" dirty="0"/>
              <a:t>Explore a cost-effective design for 12T-13T long magnets.</a:t>
            </a:r>
            <a:endParaRPr lang="en-GB" sz="1800" dirty="0"/>
          </a:p>
          <a:p>
            <a:pPr marL="36576" indent="0" algn="just">
              <a:buNone/>
            </a:pPr>
            <a:r>
              <a:rPr lang="en-US" sz="2400" b="1" dirty="0"/>
              <a:t>Objectives</a:t>
            </a:r>
          </a:p>
          <a:p>
            <a:pPr algn="just" fontAlgn="base"/>
            <a:r>
              <a:rPr lang="en-GB" sz="1800" dirty="0"/>
              <a:t>Compare </a:t>
            </a:r>
            <a:r>
              <a:rPr lang="en-GB" sz="1800" b="1" dirty="0"/>
              <a:t>horizontal</a:t>
            </a:r>
            <a:r>
              <a:rPr lang="en-GB" sz="1800" dirty="0"/>
              <a:t> vs. </a:t>
            </a:r>
            <a:r>
              <a:rPr lang="en-GB" sz="1800" b="1" dirty="0"/>
              <a:t>vertical</a:t>
            </a:r>
            <a:r>
              <a:rPr lang="en-GB" sz="1800" dirty="0"/>
              <a:t> yoke split, focusing on vertical due to 11T collar limitations.</a:t>
            </a:r>
            <a:r>
              <a:rPr lang="en-GB" sz="1200" b="1" i="0" dirty="0">
                <a:effectLst/>
                <a:latin typeface="Aptos" panose="020B0004020202020204" pitchFamily="34" charset="0"/>
              </a:rPr>
              <a:t> </a:t>
            </a:r>
          </a:p>
          <a:p>
            <a:pPr algn="just" fontAlgn="base"/>
            <a:r>
              <a:rPr lang="en-GB" sz="1800" dirty="0"/>
              <a:t>Validate assembly with shell </a:t>
            </a:r>
            <a:r>
              <a:rPr lang="en-GB" sz="1800" b="1" dirty="0"/>
              <a:t>preload</a:t>
            </a:r>
            <a:r>
              <a:rPr lang="en-GB" sz="1800" dirty="0"/>
              <a:t> </a:t>
            </a:r>
            <a:r>
              <a:rPr lang="en-GB" sz="1800" b="1" dirty="0"/>
              <a:t>scaled </a:t>
            </a:r>
            <a:r>
              <a:rPr lang="en-GB" sz="1800" dirty="0"/>
              <a:t>to a 12T field-equivalent load (~ 3.5 MN/</a:t>
            </a:r>
            <a:r>
              <a:rPr lang="en-GB" sz="1600" dirty="0"/>
              <a:t>m</a:t>
            </a:r>
            <a:r>
              <a:rPr lang="en-GB" sz="1800" dirty="0"/>
              <a:t>).</a:t>
            </a:r>
            <a:endParaRPr lang="en-GB" sz="1800" b="1" dirty="0"/>
          </a:p>
          <a:p>
            <a:pPr algn="just" fontAlgn="base"/>
            <a:r>
              <a:rPr lang="en-GB" sz="1800" dirty="0"/>
              <a:t>Instrumented load test @ R.T &amp; cold; benchmark coil and structure stress using FE models.</a:t>
            </a:r>
            <a:endParaRPr lang="en-GB" sz="1800" b="1" i="0" dirty="0">
              <a:effectLst/>
            </a:endParaRPr>
          </a:p>
        </p:txBody>
      </p:sp>
      <p:sp>
        <p:nvSpPr>
          <p:cNvPr id="4" name="Date Placeholder 3">
            <a:extLst>
              <a:ext uri="{FF2B5EF4-FFF2-40B4-BE49-F238E27FC236}">
                <a16:creationId xmlns:a16="http://schemas.microsoft.com/office/drawing/2014/main" id="{635B84D6-EE55-3695-9A2B-CD7909AABC82}"/>
              </a:ext>
            </a:extLst>
          </p:cNvPr>
          <p:cNvSpPr>
            <a:spLocks noGrp="1"/>
          </p:cNvSpPr>
          <p:nvPr>
            <p:ph type="dt" sz="half" idx="2"/>
          </p:nvPr>
        </p:nvSpPr>
        <p:spPr/>
        <p:txBody>
          <a:bodyPr/>
          <a:lstStyle/>
          <a:p>
            <a:fld id="{A77904EE-6DEA-4C30-B1D3-4D3EDF809023}" type="datetime1">
              <a:rPr lang="en-US" smtClean="0"/>
              <a:t>3/11/2025</a:t>
            </a:fld>
            <a:endParaRPr lang="en-US" dirty="0"/>
          </a:p>
        </p:txBody>
      </p:sp>
      <p:sp>
        <p:nvSpPr>
          <p:cNvPr id="5" name="Footer Placeholder 4">
            <a:extLst>
              <a:ext uri="{FF2B5EF4-FFF2-40B4-BE49-F238E27FC236}">
                <a16:creationId xmlns:a16="http://schemas.microsoft.com/office/drawing/2014/main" id="{B68EBE2F-A9EF-8268-887C-1A38C07111E4}"/>
              </a:ext>
            </a:extLst>
          </p:cNvPr>
          <p:cNvSpPr>
            <a:spLocks noGrp="1"/>
          </p:cNvSpPr>
          <p:nvPr>
            <p:ph type="ftr" sz="quarter" idx="3"/>
          </p:nvPr>
        </p:nvSpPr>
        <p:spPr/>
        <p:txBody>
          <a:bodyPr/>
          <a:lstStyle/>
          <a:p>
            <a:r>
              <a:rPr lang="en-US" dirty="0"/>
              <a:t>Author: Sachin Gowrishankar</a:t>
            </a:r>
          </a:p>
        </p:txBody>
      </p:sp>
      <p:sp>
        <p:nvSpPr>
          <p:cNvPr id="6" name="Slide Number Placeholder 5">
            <a:extLst>
              <a:ext uri="{FF2B5EF4-FFF2-40B4-BE49-F238E27FC236}">
                <a16:creationId xmlns:a16="http://schemas.microsoft.com/office/drawing/2014/main" id="{A34DED30-B90E-833D-EB8F-4B1D63388B09}"/>
              </a:ext>
            </a:extLst>
          </p:cNvPr>
          <p:cNvSpPr>
            <a:spLocks noGrp="1"/>
          </p:cNvSpPr>
          <p:nvPr>
            <p:ph type="sldNum" sz="quarter" idx="4"/>
          </p:nvPr>
        </p:nvSpPr>
        <p:spPr/>
        <p:txBody>
          <a:bodyPr/>
          <a:lstStyle/>
          <a:p>
            <a:fld id="{17918391-D411-FE40-AAD7-861AE5233E0E}" type="slidenum">
              <a:rPr lang="en-US" smtClean="0"/>
              <a:pPr/>
              <a:t>3</a:t>
            </a:fld>
            <a:endParaRPr lang="en-US"/>
          </a:p>
        </p:txBody>
      </p:sp>
      <p:grpSp>
        <p:nvGrpSpPr>
          <p:cNvPr id="8" name="Group 7">
            <a:extLst>
              <a:ext uri="{FF2B5EF4-FFF2-40B4-BE49-F238E27FC236}">
                <a16:creationId xmlns:a16="http://schemas.microsoft.com/office/drawing/2014/main" id="{C87A276D-4E89-0996-D214-AB7BAEBCC7E6}"/>
              </a:ext>
            </a:extLst>
          </p:cNvPr>
          <p:cNvGrpSpPr/>
          <p:nvPr/>
        </p:nvGrpSpPr>
        <p:grpSpPr>
          <a:xfrm>
            <a:off x="778575" y="3778924"/>
            <a:ext cx="7821863" cy="2526828"/>
            <a:chOff x="674403" y="3677964"/>
            <a:chExt cx="7821863" cy="2526828"/>
          </a:xfrm>
        </p:grpSpPr>
        <p:sp>
          <p:nvSpPr>
            <p:cNvPr id="82" name="TextBox 81">
              <a:extLst>
                <a:ext uri="{FF2B5EF4-FFF2-40B4-BE49-F238E27FC236}">
                  <a16:creationId xmlns:a16="http://schemas.microsoft.com/office/drawing/2014/main" id="{395A3D08-5757-0B0B-A80B-7E8CA9EAB104}"/>
                </a:ext>
              </a:extLst>
            </p:cNvPr>
            <p:cNvSpPr txBox="1"/>
            <p:nvPr/>
          </p:nvSpPr>
          <p:spPr>
            <a:xfrm>
              <a:off x="857750" y="5794508"/>
              <a:ext cx="3286130" cy="369332"/>
            </a:xfrm>
            <a:prstGeom prst="rect">
              <a:avLst/>
            </a:prstGeom>
            <a:noFill/>
          </p:spPr>
          <p:txBody>
            <a:bodyPr wrap="square" rtlCol="0">
              <a:spAutoFit/>
            </a:bodyPr>
            <a:lstStyle/>
            <a:p>
              <a:r>
                <a:rPr lang="en-US" b="1" dirty="0">
                  <a:highlight>
                    <a:srgbClr val="FFFF00"/>
                  </a:highlight>
                  <a:latin typeface="Calibri" panose="020F0502020204030204" pitchFamily="34" charset="0"/>
                  <a:cs typeface="Calibri" panose="020F0502020204030204" pitchFamily="34" charset="0"/>
                </a:rPr>
                <a:t>Reference 11 T model </a:t>
              </a:r>
              <a:r>
                <a:rPr lang="en-US" sz="1400" b="1" dirty="0">
                  <a:highlight>
                    <a:srgbClr val="FFFF00"/>
                  </a:highlight>
                  <a:latin typeface="Calibri" panose="020F0502020204030204" pitchFamily="34" charset="0"/>
                  <a:cs typeface="Calibri" panose="020F0502020204030204" pitchFamily="34" charset="0"/>
                </a:rPr>
                <a:t>[2016-2021]</a:t>
              </a:r>
              <a:endParaRPr lang="en-GB" sz="1400" b="1" dirty="0">
                <a:highlight>
                  <a:srgbClr val="FFFF00"/>
                </a:highlight>
                <a:latin typeface="Calibri" panose="020F0502020204030204" pitchFamily="34" charset="0"/>
                <a:cs typeface="Calibri" panose="020F0502020204030204" pitchFamily="34" charset="0"/>
              </a:endParaRPr>
            </a:p>
          </p:txBody>
        </p:sp>
        <p:sp>
          <p:nvSpPr>
            <p:cNvPr id="85" name="TextBox 84">
              <a:extLst>
                <a:ext uri="{FF2B5EF4-FFF2-40B4-BE49-F238E27FC236}">
                  <a16:creationId xmlns:a16="http://schemas.microsoft.com/office/drawing/2014/main" id="{FA792E42-ADF2-2EAD-C446-1DF6B96EB03A}"/>
                </a:ext>
              </a:extLst>
            </p:cNvPr>
            <p:cNvSpPr txBox="1"/>
            <p:nvPr/>
          </p:nvSpPr>
          <p:spPr>
            <a:xfrm>
              <a:off x="5102935" y="5835460"/>
              <a:ext cx="2339681" cy="369332"/>
            </a:xfrm>
            <a:prstGeom prst="rect">
              <a:avLst/>
            </a:prstGeom>
            <a:noFill/>
          </p:spPr>
          <p:txBody>
            <a:bodyPr wrap="square" rtlCol="0">
              <a:spAutoFit/>
            </a:bodyPr>
            <a:lstStyle/>
            <a:p>
              <a:r>
                <a:rPr lang="en-US" b="1" dirty="0">
                  <a:highlight>
                    <a:srgbClr val="FFFF00"/>
                  </a:highlight>
                  <a:latin typeface="Calibri" panose="020F0502020204030204" pitchFamily="34" charset="0"/>
                  <a:cs typeface="Calibri" panose="020F0502020204030204" pitchFamily="34" charset="0"/>
                </a:rPr>
                <a:t>LMK 2 mockup </a:t>
              </a:r>
              <a:r>
                <a:rPr lang="en-US" sz="1400" b="1" dirty="0">
                  <a:highlight>
                    <a:srgbClr val="FFFF00"/>
                  </a:highlight>
                  <a:latin typeface="Calibri" panose="020F0502020204030204" pitchFamily="34" charset="0"/>
                  <a:cs typeface="Calibri" panose="020F0502020204030204" pitchFamily="34" charset="0"/>
                </a:rPr>
                <a:t>[2024]</a:t>
              </a:r>
              <a:endParaRPr lang="en-GB" sz="1400" b="1" dirty="0">
                <a:highlight>
                  <a:srgbClr val="FFFF00"/>
                </a:highlight>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138AF5A3-FE1D-9FD2-6B7A-A1182972443E}"/>
                </a:ext>
              </a:extLst>
            </p:cNvPr>
            <p:cNvGrpSpPr/>
            <p:nvPr/>
          </p:nvGrpSpPr>
          <p:grpSpPr>
            <a:xfrm>
              <a:off x="674403" y="3677964"/>
              <a:ext cx="7821863" cy="2046449"/>
              <a:chOff x="830736" y="3700450"/>
              <a:chExt cx="7821863" cy="2046449"/>
            </a:xfrm>
          </p:grpSpPr>
          <p:grpSp>
            <p:nvGrpSpPr>
              <p:cNvPr id="7" name="Group 6">
                <a:extLst>
                  <a:ext uri="{FF2B5EF4-FFF2-40B4-BE49-F238E27FC236}">
                    <a16:creationId xmlns:a16="http://schemas.microsoft.com/office/drawing/2014/main" id="{6C24AD19-CD3A-A146-66DC-2342EC7EFE03}"/>
                  </a:ext>
                </a:extLst>
              </p:cNvPr>
              <p:cNvGrpSpPr/>
              <p:nvPr/>
            </p:nvGrpSpPr>
            <p:grpSpPr>
              <a:xfrm>
                <a:off x="830736" y="3700450"/>
                <a:ext cx="7821863" cy="2046449"/>
                <a:chOff x="-70120" y="3938356"/>
                <a:chExt cx="7821863" cy="2046449"/>
              </a:xfrm>
            </p:grpSpPr>
            <p:grpSp>
              <p:nvGrpSpPr>
                <p:cNvPr id="81" name="Group 80">
                  <a:extLst>
                    <a:ext uri="{FF2B5EF4-FFF2-40B4-BE49-F238E27FC236}">
                      <a16:creationId xmlns:a16="http://schemas.microsoft.com/office/drawing/2014/main" id="{E243CC80-ABC2-CF77-4C66-562F46B5E90D}"/>
                    </a:ext>
                  </a:extLst>
                </p:cNvPr>
                <p:cNvGrpSpPr/>
                <p:nvPr/>
              </p:nvGrpSpPr>
              <p:grpSpPr>
                <a:xfrm>
                  <a:off x="-70120" y="3938356"/>
                  <a:ext cx="3301590" cy="1993149"/>
                  <a:chOff x="-255752" y="3513426"/>
                  <a:chExt cx="4256056" cy="2593724"/>
                </a:xfrm>
              </p:grpSpPr>
              <p:grpSp>
                <p:nvGrpSpPr>
                  <p:cNvPr id="80" name="Group 79">
                    <a:extLst>
                      <a:ext uri="{FF2B5EF4-FFF2-40B4-BE49-F238E27FC236}">
                        <a16:creationId xmlns:a16="http://schemas.microsoft.com/office/drawing/2014/main" id="{AD375915-E012-6390-6758-A411A6160F4B}"/>
                      </a:ext>
                    </a:extLst>
                  </p:cNvPr>
                  <p:cNvGrpSpPr/>
                  <p:nvPr/>
                </p:nvGrpSpPr>
                <p:grpSpPr>
                  <a:xfrm>
                    <a:off x="-255752" y="3513426"/>
                    <a:ext cx="4256056" cy="2593724"/>
                    <a:chOff x="-205450" y="3460025"/>
                    <a:chExt cx="4256056" cy="2593724"/>
                  </a:xfrm>
                </p:grpSpPr>
                <p:grpSp>
                  <p:nvGrpSpPr>
                    <p:cNvPr id="51" name="Group 50">
                      <a:extLst>
                        <a:ext uri="{FF2B5EF4-FFF2-40B4-BE49-F238E27FC236}">
                          <a16:creationId xmlns:a16="http://schemas.microsoft.com/office/drawing/2014/main" id="{1E070B0E-7176-FDE2-9446-3376DFF53B8D}"/>
                        </a:ext>
                      </a:extLst>
                    </p:cNvPr>
                    <p:cNvGrpSpPr/>
                    <p:nvPr/>
                  </p:nvGrpSpPr>
                  <p:grpSpPr>
                    <a:xfrm>
                      <a:off x="-205450" y="3812972"/>
                      <a:ext cx="4256056" cy="2240777"/>
                      <a:chOff x="3245452" y="3163579"/>
                      <a:chExt cx="4991779" cy="2825767"/>
                    </a:xfrm>
                  </p:grpSpPr>
                  <p:pic>
                    <p:nvPicPr>
                      <p:cNvPr id="35" name="Picture 34">
                        <a:extLst>
                          <a:ext uri="{FF2B5EF4-FFF2-40B4-BE49-F238E27FC236}">
                            <a16:creationId xmlns:a16="http://schemas.microsoft.com/office/drawing/2014/main" id="{ED5C1339-06F9-6EBA-A73D-65776CCDD74D}"/>
                          </a:ext>
                        </a:extLst>
                      </p:cNvPr>
                      <p:cNvPicPr>
                        <a:picLocks noChangeAspect="1"/>
                      </p:cNvPicPr>
                      <p:nvPr/>
                    </p:nvPicPr>
                    <p:blipFill>
                      <a:blip r:embed="rId3"/>
                      <a:stretch>
                        <a:fillRect/>
                      </a:stretch>
                    </p:blipFill>
                    <p:spPr>
                      <a:xfrm>
                        <a:off x="4383406" y="3163579"/>
                        <a:ext cx="2993082" cy="2825767"/>
                      </a:xfrm>
                      <a:prstGeom prst="rect">
                        <a:avLst/>
                      </a:prstGeom>
                    </p:spPr>
                  </p:pic>
                  <p:sp>
                    <p:nvSpPr>
                      <p:cNvPr id="36" name="Rectangle 35">
                        <a:extLst>
                          <a:ext uri="{FF2B5EF4-FFF2-40B4-BE49-F238E27FC236}">
                            <a16:creationId xmlns:a16="http://schemas.microsoft.com/office/drawing/2014/main" id="{087CD470-7791-1F6C-88AD-2BD9760809A9}"/>
                          </a:ext>
                        </a:extLst>
                      </p:cNvPr>
                      <p:cNvSpPr/>
                      <p:nvPr/>
                    </p:nvSpPr>
                    <p:spPr>
                      <a:xfrm>
                        <a:off x="4572000" y="4553952"/>
                        <a:ext cx="830424" cy="45019"/>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7" name="Rectangle 36">
                        <a:extLst>
                          <a:ext uri="{FF2B5EF4-FFF2-40B4-BE49-F238E27FC236}">
                            <a16:creationId xmlns:a16="http://schemas.microsoft.com/office/drawing/2014/main" id="{67034F7E-22E4-CBDC-714D-6A6452E3EAD0}"/>
                          </a:ext>
                        </a:extLst>
                      </p:cNvPr>
                      <p:cNvSpPr/>
                      <p:nvPr/>
                    </p:nvSpPr>
                    <p:spPr>
                      <a:xfrm>
                        <a:off x="4575256" y="4575660"/>
                        <a:ext cx="830424" cy="45019"/>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8" name="Rectangle 37">
                        <a:extLst>
                          <a:ext uri="{FF2B5EF4-FFF2-40B4-BE49-F238E27FC236}">
                            <a16:creationId xmlns:a16="http://schemas.microsoft.com/office/drawing/2014/main" id="{E1618902-3C1C-AE31-02DF-DF7E72EF5BDC}"/>
                          </a:ext>
                        </a:extLst>
                      </p:cNvPr>
                      <p:cNvSpPr/>
                      <p:nvPr/>
                    </p:nvSpPr>
                    <p:spPr>
                      <a:xfrm flipV="1">
                        <a:off x="6366676" y="4553951"/>
                        <a:ext cx="732659" cy="87861"/>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9" name="Rectangle 38">
                        <a:extLst>
                          <a:ext uri="{FF2B5EF4-FFF2-40B4-BE49-F238E27FC236}">
                            <a16:creationId xmlns:a16="http://schemas.microsoft.com/office/drawing/2014/main" id="{0AC93DA7-87A8-791C-3331-6FC7D7F9C3FA}"/>
                          </a:ext>
                        </a:extLst>
                      </p:cNvPr>
                      <p:cNvSpPr/>
                      <p:nvPr/>
                    </p:nvSpPr>
                    <p:spPr>
                      <a:xfrm flipV="1">
                        <a:off x="7181288" y="4545020"/>
                        <a:ext cx="72248" cy="6128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40" name="Rectangle 39">
                        <a:extLst>
                          <a:ext uri="{FF2B5EF4-FFF2-40B4-BE49-F238E27FC236}">
                            <a16:creationId xmlns:a16="http://schemas.microsoft.com/office/drawing/2014/main" id="{98CB87C0-FFA1-3CDF-489A-46916D204E13}"/>
                          </a:ext>
                        </a:extLst>
                      </p:cNvPr>
                      <p:cNvSpPr/>
                      <p:nvPr/>
                    </p:nvSpPr>
                    <p:spPr>
                      <a:xfrm flipV="1">
                        <a:off x="4469643" y="4523312"/>
                        <a:ext cx="72248" cy="61278"/>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41" name="TextBox 40">
                        <a:extLst>
                          <a:ext uri="{FF2B5EF4-FFF2-40B4-BE49-F238E27FC236}">
                            <a16:creationId xmlns:a16="http://schemas.microsoft.com/office/drawing/2014/main" id="{F2C33FFB-0D0F-1C87-2B8A-C5FC1D4E9CB3}"/>
                          </a:ext>
                        </a:extLst>
                      </p:cNvPr>
                      <p:cNvSpPr txBox="1"/>
                      <p:nvPr/>
                    </p:nvSpPr>
                    <p:spPr>
                      <a:xfrm>
                        <a:off x="7165677" y="3440792"/>
                        <a:ext cx="998486" cy="555584"/>
                      </a:xfrm>
                      <a:prstGeom prst="rect">
                        <a:avLst/>
                      </a:prstGeom>
                      <a:noFill/>
                    </p:spPr>
                    <p:txBody>
                      <a:bodyPr wrap="square" rtlCol="0">
                        <a:spAutoFit/>
                      </a:bodyPr>
                      <a:lstStyle/>
                      <a:p>
                        <a:r>
                          <a:rPr lang="en-US" sz="1600" b="1" dirty="0">
                            <a:latin typeface="Calibri" panose="020F0502020204030204" pitchFamily="34" charset="0"/>
                            <a:cs typeface="Calibri" panose="020F0502020204030204" pitchFamily="34" charset="0"/>
                          </a:rPr>
                          <a:t>Shell</a:t>
                        </a:r>
                        <a:endParaRPr lang="en-GB" b="1" dirty="0">
                          <a:latin typeface="Calibri" panose="020F0502020204030204" pitchFamily="34" charset="0"/>
                          <a:cs typeface="Calibri" panose="020F0502020204030204" pitchFamily="34" charset="0"/>
                        </a:endParaRPr>
                      </a:p>
                    </p:txBody>
                  </p:sp>
                  <p:cxnSp>
                    <p:nvCxnSpPr>
                      <p:cNvPr id="42" name="Straight Arrow Connector 41">
                        <a:extLst>
                          <a:ext uri="{FF2B5EF4-FFF2-40B4-BE49-F238E27FC236}">
                            <a16:creationId xmlns:a16="http://schemas.microsoft.com/office/drawing/2014/main" id="{BEE47685-6B2A-E3EE-E250-98DFC8363F72}"/>
                          </a:ext>
                        </a:extLst>
                      </p:cNvPr>
                      <p:cNvCxnSpPr>
                        <a:cxnSpLocks/>
                      </p:cNvCxnSpPr>
                      <p:nvPr/>
                    </p:nvCxnSpPr>
                    <p:spPr>
                      <a:xfrm flipH="1">
                        <a:off x="7003376" y="3669121"/>
                        <a:ext cx="199791" cy="197890"/>
                      </a:xfrm>
                      <a:prstGeom prst="straightConnector1">
                        <a:avLst/>
                      </a:prstGeom>
                      <a:ln w="28575">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3" name="Straight Arrow Connector 42">
                        <a:extLst>
                          <a:ext uri="{FF2B5EF4-FFF2-40B4-BE49-F238E27FC236}">
                            <a16:creationId xmlns:a16="http://schemas.microsoft.com/office/drawing/2014/main" id="{AB74542A-69D6-10A4-9E9D-B486BBD08BCC}"/>
                          </a:ext>
                        </a:extLst>
                      </p:cNvPr>
                      <p:cNvCxnSpPr>
                        <a:cxnSpLocks/>
                      </p:cNvCxnSpPr>
                      <p:nvPr/>
                    </p:nvCxnSpPr>
                    <p:spPr>
                      <a:xfrm flipH="1" flipV="1">
                        <a:off x="6056096" y="4641812"/>
                        <a:ext cx="1125192" cy="714362"/>
                      </a:xfrm>
                      <a:prstGeom prst="straightConnector1">
                        <a:avLst/>
                      </a:prstGeom>
                      <a:ln w="28575">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5C36CFDD-1F05-8AC8-70CD-342C19106B51}"/>
                          </a:ext>
                        </a:extLst>
                      </p:cNvPr>
                      <p:cNvCxnSpPr>
                        <a:cxnSpLocks/>
                      </p:cNvCxnSpPr>
                      <p:nvPr/>
                    </p:nvCxnSpPr>
                    <p:spPr>
                      <a:xfrm>
                        <a:off x="4169664" y="3881411"/>
                        <a:ext cx="690921" cy="314702"/>
                      </a:xfrm>
                      <a:prstGeom prst="straightConnector1">
                        <a:avLst/>
                      </a:prstGeom>
                      <a:ln w="28575">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1B4629BC-D93F-AB21-0A7D-CB399BF7CDBC}"/>
                          </a:ext>
                        </a:extLst>
                      </p:cNvPr>
                      <p:cNvCxnSpPr>
                        <a:cxnSpLocks/>
                      </p:cNvCxnSpPr>
                      <p:nvPr/>
                    </p:nvCxnSpPr>
                    <p:spPr>
                      <a:xfrm flipV="1">
                        <a:off x="4438324" y="4751141"/>
                        <a:ext cx="1095199" cy="547246"/>
                      </a:xfrm>
                      <a:prstGeom prst="straightConnector1">
                        <a:avLst/>
                      </a:prstGeom>
                      <a:ln w="28575">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47" name="TextBox 46">
                        <a:extLst>
                          <a:ext uri="{FF2B5EF4-FFF2-40B4-BE49-F238E27FC236}">
                            <a16:creationId xmlns:a16="http://schemas.microsoft.com/office/drawing/2014/main" id="{966E4361-D247-CD66-1FE6-115D19971FF6}"/>
                          </a:ext>
                        </a:extLst>
                      </p:cNvPr>
                      <p:cNvSpPr txBox="1"/>
                      <p:nvPr/>
                    </p:nvSpPr>
                    <p:spPr>
                      <a:xfrm>
                        <a:off x="7165675" y="5284309"/>
                        <a:ext cx="1071556" cy="555584"/>
                      </a:xfrm>
                      <a:prstGeom prst="rect">
                        <a:avLst/>
                      </a:prstGeom>
                      <a:noFill/>
                    </p:spPr>
                    <p:txBody>
                      <a:bodyPr wrap="square" rtlCol="0">
                        <a:spAutoFit/>
                      </a:bodyPr>
                      <a:lstStyle/>
                      <a:p>
                        <a:r>
                          <a:rPr lang="en-US" sz="1600" b="1" dirty="0">
                            <a:latin typeface="Calibri" panose="020F0502020204030204" pitchFamily="34" charset="0"/>
                            <a:cs typeface="Calibri" panose="020F0502020204030204" pitchFamily="34" charset="0"/>
                          </a:rPr>
                          <a:t>Coils</a:t>
                        </a:r>
                        <a:endParaRPr lang="en-GB" sz="2000" b="1" dirty="0">
                          <a:latin typeface="Calibri" panose="020F0502020204030204" pitchFamily="34" charset="0"/>
                          <a:cs typeface="Calibri" panose="020F0502020204030204" pitchFamily="34" charset="0"/>
                        </a:endParaRPr>
                      </a:p>
                    </p:txBody>
                  </p:sp>
                  <p:sp>
                    <p:nvSpPr>
                      <p:cNvPr id="48" name="TextBox 47">
                        <a:extLst>
                          <a:ext uri="{FF2B5EF4-FFF2-40B4-BE49-F238E27FC236}">
                            <a16:creationId xmlns:a16="http://schemas.microsoft.com/office/drawing/2014/main" id="{C8812DA6-1385-AD21-C47E-7EDBD9462355}"/>
                          </a:ext>
                        </a:extLst>
                      </p:cNvPr>
                      <p:cNvSpPr txBox="1"/>
                      <p:nvPr/>
                    </p:nvSpPr>
                    <p:spPr>
                      <a:xfrm>
                        <a:off x="3245452" y="4969198"/>
                        <a:ext cx="1482219" cy="959645"/>
                      </a:xfrm>
                      <a:prstGeom prst="rect">
                        <a:avLst/>
                      </a:prstGeom>
                      <a:noFill/>
                    </p:spPr>
                    <p:txBody>
                      <a:bodyPr wrap="square" rtlCol="0">
                        <a:spAutoFit/>
                      </a:bodyPr>
                      <a:lstStyle/>
                      <a:p>
                        <a:r>
                          <a:rPr lang="en-US" sz="1600" b="1" dirty="0">
                            <a:latin typeface="Calibri" panose="020F0502020204030204" pitchFamily="34" charset="0"/>
                            <a:cs typeface="Calibri" panose="020F0502020204030204" pitchFamily="34" charset="0"/>
                          </a:rPr>
                          <a:t>Collar pack</a:t>
                        </a:r>
                        <a:endParaRPr lang="en-GB" sz="1600" b="1" dirty="0">
                          <a:latin typeface="Calibri" panose="020F0502020204030204" pitchFamily="34" charset="0"/>
                          <a:cs typeface="Calibri" panose="020F0502020204030204" pitchFamily="34" charset="0"/>
                        </a:endParaRPr>
                      </a:p>
                    </p:txBody>
                  </p:sp>
                  <p:sp>
                    <p:nvSpPr>
                      <p:cNvPr id="49" name="Isosceles Triangle 48">
                        <a:extLst>
                          <a:ext uri="{FF2B5EF4-FFF2-40B4-BE49-F238E27FC236}">
                            <a16:creationId xmlns:a16="http://schemas.microsoft.com/office/drawing/2014/main" id="{96A7D0D0-C108-EC9D-533B-8F2BED1B4A6C}"/>
                          </a:ext>
                        </a:extLst>
                      </p:cNvPr>
                      <p:cNvSpPr/>
                      <p:nvPr/>
                    </p:nvSpPr>
                    <p:spPr>
                      <a:xfrm rot="10800000">
                        <a:off x="5825438" y="3163579"/>
                        <a:ext cx="86503" cy="74174"/>
                      </a:xfrm>
                      <a:prstGeom prst="triangle">
                        <a:avLst/>
                      </a:prstGeom>
                      <a:solidFill>
                        <a:srgbClr val="00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50" name="Isosceles Triangle 49">
                        <a:extLst>
                          <a:ext uri="{FF2B5EF4-FFF2-40B4-BE49-F238E27FC236}">
                            <a16:creationId xmlns:a16="http://schemas.microsoft.com/office/drawing/2014/main" id="{54436CB3-B6BB-9510-7BB4-08C513FB37B5}"/>
                          </a:ext>
                        </a:extLst>
                      </p:cNvPr>
                      <p:cNvSpPr/>
                      <p:nvPr/>
                    </p:nvSpPr>
                    <p:spPr>
                      <a:xfrm>
                        <a:off x="5825437" y="5871870"/>
                        <a:ext cx="86503" cy="74174"/>
                      </a:xfrm>
                      <a:prstGeom prst="triangle">
                        <a:avLst/>
                      </a:prstGeom>
                      <a:solidFill>
                        <a:srgbClr val="00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sp>
                  <p:nvSpPr>
                    <p:cNvPr id="52" name="TextBox 51">
                      <a:extLst>
                        <a:ext uri="{FF2B5EF4-FFF2-40B4-BE49-F238E27FC236}">
                          <a16:creationId xmlns:a16="http://schemas.microsoft.com/office/drawing/2014/main" id="{2D47A044-DC87-1BF0-F66A-7C6E3AAA3E69}"/>
                        </a:ext>
                      </a:extLst>
                    </p:cNvPr>
                    <p:cNvSpPr txBox="1"/>
                    <p:nvPr/>
                  </p:nvSpPr>
                  <p:spPr>
                    <a:xfrm>
                      <a:off x="1959883" y="3460025"/>
                      <a:ext cx="996694" cy="440567"/>
                    </a:xfrm>
                    <a:prstGeom prst="rect">
                      <a:avLst/>
                    </a:prstGeom>
                    <a:noFill/>
                  </p:spPr>
                  <p:txBody>
                    <a:bodyPr wrap="square" rtlCol="0">
                      <a:spAutoFit/>
                    </a:bodyPr>
                    <a:lstStyle/>
                    <a:p>
                      <a:r>
                        <a:rPr lang="en-US" sz="1600" b="1" dirty="0">
                          <a:latin typeface="Calibri" panose="020F0502020204030204" pitchFamily="34" charset="0"/>
                          <a:cs typeface="Calibri" panose="020F0502020204030204" pitchFamily="34" charset="0"/>
                        </a:rPr>
                        <a:t>Weld</a:t>
                      </a:r>
                      <a:endParaRPr lang="en-GB" sz="2000" b="1" dirty="0">
                        <a:latin typeface="Calibri" panose="020F0502020204030204" pitchFamily="34" charset="0"/>
                        <a:cs typeface="Calibri" panose="020F0502020204030204" pitchFamily="34" charset="0"/>
                      </a:endParaRPr>
                    </a:p>
                  </p:txBody>
                </p:sp>
              </p:grpSp>
              <p:sp>
                <p:nvSpPr>
                  <p:cNvPr id="53" name="TextBox 52">
                    <a:extLst>
                      <a:ext uri="{FF2B5EF4-FFF2-40B4-BE49-F238E27FC236}">
                        <a16:creationId xmlns:a16="http://schemas.microsoft.com/office/drawing/2014/main" id="{804E9451-BA63-43E5-7121-A5DAE8A12C16}"/>
                      </a:ext>
                    </a:extLst>
                  </p:cNvPr>
                  <p:cNvSpPr txBox="1"/>
                  <p:nvPr/>
                </p:nvSpPr>
                <p:spPr>
                  <a:xfrm>
                    <a:off x="-145038" y="4049119"/>
                    <a:ext cx="844165" cy="440567"/>
                  </a:xfrm>
                  <a:prstGeom prst="rect">
                    <a:avLst/>
                  </a:prstGeom>
                  <a:noFill/>
                </p:spPr>
                <p:txBody>
                  <a:bodyPr wrap="square" rtlCol="0">
                    <a:spAutoFit/>
                  </a:bodyPr>
                  <a:lstStyle/>
                  <a:p>
                    <a:r>
                      <a:rPr lang="en-US" sz="1600" b="1" dirty="0">
                        <a:latin typeface="Calibri" panose="020F0502020204030204" pitchFamily="34" charset="0"/>
                        <a:cs typeface="Calibri" panose="020F0502020204030204" pitchFamily="34" charset="0"/>
                      </a:rPr>
                      <a:t>Yoke</a:t>
                    </a:r>
                    <a:endParaRPr lang="en-GB" sz="1600" b="1" dirty="0">
                      <a:latin typeface="Calibri" panose="020F0502020204030204" pitchFamily="34" charset="0"/>
                      <a:cs typeface="Calibri" panose="020F0502020204030204" pitchFamily="34" charset="0"/>
                    </a:endParaRPr>
                  </a:p>
                </p:txBody>
              </p:sp>
            </p:grpSp>
            <p:grpSp>
              <p:nvGrpSpPr>
                <p:cNvPr id="56" name="Group 55">
                  <a:extLst>
                    <a:ext uri="{FF2B5EF4-FFF2-40B4-BE49-F238E27FC236}">
                      <a16:creationId xmlns:a16="http://schemas.microsoft.com/office/drawing/2014/main" id="{8171A3A8-1398-A490-F82B-435C77817BE2}"/>
                    </a:ext>
                  </a:extLst>
                </p:cNvPr>
                <p:cNvGrpSpPr/>
                <p:nvPr/>
              </p:nvGrpSpPr>
              <p:grpSpPr>
                <a:xfrm>
                  <a:off x="4368586" y="4182382"/>
                  <a:ext cx="3383157" cy="1802423"/>
                  <a:chOff x="5504460" y="3697571"/>
                  <a:chExt cx="4165672" cy="2240777"/>
                </a:xfrm>
              </p:grpSpPr>
              <p:pic>
                <p:nvPicPr>
                  <p:cNvPr id="10" name="Picture 9">
                    <a:extLst>
                      <a:ext uri="{FF2B5EF4-FFF2-40B4-BE49-F238E27FC236}">
                        <a16:creationId xmlns:a16="http://schemas.microsoft.com/office/drawing/2014/main" id="{8CD2FA49-0201-AD12-7F02-16AF760D93D6}"/>
                      </a:ext>
                    </a:extLst>
                  </p:cNvPr>
                  <p:cNvPicPr>
                    <a:picLocks noChangeAspect="1"/>
                  </p:cNvPicPr>
                  <p:nvPr/>
                </p:nvPicPr>
                <p:blipFill>
                  <a:blip r:embed="rId4"/>
                  <a:stretch>
                    <a:fillRect/>
                  </a:stretch>
                </p:blipFill>
                <p:spPr>
                  <a:xfrm>
                    <a:off x="5504460" y="3697571"/>
                    <a:ext cx="2416523" cy="2240777"/>
                  </a:xfrm>
                  <a:prstGeom prst="rect">
                    <a:avLst/>
                  </a:prstGeom>
                </p:spPr>
              </p:pic>
              <p:grpSp>
                <p:nvGrpSpPr>
                  <p:cNvPr id="12" name="Group 11">
                    <a:extLst>
                      <a:ext uri="{FF2B5EF4-FFF2-40B4-BE49-F238E27FC236}">
                        <a16:creationId xmlns:a16="http://schemas.microsoft.com/office/drawing/2014/main" id="{12E13C61-F9DB-71B4-FDA6-EAC7D7C509F5}"/>
                      </a:ext>
                    </a:extLst>
                  </p:cNvPr>
                  <p:cNvGrpSpPr/>
                  <p:nvPr/>
                </p:nvGrpSpPr>
                <p:grpSpPr>
                  <a:xfrm>
                    <a:off x="5564824" y="3740588"/>
                    <a:ext cx="4105308" cy="2155395"/>
                    <a:chOff x="5653557" y="3806352"/>
                    <a:chExt cx="4105308" cy="2155395"/>
                  </a:xfrm>
                </p:grpSpPr>
                <p:grpSp>
                  <p:nvGrpSpPr>
                    <p:cNvPr id="13" name="Group 12">
                      <a:extLst>
                        <a:ext uri="{FF2B5EF4-FFF2-40B4-BE49-F238E27FC236}">
                          <a16:creationId xmlns:a16="http://schemas.microsoft.com/office/drawing/2014/main" id="{77F973E5-A7EA-B942-AF57-9D490F22A3F6}"/>
                        </a:ext>
                      </a:extLst>
                    </p:cNvPr>
                    <p:cNvGrpSpPr/>
                    <p:nvPr/>
                  </p:nvGrpSpPr>
                  <p:grpSpPr>
                    <a:xfrm>
                      <a:off x="5653557" y="3806352"/>
                      <a:ext cx="4105308" cy="2155395"/>
                      <a:chOff x="5653557" y="3806352"/>
                      <a:chExt cx="4105308" cy="2155395"/>
                    </a:xfrm>
                  </p:grpSpPr>
                  <p:grpSp>
                    <p:nvGrpSpPr>
                      <p:cNvPr id="17" name="Group 16">
                        <a:extLst>
                          <a:ext uri="{FF2B5EF4-FFF2-40B4-BE49-F238E27FC236}">
                            <a16:creationId xmlns:a16="http://schemas.microsoft.com/office/drawing/2014/main" id="{7237D99E-327E-90C9-30BA-0135157E27F5}"/>
                          </a:ext>
                        </a:extLst>
                      </p:cNvPr>
                      <p:cNvGrpSpPr/>
                      <p:nvPr/>
                    </p:nvGrpSpPr>
                    <p:grpSpPr>
                      <a:xfrm>
                        <a:off x="5653557" y="3806352"/>
                        <a:ext cx="4105308" cy="2155395"/>
                        <a:chOff x="4941047" y="3762610"/>
                        <a:chExt cx="4921629" cy="2543632"/>
                      </a:xfrm>
                    </p:grpSpPr>
                    <p:grpSp>
                      <p:nvGrpSpPr>
                        <p:cNvPr id="19" name="Group 18">
                          <a:extLst>
                            <a:ext uri="{FF2B5EF4-FFF2-40B4-BE49-F238E27FC236}">
                              <a16:creationId xmlns:a16="http://schemas.microsoft.com/office/drawing/2014/main" id="{BB4FBE94-7626-BDFF-6270-6D35EF65FFF5}"/>
                            </a:ext>
                          </a:extLst>
                        </p:cNvPr>
                        <p:cNvGrpSpPr/>
                        <p:nvPr/>
                      </p:nvGrpSpPr>
                      <p:grpSpPr>
                        <a:xfrm>
                          <a:off x="4941047" y="3957777"/>
                          <a:ext cx="4921629" cy="2154557"/>
                          <a:chOff x="6465892" y="3868325"/>
                          <a:chExt cx="4921629" cy="2154557"/>
                        </a:xfrm>
                      </p:grpSpPr>
                      <p:grpSp>
                        <p:nvGrpSpPr>
                          <p:cNvPr id="22" name="Group 21">
                            <a:extLst>
                              <a:ext uri="{FF2B5EF4-FFF2-40B4-BE49-F238E27FC236}">
                                <a16:creationId xmlns:a16="http://schemas.microsoft.com/office/drawing/2014/main" id="{9EDF0BB0-B645-4C31-0E54-C396C1E7E903}"/>
                              </a:ext>
                            </a:extLst>
                          </p:cNvPr>
                          <p:cNvGrpSpPr/>
                          <p:nvPr/>
                        </p:nvGrpSpPr>
                        <p:grpSpPr>
                          <a:xfrm>
                            <a:off x="6548856" y="3868325"/>
                            <a:ext cx="4838665" cy="2154557"/>
                            <a:chOff x="6548856" y="3868325"/>
                            <a:chExt cx="4838665" cy="2154557"/>
                          </a:xfrm>
                        </p:grpSpPr>
                        <p:grpSp>
                          <p:nvGrpSpPr>
                            <p:cNvPr id="25" name="Group 24">
                              <a:extLst>
                                <a:ext uri="{FF2B5EF4-FFF2-40B4-BE49-F238E27FC236}">
                                  <a16:creationId xmlns:a16="http://schemas.microsoft.com/office/drawing/2014/main" id="{BAEA00C4-6134-317C-0BDF-D27674CAED79}"/>
                                </a:ext>
                              </a:extLst>
                            </p:cNvPr>
                            <p:cNvGrpSpPr/>
                            <p:nvPr/>
                          </p:nvGrpSpPr>
                          <p:grpSpPr>
                            <a:xfrm>
                              <a:off x="8304209" y="3868325"/>
                              <a:ext cx="3083312" cy="2154557"/>
                              <a:chOff x="6783564" y="3750139"/>
                              <a:chExt cx="3083312" cy="2154557"/>
                            </a:xfrm>
                          </p:grpSpPr>
                          <p:sp>
                            <p:nvSpPr>
                              <p:cNvPr id="28" name="TextBox 27">
                                <a:extLst>
                                  <a:ext uri="{FF2B5EF4-FFF2-40B4-BE49-F238E27FC236}">
                                    <a16:creationId xmlns:a16="http://schemas.microsoft.com/office/drawing/2014/main" id="{E3B8EABC-00EA-F42F-80EF-E24F04050F46}"/>
                                  </a:ext>
                                </a:extLst>
                              </p:cNvPr>
                              <p:cNvSpPr txBox="1"/>
                              <p:nvPr/>
                            </p:nvSpPr>
                            <p:spPr>
                              <a:xfrm>
                                <a:off x="8004275" y="4608717"/>
                                <a:ext cx="1862601" cy="496703"/>
                              </a:xfrm>
                              <a:prstGeom prst="rect">
                                <a:avLst/>
                              </a:prstGeom>
                              <a:noFill/>
                            </p:spPr>
                            <p:txBody>
                              <a:bodyPr wrap="square" rtlCol="0">
                                <a:spAutoFit/>
                              </a:bodyPr>
                              <a:lstStyle/>
                              <a:p>
                                <a:r>
                                  <a:rPr lang="en-US" sz="1600" b="1" dirty="0">
                                    <a:latin typeface="Calibri" panose="020F0502020204030204" pitchFamily="34" charset="0"/>
                                    <a:cs typeface="Calibri" panose="020F0502020204030204" pitchFamily="34" charset="0"/>
                                  </a:rPr>
                                  <a:t>Alu-stopper</a:t>
                                </a:r>
                                <a:endParaRPr lang="en-GB" sz="2000" b="1" dirty="0">
                                  <a:latin typeface="Calibri" panose="020F0502020204030204" pitchFamily="34" charset="0"/>
                                  <a:cs typeface="Calibri" panose="020F0502020204030204" pitchFamily="34" charset="0"/>
                                </a:endParaRPr>
                              </a:p>
                            </p:txBody>
                          </p:sp>
                          <p:cxnSp>
                            <p:nvCxnSpPr>
                              <p:cNvPr id="29" name="Straight Arrow Connector 28">
                                <a:extLst>
                                  <a:ext uri="{FF2B5EF4-FFF2-40B4-BE49-F238E27FC236}">
                                    <a16:creationId xmlns:a16="http://schemas.microsoft.com/office/drawing/2014/main" id="{EFE6972B-B983-A111-9750-DFFD828C9A22}"/>
                                  </a:ext>
                                </a:extLst>
                              </p:cNvPr>
                              <p:cNvCxnSpPr>
                                <a:cxnSpLocks/>
                              </p:cNvCxnSpPr>
                              <p:nvPr/>
                            </p:nvCxnSpPr>
                            <p:spPr>
                              <a:xfrm flipH="1" flipV="1">
                                <a:off x="6783564" y="3750139"/>
                                <a:ext cx="1210556" cy="1049343"/>
                              </a:xfrm>
                              <a:prstGeom prst="straightConnector1">
                                <a:avLst/>
                              </a:prstGeom>
                              <a:ln w="28575">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4598B889-4AAD-6AED-4D91-DC704FEA4F97}"/>
                                  </a:ext>
                                </a:extLst>
                              </p:cNvPr>
                              <p:cNvCxnSpPr>
                                <a:cxnSpLocks/>
                              </p:cNvCxnSpPr>
                              <p:nvPr/>
                            </p:nvCxnSpPr>
                            <p:spPr>
                              <a:xfrm flipH="1">
                                <a:off x="6783564" y="4808230"/>
                                <a:ext cx="1210556" cy="1096466"/>
                              </a:xfrm>
                              <a:prstGeom prst="straightConnector1">
                                <a:avLst/>
                              </a:prstGeom>
                              <a:ln w="28575">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26" name="Rectangle 25">
                              <a:extLst>
                                <a:ext uri="{FF2B5EF4-FFF2-40B4-BE49-F238E27FC236}">
                                  <a16:creationId xmlns:a16="http://schemas.microsoft.com/office/drawing/2014/main" id="{80A6C177-13B3-F095-7621-FC894896BCDE}"/>
                                </a:ext>
                              </a:extLst>
                            </p:cNvPr>
                            <p:cNvSpPr/>
                            <p:nvPr/>
                          </p:nvSpPr>
                          <p:spPr>
                            <a:xfrm flipV="1">
                              <a:off x="6548856" y="4889726"/>
                              <a:ext cx="799357" cy="89222"/>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7" name="Rectangle 26">
                              <a:extLst>
                                <a:ext uri="{FF2B5EF4-FFF2-40B4-BE49-F238E27FC236}">
                                  <a16:creationId xmlns:a16="http://schemas.microsoft.com/office/drawing/2014/main" id="{4FBCEA5D-9C5E-1622-8249-E66D4691C689}"/>
                                </a:ext>
                              </a:extLst>
                            </p:cNvPr>
                            <p:cNvSpPr/>
                            <p:nvPr/>
                          </p:nvSpPr>
                          <p:spPr>
                            <a:xfrm flipV="1">
                              <a:off x="8265852" y="4921372"/>
                              <a:ext cx="761500" cy="53954"/>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sp>
                        <p:nvSpPr>
                          <p:cNvPr id="23" name="Rectangle 22">
                            <a:extLst>
                              <a:ext uri="{FF2B5EF4-FFF2-40B4-BE49-F238E27FC236}">
                                <a16:creationId xmlns:a16="http://schemas.microsoft.com/office/drawing/2014/main" id="{50DEB85E-88DA-9710-9B76-DD2CF8EFFA93}"/>
                              </a:ext>
                            </a:extLst>
                          </p:cNvPr>
                          <p:cNvSpPr/>
                          <p:nvPr/>
                        </p:nvSpPr>
                        <p:spPr>
                          <a:xfrm flipV="1">
                            <a:off x="6465892" y="4917668"/>
                            <a:ext cx="72248" cy="6128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4" name="Rectangle 23">
                            <a:extLst>
                              <a:ext uri="{FF2B5EF4-FFF2-40B4-BE49-F238E27FC236}">
                                <a16:creationId xmlns:a16="http://schemas.microsoft.com/office/drawing/2014/main" id="{A340D485-344E-EAAC-76E0-773A240778F0}"/>
                              </a:ext>
                            </a:extLst>
                          </p:cNvPr>
                          <p:cNvSpPr/>
                          <p:nvPr/>
                        </p:nvSpPr>
                        <p:spPr>
                          <a:xfrm flipV="1">
                            <a:off x="9075925" y="4908075"/>
                            <a:ext cx="72248" cy="6128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sp>
                      <p:nvSpPr>
                        <p:cNvPr id="20" name="Isosceles Triangle 19">
                          <a:extLst>
                            <a:ext uri="{FF2B5EF4-FFF2-40B4-BE49-F238E27FC236}">
                              <a16:creationId xmlns:a16="http://schemas.microsoft.com/office/drawing/2014/main" id="{47A1C2AA-680D-7F00-4D96-A529CF0E864B}"/>
                            </a:ext>
                          </a:extLst>
                        </p:cNvPr>
                        <p:cNvSpPr/>
                        <p:nvPr/>
                      </p:nvSpPr>
                      <p:spPr>
                        <a:xfrm rot="10800000">
                          <a:off x="6249136" y="3762610"/>
                          <a:ext cx="86503" cy="74174"/>
                        </a:xfrm>
                        <a:prstGeom prst="triangle">
                          <a:avLst/>
                        </a:prstGeom>
                        <a:solidFill>
                          <a:srgbClr val="00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1" name="Isosceles Triangle 20">
                          <a:extLst>
                            <a:ext uri="{FF2B5EF4-FFF2-40B4-BE49-F238E27FC236}">
                              <a16:creationId xmlns:a16="http://schemas.microsoft.com/office/drawing/2014/main" id="{9CDA67A3-1062-9E1F-48AE-D726A7F6F357}"/>
                            </a:ext>
                          </a:extLst>
                        </p:cNvPr>
                        <p:cNvSpPr/>
                        <p:nvPr/>
                      </p:nvSpPr>
                      <p:spPr>
                        <a:xfrm>
                          <a:off x="6230694" y="6232068"/>
                          <a:ext cx="86503" cy="74174"/>
                        </a:xfrm>
                        <a:prstGeom prst="triangle">
                          <a:avLst/>
                        </a:prstGeom>
                        <a:solidFill>
                          <a:srgbClr val="00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cxnSp>
                    <p:nvCxnSpPr>
                      <p:cNvPr id="18" name="Straight Connector 17">
                        <a:extLst>
                          <a:ext uri="{FF2B5EF4-FFF2-40B4-BE49-F238E27FC236}">
                            <a16:creationId xmlns:a16="http://schemas.microsoft.com/office/drawing/2014/main" id="{A7C850A2-8FFE-0780-5E34-0192F2E35F32}"/>
                          </a:ext>
                        </a:extLst>
                      </p:cNvPr>
                      <p:cNvCxnSpPr>
                        <a:cxnSpLocks/>
                      </p:cNvCxnSpPr>
                      <p:nvPr/>
                    </p:nvCxnSpPr>
                    <p:spPr>
                      <a:xfrm flipH="1">
                        <a:off x="6771922" y="3920526"/>
                        <a:ext cx="8839" cy="560980"/>
                      </a:xfrm>
                      <a:prstGeom prst="line">
                        <a:avLst/>
                      </a:prstGeom>
                      <a:ln w="19050">
                        <a:solidFill>
                          <a:srgbClr val="000000"/>
                        </a:solidFill>
                      </a:ln>
                      <a:effectLst/>
                    </p:spPr>
                    <p:style>
                      <a:lnRef idx="2">
                        <a:schemeClr val="accent1"/>
                      </a:lnRef>
                      <a:fillRef idx="0">
                        <a:schemeClr val="accent1"/>
                      </a:fillRef>
                      <a:effectRef idx="1">
                        <a:schemeClr val="accent1"/>
                      </a:effectRef>
                      <a:fontRef idx="minor">
                        <a:schemeClr val="tx1"/>
                      </a:fontRef>
                    </p:style>
                  </p:cxnSp>
                </p:grpSp>
                <p:cxnSp>
                  <p:nvCxnSpPr>
                    <p:cNvPr id="16" name="Straight Connector 15">
                      <a:extLst>
                        <a:ext uri="{FF2B5EF4-FFF2-40B4-BE49-F238E27FC236}">
                          <a16:creationId xmlns:a16="http://schemas.microsoft.com/office/drawing/2014/main" id="{F6720D00-C03D-CA8D-C381-A2CDFB6B42A9}"/>
                        </a:ext>
                      </a:extLst>
                    </p:cNvPr>
                    <p:cNvCxnSpPr>
                      <a:cxnSpLocks/>
                    </p:cNvCxnSpPr>
                    <p:nvPr/>
                  </p:nvCxnSpPr>
                  <p:spPr>
                    <a:xfrm>
                      <a:off x="6771922" y="5259005"/>
                      <a:ext cx="0" cy="571106"/>
                    </a:xfrm>
                    <a:prstGeom prst="line">
                      <a:avLst/>
                    </a:prstGeom>
                    <a:ln w="19050">
                      <a:solidFill>
                        <a:srgbClr val="000000"/>
                      </a:solidFill>
                    </a:ln>
                    <a:effectLst/>
                  </p:spPr>
                  <p:style>
                    <a:lnRef idx="2">
                      <a:schemeClr val="accent1"/>
                    </a:lnRef>
                    <a:fillRef idx="0">
                      <a:schemeClr val="accent1"/>
                    </a:fillRef>
                    <a:effectRef idx="1">
                      <a:schemeClr val="accent1"/>
                    </a:effectRef>
                    <a:fontRef idx="minor">
                      <a:schemeClr val="tx1"/>
                    </a:fontRef>
                  </p:style>
                </p:cxnSp>
              </p:grpSp>
            </p:grpSp>
            <p:sp>
              <p:nvSpPr>
                <p:cNvPr id="33" name="TextBox 32">
                  <a:extLst>
                    <a:ext uri="{FF2B5EF4-FFF2-40B4-BE49-F238E27FC236}">
                      <a16:creationId xmlns:a16="http://schemas.microsoft.com/office/drawing/2014/main" id="{80AACB7C-CE28-CAC9-CE80-47A5597B7AF9}"/>
                    </a:ext>
                  </a:extLst>
                </p:cNvPr>
                <p:cNvSpPr txBox="1"/>
                <p:nvPr/>
              </p:nvSpPr>
              <p:spPr>
                <a:xfrm>
                  <a:off x="2975083" y="4777325"/>
                  <a:ext cx="1078789" cy="584775"/>
                </a:xfrm>
                <a:prstGeom prst="rect">
                  <a:avLst/>
                </a:prstGeom>
                <a:noFill/>
              </p:spPr>
              <p:txBody>
                <a:bodyPr wrap="square" rtlCol="0">
                  <a:spAutoFit/>
                </a:bodyPr>
                <a:lstStyle/>
                <a:p>
                  <a:r>
                    <a:rPr lang="en-US" sz="1600" b="1" dirty="0">
                      <a:latin typeface="Calibri" panose="020F0502020204030204" pitchFamily="34" charset="0"/>
                      <a:cs typeface="Calibri" panose="020F0502020204030204" pitchFamily="34" charset="0"/>
                    </a:rPr>
                    <a:t>Vertically split yokes</a:t>
                  </a:r>
                  <a:endParaRPr lang="en-GB" sz="1600" b="1" dirty="0">
                    <a:latin typeface="Calibri" panose="020F0502020204030204" pitchFamily="34" charset="0"/>
                    <a:cs typeface="Calibri" panose="020F0502020204030204" pitchFamily="34" charset="0"/>
                  </a:endParaRPr>
                </a:p>
              </p:txBody>
            </p:sp>
            <p:cxnSp>
              <p:nvCxnSpPr>
                <p:cNvPr id="57" name="Straight Arrow Connector 56">
                  <a:extLst>
                    <a:ext uri="{FF2B5EF4-FFF2-40B4-BE49-F238E27FC236}">
                      <a16:creationId xmlns:a16="http://schemas.microsoft.com/office/drawing/2014/main" id="{2CC6AEB6-E783-9749-B737-588D6D4EAC87}"/>
                    </a:ext>
                  </a:extLst>
                </p:cNvPr>
                <p:cNvCxnSpPr>
                  <a:cxnSpLocks/>
                </p:cNvCxnSpPr>
                <p:nvPr/>
              </p:nvCxnSpPr>
              <p:spPr>
                <a:xfrm flipH="1" flipV="1">
                  <a:off x="2282199" y="5056824"/>
                  <a:ext cx="708704" cy="13229"/>
                </a:xfrm>
                <a:prstGeom prst="straightConnector1">
                  <a:avLst/>
                </a:prstGeom>
                <a:ln w="28575">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cxnSp>
            <p:nvCxnSpPr>
              <p:cNvPr id="31" name="Straight Arrow Connector 30">
                <a:extLst>
                  <a:ext uri="{FF2B5EF4-FFF2-40B4-BE49-F238E27FC236}">
                    <a16:creationId xmlns:a16="http://schemas.microsoft.com/office/drawing/2014/main" id="{4E44E138-E99D-C56C-26FE-F6EE2CAE74C4}"/>
                  </a:ext>
                </a:extLst>
              </p:cNvPr>
              <p:cNvCxnSpPr>
                <a:cxnSpLocks/>
              </p:cNvCxnSpPr>
              <p:nvPr/>
            </p:nvCxnSpPr>
            <p:spPr>
              <a:xfrm>
                <a:off x="4824641" y="4803016"/>
                <a:ext cx="649035" cy="10210"/>
              </a:xfrm>
              <a:prstGeom prst="straightConnector1">
                <a:avLst/>
              </a:prstGeom>
              <a:ln w="28575">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grpSp>
      <p:sp>
        <p:nvSpPr>
          <p:cNvPr id="34" name="Rectangle 33">
            <a:extLst>
              <a:ext uri="{FF2B5EF4-FFF2-40B4-BE49-F238E27FC236}">
                <a16:creationId xmlns:a16="http://schemas.microsoft.com/office/drawing/2014/main" id="{B388A845-1E26-634D-E0B3-2C5B8C4DA361}"/>
              </a:ext>
            </a:extLst>
          </p:cNvPr>
          <p:cNvSpPr/>
          <p:nvPr/>
        </p:nvSpPr>
        <p:spPr>
          <a:xfrm>
            <a:off x="2366616" y="4143880"/>
            <a:ext cx="149652" cy="345011"/>
          </a:xfrm>
          <a:prstGeom prst="rect">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54" name="Rectangle 53">
            <a:extLst>
              <a:ext uri="{FF2B5EF4-FFF2-40B4-BE49-F238E27FC236}">
                <a16:creationId xmlns:a16="http://schemas.microsoft.com/office/drawing/2014/main" id="{887B139A-26AE-C50B-1CFC-2D57800132D3}"/>
              </a:ext>
            </a:extLst>
          </p:cNvPr>
          <p:cNvSpPr/>
          <p:nvPr/>
        </p:nvSpPr>
        <p:spPr>
          <a:xfrm>
            <a:off x="2519826" y="4143880"/>
            <a:ext cx="149652" cy="345011"/>
          </a:xfrm>
          <a:prstGeom prst="rect">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55" name="Straight Connector 54">
            <a:extLst>
              <a:ext uri="{FF2B5EF4-FFF2-40B4-BE49-F238E27FC236}">
                <a16:creationId xmlns:a16="http://schemas.microsoft.com/office/drawing/2014/main" id="{F21EF618-AE4D-11E1-2F81-3C9B6D80C009}"/>
              </a:ext>
            </a:extLst>
          </p:cNvPr>
          <p:cNvCxnSpPr>
            <a:cxnSpLocks/>
          </p:cNvCxnSpPr>
          <p:nvPr/>
        </p:nvCxnSpPr>
        <p:spPr>
          <a:xfrm>
            <a:off x="2506057" y="4164869"/>
            <a:ext cx="0" cy="420282"/>
          </a:xfrm>
          <a:prstGeom prst="line">
            <a:avLst/>
          </a:prstGeom>
          <a:ln w="19050">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59" name="Rectangle 58">
            <a:extLst>
              <a:ext uri="{FF2B5EF4-FFF2-40B4-BE49-F238E27FC236}">
                <a16:creationId xmlns:a16="http://schemas.microsoft.com/office/drawing/2014/main" id="{7BF58C13-3759-1F7A-FA93-C035E64D305A}"/>
              </a:ext>
            </a:extLst>
          </p:cNvPr>
          <p:cNvSpPr/>
          <p:nvPr/>
        </p:nvSpPr>
        <p:spPr>
          <a:xfrm>
            <a:off x="2367706" y="5300833"/>
            <a:ext cx="149652" cy="345011"/>
          </a:xfrm>
          <a:prstGeom prst="rect">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60" name="Rectangle 59">
            <a:extLst>
              <a:ext uri="{FF2B5EF4-FFF2-40B4-BE49-F238E27FC236}">
                <a16:creationId xmlns:a16="http://schemas.microsoft.com/office/drawing/2014/main" id="{4E3B7149-912B-C567-0CD5-9FA662BC9700}"/>
              </a:ext>
            </a:extLst>
          </p:cNvPr>
          <p:cNvSpPr/>
          <p:nvPr/>
        </p:nvSpPr>
        <p:spPr>
          <a:xfrm>
            <a:off x="2513276" y="5297214"/>
            <a:ext cx="149652" cy="345011"/>
          </a:xfrm>
          <a:prstGeom prst="rect">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61" name="Straight Connector 60">
            <a:extLst>
              <a:ext uri="{FF2B5EF4-FFF2-40B4-BE49-F238E27FC236}">
                <a16:creationId xmlns:a16="http://schemas.microsoft.com/office/drawing/2014/main" id="{C594988D-C877-260F-93C6-40C5D4CFD0A3}"/>
              </a:ext>
            </a:extLst>
          </p:cNvPr>
          <p:cNvCxnSpPr>
            <a:cxnSpLocks/>
          </p:cNvCxnSpPr>
          <p:nvPr/>
        </p:nvCxnSpPr>
        <p:spPr>
          <a:xfrm>
            <a:off x="2495187" y="5211686"/>
            <a:ext cx="0" cy="447442"/>
          </a:xfrm>
          <a:prstGeom prst="line">
            <a:avLst/>
          </a:prstGeom>
          <a:ln w="19050">
            <a:solidFill>
              <a:srgbClr val="0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14656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BF54DC-1CCC-E5C2-A7DB-E4CF53E2449F}"/>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54CA46A6-F842-740A-70B8-336298F743D9}"/>
              </a:ext>
            </a:extLst>
          </p:cNvPr>
          <p:cNvSpPr>
            <a:spLocks noGrp="1"/>
          </p:cNvSpPr>
          <p:nvPr>
            <p:ph type="dt" sz="half" idx="2"/>
          </p:nvPr>
        </p:nvSpPr>
        <p:spPr/>
        <p:txBody>
          <a:bodyPr/>
          <a:lstStyle/>
          <a:p>
            <a:fld id="{1089628F-FCE3-4ECD-84F0-41A37E92B65B}" type="datetime1">
              <a:rPr lang="en-US" smtClean="0"/>
              <a:t>3/11/2025</a:t>
            </a:fld>
            <a:endParaRPr lang="en-US" dirty="0"/>
          </a:p>
        </p:txBody>
      </p:sp>
      <p:sp>
        <p:nvSpPr>
          <p:cNvPr id="3" name="Footer Placeholder 2">
            <a:extLst>
              <a:ext uri="{FF2B5EF4-FFF2-40B4-BE49-F238E27FC236}">
                <a16:creationId xmlns:a16="http://schemas.microsoft.com/office/drawing/2014/main" id="{705F0661-B07E-14ED-73E1-CE8142D025CA}"/>
              </a:ext>
            </a:extLst>
          </p:cNvPr>
          <p:cNvSpPr>
            <a:spLocks noGrp="1"/>
          </p:cNvSpPr>
          <p:nvPr>
            <p:ph type="ftr" sz="quarter" idx="3"/>
          </p:nvPr>
        </p:nvSpPr>
        <p:spPr/>
        <p:txBody>
          <a:bodyPr/>
          <a:lstStyle/>
          <a:p>
            <a:r>
              <a:rPr lang="en-US"/>
              <a:t>Author: Sachin Gowrishankar</a:t>
            </a:r>
            <a:endParaRPr lang="en-US" dirty="0"/>
          </a:p>
        </p:txBody>
      </p:sp>
      <p:sp>
        <p:nvSpPr>
          <p:cNvPr id="4" name="Slide Number Placeholder 3">
            <a:extLst>
              <a:ext uri="{FF2B5EF4-FFF2-40B4-BE49-F238E27FC236}">
                <a16:creationId xmlns:a16="http://schemas.microsoft.com/office/drawing/2014/main" id="{E1BB959E-B85F-A782-47E1-E55614B271A9}"/>
              </a:ext>
            </a:extLst>
          </p:cNvPr>
          <p:cNvSpPr>
            <a:spLocks noGrp="1"/>
          </p:cNvSpPr>
          <p:nvPr>
            <p:ph type="sldNum" sz="quarter" idx="4"/>
          </p:nvPr>
        </p:nvSpPr>
        <p:spPr/>
        <p:txBody>
          <a:bodyPr/>
          <a:lstStyle/>
          <a:p>
            <a:fld id="{17918391-D411-FE40-AAD7-861AE5233E0E}" type="slidenum">
              <a:rPr lang="en-US" smtClean="0"/>
              <a:pPr/>
              <a:t>4</a:t>
            </a:fld>
            <a:endParaRPr lang="en-US"/>
          </a:p>
        </p:txBody>
      </p:sp>
      <p:sp>
        <p:nvSpPr>
          <p:cNvPr id="5" name="Title 1">
            <a:extLst>
              <a:ext uri="{FF2B5EF4-FFF2-40B4-BE49-F238E27FC236}">
                <a16:creationId xmlns:a16="http://schemas.microsoft.com/office/drawing/2014/main" id="{F7F53F48-A7CE-3B4C-4409-3105084F8393}"/>
              </a:ext>
            </a:extLst>
          </p:cNvPr>
          <p:cNvSpPr txBox="1">
            <a:spLocks/>
          </p:cNvSpPr>
          <p:nvPr/>
        </p:nvSpPr>
        <p:spPr>
          <a:xfrm>
            <a:off x="206187" y="71357"/>
            <a:ext cx="8226854" cy="505996"/>
          </a:xfrm>
          <a:prstGeom prst="rect">
            <a:avLst/>
          </a:prstGeom>
        </p:spPr>
        <p:txBody>
          <a:bodyPr>
            <a:noAutofit/>
          </a:bodyPr>
          <a:lst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a:lstStyle>
          <a:p>
            <a:r>
              <a:rPr lang="en-US" sz="3600" b="1" dirty="0"/>
              <a:t>Design description</a:t>
            </a:r>
            <a:endParaRPr lang="en-GB" sz="3600" b="1" dirty="0"/>
          </a:p>
        </p:txBody>
      </p:sp>
      <mc:AlternateContent xmlns:mc="http://schemas.openxmlformats.org/markup-compatibility/2006" xmlns:a14="http://schemas.microsoft.com/office/drawing/2010/main">
        <mc:Choice Requires="a14">
          <p:sp>
            <p:nvSpPr>
              <p:cNvPr id="8" name="Content Placeholder 2">
                <a:extLst>
                  <a:ext uri="{FF2B5EF4-FFF2-40B4-BE49-F238E27FC236}">
                    <a16:creationId xmlns:a16="http://schemas.microsoft.com/office/drawing/2014/main" id="{CB7792A9-1720-CEE1-2B95-1EE4AF314DE8}"/>
                  </a:ext>
                </a:extLst>
              </p:cNvPr>
              <p:cNvSpPr txBox="1">
                <a:spLocks/>
              </p:cNvSpPr>
              <p:nvPr/>
            </p:nvSpPr>
            <p:spPr>
              <a:xfrm>
                <a:off x="193727" y="816015"/>
                <a:ext cx="8924285" cy="5408817"/>
              </a:xfrm>
              <a:prstGeom prst="rect">
                <a:avLst/>
              </a:prstGeom>
            </p:spPr>
            <p:txBody>
              <a:bodyPr>
                <a:normAutofit lnSpcReduction="1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Calibri" panose="020F0502020204030204" pitchFamily="34" charset="0"/>
                    <a:ea typeface="+mn-ea"/>
                    <a:cs typeface="Calibri" panose="020F0502020204030204" pitchFamily="34"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Calibri" panose="020F0502020204030204" pitchFamily="34" charset="0"/>
                    <a:ea typeface="+mn-ea"/>
                    <a:cs typeface="Calibri" panose="020F0502020204030204" pitchFamily="34"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Calibri" panose="020F0502020204030204" pitchFamily="34" charset="0"/>
                    <a:ea typeface="+mn-ea"/>
                    <a:cs typeface="Calibri" panose="020F0502020204030204" pitchFamily="34"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2600" b="1" dirty="0"/>
                  <a:t>Why aluminum stopper?</a:t>
                </a:r>
              </a:p>
              <a:p>
                <a:r>
                  <a:rPr lang="en-US" sz="2600" b="1" dirty="0"/>
                  <a:t>NOT</a:t>
                </a:r>
                <a:r>
                  <a:rPr lang="en-US" sz="2600" dirty="0"/>
                  <a:t> </a:t>
                </a:r>
                <a:r>
                  <a:rPr lang="en-US" sz="2600" b="1" dirty="0"/>
                  <a:t>overstress</a:t>
                </a:r>
                <a:r>
                  <a:rPr lang="en-US" sz="2600" dirty="0"/>
                  <a:t> coils during assembly (shell welding) at </a:t>
                </a:r>
                <a:r>
                  <a:rPr lang="en-US" sz="2600" b="1" dirty="0"/>
                  <a:t>R.T.</a:t>
                </a:r>
              </a:p>
              <a:p>
                <a:r>
                  <a:rPr lang="en-US" sz="2600" b="1" dirty="0"/>
                  <a:t>Maintain </a:t>
                </a:r>
                <a:r>
                  <a:rPr lang="en-US" sz="2600" dirty="0"/>
                  <a:t>coil pre-stress at </a:t>
                </a:r>
                <a:r>
                  <a:rPr lang="en-US" sz="2600" b="1" dirty="0"/>
                  <a:t>COLD</a:t>
                </a:r>
                <a:endParaRPr lang="en-US" sz="1800" b="1" dirty="0"/>
              </a:p>
              <a:p>
                <a:pPr marL="36576" indent="0">
                  <a:buNone/>
                </a:pPr>
                <a:r>
                  <a:rPr lang="en-US" sz="2600" b="1" dirty="0"/>
                  <a:t>Geometry</a:t>
                </a:r>
              </a:p>
              <a:p>
                <a14:m>
                  <m:oMath xmlns:m="http://schemas.openxmlformats.org/officeDocument/2006/math">
                    <m:r>
                      <a:rPr lang="en-US" sz="2200" i="1" dirty="0" smtClean="0">
                        <a:latin typeface="Cambria Math" panose="02040503050406030204" pitchFamily="18" charset="0"/>
                      </a:rPr>
                      <m:t>𝑑</m:t>
                    </m:r>
                    <m:r>
                      <a:rPr lang="en-US" sz="2200" i="1" baseline="-25000" dirty="0" smtClean="0">
                        <a:latin typeface="Cambria Math" panose="02040503050406030204" pitchFamily="18" charset="0"/>
                      </a:rPr>
                      <m:t>𝑏𝑜𝑟𝑒</m:t>
                    </m:r>
                    <m:r>
                      <a:rPr lang="en-US" sz="2200" b="0" i="1" baseline="-25000" dirty="0" smtClean="0">
                        <a:latin typeface="Cambria Math" panose="02040503050406030204" pitchFamily="18" charset="0"/>
                      </a:rPr>
                      <m:t>,</m:t>
                    </m:r>
                    <m:r>
                      <a:rPr lang="en-US" sz="2200" i="1" baseline="-25000" dirty="0" smtClean="0">
                        <a:latin typeface="Cambria Math" panose="02040503050406030204" pitchFamily="18" charset="0"/>
                      </a:rPr>
                      <m:t>11</m:t>
                    </m:r>
                    <m:r>
                      <a:rPr lang="en-US" sz="2200" i="1" baseline="-25000" dirty="0" smtClean="0">
                        <a:latin typeface="Cambria Math" panose="02040503050406030204" pitchFamily="18" charset="0"/>
                      </a:rPr>
                      <m:t>𝑇</m:t>
                    </m:r>
                    <m:r>
                      <a:rPr lang="en-US" sz="2200" i="1" dirty="0" smtClean="0">
                        <a:latin typeface="Cambria Math" panose="02040503050406030204" pitchFamily="18" charset="0"/>
                      </a:rPr>
                      <m:t> </m:t>
                    </m:r>
                  </m:oMath>
                </a14:m>
                <a:r>
                  <a:rPr lang="en-US" sz="2200" dirty="0">
                    <a:latin typeface="Cambria Math" panose="02040503050406030204" pitchFamily="18" charset="0"/>
                    <a:ea typeface="Cambria Math" panose="02040503050406030204" pitchFamily="18" charset="0"/>
                  </a:rPr>
                  <a:t>= 60 mm</a:t>
                </a:r>
              </a:p>
              <a:p>
                <a14:m>
                  <m:oMath xmlns:m="http://schemas.openxmlformats.org/officeDocument/2006/math">
                    <m:r>
                      <a:rPr lang="en-US" sz="2200" i="1" dirty="0" smtClean="0">
                        <a:latin typeface="Cambria Math" panose="02040503050406030204" pitchFamily="18" charset="0"/>
                      </a:rPr>
                      <m:t>𝑡h</m:t>
                    </m:r>
                    <m:r>
                      <a:rPr lang="en-US" sz="2200" i="1" baseline="-25000" dirty="0" smtClean="0">
                        <a:latin typeface="Cambria Math" panose="02040503050406030204" pitchFamily="18" charset="0"/>
                      </a:rPr>
                      <m:t>𝑠h𝑒𝑙𝑙</m:t>
                    </m:r>
                    <m:r>
                      <a:rPr lang="en-US" sz="2200" i="1" baseline="-25000" dirty="0" smtClean="0">
                        <a:latin typeface="Cambria Math" panose="02040503050406030204" pitchFamily="18" charset="0"/>
                      </a:rPr>
                      <m:t>, 11</m:t>
                    </m:r>
                    <m:r>
                      <a:rPr lang="en-US" sz="2200" i="1" baseline="-25000" dirty="0" smtClean="0">
                        <a:latin typeface="Cambria Math" panose="02040503050406030204" pitchFamily="18" charset="0"/>
                      </a:rPr>
                      <m:t>𝑇</m:t>
                    </m:r>
                  </m:oMath>
                </a14:m>
                <a:r>
                  <a:rPr lang="en-US" sz="2200" dirty="0"/>
                  <a:t> </a:t>
                </a:r>
                <a:r>
                  <a:rPr lang="en-US" sz="2200" dirty="0">
                    <a:latin typeface="Cambria Math" panose="02040503050406030204" pitchFamily="18" charset="0"/>
                    <a:ea typeface="Cambria Math" panose="02040503050406030204" pitchFamily="18" charset="0"/>
                  </a:rPr>
                  <a:t>= 15 mm</a:t>
                </a:r>
              </a:p>
              <a:p>
                <a14:m>
                  <m:oMath xmlns:m="http://schemas.openxmlformats.org/officeDocument/2006/math">
                    <m:r>
                      <a:rPr lang="en-US" sz="2200" b="0" i="1" dirty="0" smtClean="0">
                        <a:latin typeface="Cambria Math" panose="02040503050406030204" pitchFamily="18" charset="0"/>
                      </a:rPr>
                      <m:t>𝑙𝑒𝑛𝑔𝑡h</m:t>
                    </m:r>
                    <m:r>
                      <a:rPr lang="en-US" sz="2200" i="1" baseline="-25000" dirty="0" smtClean="0">
                        <a:latin typeface="Cambria Math" panose="02040503050406030204" pitchFamily="18" charset="0"/>
                      </a:rPr>
                      <m:t>𝑠h𝑒𝑙𝑙</m:t>
                    </m:r>
                    <m:r>
                      <a:rPr lang="en-US" sz="2200" i="1" baseline="-25000" dirty="0" smtClean="0">
                        <a:latin typeface="Cambria Math" panose="02040503050406030204" pitchFamily="18" charset="0"/>
                      </a:rPr>
                      <m:t>, 11</m:t>
                    </m:r>
                    <m:r>
                      <a:rPr lang="en-US" sz="2200" i="1" baseline="-25000" dirty="0" smtClean="0">
                        <a:latin typeface="Cambria Math" panose="02040503050406030204" pitchFamily="18" charset="0"/>
                      </a:rPr>
                      <m:t>𝑇</m:t>
                    </m:r>
                    <m:r>
                      <a:rPr lang="en-US" sz="2200" b="0" i="1" baseline="-25000" dirty="0" smtClean="0">
                        <a:latin typeface="Cambria Math" panose="02040503050406030204" pitchFamily="18" charset="0"/>
                      </a:rPr>
                      <m:t> </m:t>
                    </m:r>
                    <m:r>
                      <a:rPr lang="en-US" sz="2200" b="0" i="1" baseline="-25000" dirty="0" smtClean="0">
                        <a:latin typeface="Cambria Math" panose="02040503050406030204" pitchFamily="18" charset="0"/>
                      </a:rPr>
                      <m:t>𝑠𝑒𝑐𝑡𝑖𝑜𝑛𝑠</m:t>
                    </m:r>
                  </m:oMath>
                </a14:m>
                <a:r>
                  <a:rPr lang="en-US" sz="2200" dirty="0"/>
                  <a:t> </a:t>
                </a:r>
                <a:r>
                  <a:rPr lang="en-US" sz="2200" dirty="0">
                    <a:latin typeface="Cambria Math" panose="02040503050406030204" pitchFamily="18" charset="0"/>
                    <a:ea typeface="Cambria Math" panose="02040503050406030204" pitchFamily="18" charset="0"/>
                  </a:rPr>
                  <a:t>= 600 mm</a:t>
                </a:r>
              </a:p>
              <a:p>
                <a14:m>
                  <m:oMath xmlns:m="http://schemas.openxmlformats.org/officeDocument/2006/math">
                    <m:r>
                      <a:rPr lang="en-US" sz="2200" b="0" i="1" dirty="0" smtClean="0">
                        <a:latin typeface="Cambria Math" panose="02040503050406030204" pitchFamily="18" charset="0"/>
                      </a:rPr>
                      <m:t>𝑠𝑡𝑜𝑝𝑝𝑒𝑟</m:t>
                    </m:r>
                    <m:r>
                      <a:rPr lang="en-US" sz="2200" b="0" i="1" baseline="-25000" dirty="0" smtClean="0">
                        <a:latin typeface="Cambria Math" panose="02040503050406030204" pitchFamily="18" charset="0"/>
                      </a:rPr>
                      <m:t>𝑙𝑒𝑛𝑔𝑡h</m:t>
                    </m:r>
                  </m:oMath>
                </a14:m>
                <a:r>
                  <a:rPr lang="en-US" sz="2200" dirty="0">
                    <a:latin typeface="Cambria Math" panose="02040503050406030204" pitchFamily="18" charset="0"/>
                    <a:ea typeface="Cambria Math" panose="02040503050406030204" pitchFamily="18" charset="0"/>
                  </a:rPr>
                  <a:t>= 114 mm</a:t>
                </a:r>
                <a:endParaRPr lang="en-US" sz="2200" dirty="0"/>
              </a:p>
              <a:p>
                <a14:m>
                  <m:oMath xmlns:m="http://schemas.openxmlformats.org/officeDocument/2006/math">
                    <m:r>
                      <a:rPr lang="en-US" sz="2200" i="1" dirty="0">
                        <a:latin typeface="Cambria Math" panose="02040503050406030204" pitchFamily="18" charset="0"/>
                      </a:rPr>
                      <m:t>𝑠𝑡𝑜𝑝𝑝𝑒𝑟</m:t>
                    </m:r>
                    <m:r>
                      <a:rPr lang="en-US" sz="2200" b="0" i="1" baseline="-25000" dirty="0" smtClean="0">
                        <a:latin typeface="Cambria Math" panose="02040503050406030204" pitchFamily="18" charset="0"/>
                      </a:rPr>
                      <m:t>𝑡h𝑖𝑐𝑘𝑛𝑒𝑠𝑠</m:t>
                    </m:r>
                  </m:oMath>
                </a14:m>
                <a:r>
                  <a:rPr lang="en-US" sz="2200" dirty="0">
                    <a:latin typeface="Cambria Math" panose="02040503050406030204" pitchFamily="18" charset="0"/>
                    <a:ea typeface="Cambria Math" panose="02040503050406030204" pitchFamily="18" charset="0"/>
                  </a:rPr>
                  <a:t>= 15 mm</a:t>
                </a:r>
                <a:endParaRPr lang="en-US" sz="2200" dirty="0"/>
              </a:p>
              <a:p>
                <a:endParaRPr lang="en-US" sz="2200" dirty="0"/>
              </a:p>
              <a:p>
                <a:pPr marL="36576" indent="0">
                  <a:buNone/>
                </a:pPr>
                <a:endParaRPr lang="en-US" sz="1800" dirty="0"/>
              </a:p>
              <a:p>
                <a:endParaRPr lang="en-US" sz="1600" dirty="0"/>
              </a:p>
              <a:p>
                <a:pPr marL="36576" indent="0">
                  <a:buNone/>
                </a:pPr>
                <a:endParaRPr lang="en-US" sz="1800" b="1" dirty="0"/>
              </a:p>
              <a:p>
                <a:pPr marL="36576" indent="0">
                  <a:buNone/>
                </a:pPr>
                <a:endParaRPr lang="en-US" sz="1800" b="1" dirty="0"/>
              </a:p>
              <a:p>
                <a:pPr marL="448056" lvl="1" indent="0">
                  <a:buNone/>
                </a:pPr>
                <a:r>
                  <a:rPr lang="en-US" sz="1200" dirty="0"/>
                  <a:t>	</a:t>
                </a:r>
              </a:p>
              <a:p>
                <a:pPr marL="36576" indent="0">
                  <a:buNone/>
                </a:pPr>
                <a:endParaRPr lang="en-US" sz="1600" dirty="0"/>
              </a:p>
              <a:p>
                <a:pPr marL="448056" lvl="1" indent="0">
                  <a:buFont typeface="Arial"/>
                  <a:buNone/>
                </a:pPr>
                <a:endParaRPr lang="en-US" sz="1600" dirty="0"/>
              </a:p>
            </p:txBody>
          </p:sp>
        </mc:Choice>
        <mc:Fallback xmlns="">
          <p:sp>
            <p:nvSpPr>
              <p:cNvPr id="8" name="Content Placeholder 2">
                <a:extLst>
                  <a:ext uri="{FF2B5EF4-FFF2-40B4-BE49-F238E27FC236}">
                    <a16:creationId xmlns:a16="http://schemas.microsoft.com/office/drawing/2014/main" id="{CB7792A9-1720-CEE1-2B95-1EE4AF314DE8}"/>
                  </a:ext>
                </a:extLst>
              </p:cNvPr>
              <p:cNvSpPr txBox="1">
                <a:spLocks noRot="1" noChangeAspect="1" noMove="1" noResize="1" noEditPoints="1" noAdjustHandles="1" noChangeArrowheads="1" noChangeShapeType="1" noTextEdit="1"/>
              </p:cNvSpPr>
              <p:nvPr/>
            </p:nvSpPr>
            <p:spPr>
              <a:xfrm>
                <a:off x="193727" y="816015"/>
                <a:ext cx="8924285" cy="5408817"/>
              </a:xfrm>
              <a:prstGeom prst="rect">
                <a:avLst/>
              </a:prstGeom>
              <a:blipFill>
                <a:blip r:embed="rId3"/>
                <a:stretch>
                  <a:fillRect l="-820" t="-1691"/>
                </a:stretch>
              </a:blipFill>
            </p:spPr>
            <p:txBody>
              <a:bodyPr/>
              <a:lstStyle/>
              <a:p>
                <a:r>
                  <a:rPr lang="en-GB">
                    <a:noFill/>
                  </a:rPr>
                  <a:t> </a:t>
                </a:r>
              </a:p>
            </p:txBody>
          </p:sp>
        </mc:Fallback>
      </mc:AlternateContent>
      <p:cxnSp>
        <p:nvCxnSpPr>
          <p:cNvPr id="57" name="Straight Arrow Connector 56">
            <a:extLst>
              <a:ext uri="{FF2B5EF4-FFF2-40B4-BE49-F238E27FC236}">
                <a16:creationId xmlns:a16="http://schemas.microsoft.com/office/drawing/2014/main" id="{CD064A9C-21AB-7710-AF2B-ED67962012F9}"/>
              </a:ext>
            </a:extLst>
          </p:cNvPr>
          <p:cNvCxnSpPr>
            <a:cxnSpLocks/>
          </p:cNvCxnSpPr>
          <p:nvPr/>
        </p:nvCxnSpPr>
        <p:spPr>
          <a:xfrm flipH="1">
            <a:off x="6600513" y="2203554"/>
            <a:ext cx="304118" cy="128115"/>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00" name="TextBox 99">
            <a:extLst>
              <a:ext uri="{FF2B5EF4-FFF2-40B4-BE49-F238E27FC236}">
                <a16:creationId xmlns:a16="http://schemas.microsoft.com/office/drawing/2014/main" id="{A119A2A7-822B-BEF3-6063-7BED049B57C0}"/>
              </a:ext>
            </a:extLst>
          </p:cNvPr>
          <p:cNvSpPr txBox="1"/>
          <p:nvPr/>
        </p:nvSpPr>
        <p:spPr>
          <a:xfrm>
            <a:off x="209103" y="4582419"/>
            <a:ext cx="4671878" cy="2339102"/>
          </a:xfrm>
          <a:prstGeom prst="rect">
            <a:avLst/>
          </a:prstGeom>
          <a:noFill/>
        </p:spPr>
        <p:txBody>
          <a:bodyPr wrap="square" rtlCol="0">
            <a:spAutoFit/>
          </a:bodyPr>
          <a:lstStyle/>
          <a:p>
            <a:r>
              <a:rPr lang="en-US" sz="2600" b="1" dirty="0">
                <a:latin typeface="Calibri" panose="020F0502020204030204" pitchFamily="34" charset="0"/>
                <a:cs typeface="Calibri" panose="020F0502020204030204" pitchFamily="34" charset="0"/>
              </a:rPr>
              <a:t>Design parameters</a:t>
            </a:r>
            <a:endParaRPr lang="en-US" sz="2600" dirty="0">
              <a:latin typeface="Calibri" panose="020F0502020204030204" pitchFamily="34" charset="0"/>
              <a:cs typeface="Calibri" panose="020F0502020204030204" pitchFamily="34" charset="0"/>
            </a:endParaRPr>
          </a:p>
          <a:p>
            <a:pPr marL="457200" indent="-457200">
              <a:buFont typeface="+mj-lt"/>
              <a:buAutoNum type="arabicPeriod"/>
            </a:pPr>
            <a:r>
              <a:rPr lang="en-US" sz="2200" b="1" dirty="0">
                <a:solidFill>
                  <a:srgbClr val="FF0000"/>
                </a:solidFill>
                <a:latin typeface="Calibri" panose="020F0502020204030204" pitchFamily="34" charset="0"/>
                <a:cs typeface="Calibri" panose="020F0502020204030204" pitchFamily="34" charset="0"/>
              </a:rPr>
              <a:t>Yoke-collar gap </a:t>
            </a:r>
            <a:r>
              <a:rPr lang="en-US" sz="2200" dirty="0">
                <a:solidFill>
                  <a:srgbClr val="FF0000"/>
                </a:solidFill>
                <a:latin typeface="Calibri" panose="020F0502020204030204" pitchFamily="34" charset="0"/>
                <a:cs typeface="Calibri" panose="020F0502020204030204" pitchFamily="34" charset="0"/>
              </a:rPr>
              <a:t>(nominal = 0 mm).</a:t>
            </a:r>
          </a:p>
          <a:p>
            <a:pPr marL="457200" indent="-457200">
              <a:buFont typeface="+mj-lt"/>
              <a:buAutoNum type="arabicPeriod"/>
            </a:pPr>
            <a:r>
              <a:rPr lang="en-US" sz="2200" b="1" dirty="0">
                <a:solidFill>
                  <a:srgbClr val="000000"/>
                </a:solidFill>
                <a:latin typeface="Calibri" panose="020F0502020204030204" pitchFamily="34" charset="0"/>
                <a:cs typeface="Calibri" panose="020F0502020204030204" pitchFamily="34" charset="0"/>
              </a:rPr>
              <a:t>Yoke-yoke half gap.</a:t>
            </a:r>
          </a:p>
          <a:p>
            <a:pPr marL="457200" indent="-457200">
              <a:buFont typeface="+mj-lt"/>
              <a:buAutoNum type="arabicPeriod"/>
            </a:pPr>
            <a:r>
              <a:rPr lang="en-US" sz="2200" b="1" dirty="0">
                <a:solidFill>
                  <a:srgbClr val="2CA02C"/>
                </a:solidFill>
                <a:latin typeface="Calibri" panose="020F0502020204030204" pitchFamily="34" charset="0"/>
                <a:cs typeface="Calibri" panose="020F0502020204030204" pitchFamily="34" charset="0"/>
              </a:rPr>
              <a:t>Yoke-stopper gap </a:t>
            </a:r>
            <a:r>
              <a:rPr lang="en-US" sz="2200" dirty="0">
                <a:solidFill>
                  <a:srgbClr val="2CA02C"/>
                </a:solidFill>
                <a:latin typeface="Calibri" panose="020F0502020204030204" pitchFamily="34" charset="0"/>
                <a:cs typeface="Calibri" panose="020F0502020204030204" pitchFamily="34" charset="0"/>
              </a:rPr>
              <a:t>(= 0 mm always).</a:t>
            </a:r>
          </a:p>
          <a:p>
            <a:endParaRPr lang="en-US" sz="2200" b="1" dirty="0">
              <a:solidFill>
                <a:srgbClr val="000000"/>
              </a:solidFill>
              <a:latin typeface="Calibri" panose="020F0502020204030204" pitchFamily="34" charset="0"/>
              <a:cs typeface="Calibri" panose="020F0502020204030204" pitchFamily="34" charset="0"/>
            </a:endParaRPr>
          </a:p>
          <a:p>
            <a:endParaRPr lang="en-US"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grpSp>
        <p:nvGrpSpPr>
          <p:cNvPr id="12" name="Group 11">
            <a:extLst>
              <a:ext uri="{FF2B5EF4-FFF2-40B4-BE49-F238E27FC236}">
                <a16:creationId xmlns:a16="http://schemas.microsoft.com/office/drawing/2014/main" id="{DAAE6E10-1EFC-D204-13EF-4F5F9FDE6968}"/>
              </a:ext>
            </a:extLst>
          </p:cNvPr>
          <p:cNvGrpSpPr/>
          <p:nvPr/>
        </p:nvGrpSpPr>
        <p:grpSpPr>
          <a:xfrm>
            <a:off x="3459482" y="1980515"/>
            <a:ext cx="5995320" cy="3653988"/>
            <a:chOff x="3703708" y="114240"/>
            <a:chExt cx="6010632" cy="3653988"/>
          </a:xfrm>
        </p:grpSpPr>
        <p:pic>
          <p:nvPicPr>
            <p:cNvPr id="7" name="Picture 6">
              <a:extLst>
                <a:ext uri="{FF2B5EF4-FFF2-40B4-BE49-F238E27FC236}">
                  <a16:creationId xmlns:a16="http://schemas.microsoft.com/office/drawing/2014/main" id="{C570C28F-1A2C-05E6-148E-CF28F6F8CC9B}"/>
                </a:ext>
              </a:extLst>
            </p:cNvPr>
            <p:cNvPicPr>
              <a:picLocks noChangeAspect="1"/>
            </p:cNvPicPr>
            <p:nvPr/>
          </p:nvPicPr>
          <p:blipFill>
            <a:blip r:embed="rId4"/>
            <a:stretch>
              <a:fillRect/>
            </a:stretch>
          </p:blipFill>
          <p:spPr>
            <a:xfrm>
              <a:off x="6841130" y="508398"/>
              <a:ext cx="1772239" cy="1723442"/>
            </a:xfrm>
            <a:prstGeom prst="rect">
              <a:avLst/>
            </a:prstGeom>
          </p:spPr>
        </p:pic>
        <p:cxnSp>
          <p:nvCxnSpPr>
            <p:cNvPr id="40" name="Straight Connector 39">
              <a:extLst>
                <a:ext uri="{FF2B5EF4-FFF2-40B4-BE49-F238E27FC236}">
                  <a16:creationId xmlns:a16="http://schemas.microsoft.com/office/drawing/2014/main" id="{24541572-DB93-CE7C-2F8A-79615508FE5C}"/>
                </a:ext>
              </a:extLst>
            </p:cNvPr>
            <p:cNvCxnSpPr>
              <a:cxnSpLocks/>
            </p:cNvCxnSpPr>
            <p:nvPr/>
          </p:nvCxnSpPr>
          <p:spPr>
            <a:xfrm>
              <a:off x="6841130" y="337279"/>
              <a:ext cx="0" cy="1894561"/>
            </a:xfrm>
            <a:prstGeom prst="line">
              <a:avLst/>
            </a:prstGeom>
            <a:ln w="28575">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grpSp>
          <p:nvGrpSpPr>
            <p:cNvPr id="56" name="Group 55">
              <a:extLst>
                <a:ext uri="{FF2B5EF4-FFF2-40B4-BE49-F238E27FC236}">
                  <a16:creationId xmlns:a16="http://schemas.microsoft.com/office/drawing/2014/main" id="{F6910970-B7B1-FC2C-9A8D-CF71D76E40B4}"/>
                </a:ext>
              </a:extLst>
            </p:cNvPr>
            <p:cNvGrpSpPr/>
            <p:nvPr/>
          </p:nvGrpSpPr>
          <p:grpSpPr>
            <a:xfrm>
              <a:off x="3703708" y="481012"/>
              <a:ext cx="2622159" cy="1124969"/>
              <a:chOff x="3703708" y="529371"/>
              <a:chExt cx="2622159" cy="1124969"/>
            </a:xfrm>
          </p:grpSpPr>
          <p:pic>
            <p:nvPicPr>
              <p:cNvPr id="52" name="Picture 51">
                <a:extLst>
                  <a:ext uri="{FF2B5EF4-FFF2-40B4-BE49-F238E27FC236}">
                    <a16:creationId xmlns:a16="http://schemas.microsoft.com/office/drawing/2014/main" id="{F1A9588A-3B25-7601-FFF5-2A88070A9B21}"/>
                  </a:ext>
                </a:extLst>
              </p:cNvPr>
              <p:cNvPicPr>
                <a:picLocks noChangeAspect="1"/>
              </p:cNvPicPr>
              <p:nvPr/>
            </p:nvPicPr>
            <p:blipFill>
              <a:blip r:embed="rId5"/>
              <a:stretch>
                <a:fillRect/>
              </a:stretch>
            </p:blipFill>
            <p:spPr>
              <a:xfrm>
                <a:off x="5182756" y="590959"/>
                <a:ext cx="1143111" cy="1049157"/>
              </a:xfrm>
              <a:prstGeom prst="rect">
                <a:avLst/>
              </a:prstGeom>
            </p:spPr>
          </p:pic>
          <p:cxnSp>
            <p:nvCxnSpPr>
              <p:cNvPr id="53" name="Straight Connector 52">
                <a:extLst>
                  <a:ext uri="{FF2B5EF4-FFF2-40B4-BE49-F238E27FC236}">
                    <a16:creationId xmlns:a16="http://schemas.microsoft.com/office/drawing/2014/main" id="{EB66095F-76DD-ABC1-E931-4D9DEBDB1044}"/>
                  </a:ext>
                </a:extLst>
              </p:cNvPr>
              <p:cNvCxnSpPr>
                <a:cxnSpLocks/>
              </p:cNvCxnSpPr>
              <p:nvPr/>
            </p:nvCxnSpPr>
            <p:spPr>
              <a:xfrm>
                <a:off x="5297781" y="597750"/>
                <a:ext cx="0" cy="1056590"/>
              </a:xfrm>
              <a:prstGeom prst="line">
                <a:avLst/>
              </a:prstGeom>
              <a:ln w="28575">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4" name="Straight Arrow Connector 53">
                <a:extLst>
                  <a:ext uri="{FF2B5EF4-FFF2-40B4-BE49-F238E27FC236}">
                    <a16:creationId xmlns:a16="http://schemas.microsoft.com/office/drawing/2014/main" id="{CDD25FE7-5F33-B581-E1A7-46FE8FD0536F}"/>
                  </a:ext>
                </a:extLst>
              </p:cNvPr>
              <p:cNvCxnSpPr>
                <a:cxnSpLocks/>
              </p:cNvCxnSpPr>
              <p:nvPr/>
            </p:nvCxnSpPr>
            <p:spPr>
              <a:xfrm>
                <a:off x="5275386" y="1060756"/>
                <a:ext cx="234199" cy="0"/>
              </a:xfrm>
              <a:prstGeom prst="straightConnector1">
                <a:avLst/>
              </a:prstGeom>
              <a:ln w="38100">
                <a:solidFill>
                  <a:srgbClr val="00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55" name="TextBox 54">
                <a:extLst>
                  <a:ext uri="{FF2B5EF4-FFF2-40B4-BE49-F238E27FC236}">
                    <a16:creationId xmlns:a16="http://schemas.microsoft.com/office/drawing/2014/main" id="{B2D8203A-14C1-B15C-A042-F237E2E0A73E}"/>
                  </a:ext>
                </a:extLst>
              </p:cNvPr>
              <p:cNvSpPr txBox="1"/>
              <p:nvPr/>
            </p:nvSpPr>
            <p:spPr>
              <a:xfrm>
                <a:off x="3703708" y="529371"/>
                <a:ext cx="1371454" cy="646331"/>
              </a:xfrm>
              <a:prstGeom prst="rect">
                <a:avLst/>
              </a:prstGeom>
              <a:noFill/>
            </p:spPr>
            <p:txBody>
              <a:bodyPr wrap="square" rtlCol="0">
                <a:spAutoFit/>
              </a:bodyPr>
              <a:lstStyle/>
              <a:p>
                <a:r>
                  <a:rPr lang="en-US" b="1" dirty="0">
                    <a:solidFill>
                      <a:srgbClr val="000000"/>
                    </a:solidFill>
                    <a:latin typeface="Calibri" panose="020F0502020204030204" pitchFamily="34" charset="0"/>
                    <a:cs typeface="Calibri" panose="020F0502020204030204" pitchFamily="34" charset="0"/>
                  </a:rPr>
                  <a:t>2. Yoke-yoke half gap</a:t>
                </a:r>
                <a:endParaRPr lang="en-GB" b="1" dirty="0">
                  <a:solidFill>
                    <a:srgbClr val="000000"/>
                  </a:solidFill>
                  <a:latin typeface="Calibri" panose="020F0502020204030204" pitchFamily="34" charset="0"/>
                  <a:cs typeface="Calibri" panose="020F0502020204030204" pitchFamily="34" charset="0"/>
                </a:endParaRPr>
              </a:p>
            </p:txBody>
          </p:sp>
        </p:grpSp>
        <p:sp>
          <p:nvSpPr>
            <p:cNvPr id="59" name="TextBox 58">
              <a:extLst>
                <a:ext uri="{FF2B5EF4-FFF2-40B4-BE49-F238E27FC236}">
                  <a16:creationId xmlns:a16="http://schemas.microsoft.com/office/drawing/2014/main" id="{C905E155-ADFA-65DC-B134-3F7C632A39E0}"/>
                </a:ext>
              </a:extLst>
            </p:cNvPr>
            <p:cNvSpPr txBox="1"/>
            <p:nvPr/>
          </p:nvSpPr>
          <p:spPr>
            <a:xfrm>
              <a:off x="7155008" y="114240"/>
              <a:ext cx="1243296" cy="307777"/>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Parting plane</a:t>
              </a:r>
              <a:endParaRPr lang="en-GB" sz="1400" dirty="0">
                <a:latin typeface="Calibri" panose="020F0502020204030204" pitchFamily="34" charset="0"/>
                <a:cs typeface="Calibri" panose="020F0502020204030204" pitchFamily="34" charset="0"/>
              </a:endParaRPr>
            </a:p>
          </p:txBody>
        </p:sp>
        <p:sp>
          <p:nvSpPr>
            <p:cNvPr id="61" name="Rectangle 60">
              <a:extLst>
                <a:ext uri="{FF2B5EF4-FFF2-40B4-BE49-F238E27FC236}">
                  <a16:creationId xmlns:a16="http://schemas.microsoft.com/office/drawing/2014/main" id="{8BD86793-ED58-C10D-FC63-596FBA0671C9}"/>
                </a:ext>
              </a:extLst>
            </p:cNvPr>
            <p:cNvSpPr/>
            <p:nvPr/>
          </p:nvSpPr>
          <p:spPr>
            <a:xfrm>
              <a:off x="6787120" y="857461"/>
              <a:ext cx="215741" cy="250425"/>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2" name="Rectangle 61">
              <a:extLst>
                <a:ext uri="{FF2B5EF4-FFF2-40B4-BE49-F238E27FC236}">
                  <a16:creationId xmlns:a16="http://schemas.microsoft.com/office/drawing/2014/main" id="{BA790E8D-1233-E6B1-8900-7B829D162956}"/>
                </a:ext>
              </a:extLst>
            </p:cNvPr>
            <p:cNvSpPr/>
            <p:nvPr/>
          </p:nvSpPr>
          <p:spPr>
            <a:xfrm>
              <a:off x="5139914" y="549391"/>
              <a:ext cx="1293433" cy="1124493"/>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63" name="Straight Connector 62">
              <a:extLst>
                <a:ext uri="{FF2B5EF4-FFF2-40B4-BE49-F238E27FC236}">
                  <a16:creationId xmlns:a16="http://schemas.microsoft.com/office/drawing/2014/main" id="{90E8034E-E1A8-E537-4971-8F1EDC7CA241}"/>
                </a:ext>
              </a:extLst>
            </p:cNvPr>
            <p:cNvCxnSpPr>
              <a:cxnSpLocks/>
            </p:cNvCxnSpPr>
            <p:nvPr/>
          </p:nvCxnSpPr>
          <p:spPr>
            <a:xfrm>
              <a:off x="6433347" y="549391"/>
              <a:ext cx="339781" cy="308070"/>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a:extLst>
                <a:ext uri="{FF2B5EF4-FFF2-40B4-BE49-F238E27FC236}">
                  <a16:creationId xmlns:a16="http://schemas.microsoft.com/office/drawing/2014/main" id="{EB4209A7-CA68-2AEB-4C13-E577A0748C71}"/>
                </a:ext>
              </a:extLst>
            </p:cNvPr>
            <p:cNvCxnSpPr>
              <a:cxnSpLocks/>
            </p:cNvCxnSpPr>
            <p:nvPr/>
          </p:nvCxnSpPr>
          <p:spPr>
            <a:xfrm flipV="1">
              <a:off x="6433347" y="1104218"/>
              <a:ext cx="363255" cy="569666"/>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71" name="Picture 70">
              <a:extLst>
                <a:ext uri="{FF2B5EF4-FFF2-40B4-BE49-F238E27FC236}">
                  <a16:creationId xmlns:a16="http://schemas.microsoft.com/office/drawing/2014/main" id="{02B801F6-7197-4F92-4CFC-B22A61238CCC}"/>
                </a:ext>
              </a:extLst>
            </p:cNvPr>
            <p:cNvPicPr>
              <a:picLocks noChangeAspect="1"/>
            </p:cNvPicPr>
            <p:nvPr/>
          </p:nvPicPr>
          <p:blipFill>
            <a:blip r:embed="rId6"/>
            <a:stretch>
              <a:fillRect/>
            </a:stretch>
          </p:blipFill>
          <p:spPr>
            <a:xfrm>
              <a:off x="6816820" y="2403022"/>
              <a:ext cx="1469017" cy="1302713"/>
            </a:xfrm>
            <a:prstGeom prst="rect">
              <a:avLst/>
            </a:prstGeom>
          </p:spPr>
        </p:pic>
        <p:sp>
          <p:nvSpPr>
            <p:cNvPr id="72" name="Rectangle 71">
              <a:extLst>
                <a:ext uri="{FF2B5EF4-FFF2-40B4-BE49-F238E27FC236}">
                  <a16:creationId xmlns:a16="http://schemas.microsoft.com/office/drawing/2014/main" id="{3AEAE12F-501C-186F-B8B9-EFDAF94B6DA2}"/>
                </a:ext>
              </a:extLst>
            </p:cNvPr>
            <p:cNvSpPr/>
            <p:nvPr/>
          </p:nvSpPr>
          <p:spPr>
            <a:xfrm>
              <a:off x="6758068" y="2358454"/>
              <a:ext cx="1581902" cy="1409774"/>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73" name="Straight Connector 72">
              <a:extLst>
                <a:ext uri="{FF2B5EF4-FFF2-40B4-BE49-F238E27FC236}">
                  <a16:creationId xmlns:a16="http://schemas.microsoft.com/office/drawing/2014/main" id="{1817785D-DB58-8DD0-6D2A-72407DE177D0}"/>
                </a:ext>
              </a:extLst>
            </p:cNvPr>
            <p:cNvCxnSpPr>
              <a:cxnSpLocks/>
              <a:stCxn id="74" idx="1"/>
            </p:cNvCxnSpPr>
            <p:nvPr/>
          </p:nvCxnSpPr>
          <p:spPr>
            <a:xfrm flipH="1">
              <a:off x="6773127" y="1836295"/>
              <a:ext cx="453597" cy="519775"/>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74" name="Rectangle 73">
              <a:extLst>
                <a:ext uri="{FF2B5EF4-FFF2-40B4-BE49-F238E27FC236}">
                  <a16:creationId xmlns:a16="http://schemas.microsoft.com/office/drawing/2014/main" id="{94A03357-2A21-49E0-C0C8-6C0B66EBEBCE}"/>
                </a:ext>
              </a:extLst>
            </p:cNvPr>
            <p:cNvSpPr/>
            <p:nvPr/>
          </p:nvSpPr>
          <p:spPr>
            <a:xfrm>
              <a:off x="7226724" y="1761344"/>
              <a:ext cx="129670" cy="149901"/>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77" name="Straight Connector 76">
              <a:extLst>
                <a:ext uri="{FF2B5EF4-FFF2-40B4-BE49-F238E27FC236}">
                  <a16:creationId xmlns:a16="http://schemas.microsoft.com/office/drawing/2014/main" id="{06CD9BCA-1B28-FC0A-27BA-992D6D9292CB}"/>
                </a:ext>
              </a:extLst>
            </p:cNvPr>
            <p:cNvCxnSpPr>
              <a:cxnSpLocks/>
            </p:cNvCxnSpPr>
            <p:nvPr/>
          </p:nvCxnSpPr>
          <p:spPr>
            <a:xfrm>
              <a:off x="7356394" y="1911245"/>
              <a:ext cx="977985" cy="451728"/>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85" name="Straight Arrow Connector 84">
              <a:extLst>
                <a:ext uri="{FF2B5EF4-FFF2-40B4-BE49-F238E27FC236}">
                  <a16:creationId xmlns:a16="http://schemas.microsoft.com/office/drawing/2014/main" id="{C888F983-0B21-BF6D-C02F-1E52E830EF6F}"/>
                </a:ext>
              </a:extLst>
            </p:cNvPr>
            <p:cNvCxnSpPr>
              <a:cxnSpLocks/>
            </p:cNvCxnSpPr>
            <p:nvPr/>
          </p:nvCxnSpPr>
          <p:spPr>
            <a:xfrm flipV="1">
              <a:off x="7583692" y="3353810"/>
              <a:ext cx="177737" cy="155648"/>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7" name="Straight Arrow Connector 86">
              <a:extLst>
                <a:ext uri="{FF2B5EF4-FFF2-40B4-BE49-F238E27FC236}">
                  <a16:creationId xmlns:a16="http://schemas.microsoft.com/office/drawing/2014/main" id="{9401A13B-B1A8-E712-7409-9DFEB35C2008}"/>
                </a:ext>
              </a:extLst>
            </p:cNvPr>
            <p:cNvCxnSpPr>
              <a:cxnSpLocks/>
            </p:cNvCxnSpPr>
            <p:nvPr/>
          </p:nvCxnSpPr>
          <p:spPr>
            <a:xfrm flipH="1">
              <a:off x="7804218" y="3145489"/>
              <a:ext cx="226095" cy="196475"/>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91" name="TextBox 90">
              <a:extLst>
                <a:ext uri="{FF2B5EF4-FFF2-40B4-BE49-F238E27FC236}">
                  <a16:creationId xmlns:a16="http://schemas.microsoft.com/office/drawing/2014/main" id="{982F059D-A8AB-F531-4B97-393C572A9427}"/>
                </a:ext>
              </a:extLst>
            </p:cNvPr>
            <p:cNvSpPr txBox="1"/>
            <p:nvPr/>
          </p:nvSpPr>
          <p:spPr>
            <a:xfrm>
              <a:off x="5198666" y="2585609"/>
              <a:ext cx="1234680" cy="646331"/>
            </a:xfrm>
            <a:prstGeom prst="rect">
              <a:avLst/>
            </a:prstGeom>
            <a:noFill/>
          </p:spPr>
          <p:txBody>
            <a:bodyPr wrap="square" rtlCol="0">
              <a:spAutoFit/>
            </a:bodyPr>
            <a:lstStyle/>
            <a:p>
              <a:r>
                <a:rPr lang="en-US" b="1" dirty="0">
                  <a:solidFill>
                    <a:srgbClr val="FF0000"/>
                  </a:solidFill>
                  <a:latin typeface="Calibri" panose="020F0502020204030204" pitchFamily="34" charset="0"/>
                  <a:cs typeface="Calibri" panose="020F0502020204030204" pitchFamily="34" charset="0"/>
                </a:rPr>
                <a:t>1. Yoke-collar gap</a:t>
              </a:r>
              <a:endParaRPr lang="en-GB" b="1" dirty="0">
                <a:solidFill>
                  <a:srgbClr val="FF0000"/>
                </a:solidFill>
                <a:latin typeface="Calibri" panose="020F0502020204030204" pitchFamily="34" charset="0"/>
                <a:cs typeface="Calibri" panose="020F0502020204030204" pitchFamily="34" charset="0"/>
              </a:endParaRPr>
            </a:p>
          </p:txBody>
        </p:sp>
        <p:cxnSp>
          <p:nvCxnSpPr>
            <p:cNvPr id="93" name="Connector: Curved 92">
              <a:extLst>
                <a:ext uri="{FF2B5EF4-FFF2-40B4-BE49-F238E27FC236}">
                  <a16:creationId xmlns:a16="http://schemas.microsoft.com/office/drawing/2014/main" id="{FB29779A-1526-1F8B-B54D-2D9DF51D59B5}"/>
                </a:ext>
              </a:extLst>
            </p:cNvPr>
            <p:cNvCxnSpPr>
              <a:cxnSpLocks/>
            </p:cNvCxnSpPr>
            <p:nvPr/>
          </p:nvCxnSpPr>
          <p:spPr>
            <a:xfrm>
              <a:off x="4722781" y="869678"/>
              <a:ext cx="551975" cy="163577"/>
            </a:xfrm>
            <a:prstGeom prst="curvedConnector3">
              <a:avLst>
                <a:gd name="adj1" fmla="val 50000"/>
              </a:avLst>
            </a:prstGeom>
            <a:ln w="38100">
              <a:solidFill>
                <a:srgbClr val="000000"/>
              </a:solidFill>
              <a:tailEnd type="triangle"/>
            </a:ln>
          </p:spPr>
          <p:style>
            <a:lnRef idx="2">
              <a:schemeClr val="accent1"/>
            </a:lnRef>
            <a:fillRef idx="0">
              <a:schemeClr val="accent1"/>
            </a:fillRef>
            <a:effectRef idx="1">
              <a:schemeClr val="accent1"/>
            </a:effectRef>
            <a:fontRef idx="minor">
              <a:schemeClr val="tx1"/>
            </a:fontRef>
          </p:style>
        </p:cxnSp>
        <p:cxnSp>
          <p:nvCxnSpPr>
            <p:cNvPr id="98" name="Connector: Curved 97">
              <a:extLst>
                <a:ext uri="{FF2B5EF4-FFF2-40B4-BE49-F238E27FC236}">
                  <a16:creationId xmlns:a16="http://schemas.microsoft.com/office/drawing/2014/main" id="{E8F2611C-6719-A2FC-CBA5-E6BF0820AEEE}"/>
                </a:ext>
              </a:extLst>
            </p:cNvPr>
            <p:cNvCxnSpPr>
              <a:cxnSpLocks/>
            </p:cNvCxnSpPr>
            <p:nvPr/>
          </p:nvCxnSpPr>
          <p:spPr>
            <a:xfrm>
              <a:off x="6294094" y="2980211"/>
              <a:ext cx="1284225" cy="437118"/>
            </a:xfrm>
            <a:prstGeom prst="curvedConnector3">
              <a:avLst>
                <a:gd name="adj1" fmla="val 50000"/>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3" name="Group 22">
              <a:extLst>
                <a:ext uri="{FF2B5EF4-FFF2-40B4-BE49-F238E27FC236}">
                  <a16:creationId xmlns:a16="http://schemas.microsoft.com/office/drawing/2014/main" id="{6640086C-699D-29C6-6E7B-5AAE30260CE4}"/>
                </a:ext>
              </a:extLst>
            </p:cNvPr>
            <p:cNvGrpSpPr/>
            <p:nvPr/>
          </p:nvGrpSpPr>
          <p:grpSpPr>
            <a:xfrm>
              <a:off x="8276037" y="488675"/>
              <a:ext cx="537556" cy="474951"/>
              <a:chOff x="10151270" y="-288210"/>
              <a:chExt cx="750317" cy="772916"/>
            </a:xfrm>
          </p:grpSpPr>
          <p:pic>
            <p:nvPicPr>
              <p:cNvPr id="13" name="Picture 12">
                <a:extLst>
                  <a:ext uri="{FF2B5EF4-FFF2-40B4-BE49-F238E27FC236}">
                    <a16:creationId xmlns:a16="http://schemas.microsoft.com/office/drawing/2014/main" id="{2118DC77-4DD5-8C92-5318-C2DA78108DCF}"/>
                  </a:ext>
                </a:extLst>
              </p:cNvPr>
              <p:cNvPicPr>
                <a:picLocks noChangeAspect="1"/>
              </p:cNvPicPr>
              <p:nvPr/>
            </p:nvPicPr>
            <p:blipFill>
              <a:blip r:embed="rId7"/>
              <a:stretch>
                <a:fillRect/>
              </a:stretch>
            </p:blipFill>
            <p:spPr>
              <a:xfrm>
                <a:off x="10151270" y="-288210"/>
                <a:ext cx="750317" cy="772916"/>
              </a:xfrm>
              <a:prstGeom prst="rect">
                <a:avLst/>
              </a:prstGeom>
            </p:spPr>
          </p:pic>
          <p:cxnSp>
            <p:nvCxnSpPr>
              <p:cNvPr id="14" name="Straight Arrow Connector 13">
                <a:extLst>
                  <a:ext uri="{FF2B5EF4-FFF2-40B4-BE49-F238E27FC236}">
                    <a16:creationId xmlns:a16="http://schemas.microsoft.com/office/drawing/2014/main" id="{314EC56B-9F6C-326B-178F-60DAD6A63C4B}"/>
                  </a:ext>
                </a:extLst>
              </p:cNvPr>
              <p:cNvCxnSpPr>
                <a:cxnSpLocks/>
              </p:cNvCxnSpPr>
              <p:nvPr/>
            </p:nvCxnSpPr>
            <p:spPr>
              <a:xfrm>
                <a:off x="10321930" y="-129074"/>
                <a:ext cx="264564" cy="153312"/>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E91AEA99-E435-B99F-7D4C-42027BEAB446}"/>
                  </a:ext>
                </a:extLst>
              </p:cNvPr>
              <p:cNvCxnSpPr>
                <a:cxnSpLocks/>
              </p:cNvCxnSpPr>
              <p:nvPr/>
            </p:nvCxnSpPr>
            <p:spPr>
              <a:xfrm flipH="1" flipV="1">
                <a:off x="10611608" y="24238"/>
                <a:ext cx="269537" cy="127548"/>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24" name="TextBox 23">
              <a:extLst>
                <a:ext uri="{FF2B5EF4-FFF2-40B4-BE49-F238E27FC236}">
                  <a16:creationId xmlns:a16="http://schemas.microsoft.com/office/drawing/2014/main" id="{42886BC0-A03F-3E68-0B8A-7AABE8F28F79}"/>
                </a:ext>
              </a:extLst>
            </p:cNvPr>
            <p:cNvSpPr txBox="1"/>
            <p:nvPr/>
          </p:nvSpPr>
          <p:spPr>
            <a:xfrm>
              <a:off x="8500590" y="1214952"/>
              <a:ext cx="1213750" cy="1200329"/>
            </a:xfrm>
            <a:prstGeom prst="rect">
              <a:avLst/>
            </a:prstGeom>
            <a:noFill/>
          </p:spPr>
          <p:txBody>
            <a:bodyPr wrap="square" rtlCol="0">
              <a:spAutoFit/>
            </a:bodyPr>
            <a:lstStyle/>
            <a:p>
              <a:r>
                <a:rPr lang="en-US" b="1" dirty="0">
                  <a:solidFill>
                    <a:srgbClr val="2CA02C"/>
                  </a:solidFill>
                  <a:latin typeface="Calibri" panose="020F0502020204030204" pitchFamily="34" charset="0"/>
                  <a:cs typeface="Calibri" panose="020F0502020204030204" pitchFamily="34" charset="0"/>
                </a:rPr>
                <a:t>3. Yoke-stopper gap = 0 mm</a:t>
              </a:r>
              <a:endParaRPr lang="en-GB" b="1" dirty="0">
                <a:solidFill>
                  <a:srgbClr val="2CA02C"/>
                </a:solidFill>
                <a:latin typeface="Calibri" panose="020F0502020204030204" pitchFamily="34" charset="0"/>
                <a:cs typeface="Calibri" panose="020F0502020204030204" pitchFamily="34" charset="0"/>
              </a:endParaRPr>
            </a:p>
          </p:txBody>
        </p:sp>
        <p:cxnSp>
          <p:nvCxnSpPr>
            <p:cNvPr id="41" name="Connector: Curved 40">
              <a:extLst>
                <a:ext uri="{FF2B5EF4-FFF2-40B4-BE49-F238E27FC236}">
                  <a16:creationId xmlns:a16="http://schemas.microsoft.com/office/drawing/2014/main" id="{A2A981EF-F5FC-4D8D-F613-1325477AAC44}"/>
                </a:ext>
              </a:extLst>
            </p:cNvPr>
            <p:cNvCxnSpPr>
              <a:cxnSpLocks/>
            </p:cNvCxnSpPr>
            <p:nvPr/>
          </p:nvCxnSpPr>
          <p:spPr>
            <a:xfrm rot="16200000" flipV="1">
              <a:off x="8345153" y="895554"/>
              <a:ext cx="534280" cy="104515"/>
            </a:xfrm>
            <a:prstGeom prst="curvedConnector3">
              <a:avLst>
                <a:gd name="adj1" fmla="val 50000"/>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46" name="Rectangle 45">
              <a:extLst>
                <a:ext uri="{FF2B5EF4-FFF2-40B4-BE49-F238E27FC236}">
                  <a16:creationId xmlns:a16="http://schemas.microsoft.com/office/drawing/2014/main" id="{C58CC200-B277-0453-805C-8C6A8757B37E}"/>
                </a:ext>
              </a:extLst>
            </p:cNvPr>
            <p:cNvSpPr/>
            <p:nvPr/>
          </p:nvSpPr>
          <p:spPr>
            <a:xfrm>
              <a:off x="8243681" y="440406"/>
              <a:ext cx="597143" cy="571991"/>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7D6A76C4-29A5-9A06-0E17-49A7CD7D16D2}"/>
                </a:ext>
              </a:extLst>
            </p:cNvPr>
            <p:cNvSpPr/>
            <p:nvPr/>
          </p:nvSpPr>
          <p:spPr>
            <a:xfrm>
              <a:off x="7478570" y="795042"/>
              <a:ext cx="88117" cy="149273"/>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8" name="Straight Connector 47">
              <a:extLst>
                <a:ext uri="{FF2B5EF4-FFF2-40B4-BE49-F238E27FC236}">
                  <a16:creationId xmlns:a16="http://schemas.microsoft.com/office/drawing/2014/main" id="{81C689EB-EC4B-64BE-E4B0-5F0D9245BFB7}"/>
                </a:ext>
              </a:extLst>
            </p:cNvPr>
            <p:cNvCxnSpPr>
              <a:cxnSpLocks/>
            </p:cNvCxnSpPr>
            <p:nvPr/>
          </p:nvCxnSpPr>
          <p:spPr>
            <a:xfrm flipV="1">
              <a:off x="7578318" y="433180"/>
              <a:ext cx="664291" cy="376411"/>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F3108851-1B30-F1D7-3D63-416C82D855C7}"/>
                </a:ext>
              </a:extLst>
            </p:cNvPr>
            <p:cNvCxnSpPr>
              <a:cxnSpLocks/>
              <a:stCxn id="47" idx="2"/>
            </p:cNvCxnSpPr>
            <p:nvPr/>
          </p:nvCxnSpPr>
          <p:spPr>
            <a:xfrm>
              <a:off x="7522629" y="944315"/>
              <a:ext cx="719979" cy="68082"/>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grpSp>
      <p:cxnSp>
        <p:nvCxnSpPr>
          <p:cNvPr id="21" name="Straight Arrow Connector 20">
            <a:extLst>
              <a:ext uri="{FF2B5EF4-FFF2-40B4-BE49-F238E27FC236}">
                <a16:creationId xmlns:a16="http://schemas.microsoft.com/office/drawing/2014/main" id="{5CC46211-D1AB-3A19-6971-C6BD51DB9761}"/>
              </a:ext>
            </a:extLst>
          </p:cNvPr>
          <p:cNvCxnSpPr>
            <a:cxnSpLocks/>
          </p:cNvCxnSpPr>
          <p:nvPr/>
        </p:nvCxnSpPr>
        <p:spPr>
          <a:xfrm flipH="1" flipV="1">
            <a:off x="7294997" y="4840582"/>
            <a:ext cx="855607" cy="40315"/>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3DECB1C2-674A-AAF3-2502-72FE29867CA8}"/>
              </a:ext>
            </a:extLst>
          </p:cNvPr>
          <p:cNvSpPr txBox="1"/>
          <p:nvPr/>
        </p:nvSpPr>
        <p:spPr>
          <a:xfrm>
            <a:off x="8075497" y="4321020"/>
            <a:ext cx="1117623" cy="923330"/>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Shim = 0.4 mm (nominal)</a:t>
            </a:r>
            <a:endParaRPr lang="en-GB" b="1" dirty="0">
              <a:latin typeface="Calibri" panose="020F0502020204030204" pitchFamily="34" charset="0"/>
              <a:cs typeface="Calibri" panose="020F0502020204030204" pitchFamily="34" charset="0"/>
            </a:endParaRPr>
          </a:p>
        </p:txBody>
      </p:sp>
      <p:sp>
        <p:nvSpPr>
          <p:cNvPr id="43" name="TextBox 42">
            <a:extLst>
              <a:ext uri="{FF2B5EF4-FFF2-40B4-BE49-F238E27FC236}">
                <a16:creationId xmlns:a16="http://schemas.microsoft.com/office/drawing/2014/main" id="{33436A25-30D4-50A7-A5EF-F2D0F3B33FA0}"/>
              </a:ext>
            </a:extLst>
          </p:cNvPr>
          <p:cNvSpPr txBox="1"/>
          <p:nvPr/>
        </p:nvSpPr>
        <p:spPr>
          <a:xfrm>
            <a:off x="5735856" y="5841281"/>
            <a:ext cx="2641232" cy="369332"/>
          </a:xfrm>
          <a:prstGeom prst="rect">
            <a:avLst/>
          </a:prstGeom>
          <a:noFill/>
        </p:spPr>
        <p:txBody>
          <a:bodyPr wrap="square" rtlCol="0">
            <a:spAutoFit/>
          </a:bodyPr>
          <a:lstStyle/>
          <a:p>
            <a:r>
              <a:rPr lang="en-US" b="1" dirty="0"/>
              <a:t>LMK 2 mockup </a:t>
            </a:r>
            <a:r>
              <a:rPr lang="en-US" sz="1600" b="1" dirty="0">
                <a:latin typeface="Calibri" panose="020F0502020204030204" pitchFamily="34" charset="0"/>
                <a:cs typeface="Calibri" panose="020F0502020204030204" pitchFamily="34" charset="0"/>
              </a:rPr>
              <a:t>[2024]</a:t>
            </a:r>
            <a:endParaRPr lang="en-GB" b="1" dirty="0"/>
          </a:p>
        </p:txBody>
      </p:sp>
      <p:sp>
        <p:nvSpPr>
          <p:cNvPr id="9" name="TextBox 8">
            <a:extLst>
              <a:ext uri="{FF2B5EF4-FFF2-40B4-BE49-F238E27FC236}">
                <a16:creationId xmlns:a16="http://schemas.microsoft.com/office/drawing/2014/main" id="{C055DFF6-DB29-6F20-61D3-4196A88E49D0}"/>
              </a:ext>
            </a:extLst>
          </p:cNvPr>
          <p:cNvSpPr txBox="1"/>
          <p:nvPr/>
        </p:nvSpPr>
        <p:spPr>
          <a:xfrm>
            <a:off x="4728300" y="1633449"/>
            <a:ext cx="3515844" cy="430887"/>
          </a:xfrm>
          <a:prstGeom prst="rect">
            <a:avLst/>
          </a:prstGeom>
          <a:noFill/>
        </p:spPr>
        <p:txBody>
          <a:bodyPr wrap="square">
            <a:spAutoFit/>
          </a:bodyPr>
          <a:lstStyle/>
          <a:p>
            <a:pPr lvl="1"/>
            <a:r>
              <a:rPr lang="en-GB" sz="2200" i="0" dirty="0">
                <a:effectLst/>
                <a:latin typeface="Calibri" panose="020F0502020204030204" pitchFamily="34" charset="0"/>
                <a:cs typeface="Calibri" panose="020F0502020204030204" pitchFamily="34" charset="0"/>
              </a:rPr>
              <a:t>(</a:t>
            </a:r>
            <a:r>
              <a:rPr lang="en-GB" sz="2200" i="0" dirty="0" err="1">
                <a:effectLst/>
                <a:latin typeface="Calibri" panose="020F0502020204030204" pitchFamily="34" charset="0"/>
                <a:cs typeface="Calibri" panose="020F0502020204030204" pitchFamily="34" charset="0"/>
              </a:rPr>
              <a:t>CTE</a:t>
            </a:r>
            <a:r>
              <a:rPr lang="en-GB" sz="2200" i="0" baseline="-25000" dirty="0" err="1">
                <a:effectLst/>
                <a:latin typeface="Calibri" panose="020F0502020204030204" pitchFamily="34" charset="0"/>
                <a:cs typeface="Calibri" panose="020F0502020204030204" pitchFamily="34" charset="0"/>
              </a:rPr>
              <a:t>alu</a:t>
            </a:r>
            <a:r>
              <a:rPr lang="en-GB" sz="2200" b="1" i="0" dirty="0">
                <a:effectLst/>
                <a:latin typeface="Calibri" panose="020F0502020204030204" pitchFamily="34" charset="0"/>
                <a:cs typeface="Calibri" panose="020F0502020204030204" pitchFamily="34" charset="0"/>
              </a:rPr>
              <a:t> </a:t>
            </a:r>
            <a:r>
              <a:rPr lang="en-GB" sz="2200" b="1" i="0" dirty="0">
                <a:effectLst/>
                <a:latin typeface="Cambria Math" panose="02040503050406030204" pitchFamily="18" charset="0"/>
                <a:ea typeface="Cambria Math" panose="02040503050406030204" pitchFamily="18" charset="0"/>
                <a:cs typeface="Calibri" panose="020F0502020204030204" pitchFamily="34" charset="0"/>
              </a:rPr>
              <a:t>=</a:t>
            </a:r>
            <a:r>
              <a:rPr lang="en-GB" sz="2200" b="1" i="0" dirty="0">
                <a:effectLst/>
                <a:latin typeface="Calibri" panose="020F0502020204030204" pitchFamily="34" charset="0"/>
                <a:cs typeface="Calibri" panose="020F0502020204030204" pitchFamily="34" charset="0"/>
              </a:rPr>
              <a:t> </a:t>
            </a:r>
            <a:r>
              <a:rPr lang="en-GB" sz="2200" b="1" i="0" dirty="0">
                <a:effectLst/>
                <a:latin typeface="Calibri" panose="020F0502020204030204" pitchFamily="34" charset="0"/>
                <a:ea typeface="Calibri" panose="020F0502020204030204" pitchFamily="34" charset="0"/>
                <a:cs typeface="Calibri" panose="020F0502020204030204" pitchFamily="34" charset="0"/>
              </a:rPr>
              <a:t>4.2</a:t>
            </a:r>
            <a:r>
              <a:rPr lang="en-GB" sz="2200" i="0" dirty="0">
                <a:effectLst/>
                <a:latin typeface="Calibri" panose="020F0502020204030204" pitchFamily="34" charset="0"/>
                <a:ea typeface="Calibri" panose="020F0502020204030204" pitchFamily="34" charset="0"/>
                <a:cs typeface="Calibri" panose="020F0502020204030204" pitchFamily="34" charset="0"/>
              </a:rPr>
              <a:t> </a:t>
            </a:r>
            <a:r>
              <a:rPr lang="en-GB" sz="2200" dirty="0">
                <a:latin typeface="Calibri" panose="020F0502020204030204" pitchFamily="34" charset="0"/>
                <a:ea typeface="Calibri" panose="020F0502020204030204" pitchFamily="34" charset="0"/>
                <a:cs typeface="Calibri" panose="020F0502020204030204" pitchFamily="34" charset="0"/>
              </a:rPr>
              <a:t>mm/m).</a:t>
            </a:r>
            <a:endParaRPr lang="en-GB" sz="2200" i="0" dirty="0">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980406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B0D2C1-5F13-1DFF-ADE0-CC4055BCA3EF}"/>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546E684D-E2D8-4C7E-4CD4-02FEA3B9630B}"/>
              </a:ext>
            </a:extLst>
          </p:cNvPr>
          <p:cNvSpPr>
            <a:spLocks noGrp="1"/>
          </p:cNvSpPr>
          <p:nvPr>
            <p:ph type="dt" sz="half" idx="2"/>
          </p:nvPr>
        </p:nvSpPr>
        <p:spPr/>
        <p:txBody>
          <a:bodyPr/>
          <a:lstStyle/>
          <a:p>
            <a:fld id="{1089628F-FCE3-4ECD-84F0-41A37E92B65B}" type="datetime1">
              <a:rPr lang="en-US" smtClean="0"/>
              <a:t>3/11/2025</a:t>
            </a:fld>
            <a:endParaRPr lang="en-US" dirty="0"/>
          </a:p>
        </p:txBody>
      </p:sp>
      <p:sp>
        <p:nvSpPr>
          <p:cNvPr id="3" name="Footer Placeholder 2">
            <a:extLst>
              <a:ext uri="{FF2B5EF4-FFF2-40B4-BE49-F238E27FC236}">
                <a16:creationId xmlns:a16="http://schemas.microsoft.com/office/drawing/2014/main" id="{3DFE4F6E-61D7-D29B-3B2A-506D6C260CEB}"/>
              </a:ext>
            </a:extLst>
          </p:cNvPr>
          <p:cNvSpPr>
            <a:spLocks noGrp="1"/>
          </p:cNvSpPr>
          <p:nvPr>
            <p:ph type="ftr" sz="quarter" idx="3"/>
          </p:nvPr>
        </p:nvSpPr>
        <p:spPr/>
        <p:txBody>
          <a:bodyPr/>
          <a:lstStyle/>
          <a:p>
            <a:r>
              <a:rPr lang="en-US"/>
              <a:t>Author: Sachin Gowrishankar</a:t>
            </a:r>
            <a:endParaRPr lang="en-US" dirty="0"/>
          </a:p>
        </p:txBody>
      </p:sp>
      <p:sp>
        <p:nvSpPr>
          <p:cNvPr id="4" name="Slide Number Placeholder 3">
            <a:extLst>
              <a:ext uri="{FF2B5EF4-FFF2-40B4-BE49-F238E27FC236}">
                <a16:creationId xmlns:a16="http://schemas.microsoft.com/office/drawing/2014/main" id="{764E10D0-C3CC-A6F6-9903-2FB39883B179}"/>
              </a:ext>
            </a:extLst>
          </p:cNvPr>
          <p:cNvSpPr>
            <a:spLocks noGrp="1"/>
          </p:cNvSpPr>
          <p:nvPr>
            <p:ph type="sldNum" sz="quarter" idx="4"/>
          </p:nvPr>
        </p:nvSpPr>
        <p:spPr/>
        <p:txBody>
          <a:bodyPr/>
          <a:lstStyle/>
          <a:p>
            <a:fld id="{17918391-D411-FE40-AAD7-861AE5233E0E}" type="slidenum">
              <a:rPr lang="en-US" smtClean="0"/>
              <a:pPr/>
              <a:t>5</a:t>
            </a:fld>
            <a:endParaRPr lang="en-US"/>
          </a:p>
        </p:txBody>
      </p:sp>
      <p:sp>
        <p:nvSpPr>
          <p:cNvPr id="5" name="Title 1">
            <a:extLst>
              <a:ext uri="{FF2B5EF4-FFF2-40B4-BE49-F238E27FC236}">
                <a16:creationId xmlns:a16="http://schemas.microsoft.com/office/drawing/2014/main" id="{554AF6F3-DAE5-3BB8-0045-8B796C1D3797}"/>
              </a:ext>
            </a:extLst>
          </p:cNvPr>
          <p:cNvSpPr txBox="1">
            <a:spLocks/>
          </p:cNvSpPr>
          <p:nvPr/>
        </p:nvSpPr>
        <p:spPr>
          <a:xfrm>
            <a:off x="9913" y="-80529"/>
            <a:ext cx="8600534" cy="607102"/>
          </a:xfrm>
          <a:prstGeom prst="rect">
            <a:avLst/>
          </a:prstGeom>
        </p:spPr>
        <p:txBody>
          <a:bodyPr>
            <a:noAutofit/>
          </a:bodyPr>
          <a:lst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a:lstStyle>
          <a:p>
            <a:r>
              <a:rPr lang="en-US" sz="3600" b="1" dirty="0"/>
              <a:t>Reference 11T – FE model description</a:t>
            </a:r>
            <a:endParaRPr lang="en-GB" sz="3600" b="1" dirty="0"/>
          </a:p>
        </p:txBody>
      </p:sp>
      <p:grpSp>
        <p:nvGrpSpPr>
          <p:cNvPr id="89" name="Group 88">
            <a:extLst>
              <a:ext uri="{FF2B5EF4-FFF2-40B4-BE49-F238E27FC236}">
                <a16:creationId xmlns:a16="http://schemas.microsoft.com/office/drawing/2014/main" id="{91DFC789-26D9-604B-676B-A926824129DF}"/>
              </a:ext>
            </a:extLst>
          </p:cNvPr>
          <p:cNvGrpSpPr/>
          <p:nvPr/>
        </p:nvGrpSpPr>
        <p:grpSpPr>
          <a:xfrm>
            <a:off x="22758" y="2319954"/>
            <a:ext cx="623567" cy="648976"/>
            <a:chOff x="967397" y="1587689"/>
            <a:chExt cx="1721664" cy="1291289"/>
          </a:xfrm>
        </p:grpSpPr>
        <p:pic>
          <p:nvPicPr>
            <p:cNvPr id="99" name="Picture 98">
              <a:extLst>
                <a:ext uri="{FF2B5EF4-FFF2-40B4-BE49-F238E27FC236}">
                  <a16:creationId xmlns:a16="http://schemas.microsoft.com/office/drawing/2014/main" id="{492B2857-BB7F-B371-2082-FAF707E6B3CA}"/>
                </a:ext>
              </a:extLst>
            </p:cNvPr>
            <p:cNvPicPr>
              <a:picLocks noChangeAspect="1"/>
            </p:cNvPicPr>
            <p:nvPr/>
          </p:nvPicPr>
          <p:blipFill>
            <a:blip r:embed="rId2"/>
            <a:stretch>
              <a:fillRect/>
            </a:stretch>
          </p:blipFill>
          <p:spPr>
            <a:xfrm>
              <a:off x="967397" y="1616244"/>
              <a:ext cx="1721664" cy="1159489"/>
            </a:xfrm>
            <a:prstGeom prst="rect">
              <a:avLst/>
            </a:prstGeom>
          </p:spPr>
        </p:pic>
        <p:cxnSp>
          <p:nvCxnSpPr>
            <p:cNvPr id="100" name="Straight Connector 99">
              <a:extLst>
                <a:ext uri="{FF2B5EF4-FFF2-40B4-BE49-F238E27FC236}">
                  <a16:creationId xmlns:a16="http://schemas.microsoft.com/office/drawing/2014/main" id="{41CC247F-5C5F-DE45-9699-FCC1BD391D31}"/>
                </a:ext>
              </a:extLst>
            </p:cNvPr>
            <p:cNvCxnSpPr>
              <a:cxnSpLocks/>
            </p:cNvCxnSpPr>
            <p:nvPr/>
          </p:nvCxnSpPr>
          <p:spPr>
            <a:xfrm>
              <a:off x="1349445" y="1587689"/>
              <a:ext cx="0" cy="1291289"/>
            </a:xfrm>
            <a:prstGeom prst="line">
              <a:avLst/>
            </a:prstGeom>
            <a:ln w="38100">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grpSp>
      <p:grpSp>
        <p:nvGrpSpPr>
          <p:cNvPr id="6" name="Group 5">
            <a:extLst>
              <a:ext uri="{FF2B5EF4-FFF2-40B4-BE49-F238E27FC236}">
                <a16:creationId xmlns:a16="http://schemas.microsoft.com/office/drawing/2014/main" id="{045294CA-EB6C-2B46-B3B0-716264A61429}"/>
              </a:ext>
            </a:extLst>
          </p:cNvPr>
          <p:cNvGrpSpPr/>
          <p:nvPr/>
        </p:nvGrpSpPr>
        <p:grpSpPr>
          <a:xfrm>
            <a:off x="53161" y="924169"/>
            <a:ext cx="3940696" cy="2357898"/>
            <a:chOff x="210343" y="1197209"/>
            <a:chExt cx="3940696" cy="2357898"/>
          </a:xfrm>
        </p:grpSpPr>
        <p:sp>
          <p:nvSpPr>
            <p:cNvPr id="79" name="TextBox 78">
              <a:extLst>
                <a:ext uri="{FF2B5EF4-FFF2-40B4-BE49-F238E27FC236}">
                  <a16:creationId xmlns:a16="http://schemas.microsoft.com/office/drawing/2014/main" id="{2A08A634-9DF6-A450-DC18-E56FB96CDD62}"/>
                </a:ext>
              </a:extLst>
            </p:cNvPr>
            <p:cNvSpPr txBox="1"/>
            <p:nvPr/>
          </p:nvSpPr>
          <p:spPr>
            <a:xfrm>
              <a:off x="434425" y="3185775"/>
              <a:ext cx="748785" cy="369332"/>
            </a:xfrm>
            <a:prstGeom prst="rect">
              <a:avLst/>
            </a:prstGeom>
            <a:noFill/>
          </p:spPr>
          <p:txBody>
            <a:bodyPr wrap="square" rtlCol="0">
              <a:spAutoFit/>
            </a:bodyPr>
            <a:lstStyle/>
            <a:p>
              <a:r>
                <a:rPr lang="en-US" b="1" dirty="0">
                  <a:solidFill>
                    <a:srgbClr val="FF0000"/>
                  </a:solidFill>
                  <a:latin typeface="Calibri" panose="020F0502020204030204" pitchFamily="34" charset="0"/>
                  <a:cs typeface="Calibri" panose="020F0502020204030204" pitchFamily="34" charset="0"/>
                </a:rPr>
                <a:t>0 </a:t>
              </a:r>
              <a:r>
                <a:rPr lang="en-US" sz="1600" b="1" dirty="0">
                  <a:solidFill>
                    <a:srgbClr val="FF0000"/>
                  </a:solidFill>
                  <a:latin typeface="Calibri" panose="020F0502020204030204" pitchFamily="34" charset="0"/>
                  <a:cs typeface="Calibri" panose="020F0502020204030204" pitchFamily="34" charset="0"/>
                </a:rPr>
                <a:t>mm</a:t>
              </a:r>
              <a:endParaRPr lang="en-GB" b="1" dirty="0">
                <a:solidFill>
                  <a:srgbClr val="FF0000"/>
                </a:solidFill>
                <a:latin typeface="Calibri" panose="020F0502020204030204" pitchFamily="34" charset="0"/>
                <a:cs typeface="Calibri" panose="020F0502020204030204" pitchFamily="34" charset="0"/>
              </a:endParaRPr>
            </a:p>
          </p:txBody>
        </p:sp>
        <p:pic>
          <p:nvPicPr>
            <p:cNvPr id="80" name="Picture 79">
              <a:extLst>
                <a:ext uri="{FF2B5EF4-FFF2-40B4-BE49-F238E27FC236}">
                  <a16:creationId xmlns:a16="http://schemas.microsoft.com/office/drawing/2014/main" id="{00AEBCFF-03C0-21B0-DA20-82137548181A}"/>
                </a:ext>
              </a:extLst>
            </p:cNvPr>
            <p:cNvPicPr>
              <a:picLocks noChangeAspect="1"/>
            </p:cNvPicPr>
            <p:nvPr/>
          </p:nvPicPr>
          <p:blipFill>
            <a:blip r:embed="rId3"/>
            <a:stretch>
              <a:fillRect/>
            </a:stretch>
          </p:blipFill>
          <p:spPr>
            <a:xfrm>
              <a:off x="1915508" y="1453655"/>
              <a:ext cx="2235531" cy="2066133"/>
            </a:xfrm>
            <a:prstGeom prst="rect">
              <a:avLst/>
            </a:prstGeom>
          </p:spPr>
        </p:pic>
        <p:cxnSp>
          <p:nvCxnSpPr>
            <p:cNvPr id="84" name="Straight Arrow Connector 83">
              <a:extLst>
                <a:ext uri="{FF2B5EF4-FFF2-40B4-BE49-F238E27FC236}">
                  <a16:creationId xmlns:a16="http://schemas.microsoft.com/office/drawing/2014/main" id="{6592EFD2-18AB-9EB3-025A-DABB5CAD94D4}"/>
                </a:ext>
              </a:extLst>
            </p:cNvPr>
            <p:cNvCxnSpPr>
              <a:cxnSpLocks/>
              <a:stCxn id="85" idx="1"/>
            </p:cNvCxnSpPr>
            <p:nvPr/>
          </p:nvCxnSpPr>
          <p:spPr>
            <a:xfrm flipH="1">
              <a:off x="2013505" y="1358945"/>
              <a:ext cx="281676" cy="59488"/>
            </a:xfrm>
            <a:prstGeom prst="straightConnector1">
              <a:avLst/>
            </a:prstGeom>
            <a:ln w="127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85" name="TextBox 84">
              <a:extLst>
                <a:ext uri="{FF2B5EF4-FFF2-40B4-BE49-F238E27FC236}">
                  <a16:creationId xmlns:a16="http://schemas.microsoft.com/office/drawing/2014/main" id="{BC692F01-2120-36C1-9FA1-1155611C43B4}"/>
                </a:ext>
              </a:extLst>
            </p:cNvPr>
            <p:cNvSpPr txBox="1"/>
            <p:nvPr/>
          </p:nvSpPr>
          <p:spPr>
            <a:xfrm>
              <a:off x="2295181" y="1205056"/>
              <a:ext cx="1170457" cy="307777"/>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Parting plane</a:t>
              </a:r>
              <a:endParaRPr lang="en-GB" sz="1400" dirty="0">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8C226347-5927-B87F-275B-82EF53CF1662}"/>
                </a:ext>
              </a:extLst>
            </p:cNvPr>
            <p:cNvGrpSpPr/>
            <p:nvPr/>
          </p:nvGrpSpPr>
          <p:grpSpPr>
            <a:xfrm>
              <a:off x="320087" y="1541373"/>
              <a:ext cx="730668" cy="641557"/>
              <a:chOff x="1168460" y="1313839"/>
              <a:chExt cx="1405995" cy="1276527"/>
            </a:xfrm>
          </p:grpSpPr>
          <p:pic>
            <p:nvPicPr>
              <p:cNvPr id="101" name="Picture 100">
                <a:extLst>
                  <a:ext uri="{FF2B5EF4-FFF2-40B4-BE49-F238E27FC236}">
                    <a16:creationId xmlns:a16="http://schemas.microsoft.com/office/drawing/2014/main" id="{582AF44E-F109-4175-CA82-B07E76A07AB8}"/>
                  </a:ext>
                </a:extLst>
              </p:cNvPr>
              <p:cNvPicPr>
                <a:picLocks noChangeAspect="1"/>
              </p:cNvPicPr>
              <p:nvPr/>
            </p:nvPicPr>
            <p:blipFill>
              <a:blip r:embed="rId2"/>
              <a:stretch>
                <a:fillRect/>
              </a:stretch>
            </p:blipFill>
            <p:spPr>
              <a:xfrm>
                <a:off x="1183610" y="1313839"/>
                <a:ext cx="1390845" cy="1276527"/>
              </a:xfrm>
              <a:prstGeom prst="rect">
                <a:avLst/>
              </a:prstGeom>
            </p:spPr>
          </p:pic>
          <p:cxnSp>
            <p:nvCxnSpPr>
              <p:cNvPr id="102" name="Straight Connector 101">
                <a:extLst>
                  <a:ext uri="{FF2B5EF4-FFF2-40B4-BE49-F238E27FC236}">
                    <a16:creationId xmlns:a16="http://schemas.microsoft.com/office/drawing/2014/main" id="{FD743C3E-691F-A195-527C-4CA45BFA664C}"/>
                  </a:ext>
                </a:extLst>
              </p:cNvPr>
              <p:cNvCxnSpPr>
                <a:cxnSpLocks/>
              </p:cNvCxnSpPr>
              <p:nvPr/>
            </p:nvCxnSpPr>
            <p:spPr>
              <a:xfrm>
                <a:off x="1168460" y="1424838"/>
                <a:ext cx="0" cy="1165528"/>
              </a:xfrm>
              <a:prstGeom prst="line">
                <a:avLst/>
              </a:prstGeom>
              <a:ln w="38100">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88" name="Rectangle 87">
              <a:extLst>
                <a:ext uri="{FF2B5EF4-FFF2-40B4-BE49-F238E27FC236}">
                  <a16:creationId xmlns:a16="http://schemas.microsoft.com/office/drawing/2014/main" id="{5D499010-C0F9-5B6B-728C-99FB130DA7DE}"/>
                </a:ext>
              </a:extLst>
            </p:cNvPr>
            <p:cNvSpPr/>
            <p:nvPr/>
          </p:nvSpPr>
          <p:spPr>
            <a:xfrm>
              <a:off x="1998726" y="2654051"/>
              <a:ext cx="112116" cy="125859"/>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0" name="TextBox 89">
              <a:extLst>
                <a:ext uri="{FF2B5EF4-FFF2-40B4-BE49-F238E27FC236}">
                  <a16:creationId xmlns:a16="http://schemas.microsoft.com/office/drawing/2014/main" id="{40F2DF9C-55F0-F205-EDEE-BA1599111817}"/>
                </a:ext>
              </a:extLst>
            </p:cNvPr>
            <p:cNvSpPr txBox="1"/>
            <p:nvPr/>
          </p:nvSpPr>
          <p:spPr>
            <a:xfrm>
              <a:off x="235366" y="1219213"/>
              <a:ext cx="869467" cy="369332"/>
            </a:xfrm>
            <a:prstGeom prst="rect">
              <a:avLst/>
            </a:prstGeom>
            <a:noFill/>
          </p:spPr>
          <p:txBody>
            <a:bodyPr wrap="square" rtlCol="0">
              <a:spAutoFit/>
            </a:bodyPr>
            <a:lstStyle/>
            <a:p>
              <a:r>
                <a:rPr lang="en-US" b="1" dirty="0">
                  <a:solidFill>
                    <a:srgbClr val="FF0000"/>
                  </a:solidFill>
                  <a:latin typeface="Calibri" panose="020F0502020204030204" pitchFamily="34" charset="0"/>
                  <a:cs typeface="Calibri" panose="020F0502020204030204" pitchFamily="34" charset="0"/>
                </a:rPr>
                <a:t>0.1 </a:t>
              </a:r>
              <a:r>
                <a:rPr lang="en-US" sz="1600" b="1" dirty="0">
                  <a:solidFill>
                    <a:srgbClr val="FF0000"/>
                  </a:solidFill>
                  <a:latin typeface="Calibri" panose="020F0502020204030204" pitchFamily="34" charset="0"/>
                  <a:cs typeface="Calibri" panose="020F0502020204030204" pitchFamily="34" charset="0"/>
                </a:rPr>
                <a:t>mm</a:t>
              </a:r>
              <a:endParaRPr lang="en-GB" sz="1600" b="1" dirty="0">
                <a:solidFill>
                  <a:srgbClr val="FF0000"/>
                </a:solidFill>
                <a:latin typeface="Calibri" panose="020F0502020204030204" pitchFamily="34" charset="0"/>
                <a:cs typeface="Calibri" panose="020F0502020204030204" pitchFamily="34" charset="0"/>
              </a:endParaRPr>
            </a:p>
          </p:txBody>
        </p:sp>
        <p:cxnSp>
          <p:nvCxnSpPr>
            <p:cNvPr id="91" name="Straight Arrow Connector 90">
              <a:extLst>
                <a:ext uri="{FF2B5EF4-FFF2-40B4-BE49-F238E27FC236}">
                  <a16:creationId xmlns:a16="http://schemas.microsoft.com/office/drawing/2014/main" id="{C8DE19C1-73E7-1435-4480-CF533260F4D4}"/>
                </a:ext>
              </a:extLst>
            </p:cNvPr>
            <p:cNvCxnSpPr>
              <a:cxnSpLocks/>
            </p:cNvCxnSpPr>
            <p:nvPr/>
          </p:nvCxnSpPr>
          <p:spPr>
            <a:xfrm>
              <a:off x="320087" y="1716167"/>
              <a:ext cx="205596" cy="0"/>
            </a:xfrm>
            <a:prstGeom prst="straightConnector1">
              <a:avLst/>
            </a:prstGeom>
            <a:ln w="1905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92" name="Straight Arrow Connector 91">
              <a:extLst>
                <a:ext uri="{FF2B5EF4-FFF2-40B4-BE49-F238E27FC236}">
                  <a16:creationId xmlns:a16="http://schemas.microsoft.com/office/drawing/2014/main" id="{55A9D375-F331-7562-9EB1-9FB0E9950FE4}"/>
                </a:ext>
              </a:extLst>
            </p:cNvPr>
            <p:cNvCxnSpPr>
              <a:cxnSpLocks/>
            </p:cNvCxnSpPr>
            <p:nvPr/>
          </p:nvCxnSpPr>
          <p:spPr>
            <a:xfrm>
              <a:off x="277308" y="3298164"/>
              <a:ext cx="217329" cy="0"/>
            </a:xfrm>
            <a:prstGeom prst="straightConnector1">
              <a:avLst/>
            </a:prstGeom>
            <a:ln w="3810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93" name="Rectangle 92">
              <a:extLst>
                <a:ext uri="{FF2B5EF4-FFF2-40B4-BE49-F238E27FC236}">
                  <a16:creationId xmlns:a16="http://schemas.microsoft.com/office/drawing/2014/main" id="{971CD261-48E8-A693-ADDC-E2788154919E}"/>
                </a:ext>
              </a:extLst>
            </p:cNvPr>
            <p:cNvSpPr/>
            <p:nvPr/>
          </p:nvSpPr>
          <p:spPr>
            <a:xfrm>
              <a:off x="231389" y="1197209"/>
              <a:ext cx="839380" cy="1032853"/>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94" name="Rectangle 93">
              <a:extLst>
                <a:ext uri="{FF2B5EF4-FFF2-40B4-BE49-F238E27FC236}">
                  <a16:creationId xmlns:a16="http://schemas.microsoft.com/office/drawing/2014/main" id="{B8BCDD9F-223A-209A-823F-2B4C52E3E35C}"/>
                </a:ext>
              </a:extLst>
            </p:cNvPr>
            <p:cNvSpPr/>
            <p:nvPr/>
          </p:nvSpPr>
          <p:spPr>
            <a:xfrm>
              <a:off x="210343" y="2516627"/>
              <a:ext cx="852834" cy="1037464"/>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95" name="Straight Connector 94">
              <a:extLst>
                <a:ext uri="{FF2B5EF4-FFF2-40B4-BE49-F238E27FC236}">
                  <a16:creationId xmlns:a16="http://schemas.microsoft.com/office/drawing/2014/main" id="{F6AA1AFB-A031-B538-0529-C77A0FA4287E}"/>
                </a:ext>
              </a:extLst>
            </p:cNvPr>
            <p:cNvCxnSpPr>
              <a:cxnSpLocks/>
            </p:cNvCxnSpPr>
            <p:nvPr/>
          </p:nvCxnSpPr>
          <p:spPr>
            <a:xfrm>
              <a:off x="1085083" y="1205295"/>
              <a:ext cx="887183" cy="435148"/>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96" name="Straight Connector 95">
              <a:extLst>
                <a:ext uri="{FF2B5EF4-FFF2-40B4-BE49-F238E27FC236}">
                  <a16:creationId xmlns:a16="http://schemas.microsoft.com/office/drawing/2014/main" id="{5ABCDA81-B0ED-CE4B-9E3E-639DA791490D}"/>
                </a:ext>
              </a:extLst>
            </p:cNvPr>
            <p:cNvCxnSpPr>
              <a:cxnSpLocks/>
              <a:endCxn id="10" idx="2"/>
            </p:cNvCxnSpPr>
            <p:nvPr/>
          </p:nvCxnSpPr>
          <p:spPr>
            <a:xfrm flipV="1">
              <a:off x="1085083" y="1783100"/>
              <a:ext cx="940546" cy="427833"/>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97" name="Straight Connector 96">
              <a:extLst>
                <a:ext uri="{FF2B5EF4-FFF2-40B4-BE49-F238E27FC236}">
                  <a16:creationId xmlns:a16="http://schemas.microsoft.com/office/drawing/2014/main" id="{D2EE0073-453B-789C-DBE9-D09E405D4337}"/>
                </a:ext>
              </a:extLst>
            </p:cNvPr>
            <p:cNvCxnSpPr>
              <a:cxnSpLocks/>
              <a:endCxn id="88" idx="0"/>
            </p:cNvCxnSpPr>
            <p:nvPr/>
          </p:nvCxnSpPr>
          <p:spPr>
            <a:xfrm>
              <a:off x="1050755" y="2516628"/>
              <a:ext cx="1004029" cy="137423"/>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98" name="Straight Connector 97">
              <a:extLst>
                <a:ext uri="{FF2B5EF4-FFF2-40B4-BE49-F238E27FC236}">
                  <a16:creationId xmlns:a16="http://schemas.microsoft.com/office/drawing/2014/main" id="{760BADAA-E3BE-6283-702B-06934E41C241}"/>
                </a:ext>
              </a:extLst>
            </p:cNvPr>
            <p:cNvCxnSpPr>
              <a:cxnSpLocks/>
            </p:cNvCxnSpPr>
            <p:nvPr/>
          </p:nvCxnSpPr>
          <p:spPr>
            <a:xfrm flipV="1">
              <a:off x="1057313" y="2796258"/>
              <a:ext cx="941413" cy="757833"/>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grpSp>
      <mc:AlternateContent xmlns:mc="http://schemas.openxmlformats.org/markup-compatibility/2006">
        <mc:Choice xmlns:a14="http://schemas.microsoft.com/office/drawing/2010/main" Requires="a14">
          <p:sp>
            <p:nvSpPr>
              <p:cNvPr id="164" name="TextBox 163">
                <a:extLst>
                  <a:ext uri="{FF2B5EF4-FFF2-40B4-BE49-F238E27FC236}">
                    <a16:creationId xmlns:a16="http://schemas.microsoft.com/office/drawing/2014/main" id="{9BD16732-7FAD-36B0-54B2-09619D2A6183}"/>
                  </a:ext>
                </a:extLst>
              </p:cNvPr>
              <p:cNvSpPr txBox="1"/>
              <p:nvPr/>
            </p:nvSpPr>
            <p:spPr>
              <a:xfrm>
                <a:off x="126176" y="3987682"/>
                <a:ext cx="3383957" cy="2785378"/>
              </a:xfrm>
              <a:prstGeom prst="rect">
                <a:avLst/>
              </a:prstGeom>
              <a:noFill/>
            </p:spPr>
            <p:txBody>
              <a:bodyPr wrap="square" rtlCol="0">
                <a:spAutoFit/>
              </a:bodyPr>
              <a:lstStyle/>
              <a:p>
                <a:r>
                  <a:rPr lang="en-US" b="1" u="sng" dirty="0">
                    <a:latin typeface="Calibri" panose="020F0502020204030204" pitchFamily="34" charset="0"/>
                    <a:cs typeface="Calibri" panose="020F0502020204030204" pitchFamily="34" charset="0"/>
                  </a:rPr>
                  <a:t>Key points</a:t>
                </a:r>
                <a:endParaRPr lang="en-US" b="1" dirty="0"/>
              </a:p>
              <a:p>
                <a:pPr marL="285750" indent="-285750">
                  <a:buFont typeface="Arial" panose="020B0604020202020204" pitchFamily="34" charset="0"/>
                  <a:buChar char="•"/>
                </a:pPr>
                <a:r>
                  <a:rPr lang="en-US" sz="1700" b="1" dirty="0">
                    <a:latin typeface="Calibri" panose="020F0502020204030204" pitchFamily="34" charset="0"/>
                    <a:cs typeface="Calibri" panose="020F0502020204030204" pitchFamily="34" charset="0"/>
                  </a:rPr>
                  <a:t>Bonded</a:t>
                </a:r>
                <a:r>
                  <a:rPr lang="en-US" sz="1700" dirty="0">
                    <a:latin typeface="Calibri" panose="020F0502020204030204" pitchFamily="34" charset="0"/>
                    <a:cs typeface="Calibri" panose="020F0502020204030204" pitchFamily="34" charset="0"/>
                  </a:rPr>
                  <a:t> inner &amp; outer coil layers.</a:t>
                </a:r>
              </a:p>
              <a:p>
                <a:pPr marL="285750" indent="-285750">
                  <a:buFont typeface="Arial" panose="020B0604020202020204" pitchFamily="34" charset="0"/>
                  <a:buChar char="•"/>
                </a:pPr>
                <a:r>
                  <a:rPr lang="en-US" sz="1700" b="1" dirty="0">
                    <a:latin typeface="Calibri" panose="020F0502020204030204" pitchFamily="34" charset="0"/>
                    <a:cs typeface="Calibri" panose="020F0502020204030204" pitchFamily="34" charset="0"/>
                  </a:rPr>
                  <a:t>Vertically</a:t>
                </a:r>
                <a:r>
                  <a:rPr lang="en-US" sz="1700" dirty="0">
                    <a:latin typeface="Calibri" panose="020F0502020204030204" pitchFamily="34" charset="0"/>
                    <a:cs typeface="Calibri" panose="020F0502020204030204" pitchFamily="34" charset="0"/>
                  </a:rPr>
                  <a:t> split yokes.</a:t>
                </a:r>
              </a:p>
              <a:p>
                <a:pPr marL="285750" indent="-285750">
                  <a:buFont typeface="Arial" panose="020B0604020202020204" pitchFamily="34" charset="0"/>
                  <a:buChar char="•"/>
                </a:pPr>
                <a:r>
                  <a:rPr lang="en-US" sz="1700" b="1" dirty="0">
                    <a:latin typeface="Calibri" panose="020F0502020204030204" pitchFamily="34" charset="0"/>
                    <a:cs typeface="Calibri" panose="020F0502020204030204" pitchFamily="34" charset="0"/>
                  </a:rPr>
                  <a:t>Tapered</a:t>
                </a:r>
                <a:r>
                  <a:rPr lang="en-US" sz="1700" dirty="0">
                    <a:latin typeface="Calibri" panose="020F0502020204030204" pitchFamily="34" charset="0"/>
                    <a:cs typeface="Calibri" panose="020F0502020204030204" pitchFamily="34" charset="0"/>
                  </a:rPr>
                  <a:t> yokes.</a:t>
                </a:r>
              </a:p>
              <a:p>
                <a:pPr marL="285750" indent="-285750">
                  <a:buFont typeface="Arial" panose="020B0604020202020204" pitchFamily="34" charset="0"/>
                  <a:buChar char="•"/>
                </a:pPr>
                <a:r>
                  <a:rPr lang="en-US" sz="1700" dirty="0">
                    <a:latin typeface="Calibri" panose="020F0502020204030204" pitchFamily="34" charset="0"/>
                    <a:cs typeface="Calibri" panose="020F0502020204030204" pitchFamily="34" charset="0"/>
                  </a:rPr>
                  <a:t>For all contacts, </a:t>
                </a:r>
                <a14:m>
                  <m:oMath xmlns:m="http://schemas.openxmlformats.org/officeDocument/2006/math">
                    <m:r>
                      <a:rPr lang="en-GB" sz="1700" b="1" i="1" dirty="0" smtClean="0">
                        <a:latin typeface="Cambria Math" panose="02040503050406030204" pitchFamily="18" charset="0"/>
                      </a:rPr>
                      <m:t>𝝁</m:t>
                    </m:r>
                    <m:r>
                      <a:rPr lang="en-US" sz="1700" b="1" i="1" dirty="0" smtClean="0">
                        <a:latin typeface="Cambria Math" panose="02040503050406030204" pitchFamily="18" charset="0"/>
                      </a:rPr>
                      <m:t>=</m:t>
                    </m:r>
                    <m:r>
                      <a:rPr lang="en-US" sz="1700" b="1" i="1" dirty="0" smtClean="0">
                        <a:latin typeface="Cambria Math" panose="02040503050406030204" pitchFamily="18" charset="0"/>
                      </a:rPr>
                      <m:t>𝟎</m:t>
                    </m:r>
                    <m:r>
                      <a:rPr lang="en-US" sz="1700" b="1" i="1" dirty="0" smtClean="0">
                        <a:latin typeface="Cambria Math" panose="02040503050406030204" pitchFamily="18" charset="0"/>
                      </a:rPr>
                      <m:t>.</m:t>
                    </m:r>
                    <m:r>
                      <a:rPr lang="en-US" sz="1700" b="1" i="1" dirty="0" smtClean="0">
                        <a:latin typeface="Cambria Math" panose="02040503050406030204" pitchFamily="18" charset="0"/>
                      </a:rPr>
                      <m:t>𝟐</m:t>
                    </m:r>
                  </m:oMath>
                </a14:m>
                <a:endParaRPr lang="en-US" sz="1700" b="1" dirty="0">
                  <a:latin typeface="Calibri" panose="020F0502020204030204" pitchFamily="34" charset="0"/>
                </a:endParaRPr>
              </a:p>
              <a:p>
                <a:pPr marL="285750" indent="-285750">
                  <a:buFont typeface="Arial" panose="020B0604020202020204" pitchFamily="34" charset="0"/>
                  <a:buChar char="•"/>
                </a:pPr>
                <a14:m>
                  <m:oMath xmlns:m="http://schemas.openxmlformats.org/officeDocument/2006/math">
                    <m:r>
                      <a:rPr lang="en-US" sz="1700" b="1" i="1" smtClean="0">
                        <a:latin typeface="Cambria Math" panose="02040503050406030204" pitchFamily="18" charset="0"/>
                      </a:rPr>
                      <m:t>𝛿</m:t>
                    </m:r>
                    <m:r>
                      <a:rPr lang="en-US" sz="1700" b="1" i="1" baseline="-25000" smtClean="0">
                        <a:latin typeface="Cambria Math" panose="02040503050406030204" pitchFamily="18" charset="0"/>
                      </a:rPr>
                      <m:t>𝒘𝒆𝒍𝒅</m:t>
                    </m:r>
                  </m:oMath>
                </a14:m>
                <a:r>
                  <a:rPr lang="en-GB" sz="1700" b="1" baseline="-25000" dirty="0"/>
                  <a:t> </a:t>
                </a:r>
                <a:r>
                  <a:rPr lang="en-GB" sz="1700" dirty="0">
                    <a:latin typeface="Cambria Math" panose="02040503050406030204" pitchFamily="18" charset="0"/>
                    <a:ea typeface="Cambria Math" panose="02040503050406030204" pitchFamily="18" charset="0"/>
                  </a:rPr>
                  <a:t>= </a:t>
                </a:r>
                <a:r>
                  <a:rPr lang="en-GB" sz="1700" b="1" dirty="0">
                    <a:latin typeface="Cambria Math" panose="02040503050406030204" pitchFamily="18" charset="0"/>
                    <a:ea typeface="Cambria Math" panose="02040503050406030204" pitchFamily="18" charset="0"/>
                  </a:rPr>
                  <a:t>0.6 </a:t>
                </a:r>
                <a:r>
                  <a:rPr lang="en-GB" sz="1400" b="1" dirty="0">
                    <a:latin typeface="Calibri" panose="020F0502020204030204" pitchFamily="34" charset="0"/>
                    <a:ea typeface="Cambria Math" panose="02040503050406030204" pitchFamily="18" charset="0"/>
                    <a:cs typeface="Calibri" panose="020F0502020204030204" pitchFamily="34" charset="0"/>
                  </a:rPr>
                  <a:t>mm</a:t>
                </a:r>
                <a:endParaRPr lang="en-GB" sz="1700" b="1" dirty="0">
                  <a:latin typeface="Calibri" panose="020F0502020204030204" pitchFamily="34" charset="0"/>
                  <a:ea typeface="Cambria Math" panose="02040503050406030204" pitchFamily="18" charset="0"/>
                  <a:cs typeface="Calibri" panose="020F0502020204030204" pitchFamily="34" charset="0"/>
                </a:endParaRPr>
              </a:p>
              <a:p>
                <a:pPr marL="285750" indent="-285750">
                  <a:buFont typeface="Arial" panose="020B0604020202020204" pitchFamily="34" charset="0"/>
                  <a:buChar char="•"/>
                </a:pPr>
                <a:r>
                  <a:rPr lang="en-GB" b="1" baseline="-25000" dirty="0">
                    <a:latin typeface="Calibri" panose="020F0502020204030204" pitchFamily="34" charset="0"/>
                    <a:ea typeface="Cambria Math" panose="02040503050406030204" pitchFamily="18" charset="0"/>
                    <a:cs typeface="Calibri" panose="020F0502020204030204" pitchFamily="34" charset="0"/>
                  </a:rPr>
                  <a:t>Yoke-collar gap = </a:t>
                </a:r>
                <a:r>
                  <a:rPr lang="en-GB" b="1" baseline="-25000" dirty="0">
                    <a:solidFill>
                      <a:srgbClr val="FF0000"/>
                    </a:solidFill>
                    <a:latin typeface="Cambria Math" panose="02040503050406030204" pitchFamily="18" charset="0"/>
                    <a:ea typeface="Cambria Math" panose="02040503050406030204" pitchFamily="18" charset="0"/>
                    <a:cs typeface="Calibri" panose="020F0502020204030204" pitchFamily="34" charset="0"/>
                  </a:rPr>
                  <a:t>0</a:t>
                </a:r>
                <a:r>
                  <a:rPr lang="en-GB" b="1" baseline="-25000" dirty="0">
                    <a:solidFill>
                      <a:srgbClr val="FF0000"/>
                    </a:solidFill>
                    <a:latin typeface="Calibri" panose="020F0502020204030204" pitchFamily="34" charset="0"/>
                    <a:ea typeface="Cambria Math" panose="02040503050406030204" pitchFamily="18" charset="0"/>
                    <a:cs typeface="Calibri" panose="020F0502020204030204" pitchFamily="34" charset="0"/>
                  </a:rPr>
                  <a:t> mm  </a:t>
                </a:r>
                <a:r>
                  <a:rPr lang="en-GB" b="1" baseline="-25000" dirty="0">
                    <a:latin typeface="Calibri" panose="020F0502020204030204" pitchFamily="34" charset="0"/>
                    <a:ea typeface="Cambria Math" panose="02040503050406030204" pitchFamily="18" charset="0"/>
                    <a:cs typeface="Calibri" panose="020F0502020204030204" pitchFamily="34" charset="0"/>
                  </a:rPr>
                  <a:t>(nominal).</a:t>
                </a:r>
              </a:p>
              <a:p>
                <a:pPr marL="285750" indent="-285750">
                  <a:buFont typeface="Arial" panose="020B0604020202020204" pitchFamily="34" charset="0"/>
                  <a:buChar char="•"/>
                </a:pPr>
                <a:endParaRPr lang="en-GB" sz="1400" dirty="0">
                  <a:latin typeface="Aptos Narrow" panose="020B0004020202020204" pitchFamily="34" charset="0"/>
                </a:endParaRPr>
              </a:p>
              <a:p>
                <a:pPr marL="285750" indent="-285750">
                  <a:buFont typeface="Arial" panose="020B0604020202020204" pitchFamily="34" charset="0"/>
                  <a:buChar char="•"/>
                </a:pPr>
                <a:endParaRPr lang="en-GB" sz="1400" dirty="0">
                  <a:latin typeface="Aptos Narrow" panose="020B0004020202020204" pitchFamily="34" charset="0"/>
                </a:endParaRPr>
              </a:p>
              <a:p>
                <a:br>
                  <a:rPr lang="en-US" sz="1600" dirty="0"/>
                </a:br>
                <a:endParaRPr lang="en-GB" sz="1600" dirty="0"/>
              </a:p>
            </p:txBody>
          </p:sp>
        </mc:Choice>
        <mc:Fallback>
          <p:sp>
            <p:nvSpPr>
              <p:cNvPr id="164" name="TextBox 163">
                <a:extLst>
                  <a:ext uri="{FF2B5EF4-FFF2-40B4-BE49-F238E27FC236}">
                    <a16:creationId xmlns:a16="http://schemas.microsoft.com/office/drawing/2014/main" id="{9BD16732-7FAD-36B0-54B2-09619D2A6183}"/>
                  </a:ext>
                </a:extLst>
              </p:cNvPr>
              <p:cNvSpPr txBox="1">
                <a:spLocks noRot="1" noChangeAspect="1" noMove="1" noResize="1" noEditPoints="1" noAdjustHandles="1" noChangeArrowheads="1" noChangeShapeType="1" noTextEdit="1"/>
              </p:cNvSpPr>
              <p:nvPr/>
            </p:nvSpPr>
            <p:spPr>
              <a:xfrm>
                <a:off x="126176" y="3987682"/>
                <a:ext cx="3383957" cy="2785378"/>
              </a:xfrm>
              <a:prstGeom prst="rect">
                <a:avLst/>
              </a:prstGeom>
              <a:blipFill>
                <a:blip r:embed="rId4"/>
                <a:stretch>
                  <a:fillRect l="-1622" t="-1094" r="-180"/>
                </a:stretch>
              </a:blipFill>
            </p:spPr>
            <p:txBody>
              <a:bodyPr/>
              <a:lstStyle/>
              <a:p>
                <a:r>
                  <a:rPr lang="en-GB">
                    <a:noFill/>
                  </a:rPr>
                  <a:t> </a:t>
                </a:r>
              </a:p>
            </p:txBody>
          </p:sp>
        </mc:Fallback>
      </mc:AlternateContent>
      <p:grpSp>
        <p:nvGrpSpPr>
          <p:cNvPr id="193" name="Group 192">
            <a:extLst>
              <a:ext uri="{FF2B5EF4-FFF2-40B4-BE49-F238E27FC236}">
                <a16:creationId xmlns:a16="http://schemas.microsoft.com/office/drawing/2014/main" id="{D97977B3-09B0-224F-31B8-1CE06BCEA7BC}"/>
              </a:ext>
            </a:extLst>
          </p:cNvPr>
          <p:cNvGrpSpPr/>
          <p:nvPr/>
        </p:nvGrpSpPr>
        <p:grpSpPr>
          <a:xfrm>
            <a:off x="3993857" y="1020307"/>
            <a:ext cx="4627281" cy="3004420"/>
            <a:chOff x="4555908" y="1140179"/>
            <a:chExt cx="4627281" cy="3004420"/>
          </a:xfrm>
        </p:grpSpPr>
        <p:grpSp>
          <p:nvGrpSpPr>
            <p:cNvPr id="162" name="Group 161">
              <a:extLst>
                <a:ext uri="{FF2B5EF4-FFF2-40B4-BE49-F238E27FC236}">
                  <a16:creationId xmlns:a16="http://schemas.microsoft.com/office/drawing/2014/main" id="{28F1D879-21DB-F3DB-9644-7565760DE83D}"/>
                </a:ext>
              </a:extLst>
            </p:cNvPr>
            <p:cNvGrpSpPr/>
            <p:nvPr/>
          </p:nvGrpSpPr>
          <p:grpSpPr>
            <a:xfrm>
              <a:off x="4555908" y="1233718"/>
              <a:ext cx="4627281" cy="2910881"/>
              <a:chOff x="4174536" y="831521"/>
              <a:chExt cx="4627281" cy="2910881"/>
            </a:xfrm>
          </p:grpSpPr>
          <p:sp>
            <p:nvSpPr>
              <p:cNvPr id="81" name="TextBox 80">
                <a:extLst>
                  <a:ext uri="{FF2B5EF4-FFF2-40B4-BE49-F238E27FC236}">
                    <a16:creationId xmlns:a16="http://schemas.microsoft.com/office/drawing/2014/main" id="{7FE21DDC-6710-4E74-19F8-4A62DAEE0AFF}"/>
                  </a:ext>
                </a:extLst>
              </p:cNvPr>
              <p:cNvSpPr txBox="1"/>
              <p:nvPr/>
            </p:nvSpPr>
            <p:spPr>
              <a:xfrm>
                <a:off x="4174536" y="1169954"/>
                <a:ext cx="1271417" cy="1015663"/>
              </a:xfrm>
              <a:prstGeom prst="rect">
                <a:avLst/>
              </a:prstGeom>
              <a:noFill/>
            </p:spPr>
            <p:txBody>
              <a:bodyPr wrap="square" rtlCol="0">
                <a:spAutoFit/>
              </a:bodyPr>
              <a:lstStyle/>
              <a:p>
                <a:r>
                  <a:rPr lang="en-US" sz="1500" b="1" dirty="0">
                    <a:latin typeface="Calibri" panose="020F0502020204030204" pitchFamily="34" charset="0"/>
                    <a:cs typeface="Calibri" panose="020F0502020204030204" pitchFamily="34" charset="0"/>
                  </a:rPr>
                  <a:t>Rigid - deformable contact: yoke-yoke</a:t>
                </a:r>
                <a:endParaRPr lang="en-GB" sz="1500" b="1" dirty="0">
                  <a:latin typeface="Calibri" panose="020F0502020204030204" pitchFamily="34" charset="0"/>
                  <a:cs typeface="Calibri" panose="020F0502020204030204" pitchFamily="34" charset="0"/>
                </a:endParaRPr>
              </a:p>
            </p:txBody>
          </p:sp>
          <p:grpSp>
            <p:nvGrpSpPr>
              <p:cNvPr id="161" name="Group 160">
                <a:extLst>
                  <a:ext uri="{FF2B5EF4-FFF2-40B4-BE49-F238E27FC236}">
                    <a16:creationId xmlns:a16="http://schemas.microsoft.com/office/drawing/2014/main" id="{F44BC79A-3DCC-268A-1F40-33062A6AD08E}"/>
                  </a:ext>
                </a:extLst>
              </p:cNvPr>
              <p:cNvGrpSpPr/>
              <p:nvPr/>
            </p:nvGrpSpPr>
            <p:grpSpPr>
              <a:xfrm>
                <a:off x="4186644" y="831521"/>
                <a:ext cx="4615173" cy="2910881"/>
                <a:chOff x="4145407" y="764492"/>
                <a:chExt cx="4615173" cy="2910881"/>
              </a:xfrm>
            </p:grpSpPr>
            <p:grpSp>
              <p:nvGrpSpPr>
                <p:cNvPr id="125" name="Group 124">
                  <a:extLst>
                    <a:ext uri="{FF2B5EF4-FFF2-40B4-BE49-F238E27FC236}">
                      <a16:creationId xmlns:a16="http://schemas.microsoft.com/office/drawing/2014/main" id="{87142C20-2822-4674-CF3B-BC18B17C571B}"/>
                    </a:ext>
                  </a:extLst>
                </p:cNvPr>
                <p:cNvGrpSpPr/>
                <p:nvPr/>
              </p:nvGrpSpPr>
              <p:grpSpPr>
                <a:xfrm>
                  <a:off x="4145407" y="2180983"/>
                  <a:ext cx="4615173" cy="1309757"/>
                  <a:chOff x="4084325" y="1501528"/>
                  <a:chExt cx="4615173" cy="1309757"/>
                </a:xfrm>
              </p:grpSpPr>
              <p:sp>
                <p:nvSpPr>
                  <p:cNvPr id="115" name="TextBox 114">
                    <a:extLst>
                      <a:ext uri="{FF2B5EF4-FFF2-40B4-BE49-F238E27FC236}">
                        <a16:creationId xmlns:a16="http://schemas.microsoft.com/office/drawing/2014/main" id="{099EF7EE-28D6-87CC-2BB0-348CCCB1D737}"/>
                      </a:ext>
                    </a:extLst>
                  </p:cNvPr>
                  <p:cNvSpPr txBox="1"/>
                  <p:nvPr/>
                </p:nvSpPr>
                <p:spPr>
                  <a:xfrm>
                    <a:off x="6434090" y="2488120"/>
                    <a:ext cx="2265408" cy="323165"/>
                  </a:xfrm>
                  <a:prstGeom prst="rect">
                    <a:avLst/>
                  </a:prstGeom>
                  <a:noFill/>
                </p:spPr>
                <p:txBody>
                  <a:bodyPr wrap="square" rtlCol="0">
                    <a:spAutoFit/>
                  </a:bodyPr>
                  <a:lstStyle/>
                  <a:p>
                    <a:r>
                      <a:rPr lang="en-US" sz="1500" b="1" dirty="0">
                        <a:latin typeface="Calibri" panose="020F0502020204030204" pitchFamily="34" charset="0"/>
                        <a:cs typeface="Calibri" panose="020F0502020204030204" pitchFamily="34" charset="0"/>
                      </a:rPr>
                      <a:t>Symmetry: yoke &amp; shell</a:t>
                    </a:r>
                    <a:endParaRPr lang="en-GB" sz="1500" b="1" dirty="0">
                      <a:latin typeface="Calibri" panose="020F0502020204030204" pitchFamily="34" charset="0"/>
                      <a:cs typeface="Calibri" panose="020F0502020204030204" pitchFamily="34" charset="0"/>
                    </a:endParaRPr>
                  </a:p>
                </p:txBody>
              </p:sp>
              <p:sp>
                <p:nvSpPr>
                  <p:cNvPr id="124" name="TextBox 123">
                    <a:extLst>
                      <a:ext uri="{FF2B5EF4-FFF2-40B4-BE49-F238E27FC236}">
                        <a16:creationId xmlns:a16="http://schemas.microsoft.com/office/drawing/2014/main" id="{94B81E32-E3C0-ACAB-8EC1-0DE5E7CB133A}"/>
                      </a:ext>
                    </a:extLst>
                  </p:cNvPr>
                  <p:cNvSpPr txBox="1"/>
                  <p:nvPr/>
                </p:nvSpPr>
                <p:spPr>
                  <a:xfrm>
                    <a:off x="4084325" y="1501528"/>
                    <a:ext cx="1119855" cy="784830"/>
                  </a:xfrm>
                  <a:prstGeom prst="rect">
                    <a:avLst/>
                  </a:prstGeom>
                  <a:noFill/>
                </p:spPr>
                <p:txBody>
                  <a:bodyPr wrap="square" rtlCol="0">
                    <a:spAutoFit/>
                  </a:bodyPr>
                  <a:lstStyle/>
                  <a:p>
                    <a:r>
                      <a:rPr lang="en-US" sz="1500" b="1" dirty="0">
                        <a:latin typeface="Calibri" panose="020F0502020204030204" pitchFamily="34" charset="0"/>
                        <a:cs typeface="Calibri" panose="020F0502020204030204" pitchFamily="34" charset="0"/>
                      </a:rPr>
                      <a:t>Symmetry: collars &amp; pole</a:t>
                    </a:r>
                    <a:endParaRPr lang="en-GB" sz="1500" b="1" dirty="0">
                      <a:latin typeface="Calibri" panose="020F0502020204030204" pitchFamily="34" charset="0"/>
                      <a:cs typeface="Calibri" panose="020F0502020204030204" pitchFamily="34" charset="0"/>
                    </a:endParaRPr>
                  </a:p>
                </p:txBody>
              </p:sp>
            </p:grpSp>
            <p:sp>
              <p:nvSpPr>
                <p:cNvPr id="149" name="TextBox 148">
                  <a:extLst>
                    <a:ext uri="{FF2B5EF4-FFF2-40B4-BE49-F238E27FC236}">
                      <a16:creationId xmlns:a16="http://schemas.microsoft.com/office/drawing/2014/main" id="{CAAA0119-5FBA-3DD7-8D3D-51CBD4AC671D}"/>
                    </a:ext>
                  </a:extLst>
                </p:cNvPr>
                <p:cNvSpPr txBox="1"/>
                <p:nvPr/>
              </p:nvSpPr>
              <p:spPr>
                <a:xfrm>
                  <a:off x="4227014" y="3121375"/>
                  <a:ext cx="2235531" cy="553998"/>
                </a:xfrm>
                <a:prstGeom prst="rect">
                  <a:avLst/>
                </a:prstGeom>
                <a:noFill/>
              </p:spPr>
              <p:txBody>
                <a:bodyPr wrap="square" rtlCol="0">
                  <a:spAutoFit/>
                </a:bodyPr>
                <a:lstStyle/>
                <a:p>
                  <a:r>
                    <a:rPr lang="en-US" sz="1500" b="1" dirty="0">
                      <a:latin typeface="Calibri" panose="020F0502020204030204" pitchFamily="34" charset="0"/>
                      <a:cs typeface="Calibri" panose="020F0502020204030204" pitchFamily="34" charset="0"/>
                    </a:rPr>
                    <a:t>Rigid-deformable contact: coil-ground</a:t>
                  </a:r>
                  <a:endParaRPr lang="en-GB" sz="1500" b="1" dirty="0">
                    <a:latin typeface="Calibri" panose="020F0502020204030204" pitchFamily="34" charset="0"/>
                    <a:cs typeface="Calibri" panose="020F0502020204030204" pitchFamily="34" charset="0"/>
                  </a:endParaRPr>
                </a:p>
              </p:txBody>
            </p:sp>
            <p:grpSp>
              <p:nvGrpSpPr>
                <p:cNvPr id="158" name="Group 157">
                  <a:extLst>
                    <a:ext uri="{FF2B5EF4-FFF2-40B4-BE49-F238E27FC236}">
                      <a16:creationId xmlns:a16="http://schemas.microsoft.com/office/drawing/2014/main" id="{E02DDCFB-5FAA-6487-8F9B-67C8D9BEB051}"/>
                    </a:ext>
                  </a:extLst>
                </p:cNvPr>
                <p:cNvGrpSpPr/>
                <p:nvPr/>
              </p:nvGrpSpPr>
              <p:grpSpPr>
                <a:xfrm>
                  <a:off x="5120885" y="764492"/>
                  <a:ext cx="2576046" cy="2316309"/>
                  <a:chOff x="5182756" y="932230"/>
                  <a:chExt cx="2576046" cy="2316309"/>
                </a:xfrm>
              </p:grpSpPr>
              <p:grpSp>
                <p:nvGrpSpPr>
                  <p:cNvPr id="157" name="Group 156">
                    <a:extLst>
                      <a:ext uri="{FF2B5EF4-FFF2-40B4-BE49-F238E27FC236}">
                        <a16:creationId xmlns:a16="http://schemas.microsoft.com/office/drawing/2014/main" id="{BABEEBF6-9538-A87B-25B5-4DD37CBCA750}"/>
                      </a:ext>
                    </a:extLst>
                  </p:cNvPr>
                  <p:cNvGrpSpPr/>
                  <p:nvPr/>
                </p:nvGrpSpPr>
                <p:grpSpPr>
                  <a:xfrm>
                    <a:off x="5182756" y="932230"/>
                    <a:ext cx="2576046" cy="2316309"/>
                    <a:chOff x="5189279" y="977331"/>
                    <a:chExt cx="2576046" cy="2316309"/>
                  </a:xfrm>
                </p:grpSpPr>
                <p:pic>
                  <p:nvPicPr>
                    <p:cNvPr id="141" name="Picture 140">
                      <a:extLst>
                        <a:ext uri="{FF2B5EF4-FFF2-40B4-BE49-F238E27FC236}">
                          <a16:creationId xmlns:a16="http://schemas.microsoft.com/office/drawing/2014/main" id="{8C3F737E-3EB7-D1B1-0B92-823EED9A126D}"/>
                        </a:ext>
                      </a:extLst>
                    </p:cNvPr>
                    <p:cNvPicPr>
                      <a:picLocks noChangeAspect="1"/>
                    </p:cNvPicPr>
                    <p:nvPr/>
                  </p:nvPicPr>
                  <p:blipFill>
                    <a:blip r:embed="rId5"/>
                    <a:stretch>
                      <a:fillRect/>
                    </a:stretch>
                  </p:blipFill>
                  <p:spPr>
                    <a:xfrm>
                      <a:off x="5223563" y="1010283"/>
                      <a:ext cx="2541762" cy="2283357"/>
                    </a:xfrm>
                    <a:prstGeom prst="rect">
                      <a:avLst/>
                    </a:prstGeom>
                  </p:spPr>
                </p:pic>
                <p:cxnSp>
                  <p:nvCxnSpPr>
                    <p:cNvPr id="144" name="Straight Connector 143">
                      <a:extLst>
                        <a:ext uri="{FF2B5EF4-FFF2-40B4-BE49-F238E27FC236}">
                          <a16:creationId xmlns:a16="http://schemas.microsoft.com/office/drawing/2014/main" id="{C72058BE-2CB2-3F1B-BEF2-A33D58DF4BD0}"/>
                        </a:ext>
                      </a:extLst>
                    </p:cNvPr>
                    <p:cNvCxnSpPr>
                      <a:cxnSpLocks/>
                    </p:cNvCxnSpPr>
                    <p:nvPr/>
                  </p:nvCxnSpPr>
                  <p:spPr>
                    <a:xfrm>
                      <a:off x="5423499" y="977331"/>
                      <a:ext cx="0" cy="1762812"/>
                    </a:xfrm>
                    <a:prstGeom prst="line">
                      <a:avLst/>
                    </a:prstGeom>
                    <a:ln w="19050">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sp>
                  <p:nvSpPr>
                    <p:cNvPr id="148" name="Left Brace 147">
                      <a:extLst>
                        <a:ext uri="{FF2B5EF4-FFF2-40B4-BE49-F238E27FC236}">
                          <a16:creationId xmlns:a16="http://schemas.microsoft.com/office/drawing/2014/main" id="{0AE5FB53-0467-A485-F713-ABE8276CBED2}"/>
                        </a:ext>
                      </a:extLst>
                    </p:cNvPr>
                    <p:cNvSpPr/>
                    <p:nvPr/>
                  </p:nvSpPr>
                  <p:spPr>
                    <a:xfrm>
                      <a:off x="5189279" y="1323466"/>
                      <a:ext cx="148498" cy="1097809"/>
                    </a:xfrm>
                    <a:prstGeom prst="leftBrace">
                      <a:avLst/>
                    </a:prstGeom>
                    <a:ln w="285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grpSp>
              <p:grpSp>
                <p:nvGrpSpPr>
                  <p:cNvPr id="155" name="Group 154">
                    <a:extLst>
                      <a:ext uri="{FF2B5EF4-FFF2-40B4-BE49-F238E27FC236}">
                        <a16:creationId xmlns:a16="http://schemas.microsoft.com/office/drawing/2014/main" id="{93611A35-46F8-0674-1010-710FE0BF1249}"/>
                      </a:ext>
                    </a:extLst>
                  </p:cNvPr>
                  <p:cNvGrpSpPr/>
                  <p:nvPr/>
                </p:nvGrpSpPr>
                <p:grpSpPr>
                  <a:xfrm>
                    <a:off x="5416976" y="1260751"/>
                    <a:ext cx="258614" cy="150859"/>
                    <a:chOff x="5421542" y="1290332"/>
                    <a:chExt cx="258614" cy="150859"/>
                  </a:xfrm>
                </p:grpSpPr>
                <p:pic>
                  <p:nvPicPr>
                    <p:cNvPr id="153" name="Picture 152">
                      <a:extLst>
                        <a:ext uri="{FF2B5EF4-FFF2-40B4-BE49-F238E27FC236}">
                          <a16:creationId xmlns:a16="http://schemas.microsoft.com/office/drawing/2014/main" id="{004086C3-67D2-1F04-FAAC-030A0E152EEE}"/>
                        </a:ext>
                      </a:extLst>
                    </p:cNvPr>
                    <p:cNvPicPr>
                      <a:picLocks noChangeAspect="1"/>
                    </p:cNvPicPr>
                    <p:nvPr/>
                  </p:nvPicPr>
                  <p:blipFill>
                    <a:blip r:embed="rId6"/>
                    <a:stretch>
                      <a:fillRect/>
                    </a:stretch>
                  </p:blipFill>
                  <p:spPr>
                    <a:xfrm>
                      <a:off x="5421542" y="1290332"/>
                      <a:ext cx="129307" cy="150859"/>
                    </a:xfrm>
                    <a:prstGeom prst="rect">
                      <a:avLst/>
                    </a:prstGeom>
                  </p:spPr>
                </p:pic>
                <p:pic>
                  <p:nvPicPr>
                    <p:cNvPr id="154" name="Picture 153">
                      <a:extLst>
                        <a:ext uri="{FF2B5EF4-FFF2-40B4-BE49-F238E27FC236}">
                          <a16:creationId xmlns:a16="http://schemas.microsoft.com/office/drawing/2014/main" id="{12277F19-CBFE-F60A-5B21-D16BDBAE0EEB}"/>
                        </a:ext>
                      </a:extLst>
                    </p:cNvPr>
                    <p:cNvPicPr>
                      <a:picLocks noChangeAspect="1"/>
                    </p:cNvPicPr>
                    <p:nvPr/>
                  </p:nvPicPr>
                  <p:blipFill>
                    <a:blip r:embed="rId6"/>
                    <a:stretch>
                      <a:fillRect/>
                    </a:stretch>
                  </p:blipFill>
                  <p:spPr>
                    <a:xfrm>
                      <a:off x="5550849" y="1290332"/>
                      <a:ext cx="129307" cy="150859"/>
                    </a:xfrm>
                    <a:prstGeom prst="rect">
                      <a:avLst/>
                    </a:prstGeom>
                  </p:spPr>
                </p:pic>
              </p:grpSp>
            </p:grpSp>
            <p:sp>
              <p:nvSpPr>
                <p:cNvPr id="156" name="Left Brace 155">
                  <a:extLst>
                    <a:ext uri="{FF2B5EF4-FFF2-40B4-BE49-F238E27FC236}">
                      <a16:creationId xmlns:a16="http://schemas.microsoft.com/office/drawing/2014/main" id="{EDD694A4-35C1-1925-5334-2EDABDAD5316}"/>
                    </a:ext>
                  </a:extLst>
                </p:cNvPr>
                <p:cNvSpPr/>
                <p:nvPr/>
              </p:nvSpPr>
              <p:spPr>
                <a:xfrm>
                  <a:off x="5148117" y="2301493"/>
                  <a:ext cx="117145" cy="422769"/>
                </a:xfrm>
                <a:prstGeom prst="leftBrace">
                  <a:avLst/>
                </a:prstGeom>
                <a:ln w="285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159" name="Left Brace 158">
                  <a:extLst>
                    <a:ext uri="{FF2B5EF4-FFF2-40B4-BE49-F238E27FC236}">
                      <a16:creationId xmlns:a16="http://schemas.microsoft.com/office/drawing/2014/main" id="{0D91AF1A-8C96-1992-2BB3-91F3D2CED976}"/>
                    </a:ext>
                  </a:extLst>
                </p:cNvPr>
                <p:cNvSpPr/>
                <p:nvPr/>
              </p:nvSpPr>
              <p:spPr>
                <a:xfrm rot="16200000">
                  <a:off x="6735636" y="2347103"/>
                  <a:ext cx="130472" cy="1467398"/>
                </a:xfrm>
                <a:prstGeom prst="leftBrace">
                  <a:avLst/>
                </a:prstGeom>
                <a:ln w="285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160" name="Left Brace 159">
                  <a:extLst>
                    <a:ext uri="{FF2B5EF4-FFF2-40B4-BE49-F238E27FC236}">
                      <a16:creationId xmlns:a16="http://schemas.microsoft.com/office/drawing/2014/main" id="{44EC67EE-84FA-D8E2-E81F-BA6E0FD28F4C}"/>
                    </a:ext>
                  </a:extLst>
                </p:cNvPr>
                <p:cNvSpPr/>
                <p:nvPr/>
              </p:nvSpPr>
              <p:spPr>
                <a:xfrm rot="16200000">
                  <a:off x="5548483" y="2861157"/>
                  <a:ext cx="130472" cy="439288"/>
                </a:xfrm>
                <a:prstGeom prst="leftBrace">
                  <a:avLst/>
                </a:prstGeom>
                <a:ln w="285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grpSp>
        </p:grpSp>
        <p:sp>
          <p:nvSpPr>
            <p:cNvPr id="171" name="Arrow: Down 170">
              <a:extLst>
                <a:ext uri="{FF2B5EF4-FFF2-40B4-BE49-F238E27FC236}">
                  <a16:creationId xmlns:a16="http://schemas.microsoft.com/office/drawing/2014/main" id="{8B85EAE2-5038-51F5-CE90-6126035B9C17}"/>
                </a:ext>
              </a:extLst>
            </p:cNvPr>
            <p:cNvSpPr/>
            <p:nvPr/>
          </p:nvSpPr>
          <p:spPr>
            <a:xfrm rot="5400000">
              <a:off x="5552109" y="1237213"/>
              <a:ext cx="91166" cy="302759"/>
            </a:xfrm>
            <a:prstGeom prst="downArrow">
              <a:avLst/>
            </a:prstGeom>
            <a:solidFill>
              <a:schemeClr val="tx1"/>
            </a:solid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72" name="TextBox 171">
                  <a:extLst>
                    <a:ext uri="{FF2B5EF4-FFF2-40B4-BE49-F238E27FC236}">
                      <a16:creationId xmlns:a16="http://schemas.microsoft.com/office/drawing/2014/main" id="{38E57DF5-F435-B938-2A30-72C1148B3A35}"/>
                    </a:ext>
                  </a:extLst>
                </p:cNvPr>
                <p:cNvSpPr txBox="1"/>
                <p:nvPr/>
              </p:nvSpPr>
              <p:spPr>
                <a:xfrm>
                  <a:off x="4699784" y="1140179"/>
                  <a:ext cx="761723" cy="36298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𝛿</m:t>
                        </m:r>
                        <m:r>
                          <a:rPr lang="en-US" b="1" i="1" baseline="-25000" smtClean="0">
                            <a:latin typeface="Cambria Math" panose="02040503050406030204" pitchFamily="18" charset="0"/>
                          </a:rPr>
                          <m:t>𝒘𝒆𝒍𝒅</m:t>
                        </m:r>
                      </m:oMath>
                    </m:oMathPara>
                  </a14:m>
                  <a:endParaRPr lang="en-GB" b="1" baseline="-25000" dirty="0"/>
                </a:p>
              </p:txBody>
            </p:sp>
          </mc:Choice>
          <mc:Fallback xmlns="">
            <p:sp>
              <p:nvSpPr>
                <p:cNvPr id="172" name="TextBox 171">
                  <a:extLst>
                    <a:ext uri="{FF2B5EF4-FFF2-40B4-BE49-F238E27FC236}">
                      <a16:creationId xmlns:a16="http://schemas.microsoft.com/office/drawing/2014/main" id="{38E57DF5-F435-B938-2A30-72C1148B3A35}"/>
                    </a:ext>
                  </a:extLst>
                </p:cNvPr>
                <p:cNvSpPr txBox="1">
                  <a:spLocks noRot="1" noChangeAspect="1" noMove="1" noResize="1" noEditPoints="1" noAdjustHandles="1" noChangeArrowheads="1" noChangeShapeType="1" noTextEdit="1"/>
                </p:cNvSpPr>
                <p:nvPr/>
              </p:nvSpPr>
              <p:spPr>
                <a:xfrm>
                  <a:off x="4699784" y="1140179"/>
                  <a:ext cx="761723" cy="362984"/>
                </a:xfrm>
                <a:prstGeom prst="rect">
                  <a:avLst/>
                </a:prstGeom>
                <a:blipFill>
                  <a:blip r:embed="rId7"/>
                  <a:stretch>
                    <a:fillRect b="-3333"/>
                  </a:stretch>
                </a:blipFill>
              </p:spPr>
              <p:txBody>
                <a:bodyPr/>
                <a:lstStyle/>
                <a:p>
                  <a:r>
                    <a:rPr lang="en-GB">
                      <a:noFill/>
                    </a:rPr>
                    <a:t> </a:t>
                  </a:r>
                </a:p>
              </p:txBody>
            </p:sp>
          </mc:Fallback>
        </mc:AlternateContent>
      </p:grpSp>
      <p:sp>
        <p:nvSpPr>
          <p:cNvPr id="194" name="TextBox 193">
            <a:extLst>
              <a:ext uri="{FF2B5EF4-FFF2-40B4-BE49-F238E27FC236}">
                <a16:creationId xmlns:a16="http://schemas.microsoft.com/office/drawing/2014/main" id="{733771D4-7D1B-0AF2-B715-A256BCB61B9D}"/>
              </a:ext>
            </a:extLst>
          </p:cNvPr>
          <p:cNvSpPr txBox="1"/>
          <p:nvPr/>
        </p:nvSpPr>
        <p:spPr>
          <a:xfrm>
            <a:off x="7204320" y="503180"/>
            <a:ext cx="1853414" cy="400110"/>
          </a:xfrm>
          <a:prstGeom prst="rect">
            <a:avLst/>
          </a:prstGeom>
          <a:noFill/>
        </p:spPr>
        <p:txBody>
          <a:bodyPr wrap="square" rtlCol="0">
            <a:spAutoFit/>
          </a:bodyPr>
          <a:lstStyle/>
          <a:p>
            <a:r>
              <a:rPr lang="en-US" sz="2000" b="1" dirty="0">
                <a:latin typeface="Calibri" panose="020F0502020204030204" pitchFamily="34" charset="0"/>
                <a:cs typeface="Calibri" panose="020F0502020204030204" pitchFamily="34" charset="0"/>
              </a:rPr>
              <a:t>Material legend</a:t>
            </a:r>
            <a:endParaRPr lang="en-GB" sz="2000" b="1" dirty="0">
              <a:latin typeface="Calibri" panose="020F0502020204030204" pitchFamily="34" charset="0"/>
              <a:cs typeface="Calibri" panose="020F0502020204030204" pitchFamily="34" charset="0"/>
            </a:endParaRPr>
          </a:p>
        </p:txBody>
      </p:sp>
      <p:sp>
        <p:nvSpPr>
          <p:cNvPr id="199" name="Rectangle 198">
            <a:extLst>
              <a:ext uri="{FF2B5EF4-FFF2-40B4-BE49-F238E27FC236}">
                <a16:creationId xmlns:a16="http://schemas.microsoft.com/office/drawing/2014/main" id="{FA0643D1-65A3-F6C1-C86D-032CA4DD59F1}"/>
              </a:ext>
            </a:extLst>
          </p:cNvPr>
          <p:cNvSpPr/>
          <p:nvPr/>
        </p:nvSpPr>
        <p:spPr>
          <a:xfrm>
            <a:off x="7440818" y="2237974"/>
            <a:ext cx="323185" cy="232144"/>
          </a:xfrm>
          <a:prstGeom prst="rect">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00" name="Rectangle 199">
            <a:extLst>
              <a:ext uri="{FF2B5EF4-FFF2-40B4-BE49-F238E27FC236}">
                <a16:creationId xmlns:a16="http://schemas.microsoft.com/office/drawing/2014/main" id="{8CC53B52-AD02-7872-65AE-30040286C209}"/>
              </a:ext>
            </a:extLst>
          </p:cNvPr>
          <p:cNvSpPr/>
          <p:nvPr/>
        </p:nvSpPr>
        <p:spPr>
          <a:xfrm>
            <a:off x="7424538" y="1295111"/>
            <a:ext cx="323185" cy="256216"/>
          </a:xfrm>
          <a:prstGeom prst="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01" name="Rectangle 200">
            <a:extLst>
              <a:ext uri="{FF2B5EF4-FFF2-40B4-BE49-F238E27FC236}">
                <a16:creationId xmlns:a16="http://schemas.microsoft.com/office/drawing/2014/main" id="{D7D4E2C2-A7AE-3F31-2426-2E89A67C3B5B}"/>
              </a:ext>
            </a:extLst>
          </p:cNvPr>
          <p:cNvSpPr/>
          <p:nvPr/>
        </p:nvSpPr>
        <p:spPr>
          <a:xfrm>
            <a:off x="7433241" y="1728557"/>
            <a:ext cx="323185" cy="256216"/>
          </a:xfrm>
          <a:prstGeom prst="rect">
            <a:avLst/>
          </a:prstGeom>
          <a:solidFill>
            <a:srgbClr val="FF7F0E"/>
          </a:solidFill>
          <a:ln>
            <a:solidFill>
              <a:srgbClr val="FF7F0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2" name="Rectangle 201">
            <a:extLst>
              <a:ext uri="{FF2B5EF4-FFF2-40B4-BE49-F238E27FC236}">
                <a16:creationId xmlns:a16="http://schemas.microsoft.com/office/drawing/2014/main" id="{A2E75FD3-BA70-1316-D343-3AE5D9F02C25}"/>
              </a:ext>
            </a:extLst>
          </p:cNvPr>
          <p:cNvSpPr/>
          <p:nvPr/>
        </p:nvSpPr>
        <p:spPr>
          <a:xfrm>
            <a:off x="7457940" y="2690077"/>
            <a:ext cx="323185" cy="256216"/>
          </a:xfrm>
          <a:prstGeom prst="rect">
            <a:avLst/>
          </a:prstGeom>
          <a:solidFill>
            <a:schemeClr val="accent3"/>
          </a:solid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04" name="TextBox 203">
            <a:extLst>
              <a:ext uri="{FF2B5EF4-FFF2-40B4-BE49-F238E27FC236}">
                <a16:creationId xmlns:a16="http://schemas.microsoft.com/office/drawing/2014/main" id="{34037717-A498-7023-A1F2-C11FCB136682}"/>
              </a:ext>
            </a:extLst>
          </p:cNvPr>
          <p:cNvSpPr txBox="1"/>
          <p:nvPr/>
        </p:nvSpPr>
        <p:spPr>
          <a:xfrm>
            <a:off x="7802347" y="1262623"/>
            <a:ext cx="1121785" cy="338554"/>
          </a:xfrm>
          <a:prstGeom prst="rect">
            <a:avLst/>
          </a:prstGeom>
          <a:noFill/>
        </p:spPr>
        <p:txBody>
          <a:bodyPr wrap="square" rtlCol="0">
            <a:spAutoFit/>
          </a:bodyPr>
          <a:lstStyle/>
          <a:p>
            <a:r>
              <a:rPr lang="en-GB" sz="1600" b="1" i="0" dirty="0">
                <a:solidFill>
                  <a:srgbClr val="FF0000"/>
                </a:solidFill>
                <a:effectLst/>
                <a:latin typeface="Calibri" panose="020F0502020204030204" pitchFamily="34" charset="0"/>
                <a:cs typeface="Calibri" panose="020F0502020204030204" pitchFamily="34" charset="0"/>
              </a:rPr>
              <a:t>Nb</a:t>
            </a:r>
            <a:r>
              <a:rPr lang="en-GB" sz="1600" b="1" i="0" baseline="-25000" dirty="0">
                <a:solidFill>
                  <a:srgbClr val="FF0000"/>
                </a:solidFill>
                <a:effectLst/>
                <a:latin typeface="Calibri" panose="020F0502020204030204" pitchFamily="34" charset="0"/>
                <a:cs typeface="Calibri" panose="020F0502020204030204" pitchFamily="34" charset="0"/>
              </a:rPr>
              <a:t>3</a:t>
            </a:r>
            <a:r>
              <a:rPr lang="en-GB" sz="1600" b="1" i="0" dirty="0">
                <a:solidFill>
                  <a:srgbClr val="FF0000"/>
                </a:solidFill>
                <a:effectLst/>
                <a:latin typeface="Calibri" panose="020F0502020204030204" pitchFamily="34" charset="0"/>
                <a:cs typeface="Calibri" panose="020F0502020204030204" pitchFamily="34" charset="0"/>
              </a:rPr>
              <a:t>Sn coils</a:t>
            </a:r>
            <a:endParaRPr lang="en-GB" sz="1600" b="1" dirty="0">
              <a:solidFill>
                <a:srgbClr val="FF0000"/>
              </a:solidFill>
              <a:latin typeface="Calibri" panose="020F0502020204030204" pitchFamily="34" charset="0"/>
              <a:cs typeface="Calibri" panose="020F0502020204030204" pitchFamily="34" charset="0"/>
            </a:endParaRPr>
          </a:p>
        </p:txBody>
      </p:sp>
      <p:sp>
        <p:nvSpPr>
          <p:cNvPr id="205" name="TextBox 204">
            <a:extLst>
              <a:ext uri="{FF2B5EF4-FFF2-40B4-BE49-F238E27FC236}">
                <a16:creationId xmlns:a16="http://schemas.microsoft.com/office/drawing/2014/main" id="{D1CC444B-9535-C68F-7CAC-137B170086AF}"/>
              </a:ext>
            </a:extLst>
          </p:cNvPr>
          <p:cNvSpPr txBox="1"/>
          <p:nvPr/>
        </p:nvSpPr>
        <p:spPr>
          <a:xfrm>
            <a:off x="7734720" y="1687951"/>
            <a:ext cx="1482894" cy="338554"/>
          </a:xfrm>
          <a:prstGeom prst="rect">
            <a:avLst/>
          </a:prstGeom>
          <a:noFill/>
        </p:spPr>
        <p:txBody>
          <a:bodyPr wrap="square" rtlCol="0">
            <a:spAutoFit/>
          </a:bodyPr>
          <a:lstStyle/>
          <a:p>
            <a:r>
              <a:rPr lang="en-GB" sz="1600" b="1" i="0" dirty="0">
                <a:solidFill>
                  <a:srgbClr val="FF7F0E"/>
                </a:solidFill>
                <a:effectLst/>
                <a:latin typeface="Calibri" panose="020F0502020204030204" pitchFamily="34" charset="0"/>
                <a:cs typeface="Calibri" panose="020F0502020204030204" pitchFamily="34" charset="0"/>
              </a:rPr>
              <a:t>Copper wedges</a:t>
            </a:r>
            <a:endParaRPr lang="en-GB" sz="1600" b="1" dirty="0">
              <a:solidFill>
                <a:srgbClr val="FF7F0E"/>
              </a:solidFill>
              <a:latin typeface="Calibri" panose="020F0502020204030204" pitchFamily="34" charset="0"/>
              <a:cs typeface="Calibri" panose="020F0502020204030204" pitchFamily="34" charset="0"/>
            </a:endParaRPr>
          </a:p>
        </p:txBody>
      </p:sp>
      <p:sp>
        <p:nvSpPr>
          <p:cNvPr id="206" name="TextBox 205">
            <a:extLst>
              <a:ext uri="{FF2B5EF4-FFF2-40B4-BE49-F238E27FC236}">
                <a16:creationId xmlns:a16="http://schemas.microsoft.com/office/drawing/2014/main" id="{CD2A2A5E-E61C-94C2-12BB-4D19383C9863}"/>
              </a:ext>
            </a:extLst>
          </p:cNvPr>
          <p:cNvSpPr txBox="1"/>
          <p:nvPr/>
        </p:nvSpPr>
        <p:spPr>
          <a:xfrm>
            <a:off x="7781125" y="2148360"/>
            <a:ext cx="1095780" cy="338554"/>
          </a:xfrm>
          <a:prstGeom prst="rect">
            <a:avLst/>
          </a:prstGeom>
          <a:noFill/>
        </p:spPr>
        <p:txBody>
          <a:bodyPr wrap="square" rtlCol="0">
            <a:spAutoFit/>
          </a:bodyPr>
          <a:lstStyle/>
          <a:p>
            <a:r>
              <a:rPr lang="en-GB" sz="1600" b="1" i="0" dirty="0">
                <a:solidFill>
                  <a:srgbClr val="0000FF"/>
                </a:solidFill>
                <a:effectLst/>
                <a:latin typeface="Calibri" panose="020F0502020204030204" pitchFamily="34" charset="0"/>
                <a:cs typeface="Calibri" panose="020F0502020204030204" pitchFamily="34" charset="0"/>
              </a:rPr>
              <a:t>Iron yoke</a:t>
            </a:r>
            <a:endParaRPr lang="en-GB" sz="1600" b="1" dirty="0">
              <a:solidFill>
                <a:srgbClr val="0000FF"/>
              </a:solidFill>
              <a:latin typeface="Calibri" panose="020F0502020204030204" pitchFamily="34" charset="0"/>
              <a:cs typeface="Calibri" panose="020F0502020204030204" pitchFamily="34" charset="0"/>
            </a:endParaRPr>
          </a:p>
        </p:txBody>
      </p:sp>
      <p:sp>
        <p:nvSpPr>
          <p:cNvPr id="207" name="TextBox 206">
            <a:extLst>
              <a:ext uri="{FF2B5EF4-FFF2-40B4-BE49-F238E27FC236}">
                <a16:creationId xmlns:a16="http://schemas.microsoft.com/office/drawing/2014/main" id="{79040B62-70AD-D56A-E011-2E62E2C8949D}"/>
              </a:ext>
            </a:extLst>
          </p:cNvPr>
          <p:cNvSpPr txBox="1"/>
          <p:nvPr/>
        </p:nvSpPr>
        <p:spPr>
          <a:xfrm>
            <a:off x="7764003" y="2530370"/>
            <a:ext cx="1219462" cy="830997"/>
          </a:xfrm>
          <a:prstGeom prst="rect">
            <a:avLst/>
          </a:prstGeom>
          <a:noFill/>
        </p:spPr>
        <p:txBody>
          <a:bodyPr wrap="square" rtlCol="0">
            <a:spAutoFit/>
          </a:bodyPr>
          <a:lstStyle/>
          <a:p>
            <a:r>
              <a:rPr lang="en-GB" sz="1600" b="1" i="0" dirty="0">
                <a:solidFill>
                  <a:schemeClr val="bg1">
                    <a:lumMod val="50000"/>
                  </a:schemeClr>
                </a:solidFill>
                <a:effectLst/>
                <a:latin typeface="Calibri" panose="020F0502020204030204" pitchFamily="34" charset="0"/>
                <a:cs typeface="Calibri" panose="020F0502020204030204" pitchFamily="34" charset="0"/>
              </a:rPr>
              <a:t>Stainless steel shell, collars, pole</a:t>
            </a:r>
            <a:endParaRPr lang="en-GB" sz="1600" b="1" dirty="0">
              <a:solidFill>
                <a:schemeClr val="bg1">
                  <a:lumMod val="50000"/>
                </a:schemeClr>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208" name="TextBox 207">
                <a:extLst>
                  <a:ext uri="{FF2B5EF4-FFF2-40B4-BE49-F238E27FC236}">
                    <a16:creationId xmlns:a16="http://schemas.microsoft.com/office/drawing/2014/main" id="{9CA40B8E-3B98-E200-2619-870F288E53D6}"/>
                  </a:ext>
                </a:extLst>
              </p:cNvPr>
              <p:cNvSpPr txBox="1"/>
              <p:nvPr/>
            </p:nvSpPr>
            <p:spPr>
              <a:xfrm>
                <a:off x="4311662" y="4243123"/>
                <a:ext cx="4137883" cy="3631763"/>
              </a:xfrm>
              <a:prstGeom prst="rect">
                <a:avLst/>
              </a:prstGeom>
              <a:noFill/>
            </p:spPr>
            <p:txBody>
              <a:bodyPr wrap="square" rtlCol="0">
                <a:spAutoFit/>
              </a:bodyPr>
              <a:lstStyle/>
              <a:p>
                <a:r>
                  <a:rPr lang="en-US" sz="2000" b="1" u="sng" dirty="0">
                    <a:latin typeface="Calibri" panose="020F0502020204030204" pitchFamily="34" charset="0"/>
                    <a:cs typeface="Calibri" panose="020F0502020204030204" pitchFamily="34" charset="0"/>
                  </a:rPr>
                  <a:t>Material properties</a:t>
                </a:r>
                <a:r>
                  <a:rPr lang="en-US" sz="2000" b="1" dirty="0">
                    <a:latin typeface="Calibri" panose="020F0502020204030204" pitchFamily="34" charset="0"/>
                    <a:cs typeface="Calibri" panose="020F0502020204030204" pitchFamily="34" charset="0"/>
                  </a:rPr>
                  <a:t> [11T, </a:t>
                </a:r>
                <a:r>
                  <a:rPr lang="en-US" sz="1600" b="1" dirty="0">
                    <a:latin typeface="Calibri" panose="020F0502020204030204" pitchFamily="34" charset="0"/>
                    <a:cs typeface="Calibri" panose="020F0502020204030204" pitchFamily="34" charset="0"/>
                  </a:rPr>
                  <a:t>2016-2021</a:t>
                </a:r>
                <a:r>
                  <a:rPr lang="en-US" sz="2000" b="1" dirty="0">
                    <a:latin typeface="Calibri" panose="020F0502020204030204" pitchFamily="34" charset="0"/>
                    <a:cs typeface="Calibri" panose="020F0502020204030204" pitchFamily="34" charset="0"/>
                  </a:rPr>
                  <a:t>]</a:t>
                </a:r>
                <a:endParaRPr lang="en-US" sz="1600" b="1" dirty="0"/>
              </a:p>
              <a:p>
                <a:pPr marL="285750" indent="-285750">
                  <a:buFont typeface="Arial" panose="020B0604020202020204" pitchFamily="34" charset="0"/>
                  <a:buChar char="•"/>
                </a:pPr>
                <a:r>
                  <a:rPr lang="en-GB" sz="2000" i="0" dirty="0">
                    <a:effectLst/>
                    <a:latin typeface="Calibri" panose="020F0502020204030204" pitchFamily="34" charset="0"/>
                    <a:cs typeface="Calibri" panose="020F0502020204030204" pitchFamily="34" charset="0"/>
                  </a:rPr>
                  <a:t>11T coils (Nb</a:t>
                </a:r>
                <a:r>
                  <a:rPr lang="en-GB" sz="2000" i="0" baseline="-25000" dirty="0">
                    <a:effectLst/>
                    <a:latin typeface="Calibri" panose="020F0502020204030204" pitchFamily="34" charset="0"/>
                    <a:cs typeface="Calibri" panose="020F0502020204030204" pitchFamily="34" charset="0"/>
                  </a:rPr>
                  <a:t>3</a:t>
                </a:r>
                <a:r>
                  <a:rPr lang="en-GB" sz="2000" i="0" dirty="0">
                    <a:effectLst/>
                    <a:latin typeface="Calibri" panose="020F0502020204030204" pitchFamily="34" charset="0"/>
                    <a:cs typeface="Calibri" panose="020F0502020204030204" pitchFamily="34" charset="0"/>
                  </a:rPr>
                  <a:t>Sn)</a:t>
                </a:r>
              </a:p>
              <a:p>
                <a:pPr marL="742950" lvl="1" indent="-285750">
                  <a:buFont typeface="Wingdings" panose="05000000000000000000" pitchFamily="2" charset="2"/>
                  <a:buChar char="§"/>
                </a:pPr>
                <a:r>
                  <a:rPr lang="en-GB" i="0" dirty="0">
                    <a:effectLst/>
                    <a:latin typeface="Calibri" panose="020F0502020204030204" pitchFamily="34" charset="0"/>
                    <a:cs typeface="Calibri" panose="020F0502020204030204" pitchFamily="34" charset="0"/>
                  </a:rPr>
                  <a:t> E </a:t>
                </a:r>
                <a:r>
                  <a:rPr lang="en-GB" i="0" dirty="0">
                    <a:effectLst/>
                    <a:latin typeface="Cambria Math" panose="02040503050406030204" pitchFamily="18" charset="0"/>
                    <a:ea typeface="Cambria Math" panose="02040503050406030204" pitchFamily="18" charset="0"/>
                    <a:cs typeface="Calibri" panose="020F0502020204030204" pitchFamily="34" charset="0"/>
                  </a:rPr>
                  <a:t>= 31 </a:t>
                </a:r>
                <a:r>
                  <a:rPr lang="en-GB" i="0" dirty="0" err="1">
                    <a:effectLst/>
                    <a:latin typeface="Calibri" panose="020F0502020204030204" pitchFamily="34" charset="0"/>
                    <a:cs typeface="Calibri" panose="020F0502020204030204" pitchFamily="34" charset="0"/>
                  </a:rPr>
                  <a:t>GPa</a:t>
                </a:r>
                <a:r>
                  <a:rPr lang="en-GB" i="0" dirty="0">
                    <a:effectLst/>
                    <a:latin typeface="Calibri" panose="020F0502020204030204" pitchFamily="34" charset="0"/>
                    <a:cs typeface="Calibri" panose="020F0502020204030204" pitchFamily="34" charset="0"/>
                  </a:rPr>
                  <a:t>, CTE </a:t>
                </a:r>
                <a:r>
                  <a:rPr lang="en-GB" i="0" dirty="0">
                    <a:effectLst/>
                    <a:latin typeface="Cambria Math" panose="02040503050406030204" pitchFamily="18" charset="0"/>
                    <a:ea typeface="Cambria Math" panose="02040503050406030204" pitchFamily="18" charset="0"/>
                    <a:cs typeface="Calibri" panose="020F0502020204030204" pitchFamily="34" charset="0"/>
                  </a:rPr>
                  <a:t>=</a:t>
                </a:r>
                <a:r>
                  <a:rPr lang="en-GB" i="0" dirty="0">
                    <a:effectLst/>
                    <a:latin typeface="Calibri" panose="020F0502020204030204" pitchFamily="34" charset="0"/>
                    <a:cs typeface="Calibri" panose="020F0502020204030204" pitchFamily="34" charset="0"/>
                  </a:rPr>
                  <a:t> </a:t>
                </a:r>
                <a:r>
                  <a:rPr lang="en-GB" dirty="0">
                    <a:latin typeface="Cambria Math" panose="02040503050406030204" pitchFamily="18" charset="0"/>
                    <a:ea typeface="Cambria Math" panose="02040503050406030204" pitchFamily="18" charset="0"/>
                    <a:cs typeface="Calibri" panose="020F0502020204030204" pitchFamily="34" charset="0"/>
                  </a:rPr>
                  <a:t>3.</a:t>
                </a:r>
                <a:r>
                  <a:rPr lang="en-GB" i="0" dirty="0">
                    <a:effectLst/>
                    <a:latin typeface="Cambria Math" panose="02040503050406030204" pitchFamily="18" charset="0"/>
                    <a:ea typeface="Cambria Math" panose="02040503050406030204" pitchFamily="18" charset="0"/>
                    <a:cs typeface="Calibri" panose="020F0502020204030204" pitchFamily="34" charset="0"/>
                  </a:rPr>
                  <a:t>88 </a:t>
                </a:r>
                <a:r>
                  <a:rPr lang="en-GB" dirty="0">
                    <a:latin typeface="Cambria Math" panose="02040503050406030204" pitchFamily="18" charset="0"/>
                    <a:ea typeface="Cambria Math" panose="02040503050406030204" pitchFamily="18" charset="0"/>
                    <a:cs typeface="Calibri" panose="020F0502020204030204" pitchFamily="34" charset="0"/>
                  </a:rPr>
                  <a:t>mm/m.</a:t>
                </a:r>
                <a:endParaRPr lang="en-GB" i="0" dirty="0">
                  <a:effectLst/>
                  <a:latin typeface="Cambria Math" panose="02040503050406030204" pitchFamily="18" charset="0"/>
                  <a:ea typeface="Cambria Math" panose="02040503050406030204" pitchFamily="18" charset="0"/>
                  <a:cs typeface="Calibri" panose="020F0502020204030204" pitchFamily="34" charset="0"/>
                </a:endParaRPr>
              </a:p>
              <a:p>
                <a:pPr marL="285750"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Stainless steel 316LN (shell)</a:t>
                </a:r>
              </a:p>
              <a:p>
                <a:pPr marL="742950" lvl="1" indent="-285750">
                  <a:buFont typeface="Wingdings" panose="05000000000000000000" pitchFamily="2" charset="2"/>
                  <a:buChar char="§"/>
                </a:pPr>
                <a:r>
                  <a:rPr lang="en-US" dirty="0">
                    <a:latin typeface="Calibri" panose="020F0502020204030204" pitchFamily="34" charset="0"/>
                    <a:cs typeface="Calibri" panose="020F0502020204030204" pitchFamily="34" charset="0"/>
                  </a:rPr>
                  <a:t> E </a:t>
                </a:r>
                <a:r>
                  <a:rPr lang="en-GB" i="0" dirty="0">
                    <a:effectLst/>
                    <a:latin typeface="Cambria Math" panose="02040503050406030204" pitchFamily="18" charset="0"/>
                    <a:ea typeface="Cambria Math" panose="02040503050406030204" pitchFamily="18" charset="0"/>
                    <a:cs typeface="Calibri" panose="020F0502020204030204" pitchFamily="34" charset="0"/>
                  </a:rPr>
                  <a:t>= 210 </a:t>
                </a:r>
                <a:r>
                  <a:rPr lang="en-GB" i="0" dirty="0" err="1">
                    <a:effectLst/>
                    <a:latin typeface="Calibri" panose="020F0502020204030204" pitchFamily="34" charset="0"/>
                    <a:cs typeface="Calibri" panose="020F0502020204030204" pitchFamily="34" charset="0"/>
                  </a:rPr>
                  <a:t>GPa</a:t>
                </a:r>
                <a:r>
                  <a:rPr lang="en-GB" i="0" dirty="0">
                    <a:effectLst/>
                    <a:latin typeface="Calibri" panose="020F0502020204030204" pitchFamily="34" charset="0"/>
                    <a:cs typeface="Calibri" panose="020F0502020204030204" pitchFamily="34" charset="0"/>
                  </a:rPr>
                  <a:t>, CTE </a:t>
                </a:r>
                <a:r>
                  <a:rPr lang="en-GB" i="0" dirty="0">
                    <a:effectLst/>
                    <a:latin typeface="Cambria Math" panose="02040503050406030204" pitchFamily="18" charset="0"/>
                    <a:ea typeface="Cambria Math" panose="02040503050406030204" pitchFamily="18" charset="0"/>
                    <a:cs typeface="Calibri" panose="020F0502020204030204" pitchFamily="34" charset="0"/>
                  </a:rPr>
                  <a:t>=</a:t>
                </a:r>
                <a:r>
                  <a:rPr lang="en-GB" i="0" dirty="0">
                    <a:effectLst/>
                    <a:latin typeface="Calibri" panose="020F0502020204030204" pitchFamily="34" charset="0"/>
                    <a:cs typeface="Calibri" panose="020F0502020204030204" pitchFamily="34" charset="0"/>
                  </a:rPr>
                  <a:t> </a:t>
                </a:r>
                <a:r>
                  <a:rPr lang="en-GB" i="0" dirty="0">
                    <a:effectLst/>
                    <a:latin typeface="Cambria Math" panose="02040503050406030204" pitchFamily="18" charset="0"/>
                    <a:ea typeface="Cambria Math" panose="02040503050406030204" pitchFamily="18" charset="0"/>
                    <a:cs typeface="Calibri" panose="020F0502020204030204" pitchFamily="34" charset="0"/>
                  </a:rPr>
                  <a:t>2.84 </a:t>
                </a:r>
                <a:r>
                  <a:rPr lang="en-GB" dirty="0">
                    <a:latin typeface="Cambria Math" panose="02040503050406030204" pitchFamily="18" charset="0"/>
                    <a:ea typeface="Cambria Math" panose="02040503050406030204" pitchFamily="18" charset="0"/>
                    <a:cs typeface="Calibri" panose="020F0502020204030204" pitchFamily="34" charset="0"/>
                  </a:rPr>
                  <a:t>mm/m.</a:t>
                </a:r>
                <a:endParaRPr lang="en-GB" i="0" dirty="0">
                  <a:effectLst/>
                  <a:latin typeface="Cambria Math" panose="02040503050406030204" pitchFamily="18" charset="0"/>
                  <a:ea typeface="Cambria Math" panose="02040503050406030204" pitchFamily="18" charset="0"/>
                  <a:cs typeface="Calibri" panose="020F0502020204030204" pitchFamily="34" charset="0"/>
                </a:endParaRPr>
              </a:p>
              <a:p>
                <a:pPr marL="742950" lvl="1" indent="-285750">
                  <a:buFont typeface="Wingdings" panose="05000000000000000000" pitchFamily="2" charset="2"/>
                  <a:buChar char="§"/>
                </a:pPr>
                <a14:m>
                  <m:oMath xmlns:m="http://schemas.openxmlformats.org/officeDocument/2006/math">
                    <m:r>
                      <a:rPr lang="en-GB" i="1" dirty="0" smtClean="0">
                        <a:latin typeface="Cambria Math" panose="02040503050406030204" pitchFamily="18" charset="0"/>
                      </a:rPr>
                      <m:t>𝜎</m:t>
                    </m:r>
                    <m:r>
                      <a:rPr lang="en-US" b="0" i="1" baseline="-25000" dirty="0" smtClean="0">
                        <a:latin typeface="Cambria Math" panose="02040503050406030204" pitchFamily="18" charset="0"/>
                      </a:rPr>
                      <m:t>𝑦𝑖𝑒𝑙𝑑</m:t>
                    </m:r>
                  </m:oMath>
                </a14:m>
                <a:r>
                  <a:rPr lang="en-GB" dirty="0">
                    <a:latin typeface="Cambria Math" panose="02040503050406030204" pitchFamily="18" charset="0"/>
                    <a:ea typeface="Cambria Math" panose="02040503050406030204" pitchFamily="18" charset="0"/>
                  </a:rPr>
                  <a:t> = 250 </a:t>
                </a:r>
                <a:r>
                  <a:rPr lang="en-GB" dirty="0">
                    <a:latin typeface="Calibri" panose="020F0502020204030204" pitchFamily="34" charset="0"/>
                    <a:ea typeface="Cambria Math" panose="02040503050406030204" pitchFamily="18" charset="0"/>
                    <a:cs typeface="Calibri" panose="020F0502020204030204" pitchFamily="34" charset="0"/>
                  </a:rPr>
                  <a:t>MPa.</a:t>
                </a:r>
                <a:endParaRPr lang="en-GB" baseline="-25000" dirty="0">
                  <a:latin typeface="Calibri" panose="020F0502020204030204" pitchFamily="34" charset="0"/>
                  <a:ea typeface="Cambria Math" panose="02040503050406030204" pitchFamily="18" charset="0"/>
                  <a:cs typeface="Calibri" panose="020F0502020204030204" pitchFamily="34" charset="0"/>
                </a:endParaRPr>
              </a:p>
              <a:p>
                <a:pPr lvl="1"/>
                <a:endParaRPr lang="en-GB" sz="1400" i="0" dirty="0">
                  <a:effectLst/>
                  <a:latin typeface="Cambria Math" panose="02040503050406030204" pitchFamily="18" charset="0"/>
                  <a:ea typeface="Cambria Math" panose="02040503050406030204" pitchFamily="18" charset="0"/>
                  <a:cs typeface="Calibri" panose="020F0502020204030204" pitchFamily="34" charset="0"/>
                </a:endParaRPr>
              </a:p>
              <a:p>
                <a:pPr marL="742950" lvl="1" indent="-285750">
                  <a:buFont typeface="Wingdings" panose="05000000000000000000" pitchFamily="2" charset="2"/>
                  <a:buChar char="§"/>
                </a:pPr>
                <a:endParaRPr lang="en-GB" sz="1400" i="0" dirty="0">
                  <a:effectLst/>
                  <a:latin typeface="Cambria Math" panose="02040503050406030204" pitchFamily="18" charset="0"/>
                  <a:ea typeface="Cambria Math" panose="02040503050406030204" pitchFamily="18" charset="0"/>
                  <a:cs typeface="Calibri" panose="020F0502020204030204" pitchFamily="34" charset="0"/>
                </a:endParaRPr>
              </a:p>
              <a:p>
                <a:pPr marL="285750" indent="-285750">
                  <a:buFont typeface="Arial" panose="020B0604020202020204" pitchFamily="34" charset="0"/>
                  <a:buChar char="•"/>
                </a:pPr>
                <a:endParaRPr lang="en-GB" sz="1400" i="0" dirty="0">
                  <a:effectLst/>
                  <a:latin typeface="Cambria Math" panose="02040503050406030204" pitchFamily="18" charset="0"/>
                  <a:ea typeface="Cambria Math" panose="02040503050406030204" pitchFamily="18" charset="0"/>
                  <a:cs typeface="Calibri" panose="020F0502020204030204" pitchFamily="34" charset="0"/>
                </a:endParaRPr>
              </a:p>
              <a:p>
                <a:pPr marL="285750" indent="-285750">
                  <a:buFont typeface="Arial" panose="020B0604020202020204" pitchFamily="34" charset="0"/>
                  <a:buChar char="•"/>
                </a:pPr>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GB" sz="1400" dirty="0">
                  <a:latin typeface="Aptos Narrow" panose="020B0004020202020204" pitchFamily="34" charset="0"/>
                </a:endParaRPr>
              </a:p>
              <a:p>
                <a:pPr marL="285750" indent="-285750">
                  <a:buFont typeface="Arial" panose="020B0604020202020204" pitchFamily="34" charset="0"/>
                  <a:buChar char="•"/>
                </a:pPr>
                <a:endParaRPr lang="en-GB" sz="1400" dirty="0">
                  <a:latin typeface="Aptos Narrow" panose="020B0004020202020204" pitchFamily="34" charset="0"/>
                </a:endParaRPr>
              </a:p>
              <a:p>
                <a:br>
                  <a:rPr lang="en-US" sz="1600" dirty="0"/>
                </a:br>
                <a:endParaRPr lang="en-GB" sz="1600" dirty="0"/>
              </a:p>
            </p:txBody>
          </p:sp>
        </mc:Choice>
        <mc:Fallback xmlns="">
          <p:sp>
            <p:nvSpPr>
              <p:cNvPr id="208" name="TextBox 207">
                <a:extLst>
                  <a:ext uri="{FF2B5EF4-FFF2-40B4-BE49-F238E27FC236}">
                    <a16:creationId xmlns:a16="http://schemas.microsoft.com/office/drawing/2014/main" id="{9CA40B8E-3B98-E200-2619-870F288E53D6}"/>
                  </a:ext>
                </a:extLst>
              </p:cNvPr>
              <p:cNvSpPr txBox="1">
                <a:spLocks noRot="1" noChangeAspect="1" noMove="1" noResize="1" noEditPoints="1" noAdjustHandles="1" noChangeArrowheads="1" noChangeShapeType="1" noTextEdit="1"/>
              </p:cNvSpPr>
              <p:nvPr/>
            </p:nvSpPr>
            <p:spPr>
              <a:xfrm>
                <a:off x="4311662" y="4243123"/>
                <a:ext cx="4137883" cy="3631763"/>
              </a:xfrm>
              <a:prstGeom prst="rect">
                <a:avLst/>
              </a:prstGeom>
              <a:blipFill>
                <a:blip r:embed="rId8"/>
                <a:stretch>
                  <a:fillRect l="-1473" t="-839" r="-884"/>
                </a:stretch>
              </a:blipFill>
            </p:spPr>
            <p:txBody>
              <a:bodyPr/>
              <a:lstStyle/>
              <a:p>
                <a:r>
                  <a:rPr lang="en-GB">
                    <a:noFill/>
                  </a:rPr>
                  <a:t> </a:t>
                </a:r>
              </a:p>
            </p:txBody>
          </p:sp>
        </mc:Fallback>
      </mc:AlternateContent>
      <p:sp>
        <p:nvSpPr>
          <p:cNvPr id="210" name="Rectangle 209">
            <a:extLst>
              <a:ext uri="{FF2B5EF4-FFF2-40B4-BE49-F238E27FC236}">
                <a16:creationId xmlns:a16="http://schemas.microsoft.com/office/drawing/2014/main" id="{DB14696F-6423-13EB-54D8-590D3C00D4A6}"/>
              </a:ext>
            </a:extLst>
          </p:cNvPr>
          <p:cNvSpPr/>
          <p:nvPr/>
        </p:nvSpPr>
        <p:spPr>
          <a:xfrm>
            <a:off x="86266" y="4033695"/>
            <a:ext cx="3383957" cy="2160020"/>
          </a:xfrm>
          <a:prstGeom prst="rect">
            <a:avLst/>
          </a:pr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211" name="Rectangle 210">
            <a:extLst>
              <a:ext uri="{FF2B5EF4-FFF2-40B4-BE49-F238E27FC236}">
                <a16:creationId xmlns:a16="http://schemas.microsoft.com/office/drawing/2014/main" id="{095C1C77-D22A-6464-4A49-7BD101D5ABF3}"/>
              </a:ext>
            </a:extLst>
          </p:cNvPr>
          <p:cNvSpPr/>
          <p:nvPr/>
        </p:nvSpPr>
        <p:spPr>
          <a:xfrm>
            <a:off x="4311662" y="4180289"/>
            <a:ext cx="4083260" cy="2009527"/>
          </a:xfrm>
          <a:prstGeom prst="rect">
            <a:avLst/>
          </a:pr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28" name="TextBox 127">
            <a:extLst>
              <a:ext uri="{FF2B5EF4-FFF2-40B4-BE49-F238E27FC236}">
                <a16:creationId xmlns:a16="http://schemas.microsoft.com/office/drawing/2014/main" id="{B2613DF5-B49D-7E28-B40B-6E0CF6E4AC43}"/>
              </a:ext>
            </a:extLst>
          </p:cNvPr>
          <p:cNvSpPr txBox="1"/>
          <p:nvPr/>
        </p:nvSpPr>
        <p:spPr>
          <a:xfrm>
            <a:off x="1326367" y="486410"/>
            <a:ext cx="1345004" cy="426387"/>
          </a:xfrm>
          <a:prstGeom prst="rect">
            <a:avLst/>
          </a:prstGeom>
          <a:noFill/>
        </p:spPr>
        <p:txBody>
          <a:bodyPr wrap="square" rtlCol="0">
            <a:spAutoFit/>
          </a:bodyPr>
          <a:lstStyle/>
          <a:p>
            <a:r>
              <a:rPr lang="en-US" sz="2000" b="1" dirty="0">
                <a:latin typeface="Calibri" panose="020F0502020204030204" pitchFamily="34" charset="0"/>
                <a:cs typeface="Calibri" panose="020F0502020204030204" pitchFamily="34" charset="0"/>
              </a:rPr>
              <a:t>Geometry</a:t>
            </a:r>
            <a:endParaRPr lang="en-GB" sz="2000" b="1" dirty="0">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B177C52A-C2E3-72BC-A6C5-5401D376CA0F}"/>
              </a:ext>
            </a:extLst>
          </p:cNvPr>
          <p:cNvSpPr txBox="1"/>
          <p:nvPr/>
        </p:nvSpPr>
        <p:spPr>
          <a:xfrm>
            <a:off x="4506691" y="502075"/>
            <a:ext cx="2192279" cy="400110"/>
          </a:xfrm>
          <a:prstGeom prst="rect">
            <a:avLst/>
          </a:prstGeom>
          <a:noFill/>
        </p:spPr>
        <p:txBody>
          <a:bodyPr wrap="square" rtlCol="0">
            <a:spAutoFit/>
          </a:bodyPr>
          <a:lstStyle/>
          <a:p>
            <a:r>
              <a:rPr lang="en-US" sz="2000" b="1" dirty="0">
                <a:latin typeface="Calibri" panose="020F0502020204030204" pitchFamily="34" charset="0"/>
                <a:cs typeface="Calibri" panose="020F0502020204030204" pitchFamily="34" charset="0"/>
              </a:rPr>
              <a:t>Contacts &amp; B.C.s</a:t>
            </a:r>
            <a:endParaRPr lang="en-GB" sz="2000" b="1" dirty="0">
              <a:latin typeface="Calibri" panose="020F0502020204030204" pitchFamily="34" charset="0"/>
              <a:cs typeface="Calibri" panose="020F0502020204030204" pitchFamily="34" charset="0"/>
            </a:endParaRPr>
          </a:p>
        </p:txBody>
      </p:sp>
      <p:grpSp>
        <p:nvGrpSpPr>
          <p:cNvPr id="16" name="Group 15">
            <a:extLst>
              <a:ext uri="{FF2B5EF4-FFF2-40B4-BE49-F238E27FC236}">
                <a16:creationId xmlns:a16="http://schemas.microsoft.com/office/drawing/2014/main" id="{743C69AA-18E6-0442-151F-EFA81F07F6E5}"/>
              </a:ext>
            </a:extLst>
          </p:cNvPr>
          <p:cNvGrpSpPr/>
          <p:nvPr/>
        </p:nvGrpSpPr>
        <p:grpSpPr>
          <a:xfrm>
            <a:off x="40438" y="2734519"/>
            <a:ext cx="3721203" cy="1213024"/>
            <a:chOff x="4754471" y="1484008"/>
            <a:chExt cx="3730709" cy="1213024"/>
          </a:xfrm>
        </p:grpSpPr>
        <p:sp>
          <p:nvSpPr>
            <p:cNvPr id="26" name="Rectangle 25">
              <a:extLst>
                <a:ext uri="{FF2B5EF4-FFF2-40B4-BE49-F238E27FC236}">
                  <a16:creationId xmlns:a16="http://schemas.microsoft.com/office/drawing/2014/main" id="{A2CBDBFE-0BFC-FB9A-DA67-ED45EE3855E5}"/>
                </a:ext>
              </a:extLst>
            </p:cNvPr>
            <p:cNvSpPr/>
            <p:nvPr/>
          </p:nvSpPr>
          <p:spPr>
            <a:xfrm>
              <a:off x="7397671" y="1921867"/>
              <a:ext cx="1087509" cy="775165"/>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7" name="Straight Connector 26">
              <a:extLst>
                <a:ext uri="{FF2B5EF4-FFF2-40B4-BE49-F238E27FC236}">
                  <a16:creationId xmlns:a16="http://schemas.microsoft.com/office/drawing/2014/main" id="{E0156A44-15AD-89B0-5F9E-76BC13E9D107}"/>
                </a:ext>
              </a:extLst>
            </p:cNvPr>
            <p:cNvCxnSpPr>
              <a:cxnSpLocks/>
            </p:cNvCxnSpPr>
            <p:nvPr/>
          </p:nvCxnSpPr>
          <p:spPr>
            <a:xfrm>
              <a:off x="7051863" y="1633909"/>
              <a:ext cx="345808" cy="280062"/>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28" name="Rectangle 27">
              <a:extLst>
                <a:ext uri="{FF2B5EF4-FFF2-40B4-BE49-F238E27FC236}">
                  <a16:creationId xmlns:a16="http://schemas.microsoft.com/office/drawing/2014/main" id="{6F68F5AF-C785-D55A-3C24-6A170979FBF3}"/>
                </a:ext>
              </a:extLst>
            </p:cNvPr>
            <p:cNvSpPr/>
            <p:nvPr/>
          </p:nvSpPr>
          <p:spPr>
            <a:xfrm>
              <a:off x="7060514" y="1484008"/>
              <a:ext cx="129670" cy="149901"/>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29" name="Straight Connector 28">
              <a:extLst>
                <a:ext uri="{FF2B5EF4-FFF2-40B4-BE49-F238E27FC236}">
                  <a16:creationId xmlns:a16="http://schemas.microsoft.com/office/drawing/2014/main" id="{1FA7B23B-0731-6F48-EFAA-0288FD0D0E03}"/>
                </a:ext>
              </a:extLst>
            </p:cNvPr>
            <p:cNvCxnSpPr>
              <a:cxnSpLocks/>
            </p:cNvCxnSpPr>
            <p:nvPr/>
          </p:nvCxnSpPr>
          <p:spPr>
            <a:xfrm>
              <a:off x="7195834" y="1490238"/>
              <a:ext cx="1276094" cy="410240"/>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4CB29BE9-5AFE-99A0-FE06-817582118A26}"/>
                </a:ext>
              </a:extLst>
            </p:cNvPr>
            <p:cNvSpPr txBox="1"/>
            <p:nvPr/>
          </p:nvSpPr>
          <p:spPr>
            <a:xfrm>
              <a:off x="4754471" y="2044493"/>
              <a:ext cx="2353744" cy="615553"/>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Yoke-collar gap = </a:t>
              </a:r>
              <a:r>
                <a:rPr lang="en-US" b="1" dirty="0">
                  <a:solidFill>
                    <a:srgbClr val="FF0000"/>
                  </a:solidFill>
                  <a:latin typeface="Calibri" panose="020F0502020204030204" pitchFamily="34" charset="0"/>
                  <a:cs typeface="Calibri" panose="020F0502020204030204" pitchFamily="34" charset="0"/>
                </a:rPr>
                <a:t>0 </a:t>
              </a:r>
              <a:r>
                <a:rPr lang="en-US" sz="1600" b="1" dirty="0">
                  <a:solidFill>
                    <a:srgbClr val="FF0000"/>
                  </a:solidFill>
                  <a:latin typeface="Calibri" panose="020F0502020204030204" pitchFamily="34" charset="0"/>
                  <a:cs typeface="Calibri" panose="020F0502020204030204" pitchFamily="34" charset="0"/>
                </a:rPr>
                <a:t>mm (nominal)</a:t>
              </a:r>
              <a:endParaRPr lang="en-GB" b="1" dirty="0">
                <a:solidFill>
                  <a:srgbClr val="FF0000"/>
                </a:solidFill>
                <a:latin typeface="Calibri" panose="020F0502020204030204" pitchFamily="34" charset="0"/>
                <a:cs typeface="Calibri" panose="020F0502020204030204" pitchFamily="34" charset="0"/>
              </a:endParaRPr>
            </a:p>
          </p:txBody>
        </p:sp>
      </p:grpSp>
      <p:pic>
        <p:nvPicPr>
          <p:cNvPr id="65" name="Picture 64">
            <a:extLst>
              <a:ext uri="{FF2B5EF4-FFF2-40B4-BE49-F238E27FC236}">
                <a16:creationId xmlns:a16="http://schemas.microsoft.com/office/drawing/2014/main" id="{D8C90153-4501-FE69-B039-F65B6EC2E0B7}"/>
              </a:ext>
            </a:extLst>
          </p:cNvPr>
          <p:cNvPicPr>
            <a:picLocks noChangeAspect="1"/>
          </p:cNvPicPr>
          <p:nvPr/>
        </p:nvPicPr>
        <p:blipFill>
          <a:blip r:embed="rId9"/>
          <a:stretch>
            <a:fillRect/>
          </a:stretch>
        </p:blipFill>
        <p:spPr>
          <a:xfrm>
            <a:off x="2746154" y="3190639"/>
            <a:ext cx="969822" cy="703748"/>
          </a:xfrm>
          <a:prstGeom prst="rect">
            <a:avLst/>
          </a:prstGeom>
        </p:spPr>
      </p:pic>
      <p:cxnSp>
        <p:nvCxnSpPr>
          <p:cNvPr id="66" name="Straight Arrow Connector 65">
            <a:extLst>
              <a:ext uri="{FF2B5EF4-FFF2-40B4-BE49-F238E27FC236}">
                <a16:creationId xmlns:a16="http://schemas.microsoft.com/office/drawing/2014/main" id="{7D40AC16-E739-5123-9A9E-3C6459A2FFCD}"/>
              </a:ext>
            </a:extLst>
          </p:cNvPr>
          <p:cNvCxnSpPr>
            <a:cxnSpLocks/>
          </p:cNvCxnSpPr>
          <p:nvPr/>
        </p:nvCxnSpPr>
        <p:spPr>
          <a:xfrm flipH="1">
            <a:off x="3371599" y="3509620"/>
            <a:ext cx="225519" cy="196475"/>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7" name="Straight Arrow Connector 66">
            <a:extLst>
              <a:ext uri="{FF2B5EF4-FFF2-40B4-BE49-F238E27FC236}">
                <a16:creationId xmlns:a16="http://schemas.microsoft.com/office/drawing/2014/main" id="{E830D937-8CC3-6168-CAB8-CFA17364025A}"/>
              </a:ext>
            </a:extLst>
          </p:cNvPr>
          <p:cNvCxnSpPr>
            <a:cxnSpLocks/>
          </p:cNvCxnSpPr>
          <p:nvPr/>
        </p:nvCxnSpPr>
        <p:spPr>
          <a:xfrm flipV="1">
            <a:off x="3190859" y="3732235"/>
            <a:ext cx="177284" cy="155648"/>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72" name="Straight Connector 71">
            <a:extLst>
              <a:ext uri="{FF2B5EF4-FFF2-40B4-BE49-F238E27FC236}">
                <a16:creationId xmlns:a16="http://schemas.microsoft.com/office/drawing/2014/main" id="{2D3AA70E-DE52-E981-98CA-FBDE097D71AC}"/>
              </a:ext>
            </a:extLst>
          </p:cNvPr>
          <p:cNvCxnSpPr>
            <a:cxnSpLocks/>
          </p:cNvCxnSpPr>
          <p:nvPr/>
        </p:nvCxnSpPr>
        <p:spPr>
          <a:xfrm>
            <a:off x="1523601" y="3714715"/>
            <a:ext cx="151456" cy="116114"/>
          </a:xfrm>
          <a:prstGeom prst="line">
            <a:avLst/>
          </a:prstGeom>
          <a:ln w="38100">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5" name="Straight Arrow Connector 74">
            <a:extLst>
              <a:ext uri="{FF2B5EF4-FFF2-40B4-BE49-F238E27FC236}">
                <a16:creationId xmlns:a16="http://schemas.microsoft.com/office/drawing/2014/main" id="{B94B864B-FE29-7CAD-8106-A0F5D8099CE6}"/>
              </a:ext>
            </a:extLst>
          </p:cNvPr>
          <p:cNvCxnSpPr>
            <a:cxnSpLocks/>
          </p:cNvCxnSpPr>
          <p:nvPr/>
        </p:nvCxnSpPr>
        <p:spPr>
          <a:xfrm flipV="1">
            <a:off x="1655566" y="3816884"/>
            <a:ext cx="1455111" cy="23175"/>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7" name="Rectangle 6">
            <a:extLst>
              <a:ext uri="{FF2B5EF4-FFF2-40B4-BE49-F238E27FC236}">
                <a16:creationId xmlns:a16="http://schemas.microsoft.com/office/drawing/2014/main" id="{C24A891E-2CDF-4A30-D016-208DE2C2A32B}"/>
              </a:ext>
            </a:extLst>
          </p:cNvPr>
          <p:cNvSpPr/>
          <p:nvPr/>
        </p:nvSpPr>
        <p:spPr>
          <a:xfrm>
            <a:off x="1887552" y="1403874"/>
            <a:ext cx="149652" cy="345011"/>
          </a:xfrm>
          <a:prstGeom prst="rect">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30A8D2B1-4E69-1FE8-E422-F81974C914F1}"/>
              </a:ext>
            </a:extLst>
          </p:cNvPr>
          <p:cNvSpPr/>
          <p:nvPr/>
        </p:nvSpPr>
        <p:spPr>
          <a:xfrm>
            <a:off x="1871066" y="1403874"/>
            <a:ext cx="53072" cy="822955"/>
          </a:xfrm>
          <a:prstGeom prst="rect">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9" name="Straight Connector 8">
            <a:extLst>
              <a:ext uri="{FF2B5EF4-FFF2-40B4-BE49-F238E27FC236}">
                <a16:creationId xmlns:a16="http://schemas.microsoft.com/office/drawing/2014/main" id="{44FF88C2-0764-2F1C-6790-3AD9312A32CA}"/>
              </a:ext>
            </a:extLst>
          </p:cNvPr>
          <p:cNvCxnSpPr>
            <a:cxnSpLocks/>
          </p:cNvCxnSpPr>
          <p:nvPr/>
        </p:nvCxnSpPr>
        <p:spPr>
          <a:xfrm>
            <a:off x="1860697" y="1057067"/>
            <a:ext cx="11213" cy="1524563"/>
          </a:xfrm>
          <a:prstGeom prst="line">
            <a:avLst/>
          </a:prstGeom>
          <a:ln w="19050">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sp>
        <p:nvSpPr>
          <p:cNvPr id="10" name="Rectangle 9">
            <a:extLst>
              <a:ext uri="{FF2B5EF4-FFF2-40B4-BE49-F238E27FC236}">
                <a16:creationId xmlns:a16="http://schemas.microsoft.com/office/drawing/2014/main" id="{51768328-3A08-EA53-2202-8A86D25E6E45}"/>
              </a:ext>
            </a:extLst>
          </p:cNvPr>
          <p:cNvSpPr/>
          <p:nvPr/>
        </p:nvSpPr>
        <p:spPr>
          <a:xfrm>
            <a:off x="1812389" y="1384201"/>
            <a:ext cx="112116" cy="125859"/>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10506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72E653-6A7D-84E0-039A-12B29A5C8F16}"/>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1F18FC12-5551-E01A-4A94-7CE6D1846F0B}"/>
              </a:ext>
            </a:extLst>
          </p:cNvPr>
          <p:cNvSpPr>
            <a:spLocks noGrp="1"/>
          </p:cNvSpPr>
          <p:nvPr>
            <p:ph type="dt" sz="half" idx="2"/>
          </p:nvPr>
        </p:nvSpPr>
        <p:spPr/>
        <p:txBody>
          <a:bodyPr/>
          <a:lstStyle/>
          <a:p>
            <a:fld id="{1089628F-FCE3-4ECD-84F0-41A37E92B65B}" type="datetime1">
              <a:rPr lang="en-US" smtClean="0"/>
              <a:t>3/11/2025</a:t>
            </a:fld>
            <a:endParaRPr lang="en-US" dirty="0"/>
          </a:p>
        </p:txBody>
      </p:sp>
      <p:sp>
        <p:nvSpPr>
          <p:cNvPr id="3" name="Footer Placeholder 2">
            <a:extLst>
              <a:ext uri="{FF2B5EF4-FFF2-40B4-BE49-F238E27FC236}">
                <a16:creationId xmlns:a16="http://schemas.microsoft.com/office/drawing/2014/main" id="{09074F25-CDD3-3BA5-67E7-E34CE0D7D0A4}"/>
              </a:ext>
            </a:extLst>
          </p:cNvPr>
          <p:cNvSpPr>
            <a:spLocks noGrp="1"/>
          </p:cNvSpPr>
          <p:nvPr>
            <p:ph type="ftr" sz="quarter" idx="3"/>
          </p:nvPr>
        </p:nvSpPr>
        <p:spPr/>
        <p:txBody>
          <a:bodyPr/>
          <a:lstStyle/>
          <a:p>
            <a:r>
              <a:rPr lang="en-US"/>
              <a:t>Author: Sachin Gowrishankar</a:t>
            </a:r>
            <a:endParaRPr lang="en-US" dirty="0"/>
          </a:p>
        </p:txBody>
      </p:sp>
      <p:sp>
        <p:nvSpPr>
          <p:cNvPr id="4" name="Slide Number Placeholder 3">
            <a:extLst>
              <a:ext uri="{FF2B5EF4-FFF2-40B4-BE49-F238E27FC236}">
                <a16:creationId xmlns:a16="http://schemas.microsoft.com/office/drawing/2014/main" id="{3F853C47-3311-CBA1-C7E6-2BA7A4D48022}"/>
              </a:ext>
            </a:extLst>
          </p:cNvPr>
          <p:cNvSpPr>
            <a:spLocks noGrp="1"/>
          </p:cNvSpPr>
          <p:nvPr>
            <p:ph type="sldNum" sz="quarter" idx="4"/>
          </p:nvPr>
        </p:nvSpPr>
        <p:spPr/>
        <p:txBody>
          <a:bodyPr/>
          <a:lstStyle/>
          <a:p>
            <a:fld id="{17918391-D411-FE40-AAD7-861AE5233E0E}" type="slidenum">
              <a:rPr lang="en-US" smtClean="0"/>
              <a:pPr/>
              <a:t>6</a:t>
            </a:fld>
            <a:endParaRPr lang="en-US"/>
          </a:p>
        </p:txBody>
      </p:sp>
      <p:sp>
        <p:nvSpPr>
          <p:cNvPr id="5" name="Title 1">
            <a:extLst>
              <a:ext uri="{FF2B5EF4-FFF2-40B4-BE49-F238E27FC236}">
                <a16:creationId xmlns:a16="http://schemas.microsoft.com/office/drawing/2014/main" id="{F6377AFA-4781-632A-DF03-AB067679F514}"/>
              </a:ext>
            </a:extLst>
          </p:cNvPr>
          <p:cNvSpPr txBox="1">
            <a:spLocks/>
          </p:cNvSpPr>
          <p:nvPr/>
        </p:nvSpPr>
        <p:spPr>
          <a:xfrm>
            <a:off x="88385" y="-16678"/>
            <a:ext cx="8155205" cy="561462"/>
          </a:xfrm>
          <a:prstGeom prst="rect">
            <a:avLst/>
          </a:prstGeom>
        </p:spPr>
        <p:txBody>
          <a:bodyPr>
            <a:noAutofit/>
          </a:bodyPr>
          <a:lst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a:lstStyle>
          <a:p>
            <a:r>
              <a:rPr lang="en-US" sz="3600" b="1" dirty="0"/>
              <a:t>Reference 11T – Results summary</a:t>
            </a:r>
            <a:endParaRPr lang="en-GB" sz="3600" b="1" dirty="0"/>
          </a:p>
        </p:txBody>
      </p:sp>
      <p:grpSp>
        <p:nvGrpSpPr>
          <p:cNvPr id="77" name="Group 76">
            <a:extLst>
              <a:ext uri="{FF2B5EF4-FFF2-40B4-BE49-F238E27FC236}">
                <a16:creationId xmlns:a16="http://schemas.microsoft.com/office/drawing/2014/main" id="{17C12686-C475-252D-DA0B-0FC71FD29A58}"/>
              </a:ext>
            </a:extLst>
          </p:cNvPr>
          <p:cNvGrpSpPr/>
          <p:nvPr/>
        </p:nvGrpSpPr>
        <p:grpSpPr>
          <a:xfrm>
            <a:off x="41487" y="493346"/>
            <a:ext cx="9026867" cy="3037589"/>
            <a:chOff x="-34159" y="580580"/>
            <a:chExt cx="9026867" cy="3037589"/>
          </a:xfrm>
        </p:grpSpPr>
        <p:pic>
          <p:nvPicPr>
            <p:cNvPr id="14" name="Picture 13" descr="hydraulic press Icon 5512597">
              <a:extLst>
                <a:ext uri="{FF2B5EF4-FFF2-40B4-BE49-F238E27FC236}">
                  <a16:creationId xmlns:a16="http://schemas.microsoft.com/office/drawing/2014/main" id="{5FAFF40D-4D98-90C8-3C1A-56D294586C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363" y="702743"/>
              <a:ext cx="382558" cy="34035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spring Icon 1470237">
              <a:extLst>
                <a:ext uri="{FF2B5EF4-FFF2-40B4-BE49-F238E27FC236}">
                  <a16:creationId xmlns:a16="http://schemas.microsoft.com/office/drawing/2014/main" id="{CD756E05-211C-28E0-509B-E4DC132DA5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0575" y="628013"/>
              <a:ext cx="474458" cy="42214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welding Icon 4573186">
              <a:extLst>
                <a:ext uri="{FF2B5EF4-FFF2-40B4-BE49-F238E27FC236}">
                  <a16:creationId xmlns:a16="http://schemas.microsoft.com/office/drawing/2014/main" id="{711431A4-541A-7373-46D6-B0E1D2F448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0489" y="590975"/>
              <a:ext cx="596169" cy="50289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cooling Icon 5554396">
              <a:extLst>
                <a:ext uri="{FF2B5EF4-FFF2-40B4-BE49-F238E27FC236}">
                  <a16:creationId xmlns:a16="http://schemas.microsoft.com/office/drawing/2014/main" id="{1EC8EDDA-571D-2FA9-55C1-B37D45454B8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46314" y="580580"/>
              <a:ext cx="568049" cy="50540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power Icon 5630379">
              <a:extLst>
                <a:ext uri="{FF2B5EF4-FFF2-40B4-BE49-F238E27FC236}">
                  <a16:creationId xmlns:a16="http://schemas.microsoft.com/office/drawing/2014/main" id="{E1C3AE2C-AA23-D52B-4348-B7E54D82B0C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04019" y="667372"/>
              <a:ext cx="426507" cy="379495"/>
            </a:xfrm>
            <a:prstGeom prst="rect">
              <a:avLst/>
            </a:prstGeom>
            <a:noFill/>
            <a:extLst>
              <a:ext uri="{909E8E84-426E-40DD-AFC4-6F175D3DCCD1}">
                <a14:hiddenFill xmlns:a14="http://schemas.microsoft.com/office/drawing/2010/main">
                  <a:solidFill>
                    <a:srgbClr val="FFFFFF"/>
                  </a:solidFill>
                </a14:hiddenFill>
              </a:ext>
            </a:extLst>
          </p:spPr>
        </p:pic>
        <p:grpSp>
          <p:nvGrpSpPr>
            <p:cNvPr id="43" name="Group 42">
              <a:extLst>
                <a:ext uri="{FF2B5EF4-FFF2-40B4-BE49-F238E27FC236}">
                  <a16:creationId xmlns:a16="http://schemas.microsoft.com/office/drawing/2014/main" id="{59664A8D-3277-EC07-C33A-8EF15EEA6674}"/>
                </a:ext>
              </a:extLst>
            </p:cNvPr>
            <p:cNvGrpSpPr/>
            <p:nvPr/>
          </p:nvGrpSpPr>
          <p:grpSpPr>
            <a:xfrm>
              <a:off x="1729487" y="1823445"/>
              <a:ext cx="1934763" cy="1454900"/>
              <a:chOff x="2302736" y="1370842"/>
              <a:chExt cx="2160697" cy="1583779"/>
            </a:xfrm>
          </p:grpSpPr>
          <p:pic>
            <p:nvPicPr>
              <p:cNvPr id="9" name="Picture 8">
                <a:extLst>
                  <a:ext uri="{FF2B5EF4-FFF2-40B4-BE49-F238E27FC236}">
                    <a16:creationId xmlns:a16="http://schemas.microsoft.com/office/drawing/2014/main" id="{5DF070CA-A9B5-5AC1-E151-3B4822511758}"/>
                  </a:ext>
                </a:extLst>
              </p:cNvPr>
              <p:cNvPicPr>
                <a:picLocks noChangeAspect="1"/>
              </p:cNvPicPr>
              <p:nvPr/>
            </p:nvPicPr>
            <p:blipFill>
              <a:blip r:embed="rId7"/>
              <a:stretch>
                <a:fillRect/>
              </a:stretch>
            </p:blipFill>
            <p:spPr>
              <a:xfrm>
                <a:off x="2302736" y="1370842"/>
                <a:ext cx="1712692" cy="1583779"/>
              </a:xfrm>
              <a:prstGeom prst="rect">
                <a:avLst/>
              </a:prstGeom>
            </p:spPr>
          </p:pic>
          <p:sp>
            <p:nvSpPr>
              <p:cNvPr id="20" name="Rectangle 19">
                <a:extLst>
                  <a:ext uri="{FF2B5EF4-FFF2-40B4-BE49-F238E27FC236}">
                    <a16:creationId xmlns:a16="http://schemas.microsoft.com/office/drawing/2014/main" id="{2CAEFE46-ABFD-93A5-1789-F7E9CF51FBB9}"/>
                  </a:ext>
                </a:extLst>
              </p:cNvPr>
              <p:cNvSpPr/>
              <p:nvPr/>
            </p:nvSpPr>
            <p:spPr>
              <a:xfrm>
                <a:off x="3740046" y="2555823"/>
                <a:ext cx="127417" cy="119921"/>
              </a:xfrm>
              <a:prstGeom prst="rect">
                <a:avLst/>
              </a:prstGeom>
              <a:solidFill>
                <a:schemeClr val="bg2">
                  <a:lumMod val="1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6" name="TextBox 25">
                <a:extLst>
                  <a:ext uri="{FF2B5EF4-FFF2-40B4-BE49-F238E27FC236}">
                    <a16:creationId xmlns:a16="http://schemas.microsoft.com/office/drawing/2014/main" id="{372CB550-A306-218F-E988-7D82849B1349}"/>
                  </a:ext>
                </a:extLst>
              </p:cNvPr>
              <p:cNvSpPr txBox="1"/>
              <p:nvPr/>
            </p:nvSpPr>
            <p:spPr>
              <a:xfrm>
                <a:off x="3761125" y="2052925"/>
                <a:ext cx="702308" cy="402048"/>
              </a:xfrm>
              <a:prstGeom prst="rect">
                <a:avLst/>
              </a:prstGeom>
              <a:noFill/>
            </p:spPr>
            <p:txBody>
              <a:bodyPr wrap="square" rtlCol="0">
                <a:spAutoFit/>
              </a:bodyPr>
              <a:lstStyle/>
              <a:p>
                <a:r>
                  <a:rPr lang="en-US" b="1" dirty="0">
                    <a:solidFill>
                      <a:srgbClr val="000000"/>
                    </a:solidFill>
                  </a:rPr>
                  <a:t>Key</a:t>
                </a:r>
                <a:endParaRPr lang="en-GB" b="1" dirty="0">
                  <a:solidFill>
                    <a:srgbClr val="000000"/>
                  </a:solidFill>
                </a:endParaRPr>
              </a:p>
            </p:txBody>
          </p:sp>
        </p:grpSp>
        <p:grpSp>
          <p:nvGrpSpPr>
            <p:cNvPr id="42" name="Group 41">
              <a:extLst>
                <a:ext uri="{FF2B5EF4-FFF2-40B4-BE49-F238E27FC236}">
                  <a16:creationId xmlns:a16="http://schemas.microsoft.com/office/drawing/2014/main" id="{94129E14-A534-6A6D-5D82-AED595D8238C}"/>
                </a:ext>
              </a:extLst>
            </p:cNvPr>
            <p:cNvGrpSpPr/>
            <p:nvPr/>
          </p:nvGrpSpPr>
          <p:grpSpPr>
            <a:xfrm>
              <a:off x="0" y="1536352"/>
              <a:ext cx="1729487" cy="1741995"/>
              <a:chOff x="203089" y="1015409"/>
              <a:chExt cx="1883769" cy="2007305"/>
            </a:xfrm>
          </p:grpSpPr>
          <p:pic>
            <p:nvPicPr>
              <p:cNvPr id="13" name="Picture 12">
                <a:extLst>
                  <a:ext uri="{FF2B5EF4-FFF2-40B4-BE49-F238E27FC236}">
                    <a16:creationId xmlns:a16="http://schemas.microsoft.com/office/drawing/2014/main" id="{9BE0C07B-BEB4-C344-1E23-0B72233928E5}"/>
                  </a:ext>
                </a:extLst>
              </p:cNvPr>
              <p:cNvPicPr>
                <a:picLocks noChangeAspect="1"/>
              </p:cNvPicPr>
              <p:nvPr/>
            </p:nvPicPr>
            <p:blipFill>
              <a:blip r:embed="rId8"/>
              <a:stretch>
                <a:fillRect/>
              </a:stretch>
            </p:blipFill>
            <p:spPr>
              <a:xfrm>
                <a:off x="203089" y="1302751"/>
                <a:ext cx="1883769" cy="1719963"/>
              </a:xfrm>
              <a:prstGeom prst="rect">
                <a:avLst/>
              </a:prstGeom>
            </p:spPr>
          </p:pic>
          <p:sp>
            <p:nvSpPr>
              <p:cNvPr id="21" name="Arrow: Down 20">
                <a:extLst>
                  <a:ext uri="{FF2B5EF4-FFF2-40B4-BE49-F238E27FC236}">
                    <a16:creationId xmlns:a16="http://schemas.microsoft.com/office/drawing/2014/main" id="{C10AF806-6401-A9BA-DEE8-90A404335D16}"/>
                  </a:ext>
                </a:extLst>
              </p:cNvPr>
              <p:cNvSpPr/>
              <p:nvPr/>
            </p:nvSpPr>
            <p:spPr>
              <a:xfrm>
                <a:off x="1678898" y="1981009"/>
                <a:ext cx="157396" cy="363443"/>
              </a:xfrm>
              <a:prstGeom prst="downArrow">
                <a:avLst/>
              </a:prstGeom>
              <a:solidFill>
                <a:srgbClr val="000000"/>
              </a:solidFill>
              <a:ln w="381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Arrow: Down 24">
                <a:extLst>
                  <a:ext uri="{FF2B5EF4-FFF2-40B4-BE49-F238E27FC236}">
                    <a16:creationId xmlns:a16="http://schemas.microsoft.com/office/drawing/2014/main" id="{59C6F3D5-E16F-767E-538A-3A0BBEC4A5AD}"/>
                  </a:ext>
                </a:extLst>
              </p:cNvPr>
              <p:cNvSpPr/>
              <p:nvPr/>
            </p:nvSpPr>
            <p:spPr>
              <a:xfrm>
                <a:off x="1373580" y="1580962"/>
                <a:ext cx="157396" cy="363443"/>
              </a:xfrm>
              <a:prstGeom prst="downArrow">
                <a:avLst/>
              </a:prstGeom>
              <a:solidFill>
                <a:srgbClr val="000000"/>
              </a:solidFill>
              <a:ln w="381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1563CFF5-B3C8-5154-A8E5-1B5FAC42F6FD}"/>
                      </a:ext>
                    </a:extLst>
                  </p:cNvPr>
                  <p:cNvSpPr txBox="1"/>
                  <p:nvPr/>
                </p:nvSpPr>
                <p:spPr>
                  <a:xfrm>
                    <a:off x="901686" y="1015409"/>
                    <a:ext cx="914400" cy="45284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smtClean="0">
                              <a:solidFill>
                                <a:srgbClr val="000000"/>
                              </a:solidFill>
                              <a:latin typeface="Cambria Math" panose="02040503050406030204" pitchFamily="18" charset="0"/>
                            </a:rPr>
                            <m:t>𝑭</m:t>
                          </m:r>
                          <m:r>
                            <a:rPr lang="en-US" sz="2000" b="1" i="1" baseline="-25000" smtClean="0">
                              <a:solidFill>
                                <a:srgbClr val="000000"/>
                              </a:solidFill>
                              <a:latin typeface="Cambria Math" panose="02040503050406030204" pitchFamily="18" charset="0"/>
                            </a:rPr>
                            <m:t>𝒄𝒐𝒍𝒍𝒂𝒓𝒊𝒏𝒈</m:t>
                          </m:r>
                        </m:oMath>
                      </m:oMathPara>
                    </a14:m>
                    <a:endParaRPr lang="en-GB" sz="2000" b="1" baseline="-25000" dirty="0">
                      <a:solidFill>
                        <a:srgbClr val="000000"/>
                      </a:solidFill>
                    </a:endParaRPr>
                  </a:p>
                </p:txBody>
              </p:sp>
            </mc:Choice>
            <mc:Fallback xmlns="">
              <p:sp>
                <p:nvSpPr>
                  <p:cNvPr id="34" name="TextBox 33">
                    <a:extLst>
                      <a:ext uri="{FF2B5EF4-FFF2-40B4-BE49-F238E27FC236}">
                        <a16:creationId xmlns:a16="http://schemas.microsoft.com/office/drawing/2014/main" id="{1563CFF5-B3C8-5154-A8E5-1B5FAC42F6FD}"/>
                      </a:ext>
                    </a:extLst>
                  </p:cNvPr>
                  <p:cNvSpPr txBox="1">
                    <a:spLocks noRot="1" noChangeAspect="1" noMove="1" noResize="1" noEditPoints="1" noAdjustHandles="1" noChangeArrowheads="1" noChangeShapeType="1" noTextEdit="1"/>
                  </p:cNvSpPr>
                  <p:nvPr/>
                </p:nvSpPr>
                <p:spPr>
                  <a:xfrm>
                    <a:off x="901686" y="1015409"/>
                    <a:ext cx="914400" cy="452847"/>
                  </a:xfrm>
                  <a:prstGeom prst="rect">
                    <a:avLst/>
                  </a:prstGeom>
                  <a:blipFill>
                    <a:blip r:embed="rId9"/>
                    <a:stretch>
                      <a:fillRect r="-35036" b="-18750"/>
                    </a:stretch>
                  </a:blipFill>
                </p:spPr>
                <p:txBody>
                  <a:bodyPr/>
                  <a:lstStyle/>
                  <a:p>
                    <a:r>
                      <a:rPr lang="en-GB">
                        <a:noFill/>
                      </a:rPr>
                      <a:t> </a:t>
                    </a:r>
                  </a:p>
                </p:txBody>
              </p:sp>
            </mc:Fallback>
          </mc:AlternateContent>
        </p:grpSp>
        <p:grpSp>
          <p:nvGrpSpPr>
            <p:cNvPr id="46" name="Group 45">
              <a:extLst>
                <a:ext uri="{FF2B5EF4-FFF2-40B4-BE49-F238E27FC236}">
                  <a16:creationId xmlns:a16="http://schemas.microsoft.com/office/drawing/2014/main" id="{E9C1B45B-71AF-294A-AB14-53BB28CA83A4}"/>
                </a:ext>
              </a:extLst>
            </p:cNvPr>
            <p:cNvGrpSpPr/>
            <p:nvPr/>
          </p:nvGrpSpPr>
          <p:grpSpPr>
            <a:xfrm>
              <a:off x="2808188" y="1680453"/>
              <a:ext cx="2420072" cy="1584116"/>
              <a:chOff x="3658186" y="1202478"/>
              <a:chExt cx="2905141" cy="1820236"/>
            </a:xfrm>
          </p:grpSpPr>
          <p:grpSp>
            <p:nvGrpSpPr>
              <p:cNvPr id="44" name="Group 43">
                <a:extLst>
                  <a:ext uri="{FF2B5EF4-FFF2-40B4-BE49-F238E27FC236}">
                    <a16:creationId xmlns:a16="http://schemas.microsoft.com/office/drawing/2014/main" id="{22F456B6-7B00-2CF8-5229-2E4C35600F72}"/>
                  </a:ext>
                </a:extLst>
              </p:cNvPr>
              <p:cNvGrpSpPr/>
              <p:nvPr/>
            </p:nvGrpSpPr>
            <p:grpSpPr>
              <a:xfrm>
                <a:off x="3658186" y="1202478"/>
                <a:ext cx="2905141" cy="1820236"/>
                <a:chOff x="3658186" y="1202478"/>
                <a:chExt cx="2905141" cy="1820236"/>
              </a:xfrm>
            </p:grpSpPr>
            <p:pic>
              <p:nvPicPr>
                <p:cNvPr id="28" name="Picture 27">
                  <a:extLst>
                    <a:ext uri="{FF2B5EF4-FFF2-40B4-BE49-F238E27FC236}">
                      <a16:creationId xmlns:a16="http://schemas.microsoft.com/office/drawing/2014/main" id="{1461090E-55D9-BAC3-FF28-A52587915B4D}"/>
                    </a:ext>
                  </a:extLst>
                </p:cNvPr>
                <p:cNvPicPr>
                  <a:picLocks noChangeAspect="1"/>
                </p:cNvPicPr>
                <p:nvPr/>
              </p:nvPicPr>
              <p:blipFill>
                <a:blip r:embed="rId10"/>
                <a:stretch>
                  <a:fillRect/>
                </a:stretch>
              </p:blipFill>
              <p:spPr>
                <a:xfrm>
                  <a:off x="4564506" y="1202478"/>
                  <a:ext cx="1998821" cy="1820236"/>
                </a:xfrm>
                <a:prstGeom prst="rect">
                  <a:avLst/>
                </a:prstGeom>
              </p:spPr>
            </p:pic>
            <p:sp>
              <p:nvSpPr>
                <p:cNvPr id="30" name="Arrow: Down 29">
                  <a:extLst>
                    <a:ext uri="{FF2B5EF4-FFF2-40B4-BE49-F238E27FC236}">
                      <a16:creationId xmlns:a16="http://schemas.microsoft.com/office/drawing/2014/main" id="{9CD5A172-9783-8EEF-616A-2EAE140684EE}"/>
                    </a:ext>
                  </a:extLst>
                </p:cNvPr>
                <p:cNvSpPr/>
                <p:nvPr/>
              </p:nvSpPr>
              <p:spPr>
                <a:xfrm rot="5400000">
                  <a:off x="4417726" y="1107328"/>
                  <a:ext cx="104755" cy="363443"/>
                </a:xfrm>
                <a:prstGeom prst="downArrow">
                  <a:avLst/>
                </a:prstGeom>
                <a:solidFill>
                  <a:srgbClr val="000000"/>
                </a:solidFill>
                <a:ln w="381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CA014323-4FAF-2F1D-9596-736C45746E3D}"/>
                        </a:ext>
                      </a:extLst>
                    </p:cNvPr>
                    <p:cNvSpPr txBox="1"/>
                    <p:nvPr/>
                  </p:nvSpPr>
                  <p:spPr>
                    <a:xfrm>
                      <a:off x="3658186" y="1304790"/>
                      <a:ext cx="914399" cy="4515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smtClean="0">
                                <a:solidFill>
                                  <a:srgbClr val="000000"/>
                                </a:solidFill>
                                <a:latin typeface="Cambria Math" panose="02040503050406030204" pitchFamily="18" charset="0"/>
                              </a:rPr>
                              <m:t>𝛿</m:t>
                            </m:r>
                            <m:r>
                              <a:rPr lang="en-US" sz="2000" b="1" i="1" baseline="-25000" smtClean="0">
                                <a:solidFill>
                                  <a:srgbClr val="000000"/>
                                </a:solidFill>
                                <a:latin typeface="Cambria Math" panose="02040503050406030204" pitchFamily="18" charset="0"/>
                              </a:rPr>
                              <m:t>𝒘𝒆𝒍𝒅</m:t>
                            </m:r>
                          </m:oMath>
                        </m:oMathPara>
                      </a14:m>
                      <a:endParaRPr lang="en-GB" sz="2000" b="1" baseline="-25000" dirty="0">
                        <a:solidFill>
                          <a:srgbClr val="000000"/>
                        </a:solidFill>
                      </a:endParaRPr>
                    </a:p>
                  </p:txBody>
                </p:sp>
              </mc:Choice>
              <mc:Fallback xmlns="">
                <p:sp>
                  <p:nvSpPr>
                    <p:cNvPr id="35" name="TextBox 34">
                      <a:extLst>
                        <a:ext uri="{FF2B5EF4-FFF2-40B4-BE49-F238E27FC236}">
                          <a16:creationId xmlns:a16="http://schemas.microsoft.com/office/drawing/2014/main" id="{CA014323-4FAF-2F1D-9596-736C45746E3D}"/>
                        </a:ext>
                      </a:extLst>
                    </p:cNvPr>
                    <p:cNvSpPr txBox="1">
                      <a:spLocks noRot="1" noChangeAspect="1" noMove="1" noResize="1" noEditPoints="1" noAdjustHandles="1" noChangeArrowheads="1" noChangeShapeType="1" noTextEdit="1"/>
                    </p:cNvSpPr>
                    <p:nvPr/>
                  </p:nvSpPr>
                  <p:spPr>
                    <a:xfrm>
                      <a:off x="3658186" y="1304790"/>
                      <a:ext cx="914399" cy="451570"/>
                    </a:xfrm>
                    <a:prstGeom prst="rect">
                      <a:avLst/>
                    </a:prstGeom>
                    <a:blipFill>
                      <a:blip r:embed="rId11"/>
                      <a:stretch>
                        <a:fillRect b="-4688"/>
                      </a:stretch>
                    </a:blipFill>
                  </p:spPr>
                  <p:txBody>
                    <a:bodyPr/>
                    <a:lstStyle/>
                    <a:p>
                      <a:r>
                        <a:rPr lang="en-GB">
                          <a:noFill/>
                        </a:rPr>
                        <a:t> </a:t>
                      </a:r>
                    </a:p>
                  </p:txBody>
                </p:sp>
              </mc:Fallback>
            </mc:AlternateContent>
          </p:grpSp>
          <p:grpSp>
            <p:nvGrpSpPr>
              <p:cNvPr id="37" name="Group 36">
                <a:extLst>
                  <a:ext uri="{FF2B5EF4-FFF2-40B4-BE49-F238E27FC236}">
                    <a16:creationId xmlns:a16="http://schemas.microsoft.com/office/drawing/2014/main" id="{183EF6B4-4A72-04CF-40EE-D606DAF56A75}"/>
                  </a:ext>
                </a:extLst>
              </p:cNvPr>
              <p:cNvGrpSpPr/>
              <p:nvPr/>
            </p:nvGrpSpPr>
            <p:grpSpPr>
              <a:xfrm>
                <a:off x="4657375" y="1398832"/>
                <a:ext cx="199438" cy="945620"/>
                <a:chOff x="4657375" y="1398832"/>
                <a:chExt cx="199438" cy="596532"/>
              </a:xfrm>
            </p:grpSpPr>
            <p:sp>
              <p:nvSpPr>
                <p:cNvPr id="29" name="Rectangle 28">
                  <a:extLst>
                    <a:ext uri="{FF2B5EF4-FFF2-40B4-BE49-F238E27FC236}">
                      <a16:creationId xmlns:a16="http://schemas.microsoft.com/office/drawing/2014/main" id="{A2B28EF1-8BDE-7184-D8D8-36C6F98507A7}"/>
                    </a:ext>
                  </a:extLst>
                </p:cNvPr>
                <p:cNvSpPr/>
                <p:nvPr/>
              </p:nvSpPr>
              <p:spPr>
                <a:xfrm>
                  <a:off x="4677165" y="1398832"/>
                  <a:ext cx="179648" cy="250087"/>
                </a:xfrm>
                <a:prstGeom prst="rect">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6" name="Rectangle 35">
                  <a:extLst>
                    <a:ext uri="{FF2B5EF4-FFF2-40B4-BE49-F238E27FC236}">
                      <a16:creationId xmlns:a16="http://schemas.microsoft.com/office/drawing/2014/main" id="{0D078474-E3E9-B842-C1D0-5132B8343E71}"/>
                    </a:ext>
                  </a:extLst>
                </p:cNvPr>
                <p:cNvSpPr/>
                <p:nvPr/>
              </p:nvSpPr>
              <p:spPr>
                <a:xfrm>
                  <a:off x="4657375" y="1398832"/>
                  <a:ext cx="63709" cy="596532"/>
                </a:xfrm>
                <a:prstGeom prst="rect">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grpSp>
        <p:sp>
          <p:nvSpPr>
            <p:cNvPr id="38" name="TextBox 37">
              <a:extLst>
                <a:ext uri="{FF2B5EF4-FFF2-40B4-BE49-F238E27FC236}">
                  <a16:creationId xmlns:a16="http://schemas.microsoft.com/office/drawing/2014/main" id="{8DC9C6D0-6B04-8412-A840-BB825C0A523C}"/>
                </a:ext>
              </a:extLst>
            </p:cNvPr>
            <p:cNvSpPr txBox="1"/>
            <p:nvPr/>
          </p:nvSpPr>
          <p:spPr>
            <a:xfrm>
              <a:off x="-34159" y="1079292"/>
              <a:ext cx="1533603" cy="430887"/>
            </a:xfrm>
            <a:prstGeom prst="rect">
              <a:avLst/>
            </a:prstGeom>
            <a:noFill/>
          </p:spPr>
          <p:txBody>
            <a:bodyPr wrap="square" rtlCol="0">
              <a:spAutoFit/>
            </a:bodyPr>
            <a:lstStyle/>
            <a:p>
              <a:r>
                <a:rPr lang="en-US" sz="2200" b="1" dirty="0">
                  <a:latin typeface="Calibri" panose="020F0502020204030204" pitchFamily="34" charset="0"/>
                  <a:cs typeface="Calibri" panose="020F0502020204030204" pitchFamily="34" charset="0"/>
                </a:rPr>
                <a:t>[Collaring]</a:t>
              </a:r>
              <a:endParaRPr lang="en-GB" sz="2200" b="1" dirty="0">
                <a:latin typeface="Calibri" panose="020F0502020204030204" pitchFamily="34" charset="0"/>
                <a:cs typeface="Calibri" panose="020F0502020204030204" pitchFamily="34" charset="0"/>
              </a:endParaRPr>
            </a:p>
          </p:txBody>
        </p:sp>
        <p:sp>
          <p:nvSpPr>
            <p:cNvPr id="39" name="TextBox 38">
              <a:extLst>
                <a:ext uri="{FF2B5EF4-FFF2-40B4-BE49-F238E27FC236}">
                  <a16:creationId xmlns:a16="http://schemas.microsoft.com/office/drawing/2014/main" id="{4797A86A-288C-06CD-F991-97644CC6FBE6}"/>
                </a:ext>
              </a:extLst>
            </p:cNvPr>
            <p:cNvSpPr txBox="1"/>
            <p:nvPr/>
          </p:nvSpPr>
          <p:spPr>
            <a:xfrm>
              <a:off x="1581939" y="1072024"/>
              <a:ext cx="1752471" cy="430887"/>
            </a:xfrm>
            <a:prstGeom prst="rect">
              <a:avLst/>
            </a:prstGeom>
            <a:noFill/>
          </p:spPr>
          <p:txBody>
            <a:bodyPr wrap="square" rtlCol="0">
              <a:spAutoFit/>
            </a:bodyPr>
            <a:lstStyle/>
            <a:p>
              <a:r>
                <a:rPr lang="en-US" sz="2200" b="1" dirty="0">
                  <a:latin typeface="Calibri" panose="020F0502020204030204" pitchFamily="34" charset="0"/>
                  <a:cs typeface="Calibri" panose="020F0502020204030204" pitchFamily="34" charset="0"/>
                </a:rPr>
                <a:t>[Spring back]</a:t>
              </a:r>
              <a:endParaRPr lang="en-GB" sz="2200" b="1" dirty="0">
                <a:latin typeface="Calibri" panose="020F0502020204030204" pitchFamily="34" charset="0"/>
                <a:cs typeface="Calibri" panose="020F0502020204030204" pitchFamily="34" charset="0"/>
              </a:endParaRPr>
            </a:p>
          </p:txBody>
        </p:sp>
        <p:sp>
          <p:nvSpPr>
            <p:cNvPr id="40" name="TextBox 39">
              <a:extLst>
                <a:ext uri="{FF2B5EF4-FFF2-40B4-BE49-F238E27FC236}">
                  <a16:creationId xmlns:a16="http://schemas.microsoft.com/office/drawing/2014/main" id="{408210A6-6CA7-9535-20C6-DD2F8AAE89DD}"/>
                </a:ext>
              </a:extLst>
            </p:cNvPr>
            <p:cNvSpPr txBox="1"/>
            <p:nvPr/>
          </p:nvSpPr>
          <p:spPr>
            <a:xfrm>
              <a:off x="3616956" y="1079292"/>
              <a:ext cx="1317334" cy="430887"/>
            </a:xfrm>
            <a:prstGeom prst="rect">
              <a:avLst/>
            </a:prstGeom>
            <a:noFill/>
          </p:spPr>
          <p:txBody>
            <a:bodyPr wrap="square" rtlCol="0">
              <a:spAutoFit/>
            </a:bodyPr>
            <a:lstStyle/>
            <a:p>
              <a:r>
                <a:rPr lang="en-US" sz="2200" b="1" dirty="0">
                  <a:latin typeface="Calibri" panose="020F0502020204030204" pitchFamily="34" charset="0"/>
                  <a:cs typeface="Calibri" panose="020F0502020204030204" pitchFamily="34" charset="0"/>
                </a:rPr>
                <a:t>[Welding]</a:t>
              </a:r>
              <a:endParaRPr lang="en-GB" sz="2200" b="1" dirty="0">
                <a:latin typeface="Calibri" panose="020F0502020204030204" pitchFamily="34" charset="0"/>
                <a:cs typeface="Calibri" panose="020F0502020204030204" pitchFamily="34" charset="0"/>
              </a:endParaRPr>
            </a:p>
          </p:txBody>
        </p:sp>
        <p:sp>
          <p:nvSpPr>
            <p:cNvPr id="41" name="TextBox 40">
              <a:extLst>
                <a:ext uri="{FF2B5EF4-FFF2-40B4-BE49-F238E27FC236}">
                  <a16:creationId xmlns:a16="http://schemas.microsoft.com/office/drawing/2014/main" id="{0CEAD3D0-6449-2FA5-7318-A8CFCFE8C9E9}"/>
                </a:ext>
              </a:extLst>
            </p:cNvPr>
            <p:cNvSpPr txBox="1"/>
            <p:nvPr/>
          </p:nvSpPr>
          <p:spPr>
            <a:xfrm>
              <a:off x="5316435" y="1047972"/>
              <a:ext cx="1767212" cy="430887"/>
            </a:xfrm>
            <a:prstGeom prst="rect">
              <a:avLst/>
            </a:prstGeom>
            <a:noFill/>
          </p:spPr>
          <p:txBody>
            <a:bodyPr wrap="square" rtlCol="0">
              <a:spAutoFit/>
            </a:bodyPr>
            <a:lstStyle/>
            <a:p>
              <a:r>
                <a:rPr lang="en-US" sz="2200" b="1" dirty="0">
                  <a:latin typeface="Calibri" panose="020F0502020204030204" pitchFamily="34" charset="0"/>
                  <a:cs typeface="Calibri" panose="020F0502020204030204" pitchFamily="34" charset="0"/>
                </a:rPr>
                <a:t>[Cool down]</a:t>
              </a:r>
              <a:endParaRPr lang="en-GB" sz="2200" b="1" dirty="0">
                <a:latin typeface="Calibri" panose="020F0502020204030204" pitchFamily="34" charset="0"/>
                <a:cs typeface="Calibri" panose="020F0502020204030204" pitchFamily="34" charset="0"/>
              </a:endParaRPr>
            </a:p>
          </p:txBody>
        </p:sp>
        <p:grpSp>
          <p:nvGrpSpPr>
            <p:cNvPr id="70" name="Group 69">
              <a:extLst>
                <a:ext uri="{FF2B5EF4-FFF2-40B4-BE49-F238E27FC236}">
                  <a16:creationId xmlns:a16="http://schemas.microsoft.com/office/drawing/2014/main" id="{396C2E46-284D-F0E2-3BD9-CC8626007721}"/>
                </a:ext>
              </a:extLst>
            </p:cNvPr>
            <p:cNvGrpSpPr/>
            <p:nvPr/>
          </p:nvGrpSpPr>
          <p:grpSpPr>
            <a:xfrm>
              <a:off x="5323480" y="1484026"/>
              <a:ext cx="1870452" cy="1778409"/>
              <a:chOff x="5323480" y="1484026"/>
              <a:chExt cx="1870452" cy="1778409"/>
            </a:xfrm>
          </p:grpSpPr>
          <p:grpSp>
            <p:nvGrpSpPr>
              <p:cNvPr id="47" name="Group 46">
                <a:extLst>
                  <a:ext uri="{FF2B5EF4-FFF2-40B4-BE49-F238E27FC236}">
                    <a16:creationId xmlns:a16="http://schemas.microsoft.com/office/drawing/2014/main" id="{14CDD541-AAEC-49BB-1806-3D2B9D2F5435}"/>
                  </a:ext>
                </a:extLst>
              </p:cNvPr>
              <p:cNvGrpSpPr/>
              <p:nvPr/>
            </p:nvGrpSpPr>
            <p:grpSpPr>
              <a:xfrm>
                <a:off x="5323480" y="1678319"/>
                <a:ext cx="1730214" cy="1584116"/>
                <a:chOff x="4564506" y="1202478"/>
                <a:chExt cx="1998821" cy="1820236"/>
              </a:xfrm>
            </p:grpSpPr>
            <p:pic>
              <p:nvPicPr>
                <p:cNvPr id="52" name="Picture 51">
                  <a:extLst>
                    <a:ext uri="{FF2B5EF4-FFF2-40B4-BE49-F238E27FC236}">
                      <a16:creationId xmlns:a16="http://schemas.microsoft.com/office/drawing/2014/main" id="{83483BA8-8045-B524-2BDE-69F2C4F1EC2A}"/>
                    </a:ext>
                  </a:extLst>
                </p:cNvPr>
                <p:cNvPicPr>
                  <a:picLocks noChangeAspect="1"/>
                </p:cNvPicPr>
                <p:nvPr/>
              </p:nvPicPr>
              <p:blipFill>
                <a:blip r:embed="rId10"/>
                <a:stretch>
                  <a:fillRect/>
                </a:stretch>
              </p:blipFill>
              <p:spPr>
                <a:xfrm>
                  <a:off x="4564506" y="1202478"/>
                  <a:ext cx="1998821" cy="1820236"/>
                </a:xfrm>
                <a:prstGeom prst="rect">
                  <a:avLst/>
                </a:prstGeom>
              </p:spPr>
            </p:pic>
            <p:grpSp>
              <p:nvGrpSpPr>
                <p:cNvPr id="49" name="Group 48">
                  <a:extLst>
                    <a:ext uri="{FF2B5EF4-FFF2-40B4-BE49-F238E27FC236}">
                      <a16:creationId xmlns:a16="http://schemas.microsoft.com/office/drawing/2014/main" id="{AC6E11D8-1795-7F52-E9E4-311D5C466F4D}"/>
                    </a:ext>
                  </a:extLst>
                </p:cNvPr>
                <p:cNvGrpSpPr/>
                <p:nvPr/>
              </p:nvGrpSpPr>
              <p:grpSpPr>
                <a:xfrm>
                  <a:off x="4657375" y="1398832"/>
                  <a:ext cx="199438" cy="945620"/>
                  <a:chOff x="4657375" y="1398832"/>
                  <a:chExt cx="199438" cy="596532"/>
                </a:xfrm>
              </p:grpSpPr>
              <p:sp>
                <p:nvSpPr>
                  <p:cNvPr id="50" name="Rectangle 49">
                    <a:extLst>
                      <a:ext uri="{FF2B5EF4-FFF2-40B4-BE49-F238E27FC236}">
                        <a16:creationId xmlns:a16="http://schemas.microsoft.com/office/drawing/2014/main" id="{746A6466-83AE-6CD2-79A4-10EEC639D585}"/>
                      </a:ext>
                    </a:extLst>
                  </p:cNvPr>
                  <p:cNvSpPr/>
                  <p:nvPr/>
                </p:nvSpPr>
                <p:spPr>
                  <a:xfrm>
                    <a:off x="4677165" y="1398832"/>
                    <a:ext cx="179648" cy="250087"/>
                  </a:xfrm>
                  <a:prstGeom prst="rect">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51" name="Rectangle 50">
                    <a:extLst>
                      <a:ext uri="{FF2B5EF4-FFF2-40B4-BE49-F238E27FC236}">
                        <a16:creationId xmlns:a16="http://schemas.microsoft.com/office/drawing/2014/main" id="{36A2372A-2134-3A78-B9C9-DF452CEBA53B}"/>
                      </a:ext>
                    </a:extLst>
                  </p:cNvPr>
                  <p:cNvSpPr/>
                  <p:nvPr/>
                </p:nvSpPr>
                <p:spPr>
                  <a:xfrm>
                    <a:off x="4657375" y="1398832"/>
                    <a:ext cx="63709" cy="596532"/>
                  </a:xfrm>
                  <a:prstGeom prst="rect">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grpSp>
          <p:sp>
            <p:nvSpPr>
              <p:cNvPr id="55" name="Arrow: Down 54">
                <a:extLst>
                  <a:ext uri="{FF2B5EF4-FFF2-40B4-BE49-F238E27FC236}">
                    <a16:creationId xmlns:a16="http://schemas.microsoft.com/office/drawing/2014/main" id="{15306D1F-EA62-2775-EA47-CF5A1089A178}"/>
                  </a:ext>
                </a:extLst>
              </p:cNvPr>
              <p:cNvSpPr/>
              <p:nvPr/>
            </p:nvSpPr>
            <p:spPr>
              <a:xfrm>
                <a:off x="5528351" y="1484026"/>
                <a:ext cx="119905" cy="210542"/>
              </a:xfrm>
              <a:prstGeom prst="downArrow">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0" name="Arrow: Down 59">
                <a:extLst>
                  <a:ext uri="{FF2B5EF4-FFF2-40B4-BE49-F238E27FC236}">
                    <a16:creationId xmlns:a16="http://schemas.microsoft.com/office/drawing/2014/main" id="{53BAEB02-0C33-937C-DED6-75745E0F759B}"/>
                  </a:ext>
                </a:extLst>
              </p:cNvPr>
              <p:cNvSpPr/>
              <p:nvPr/>
            </p:nvSpPr>
            <p:spPr>
              <a:xfrm rot="1407350">
                <a:off x="5928457" y="1592049"/>
                <a:ext cx="119905" cy="210542"/>
              </a:xfrm>
              <a:prstGeom prst="downArrow">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1" name="Arrow: Down 60">
                <a:extLst>
                  <a:ext uri="{FF2B5EF4-FFF2-40B4-BE49-F238E27FC236}">
                    <a16:creationId xmlns:a16="http://schemas.microsoft.com/office/drawing/2014/main" id="{22FF5CCA-4631-38D2-84EE-8AEF45F53BBE}"/>
                  </a:ext>
                </a:extLst>
              </p:cNvPr>
              <p:cNvSpPr/>
              <p:nvPr/>
            </p:nvSpPr>
            <p:spPr>
              <a:xfrm rot="2150203">
                <a:off x="6328449" y="1786791"/>
                <a:ext cx="119905" cy="210542"/>
              </a:xfrm>
              <a:prstGeom prst="downArrow">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2" name="Arrow: Down 61">
                <a:extLst>
                  <a:ext uri="{FF2B5EF4-FFF2-40B4-BE49-F238E27FC236}">
                    <a16:creationId xmlns:a16="http://schemas.microsoft.com/office/drawing/2014/main" id="{44E6144A-30EA-20FD-856A-520AA13EECC0}"/>
                  </a:ext>
                </a:extLst>
              </p:cNvPr>
              <p:cNvSpPr/>
              <p:nvPr/>
            </p:nvSpPr>
            <p:spPr>
              <a:xfrm rot="2995694">
                <a:off x="6669463" y="2088942"/>
                <a:ext cx="119905" cy="210542"/>
              </a:xfrm>
              <a:prstGeom prst="downArrow">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3" name="Arrow: Down 62">
                <a:extLst>
                  <a:ext uri="{FF2B5EF4-FFF2-40B4-BE49-F238E27FC236}">
                    <a16:creationId xmlns:a16="http://schemas.microsoft.com/office/drawing/2014/main" id="{BFB10F7B-7A39-AA39-20E1-4A0A3CC98E50}"/>
                  </a:ext>
                </a:extLst>
              </p:cNvPr>
              <p:cNvSpPr/>
              <p:nvPr/>
            </p:nvSpPr>
            <p:spPr>
              <a:xfrm rot="3819978">
                <a:off x="6907767" y="2487265"/>
                <a:ext cx="119905" cy="210542"/>
              </a:xfrm>
              <a:prstGeom prst="downArrow">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4" name="Arrow: Down 63">
                <a:extLst>
                  <a:ext uri="{FF2B5EF4-FFF2-40B4-BE49-F238E27FC236}">
                    <a16:creationId xmlns:a16="http://schemas.microsoft.com/office/drawing/2014/main" id="{C7E9447A-17F0-234A-6445-6192FF9FB19E}"/>
                  </a:ext>
                </a:extLst>
              </p:cNvPr>
              <p:cNvSpPr/>
              <p:nvPr/>
            </p:nvSpPr>
            <p:spPr>
              <a:xfrm rot="5163521">
                <a:off x="7028708" y="2916892"/>
                <a:ext cx="119905" cy="210542"/>
              </a:xfrm>
              <a:prstGeom prst="downArrow">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65" name="Group 64">
              <a:extLst>
                <a:ext uri="{FF2B5EF4-FFF2-40B4-BE49-F238E27FC236}">
                  <a16:creationId xmlns:a16="http://schemas.microsoft.com/office/drawing/2014/main" id="{660E0E51-63B0-03D7-A278-A6F8A6110DBA}"/>
                </a:ext>
              </a:extLst>
            </p:cNvPr>
            <p:cNvGrpSpPr/>
            <p:nvPr/>
          </p:nvGrpSpPr>
          <p:grpSpPr>
            <a:xfrm>
              <a:off x="7262494" y="1628603"/>
              <a:ext cx="1730214" cy="1633832"/>
              <a:chOff x="4564506" y="1202478"/>
              <a:chExt cx="1998821" cy="1820236"/>
            </a:xfrm>
          </p:grpSpPr>
          <p:pic>
            <p:nvPicPr>
              <p:cNvPr id="66" name="Picture 65">
                <a:extLst>
                  <a:ext uri="{FF2B5EF4-FFF2-40B4-BE49-F238E27FC236}">
                    <a16:creationId xmlns:a16="http://schemas.microsoft.com/office/drawing/2014/main" id="{D804A9DC-E1B5-AB09-E9E6-E79F2B00E12A}"/>
                  </a:ext>
                </a:extLst>
              </p:cNvPr>
              <p:cNvPicPr>
                <a:picLocks noChangeAspect="1"/>
              </p:cNvPicPr>
              <p:nvPr/>
            </p:nvPicPr>
            <p:blipFill>
              <a:blip r:embed="rId10"/>
              <a:stretch>
                <a:fillRect/>
              </a:stretch>
            </p:blipFill>
            <p:spPr>
              <a:xfrm>
                <a:off x="4564506" y="1202478"/>
                <a:ext cx="1998821" cy="1820236"/>
              </a:xfrm>
              <a:prstGeom prst="rect">
                <a:avLst/>
              </a:prstGeom>
            </p:spPr>
          </p:pic>
          <p:grpSp>
            <p:nvGrpSpPr>
              <p:cNvPr id="67" name="Group 66">
                <a:extLst>
                  <a:ext uri="{FF2B5EF4-FFF2-40B4-BE49-F238E27FC236}">
                    <a16:creationId xmlns:a16="http://schemas.microsoft.com/office/drawing/2014/main" id="{B7700938-1189-3124-548E-64F9ABCB71EA}"/>
                  </a:ext>
                </a:extLst>
              </p:cNvPr>
              <p:cNvGrpSpPr/>
              <p:nvPr/>
            </p:nvGrpSpPr>
            <p:grpSpPr>
              <a:xfrm>
                <a:off x="4657375" y="1398832"/>
                <a:ext cx="199438" cy="945620"/>
                <a:chOff x="4657375" y="1398832"/>
                <a:chExt cx="199438" cy="596532"/>
              </a:xfrm>
            </p:grpSpPr>
            <p:sp>
              <p:nvSpPr>
                <p:cNvPr id="68" name="Rectangle 67">
                  <a:extLst>
                    <a:ext uri="{FF2B5EF4-FFF2-40B4-BE49-F238E27FC236}">
                      <a16:creationId xmlns:a16="http://schemas.microsoft.com/office/drawing/2014/main" id="{466D3146-0A40-BAC9-25FF-4B86820AE87A}"/>
                    </a:ext>
                  </a:extLst>
                </p:cNvPr>
                <p:cNvSpPr/>
                <p:nvPr/>
              </p:nvSpPr>
              <p:spPr>
                <a:xfrm>
                  <a:off x="4677165" y="1398832"/>
                  <a:ext cx="179648" cy="250087"/>
                </a:xfrm>
                <a:prstGeom prst="rect">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69" name="Rectangle 68">
                  <a:extLst>
                    <a:ext uri="{FF2B5EF4-FFF2-40B4-BE49-F238E27FC236}">
                      <a16:creationId xmlns:a16="http://schemas.microsoft.com/office/drawing/2014/main" id="{3CF66AAB-3C97-CB65-3269-77BBD9E07976}"/>
                    </a:ext>
                  </a:extLst>
                </p:cNvPr>
                <p:cNvSpPr/>
                <p:nvPr/>
              </p:nvSpPr>
              <p:spPr>
                <a:xfrm>
                  <a:off x="4657375" y="1398832"/>
                  <a:ext cx="63709" cy="596532"/>
                </a:xfrm>
                <a:prstGeom prst="rect">
                  <a:avLst/>
                </a:prstGeom>
                <a:solidFill>
                  <a:srgbClr val="0000FF"/>
                </a:solid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grpSp>
        <p:sp>
          <p:nvSpPr>
            <p:cNvPr id="71" name="Arrow: Down 70">
              <a:extLst>
                <a:ext uri="{FF2B5EF4-FFF2-40B4-BE49-F238E27FC236}">
                  <a16:creationId xmlns:a16="http://schemas.microsoft.com/office/drawing/2014/main" id="{3EF47033-78BB-FD84-95D1-9D99D29441A3}"/>
                </a:ext>
              </a:extLst>
            </p:cNvPr>
            <p:cNvSpPr/>
            <p:nvPr/>
          </p:nvSpPr>
          <p:spPr>
            <a:xfrm rot="16200000">
              <a:off x="7771777" y="2763065"/>
              <a:ext cx="123939" cy="582159"/>
            </a:xfrm>
            <a:prstGeom prst="downArrow">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2" name="Arrow: Down 71">
              <a:extLst>
                <a:ext uri="{FF2B5EF4-FFF2-40B4-BE49-F238E27FC236}">
                  <a16:creationId xmlns:a16="http://schemas.microsoft.com/office/drawing/2014/main" id="{16B257E6-9EDD-3391-BDE4-15CAE0B33E0E}"/>
                </a:ext>
              </a:extLst>
            </p:cNvPr>
            <p:cNvSpPr/>
            <p:nvPr/>
          </p:nvSpPr>
          <p:spPr>
            <a:xfrm rot="18016250">
              <a:off x="7754154" y="2953173"/>
              <a:ext cx="94495" cy="544007"/>
            </a:xfrm>
            <a:prstGeom prst="downArrow">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73" name="TextBox 72">
                  <a:extLst>
                    <a:ext uri="{FF2B5EF4-FFF2-40B4-BE49-F238E27FC236}">
                      <a16:creationId xmlns:a16="http://schemas.microsoft.com/office/drawing/2014/main" id="{B56FE22C-756D-FAD4-2134-AEAE3E59B220}"/>
                    </a:ext>
                  </a:extLst>
                </p:cNvPr>
                <p:cNvSpPr txBox="1"/>
                <p:nvPr/>
              </p:nvSpPr>
              <p:spPr>
                <a:xfrm>
                  <a:off x="8016333" y="3225176"/>
                  <a:ext cx="839510" cy="39299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smtClean="0">
                            <a:solidFill>
                              <a:srgbClr val="000000"/>
                            </a:solidFill>
                            <a:latin typeface="Cambria Math" panose="02040503050406030204" pitchFamily="18" charset="0"/>
                          </a:rPr>
                          <m:t>𝑭</m:t>
                        </m:r>
                        <m:r>
                          <a:rPr lang="en-US" sz="2000" b="1" i="1" baseline="-25000" smtClean="0">
                            <a:solidFill>
                              <a:srgbClr val="000000"/>
                            </a:solidFill>
                            <a:latin typeface="Cambria Math" panose="02040503050406030204" pitchFamily="18" charset="0"/>
                          </a:rPr>
                          <m:t>𝑳𝒐𝒓𝒆𝒏𝒕𝒛</m:t>
                        </m:r>
                      </m:oMath>
                    </m:oMathPara>
                  </a14:m>
                  <a:endParaRPr lang="en-GB" sz="2000" b="1" baseline="-25000" dirty="0">
                    <a:solidFill>
                      <a:srgbClr val="000000"/>
                    </a:solidFill>
                  </a:endParaRPr>
                </a:p>
              </p:txBody>
            </p:sp>
          </mc:Choice>
          <mc:Fallback xmlns="">
            <p:sp>
              <p:nvSpPr>
                <p:cNvPr id="73" name="TextBox 72">
                  <a:extLst>
                    <a:ext uri="{FF2B5EF4-FFF2-40B4-BE49-F238E27FC236}">
                      <a16:creationId xmlns:a16="http://schemas.microsoft.com/office/drawing/2014/main" id="{B56FE22C-756D-FAD4-2134-AEAE3E59B220}"/>
                    </a:ext>
                  </a:extLst>
                </p:cNvPr>
                <p:cNvSpPr txBox="1">
                  <a:spLocks noRot="1" noChangeAspect="1" noMove="1" noResize="1" noEditPoints="1" noAdjustHandles="1" noChangeArrowheads="1" noChangeShapeType="1" noTextEdit="1"/>
                </p:cNvSpPr>
                <p:nvPr/>
              </p:nvSpPr>
              <p:spPr>
                <a:xfrm>
                  <a:off x="8016333" y="3225176"/>
                  <a:ext cx="839510" cy="392993"/>
                </a:xfrm>
                <a:prstGeom prst="rect">
                  <a:avLst/>
                </a:prstGeom>
                <a:blipFill>
                  <a:blip r:embed="rId12"/>
                  <a:stretch>
                    <a:fillRect r="-14493" b="-3125"/>
                  </a:stretch>
                </a:blipFill>
              </p:spPr>
              <p:txBody>
                <a:bodyPr/>
                <a:lstStyle/>
                <a:p>
                  <a:r>
                    <a:rPr lang="en-GB">
                      <a:noFill/>
                    </a:rPr>
                    <a:t> </a:t>
                  </a:r>
                </a:p>
              </p:txBody>
            </p:sp>
          </mc:Fallback>
        </mc:AlternateContent>
        <p:sp>
          <p:nvSpPr>
            <p:cNvPr id="75" name="TextBox 74">
              <a:extLst>
                <a:ext uri="{FF2B5EF4-FFF2-40B4-BE49-F238E27FC236}">
                  <a16:creationId xmlns:a16="http://schemas.microsoft.com/office/drawing/2014/main" id="{E05E6AD6-0AF5-1F03-65B8-F3C465EBA809}"/>
                </a:ext>
              </a:extLst>
            </p:cNvPr>
            <p:cNvSpPr txBox="1"/>
            <p:nvPr/>
          </p:nvSpPr>
          <p:spPr>
            <a:xfrm>
              <a:off x="6448993" y="1385827"/>
              <a:ext cx="584690" cy="400110"/>
            </a:xfrm>
            <a:prstGeom prst="rect">
              <a:avLst/>
            </a:prstGeom>
            <a:noFill/>
          </p:spPr>
          <p:txBody>
            <a:bodyPr wrap="square" rtlCol="0">
              <a:spAutoFit/>
            </a:bodyPr>
            <a:lstStyle/>
            <a:p>
              <a:r>
                <a:rPr lang="en-US" sz="2000" b="1" dirty="0">
                  <a:solidFill>
                    <a:schemeClr val="tx2"/>
                  </a:solidFill>
                </a:rPr>
                <a:t>4K</a:t>
              </a:r>
              <a:endParaRPr lang="en-GB" sz="2000" b="1" dirty="0">
                <a:solidFill>
                  <a:schemeClr val="tx2"/>
                </a:solidFill>
              </a:endParaRPr>
            </a:p>
          </p:txBody>
        </p:sp>
        <p:sp>
          <p:nvSpPr>
            <p:cNvPr id="76" name="TextBox 75">
              <a:extLst>
                <a:ext uri="{FF2B5EF4-FFF2-40B4-BE49-F238E27FC236}">
                  <a16:creationId xmlns:a16="http://schemas.microsoft.com/office/drawing/2014/main" id="{C6441C6F-85F9-2CDE-C097-D61FC41B180D}"/>
                </a:ext>
              </a:extLst>
            </p:cNvPr>
            <p:cNvSpPr txBox="1"/>
            <p:nvPr/>
          </p:nvSpPr>
          <p:spPr>
            <a:xfrm>
              <a:off x="7161545" y="1038911"/>
              <a:ext cx="1511454" cy="430887"/>
            </a:xfrm>
            <a:prstGeom prst="rect">
              <a:avLst/>
            </a:prstGeom>
            <a:noFill/>
          </p:spPr>
          <p:txBody>
            <a:bodyPr wrap="square" rtlCol="0">
              <a:spAutoFit/>
            </a:bodyPr>
            <a:lstStyle/>
            <a:p>
              <a:r>
                <a:rPr lang="en-US" sz="2200" b="1" dirty="0">
                  <a:latin typeface="Calibri" panose="020F0502020204030204" pitchFamily="34" charset="0"/>
                  <a:cs typeface="Calibri" panose="020F0502020204030204" pitchFamily="34" charset="0"/>
                </a:rPr>
                <a:t>[Powering]</a:t>
              </a:r>
              <a:endParaRPr lang="en-GB" sz="2200" b="1" dirty="0">
                <a:latin typeface="Calibri" panose="020F0502020204030204" pitchFamily="34" charset="0"/>
                <a:cs typeface="Calibri" panose="020F0502020204030204" pitchFamily="34" charset="0"/>
              </a:endParaRPr>
            </a:p>
          </p:txBody>
        </p:sp>
      </p:grpSp>
      <p:sp>
        <p:nvSpPr>
          <p:cNvPr id="23" name="TextBox 22">
            <a:extLst>
              <a:ext uri="{FF2B5EF4-FFF2-40B4-BE49-F238E27FC236}">
                <a16:creationId xmlns:a16="http://schemas.microsoft.com/office/drawing/2014/main" id="{5595805C-2BD9-8ADC-7E44-22967EBFBCA0}"/>
              </a:ext>
            </a:extLst>
          </p:cNvPr>
          <p:cNvSpPr txBox="1"/>
          <p:nvPr/>
        </p:nvSpPr>
        <p:spPr>
          <a:xfrm>
            <a:off x="3585697" y="3620608"/>
            <a:ext cx="828283" cy="369332"/>
          </a:xfrm>
          <a:prstGeom prst="rect">
            <a:avLst/>
          </a:prstGeom>
          <a:noFill/>
        </p:spPr>
        <p:txBody>
          <a:bodyPr wrap="square" rtlCol="0">
            <a:spAutoFit/>
          </a:bodyPr>
          <a:lstStyle/>
          <a:p>
            <a:r>
              <a:rPr lang="en-US" b="1" dirty="0">
                <a:solidFill>
                  <a:srgbClr val="000000"/>
                </a:solidFill>
                <a:latin typeface="Calibri" panose="020F0502020204030204" pitchFamily="34" charset="0"/>
                <a:cs typeface="Calibri" panose="020F0502020204030204" pitchFamily="34" charset="0"/>
              </a:rPr>
              <a:t>[MPa]</a:t>
            </a:r>
            <a:endParaRPr lang="en-GB" b="1" dirty="0">
              <a:solidFill>
                <a:srgbClr val="000000"/>
              </a:solidFill>
              <a:latin typeface="Calibri" panose="020F0502020204030204" pitchFamily="34" charset="0"/>
              <a:cs typeface="Calibri" panose="020F0502020204030204" pitchFamily="34" charset="0"/>
            </a:endParaRPr>
          </a:p>
        </p:txBody>
      </p:sp>
      <p:pic>
        <p:nvPicPr>
          <p:cNvPr id="82" name="Picture 81" descr="cooling Icon 5554396">
            <a:extLst>
              <a:ext uri="{FF2B5EF4-FFF2-40B4-BE49-F238E27FC236}">
                <a16:creationId xmlns:a16="http://schemas.microsoft.com/office/drawing/2014/main" id="{F4DA11D3-74FA-9112-BEE1-F2B30E783C4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42514" y="5837493"/>
            <a:ext cx="529149" cy="470792"/>
          </a:xfrm>
          <a:prstGeom prst="rect">
            <a:avLst/>
          </a:prstGeom>
          <a:noFill/>
          <a:extLst>
            <a:ext uri="{909E8E84-426E-40DD-AFC4-6F175D3DCCD1}">
              <a14:hiddenFill xmlns:a14="http://schemas.microsoft.com/office/drawing/2010/main">
                <a:solidFill>
                  <a:srgbClr val="FFFFFF"/>
                </a:solidFill>
              </a14:hiddenFill>
            </a:ext>
          </a:extLst>
        </p:spPr>
      </p:pic>
      <p:pic>
        <p:nvPicPr>
          <p:cNvPr id="83" name="Picture 82" descr="power Icon 5630379">
            <a:extLst>
              <a:ext uri="{FF2B5EF4-FFF2-40B4-BE49-F238E27FC236}">
                <a16:creationId xmlns:a16="http://schemas.microsoft.com/office/drawing/2014/main" id="{FAC955A1-1B91-89FB-F3BA-C6D5E9C2D61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78123" y="5885315"/>
            <a:ext cx="413013" cy="36748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4E9BCF0-AB07-9D89-3674-02AAF77D45D9}"/>
              </a:ext>
            </a:extLst>
          </p:cNvPr>
          <p:cNvSpPr txBox="1"/>
          <p:nvPr/>
        </p:nvSpPr>
        <p:spPr>
          <a:xfrm>
            <a:off x="5708438" y="5904817"/>
            <a:ext cx="904204"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[COLD]</a:t>
            </a:r>
            <a:endParaRPr lang="en-GB" b="1" dirty="0">
              <a:highlight>
                <a:srgbClr val="00FF00"/>
              </a:highlight>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ADFFE219-60FE-862F-8566-00D1514E3361}"/>
              </a:ext>
            </a:extLst>
          </p:cNvPr>
          <p:cNvSpPr txBox="1"/>
          <p:nvPr/>
        </p:nvSpPr>
        <p:spPr>
          <a:xfrm>
            <a:off x="7714563" y="5908239"/>
            <a:ext cx="842436"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[POW]</a:t>
            </a:r>
            <a:endParaRPr lang="en-GB" b="1" dirty="0">
              <a:latin typeface="Calibri" panose="020F0502020204030204" pitchFamily="34" charset="0"/>
              <a:cs typeface="Calibri" panose="020F0502020204030204" pitchFamily="34" charset="0"/>
            </a:endParaRPr>
          </a:p>
        </p:txBody>
      </p:sp>
      <p:grpSp>
        <p:nvGrpSpPr>
          <p:cNvPr id="53" name="Group 52">
            <a:extLst>
              <a:ext uri="{FF2B5EF4-FFF2-40B4-BE49-F238E27FC236}">
                <a16:creationId xmlns:a16="http://schemas.microsoft.com/office/drawing/2014/main" id="{9FBEC9A1-9B1D-8906-9FDF-51F6ACFFC24A}"/>
              </a:ext>
            </a:extLst>
          </p:cNvPr>
          <p:cNvGrpSpPr/>
          <p:nvPr/>
        </p:nvGrpSpPr>
        <p:grpSpPr>
          <a:xfrm>
            <a:off x="6029985" y="3369494"/>
            <a:ext cx="1607730" cy="414728"/>
            <a:chOff x="5889765" y="3429000"/>
            <a:chExt cx="1607730" cy="414728"/>
          </a:xfrm>
        </p:grpSpPr>
        <mc:AlternateContent xmlns:mc="http://schemas.openxmlformats.org/markup-compatibility/2006" xmlns:a14="http://schemas.microsoft.com/office/drawing/2010/main">
          <mc:Choice Requires="a14">
            <p:sp>
              <p:nvSpPr>
                <p:cNvPr id="101" name="TextBox 100">
                  <a:extLst>
                    <a:ext uri="{FF2B5EF4-FFF2-40B4-BE49-F238E27FC236}">
                      <a16:creationId xmlns:a16="http://schemas.microsoft.com/office/drawing/2014/main" id="{27BEB1C9-6C2B-6490-0166-4DEFA59B0DD8}"/>
                    </a:ext>
                  </a:extLst>
                </p:cNvPr>
                <p:cNvSpPr txBox="1"/>
                <p:nvPr/>
              </p:nvSpPr>
              <p:spPr>
                <a:xfrm>
                  <a:off x="5891367" y="3429000"/>
                  <a:ext cx="1158518"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nor/>
                          </m:rPr>
                          <a:rPr lang="en-GB" sz="2000" b="1" dirty="0" smtClean="0">
                            <a:latin typeface="Calibri" panose="020F0502020204030204" pitchFamily="34" charset="0"/>
                            <a:cs typeface="Calibri" panose="020F0502020204030204" pitchFamily="34" charset="0"/>
                          </a:rPr>
                          <m:t>Coil</m:t>
                        </m:r>
                        <m:r>
                          <a:rPr lang="en-US" sz="2000" b="1" i="1" dirty="0" smtClean="0">
                            <a:latin typeface="Cambria Math" panose="02040503050406030204" pitchFamily="18" charset="0"/>
                            <a:cs typeface="Calibri" panose="020F0502020204030204" pitchFamily="34" charset="0"/>
                          </a:rPr>
                          <m:t> </m:t>
                        </m:r>
                        <m:r>
                          <a:rPr lang="en-GB" sz="2000" b="1" i="1" dirty="0" smtClean="0">
                            <a:latin typeface="Cambria Math" panose="02040503050406030204" pitchFamily="18" charset="0"/>
                          </a:rPr>
                          <m:t>𝝈</m:t>
                        </m:r>
                        <m:r>
                          <a:rPr lang="en-US" sz="2000" b="1" i="1" baseline="-25000" dirty="0" smtClean="0">
                            <a:latin typeface="Cambria Math" panose="02040503050406030204" pitchFamily="18" charset="0"/>
                          </a:rPr>
                          <m:t>𝒗𝒐𝒏</m:t>
                        </m:r>
                        <m:r>
                          <a:rPr lang="en-US" sz="2000" b="1" i="1" baseline="-25000" dirty="0" smtClean="0">
                            <a:latin typeface="Cambria Math" panose="02040503050406030204" pitchFamily="18" charset="0"/>
                          </a:rPr>
                          <m:t> </m:t>
                        </m:r>
                        <m:r>
                          <a:rPr lang="en-US" sz="2000" b="1" i="1" baseline="-25000" dirty="0" smtClean="0">
                            <a:latin typeface="Cambria Math" panose="02040503050406030204" pitchFamily="18" charset="0"/>
                          </a:rPr>
                          <m:t>𝑴𝒊𝒔𝒆𝒔</m:t>
                        </m:r>
                      </m:oMath>
                    </m:oMathPara>
                  </a14:m>
                  <a:endParaRPr lang="en-GB" sz="2000" b="1" dirty="0">
                    <a:latin typeface="Calibri" panose="020F0502020204030204" pitchFamily="34" charset="0"/>
                    <a:cs typeface="Calibri" panose="020F0502020204030204" pitchFamily="34" charset="0"/>
                  </a:endParaRPr>
                </a:p>
              </p:txBody>
            </p:sp>
          </mc:Choice>
          <mc:Fallback xmlns="">
            <p:sp>
              <p:nvSpPr>
                <p:cNvPr id="101" name="TextBox 100">
                  <a:extLst>
                    <a:ext uri="{FF2B5EF4-FFF2-40B4-BE49-F238E27FC236}">
                      <a16:creationId xmlns:a16="http://schemas.microsoft.com/office/drawing/2014/main" id="{27BEB1C9-6C2B-6490-0166-4DEFA59B0DD8}"/>
                    </a:ext>
                  </a:extLst>
                </p:cNvPr>
                <p:cNvSpPr txBox="1">
                  <a:spLocks noRot="1" noChangeAspect="1" noMove="1" noResize="1" noEditPoints="1" noAdjustHandles="1" noChangeArrowheads="1" noChangeShapeType="1" noTextEdit="1"/>
                </p:cNvSpPr>
                <p:nvPr/>
              </p:nvSpPr>
              <p:spPr>
                <a:xfrm>
                  <a:off x="5891367" y="3429000"/>
                  <a:ext cx="1158518" cy="400110"/>
                </a:xfrm>
                <a:prstGeom prst="rect">
                  <a:avLst/>
                </a:prstGeom>
                <a:blipFill>
                  <a:blip r:embed="rId13"/>
                  <a:stretch>
                    <a:fillRect r="-37368" b="-1538"/>
                  </a:stretch>
                </a:blipFill>
              </p:spPr>
              <p:txBody>
                <a:bodyPr/>
                <a:lstStyle/>
                <a:p>
                  <a:r>
                    <a:rPr lang="en-GB">
                      <a:noFill/>
                    </a:rPr>
                    <a:t> </a:t>
                  </a:r>
                </a:p>
              </p:txBody>
            </p:sp>
          </mc:Fallback>
        </mc:AlternateContent>
        <p:sp>
          <p:nvSpPr>
            <p:cNvPr id="8" name="Rectangle 7">
              <a:extLst>
                <a:ext uri="{FF2B5EF4-FFF2-40B4-BE49-F238E27FC236}">
                  <a16:creationId xmlns:a16="http://schemas.microsoft.com/office/drawing/2014/main" id="{DF1D4C63-983D-2141-3691-B61F8776B323}"/>
                </a:ext>
              </a:extLst>
            </p:cNvPr>
            <p:cNvSpPr/>
            <p:nvPr/>
          </p:nvSpPr>
          <p:spPr>
            <a:xfrm>
              <a:off x="5889765" y="3451271"/>
              <a:ext cx="1607730" cy="392457"/>
            </a:xfrm>
            <a:prstGeom prst="rect">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56" name="Picture 55">
            <a:extLst>
              <a:ext uri="{FF2B5EF4-FFF2-40B4-BE49-F238E27FC236}">
                <a16:creationId xmlns:a16="http://schemas.microsoft.com/office/drawing/2014/main" id="{7FDAC373-B2F3-5BC3-EC60-58E1B577D58F}"/>
              </a:ext>
            </a:extLst>
          </p:cNvPr>
          <p:cNvPicPr>
            <a:picLocks noChangeAspect="1"/>
          </p:cNvPicPr>
          <p:nvPr/>
        </p:nvPicPr>
        <p:blipFill>
          <a:blip r:embed="rId14"/>
          <a:stretch>
            <a:fillRect/>
          </a:stretch>
        </p:blipFill>
        <p:spPr>
          <a:xfrm>
            <a:off x="6913418" y="3924982"/>
            <a:ext cx="2154935" cy="1970004"/>
          </a:xfrm>
          <a:prstGeom prst="rect">
            <a:avLst/>
          </a:prstGeom>
        </p:spPr>
      </p:pic>
      <p:pic>
        <p:nvPicPr>
          <p:cNvPr id="58" name="Picture 57">
            <a:extLst>
              <a:ext uri="{FF2B5EF4-FFF2-40B4-BE49-F238E27FC236}">
                <a16:creationId xmlns:a16="http://schemas.microsoft.com/office/drawing/2014/main" id="{A7D4F2C8-BF5F-906C-A6D1-D7BB963B75FF}"/>
              </a:ext>
            </a:extLst>
          </p:cNvPr>
          <p:cNvPicPr>
            <a:picLocks noChangeAspect="1"/>
          </p:cNvPicPr>
          <p:nvPr/>
        </p:nvPicPr>
        <p:blipFill>
          <a:blip r:embed="rId15"/>
          <a:stretch>
            <a:fillRect/>
          </a:stretch>
        </p:blipFill>
        <p:spPr>
          <a:xfrm>
            <a:off x="88385" y="3347373"/>
            <a:ext cx="3262281" cy="2569791"/>
          </a:xfrm>
          <a:prstGeom prst="rect">
            <a:avLst/>
          </a:prstGeom>
        </p:spPr>
      </p:pic>
      <p:grpSp>
        <p:nvGrpSpPr>
          <p:cNvPr id="59" name="Group 58">
            <a:extLst>
              <a:ext uri="{FF2B5EF4-FFF2-40B4-BE49-F238E27FC236}">
                <a16:creationId xmlns:a16="http://schemas.microsoft.com/office/drawing/2014/main" id="{213BFB16-970D-D7C7-910D-923BDE725E9E}"/>
              </a:ext>
            </a:extLst>
          </p:cNvPr>
          <p:cNvGrpSpPr/>
          <p:nvPr/>
        </p:nvGrpSpPr>
        <p:grpSpPr>
          <a:xfrm>
            <a:off x="835879" y="5761818"/>
            <a:ext cx="2237717" cy="546467"/>
            <a:chOff x="951229" y="5909242"/>
            <a:chExt cx="1950557" cy="375577"/>
          </a:xfrm>
        </p:grpSpPr>
        <p:pic>
          <p:nvPicPr>
            <p:cNvPr id="74" name="Picture 73" descr="hydraulic press Icon 5512597">
              <a:extLst>
                <a:ext uri="{FF2B5EF4-FFF2-40B4-BE49-F238E27FC236}">
                  <a16:creationId xmlns:a16="http://schemas.microsoft.com/office/drawing/2014/main" id="{E64BEB9A-0831-4759-E547-178EE1E272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1229" y="5980859"/>
              <a:ext cx="281985" cy="240079"/>
            </a:xfrm>
            <a:prstGeom prst="rect">
              <a:avLst/>
            </a:prstGeom>
            <a:noFill/>
            <a:extLst>
              <a:ext uri="{909E8E84-426E-40DD-AFC4-6F175D3DCCD1}">
                <a14:hiddenFill xmlns:a14="http://schemas.microsoft.com/office/drawing/2010/main">
                  <a:solidFill>
                    <a:srgbClr val="FFFFFF"/>
                  </a:solidFill>
                </a14:hiddenFill>
              </a:ext>
            </a:extLst>
          </p:spPr>
        </p:pic>
        <p:pic>
          <p:nvPicPr>
            <p:cNvPr id="78" name="Picture 77" descr="spring Icon 1470237">
              <a:extLst>
                <a:ext uri="{FF2B5EF4-FFF2-40B4-BE49-F238E27FC236}">
                  <a16:creationId xmlns:a16="http://schemas.microsoft.com/office/drawing/2014/main" id="{55AFBBB7-31C5-C4D6-5FFF-CE300293F0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9530" y="5948978"/>
              <a:ext cx="364861" cy="310656"/>
            </a:xfrm>
            <a:prstGeom prst="rect">
              <a:avLst/>
            </a:prstGeom>
            <a:noFill/>
            <a:extLst>
              <a:ext uri="{909E8E84-426E-40DD-AFC4-6F175D3DCCD1}">
                <a14:hiddenFill xmlns:a14="http://schemas.microsoft.com/office/drawing/2010/main">
                  <a:solidFill>
                    <a:srgbClr val="FFFFFF"/>
                  </a:solidFill>
                </a14:hiddenFill>
              </a:ext>
            </a:extLst>
          </p:spPr>
        </p:pic>
        <p:pic>
          <p:nvPicPr>
            <p:cNvPr id="79" name="Picture 78" descr="welding Icon 4573186">
              <a:extLst>
                <a:ext uri="{FF2B5EF4-FFF2-40B4-BE49-F238E27FC236}">
                  <a16:creationId xmlns:a16="http://schemas.microsoft.com/office/drawing/2014/main" id="{7DA903EF-8D92-44FD-1056-8C8016D6D8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8320" y="5909242"/>
              <a:ext cx="443335" cy="357870"/>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79" descr="cooling Icon 5554396">
              <a:extLst>
                <a:ext uri="{FF2B5EF4-FFF2-40B4-BE49-F238E27FC236}">
                  <a16:creationId xmlns:a16="http://schemas.microsoft.com/office/drawing/2014/main" id="{CA481E12-6F65-4183-7659-ED722B3422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82553" y="5909242"/>
              <a:ext cx="441123" cy="375577"/>
            </a:xfrm>
            <a:prstGeom prst="rect">
              <a:avLst/>
            </a:prstGeom>
            <a:noFill/>
            <a:extLst>
              <a:ext uri="{909E8E84-426E-40DD-AFC4-6F175D3DCCD1}">
                <a14:hiddenFill xmlns:a14="http://schemas.microsoft.com/office/drawing/2010/main">
                  <a:solidFill>
                    <a:srgbClr val="FFFFFF"/>
                  </a:solidFill>
                </a14:hiddenFill>
              </a:ext>
            </a:extLst>
          </p:spPr>
        </p:pic>
        <p:pic>
          <p:nvPicPr>
            <p:cNvPr id="81" name="Picture 80" descr="power Icon 5630379">
              <a:extLst>
                <a:ext uri="{FF2B5EF4-FFF2-40B4-BE49-F238E27FC236}">
                  <a16:creationId xmlns:a16="http://schemas.microsoft.com/office/drawing/2014/main" id="{BEE3F695-B574-479D-95AF-FE7D398ABC5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23221" y="5977576"/>
              <a:ext cx="378565" cy="243362"/>
            </a:xfrm>
            <a:prstGeom prst="rect">
              <a:avLst/>
            </a:prstGeom>
            <a:noFill/>
            <a:extLst>
              <a:ext uri="{909E8E84-426E-40DD-AFC4-6F175D3DCCD1}">
                <a14:hiddenFill xmlns:a14="http://schemas.microsoft.com/office/drawing/2010/main">
                  <a:solidFill>
                    <a:srgbClr val="FFFFFF"/>
                  </a:solidFill>
                </a14:hiddenFill>
              </a:ext>
            </a:extLst>
          </p:spPr>
        </p:pic>
      </p:grpSp>
      <p:pic>
        <p:nvPicPr>
          <p:cNvPr id="85" name="Picture 84">
            <a:extLst>
              <a:ext uri="{FF2B5EF4-FFF2-40B4-BE49-F238E27FC236}">
                <a16:creationId xmlns:a16="http://schemas.microsoft.com/office/drawing/2014/main" id="{CA89930F-3C75-9E64-7067-22D4D6719102}"/>
              </a:ext>
            </a:extLst>
          </p:cNvPr>
          <p:cNvPicPr>
            <a:picLocks noChangeAspect="1"/>
          </p:cNvPicPr>
          <p:nvPr/>
        </p:nvPicPr>
        <p:blipFill>
          <a:blip r:embed="rId16"/>
          <a:stretch>
            <a:fillRect/>
          </a:stretch>
        </p:blipFill>
        <p:spPr>
          <a:xfrm>
            <a:off x="3669342" y="3997578"/>
            <a:ext cx="1123438" cy="2024591"/>
          </a:xfrm>
          <a:prstGeom prst="rect">
            <a:avLst/>
          </a:prstGeom>
        </p:spPr>
      </p:pic>
      <p:pic>
        <p:nvPicPr>
          <p:cNvPr id="87" name="Picture 86">
            <a:extLst>
              <a:ext uri="{FF2B5EF4-FFF2-40B4-BE49-F238E27FC236}">
                <a16:creationId xmlns:a16="http://schemas.microsoft.com/office/drawing/2014/main" id="{4E4B9AEF-C330-AC78-7457-86FB48BAC698}"/>
              </a:ext>
            </a:extLst>
          </p:cNvPr>
          <p:cNvPicPr>
            <a:picLocks noChangeAspect="1"/>
          </p:cNvPicPr>
          <p:nvPr/>
        </p:nvPicPr>
        <p:blipFill>
          <a:blip r:embed="rId17"/>
          <a:stretch>
            <a:fillRect/>
          </a:stretch>
        </p:blipFill>
        <p:spPr>
          <a:xfrm>
            <a:off x="4849318" y="3940531"/>
            <a:ext cx="1986197" cy="1920713"/>
          </a:xfrm>
          <a:prstGeom prst="rect">
            <a:avLst/>
          </a:prstGeom>
        </p:spPr>
      </p:pic>
      <p:sp>
        <p:nvSpPr>
          <p:cNvPr id="10" name="TextBox 9">
            <a:extLst>
              <a:ext uri="{FF2B5EF4-FFF2-40B4-BE49-F238E27FC236}">
                <a16:creationId xmlns:a16="http://schemas.microsoft.com/office/drawing/2014/main" id="{2088C1E9-7B07-D5A5-F8E0-6AE9C4A4F2A4}"/>
              </a:ext>
            </a:extLst>
          </p:cNvPr>
          <p:cNvSpPr txBox="1"/>
          <p:nvPr/>
        </p:nvSpPr>
        <p:spPr>
          <a:xfrm>
            <a:off x="2580181" y="4732073"/>
            <a:ext cx="986830" cy="830997"/>
          </a:xfrm>
          <a:prstGeom prst="rect">
            <a:avLst/>
          </a:prstGeom>
          <a:noFill/>
        </p:spPr>
        <p:txBody>
          <a:bodyPr wrap="square" rtlCol="0">
            <a:spAutoFit/>
          </a:bodyPr>
          <a:lstStyle/>
          <a:p>
            <a:r>
              <a:rPr lang="en-US" sz="1600" b="1" dirty="0">
                <a:solidFill>
                  <a:srgbClr val="FF0000"/>
                </a:solidFill>
                <a:latin typeface="Calibri" panose="020F0502020204030204" pitchFamily="34" charset="0"/>
                <a:cs typeface="Calibri" panose="020F0502020204030204" pitchFamily="34" charset="0"/>
              </a:rPr>
              <a:t>Pole detaches here</a:t>
            </a:r>
            <a:endParaRPr lang="en-GB" sz="1400" b="1" dirty="0">
              <a:solidFill>
                <a:srgbClr val="FF0000"/>
              </a:solidFill>
              <a:latin typeface="Calibri" panose="020F0502020204030204" pitchFamily="34" charset="0"/>
              <a:cs typeface="Calibri" panose="020F0502020204030204" pitchFamily="34" charset="0"/>
            </a:endParaRPr>
          </a:p>
        </p:txBody>
      </p:sp>
      <p:cxnSp>
        <p:nvCxnSpPr>
          <p:cNvPr id="11" name="Straight Arrow Connector 10">
            <a:extLst>
              <a:ext uri="{FF2B5EF4-FFF2-40B4-BE49-F238E27FC236}">
                <a16:creationId xmlns:a16="http://schemas.microsoft.com/office/drawing/2014/main" id="{92582827-D9AA-01D5-1A92-7D8BD5CB7209}"/>
              </a:ext>
            </a:extLst>
          </p:cNvPr>
          <p:cNvCxnSpPr>
            <a:cxnSpLocks/>
          </p:cNvCxnSpPr>
          <p:nvPr/>
        </p:nvCxnSpPr>
        <p:spPr>
          <a:xfrm>
            <a:off x="2923203" y="5503677"/>
            <a:ext cx="16879" cy="265826"/>
          </a:xfrm>
          <a:prstGeom prst="straightConnector1">
            <a:avLst/>
          </a:prstGeom>
          <a:ln w="38100">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4ED9477F-F6D8-0554-6093-7008FF3233F0}"/>
              </a:ext>
            </a:extLst>
          </p:cNvPr>
          <p:cNvSpPr txBox="1"/>
          <p:nvPr/>
        </p:nvSpPr>
        <p:spPr>
          <a:xfrm>
            <a:off x="4388163" y="1341314"/>
            <a:ext cx="760665" cy="400110"/>
          </a:xfrm>
          <a:prstGeom prst="rect">
            <a:avLst/>
          </a:prstGeom>
          <a:noFill/>
        </p:spPr>
        <p:txBody>
          <a:bodyPr wrap="square" rtlCol="0">
            <a:spAutoFit/>
          </a:bodyPr>
          <a:lstStyle/>
          <a:p>
            <a:r>
              <a:rPr lang="en-US" sz="2000" b="1" dirty="0"/>
              <a:t>R.T.</a:t>
            </a:r>
            <a:endParaRPr lang="en-GB" sz="2000" b="1" dirty="0"/>
          </a:p>
        </p:txBody>
      </p:sp>
    </p:spTree>
    <p:extLst>
      <p:ext uri="{BB962C8B-B14F-4D97-AF65-F5344CB8AC3E}">
        <p14:creationId xmlns:p14="http://schemas.microsoft.com/office/powerpoint/2010/main" val="242669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2EA1A6-72FE-9900-785C-C53F8D165A7A}"/>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ED4E514-4996-E074-A735-1A78B292A283}"/>
              </a:ext>
            </a:extLst>
          </p:cNvPr>
          <p:cNvSpPr>
            <a:spLocks noGrp="1"/>
          </p:cNvSpPr>
          <p:nvPr>
            <p:ph type="dt" sz="half" idx="2"/>
          </p:nvPr>
        </p:nvSpPr>
        <p:spPr/>
        <p:txBody>
          <a:bodyPr/>
          <a:lstStyle/>
          <a:p>
            <a:fld id="{1089628F-FCE3-4ECD-84F0-41A37E92B65B}" type="datetime1">
              <a:rPr lang="en-US" smtClean="0"/>
              <a:t>3/11/2025</a:t>
            </a:fld>
            <a:endParaRPr lang="en-US" dirty="0"/>
          </a:p>
        </p:txBody>
      </p:sp>
      <p:sp>
        <p:nvSpPr>
          <p:cNvPr id="3" name="Footer Placeholder 2">
            <a:extLst>
              <a:ext uri="{FF2B5EF4-FFF2-40B4-BE49-F238E27FC236}">
                <a16:creationId xmlns:a16="http://schemas.microsoft.com/office/drawing/2014/main" id="{A79B189C-A5BB-F86C-69FC-A7E45AFC912E}"/>
              </a:ext>
            </a:extLst>
          </p:cNvPr>
          <p:cNvSpPr>
            <a:spLocks noGrp="1"/>
          </p:cNvSpPr>
          <p:nvPr>
            <p:ph type="ftr" sz="quarter" idx="3"/>
          </p:nvPr>
        </p:nvSpPr>
        <p:spPr/>
        <p:txBody>
          <a:bodyPr/>
          <a:lstStyle/>
          <a:p>
            <a:r>
              <a:rPr lang="en-US"/>
              <a:t>Author: Sachin Gowrishankar</a:t>
            </a:r>
            <a:endParaRPr lang="en-US" dirty="0"/>
          </a:p>
        </p:txBody>
      </p:sp>
      <p:sp>
        <p:nvSpPr>
          <p:cNvPr id="4" name="Slide Number Placeholder 3">
            <a:extLst>
              <a:ext uri="{FF2B5EF4-FFF2-40B4-BE49-F238E27FC236}">
                <a16:creationId xmlns:a16="http://schemas.microsoft.com/office/drawing/2014/main" id="{7E0BF4A5-CACD-9E50-B1B1-59A689A315E6}"/>
              </a:ext>
            </a:extLst>
          </p:cNvPr>
          <p:cNvSpPr>
            <a:spLocks noGrp="1"/>
          </p:cNvSpPr>
          <p:nvPr>
            <p:ph type="sldNum" sz="quarter" idx="4"/>
          </p:nvPr>
        </p:nvSpPr>
        <p:spPr/>
        <p:txBody>
          <a:bodyPr/>
          <a:lstStyle/>
          <a:p>
            <a:fld id="{17918391-D411-FE40-AAD7-861AE5233E0E}" type="slidenum">
              <a:rPr lang="en-US" smtClean="0"/>
              <a:pPr/>
              <a:t>7</a:t>
            </a:fld>
            <a:endParaRPr lang="en-US"/>
          </a:p>
        </p:txBody>
      </p:sp>
      <p:sp>
        <p:nvSpPr>
          <p:cNvPr id="5" name="Title 1">
            <a:extLst>
              <a:ext uri="{FF2B5EF4-FFF2-40B4-BE49-F238E27FC236}">
                <a16:creationId xmlns:a16="http://schemas.microsoft.com/office/drawing/2014/main" id="{96F6FB35-8A15-E4FB-3703-2E4EDCEF9356}"/>
              </a:ext>
            </a:extLst>
          </p:cNvPr>
          <p:cNvSpPr txBox="1">
            <a:spLocks/>
          </p:cNvSpPr>
          <p:nvPr/>
        </p:nvSpPr>
        <p:spPr>
          <a:xfrm>
            <a:off x="38697" y="-16853"/>
            <a:ext cx="8600534" cy="708138"/>
          </a:xfrm>
          <a:prstGeom prst="rect">
            <a:avLst/>
          </a:prstGeom>
        </p:spPr>
        <p:txBody>
          <a:bodyPr>
            <a:noAutofit/>
          </a:bodyPr>
          <a:lst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a:lstStyle>
          <a:p>
            <a:r>
              <a:rPr lang="en-US" sz="3600" b="1" dirty="0"/>
              <a:t>LMK 2 mockup – FE model description</a:t>
            </a:r>
            <a:endParaRPr lang="en-GB" sz="3600" b="1" dirty="0"/>
          </a:p>
        </p:txBody>
      </p:sp>
      <p:grpSp>
        <p:nvGrpSpPr>
          <p:cNvPr id="6" name="Group 5">
            <a:extLst>
              <a:ext uri="{FF2B5EF4-FFF2-40B4-BE49-F238E27FC236}">
                <a16:creationId xmlns:a16="http://schemas.microsoft.com/office/drawing/2014/main" id="{6E358D31-6814-F823-23E7-703EC35D8FBE}"/>
              </a:ext>
            </a:extLst>
          </p:cNvPr>
          <p:cNvGrpSpPr/>
          <p:nvPr/>
        </p:nvGrpSpPr>
        <p:grpSpPr>
          <a:xfrm>
            <a:off x="1856323" y="932016"/>
            <a:ext cx="1452133" cy="307777"/>
            <a:chOff x="2013505" y="1205056"/>
            <a:chExt cx="1452133" cy="307777"/>
          </a:xfrm>
        </p:grpSpPr>
        <p:cxnSp>
          <p:nvCxnSpPr>
            <p:cNvPr id="84" name="Straight Arrow Connector 83">
              <a:extLst>
                <a:ext uri="{FF2B5EF4-FFF2-40B4-BE49-F238E27FC236}">
                  <a16:creationId xmlns:a16="http://schemas.microsoft.com/office/drawing/2014/main" id="{74B09E45-EEE4-1CF3-BD69-27F0D2B2C8FE}"/>
                </a:ext>
              </a:extLst>
            </p:cNvPr>
            <p:cNvCxnSpPr>
              <a:cxnSpLocks/>
              <a:stCxn id="85" idx="1"/>
            </p:cNvCxnSpPr>
            <p:nvPr/>
          </p:nvCxnSpPr>
          <p:spPr>
            <a:xfrm flipH="1">
              <a:off x="2013505" y="1358945"/>
              <a:ext cx="281676" cy="59488"/>
            </a:xfrm>
            <a:prstGeom prst="straightConnector1">
              <a:avLst/>
            </a:prstGeom>
            <a:ln w="127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85" name="TextBox 84">
              <a:extLst>
                <a:ext uri="{FF2B5EF4-FFF2-40B4-BE49-F238E27FC236}">
                  <a16:creationId xmlns:a16="http://schemas.microsoft.com/office/drawing/2014/main" id="{1CB1DC18-9D05-F86B-7595-2E6A51768DB5}"/>
                </a:ext>
              </a:extLst>
            </p:cNvPr>
            <p:cNvSpPr txBox="1"/>
            <p:nvPr/>
          </p:nvSpPr>
          <p:spPr>
            <a:xfrm>
              <a:off x="2295181" y="1205056"/>
              <a:ext cx="1170457" cy="307777"/>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Parting plane</a:t>
              </a:r>
              <a:endParaRPr lang="en-GB" sz="1400" dirty="0">
                <a:latin typeface="Calibri" panose="020F0502020204030204" pitchFamily="34" charset="0"/>
                <a:cs typeface="Calibri" panose="020F0502020204030204" pitchFamily="34" charset="0"/>
              </a:endParaRPr>
            </a:p>
          </p:txBody>
        </p:sp>
      </p:grpSp>
      <mc:AlternateContent xmlns:mc="http://schemas.openxmlformats.org/markup-compatibility/2006">
        <mc:Choice xmlns:a14="http://schemas.microsoft.com/office/drawing/2010/main" Requires="a14">
          <p:sp>
            <p:nvSpPr>
              <p:cNvPr id="164" name="TextBox 163">
                <a:extLst>
                  <a:ext uri="{FF2B5EF4-FFF2-40B4-BE49-F238E27FC236}">
                    <a16:creationId xmlns:a16="http://schemas.microsoft.com/office/drawing/2014/main" id="{506873B2-6AEB-D51A-2785-4CF6F45F8FF2}"/>
                  </a:ext>
                </a:extLst>
              </p:cNvPr>
              <p:cNvSpPr txBox="1"/>
              <p:nvPr/>
            </p:nvSpPr>
            <p:spPr>
              <a:xfrm>
                <a:off x="150220" y="3862714"/>
                <a:ext cx="3722370" cy="3011081"/>
              </a:xfrm>
              <a:prstGeom prst="rect">
                <a:avLst/>
              </a:prstGeom>
              <a:noFill/>
            </p:spPr>
            <p:txBody>
              <a:bodyPr wrap="square" rtlCol="0">
                <a:spAutoFit/>
              </a:bodyPr>
              <a:lstStyle/>
              <a:p>
                <a:r>
                  <a:rPr lang="en-US" b="1" u="sng" dirty="0">
                    <a:latin typeface="Calibri" panose="020F0502020204030204" pitchFamily="34" charset="0"/>
                    <a:cs typeface="Calibri" panose="020F0502020204030204" pitchFamily="34" charset="0"/>
                  </a:rPr>
                  <a:t>Key points</a:t>
                </a:r>
                <a:endParaRPr lang="en-US" b="1" dirty="0"/>
              </a:p>
              <a:p>
                <a:pPr marL="285750" indent="-285750">
                  <a:buFont typeface="Arial" panose="020B0604020202020204" pitchFamily="34" charset="0"/>
                  <a:buChar char="•"/>
                </a:pPr>
                <a:r>
                  <a:rPr lang="en-US" sz="1700" b="1" dirty="0">
                    <a:latin typeface="Calibri" panose="020F0502020204030204" pitchFamily="34" charset="0"/>
                    <a:cs typeface="Calibri" panose="020F0502020204030204" pitchFamily="34" charset="0"/>
                  </a:rPr>
                  <a:t>Bonded</a:t>
                </a:r>
                <a:r>
                  <a:rPr lang="en-US" sz="1700" dirty="0">
                    <a:latin typeface="Calibri" panose="020F0502020204030204" pitchFamily="34" charset="0"/>
                    <a:cs typeface="Calibri" panose="020F0502020204030204" pitchFamily="34" charset="0"/>
                  </a:rPr>
                  <a:t> inner &amp; outer coil layers.</a:t>
                </a:r>
              </a:p>
              <a:p>
                <a:pPr marL="285750" indent="-285750">
                  <a:buFont typeface="Arial" panose="020B0604020202020204" pitchFamily="34" charset="0"/>
                  <a:buChar char="•"/>
                </a:pPr>
                <a:r>
                  <a:rPr lang="en-US" sz="1700" b="1" dirty="0">
                    <a:latin typeface="Calibri" panose="020F0502020204030204" pitchFamily="34" charset="0"/>
                    <a:cs typeface="Calibri" panose="020F0502020204030204" pitchFamily="34" charset="0"/>
                  </a:rPr>
                  <a:t>Vertically</a:t>
                </a:r>
                <a:r>
                  <a:rPr lang="en-US" sz="1700" dirty="0">
                    <a:latin typeface="Calibri" panose="020F0502020204030204" pitchFamily="34" charset="0"/>
                    <a:cs typeface="Calibri" panose="020F0502020204030204" pitchFamily="34" charset="0"/>
                  </a:rPr>
                  <a:t> split yokes.</a:t>
                </a:r>
              </a:p>
              <a:p>
                <a:pPr marL="285750" indent="-285750">
                  <a:buFont typeface="Arial" panose="020B0604020202020204" pitchFamily="34" charset="0"/>
                  <a:buChar char="•"/>
                </a:pPr>
                <a:r>
                  <a:rPr lang="en-US" sz="1700" b="1" dirty="0">
                    <a:latin typeface="Calibri" panose="020F0502020204030204" pitchFamily="34" charset="0"/>
                    <a:cs typeface="Calibri" panose="020F0502020204030204" pitchFamily="34" charset="0"/>
                  </a:rPr>
                  <a:t>Straight</a:t>
                </a:r>
                <a:r>
                  <a:rPr lang="en-US" sz="1700" dirty="0">
                    <a:latin typeface="Calibri" panose="020F0502020204030204" pitchFamily="34" charset="0"/>
                    <a:cs typeface="Calibri" panose="020F0502020204030204" pitchFamily="34" charset="0"/>
                  </a:rPr>
                  <a:t> yokes.</a:t>
                </a:r>
              </a:p>
              <a:p>
                <a:pPr marL="285750" indent="-285750">
                  <a:buFont typeface="Arial" panose="020B0604020202020204" pitchFamily="34" charset="0"/>
                  <a:buChar char="•"/>
                </a:pPr>
                <a:r>
                  <a:rPr lang="en-US" sz="1700" dirty="0">
                    <a:latin typeface="Calibri" panose="020F0502020204030204" pitchFamily="34" charset="0"/>
                    <a:cs typeface="Calibri" panose="020F0502020204030204" pitchFamily="34" charset="0"/>
                  </a:rPr>
                  <a:t>For all contacts, </a:t>
                </a:r>
                <a14:m>
                  <m:oMath xmlns:m="http://schemas.openxmlformats.org/officeDocument/2006/math">
                    <m:r>
                      <a:rPr lang="en-GB" sz="1700" b="1" i="1" dirty="0" smtClean="0">
                        <a:latin typeface="Cambria Math" panose="02040503050406030204" pitchFamily="18" charset="0"/>
                      </a:rPr>
                      <m:t>𝝁</m:t>
                    </m:r>
                    <m:r>
                      <a:rPr lang="en-US" sz="1700" b="1" i="1" dirty="0" smtClean="0">
                        <a:latin typeface="Cambria Math" panose="02040503050406030204" pitchFamily="18" charset="0"/>
                      </a:rPr>
                      <m:t>=</m:t>
                    </m:r>
                    <m:r>
                      <a:rPr lang="en-US" sz="1700" b="1" i="1" dirty="0" smtClean="0">
                        <a:latin typeface="Cambria Math" panose="02040503050406030204" pitchFamily="18" charset="0"/>
                      </a:rPr>
                      <m:t>𝟎</m:t>
                    </m:r>
                    <m:r>
                      <a:rPr lang="en-US" sz="1700" b="1" i="1" dirty="0" smtClean="0">
                        <a:latin typeface="Cambria Math" panose="02040503050406030204" pitchFamily="18" charset="0"/>
                      </a:rPr>
                      <m:t>.</m:t>
                    </m:r>
                    <m:r>
                      <a:rPr lang="en-US" sz="1700" b="1" i="1" dirty="0" smtClean="0">
                        <a:latin typeface="Cambria Math" panose="02040503050406030204" pitchFamily="18" charset="0"/>
                      </a:rPr>
                      <m:t>𝟐</m:t>
                    </m:r>
                  </m:oMath>
                </a14:m>
                <a:endParaRPr lang="en-US" sz="1700" b="1" dirty="0">
                  <a:latin typeface="Calibri" panose="020F0502020204030204" pitchFamily="34" charset="0"/>
                </a:endParaRPr>
              </a:p>
              <a:p>
                <a:pPr marL="285750" indent="-285750">
                  <a:buFont typeface="Arial" panose="020B0604020202020204" pitchFamily="34" charset="0"/>
                  <a:buChar char="•"/>
                </a:pPr>
                <a14:m>
                  <m:oMath xmlns:m="http://schemas.openxmlformats.org/officeDocument/2006/math">
                    <m:r>
                      <a:rPr lang="en-US" sz="1700" b="1" i="1" smtClean="0">
                        <a:latin typeface="Cambria Math" panose="02040503050406030204" pitchFamily="18" charset="0"/>
                      </a:rPr>
                      <m:t>𝛿</m:t>
                    </m:r>
                    <m:r>
                      <a:rPr lang="en-US" sz="1700" b="1" i="1" baseline="-25000" smtClean="0">
                        <a:latin typeface="Cambria Math" panose="02040503050406030204" pitchFamily="18" charset="0"/>
                      </a:rPr>
                      <m:t>𝒘𝒆𝒍𝒅</m:t>
                    </m:r>
                  </m:oMath>
                </a14:m>
                <a:r>
                  <a:rPr lang="en-GB" sz="1700" b="1" baseline="-25000" dirty="0"/>
                  <a:t> </a:t>
                </a:r>
                <a:r>
                  <a:rPr lang="en-GB" sz="1700" dirty="0">
                    <a:latin typeface="Cambria Math" panose="02040503050406030204" pitchFamily="18" charset="0"/>
                    <a:ea typeface="Cambria Math" panose="02040503050406030204" pitchFamily="18" charset="0"/>
                  </a:rPr>
                  <a:t>= </a:t>
                </a:r>
                <a:r>
                  <a:rPr lang="en-GB" sz="1700" b="1" dirty="0">
                    <a:latin typeface="Cambria Math" panose="02040503050406030204" pitchFamily="18" charset="0"/>
                    <a:ea typeface="Cambria Math" panose="02040503050406030204" pitchFamily="18" charset="0"/>
                  </a:rPr>
                  <a:t>0.6 </a:t>
                </a:r>
                <a:r>
                  <a:rPr lang="en-GB" sz="1400" b="1" dirty="0">
                    <a:latin typeface="Calibri" panose="020F0502020204030204" pitchFamily="34" charset="0"/>
                    <a:ea typeface="Cambria Math" panose="02040503050406030204" pitchFamily="18" charset="0"/>
                    <a:cs typeface="Calibri" panose="020F0502020204030204" pitchFamily="34" charset="0"/>
                  </a:rPr>
                  <a:t>mm</a:t>
                </a:r>
                <a:endParaRPr lang="en-GB" sz="1700" b="1" dirty="0">
                  <a:latin typeface="Calibri" panose="020F0502020204030204" pitchFamily="34" charset="0"/>
                  <a:ea typeface="Cambria Math" panose="02040503050406030204" pitchFamily="18" charset="0"/>
                  <a:cs typeface="Calibri" panose="020F0502020204030204" pitchFamily="34" charset="0"/>
                </a:endParaRPr>
              </a:p>
              <a:p>
                <a:pPr marL="285750" indent="-285750">
                  <a:buFont typeface="Arial" panose="020B0604020202020204" pitchFamily="34" charset="0"/>
                  <a:buChar char="•"/>
                </a:pPr>
                <a:r>
                  <a:rPr lang="en-GB" sz="2000" b="1" baseline="-25000" dirty="0">
                    <a:solidFill>
                      <a:srgbClr val="FF0000"/>
                    </a:solidFill>
                    <a:latin typeface="Calibri" panose="020F0502020204030204" pitchFamily="34" charset="0"/>
                    <a:ea typeface="Cambria Math" panose="02040503050406030204" pitchFamily="18" charset="0"/>
                    <a:cs typeface="Calibri" panose="020F0502020204030204" pitchFamily="34" charset="0"/>
                  </a:rPr>
                  <a:t>Yoke-collar gap </a:t>
                </a:r>
                <a:r>
                  <a:rPr lang="en-GB" sz="2000" baseline="-25000" dirty="0">
                    <a:latin typeface="Calibri" panose="020F0502020204030204" pitchFamily="34" charset="0"/>
                    <a:ea typeface="Cambria Math" panose="02040503050406030204" pitchFamily="18" charset="0"/>
                    <a:cs typeface="Calibri" panose="020F0502020204030204" pitchFamily="34" charset="0"/>
                  </a:rPr>
                  <a:t>&amp; </a:t>
                </a:r>
                <a:r>
                  <a:rPr lang="en-GB" sz="2000" b="1" baseline="-25000" dirty="0">
                    <a:solidFill>
                      <a:srgbClr val="FF0000"/>
                    </a:solidFill>
                    <a:latin typeface="Calibri" panose="020F0502020204030204" pitchFamily="34" charset="0"/>
                    <a:ea typeface="Cambria Math" panose="02040503050406030204" pitchFamily="18" charset="0"/>
                    <a:cs typeface="Calibri" panose="020F0502020204030204" pitchFamily="34" charset="0"/>
                  </a:rPr>
                  <a:t>yoke-yoke half gap</a:t>
                </a:r>
                <a:r>
                  <a:rPr lang="en-GB" sz="2000" b="1" baseline="-25000" dirty="0">
                    <a:latin typeface="Calibri" panose="020F0502020204030204" pitchFamily="34" charset="0"/>
                    <a:ea typeface="Cambria Math" panose="02040503050406030204" pitchFamily="18" charset="0"/>
                    <a:cs typeface="Calibri" panose="020F0502020204030204" pitchFamily="34" charset="0"/>
                  </a:rPr>
                  <a:t> </a:t>
                </a:r>
                <a:r>
                  <a:rPr lang="en-GB" sz="2000" baseline="-25000" dirty="0">
                    <a:latin typeface="Calibri" panose="020F0502020204030204" pitchFamily="34" charset="0"/>
                    <a:ea typeface="Cambria Math" panose="02040503050406030204" pitchFamily="18" charset="0"/>
                    <a:cs typeface="Calibri" panose="020F0502020204030204" pitchFamily="34" charset="0"/>
                  </a:rPr>
                  <a:t>are </a:t>
                </a:r>
                <a:r>
                  <a:rPr lang="en-GB" sz="2000" b="1" baseline="-25000" dirty="0">
                    <a:solidFill>
                      <a:srgbClr val="FF0000"/>
                    </a:solidFill>
                    <a:latin typeface="Calibri" panose="020F0502020204030204" pitchFamily="34" charset="0"/>
                    <a:ea typeface="Cambria Math" panose="02040503050406030204" pitchFamily="18" charset="0"/>
                    <a:cs typeface="Calibri" panose="020F0502020204030204" pitchFamily="34" charset="0"/>
                  </a:rPr>
                  <a:t>design parameters</a:t>
                </a:r>
                <a:r>
                  <a:rPr lang="en-GB" sz="2000" b="1" baseline="-25000" dirty="0">
                    <a:latin typeface="Calibri" panose="020F0502020204030204" pitchFamily="34" charset="0"/>
                    <a:ea typeface="Cambria Math" panose="02040503050406030204" pitchFamily="18" charset="0"/>
                    <a:cs typeface="Calibri" panose="020F0502020204030204" pitchFamily="34" charset="0"/>
                  </a:rPr>
                  <a:t>.</a:t>
                </a:r>
              </a:p>
              <a:p>
                <a:endParaRPr lang="en-GB" sz="1400" dirty="0">
                  <a:latin typeface="Aptos Narrow" panose="020B0004020202020204" pitchFamily="34" charset="0"/>
                </a:endParaRPr>
              </a:p>
              <a:p>
                <a:pPr marL="285750" indent="-285750">
                  <a:buFont typeface="Arial" panose="020B0604020202020204" pitchFamily="34" charset="0"/>
                  <a:buChar char="•"/>
                </a:pPr>
                <a:endParaRPr lang="en-GB" sz="1400" dirty="0">
                  <a:latin typeface="Aptos Narrow" panose="020B0004020202020204" pitchFamily="34" charset="0"/>
                </a:endParaRPr>
              </a:p>
              <a:p>
                <a:br>
                  <a:rPr lang="en-US" sz="1600" dirty="0"/>
                </a:br>
                <a:endParaRPr lang="en-GB" sz="1600" dirty="0"/>
              </a:p>
            </p:txBody>
          </p:sp>
        </mc:Choice>
        <mc:Fallback>
          <p:sp>
            <p:nvSpPr>
              <p:cNvPr id="164" name="TextBox 163">
                <a:extLst>
                  <a:ext uri="{FF2B5EF4-FFF2-40B4-BE49-F238E27FC236}">
                    <a16:creationId xmlns:a16="http://schemas.microsoft.com/office/drawing/2014/main" id="{506873B2-6AEB-D51A-2785-4CF6F45F8FF2}"/>
                  </a:ext>
                </a:extLst>
              </p:cNvPr>
              <p:cNvSpPr txBox="1">
                <a:spLocks noRot="1" noChangeAspect="1" noMove="1" noResize="1" noEditPoints="1" noAdjustHandles="1" noChangeArrowheads="1" noChangeShapeType="1" noTextEdit="1"/>
              </p:cNvSpPr>
              <p:nvPr/>
            </p:nvSpPr>
            <p:spPr>
              <a:xfrm>
                <a:off x="150220" y="3862714"/>
                <a:ext cx="3722370" cy="3011081"/>
              </a:xfrm>
              <a:prstGeom prst="rect">
                <a:avLst/>
              </a:prstGeom>
              <a:blipFill>
                <a:blip r:embed="rId2"/>
                <a:stretch>
                  <a:fillRect l="-1475" t="-1215"/>
                </a:stretch>
              </a:blipFill>
            </p:spPr>
            <p:txBody>
              <a:bodyPr/>
              <a:lstStyle/>
              <a:p>
                <a:r>
                  <a:rPr lang="en-GB">
                    <a:noFill/>
                  </a:rPr>
                  <a:t> </a:t>
                </a:r>
              </a:p>
            </p:txBody>
          </p:sp>
        </mc:Fallback>
      </mc:AlternateContent>
      <p:sp>
        <p:nvSpPr>
          <p:cNvPr id="194" name="TextBox 193">
            <a:extLst>
              <a:ext uri="{FF2B5EF4-FFF2-40B4-BE49-F238E27FC236}">
                <a16:creationId xmlns:a16="http://schemas.microsoft.com/office/drawing/2014/main" id="{F2458B1B-B62F-F120-E946-EEF2FEF2D5C0}"/>
              </a:ext>
            </a:extLst>
          </p:cNvPr>
          <p:cNvSpPr txBox="1"/>
          <p:nvPr/>
        </p:nvSpPr>
        <p:spPr>
          <a:xfrm>
            <a:off x="7099475" y="531335"/>
            <a:ext cx="1853414" cy="400110"/>
          </a:xfrm>
          <a:prstGeom prst="rect">
            <a:avLst/>
          </a:prstGeom>
          <a:noFill/>
        </p:spPr>
        <p:txBody>
          <a:bodyPr wrap="square" rtlCol="0">
            <a:spAutoFit/>
          </a:bodyPr>
          <a:lstStyle/>
          <a:p>
            <a:r>
              <a:rPr lang="en-US" sz="2000" b="1" dirty="0">
                <a:latin typeface="Calibri" panose="020F0502020204030204" pitchFamily="34" charset="0"/>
                <a:cs typeface="Calibri" panose="020F0502020204030204" pitchFamily="34" charset="0"/>
              </a:rPr>
              <a:t>Material legend</a:t>
            </a:r>
            <a:endParaRPr lang="en-GB" sz="2000" b="1" dirty="0">
              <a:latin typeface="Calibri" panose="020F0502020204030204" pitchFamily="34" charset="0"/>
              <a:cs typeface="Calibri" panose="020F0502020204030204" pitchFamily="34" charset="0"/>
            </a:endParaRPr>
          </a:p>
        </p:txBody>
      </p:sp>
      <p:grpSp>
        <p:nvGrpSpPr>
          <p:cNvPr id="126" name="Group 125">
            <a:extLst>
              <a:ext uri="{FF2B5EF4-FFF2-40B4-BE49-F238E27FC236}">
                <a16:creationId xmlns:a16="http://schemas.microsoft.com/office/drawing/2014/main" id="{2189010A-33BA-EAA2-C443-D094E8461D95}"/>
              </a:ext>
            </a:extLst>
          </p:cNvPr>
          <p:cNvGrpSpPr/>
          <p:nvPr/>
        </p:nvGrpSpPr>
        <p:grpSpPr>
          <a:xfrm>
            <a:off x="7302817" y="1227646"/>
            <a:ext cx="1793076" cy="2098744"/>
            <a:chOff x="7424538" y="1262623"/>
            <a:chExt cx="1793076" cy="2098744"/>
          </a:xfrm>
        </p:grpSpPr>
        <p:sp>
          <p:nvSpPr>
            <p:cNvPr id="199" name="Rectangle 198">
              <a:extLst>
                <a:ext uri="{FF2B5EF4-FFF2-40B4-BE49-F238E27FC236}">
                  <a16:creationId xmlns:a16="http://schemas.microsoft.com/office/drawing/2014/main" id="{F1133532-13F4-5BEB-5102-C96DB7FF1CC2}"/>
                </a:ext>
              </a:extLst>
            </p:cNvPr>
            <p:cNvSpPr/>
            <p:nvPr/>
          </p:nvSpPr>
          <p:spPr>
            <a:xfrm>
              <a:off x="7440818" y="2237974"/>
              <a:ext cx="323185" cy="232144"/>
            </a:xfrm>
            <a:prstGeom prst="rect">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00" name="Rectangle 199">
              <a:extLst>
                <a:ext uri="{FF2B5EF4-FFF2-40B4-BE49-F238E27FC236}">
                  <a16:creationId xmlns:a16="http://schemas.microsoft.com/office/drawing/2014/main" id="{C21C6E7D-DFE5-0B40-BD6A-21EEAE14C983}"/>
                </a:ext>
              </a:extLst>
            </p:cNvPr>
            <p:cNvSpPr/>
            <p:nvPr/>
          </p:nvSpPr>
          <p:spPr>
            <a:xfrm>
              <a:off x="7424538" y="1295111"/>
              <a:ext cx="323185" cy="256216"/>
            </a:xfrm>
            <a:prstGeom prst="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01" name="Rectangle 200">
              <a:extLst>
                <a:ext uri="{FF2B5EF4-FFF2-40B4-BE49-F238E27FC236}">
                  <a16:creationId xmlns:a16="http://schemas.microsoft.com/office/drawing/2014/main" id="{6CE14AA7-AE11-DAF6-BDFB-9BF56763AE63}"/>
                </a:ext>
              </a:extLst>
            </p:cNvPr>
            <p:cNvSpPr/>
            <p:nvPr/>
          </p:nvSpPr>
          <p:spPr>
            <a:xfrm>
              <a:off x="7433241" y="1728557"/>
              <a:ext cx="323185" cy="256216"/>
            </a:xfrm>
            <a:prstGeom prst="rect">
              <a:avLst/>
            </a:prstGeom>
            <a:solidFill>
              <a:srgbClr val="FF7F0E"/>
            </a:solidFill>
            <a:ln>
              <a:solidFill>
                <a:srgbClr val="FF7F0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2" name="Rectangle 201">
              <a:extLst>
                <a:ext uri="{FF2B5EF4-FFF2-40B4-BE49-F238E27FC236}">
                  <a16:creationId xmlns:a16="http://schemas.microsoft.com/office/drawing/2014/main" id="{8C99445C-69F0-589D-8CFE-968639E5C71D}"/>
                </a:ext>
              </a:extLst>
            </p:cNvPr>
            <p:cNvSpPr/>
            <p:nvPr/>
          </p:nvSpPr>
          <p:spPr>
            <a:xfrm>
              <a:off x="7457940" y="2690077"/>
              <a:ext cx="323185" cy="256216"/>
            </a:xfrm>
            <a:prstGeom prst="rect">
              <a:avLst/>
            </a:prstGeom>
            <a:solidFill>
              <a:schemeClr val="accent3"/>
            </a:solid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04" name="TextBox 203">
              <a:extLst>
                <a:ext uri="{FF2B5EF4-FFF2-40B4-BE49-F238E27FC236}">
                  <a16:creationId xmlns:a16="http://schemas.microsoft.com/office/drawing/2014/main" id="{8A798F2E-DF67-2E3B-5526-982962520C95}"/>
                </a:ext>
              </a:extLst>
            </p:cNvPr>
            <p:cNvSpPr txBox="1"/>
            <p:nvPr/>
          </p:nvSpPr>
          <p:spPr>
            <a:xfrm>
              <a:off x="7802347" y="1262623"/>
              <a:ext cx="1121785" cy="338554"/>
            </a:xfrm>
            <a:prstGeom prst="rect">
              <a:avLst/>
            </a:prstGeom>
            <a:noFill/>
          </p:spPr>
          <p:txBody>
            <a:bodyPr wrap="square" rtlCol="0">
              <a:spAutoFit/>
            </a:bodyPr>
            <a:lstStyle/>
            <a:p>
              <a:r>
                <a:rPr lang="en-GB" sz="1600" b="1" i="0" dirty="0">
                  <a:solidFill>
                    <a:srgbClr val="FF0000"/>
                  </a:solidFill>
                  <a:effectLst/>
                  <a:latin typeface="Calibri" panose="020F0502020204030204" pitchFamily="34" charset="0"/>
                  <a:cs typeface="Calibri" panose="020F0502020204030204" pitchFamily="34" charset="0"/>
                </a:rPr>
                <a:t>Nb</a:t>
              </a:r>
              <a:r>
                <a:rPr lang="en-GB" sz="1600" b="1" i="0" baseline="-25000" dirty="0">
                  <a:solidFill>
                    <a:srgbClr val="FF0000"/>
                  </a:solidFill>
                  <a:effectLst/>
                  <a:latin typeface="Calibri" panose="020F0502020204030204" pitchFamily="34" charset="0"/>
                  <a:cs typeface="Calibri" panose="020F0502020204030204" pitchFamily="34" charset="0"/>
                </a:rPr>
                <a:t>3</a:t>
              </a:r>
              <a:r>
                <a:rPr lang="en-GB" sz="1600" b="1" i="0" dirty="0">
                  <a:solidFill>
                    <a:srgbClr val="FF0000"/>
                  </a:solidFill>
                  <a:effectLst/>
                  <a:latin typeface="Calibri" panose="020F0502020204030204" pitchFamily="34" charset="0"/>
                  <a:cs typeface="Calibri" panose="020F0502020204030204" pitchFamily="34" charset="0"/>
                </a:rPr>
                <a:t>Sn coils</a:t>
              </a:r>
              <a:endParaRPr lang="en-GB" sz="1600" b="1" dirty="0">
                <a:solidFill>
                  <a:srgbClr val="FF0000"/>
                </a:solidFill>
                <a:latin typeface="Calibri" panose="020F0502020204030204" pitchFamily="34" charset="0"/>
                <a:cs typeface="Calibri" panose="020F0502020204030204" pitchFamily="34" charset="0"/>
              </a:endParaRPr>
            </a:p>
          </p:txBody>
        </p:sp>
        <p:sp>
          <p:nvSpPr>
            <p:cNvPr id="205" name="TextBox 204">
              <a:extLst>
                <a:ext uri="{FF2B5EF4-FFF2-40B4-BE49-F238E27FC236}">
                  <a16:creationId xmlns:a16="http://schemas.microsoft.com/office/drawing/2014/main" id="{282F29F7-056A-969E-64E2-835EDC13CD17}"/>
                </a:ext>
              </a:extLst>
            </p:cNvPr>
            <p:cNvSpPr txBox="1"/>
            <p:nvPr/>
          </p:nvSpPr>
          <p:spPr>
            <a:xfrm>
              <a:off x="7734720" y="1687951"/>
              <a:ext cx="1482894" cy="338554"/>
            </a:xfrm>
            <a:prstGeom prst="rect">
              <a:avLst/>
            </a:prstGeom>
            <a:noFill/>
          </p:spPr>
          <p:txBody>
            <a:bodyPr wrap="square" rtlCol="0">
              <a:spAutoFit/>
            </a:bodyPr>
            <a:lstStyle/>
            <a:p>
              <a:r>
                <a:rPr lang="en-GB" sz="1600" b="1" i="0" dirty="0">
                  <a:solidFill>
                    <a:srgbClr val="FF7F0E"/>
                  </a:solidFill>
                  <a:effectLst/>
                  <a:latin typeface="Calibri" panose="020F0502020204030204" pitchFamily="34" charset="0"/>
                  <a:cs typeface="Calibri" panose="020F0502020204030204" pitchFamily="34" charset="0"/>
                </a:rPr>
                <a:t>Copper wedges</a:t>
              </a:r>
              <a:endParaRPr lang="en-GB" sz="1600" b="1" dirty="0">
                <a:solidFill>
                  <a:srgbClr val="FF7F0E"/>
                </a:solidFill>
                <a:latin typeface="Calibri" panose="020F0502020204030204" pitchFamily="34" charset="0"/>
                <a:cs typeface="Calibri" panose="020F0502020204030204" pitchFamily="34" charset="0"/>
              </a:endParaRPr>
            </a:p>
          </p:txBody>
        </p:sp>
        <p:sp>
          <p:nvSpPr>
            <p:cNvPr id="206" name="TextBox 205">
              <a:extLst>
                <a:ext uri="{FF2B5EF4-FFF2-40B4-BE49-F238E27FC236}">
                  <a16:creationId xmlns:a16="http://schemas.microsoft.com/office/drawing/2014/main" id="{355C49EF-2894-CFD7-288F-56119EFE558D}"/>
                </a:ext>
              </a:extLst>
            </p:cNvPr>
            <p:cNvSpPr txBox="1"/>
            <p:nvPr/>
          </p:nvSpPr>
          <p:spPr>
            <a:xfrm>
              <a:off x="7781125" y="2148360"/>
              <a:ext cx="1095780" cy="338554"/>
            </a:xfrm>
            <a:prstGeom prst="rect">
              <a:avLst/>
            </a:prstGeom>
            <a:noFill/>
          </p:spPr>
          <p:txBody>
            <a:bodyPr wrap="square" rtlCol="0">
              <a:spAutoFit/>
            </a:bodyPr>
            <a:lstStyle/>
            <a:p>
              <a:r>
                <a:rPr lang="en-GB" sz="1600" b="1" i="0" dirty="0">
                  <a:solidFill>
                    <a:srgbClr val="0000FF"/>
                  </a:solidFill>
                  <a:effectLst/>
                  <a:latin typeface="Calibri" panose="020F0502020204030204" pitchFamily="34" charset="0"/>
                  <a:cs typeface="Calibri" panose="020F0502020204030204" pitchFamily="34" charset="0"/>
                </a:rPr>
                <a:t>Iron yoke</a:t>
              </a:r>
              <a:endParaRPr lang="en-GB" sz="1600" b="1" dirty="0">
                <a:solidFill>
                  <a:srgbClr val="0000FF"/>
                </a:solidFill>
                <a:latin typeface="Calibri" panose="020F0502020204030204" pitchFamily="34" charset="0"/>
                <a:cs typeface="Calibri" panose="020F0502020204030204" pitchFamily="34" charset="0"/>
              </a:endParaRPr>
            </a:p>
          </p:txBody>
        </p:sp>
        <p:sp>
          <p:nvSpPr>
            <p:cNvPr id="207" name="TextBox 206">
              <a:extLst>
                <a:ext uri="{FF2B5EF4-FFF2-40B4-BE49-F238E27FC236}">
                  <a16:creationId xmlns:a16="http://schemas.microsoft.com/office/drawing/2014/main" id="{5852B300-6DFE-AD5A-7CCB-8FB1714C9BC6}"/>
                </a:ext>
              </a:extLst>
            </p:cNvPr>
            <p:cNvSpPr txBox="1"/>
            <p:nvPr/>
          </p:nvSpPr>
          <p:spPr>
            <a:xfrm>
              <a:off x="7764003" y="2530370"/>
              <a:ext cx="1219462" cy="830997"/>
            </a:xfrm>
            <a:prstGeom prst="rect">
              <a:avLst/>
            </a:prstGeom>
            <a:noFill/>
          </p:spPr>
          <p:txBody>
            <a:bodyPr wrap="square" rtlCol="0">
              <a:spAutoFit/>
            </a:bodyPr>
            <a:lstStyle/>
            <a:p>
              <a:r>
                <a:rPr lang="en-GB" sz="1600" b="1" i="0" dirty="0">
                  <a:solidFill>
                    <a:schemeClr val="bg1">
                      <a:lumMod val="50000"/>
                    </a:schemeClr>
                  </a:solidFill>
                  <a:effectLst/>
                  <a:latin typeface="Calibri" panose="020F0502020204030204" pitchFamily="34" charset="0"/>
                  <a:cs typeface="Calibri" panose="020F0502020204030204" pitchFamily="34" charset="0"/>
                </a:rPr>
                <a:t>Stainless steel shell, collars, pole</a:t>
              </a:r>
              <a:endParaRPr lang="en-GB" sz="1600" b="1" dirty="0">
                <a:solidFill>
                  <a:schemeClr val="bg1">
                    <a:lumMod val="50000"/>
                  </a:schemeClr>
                </a:solidFill>
                <a:latin typeface="Calibri" panose="020F0502020204030204" pitchFamily="34" charset="0"/>
                <a:cs typeface="Calibri" panose="020F0502020204030204" pitchFamily="34" charset="0"/>
              </a:endParaRPr>
            </a:p>
          </p:txBody>
        </p:sp>
      </p:grpSp>
      <mc:AlternateContent xmlns:mc="http://schemas.openxmlformats.org/markup-compatibility/2006" xmlns:a14="http://schemas.microsoft.com/office/drawing/2010/main">
        <mc:Choice Requires="a14">
          <p:sp>
            <p:nvSpPr>
              <p:cNvPr id="208" name="TextBox 207">
                <a:extLst>
                  <a:ext uri="{FF2B5EF4-FFF2-40B4-BE49-F238E27FC236}">
                    <a16:creationId xmlns:a16="http://schemas.microsoft.com/office/drawing/2014/main" id="{9E3461D1-990C-0FF9-2A4C-4663B3523FD1}"/>
                  </a:ext>
                </a:extLst>
              </p:cNvPr>
              <p:cNvSpPr txBox="1"/>
              <p:nvPr/>
            </p:nvSpPr>
            <p:spPr>
              <a:xfrm>
                <a:off x="3723982" y="3969355"/>
                <a:ext cx="4137883" cy="3631763"/>
              </a:xfrm>
              <a:prstGeom prst="rect">
                <a:avLst/>
              </a:prstGeom>
              <a:noFill/>
            </p:spPr>
            <p:txBody>
              <a:bodyPr wrap="square" rtlCol="0">
                <a:spAutoFit/>
              </a:bodyPr>
              <a:lstStyle/>
              <a:p>
                <a:r>
                  <a:rPr lang="en-US" sz="2000" b="1" u="sng" dirty="0">
                    <a:latin typeface="Calibri" panose="020F0502020204030204" pitchFamily="34" charset="0"/>
                    <a:cs typeface="Calibri" panose="020F0502020204030204" pitchFamily="34" charset="0"/>
                  </a:rPr>
                  <a:t>Material properties</a:t>
                </a:r>
                <a:r>
                  <a:rPr lang="en-US" sz="2000" b="1" dirty="0">
                    <a:latin typeface="Calibri" panose="020F0502020204030204" pitchFamily="34" charset="0"/>
                    <a:cs typeface="Calibri" panose="020F0502020204030204" pitchFamily="34" charset="0"/>
                  </a:rPr>
                  <a:t> [11T, </a:t>
                </a:r>
                <a:r>
                  <a:rPr lang="en-US" sz="1600" b="1" dirty="0">
                    <a:latin typeface="Calibri" panose="020F0502020204030204" pitchFamily="34" charset="0"/>
                    <a:cs typeface="Calibri" panose="020F0502020204030204" pitchFamily="34" charset="0"/>
                  </a:rPr>
                  <a:t>2016-2021</a:t>
                </a:r>
                <a:r>
                  <a:rPr lang="en-US" sz="2000" b="1" dirty="0">
                    <a:latin typeface="Calibri" panose="020F0502020204030204" pitchFamily="34" charset="0"/>
                    <a:cs typeface="Calibri" panose="020F0502020204030204" pitchFamily="34" charset="0"/>
                  </a:rPr>
                  <a:t>]</a:t>
                </a:r>
                <a:endParaRPr lang="en-US" sz="1600" b="1" dirty="0"/>
              </a:p>
              <a:p>
                <a:pPr marL="285750" indent="-285750">
                  <a:buFont typeface="Arial" panose="020B0604020202020204" pitchFamily="34" charset="0"/>
                  <a:buChar char="•"/>
                </a:pPr>
                <a:r>
                  <a:rPr lang="en-GB" sz="2000" i="0" dirty="0">
                    <a:effectLst/>
                    <a:latin typeface="Calibri" panose="020F0502020204030204" pitchFamily="34" charset="0"/>
                    <a:cs typeface="Calibri" panose="020F0502020204030204" pitchFamily="34" charset="0"/>
                  </a:rPr>
                  <a:t>11T coils (Nb</a:t>
                </a:r>
                <a:r>
                  <a:rPr lang="en-GB" sz="2000" i="0" baseline="-25000" dirty="0">
                    <a:effectLst/>
                    <a:latin typeface="Calibri" panose="020F0502020204030204" pitchFamily="34" charset="0"/>
                    <a:cs typeface="Calibri" panose="020F0502020204030204" pitchFamily="34" charset="0"/>
                  </a:rPr>
                  <a:t>3</a:t>
                </a:r>
                <a:r>
                  <a:rPr lang="en-GB" sz="2000" i="0" dirty="0">
                    <a:effectLst/>
                    <a:latin typeface="Calibri" panose="020F0502020204030204" pitchFamily="34" charset="0"/>
                    <a:cs typeface="Calibri" panose="020F0502020204030204" pitchFamily="34" charset="0"/>
                  </a:rPr>
                  <a:t>Sn)</a:t>
                </a:r>
              </a:p>
              <a:p>
                <a:pPr marL="742950" lvl="1" indent="-285750">
                  <a:buFont typeface="Wingdings" panose="05000000000000000000" pitchFamily="2" charset="2"/>
                  <a:buChar char="§"/>
                </a:pPr>
                <a:r>
                  <a:rPr lang="en-GB" i="0" dirty="0">
                    <a:effectLst/>
                    <a:latin typeface="Calibri" panose="020F0502020204030204" pitchFamily="34" charset="0"/>
                    <a:cs typeface="Calibri" panose="020F0502020204030204" pitchFamily="34" charset="0"/>
                  </a:rPr>
                  <a:t> E </a:t>
                </a:r>
                <a:r>
                  <a:rPr lang="en-GB" i="0" dirty="0">
                    <a:effectLst/>
                    <a:latin typeface="Cambria Math" panose="02040503050406030204" pitchFamily="18" charset="0"/>
                    <a:ea typeface="Cambria Math" panose="02040503050406030204" pitchFamily="18" charset="0"/>
                    <a:cs typeface="Calibri" panose="020F0502020204030204" pitchFamily="34" charset="0"/>
                  </a:rPr>
                  <a:t>= 31 </a:t>
                </a:r>
                <a:r>
                  <a:rPr lang="en-GB" i="0" dirty="0" err="1">
                    <a:effectLst/>
                    <a:latin typeface="Calibri" panose="020F0502020204030204" pitchFamily="34" charset="0"/>
                    <a:cs typeface="Calibri" panose="020F0502020204030204" pitchFamily="34" charset="0"/>
                  </a:rPr>
                  <a:t>GPa</a:t>
                </a:r>
                <a:r>
                  <a:rPr lang="en-GB" i="0" dirty="0">
                    <a:effectLst/>
                    <a:latin typeface="Calibri" panose="020F0502020204030204" pitchFamily="34" charset="0"/>
                    <a:cs typeface="Calibri" panose="020F0502020204030204" pitchFamily="34" charset="0"/>
                  </a:rPr>
                  <a:t>, CTE </a:t>
                </a:r>
                <a:r>
                  <a:rPr lang="en-GB" i="0" dirty="0">
                    <a:effectLst/>
                    <a:latin typeface="Cambria Math" panose="02040503050406030204" pitchFamily="18" charset="0"/>
                    <a:ea typeface="Cambria Math" panose="02040503050406030204" pitchFamily="18" charset="0"/>
                    <a:cs typeface="Calibri" panose="020F0502020204030204" pitchFamily="34" charset="0"/>
                  </a:rPr>
                  <a:t>=</a:t>
                </a:r>
                <a:r>
                  <a:rPr lang="en-GB" i="0" dirty="0">
                    <a:effectLst/>
                    <a:latin typeface="Calibri" panose="020F0502020204030204" pitchFamily="34" charset="0"/>
                    <a:cs typeface="Calibri" panose="020F0502020204030204" pitchFamily="34" charset="0"/>
                  </a:rPr>
                  <a:t> </a:t>
                </a:r>
                <a:r>
                  <a:rPr lang="en-GB" dirty="0">
                    <a:latin typeface="Cambria Math" panose="02040503050406030204" pitchFamily="18" charset="0"/>
                    <a:ea typeface="Cambria Math" panose="02040503050406030204" pitchFamily="18" charset="0"/>
                    <a:cs typeface="Calibri" panose="020F0502020204030204" pitchFamily="34" charset="0"/>
                  </a:rPr>
                  <a:t>3.</a:t>
                </a:r>
                <a:r>
                  <a:rPr lang="en-GB" i="0" dirty="0">
                    <a:effectLst/>
                    <a:latin typeface="Cambria Math" panose="02040503050406030204" pitchFamily="18" charset="0"/>
                    <a:ea typeface="Cambria Math" panose="02040503050406030204" pitchFamily="18" charset="0"/>
                    <a:cs typeface="Calibri" panose="020F0502020204030204" pitchFamily="34" charset="0"/>
                  </a:rPr>
                  <a:t>88 </a:t>
                </a:r>
                <a:r>
                  <a:rPr lang="en-GB" sz="1600" dirty="0">
                    <a:latin typeface="Cambria Math" panose="02040503050406030204" pitchFamily="18" charset="0"/>
                    <a:ea typeface="Cambria Math" panose="02040503050406030204" pitchFamily="18" charset="0"/>
                    <a:cs typeface="Calibri" panose="020F0502020204030204" pitchFamily="34" charset="0"/>
                  </a:rPr>
                  <a:t>mm/m.</a:t>
                </a:r>
                <a:endParaRPr lang="en-GB" i="0" dirty="0">
                  <a:effectLst/>
                  <a:latin typeface="Cambria Math" panose="02040503050406030204" pitchFamily="18" charset="0"/>
                  <a:ea typeface="Cambria Math" panose="02040503050406030204" pitchFamily="18" charset="0"/>
                  <a:cs typeface="Calibri" panose="020F0502020204030204" pitchFamily="34" charset="0"/>
                </a:endParaRPr>
              </a:p>
              <a:p>
                <a:pPr marL="285750"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Stainless steel 316LN (shell)</a:t>
                </a:r>
              </a:p>
              <a:p>
                <a:pPr marL="742950" lvl="1" indent="-285750">
                  <a:buFont typeface="Wingdings" panose="05000000000000000000" pitchFamily="2" charset="2"/>
                  <a:buChar char="§"/>
                </a:pPr>
                <a:r>
                  <a:rPr lang="en-US" dirty="0">
                    <a:latin typeface="Calibri" panose="020F0502020204030204" pitchFamily="34" charset="0"/>
                    <a:cs typeface="Calibri" panose="020F0502020204030204" pitchFamily="34" charset="0"/>
                  </a:rPr>
                  <a:t> E </a:t>
                </a:r>
                <a:r>
                  <a:rPr lang="en-GB" i="0" dirty="0">
                    <a:effectLst/>
                    <a:latin typeface="Cambria Math" panose="02040503050406030204" pitchFamily="18" charset="0"/>
                    <a:ea typeface="Cambria Math" panose="02040503050406030204" pitchFamily="18" charset="0"/>
                    <a:cs typeface="Calibri" panose="020F0502020204030204" pitchFamily="34" charset="0"/>
                  </a:rPr>
                  <a:t>= 210 </a:t>
                </a:r>
                <a:r>
                  <a:rPr lang="en-GB" i="0" dirty="0" err="1">
                    <a:effectLst/>
                    <a:latin typeface="Calibri" panose="020F0502020204030204" pitchFamily="34" charset="0"/>
                    <a:cs typeface="Calibri" panose="020F0502020204030204" pitchFamily="34" charset="0"/>
                  </a:rPr>
                  <a:t>GPa</a:t>
                </a:r>
                <a:r>
                  <a:rPr lang="en-GB" i="0" dirty="0">
                    <a:effectLst/>
                    <a:latin typeface="Calibri" panose="020F0502020204030204" pitchFamily="34" charset="0"/>
                    <a:cs typeface="Calibri" panose="020F0502020204030204" pitchFamily="34" charset="0"/>
                  </a:rPr>
                  <a:t>, CTE </a:t>
                </a:r>
                <a:r>
                  <a:rPr lang="en-GB" i="0" dirty="0">
                    <a:effectLst/>
                    <a:latin typeface="Cambria Math" panose="02040503050406030204" pitchFamily="18" charset="0"/>
                    <a:ea typeface="Cambria Math" panose="02040503050406030204" pitchFamily="18" charset="0"/>
                    <a:cs typeface="Calibri" panose="020F0502020204030204" pitchFamily="34" charset="0"/>
                  </a:rPr>
                  <a:t>=</a:t>
                </a:r>
                <a:r>
                  <a:rPr lang="en-GB" i="0" dirty="0">
                    <a:effectLst/>
                    <a:latin typeface="Calibri" panose="020F0502020204030204" pitchFamily="34" charset="0"/>
                    <a:cs typeface="Calibri" panose="020F0502020204030204" pitchFamily="34" charset="0"/>
                  </a:rPr>
                  <a:t> </a:t>
                </a:r>
                <a:r>
                  <a:rPr lang="en-GB" i="0" dirty="0">
                    <a:effectLst/>
                    <a:latin typeface="Cambria Math" panose="02040503050406030204" pitchFamily="18" charset="0"/>
                    <a:ea typeface="Cambria Math" panose="02040503050406030204" pitchFamily="18" charset="0"/>
                    <a:cs typeface="Calibri" panose="020F0502020204030204" pitchFamily="34" charset="0"/>
                  </a:rPr>
                  <a:t>2.84 </a:t>
                </a:r>
                <a:r>
                  <a:rPr lang="en-GB" sz="1600" dirty="0">
                    <a:latin typeface="Cambria Math" panose="02040503050406030204" pitchFamily="18" charset="0"/>
                    <a:ea typeface="Cambria Math" panose="02040503050406030204" pitchFamily="18" charset="0"/>
                    <a:cs typeface="Calibri" panose="020F0502020204030204" pitchFamily="34" charset="0"/>
                  </a:rPr>
                  <a:t>mm/m.</a:t>
                </a:r>
                <a:endParaRPr lang="en-GB" i="0" dirty="0">
                  <a:effectLst/>
                  <a:latin typeface="Cambria Math" panose="02040503050406030204" pitchFamily="18" charset="0"/>
                  <a:ea typeface="Cambria Math" panose="02040503050406030204" pitchFamily="18" charset="0"/>
                  <a:cs typeface="Calibri" panose="020F0502020204030204" pitchFamily="34" charset="0"/>
                </a:endParaRPr>
              </a:p>
              <a:p>
                <a:pPr marL="742950" lvl="1" indent="-285750">
                  <a:buFont typeface="Wingdings" panose="05000000000000000000" pitchFamily="2" charset="2"/>
                  <a:buChar char="§"/>
                </a:pPr>
                <a14:m>
                  <m:oMath xmlns:m="http://schemas.openxmlformats.org/officeDocument/2006/math">
                    <m:r>
                      <a:rPr lang="en-GB" i="1" dirty="0" smtClean="0">
                        <a:latin typeface="Cambria Math" panose="02040503050406030204" pitchFamily="18" charset="0"/>
                      </a:rPr>
                      <m:t>𝜎</m:t>
                    </m:r>
                    <m:r>
                      <a:rPr lang="en-US" b="0" i="1" baseline="-25000" dirty="0" smtClean="0">
                        <a:latin typeface="Cambria Math" panose="02040503050406030204" pitchFamily="18" charset="0"/>
                      </a:rPr>
                      <m:t>𝑦𝑖𝑒𝑙𝑑</m:t>
                    </m:r>
                  </m:oMath>
                </a14:m>
                <a:r>
                  <a:rPr lang="en-GB" dirty="0">
                    <a:latin typeface="Cambria Math" panose="02040503050406030204" pitchFamily="18" charset="0"/>
                    <a:ea typeface="Cambria Math" panose="02040503050406030204" pitchFamily="18" charset="0"/>
                  </a:rPr>
                  <a:t> = 250 </a:t>
                </a:r>
                <a:r>
                  <a:rPr lang="en-GB" dirty="0">
                    <a:latin typeface="Calibri" panose="020F0502020204030204" pitchFamily="34" charset="0"/>
                    <a:ea typeface="Cambria Math" panose="02040503050406030204" pitchFamily="18" charset="0"/>
                    <a:cs typeface="Calibri" panose="020F0502020204030204" pitchFamily="34" charset="0"/>
                  </a:rPr>
                  <a:t>MPa.</a:t>
                </a:r>
                <a:endParaRPr lang="en-GB" sz="1400" i="0" dirty="0">
                  <a:effectLst/>
                  <a:latin typeface="Calibri" panose="020F0502020204030204" pitchFamily="34" charset="0"/>
                  <a:cs typeface="Calibri" panose="020F0502020204030204" pitchFamily="34" charset="0"/>
                </a:endParaRPr>
              </a:p>
              <a:p>
                <a:pPr lvl="1"/>
                <a:endParaRPr lang="en-GB" sz="1400" i="0" dirty="0">
                  <a:effectLst/>
                  <a:latin typeface="Cambria Math" panose="02040503050406030204" pitchFamily="18" charset="0"/>
                  <a:ea typeface="Cambria Math" panose="02040503050406030204" pitchFamily="18" charset="0"/>
                  <a:cs typeface="Calibri" panose="020F0502020204030204" pitchFamily="34" charset="0"/>
                </a:endParaRPr>
              </a:p>
              <a:p>
                <a:pPr marL="742950" lvl="1" indent="-285750">
                  <a:buFont typeface="Wingdings" panose="05000000000000000000" pitchFamily="2" charset="2"/>
                  <a:buChar char="§"/>
                </a:pPr>
                <a:endParaRPr lang="en-GB" sz="1400" i="0" dirty="0">
                  <a:effectLst/>
                  <a:latin typeface="Cambria Math" panose="02040503050406030204" pitchFamily="18" charset="0"/>
                  <a:ea typeface="Cambria Math" panose="02040503050406030204" pitchFamily="18" charset="0"/>
                  <a:cs typeface="Calibri" panose="020F0502020204030204" pitchFamily="34" charset="0"/>
                </a:endParaRPr>
              </a:p>
              <a:p>
                <a:pPr marL="285750" indent="-285750">
                  <a:buFont typeface="Arial" panose="020B0604020202020204" pitchFamily="34" charset="0"/>
                  <a:buChar char="•"/>
                </a:pPr>
                <a:endParaRPr lang="en-GB" sz="1400" i="0" dirty="0">
                  <a:effectLst/>
                  <a:latin typeface="Cambria Math" panose="02040503050406030204" pitchFamily="18" charset="0"/>
                  <a:ea typeface="Cambria Math" panose="02040503050406030204" pitchFamily="18" charset="0"/>
                  <a:cs typeface="Calibri" panose="020F0502020204030204" pitchFamily="34" charset="0"/>
                </a:endParaRPr>
              </a:p>
              <a:p>
                <a:pPr marL="285750" indent="-285750">
                  <a:buFont typeface="Arial" panose="020B0604020202020204" pitchFamily="34" charset="0"/>
                  <a:buChar char="•"/>
                </a:pPr>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GB" sz="1400" dirty="0">
                  <a:latin typeface="Aptos Narrow" panose="020B0004020202020204" pitchFamily="34" charset="0"/>
                </a:endParaRPr>
              </a:p>
              <a:p>
                <a:pPr marL="285750" indent="-285750">
                  <a:buFont typeface="Arial" panose="020B0604020202020204" pitchFamily="34" charset="0"/>
                  <a:buChar char="•"/>
                </a:pPr>
                <a:endParaRPr lang="en-GB" sz="1400" dirty="0">
                  <a:latin typeface="Aptos Narrow" panose="020B0004020202020204" pitchFamily="34" charset="0"/>
                </a:endParaRPr>
              </a:p>
              <a:p>
                <a:br>
                  <a:rPr lang="en-US" sz="1600" dirty="0"/>
                </a:br>
                <a:endParaRPr lang="en-GB" sz="1600" dirty="0"/>
              </a:p>
            </p:txBody>
          </p:sp>
        </mc:Choice>
        <mc:Fallback xmlns="">
          <p:sp>
            <p:nvSpPr>
              <p:cNvPr id="208" name="TextBox 207">
                <a:extLst>
                  <a:ext uri="{FF2B5EF4-FFF2-40B4-BE49-F238E27FC236}">
                    <a16:creationId xmlns:a16="http://schemas.microsoft.com/office/drawing/2014/main" id="{9E3461D1-990C-0FF9-2A4C-4663B3523FD1}"/>
                  </a:ext>
                </a:extLst>
              </p:cNvPr>
              <p:cNvSpPr txBox="1">
                <a:spLocks noRot="1" noChangeAspect="1" noMove="1" noResize="1" noEditPoints="1" noAdjustHandles="1" noChangeArrowheads="1" noChangeShapeType="1" noTextEdit="1"/>
              </p:cNvSpPr>
              <p:nvPr/>
            </p:nvSpPr>
            <p:spPr>
              <a:xfrm>
                <a:off x="3723982" y="3969355"/>
                <a:ext cx="4137883" cy="3631763"/>
              </a:xfrm>
              <a:prstGeom prst="rect">
                <a:avLst/>
              </a:prstGeom>
              <a:blipFill>
                <a:blip r:embed="rId3"/>
                <a:stretch>
                  <a:fillRect l="-1620" t="-839"/>
                </a:stretch>
              </a:blipFill>
            </p:spPr>
            <p:txBody>
              <a:bodyPr/>
              <a:lstStyle/>
              <a:p>
                <a:r>
                  <a:rPr lang="en-GB">
                    <a:noFill/>
                  </a:rPr>
                  <a:t> </a:t>
                </a:r>
              </a:p>
            </p:txBody>
          </p:sp>
        </mc:Fallback>
      </mc:AlternateContent>
      <p:sp>
        <p:nvSpPr>
          <p:cNvPr id="210" name="Rectangle 209">
            <a:extLst>
              <a:ext uri="{FF2B5EF4-FFF2-40B4-BE49-F238E27FC236}">
                <a16:creationId xmlns:a16="http://schemas.microsoft.com/office/drawing/2014/main" id="{31F5ABAB-43B9-CC07-E97C-B62B72FAD75F}"/>
              </a:ext>
            </a:extLst>
          </p:cNvPr>
          <p:cNvSpPr/>
          <p:nvPr/>
        </p:nvSpPr>
        <p:spPr>
          <a:xfrm>
            <a:off x="112003" y="3901633"/>
            <a:ext cx="3464634" cy="2321743"/>
          </a:xfrm>
          <a:prstGeom prst="rect">
            <a:avLst/>
          </a:pr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211" name="Rectangle 210">
            <a:extLst>
              <a:ext uri="{FF2B5EF4-FFF2-40B4-BE49-F238E27FC236}">
                <a16:creationId xmlns:a16="http://schemas.microsoft.com/office/drawing/2014/main" id="{3F8E49FD-3A56-E4DC-91D2-B913378BB9BA}"/>
              </a:ext>
            </a:extLst>
          </p:cNvPr>
          <p:cNvSpPr/>
          <p:nvPr/>
        </p:nvSpPr>
        <p:spPr>
          <a:xfrm>
            <a:off x="3709219" y="3981095"/>
            <a:ext cx="5284561" cy="2195538"/>
          </a:xfrm>
          <a:prstGeom prst="rect">
            <a:avLst/>
          </a:pr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28" name="TextBox 127">
            <a:extLst>
              <a:ext uri="{FF2B5EF4-FFF2-40B4-BE49-F238E27FC236}">
                <a16:creationId xmlns:a16="http://schemas.microsoft.com/office/drawing/2014/main" id="{8EDA4E10-5DF2-F10E-CCB9-12FA8AE620CD}"/>
              </a:ext>
            </a:extLst>
          </p:cNvPr>
          <p:cNvSpPr txBox="1"/>
          <p:nvPr/>
        </p:nvSpPr>
        <p:spPr>
          <a:xfrm>
            <a:off x="1378223" y="493654"/>
            <a:ext cx="1345004" cy="426387"/>
          </a:xfrm>
          <a:prstGeom prst="rect">
            <a:avLst/>
          </a:prstGeom>
          <a:noFill/>
        </p:spPr>
        <p:txBody>
          <a:bodyPr wrap="square" rtlCol="0">
            <a:spAutoFit/>
          </a:bodyPr>
          <a:lstStyle/>
          <a:p>
            <a:r>
              <a:rPr lang="en-US" sz="2000" b="1" dirty="0">
                <a:latin typeface="Calibri" panose="020F0502020204030204" pitchFamily="34" charset="0"/>
                <a:cs typeface="Calibri" panose="020F0502020204030204" pitchFamily="34" charset="0"/>
              </a:rPr>
              <a:t>Geometry</a:t>
            </a:r>
            <a:endParaRPr lang="en-GB" sz="2000" b="1" dirty="0">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52A81BF6-2227-2559-34DE-3CEACD7C6527}"/>
              </a:ext>
            </a:extLst>
          </p:cNvPr>
          <p:cNvSpPr txBox="1"/>
          <p:nvPr/>
        </p:nvSpPr>
        <p:spPr>
          <a:xfrm>
            <a:off x="4329887" y="509470"/>
            <a:ext cx="2192279" cy="400110"/>
          </a:xfrm>
          <a:prstGeom prst="rect">
            <a:avLst/>
          </a:prstGeom>
          <a:noFill/>
        </p:spPr>
        <p:txBody>
          <a:bodyPr wrap="square" rtlCol="0">
            <a:spAutoFit/>
          </a:bodyPr>
          <a:lstStyle/>
          <a:p>
            <a:r>
              <a:rPr lang="en-US" sz="2000" b="1" dirty="0">
                <a:latin typeface="Calibri" panose="020F0502020204030204" pitchFamily="34" charset="0"/>
                <a:cs typeface="Calibri" panose="020F0502020204030204" pitchFamily="34" charset="0"/>
              </a:rPr>
              <a:t>Contacts &amp; B.C.s</a:t>
            </a:r>
            <a:endParaRPr lang="en-GB" sz="2000" b="1" dirty="0">
              <a:latin typeface="Calibri" panose="020F050202020403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2B8950C4-7266-87CF-43B3-89D61A144652}"/>
              </a:ext>
            </a:extLst>
          </p:cNvPr>
          <p:cNvPicPr>
            <a:picLocks noChangeAspect="1"/>
          </p:cNvPicPr>
          <p:nvPr/>
        </p:nvPicPr>
        <p:blipFill>
          <a:blip r:embed="rId4"/>
          <a:stretch>
            <a:fillRect/>
          </a:stretch>
        </p:blipFill>
        <p:spPr>
          <a:xfrm>
            <a:off x="1852580" y="1195769"/>
            <a:ext cx="2030956" cy="1918923"/>
          </a:xfrm>
          <a:prstGeom prst="rect">
            <a:avLst/>
          </a:prstGeom>
        </p:spPr>
      </p:pic>
      <p:pic>
        <p:nvPicPr>
          <p:cNvPr id="14" name="Picture 13">
            <a:extLst>
              <a:ext uri="{FF2B5EF4-FFF2-40B4-BE49-F238E27FC236}">
                <a16:creationId xmlns:a16="http://schemas.microsoft.com/office/drawing/2014/main" id="{FD937304-6B42-B2EE-A604-59381E01D69A}"/>
              </a:ext>
            </a:extLst>
          </p:cNvPr>
          <p:cNvPicPr>
            <a:picLocks noChangeAspect="1"/>
          </p:cNvPicPr>
          <p:nvPr/>
        </p:nvPicPr>
        <p:blipFill>
          <a:blip r:embed="rId5"/>
          <a:stretch>
            <a:fillRect/>
          </a:stretch>
        </p:blipFill>
        <p:spPr>
          <a:xfrm>
            <a:off x="328949" y="1950873"/>
            <a:ext cx="722795" cy="641557"/>
          </a:xfrm>
          <a:prstGeom prst="rect">
            <a:avLst/>
          </a:prstGeom>
        </p:spPr>
      </p:pic>
      <p:grpSp>
        <p:nvGrpSpPr>
          <p:cNvPr id="21" name="Group 20">
            <a:extLst>
              <a:ext uri="{FF2B5EF4-FFF2-40B4-BE49-F238E27FC236}">
                <a16:creationId xmlns:a16="http://schemas.microsoft.com/office/drawing/2014/main" id="{F7FAE4B3-0D73-62C0-54CD-39B351E2E428}"/>
              </a:ext>
            </a:extLst>
          </p:cNvPr>
          <p:cNvGrpSpPr/>
          <p:nvPr/>
        </p:nvGrpSpPr>
        <p:grpSpPr>
          <a:xfrm>
            <a:off x="547919" y="2611000"/>
            <a:ext cx="3213189" cy="1213024"/>
            <a:chOff x="5263783" y="1484008"/>
            <a:chExt cx="3221397" cy="1213024"/>
          </a:xfrm>
        </p:grpSpPr>
        <p:sp>
          <p:nvSpPr>
            <p:cNvPr id="30" name="Rectangle 29">
              <a:extLst>
                <a:ext uri="{FF2B5EF4-FFF2-40B4-BE49-F238E27FC236}">
                  <a16:creationId xmlns:a16="http://schemas.microsoft.com/office/drawing/2014/main" id="{CD2024FA-20E9-E125-403E-B33C6975B22B}"/>
                </a:ext>
              </a:extLst>
            </p:cNvPr>
            <p:cNvSpPr/>
            <p:nvPr/>
          </p:nvSpPr>
          <p:spPr>
            <a:xfrm>
              <a:off x="7397671" y="1921867"/>
              <a:ext cx="1087509" cy="775165"/>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31" name="Straight Connector 30">
              <a:extLst>
                <a:ext uri="{FF2B5EF4-FFF2-40B4-BE49-F238E27FC236}">
                  <a16:creationId xmlns:a16="http://schemas.microsoft.com/office/drawing/2014/main" id="{9BF34F50-22F5-22A0-E02B-51A0F040CB8D}"/>
                </a:ext>
              </a:extLst>
            </p:cNvPr>
            <p:cNvCxnSpPr>
              <a:cxnSpLocks/>
            </p:cNvCxnSpPr>
            <p:nvPr/>
          </p:nvCxnSpPr>
          <p:spPr>
            <a:xfrm>
              <a:off x="7051863" y="1633909"/>
              <a:ext cx="345808" cy="280062"/>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33" name="Rectangle 32">
              <a:extLst>
                <a:ext uri="{FF2B5EF4-FFF2-40B4-BE49-F238E27FC236}">
                  <a16:creationId xmlns:a16="http://schemas.microsoft.com/office/drawing/2014/main" id="{B7D153A1-B991-16B1-2B2F-A42C0390A2E6}"/>
                </a:ext>
              </a:extLst>
            </p:cNvPr>
            <p:cNvSpPr/>
            <p:nvPr/>
          </p:nvSpPr>
          <p:spPr>
            <a:xfrm>
              <a:off x="7060514" y="1484008"/>
              <a:ext cx="129670" cy="149901"/>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34" name="Straight Connector 33">
              <a:extLst>
                <a:ext uri="{FF2B5EF4-FFF2-40B4-BE49-F238E27FC236}">
                  <a16:creationId xmlns:a16="http://schemas.microsoft.com/office/drawing/2014/main" id="{2403E0C1-34DB-6402-74A2-2E4452A22C66}"/>
                </a:ext>
              </a:extLst>
            </p:cNvPr>
            <p:cNvCxnSpPr>
              <a:cxnSpLocks/>
            </p:cNvCxnSpPr>
            <p:nvPr/>
          </p:nvCxnSpPr>
          <p:spPr>
            <a:xfrm>
              <a:off x="7195834" y="1490238"/>
              <a:ext cx="1276094" cy="410240"/>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C54B15A9-D969-CABC-8C30-DE895269C57A}"/>
                </a:ext>
              </a:extLst>
            </p:cNvPr>
            <p:cNvSpPr txBox="1"/>
            <p:nvPr/>
          </p:nvSpPr>
          <p:spPr>
            <a:xfrm>
              <a:off x="5263783" y="2094872"/>
              <a:ext cx="1755923"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Yoke-collar gap </a:t>
              </a:r>
              <a:endParaRPr lang="en-GB" b="1" dirty="0">
                <a:highlight>
                  <a:srgbClr val="00FF00"/>
                </a:highlight>
                <a:latin typeface="Calibri" panose="020F0502020204030204" pitchFamily="34" charset="0"/>
                <a:cs typeface="Calibri" panose="020F0502020204030204" pitchFamily="34" charset="0"/>
              </a:endParaRPr>
            </a:p>
          </p:txBody>
        </p:sp>
      </p:grpSp>
      <p:cxnSp>
        <p:nvCxnSpPr>
          <p:cNvPr id="36" name="Straight Connector 35">
            <a:extLst>
              <a:ext uri="{FF2B5EF4-FFF2-40B4-BE49-F238E27FC236}">
                <a16:creationId xmlns:a16="http://schemas.microsoft.com/office/drawing/2014/main" id="{0BA6A896-DEC2-C99B-D577-61F80916D6B7}"/>
              </a:ext>
            </a:extLst>
          </p:cNvPr>
          <p:cNvCxnSpPr>
            <a:cxnSpLocks/>
          </p:cNvCxnSpPr>
          <p:nvPr/>
        </p:nvCxnSpPr>
        <p:spPr>
          <a:xfrm>
            <a:off x="1860697" y="1057067"/>
            <a:ext cx="11213" cy="1524563"/>
          </a:xfrm>
          <a:prstGeom prst="line">
            <a:avLst/>
          </a:prstGeom>
          <a:ln w="19050">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68A666AF-3BB6-0021-6B54-A34B788EAD36}"/>
              </a:ext>
            </a:extLst>
          </p:cNvPr>
          <p:cNvCxnSpPr>
            <a:cxnSpLocks/>
          </p:cNvCxnSpPr>
          <p:nvPr/>
        </p:nvCxnSpPr>
        <p:spPr>
          <a:xfrm>
            <a:off x="307321" y="1890044"/>
            <a:ext cx="0" cy="763214"/>
          </a:xfrm>
          <a:prstGeom prst="line">
            <a:avLst/>
          </a:prstGeom>
          <a:ln w="38100">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90F81EA9-6398-8468-3BEE-3C9D24504465}"/>
              </a:ext>
            </a:extLst>
          </p:cNvPr>
          <p:cNvCxnSpPr>
            <a:cxnSpLocks/>
          </p:cNvCxnSpPr>
          <p:nvPr/>
        </p:nvCxnSpPr>
        <p:spPr>
          <a:xfrm>
            <a:off x="307321" y="2288476"/>
            <a:ext cx="205596" cy="0"/>
          </a:xfrm>
          <a:prstGeom prst="straightConnector1">
            <a:avLst/>
          </a:prstGeom>
          <a:ln w="19050">
            <a:solidFill>
              <a:srgbClr val="00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grpSp>
        <p:nvGrpSpPr>
          <p:cNvPr id="43" name="Group 42">
            <a:extLst>
              <a:ext uri="{FF2B5EF4-FFF2-40B4-BE49-F238E27FC236}">
                <a16:creationId xmlns:a16="http://schemas.microsoft.com/office/drawing/2014/main" id="{DD7A1076-3C0D-C809-EB18-3AC5C3BF1E24}"/>
              </a:ext>
            </a:extLst>
          </p:cNvPr>
          <p:cNvGrpSpPr/>
          <p:nvPr/>
        </p:nvGrpSpPr>
        <p:grpSpPr>
          <a:xfrm>
            <a:off x="238883" y="1813810"/>
            <a:ext cx="1714416" cy="856058"/>
            <a:chOff x="94816" y="1873574"/>
            <a:chExt cx="1714416" cy="856058"/>
          </a:xfrm>
        </p:grpSpPr>
        <p:sp>
          <p:nvSpPr>
            <p:cNvPr id="39" name="Rectangle 38">
              <a:extLst>
                <a:ext uri="{FF2B5EF4-FFF2-40B4-BE49-F238E27FC236}">
                  <a16:creationId xmlns:a16="http://schemas.microsoft.com/office/drawing/2014/main" id="{8E42E53E-70C4-A620-82CB-1AD4D34C2B14}"/>
                </a:ext>
              </a:extLst>
            </p:cNvPr>
            <p:cNvSpPr/>
            <p:nvPr/>
          </p:nvSpPr>
          <p:spPr>
            <a:xfrm>
              <a:off x="94816" y="1873574"/>
              <a:ext cx="839380" cy="856058"/>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40" name="Rectangle 39">
              <a:extLst>
                <a:ext uri="{FF2B5EF4-FFF2-40B4-BE49-F238E27FC236}">
                  <a16:creationId xmlns:a16="http://schemas.microsoft.com/office/drawing/2014/main" id="{F61BC73E-DF77-1304-B38C-36671D58545B}"/>
                </a:ext>
              </a:extLst>
            </p:cNvPr>
            <p:cNvSpPr/>
            <p:nvPr/>
          </p:nvSpPr>
          <p:spPr>
            <a:xfrm>
              <a:off x="1697116" y="2212489"/>
              <a:ext cx="112116" cy="125859"/>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1" name="Straight Connector 40">
              <a:extLst>
                <a:ext uri="{FF2B5EF4-FFF2-40B4-BE49-F238E27FC236}">
                  <a16:creationId xmlns:a16="http://schemas.microsoft.com/office/drawing/2014/main" id="{36C24360-0140-2D3E-C541-EECB5808C2F8}"/>
                </a:ext>
              </a:extLst>
            </p:cNvPr>
            <p:cNvCxnSpPr>
              <a:cxnSpLocks/>
            </p:cNvCxnSpPr>
            <p:nvPr/>
          </p:nvCxnSpPr>
          <p:spPr>
            <a:xfrm>
              <a:off x="934196" y="1879833"/>
              <a:ext cx="762920" cy="326809"/>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D2DB8F0D-3A02-F54E-8353-31F72C105ED1}"/>
                </a:ext>
              </a:extLst>
            </p:cNvPr>
            <p:cNvCxnSpPr>
              <a:cxnSpLocks/>
            </p:cNvCxnSpPr>
            <p:nvPr/>
          </p:nvCxnSpPr>
          <p:spPr>
            <a:xfrm flipV="1">
              <a:off x="937747" y="2338348"/>
              <a:ext cx="759369" cy="391284"/>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grpSp>
      <p:sp>
        <p:nvSpPr>
          <p:cNvPr id="44" name="TextBox 43">
            <a:extLst>
              <a:ext uri="{FF2B5EF4-FFF2-40B4-BE49-F238E27FC236}">
                <a16:creationId xmlns:a16="http://schemas.microsoft.com/office/drawing/2014/main" id="{98A41921-8EFC-DC56-046C-79AA7038B508}"/>
              </a:ext>
            </a:extLst>
          </p:cNvPr>
          <p:cNvSpPr txBox="1"/>
          <p:nvPr/>
        </p:nvSpPr>
        <p:spPr>
          <a:xfrm>
            <a:off x="148634" y="1155417"/>
            <a:ext cx="1445974" cy="646331"/>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Yoke-yoke half gap </a:t>
            </a:r>
            <a:endParaRPr lang="en-GB" b="1" dirty="0">
              <a:highlight>
                <a:srgbClr val="00FF00"/>
              </a:highlight>
              <a:latin typeface="Calibri" panose="020F0502020204030204" pitchFamily="34" charset="0"/>
              <a:cs typeface="Calibri" panose="020F0502020204030204" pitchFamily="34" charset="0"/>
            </a:endParaRPr>
          </a:p>
        </p:txBody>
      </p:sp>
      <p:pic>
        <p:nvPicPr>
          <p:cNvPr id="45" name="Picture 44">
            <a:extLst>
              <a:ext uri="{FF2B5EF4-FFF2-40B4-BE49-F238E27FC236}">
                <a16:creationId xmlns:a16="http://schemas.microsoft.com/office/drawing/2014/main" id="{0031CC3A-BAD3-6A78-0F62-2DC3FEFE0D57}"/>
              </a:ext>
            </a:extLst>
          </p:cNvPr>
          <p:cNvPicPr>
            <a:picLocks noChangeAspect="1"/>
          </p:cNvPicPr>
          <p:nvPr/>
        </p:nvPicPr>
        <p:blipFill>
          <a:blip r:embed="rId6"/>
          <a:stretch>
            <a:fillRect/>
          </a:stretch>
        </p:blipFill>
        <p:spPr>
          <a:xfrm>
            <a:off x="2703675" y="3087482"/>
            <a:ext cx="1005544" cy="698678"/>
          </a:xfrm>
          <a:prstGeom prst="rect">
            <a:avLst/>
          </a:prstGeom>
        </p:spPr>
      </p:pic>
      <p:cxnSp>
        <p:nvCxnSpPr>
          <p:cNvPr id="46" name="Straight Arrow Connector 45">
            <a:extLst>
              <a:ext uri="{FF2B5EF4-FFF2-40B4-BE49-F238E27FC236}">
                <a16:creationId xmlns:a16="http://schemas.microsoft.com/office/drawing/2014/main" id="{3AE7B69C-22DF-9960-489A-788A888B8D4F}"/>
              </a:ext>
            </a:extLst>
          </p:cNvPr>
          <p:cNvCxnSpPr>
            <a:cxnSpLocks/>
          </p:cNvCxnSpPr>
          <p:nvPr/>
        </p:nvCxnSpPr>
        <p:spPr>
          <a:xfrm flipH="1">
            <a:off x="3351118" y="3330762"/>
            <a:ext cx="225519" cy="196475"/>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D5BBF557-9120-A0FC-A19D-60BC7B151509}"/>
              </a:ext>
            </a:extLst>
          </p:cNvPr>
          <p:cNvCxnSpPr>
            <a:cxnSpLocks/>
          </p:cNvCxnSpPr>
          <p:nvPr/>
        </p:nvCxnSpPr>
        <p:spPr>
          <a:xfrm flipV="1">
            <a:off x="3173834" y="3555752"/>
            <a:ext cx="177284" cy="155648"/>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3051E58A-AF14-B4A9-64BB-0EFDAFE2B588}"/>
              </a:ext>
            </a:extLst>
          </p:cNvPr>
          <p:cNvCxnSpPr>
            <a:cxnSpLocks/>
          </p:cNvCxnSpPr>
          <p:nvPr/>
        </p:nvCxnSpPr>
        <p:spPr>
          <a:xfrm flipV="1">
            <a:off x="1700870" y="3652982"/>
            <a:ext cx="1455111" cy="23175"/>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9" name="Straight Connector 48">
            <a:extLst>
              <a:ext uri="{FF2B5EF4-FFF2-40B4-BE49-F238E27FC236}">
                <a16:creationId xmlns:a16="http://schemas.microsoft.com/office/drawing/2014/main" id="{07D5A9AB-19BE-A7E0-AD76-A051EE5822EC}"/>
              </a:ext>
            </a:extLst>
          </p:cNvPr>
          <p:cNvCxnSpPr>
            <a:cxnSpLocks/>
          </p:cNvCxnSpPr>
          <p:nvPr/>
        </p:nvCxnSpPr>
        <p:spPr>
          <a:xfrm>
            <a:off x="1555921" y="3559319"/>
            <a:ext cx="151456" cy="116114"/>
          </a:xfrm>
          <a:prstGeom prst="line">
            <a:avLst/>
          </a:prstGeom>
          <a:ln w="38100">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F0838427-CE26-D6AE-8F15-059E8B17FB4E}"/>
              </a:ext>
            </a:extLst>
          </p:cNvPr>
          <p:cNvCxnSpPr>
            <a:cxnSpLocks/>
          </p:cNvCxnSpPr>
          <p:nvPr/>
        </p:nvCxnSpPr>
        <p:spPr>
          <a:xfrm flipH="1">
            <a:off x="451771" y="1746059"/>
            <a:ext cx="5468" cy="467587"/>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pic>
        <p:nvPicPr>
          <p:cNvPr id="82" name="Picture 81">
            <a:extLst>
              <a:ext uri="{FF2B5EF4-FFF2-40B4-BE49-F238E27FC236}">
                <a16:creationId xmlns:a16="http://schemas.microsoft.com/office/drawing/2014/main" id="{533EDD30-548E-B109-4AA8-BA1EC33C0F43}"/>
              </a:ext>
            </a:extLst>
          </p:cNvPr>
          <p:cNvPicPr>
            <a:picLocks noChangeAspect="1"/>
          </p:cNvPicPr>
          <p:nvPr/>
        </p:nvPicPr>
        <p:blipFill>
          <a:blip r:embed="rId7"/>
          <a:stretch>
            <a:fillRect/>
          </a:stretch>
        </p:blipFill>
        <p:spPr>
          <a:xfrm>
            <a:off x="4999956" y="1145393"/>
            <a:ext cx="2204364" cy="2106921"/>
          </a:xfrm>
          <a:prstGeom prst="rect">
            <a:avLst/>
          </a:prstGeom>
        </p:spPr>
      </p:pic>
      <p:grpSp>
        <p:nvGrpSpPr>
          <p:cNvPr id="103" name="Group 102">
            <a:extLst>
              <a:ext uri="{FF2B5EF4-FFF2-40B4-BE49-F238E27FC236}">
                <a16:creationId xmlns:a16="http://schemas.microsoft.com/office/drawing/2014/main" id="{50BABF33-31A7-B036-0006-8B6EA6C65C58}"/>
              </a:ext>
            </a:extLst>
          </p:cNvPr>
          <p:cNvGrpSpPr/>
          <p:nvPr/>
        </p:nvGrpSpPr>
        <p:grpSpPr>
          <a:xfrm>
            <a:off x="3870945" y="959414"/>
            <a:ext cx="4496601" cy="2982154"/>
            <a:chOff x="4612937" y="1117213"/>
            <a:chExt cx="4496601" cy="2982154"/>
          </a:xfrm>
        </p:grpSpPr>
        <p:grpSp>
          <p:nvGrpSpPr>
            <p:cNvPr id="104" name="Group 103">
              <a:extLst>
                <a:ext uri="{FF2B5EF4-FFF2-40B4-BE49-F238E27FC236}">
                  <a16:creationId xmlns:a16="http://schemas.microsoft.com/office/drawing/2014/main" id="{F9F59DE0-B910-937A-154C-49517AB5116C}"/>
                </a:ext>
              </a:extLst>
            </p:cNvPr>
            <p:cNvGrpSpPr/>
            <p:nvPr/>
          </p:nvGrpSpPr>
          <p:grpSpPr>
            <a:xfrm>
              <a:off x="4612937" y="1233718"/>
              <a:ext cx="4496601" cy="2865649"/>
              <a:chOff x="4231565" y="831521"/>
              <a:chExt cx="4496601" cy="2865649"/>
            </a:xfrm>
          </p:grpSpPr>
          <p:sp>
            <p:nvSpPr>
              <p:cNvPr id="107" name="TextBox 106">
                <a:extLst>
                  <a:ext uri="{FF2B5EF4-FFF2-40B4-BE49-F238E27FC236}">
                    <a16:creationId xmlns:a16="http://schemas.microsoft.com/office/drawing/2014/main" id="{D71F0389-3B63-9E69-F4D6-1D30C0F5C11A}"/>
                  </a:ext>
                </a:extLst>
              </p:cNvPr>
              <p:cNvSpPr txBox="1"/>
              <p:nvPr/>
            </p:nvSpPr>
            <p:spPr>
              <a:xfrm>
                <a:off x="4231565" y="1170857"/>
                <a:ext cx="1271417" cy="1015663"/>
              </a:xfrm>
              <a:prstGeom prst="rect">
                <a:avLst/>
              </a:prstGeom>
              <a:noFill/>
            </p:spPr>
            <p:txBody>
              <a:bodyPr wrap="square" rtlCol="0">
                <a:spAutoFit/>
              </a:bodyPr>
              <a:lstStyle/>
              <a:p>
                <a:r>
                  <a:rPr lang="en-US" sz="1500" b="1" dirty="0">
                    <a:latin typeface="Calibri" panose="020F0502020204030204" pitchFamily="34" charset="0"/>
                    <a:cs typeface="Calibri" panose="020F0502020204030204" pitchFamily="34" charset="0"/>
                  </a:rPr>
                  <a:t>Rigid - deformable contact: yoke-yoke</a:t>
                </a:r>
                <a:endParaRPr lang="en-GB" sz="1500" b="1" dirty="0">
                  <a:latin typeface="Calibri" panose="020F0502020204030204" pitchFamily="34" charset="0"/>
                  <a:cs typeface="Calibri" panose="020F0502020204030204" pitchFamily="34" charset="0"/>
                </a:endParaRPr>
              </a:p>
            </p:txBody>
          </p:sp>
          <p:grpSp>
            <p:nvGrpSpPr>
              <p:cNvPr id="108" name="Group 107">
                <a:extLst>
                  <a:ext uri="{FF2B5EF4-FFF2-40B4-BE49-F238E27FC236}">
                    <a16:creationId xmlns:a16="http://schemas.microsoft.com/office/drawing/2014/main" id="{8463ABE3-314E-7193-7130-A6095BA86546}"/>
                  </a:ext>
                </a:extLst>
              </p:cNvPr>
              <p:cNvGrpSpPr/>
              <p:nvPr/>
            </p:nvGrpSpPr>
            <p:grpSpPr>
              <a:xfrm>
                <a:off x="4231565" y="831521"/>
                <a:ext cx="4496601" cy="2865649"/>
                <a:chOff x="4190328" y="764492"/>
                <a:chExt cx="4496601" cy="2865649"/>
              </a:xfrm>
            </p:grpSpPr>
            <p:grpSp>
              <p:nvGrpSpPr>
                <p:cNvPr id="109" name="Group 108">
                  <a:extLst>
                    <a:ext uri="{FF2B5EF4-FFF2-40B4-BE49-F238E27FC236}">
                      <a16:creationId xmlns:a16="http://schemas.microsoft.com/office/drawing/2014/main" id="{FF9AF6BE-0B1F-B6FE-3CAB-19BAC2FEEB6F}"/>
                    </a:ext>
                  </a:extLst>
                </p:cNvPr>
                <p:cNvGrpSpPr/>
                <p:nvPr/>
              </p:nvGrpSpPr>
              <p:grpSpPr>
                <a:xfrm>
                  <a:off x="4190328" y="2181422"/>
                  <a:ext cx="4496601" cy="1228052"/>
                  <a:chOff x="4129246" y="1501967"/>
                  <a:chExt cx="4496601" cy="1228052"/>
                </a:xfrm>
              </p:grpSpPr>
              <p:sp>
                <p:nvSpPr>
                  <p:cNvPr id="122" name="TextBox 121">
                    <a:extLst>
                      <a:ext uri="{FF2B5EF4-FFF2-40B4-BE49-F238E27FC236}">
                        <a16:creationId xmlns:a16="http://schemas.microsoft.com/office/drawing/2014/main" id="{498FA71D-14E3-4CFD-8C65-9A6A467BD287}"/>
                      </a:ext>
                    </a:extLst>
                  </p:cNvPr>
                  <p:cNvSpPr txBox="1"/>
                  <p:nvPr/>
                </p:nvSpPr>
                <p:spPr>
                  <a:xfrm>
                    <a:off x="6360439" y="2406854"/>
                    <a:ext cx="2265408" cy="323165"/>
                  </a:xfrm>
                  <a:prstGeom prst="rect">
                    <a:avLst/>
                  </a:prstGeom>
                  <a:noFill/>
                </p:spPr>
                <p:txBody>
                  <a:bodyPr wrap="square" rtlCol="0">
                    <a:spAutoFit/>
                  </a:bodyPr>
                  <a:lstStyle/>
                  <a:p>
                    <a:r>
                      <a:rPr lang="en-US" sz="1500" b="1" dirty="0">
                        <a:latin typeface="Calibri" panose="020F0502020204030204" pitchFamily="34" charset="0"/>
                        <a:cs typeface="Calibri" panose="020F0502020204030204" pitchFamily="34" charset="0"/>
                      </a:rPr>
                      <a:t>Symmetry: yoke &amp; shell</a:t>
                    </a:r>
                    <a:endParaRPr lang="en-GB" sz="1500" b="1" dirty="0">
                      <a:latin typeface="Calibri" panose="020F0502020204030204" pitchFamily="34" charset="0"/>
                      <a:cs typeface="Calibri" panose="020F0502020204030204" pitchFamily="34" charset="0"/>
                    </a:endParaRPr>
                  </a:p>
                </p:txBody>
              </p:sp>
              <p:sp>
                <p:nvSpPr>
                  <p:cNvPr id="123" name="TextBox 122">
                    <a:extLst>
                      <a:ext uri="{FF2B5EF4-FFF2-40B4-BE49-F238E27FC236}">
                        <a16:creationId xmlns:a16="http://schemas.microsoft.com/office/drawing/2014/main" id="{0248BFB3-CCD4-C25E-2B11-C4B59763C642}"/>
                      </a:ext>
                    </a:extLst>
                  </p:cNvPr>
                  <p:cNvSpPr txBox="1"/>
                  <p:nvPr/>
                </p:nvSpPr>
                <p:spPr>
                  <a:xfrm>
                    <a:off x="4129246" y="1501967"/>
                    <a:ext cx="1119855" cy="784830"/>
                  </a:xfrm>
                  <a:prstGeom prst="rect">
                    <a:avLst/>
                  </a:prstGeom>
                  <a:noFill/>
                </p:spPr>
                <p:txBody>
                  <a:bodyPr wrap="square" rtlCol="0">
                    <a:spAutoFit/>
                  </a:bodyPr>
                  <a:lstStyle/>
                  <a:p>
                    <a:r>
                      <a:rPr lang="en-US" sz="1500" b="1" dirty="0">
                        <a:latin typeface="Calibri" panose="020F0502020204030204" pitchFamily="34" charset="0"/>
                        <a:cs typeface="Calibri" panose="020F0502020204030204" pitchFamily="34" charset="0"/>
                      </a:rPr>
                      <a:t>Symmetry: collars &amp; pole</a:t>
                    </a:r>
                    <a:endParaRPr lang="en-GB" sz="1500" b="1" dirty="0">
                      <a:latin typeface="Calibri" panose="020F0502020204030204" pitchFamily="34" charset="0"/>
                      <a:cs typeface="Calibri" panose="020F0502020204030204" pitchFamily="34" charset="0"/>
                    </a:endParaRPr>
                  </a:p>
                </p:txBody>
              </p:sp>
            </p:grpSp>
            <p:sp>
              <p:nvSpPr>
                <p:cNvPr id="110" name="TextBox 109">
                  <a:extLst>
                    <a:ext uri="{FF2B5EF4-FFF2-40B4-BE49-F238E27FC236}">
                      <a16:creationId xmlns:a16="http://schemas.microsoft.com/office/drawing/2014/main" id="{A132C3DF-B3E7-97ED-6939-40E614D3681A}"/>
                    </a:ext>
                  </a:extLst>
                </p:cNvPr>
                <p:cNvSpPr txBox="1"/>
                <p:nvPr/>
              </p:nvSpPr>
              <p:spPr>
                <a:xfrm>
                  <a:off x="4268409" y="3076143"/>
                  <a:ext cx="2235531" cy="553998"/>
                </a:xfrm>
                <a:prstGeom prst="rect">
                  <a:avLst/>
                </a:prstGeom>
                <a:noFill/>
              </p:spPr>
              <p:txBody>
                <a:bodyPr wrap="square" rtlCol="0">
                  <a:spAutoFit/>
                </a:bodyPr>
                <a:lstStyle/>
                <a:p>
                  <a:r>
                    <a:rPr lang="en-US" sz="1500" b="1" dirty="0">
                      <a:latin typeface="Calibri" panose="020F0502020204030204" pitchFamily="34" charset="0"/>
                      <a:cs typeface="Calibri" panose="020F0502020204030204" pitchFamily="34" charset="0"/>
                    </a:rPr>
                    <a:t>Rigid-deformable contact: coil-ground</a:t>
                  </a:r>
                  <a:endParaRPr lang="en-GB" sz="1500" b="1" dirty="0">
                    <a:latin typeface="Calibri" panose="020F0502020204030204" pitchFamily="34" charset="0"/>
                    <a:cs typeface="Calibri" panose="020F0502020204030204" pitchFamily="34" charset="0"/>
                  </a:endParaRPr>
                </a:p>
              </p:txBody>
            </p:sp>
            <p:grpSp>
              <p:nvGrpSpPr>
                <p:cNvPr id="116" name="Group 115">
                  <a:extLst>
                    <a:ext uri="{FF2B5EF4-FFF2-40B4-BE49-F238E27FC236}">
                      <a16:creationId xmlns:a16="http://schemas.microsoft.com/office/drawing/2014/main" id="{301A712D-1561-EBD3-0763-1712CD88AB19}"/>
                    </a:ext>
                  </a:extLst>
                </p:cNvPr>
                <p:cNvGrpSpPr/>
                <p:nvPr/>
              </p:nvGrpSpPr>
              <p:grpSpPr>
                <a:xfrm>
                  <a:off x="5166396" y="764492"/>
                  <a:ext cx="188709" cy="1762812"/>
                  <a:chOff x="5234790" y="977331"/>
                  <a:chExt cx="188709" cy="1762812"/>
                </a:xfrm>
              </p:grpSpPr>
              <p:cxnSp>
                <p:nvCxnSpPr>
                  <p:cNvPr id="120" name="Straight Connector 119">
                    <a:extLst>
                      <a:ext uri="{FF2B5EF4-FFF2-40B4-BE49-F238E27FC236}">
                        <a16:creationId xmlns:a16="http://schemas.microsoft.com/office/drawing/2014/main" id="{0B3BD7AB-D5EC-1E46-2307-7814ABF8543C}"/>
                      </a:ext>
                    </a:extLst>
                  </p:cNvPr>
                  <p:cNvCxnSpPr>
                    <a:cxnSpLocks/>
                  </p:cNvCxnSpPr>
                  <p:nvPr/>
                </p:nvCxnSpPr>
                <p:spPr>
                  <a:xfrm>
                    <a:off x="5423499" y="977331"/>
                    <a:ext cx="0" cy="1762812"/>
                  </a:xfrm>
                  <a:prstGeom prst="line">
                    <a:avLst/>
                  </a:prstGeom>
                  <a:ln w="19050">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sp>
                <p:nvSpPr>
                  <p:cNvPr id="121" name="Left Brace 120">
                    <a:extLst>
                      <a:ext uri="{FF2B5EF4-FFF2-40B4-BE49-F238E27FC236}">
                        <a16:creationId xmlns:a16="http://schemas.microsoft.com/office/drawing/2014/main" id="{A87823BF-393B-0935-DB6E-1BBAC0F93ADF}"/>
                      </a:ext>
                    </a:extLst>
                  </p:cNvPr>
                  <p:cNvSpPr/>
                  <p:nvPr/>
                </p:nvSpPr>
                <p:spPr>
                  <a:xfrm>
                    <a:off x="5234790" y="1300077"/>
                    <a:ext cx="148498" cy="1097809"/>
                  </a:xfrm>
                  <a:prstGeom prst="leftBrace">
                    <a:avLst/>
                  </a:prstGeom>
                  <a:ln w="285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grpSp>
            <p:sp>
              <p:nvSpPr>
                <p:cNvPr id="112" name="Left Brace 111">
                  <a:extLst>
                    <a:ext uri="{FF2B5EF4-FFF2-40B4-BE49-F238E27FC236}">
                      <a16:creationId xmlns:a16="http://schemas.microsoft.com/office/drawing/2014/main" id="{D31A082B-87F0-F108-D78E-4BC367925710}"/>
                    </a:ext>
                  </a:extLst>
                </p:cNvPr>
                <p:cNvSpPr/>
                <p:nvPr/>
              </p:nvSpPr>
              <p:spPr>
                <a:xfrm>
                  <a:off x="5183883" y="2265965"/>
                  <a:ext cx="117145" cy="422769"/>
                </a:xfrm>
                <a:prstGeom prst="leftBrace">
                  <a:avLst/>
                </a:prstGeom>
                <a:ln w="285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113" name="Left Brace 112">
                  <a:extLst>
                    <a:ext uri="{FF2B5EF4-FFF2-40B4-BE49-F238E27FC236}">
                      <a16:creationId xmlns:a16="http://schemas.microsoft.com/office/drawing/2014/main" id="{251533D9-5A26-F91C-907B-EDAB31073A3A}"/>
                    </a:ext>
                  </a:extLst>
                </p:cNvPr>
                <p:cNvSpPr/>
                <p:nvPr/>
              </p:nvSpPr>
              <p:spPr>
                <a:xfrm rot="16200000">
                  <a:off x="6727549" y="2278700"/>
                  <a:ext cx="111964" cy="1447679"/>
                </a:xfrm>
                <a:prstGeom prst="leftBrace">
                  <a:avLst/>
                </a:prstGeom>
                <a:ln w="285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114" name="Left Brace 113">
                  <a:extLst>
                    <a:ext uri="{FF2B5EF4-FFF2-40B4-BE49-F238E27FC236}">
                      <a16:creationId xmlns:a16="http://schemas.microsoft.com/office/drawing/2014/main" id="{4279682A-0C8A-E175-5BC2-605423FBDF95}"/>
                    </a:ext>
                  </a:extLst>
                </p:cNvPr>
                <p:cNvSpPr/>
                <p:nvPr/>
              </p:nvSpPr>
              <p:spPr>
                <a:xfrm rot="16200000">
                  <a:off x="5540583" y="2776443"/>
                  <a:ext cx="130472" cy="439288"/>
                </a:xfrm>
                <a:prstGeom prst="leftBrace">
                  <a:avLst/>
                </a:prstGeom>
                <a:ln w="285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grpSp>
        </p:grpSp>
        <p:sp>
          <p:nvSpPr>
            <p:cNvPr id="105" name="Arrow: Down 104">
              <a:extLst>
                <a:ext uri="{FF2B5EF4-FFF2-40B4-BE49-F238E27FC236}">
                  <a16:creationId xmlns:a16="http://schemas.microsoft.com/office/drawing/2014/main" id="{FA6A5BB2-05C2-E1B0-3201-53319A056CD9}"/>
                </a:ext>
              </a:extLst>
            </p:cNvPr>
            <p:cNvSpPr/>
            <p:nvPr/>
          </p:nvSpPr>
          <p:spPr>
            <a:xfrm rot="5400000">
              <a:off x="5552109" y="1237213"/>
              <a:ext cx="91166" cy="302759"/>
            </a:xfrm>
            <a:prstGeom prst="downArrow">
              <a:avLst/>
            </a:prstGeom>
            <a:solidFill>
              <a:schemeClr val="tx1"/>
            </a:solidFill>
            <a:ln w="571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mc:AlternateContent xmlns:mc="http://schemas.openxmlformats.org/markup-compatibility/2006" xmlns:a14="http://schemas.microsoft.com/office/drawing/2010/main">
          <mc:Choice Requires="a14">
            <p:sp>
              <p:nvSpPr>
                <p:cNvPr id="106" name="TextBox 105">
                  <a:extLst>
                    <a:ext uri="{FF2B5EF4-FFF2-40B4-BE49-F238E27FC236}">
                      <a16:creationId xmlns:a16="http://schemas.microsoft.com/office/drawing/2014/main" id="{466EF37F-01DC-25E3-5F1A-E4AFF3496A0F}"/>
                    </a:ext>
                  </a:extLst>
                </p:cNvPr>
                <p:cNvSpPr txBox="1"/>
                <p:nvPr/>
              </p:nvSpPr>
              <p:spPr>
                <a:xfrm>
                  <a:off x="4691018" y="1117213"/>
                  <a:ext cx="761723" cy="36298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𝛿</m:t>
                        </m:r>
                        <m:r>
                          <a:rPr lang="en-US" b="1" i="1" baseline="-25000" smtClean="0">
                            <a:latin typeface="Cambria Math" panose="02040503050406030204" pitchFamily="18" charset="0"/>
                          </a:rPr>
                          <m:t>𝒘𝒆𝒍𝒅</m:t>
                        </m:r>
                      </m:oMath>
                    </m:oMathPara>
                  </a14:m>
                  <a:endParaRPr lang="en-GB" b="1" baseline="-25000" dirty="0"/>
                </a:p>
              </p:txBody>
            </p:sp>
          </mc:Choice>
          <mc:Fallback xmlns="">
            <p:sp>
              <p:nvSpPr>
                <p:cNvPr id="106" name="TextBox 105">
                  <a:extLst>
                    <a:ext uri="{FF2B5EF4-FFF2-40B4-BE49-F238E27FC236}">
                      <a16:creationId xmlns:a16="http://schemas.microsoft.com/office/drawing/2014/main" id="{466EF37F-01DC-25E3-5F1A-E4AFF3496A0F}"/>
                    </a:ext>
                  </a:extLst>
                </p:cNvPr>
                <p:cNvSpPr txBox="1">
                  <a:spLocks noRot="1" noChangeAspect="1" noMove="1" noResize="1" noEditPoints="1" noAdjustHandles="1" noChangeArrowheads="1" noChangeShapeType="1" noTextEdit="1"/>
                </p:cNvSpPr>
                <p:nvPr/>
              </p:nvSpPr>
              <p:spPr>
                <a:xfrm>
                  <a:off x="4691018" y="1117213"/>
                  <a:ext cx="761723" cy="362984"/>
                </a:xfrm>
                <a:prstGeom prst="rect">
                  <a:avLst/>
                </a:prstGeom>
                <a:blipFill>
                  <a:blip r:embed="rId8"/>
                  <a:stretch>
                    <a:fillRect b="-3333"/>
                  </a:stretch>
                </a:blipFill>
              </p:spPr>
              <p:txBody>
                <a:bodyPr/>
                <a:lstStyle/>
                <a:p>
                  <a:r>
                    <a:rPr lang="en-GB">
                      <a:noFill/>
                    </a:rPr>
                    <a:t> </a:t>
                  </a:r>
                </a:p>
              </p:txBody>
            </p:sp>
          </mc:Fallback>
        </mc:AlternateContent>
      </p:grpSp>
      <p:sp>
        <p:nvSpPr>
          <p:cNvPr id="127" name="TextBox 126">
            <a:extLst>
              <a:ext uri="{FF2B5EF4-FFF2-40B4-BE49-F238E27FC236}">
                <a16:creationId xmlns:a16="http://schemas.microsoft.com/office/drawing/2014/main" id="{B462CBC0-7504-6DEB-D95A-255F54EB5989}"/>
              </a:ext>
            </a:extLst>
          </p:cNvPr>
          <p:cNvSpPr txBox="1"/>
          <p:nvPr/>
        </p:nvSpPr>
        <p:spPr>
          <a:xfrm>
            <a:off x="3709219" y="5775727"/>
            <a:ext cx="5599673" cy="707886"/>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Aluminum (stopper): </a:t>
            </a:r>
            <a:r>
              <a:rPr lang="en-US" sz="1600" dirty="0">
                <a:latin typeface="Calibri" panose="020F0502020204030204" pitchFamily="34" charset="0"/>
                <a:cs typeface="Calibri" panose="020F0502020204030204" pitchFamily="34" charset="0"/>
              </a:rPr>
              <a:t>E </a:t>
            </a:r>
            <a:r>
              <a:rPr lang="en-GB" sz="1600" i="0" dirty="0">
                <a:effectLst/>
                <a:latin typeface="Cambria Math" panose="02040503050406030204" pitchFamily="18" charset="0"/>
                <a:ea typeface="Cambria Math" panose="02040503050406030204" pitchFamily="18" charset="0"/>
                <a:cs typeface="Calibri" panose="020F0502020204030204" pitchFamily="34" charset="0"/>
              </a:rPr>
              <a:t>= 70 </a:t>
            </a:r>
            <a:r>
              <a:rPr lang="en-GB" sz="1600" i="0" dirty="0" err="1">
                <a:effectLst/>
                <a:latin typeface="Calibri" panose="020F0502020204030204" pitchFamily="34" charset="0"/>
                <a:cs typeface="Calibri" panose="020F0502020204030204" pitchFamily="34" charset="0"/>
              </a:rPr>
              <a:t>GPa</a:t>
            </a:r>
            <a:r>
              <a:rPr lang="en-GB" sz="1600" i="0" dirty="0">
                <a:effectLst/>
                <a:latin typeface="Calibri" panose="020F0502020204030204" pitchFamily="34" charset="0"/>
                <a:cs typeface="Calibri" panose="020F0502020204030204" pitchFamily="34" charset="0"/>
              </a:rPr>
              <a:t>, CTE </a:t>
            </a:r>
            <a:r>
              <a:rPr lang="en-GB" sz="1600" i="0" dirty="0">
                <a:effectLst/>
                <a:latin typeface="Cambria Math" panose="02040503050406030204" pitchFamily="18" charset="0"/>
                <a:ea typeface="Cambria Math" panose="02040503050406030204" pitchFamily="18" charset="0"/>
                <a:cs typeface="Calibri" panose="020F0502020204030204" pitchFamily="34" charset="0"/>
              </a:rPr>
              <a:t>=</a:t>
            </a:r>
            <a:r>
              <a:rPr lang="en-GB" sz="1600" i="0" dirty="0">
                <a:effectLst/>
                <a:latin typeface="Calibri" panose="020F0502020204030204" pitchFamily="34" charset="0"/>
                <a:cs typeface="Calibri" panose="020F0502020204030204" pitchFamily="34" charset="0"/>
              </a:rPr>
              <a:t> </a:t>
            </a:r>
            <a:r>
              <a:rPr lang="en-GB" sz="1600" i="0" dirty="0">
                <a:effectLst/>
                <a:latin typeface="Cambria Math" panose="02040503050406030204" pitchFamily="18" charset="0"/>
                <a:ea typeface="Cambria Math" panose="02040503050406030204" pitchFamily="18" charset="0"/>
                <a:cs typeface="Calibri" panose="020F0502020204030204" pitchFamily="34" charset="0"/>
              </a:rPr>
              <a:t>4.2 </a:t>
            </a:r>
            <a:r>
              <a:rPr lang="en-GB" sz="1600" dirty="0">
                <a:latin typeface="Cambria Math" panose="02040503050406030204" pitchFamily="18" charset="0"/>
                <a:ea typeface="Cambria Math" panose="02040503050406030204" pitchFamily="18" charset="0"/>
                <a:cs typeface="Calibri" panose="020F0502020204030204" pitchFamily="34" charset="0"/>
              </a:rPr>
              <a:t>mm/m.</a:t>
            </a:r>
            <a:endParaRPr lang="en-GB" sz="2000" i="0" dirty="0">
              <a:effectLst/>
              <a:latin typeface="Cambria Math" panose="02040503050406030204" pitchFamily="18" charset="0"/>
              <a:ea typeface="Cambria Math" panose="02040503050406030204" pitchFamily="18" charset="0"/>
              <a:cs typeface="Calibri" panose="020F0502020204030204" pitchFamily="34" charset="0"/>
            </a:endParaRPr>
          </a:p>
          <a:p>
            <a:pPr marL="342900" indent="-342900">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042585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B091E9-4EC1-B676-5E65-300D2899A87E}"/>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FC6E1E4-E32E-237F-088C-62642496B800}"/>
              </a:ext>
            </a:extLst>
          </p:cNvPr>
          <p:cNvSpPr>
            <a:spLocks noGrp="1"/>
          </p:cNvSpPr>
          <p:nvPr>
            <p:ph type="dt" sz="half" idx="2"/>
          </p:nvPr>
        </p:nvSpPr>
        <p:spPr/>
        <p:txBody>
          <a:bodyPr/>
          <a:lstStyle/>
          <a:p>
            <a:fld id="{1089628F-FCE3-4ECD-84F0-41A37E92B65B}" type="datetime1">
              <a:rPr lang="en-US" smtClean="0"/>
              <a:t>3/11/2025</a:t>
            </a:fld>
            <a:endParaRPr lang="en-US" dirty="0"/>
          </a:p>
        </p:txBody>
      </p:sp>
      <p:sp>
        <p:nvSpPr>
          <p:cNvPr id="3" name="Footer Placeholder 2">
            <a:extLst>
              <a:ext uri="{FF2B5EF4-FFF2-40B4-BE49-F238E27FC236}">
                <a16:creationId xmlns:a16="http://schemas.microsoft.com/office/drawing/2014/main" id="{E719DA7E-E73B-08DB-2894-0BE023FCC0D8}"/>
              </a:ext>
            </a:extLst>
          </p:cNvPr>
          <p:cNvSpPr>
            <a:spLocks noGrp="1"/>
          </p:cNvSpPr>
          <p:nvPr>
            <p:ph type="ftr" sz="quarter" idx="3"/>
          </p:nvPr>
        </p:nvSpPr>
        <p:spPr/>
        <p:txBody>
          <a:bodyPr/>
          <a:lstStyle/>
          <a:p>
            <a:r>
              <a:rPr lang="en-US"/>
              <a:t>Author: Sachin Gowrishankar</a:t>
            </a:r>
            <a:endParaRPr lang="en-US" dirty="0"/>
          </a:p>
        </p:txBody>
      </p:sp>
      <p:sp>
        <p:nvSpPr>
          <p:cNvPr id="4" name="Slide Number Placeholder 3">
            <a:extLst>
              <a:ext uri="{FF2B5EF4-FFF2-40B4-BE49-F238E27FC236}">
                <a16:creationId xmlns:a16="http://schemas.microsoft.com/office/drawing/2014/main" id="{C1191937-AC15-98CD-9AE6-075AC810237B}"/>
              </a:ext>
            </a:extLst>
          </p:cNvPr>
          <p:cNvSpPr>
            <a:spLocks noGrp="1"/>
          </p:cNvSpPr>
          <p:nvPr>
            <p:ph type="sldNum" sz="quarter" idx="4"/>
          </p:nvPr>
        </p:nvSpPr>
        <p:spPr/>
        <p:txBody>
          <a:bodyPr/>
          <a:lstStyle/>
          <a:p>
            <a:fld id="{17918391-D411-FE40-AAD7-861AE5233E0E}" type="slidenum">
              <a:rPr lang="en-US" smtClean="0"/>
              <a:pPr/>
              <a:t>8</a:t>
            </a:fld>
            <a:endParaRPr lang="en-US"/>
          </a:p>
        </p:txBody>
      </p:sp>
      <p:sp>
        <p:nvSpPr>
          <p:cNvPr id="5" name="Title 1">
            <a:extLst>
              <a:ext uri="{FF2B5EF4-FFF2-40B4-BE49-F238E27FC236}">
                <a16:creationId xmlns:a16="http://schemas.microsoft.com/office/drawing/2014/main" id="{DF793680-0692-2481-345B-98223E771DDD}"/>
              </a:ext>
            </a:extLst>
          </p:cNvPr>
          <p:cNvSpPr txBox="1">
            <a:spLocks/>
          </p:cNvSpPr>
          <p:nvPr/>
        </p:nvSpPr>
        <p:spPr>
          <a:xfrm>
            <a:off x="105104" y="-27734"/>
            <a:ext cx="8226854" cy="505996"/>
          </a:xfrm>
          <a:prstGeom prst="rect">
            <a:avLst/>
          </a:prstGeom>
        </p:spPr>
        <p:txBody>
          <a:bodyPr>
            <a:noAutofit/>
          </a:bodyPr>
          <a:lst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a:lstStyle>
          <a:p>
            <a:r>
              <a:rPr lang="en-US" sz="3600" b="1" dirty="0"/>
              <a:t>Sensitivity of yoke-collar gap</a:t>
            </a:r>
            <a:endParaRPr lang="en-GB" sz="3600" b="1" dirty="0"/>
          </a:p>
        </p:txBody>
      </p:sp>
      <p:pic>
        <p:nvPicPr>
          <p:cNvPr id="21" name="Picture 20">
            <a:extLst>
              <a:ext uri="{FF2B5EF4-FFF2-40B4-BE49-F238E27FC236}">
                <a16:creationId xmlns:a16="http://schemas.microsoft.com/office/drawing/2014/main" id="{8A41FF11-E1B8-24D6-FFC5-4DC825A98E70}"/>
              </a:ext>
            </a:extLst>
          </p:cNvPr>
          <p:cNvPicPr>
            <a:picLocks noChangeAspect="1"/>
          </p:cNvPicPr>
          <p:nvPr/>
        </p:nvPicPr>
        <p:blipFill>
          <a:blip r:embed="rId2"/>
          <a:stretch>
            <a:fillRect/>
          </a:stretch>
        </p:blipFill>
        <p:spPr>
          <a:xfrm>
            <a:off x="7027435" y="575096"/>
            <a:ext cx="2090827" cy="2035265"/>
          </a:xfrm>
          <a:prstGeom prst="rect">
            <a:avLst/>
          </a:prstGeom>
        </p:spPr>
      </p:pic>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D960FEB8-5D90-33FF-D22B-9B44E5690AB9}"/>
                  </a:ext>
                </a:extLst>
              </p:cNvPr>
              <p:cNvSpPr txBox="1"/>
              <p:nvPr/>
            </p:nvSpPr>
            <p:spPr>
              <a:xfrm>
                <a:off x="-36328" y="449989"/>
                <a:ext cx="6914251" cy="4616648"/>
              </a:xfrm>
              <a:prstGeom prst="rect">
                <a:avLst/>
              </a:prstGeom>
              <a:noFill/>
            </p:spPr>
            <p:txBody>
              <a:bodyPr wrap="square" rtlCol="0">
                <a:spAutoFit/>
              </a:bodyPr>
              <a:lstStyle/>
              <a:p>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400" dirty="0">
                    <a:latin typeface="Calibri" panose="020F0502020204030204" pitchFamily="34" charset="0"/>
                    <a:cs typeface="Calibri" panose="020F0502020204030204" pitchFamily="34" charset="0"/>
                  </a:rPr>
                  <a:t>For </a:t>
                </a:r>
                <a14:m>
                  <m:oMath xmlns:m="http://schemas.openxmlformats.org/officeDocument/2006/math">
                    <m:r>
                      <a:rPr lang="en-US" sz="2400" b="1" i="1" smtClean="0">
                        <a:solidFill>
                          <a:schemeClr val="tx1"/>
                        </a:solidFill>
                        <a:latin typeface="Cambria Math" panose="02040503050406030204" pitchFamily="18" charset="0"/>
                      </a:rPr>
                      <m:t>𝛿</m:t>
                    </m:r>
                    <m:r>
                      <a:rPr lang="en-US" sz="2400" b="1" i="1" baseline="-25000" smtClean="0">
                        <a:solidFill>
                          <a:schemeClr val="tx1"/>
                        </a:solidFill>
                        <a:latin typeface="Cambria Math" panose="02040503050406030204" pitchFamily="18" charset="0"/>
                      </a:rPr>
                      <m:t>𝒘𝒆𝒍𝒅</m:t>
                    </m:r>
                  </m:oMath>
                </a14:m>
                <a:r>
                  <a:rPr lang="en-GB" sz="2400" b="1" baseline="-25000" dirty="0"/>
                  <a:t> </a:t>
                </a:r>
                <a:r>
                  <a:rPr lang="en-US" sz="2400" dirty="0">
                    <a:latin typeface="Calibri" panose="020F0502020204030204" pitchFamily="34" charset="0"/>
                    <a:cs typeface="Calibri" panose="020F0502020204030204" pitchFamily="34" charset="0"/>
                  </a:rPr>
                  <a:t>= </a:t>
                </a:r>
                <a:r>
                  <a:rPr lang="en-US" sz="2400" b="1" dirty="0">
                    <a:solidFill>
                      <a:srgbClr val="FF0000"/>
                    </a:solidFill>
                    <a:latin typeface="Calibri" panose="020F0502020204030204" pitchFamily="34" charset="0"/>
                    <a:cs typeface="Calibri" panose="020F0502020204030204" pitchFamily="34" charset="0"/>
                  </a:rPr>
                  <a:t>0.6 </a:t>
                </a:r>
                <a:r>
                  <a:rPr lang="en-US" sz="2000" b="1" dirty="0">
                    <a:solidFill>
                      <a:srgbClr val="FF0000"/>
                    </a:solidFill>
                    <a:latin typeface="Calibri" panose="020F0502020204030204" pitchFamily="34" charset="0"/>
                    <a:cs typeface="Calibri" panose="020F0502020204030204" pitchFamily="34" charset="0"/>
                  </a:rPr>
                  <a:t>mm</a:t>
                </a:r>
                <a:r>
                  <a:rPr lang="en-US" sz="2400" dirty="0">
                    <a:latin typeface="Calibri" panose="020F0502020204030204" pitchFamily="34" charset="0"/>
                    <a:cs typeface="Calibri" panose="020F0502020204030204" pitchFamily="34" charset="0"/>
                  </a:rPr>
                  <a:t>, yoke-yoke half gap = </a:t>
                </a:r>
                <a:r>
                  <a:rPr lang="en-US" sz="2400" b="1" dirty="0">
                    <a:solidFill>
                      <a:srgbClr val="FF0000"/>
                    </a:solidFill>
                    <a:latin typeface="Calibri" panose="020F0502020204030204" pitchFamily="34" charset="0"/>
                    <a:cs typeface="Calibri" panose="020F0502020204030204" pitchFamily="34" charset="0"/>
                  </a:rPr>
                  <a:t>0.2 </a:t>
                </a:r>
                <a:r>
                  <a:rPr lang="en-US" sz="2000" b="1" dirty="0">
                    <a:solidFill>
                      <a:srgbClr val="FF0000"/>
                    </a:solidFill>
                    <a:latin typeface="Calibri" panose="020F0502020204030204" pitchFamily="34" charset="0"/>
                    <a:cs typeface="Calibri" panose="020F0502020204030204" pitchFamily="34" charset="0"/>
                  </a:rPr>
                  <a:t>mm</a:t>
                </a:r>
                <a:r>
                  <a:rPr lang="en-US" sz="2400" b="1" dirty="0">
                    <a:latin typeface="Calibri" panose="020F0502020204030204" pitchFamily="34" charset="0"/>
                    <a:cs typeface="Calibri" panose="020F0502020204030204" pitchFamily="34" charset="0"/>
                  </a:rPr>
                  <a:t>, </a:t>
                </a:r>
                <a:r>
                  <a:rPr lang="en-US" sz="2400" b="1" dirty="0">
                    <a:solidFill>
                      <a:srgbClr val="FF0000"/>
                    </a:solidFill>
                    <a:latin typeface="Calibri" panose="020F0502020204030204" pitchFamily="34" charset="0"/>
                    <a:cs typeface="Calibri" panose="020F0502020204030204" pitchFamily="34" charset="0"/>
                  </a:rPr>
                  <a:t>yoke-collar gap </a:t>
                </a:r>
                <a:r>
                  <a:rPr lang="en-US" sz="2400" dirty="0">
                    <a:latin typeface="Calibri" panose="020F0502020204030204" pitchFamily="34" charset="0"/>
                    <a:cs typeface="Calibri" panose="020F0502020204030204" pitchFamily="34" charset="0"/>
                  </a:rPr>
                  <a:t>is varied from [</a:t>
                </a:r>
                <a:r>
                  <a:rPr lang="en-US" sz="2400" b="1" dirty="0">
                    <a:latin typeface="Calibri" panose="020F0502020204030204" pitchFamily="34" charset="0"/>
                    <a:cs typeface="Calibri" panose="020F0502020204030204" pitchFamily="34" charset="0"/>
                  </a:rPr>
                  <a:t>0 </a:t>
                </a:r>
                <a:r>
                  <a:rPr lang="en-US" sz="2000" b="1" dirty="0">
                    <a:latin typeface="Calibri" panose="020F0502020204030204" pitchFamily="34" charset="0"/>
                    <a:cs typeface="Calibri" panose="020F0502020204030204" pitchFamily="34" charset="0"/>
                  </a:rPr>
                  <a:t>mm</a:t>
                </a:r>
                <a:r>
                  <a:rPr lang="en-US" sz="2400" b="1" dirty="0">
                    <a:latin typeface="Calibri" panose="020F0502020204030204" pitchFamily="34" charset="0"/>
                    <a:cs typeface="Calibri" panose="020F0502020204030204" pitchFamily="34" charset="0"/>
                  </a:rPr>
                  <a:t> – 0.3 </a:t>
                </a:r>
                <a:r>
                  <a:rPr lang="en-US" sz="2000" b="1" dirty="0">
                    <a:latin typeface="Calibri" panose="020F0502020204030204" pitchFamily="34" charset="0"/>
                    <a:cs typeface="Calibri" panose="020F0502020204030204" pitchFamily="34" charset="0"/>
                  </a:rPr>
                  <a:t>mm</a:t>
                </a:r>
                <a:r>
                  <a:rPr lang="en-US" sz="2400"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2200" b="1" dirty="0">
                    <a:latin typeface="Calibri" panose="020F0502020204030204" pitchFamily="34" charset="0"/>
                    <a:cs typeface="Calibri" panose="020F0502020204030204" pitchFamily="34" charset="0"/>
                  </a:rPr>
                  <a:t>Assembly @ R.T. (shell welding)</a:t>
                </a:r>
              </a:p>
              <a:p>
                <a:pPr marL="742950" lvl="1" indent="-285750">
                  <a:buFont typeface="Arial" panose="020B0604020202020204" pitchFamily="34" charset="0"/>
                  <a:buChar char="•"/>
                </a:pPr>
                <a:r>
                  <a:rPr lang="en-GB" sz="2000" dirty="0">
                    <a:latin typeface="Calibri" panose="020F0502020204030204" pitchFamily="34" charset="0"/>
                    <a:cs typeface="Calibri" panose="020F0502020204030204" pitchFamily="34" charset="0"/>
                  </a:rPr>
                  <a:t>As the gap increases, coil load </a:t>
                </a:r>
                <a:r>
                  <a:rPr lang="en-GB" sz="2000" b="1" dirty="0">
                    <a:latin typeface="Calibri" panose="020F0502020204030204" pitchFamily="34" charset="0"/>
                    <a:cs typeface="Calibri" panose="020F0502020204030204" pitchFamily="34" charset="0"/>
                  </a:rPr>
                  <a:t>decreases</a:t>
                </a:r>
                <a:r>
                  <a:rPr lang="en-GB" sz="2000" dirty="0">
                    <a:latin typeface="Calibri" panose="020F0502020204030204" pitchFamily="34" charset="0"/>
                    <a:cs typeface="Calibri" panose="020F0502020204030204" pitchFamily="34" charset="0"/>
                  </a:rPr>
                  <a:t>, stopper load </a:t>
                </a:r>
                <a:r>
                  <a:rPr lang="en-GB" sz="2000" b="1" dirty="0">
                    <a:latin typeface="Calibri" panose="020F0502020204030204" pitchFamily="34" charset="0"/>
                    <a:cs typeface="Calibri" panose="020F0502020204030204" pitchFamily="34" charset="0"/>
                  </a:rPr>
                  <a:t>increases</a:t>
                </a:r>
                <a:r>
                  <a:rPr lang="en-GB" sz="2000" dirty="0">
                    <a:latin typeface="Calibri" panose="020F0502020204030204" pitchFamily="34" charset="0"/>
                    <a:cs typeface="Calibri" panose="020F0502020204030204" pitchFamily="34" charset="0"/>
                  </a:rPr>
                  <a:t>, and </a:t>
                </a:r>
                <a:r>
                  <a:rPr lang="en-GB" sz="2000" b="1" dirty="0">
                    <a:latin typeface="Calibri" panose="020F0502020204030204" pitchFamily="34" charset="0"/>
                    <a:cs typeface="Calibri" panose="020F0502020204030204" pitchFamily="34" charset="0"/>
                  </a:rPr>
                  <a:t>reduced coil resistance</a:t>
                </a:r>
                <a:r>
                  <a:rPr lang="en-GB" sz="2000" dirty="0">
                    <a:latin typeface="Calibri" panose="020F0502020204030204" pitchFamily="34" charset="0"/>
                    <a:cs typeface="Calibri" panose="020F0502020204030204" pitchFamily="34" charset="0"/>
                  </a:rPr>
                  <a:t> causes the yokes to close, increasing yoke load.</a:t>
                </a:r>
              </a:p>
              <a:p>
                <a:pPr marL="285750" indent="-285750">
                  <a:buFont typeface="Arial" panose="020B0604020202020204" pitchFamily="34" charset="0"/>
                  <a:buChar char="•"/>
                </a:pPr>
                <a:r>
                  <a:rPr lang="en-US" sz="2200" b="1" dirty="0">
                    <a:latin typeface="Calibri" panose="020F0502020204030204" pitchFamily="34" charset="0"/>
                    <a:cs typeface="Calibri" panose="020F0502020204030204" pitchFamily="34" charset="0"/>
                  </a:rPr>
                  <a:t>Cold @ 4K</a:t>
                </a:r>
              </a:p>
              <a:p>
                <a:pPr marL="742950" lvl="1"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For larger gaps, yokes </a:t>
                </a:r>
                <a:r>
                  <a:rPr lang="en-US" sz="2000" b="1" dirty="0">
                    <a:latin typeface="Calibri" panose="020F0502020204030204" pitchFamily="34" charset="0"/>
                    <a:cs typeface="Calibri" panose="020F0502020204030204" pitchFamily="34" charset="0"/>
                  </a:rPr>
                  <a:t>close</a:t>
                </a:r>
                <a:r>
                  <a:rPr lang="en-US" sz="2000" dirty="0">
                    <a:latin typeface="Calibri" panose="020F0502020204030204" pitchFamily="34" charset="0"/>
                    <a:cs typeface="Calibri" panose="020F0502020204030204" pitchFamily="34" charset="0"/>
                  </a:rPr>
                  <a:t> and</a:t>
                </a:r>
                <a:r>
                  <a:rPr lang="en-US" sz="2000" b="1" dirty="0">
                    <a:latin typeface="Calibri" panose="020F0502020204030204" pitchFamily="34" charset="0"/>
                    <a:cs typeface="Calibri" panose="020F0502020204030204" pitchFamily="34" charset="0"/>
                  </a:rPr>
                  <a:t> DO NOT</a:t>
                </a:r>
                <a:r>
                  <a:rPr lang="en-US" sz="2000" dirty="0">
                    <a:latin typeface="Calibri" panose="020F0502020204030204" pitchFamily="34" charset="0"/>
                    <a:cs typeface="Calibri" panose="020F0502020204030204" pitchFamily="34" charset="0"/>
                  </a:rPr>
                  <a:t> pre-stress the coils!</a:t>
                </a:r>
              </a:p>
              <a:p>
                <a:pPr lvl="1"/>
                <a:endParaRPr lang="en-US" dirty="0">
                  <a:latin typeface="Calibri" panose="020F0502020204030204" pitchFamily="34" charset="0"/>
                  <a:cs typeface="Calibri" panose="020F0502020204030204" pitchFamily="34" charset="0"/>
                </a:endParaRPr>
              </a:p>
              <a:p>
                <a:pPr lvl="1"/>
                <a:endParaRPr lang="en-US" sz="1400" b="1"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sz="1400" dirty="0">
                  <a:latin typeface="Calibri" panose="020F0502020204030204" pitchFamily="34" charset="0"/>
                  <a:cs typeface="Calibri" panose="020F0502020204030204" pitchFamily="34" charset="0"/>
                </a:endParaRPr>
              </a:p>
              <a:p>
                <a:pPr lvl="1"/>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GB" sz="1400" dirty="0">
                  <a:latin typeface="Calibri" panose="020F0502020204030204" pitchFamily="34" charset="0"/>
                  <a:cs typeface="Calibri" panose="020F0502020204030204" pitchFamily="34" charset="0"/>
                </a:endParaRPr>
              </a:p>
            </p:txBody>
          </p:sp>
        </mc:Choice>
        <mc:Fallback xmlns="">
          <p:sp>
            <p:nvSpPr>
              <p:cNvPr id="34" name="TextBox 33">
                <a:extLst>
                  <a:ext uri="{FF2B5EF4-FFF2-40B4-BE49-F238E27FC236}">
                    <a16:creationId xmlns:a16="http://schemas.microsoft.com/office/drawing/2014/main" id="{D960FEB8-5D90-33FF-D22B-9B44E5690AB9}"/>
                  </a:ext>
                </a:extLst>
              </p:cNvPr>
              <p:cNvSpPr txBox="1">
                <a:spLocks noRot="1" noChangeAspect="1" noMove="1" noResize="1" noEditPoints="1" noAdjustHandles="1" noChangeArrowheads="1" noChangeShapeType="1" noTextEdit="1"/>
              </p:cNvSpPr>
              <p:nvPr/>
            </p:nvSpPr>
            <p:spPr>
              <a:xfrm>
                <a:off x="-36328" y="449989"/>
                <a:ext cx="6914251" cy="4616648"/>
              </a:xfrm>
              <a:prstGeom prst="rect">
                <a:avLst/>
              </a:prstGeom>
              <a:blipFill>
                <a:blip r:embed="rId3"/>
                <a:stretch>
                  <a:fillRect l="-1146"/>
                </a:stretch>
              </a:blipFill>
            </p:spPr>
            <p:txBody>
              <a:bodyPr/>
              <a:lstStyle/>
              <a:p>
                <a:r>
                  <a:rPr lang="en-GB">
                    <a:noFill/>
                  </a:rPr>
                  <a:t> </a:t>
                </a:r>
              </a:p>
            </p:txBody>
          </p:sp>
        </mc:Fallback>
      </mc:AlternateContent>
      <p:sp>
        <p:nvSpPr>
          <p:cNvPr id="35" name="Arrow: Right 34">
            <a:extLst>
              <a:ext uri="{FF2B5EF4-FFF2-40B4-BE49-F238E27FC236}">
                <a16:creationId xmlns:a16="http://schemas.microsoft.com/office/drawing/2014/main" id="{2F5657BA-E1DC-9AA5-D71C-6DCF0F7985CA}"/>
              </a:ext>
            </a:extLst>
          </p:cNvPr>
          <p:cNvSpPr/>
          <p:nvPr/>
        </p:nvSpPr>
        <p:spPr>
          <a:xfrm>
            <a:off x="7219490" y="1964773"/>
            <a:ext cx="468238" cy="197635"/>
          </a:xfrm>
          <a:prstGeom prst="rightArrow">
            <a:avLst/>
          </a:prstGeom>
          <a:solidFill>
            <a:schemeClr val="tx1">
              <a:lumMod val="50000"/>
            </a:schemeClr>
          </a:solidFill>
          <a:ln>
            <a:solidFill>
              <a:schemeClr val="tx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6" name="Arrow: Right 35">
            <a:extLst>
              <a:ext uri="{FF2B5EF4-FFF2-40B4-BE49-F238E27FC236}">
                <a16:creationId xmlns:a16="http://schemas.microsoft.com/office/drawing/2014/main" id="{7E027D29-6947-E5A7-F744-5B10CB73967D}"/>
              </a:ext>
            </a:extLst>
          </p:cNvPr>
          <p:cNvSpPr/>
          <p:nvPr/>
        </p:nvSpPr>
        <p:spPr>
          <a:xfrm rot="10800000">
            <a:off x="6864608" y="606884"/>
            <a:ext cx="380035" cy="202579"/>
          </a:xfrm>
          <a:prstGeom prst="rightArrow">
            <a:avLst/>
          </a:prstGeom>
          <a:solidFill>
            <a:schemeClr val="tx1">
              <a:lumMod val="60000"/>
              <a:lumOff val="4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Arrow: Right 36">
            <a:extLst>
              <a:ext uri="{FF2B5EF4-FFF2-40B4-BE49-F238E27FC236}">
                <a16:creationId xmlns:a16="http://schemas.microsoft.com/office/drawing/2014/main" id="{68016935-C69A-A09C-F721-F8B0200D8009}"/>
              </a:ext>
            </a:extLst>
          </p:cNvPr>
          <p:cNvSpPr/>
          <p:nvPr/>
        </p:nvSpPr>
        <p:spPr>
          <a:xfrm>
            <a:off x="7223110" y="778929"/>
            <a:ext cx="444846" cy="193315"/>
          </a:xfrm>
          <a:prstGeom prst="rightArrow">
            <a:avLst/>
          </a:prstGeom>
          <a:solidFill>
            <a:srgbClr val="FF7F0E"/>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8" name="Arrow: Right 37">
            <a:extLst>
              <a:ext uri="{FF2B5EF4-FFF2-40B4-BE49-F238E27FC236}">
                <a16:creationId xmlns:a16="http://schemas.microsoft.com/office/drawing/2014/main" id="{A4CE2C7A-A4E4-4A85-48E8-AF5DA93272F2}"/>
              </a:ext>
            </a:extLst>
          </p:cNvPr>
          <p:cNvSpPr/>
          <p:nvPr/>
        </p:nvSpPr>
        <p:spPr>
          <a:xfrm>
            <a:off x="7236803" y="1344461"/>
            <a:ext cx="444846" cy="201674"/>
          </a:xfrm>
          <a:prstGeom prst="rightArrow">
            <a:avLst/>
          </a:prstGeom>
          <a:solidFill>
            <a:srgbClr val="2CA02C"/>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50" name="Group 49">
            <a:extLst>
              <a:ext uri="{FF2B5EF4-FFF2-40B4-BE49-F238E27FC236}">
                <a16:creationId xmlns:a16="http://schemas.microsoft.com/office/drawing/2014/main" id="{7F828911-F1F7-A41A-821E-E391526784A5}"/>
              </a:ext>
            </a:extLst>
          </p:cNvPr>
          <p:cNvGrpSpPr/>
          <p:nvPr/>
        </p:nvGrpSpPr>
        <p:grpSpPr>
          <a:xfrm>
            <a:off x="7521442" y="2144176"/>
            <a:ext cx="1581902" cy="1983158"/>
            <a:chOff x="7145045" y="1761344"/>
            <a:chExt cx="1581902" cy="1983158"/>
          </a:xfrm>
        </p:grpSpPr>
        <p:pic>
          <p:nvPicPr>
            <p:cNvPr id="41" name="Picture 40">
              <a:extLst>
                <a:ext uri="{FF2B5EF4-FFF2-40B4-BE49-F238E27FC236}">
                  <a16:creationId xmlns:a16="http://schemas.microsoft.com/office/drawing/2014/main" id="{610DF178-9099-1E2E-9345-566B9D70C459}"/>
                </a:ext>
              </a:extLst>
            </p:cNvPr>
            <p:cNvPicPr>
              <a:picLocks noChangeAspect="1"/>
            </p:cNvPicPr>
            <p:nvPr/>
          </p:nvPicPr>
          <p:blipFill>
            <a:blip r:embed="rId4"/>
            <a:stretch>
              <a:fillRect/>
            </a:stretch>
          </p:blipFill>
          <p:spPr>
            <a:xfrm>
              <a:off x="7201487" y="2375481"/>
              <a:ext cx="1469017" cy="1302713"/>
            </a:xfrm>
            <a:prstGeom prst="rect">
              <a:avLst/>
            </a:prstGeom>
          </p:spPr>
        </p:pic>
        <p:sp>
          <p:nvSpPr>
            <p:cNvPr id="42" name="Rectangle 41">
              <a:extLst>
                <a:ext uri="{FF2B5EF4-FFF2-40B4-BE49-F238E27FC236}">
                  <a16:creationId xmlns:a16="http://schemas.microsoft.com/office/drawing/2014/main" id="{85C3BE7F-7C68-F2D5-0C4B-518CCD0CEA4C}"/>
                </a:ext>
              </a:extLst>
            </p:cNvPr>
            <p:cNvSpPr/>
            <p:nvPr/>
          </p:nvSpPr>
          <p:spPr>
            <a:xfrm>
              <a:off x="7145045" y="2334728"/>
              <a:ext cx="1581902" cy="1409774"/>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3" name="Straight Connector 42">
              <a:extLst>
                <a:ext uri="{FF2B5EF4-FFF2-40B4-BE49-F238E27FC236}">
                  <a16:creationId xmlns:a16="http://schemas.microsoft.com/office/drawing/2014/main" id="{02667DDE-7B8B-12C2-0663-3A25D290647E}"/>
                </a:ext>
              </a:extLst>
            </p:cNvPr>
            <p:cNvCxnSpPr>
              <a:cxnSpLocks/>
              <a:stCxn id="44" idx="1"/>
            </p:cNvCxnSpPr>
            <p:nvPr/>
          </p:nvCxnSpPr>
          <p:spPr>
            <a:xfrm flipH="1">
              <a:off x="7145045" y="1836295"/>
              <a:ext cx="81679" cy="513615"/>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44" name="Rectangle 43">
              <a:extLst>
                <a:ext uri="{FF2B5EF4-FFF2-40B4-BE49-F238E27FC236}">
                  <a16:creationId xmlns:a16="http://schemas.microsoft.com/office/drawing/2014/main" id="{0314EE05-E745-BC53-243B-F239EAA3C366}"/>
                </a:ext>
              </a:extLst>
            </p:cNvPr>
            <p:cNvSpPr/>
            <p:nvPr/>
          </p:nvSpPr>
          <p:spPr>
            <a:xfrm>
              <a:off x="7226724" y="1761344"/>
              <a:ext cx="129670" cy="149901"/>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5" name="Straight Connector 44">
              <a:extLst>
                <a:ext uri="{FF2B5EF4-FFF2-40B4-BE49-F238E27FC236}">
                  <a16:creationId xmlns:a16="http://schemas.microsoft.com/office/drawing/2014/main" id="{494C9369-7D09-A01B-F6F8-101EFF38BF59}"/>
                </a:ext>
              </a:extLst>
            </p:cNvPr>
            <p:cNvCxnSpPr>
              <a:cxnSpLocks/>
            </p:cNvCxnSpPr>
            <p:nvPr/>
          </p:nvCxnSpPr>
          <p:spPr>
            <a:xfrm>
              <a:off x="7356394" y="1911245"/>
              <a:ext cx="1370553" cy="420847"/>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grpSp>
      <p:cxnSp>
        <p:nvCxnSpPr>
          <p:cNvPr id="49" name="Connector: Curved 48">
            <a:extLst>
              <a:ext uri="{FF2B5EF4-FFF2-40B4-BE49-F238E27FC236}">
                <a16:creationId xmlns:a16="http://schemas.microsoft.com/office/drawing/2014/main" id="{7C26D9BB-556E-BEE6-B19C-66D71A2EDE18}"/>
              </a:ext>
            </a:extLst>
          </p:cNvPr>
          <p:cNvCxnSpPr>
            <a:cxnSpLocks/>
          </p:cNvCxnSpPr>
          <p:nvPr/>
        </p:nvCxnSpPr>
        <p:spPr>
          <a:xfrm rot="5400000" flipH="1" flipV="1">
            <a:off x="8327024" y="4071863"/>
            <a:ext cx="349806" cy="10852"/>
          </a:xfrm>
          <a:prstGeom prst="curvedConnector3">
            <a:avLst>
              <a:gd name="adj1" fmla="val 50000"/>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84067560-525C-83C4-919A-F9FAF019516B}"/>
              </a:ext>
            </a:extLst>
          </p:cNvPr>
          <p:cNvCxnSpPr>
            <a:cxnSpLocks/>
          </p:cNvCxnSpPr>
          <p:nvPr/>
        </p:nvCxnSpPr>
        <p:spPr>
          <a:xfrm flipV="1">
            <a:off x="8313558" y="3723714"/>
            <a:ext cx="238966" cy="178672"/>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2" name="Straight Arrow Connector 51">
            <a:extLst>
              <a:ext uri="{FF2B5EF4-FFF2-40B4-BE49-F238E27FC236}">
                <a16:creationId xmlns:a16="http://schemas.microsoft.com/office/drawing/2014/main" id="{CF69105D-C759-B336-F12A-912EBFCA40C2}"/>
              </a:ext>
            </a:extLst>
          </p:cNvPr>
          <p:cNvCxnSpPr>
            <a:cxnSpLocks/>
          </p:cNvCxnSpPr>
          <p:nvPr/>
        </p:nvCxnSpPr>
        <p:spPr>
          <a:xfrm flipH="1">
            <a:off x="8573752" y="3513287"/>
            <a:ext cx="226095" cy="196475"/>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7" name="Group 6">
            <a:extLst>
              <a:ext uri="{FF2B5EF4-FFF2-40B4-BE49-F238E27FC236}">
                <a16:creationId xmlns:a16="http://schemas.microsoft.com/office/drawing/2014/main" id="{BFF217A4-8DD0-7704-C985-941033A5CAB4}"/>
              </a:ext>
            </a:extLst>
          </p:cNvPr>
          <p:cNvGrpSpPr/>
          <p:nvPr/>
        </p:nvGrpSpPr>
        <p:grpSpPr>
          <a:xfrm>
            <a:off x="6904492" y="2308657"/>
            <a:ext cx="542194" cy="578486"/>
            <a:chOff x="6904492" y="2308657"/>
            <a:chExt cx="542194" cy="578486"/>
          </a:xfrm>
        </p:grpSpPr>
        <p:grpSp>
          <p:nvGrpSpPr>
            <p:cNvPr id="22" name="Group 21">
              <a:extLst>
                <a:ext uri="{FF2B5EF4-FFF2-40B4-BE49-F238E27FC236}">
                  <a16:creationId xmlns:a16="http://schemas.microsoft.com/office/drawing/2014/main" id="{30129E7B-74ED-D390-34BA-EC58D085BFCD}"/>
                </a:ext>
              </a:extLst>
            </p:cNvPr>
            <p:cNvGrpSpPr/>
            <p:nvPr/>
          </p:nvGrpSpPr>
          <p:grpSpPr>
            <a:xfrm>
              <a:off x="7135355" y="2420562"/>
              <a:ext cx="189764" cy="197635"/>
              <a:chOff x="6655016" y="2608653"/>
              <a:chExt cx="335555" cy="303111"/>
            </a:xfrm>
          </p:grpSpPr>
          <p:cxnSp>
            <p:nvCxnSpPr>
              <p:cNvPr id="13" name="Straight Arrow Connector 12">
                <a:extLst>
                  <a:ext uri="{FF2B5EF4-FFF2-40B4-BE49-F238E27FC236}">
                    <a16:creationId xmlns:a16="http://schemas.microsoft.com/office/drawing/2014/main" id="{20050E9D-A5FE-22CC-01E3-4C11BBEAA05B}"/>
                  </a:ext>
                </a:extLst>
              </p:cNvPr>
              <p:cNvCxnSpPr>
                <a:cxnSpLocks/>
              </p:cNvCxnSpPr>
              <p:nvPr/>
            </p:nvCxnSpPr>
            <p:spPr>
              <a:xfrm>
                <a:off x="6655016" y="2911764"/>
                <a:ext cx="335555" cy="0"/>
              </a:xfrm>
              <a:prstGeom prst="straightConnector1">
                <a:avLst/>
              </a:prstGeom>
              <a:ln>
                <a:solidFill>
                  <a:srgbClr val="000000"/>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CE29C8DC-5B7D-8DC0-A763-36DD878DA3EC}"/>
                  </a:ext>
                </a:extLst>
              </p:cNvPr>
              <p:cNvCxnSpPr>
                <a:cxnSpLocks/>
              </p:cNvCxnSpPr>
              <p:nvPr/>
            </p:nvCxnSpPr>
            <p:spPr>
              <a:xfrm flipV="1">
                <a:off x="6655016" y="2608653"/>
                <a:ext cx="0" cy="303111"/>
              </a:xfrm>
              <a:prstGeom prst="straightConnector1">
                <a:avLst/>
              </a:prstGeom>
              <a:ln>
                <a:solidFill>
                  <a:srgbClr val="000000"/>
                </a:solidFill>
                <a:tailEnd type="triangle"/>
              </a:ln>
            </p:spPr>
            <p:style>
              <a:lnRef idx="2">
                <a:schemeClr val="accent1"/>
              </a:lnRef>
              <a:fillRef idx="0">
                <a:schemeClr val="accent1"/>
              </a:fillRef>
              <a:effectRef idx="1">
                <a:schemeClr val="accent1"/>
              </a:effectRef>
              <a:fontRef idx="minor">
                <a:schemeClr val="tx1"/>
              </a:fontRef>
            </p:style>
          </p:cxnSp>
        </p:grpSp>
        <p:sp>
          <p:nvSpPr>
            <p:cNvPr id="23" name="TextBox 22">
              <a:extLst>
                <a:ext uri="{FF2B5EF4-FFF2-40B4-BE49-F238E27FC236}">
                  <a16:creationId xmlns:a16="http://schemas.microsoft.com/office/drawing/2014/main" id="{56219106-346C-78CD-9EA9-9DDEBF5A0F5E}"/>
                </a:ext>
              </a:extLst>
            </p:cNvPr>
            <p:cNvSpPr txBox="1"/>
            <p:nvPr/>
          </p:nvSpPr>
          <p:spPr>
            <a:xfrm>
              <a:off x="7175589" y="2625533"/>
              <a:ext cx="271097" cy="261610"/>
            </a:xfrm>
            <a:prstGeom prst="rect">
              <a:avLst/>
            </a:prstGeom>
            <a:noFill/>
          </p:spPr>
          <p:txBody>
            <a:bodyPr wrap="square" rtlCol="0">
              <a:spAutoFit/>
            </a:bodyPr>
            <a:lstStyle/>
            <a:p>
              <a:r>
                <a:rPr lang="en-US" sz="1100" b="1" dirty="0">
                  <a:solidFill>
                    <a:srgbClr val="000000"/>
                  </a:solidFill>
                  <a:latin typeface="Calibri" panose="020F0502020204030204" pitchFamily="34" charset="0"/>
                  <a:cs typeface="Calibri" panose="020F0502020204030204" pitchFamily="34" charset="0"/>
                </a:rPr>
                <a:t>X</a:t>
              </a:r>
              <a:endParaRPr lang="en-GB" sz="1100" b="1" dirty="0">
                <a:solidFill>
                  <a:srgbClr val="000000"/>
                </a:solidFill>
                <a:latin typeface="Calibri" panose="020F0502020204030204" pitchFamily="34" charset="0"/>
                <a:cs typeface="Calibri" panose="020F0502020204030204" pitchFamily="34" charset="0"/>
              </a:endParaRPr>
            </a:p>
          </p:txBody>
        </p:sp>
        <p:sp>
          <p:nvSpPr>
            <p:cNvPr id="24" name="TextBox 23">
              <a:extLst>
                <a:ext uri="{FF2B5EF4-FFF2-40B4-BE49-F238E27FC236}">
                  <a16:creationId xmlns:a16="http://schemas.microsoft.com/office/drawing/2014/main" id="{6C059A39-622B-A690-E674-5BA4BF706E17}"/>
                </a:ext>
              </a:extLst>
            </p:cNvPr>
            <p:cNvSpPr txBox="1"/>
            <p:nvPr/>
          </p:nvSpPr>
          <p:spPr>
            <a:xfrm>
              <a:off x="6904492" y="2308657"/>
              <a:ext cx="271097" cy="261610"/>
            </a:xfrm>
            <a:prstGeom prst="rect">
              <a:avLst/>
            </a:prstGeom>
            <a:noFill/>
          </p:spPr>
          <p:txBody>
            <a:bodyPr wrap="square" rtlCol="0">
              <a:spAutoFit/>
            </a:bodyPr>
            <a:lstStyle/>
            <a:p>
              <a:r>
                <a:rPr lang="en-US" sz="1100" b="1" dirty="0">
                  <a:solidFill>
                    <a:srgbClr val="000000"/>
                  </a:solidFill>
                  <a:latin typeface="Calibri" panose="020F0502020204030204" pitchFamily="34" charset="0"/>
                  <a:cs typeface="Calibri" panose="020F0502020204030204" pitchFamily="34" charset="0"/>
                </a:rPr>
                <a:t>Y</a:t>
              </a:r>
              <a:endParaRPr lang="en-GB" sz="1100" b="1" dirty="0">
                <a:solidFill>
                  <a:srgbClr val="000000"/>
                </a:solidFill>
                <a:latin typeface="Calibri" panose="020F0502020204030204" pitchFamily="34" charset="0"/>
                <a:cs typeface="Calibri" panose="020F0502020204030204" pitchFamily="34" charset="0"/>
              </a:endParaRPr>
            </a:p>
          </p:txBody>
        </p:sp>
      </p:grpSp>
      <p:pic>
        <p:nvPicPr>
          <p:cNvPr id="66" name="Picture 65">
            <a:extLst>
              <a:ext uri="{FF2B5EF4-FFF2-40B4-BE49-F238E27FC236}">
                <a16:creationId xmlns:a16="http://schemas.microsoft.com/office/drawing/2014/main" id="{05034A0F-52E4-FF96-D7A3-837AB89BD154}"/>
              </a:ext>
            </a:extLst>
          </p:cNvPr>
          <p:cNvPicPr>
            <a:picLocks noChangeAspect="1"/>
          </p:cNvPicPr>
          <p:nvPr/>
        </p:nvPicPr>
        <p:blipFill>
          <a:blip r:embed="rId5"/>
          <a:stretch>
            <a:fillRect/>
          </a:stretch>
        </p:blipFill>
        <p:spPr>
          <a:xfrm>
            <a:off x="3304764" y="3684366"/>
            <a:ext cx="3311189" cy="2555632"/>
          </a:xfrm>
          <a:prstGeom prst="rect">
            <a:avLst/>
          </a:prstGeom>
        </p:spPr>
      </p:pic>
      <p:pic>
        <p:nvPicPr>
          <p:cNvPr id="73" name="Picture 72">
            <a:extLst>
              <a:ext uri="{FF2B5EF4-FFF2-40B4-BE49-F238E27FC236}">
                <a16:creationId xmlns:a16="http://schemas.microsoft.com/office/drawing/2014/main" id="{978A69EC-C331-0B7F-A906-FEA557267BC7}"/>
              </a:ext>
            </a:extLst>
          </p:cNvPr>
          <p:cNvPicPr>
            <a:picLocks noChangeAspect="1"/>
          </p:cNvPicPr>
          <p:nvPr/>
        </p:nvPicPr>
        <p:blipFill>
          <a:blip r:embed="rId6"/>
          <a:stretch>
            <a:fillRect/>
          </a:stretch>
        </p:blipFill>
        <p:spPr>
          <a:xfrm>
            <a:off x="97099" y="3730069"/>
            <a:ext cx="3184951" cy="2469893"/>
          </a:xfrm>
          <a:prstGeom prst="rect">
            <a:avLst/>
          </a:prstGeom>
        </p:spPr>
      </p:pic>
      <p:sp>
        <p:nvSpPr>
          <p:cNvPr id="74" name="TextBox 73">
            <a:extLst>
              <a:ext uri="{FF2B5EF4-FFF2-40B4-BE49-F238E27FC236}">
                <a16:creationId xmlns:a16="http://schemas.microsoft.com/office/drawing/2014/main" id="{F2BC1C81-5F6B-F072-42D7-6A4DDD312BD4}"/>
              </a:ext>
            </a:extLst>
          </p:cNvPr>
          <p:cNvSpPr txBox="1"/>
          <p:nvPr/>
        </p:nvSpPr>
        <p:spPr>
          <a:xfrm>
            <a:off x="6945879" y="4225316"/>
            <a:ext cx="2289634" cy="461665"/>
          </a:xfrm>
          <a:prstGeom prst="rect">
            <a:avLst/>
          </a:prstGeom>
          <a:noFill/>
        </p:spPr>
        <p:txBody>
          <a:bodyPr wrap="square" rtlCol="0">
            <a:spAutoFit/>
          </a:bodyPr>
          <a:lstStyle/>
          <a:p>
            <a:r>
              <a:rPr lang="en-US" sz="2400" b="1" dirty="0">
                <a:latin typeface="Calibri" panose="020F0502020204030204" pitchFamily="34" charset="0"/>
                <a:cs typeface="Calibri" panose="020F0502020204030204" pitchFamily="34" charset="0"/>
              </a:rPr>
              <a:t>Yoke-collar gap</a:t>
            </a:r>
            <a:endParaRPr lang="en-GB" sz="2400" b="1" dirty="0">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77" name="TextBox 76">
                <a:extLst>
                  <a:ext uri="{FF2B5EF4-FFF2-40B4-BE49-F238E27FC236}">
                    <a16:creationId xmlns:a16="http://schemas.microsoft.com/office/drawing/2014/main" id="{27D64625-20DF-52F4-5FFE-094B45518806}"/>
                  </a:ext>
                </a:extLst>
              </p:cNvPr>
              <p:cNvSpPr txBox="1"/>
              <p:nvPr/>
            </p:nvSpPr>
            <p:spPr>
              <a:xfrm>
                <a:off x="6106369" y="383135"/>
                <a:ext cx="839510" cy="39299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smtClean="0">
                          <a:solidFill>
                            <a:srgbClr val="00B0F0"/>
                          </a:solidFill>
                          <a:latin typeface="Cambria Math" panose="02040503050406030204" pitchFamily="18" charset="0"/>
                        </a:rPr>
                        <m:t>𝑭</m:t>
                      </m:r>
                      <m:r>
                        <a:rPr lang="en-US" sz="2000" b="1" i="1" baseline="-25000" smtClean="0">
                          <a:solidFill>
                            <a:srgbClr val="00B0F0"/>
                          </a:solidFill>
                          <a:latin typeface="Cambria Math" panose="02040503050406030204" pitchFamily="18" charset="0"/>
                        </a:rPr>
                        <m:t>𝒔𝒉𝒆𝒍𝒍</m:t>
                      </m:r>
                    </m:oMath>
                  </m:oMathPara>
                </a14:m>
                <a:endParaRPr lang="en-GB" sz="2000" b="1" baseline="-25000" dirty="0">
                  <a:solidFill>
                    <a:srgbClr val="00B0F0"/>
                  </a:solidFill>
                </a:endParaRPr>
              </a:p>
            </p:txBody>
          </p:sp>
        </mc:Choice>
        <mc:Fallback xmlns="">
          <p:sp>
            <p:nvSpPr>
              <p:cNvPr id="77" name="TextBox 76">
                <a:extLst>
                  <a:ext uri="{FF2B5EF4-FFF2-40B4-BE49-F238E27FC236}">
                    <a16:creationId xmlns:a16="http://schemas.microsoft.com/office/drawing/2014/main" id="{27D64625-20DF-52F4-5FFE-094B45518806}"/>
                  </a:ext>
                </a:extLst>
              </p:cNvPr>
              <p:cNvSpPr txBox="1">
                <a:spLocks noRot="1" noChangeAspect="1" noMove="1" noResize="1" noEditPoints="1" noAdjustHandles="1" noChangeArrowheads="1" noChangeShapeType="1" noTextEdit="1"/>
              </p:cNvSpPr>
              <p:nvPr/>
            </p:nvSpPr>
            <p:spPr>
              <a:xfrm>
                <a:off x="6106369" y="383135"/>
                <a:ext cx="839510" cy="392993"/>
              </a:xfrm>
              <a:prstGeom prst="rect">
                <a:avLst/>
              </a:prstGeom>
              <a:blipFill>
                <a:blip r:embed="rId7"/>
                <a:stretch>
                  <a:fillRect b="-468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B2DF2EF5-4279-E06D-9791-CA2F61250498}"/>
                  </a:ext>
                </a:extLst>
              </p:cNvPr>
              <p:cNvSpPr txBox="1"/>
              <p:nvPr/>
            </p:nvSpPr>
            <p:spPr>
              <a:xfrm>
                <a:off x="7158129" y="924172"/>
                <a:ext cx="839510" cy="39299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smtClean="0">
                          <a:solidFill>
                            <a:srgbClr val="FF7F0E"/>
                          </a:solidFill>
                          <a:latin typeface="Cambria Math" panose="02040503050406030204" pitchFamily="18" charset="0"/>
                        </a:rPr>
                        <m:t>𝑭</m:t>
                      </m:r>
                      <m:r>
                        <a:rPr lang="en-US" sz="2000" b="1" i="1" baseline="-25000" smtClean="0">
                          <a:solidFill>
                            <a:srgbClr val="FF7F0E"/>
                          </a:solidFill>
                          <a:latin typeface="Cambria Math" panose="02040503050406030204" pitchFamily="18" charset="0"/>
                        </a:rPr>
                        <m:t>𝒔𝒕𝒐𝒑𝒑𝒆𝒓</m:t>
                      </m:r>
                    </m:oMath>
                  </m:oMathPara>
                </a14:m>
                <a:endParaRPr lang="en-GB" sz="2000" b="1" baseline="-25000" dirty="0">
                  <a:solidFill>
                    <a:srgbClr val="FF7F0E"/>
                  </a:solidFill>
                </a:endParaRPr>
              </a:p>
            </p:txBody>
          </p:sp>
        </mc:Choice>
        <mc:Fallback xmlns="">
          <p:sp>
            <p:nvSpPr>
              <p:cNvPr id="78" name="TextBox 77">
                <a:extLst>
                  <a:ext uri="{FF2B5EF4-FFF2-40B4-BE49-F238E27FC236}">
                    <a16:creationId xmlns:a16="http://schemas.microsoft.com/office/drawing/2014/main" id="{B2DF2EF5-4279-E06D-9791-CA2F61250498}"/>
                  </a:ext>
                </a:extLst>
              </p:cNvPr>
              <p:cNvSpPr txBox="1">
                <a:spLocks noRot="1" noChangeAspect="1" noMove="1" noResize="1" noEditPoints="1" noAdjustHandles="1" noChangeArrowheads="1" noChangeShapeType="1" noTextEdit="1"/>
              </p:cNvSpPr>
              <p:nvPr/>
            </p:nvSpPr>
            <p:spPr>
              <a:xfrm>
                <a:off x="7158129" y="924172"/>
                <a:ext cx="839510" cy="392993"/>
              </a:xfrm>
              <a:prstGeom prst="rect">
                <a:avLst/>
              </a:prstGeom>
              <a:blipFill>
                <a:blip r:embed="rId8"/>
                <a:stretch>
                  <a:fillRect r="-15942" b="-1562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9" name="TextBox 78">
                <a:extLst>
                  <a:ext uri="{FF2B5EF4-FFF2-40B4-BE49-F238E27FC236}">
                    <a16:creationId xmlns:a16="http://schemas.microsoft.com/office/drawing/2014/main" id="{82FBA10A-5D3C-D4DC-B185-8F34B4FA6AEC}"/>
                  </a:ext>
                </a:extLst>
              </p:cNvPr>
              <p:cNvSpPr txBox="1"/>
              <p:nvPr/>
            </p:nvSpPr>
            <p:spPr>
              <a:xfrm>
                <a:off x="6458168" y="1224446"/>
                <a:ext cx="839510" cy="39299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smtClean="0">
                          <a:solidFill>
                            <a:srgbClr val="2CA02C"/>
                          </a:solidFill>
                          <a:latin typeface="Cambria Math" panose="02040503050406030204" pitchFamily="18" charset="0"/>
                        </a:rPr>
                        <m:t>𝑭</m:t>
                      </m:r>
                      <m:r>
                        <a:rPr lang="en-US" sz="2000" b="1" i="1" baseline="-25000" smtClean="0">
                          <a:solidFill>
                            <a:srgbClr val="2CA02C"/>
                          </a:solidFill>
                          <a:latin typeface="Cambria Math" panose="02040503050406030204" pitchFamily="18" charset="0"/>
                        </a:rPr>
                        <m:t>𝒚𝒐𝒌𝒆</m:t>
                      </m:r>
                    </m:oMath>
                  </m:oMathPara>
                </a14:m>
                <a:endParaRPr lang="en-GB" sz="2000" b="1" baseline="-25000" dirty="0">
                  <a:solidFill>
                    <a:srgbClr val="2CA02C"/>
                  </a:solidFill>
                </a:endParaRPr>
              </a:p>
            </p:txBody>
          </p:sp>
        </mc:Choice>
        <mc:Fallback xmlns="">
          <p:sp>
            <p:nvSpPr>
              <p:cNvPr id="79" name="TextBox 78">
                <a:extLst>
                  <a:ext uri="{FF2B5EF4-FFF2-40B4-BE49-F238E27FC236}">
                    <a16:creationId xmlns:a16="http://schemas.microsoft.com/office/drawing/2014/main" id="{82FBA10A-5D3C-D4DC-B185-8F34B4FA6AEC}"/>
                  </a:ext>
                </a:extLst>
              </p:cNvPr>
              <p:cNvSpPr txBox="1">
                <a:spLocks noRot="1" noChangeAspect="1" noMove="1" noResize="1" noEditPoints="1" noAdjustHandles="1" noChangeArrowheads="1" noChangeShapeType="1" noTextEdit="1"/>
              </p:cNvSpPr>
              <p:nvPr/>
            </p:nvSpPr>
            <p:spPr>
              <a:xfrm>
                <a:off x="6458168" y="1224446"/>
                <a:ext cx="839510" cy="392993"/>
              </a:xfrm>
              <a:prstGeom prst="rect">
                <a:avLst/>
              </a:prstGeom>
              <a:blipFill>
                <a:blip r:embed="rId9"/>
                <a:stretch>
                  <a:fillRect b="-1875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0" name="TextBox 79">
                <a:extLst>
                  <a:ext uri="{FF2B5EF4-FFF2-40B4-BE49-F238E27FC236}">
                    <a16:creationId xmlns:a16="http://schemas.microsoft.com/office/drawing/2014/main" id="{BEC66C81-DA52-66E2-CCF1-91B4BCCA619F}"/>
                  </a:ext>
                </a:extLst>
              </p:cNvPr>
              <p:cNvSpPr txBox="1"/>
              <p:nvPr/>
            </p:nvSpPr>
            <p:spPr>
              <a:xfrm>
                <a:off x="6480700" y="1780389"/>
                <a:ext cx="839510" cy="39299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smtClean="0">
                          <a:solidFill>
                            <a:schemeClr val="tx1">
                              <a:lumMod val="50000"/>
                            </a:schemeClr>
                          </a:solidFill>
                          <a:latin typeface="Cambria Math" panose="02040503050406030204" pitchFamily="18" charset="0"/>
                        </a:rPr>
                        <m:t>𝑭</m:t>
                      </m:r>
                      <m:r>
                        <a:rPr lang="en-US" sz="2000" b="1" i="1" baseline="-25000" smtClean="0">
                          <a:solidFill>
                            <a:schemeClr val="tx1">
                              <a:lumMod val="50000"/>
                            </a:schemeClr>
                          </a:solidFill>
                          <a:latin typeface="Cambria Math" panose="02040503050406030204" pitchFamily="18" charset="0"/>
                        </a:rPr>
                        <m:t>𝒄𝒐𝒊𝒍𝒔</m:t>
                      </m:r>
                    </m:oMath>
                  </m:oMathPara>
                </a14:m>
                <a:endParaRPr lang="en-GB" sz="2000" b="1" baseline="-25000" dirty="0">
                  <a:solidFill>
                    <a:schemeClr val="tx1">
                      <a:lumMod val="50000"/>
                    </a:schemeClr>
                  </a:solidFill>
                </a:endParaRPr>
              </a:p>
            </p:txBody>
          </p:sp>
        </mc:Choice>
        <mc:Fallback xmlns="">
          <p:sp>
            <p:nvSpPr>
              <p:cNvPr id="80" name="TextBox 79">
                <a:extLst>
                  <a:ext uri="{FF2B5EF4-FFF2-40B4-BE49-F238E27FC236}">
                    <a16:creationId xmlns:a16="http://schemas.microsoft.com/office/drawing/2014/main" id="{BEC66C81-DA52-66E2-CCF1-91B4BCCA619F}"/>
                  </a:ext>
                </a:extLst>
              </p:cNvPr>
              <p:cNvSpPr txBox="1">
                <a:spLocks noRot="1" noChangeAspect="1" noMove="1" noResize="1" noEditPoints="1" noAdjustHandles="1" noChangeArrowheads="1" noChangeShapeType="1" noTextEdit="1"/>
              </p:cNvSpPr>
              <p:nvPr/>
            </p:nvSpPr>
            <p:spPr>
              <a:xfrm>
                <a:off x="6480700" y="1780389"/>
                <a:ext cx="839510" cy="392993"/>
              </a:xfrm>
              <a:prstGeom prst="rect">
                <a:avLst/>
              </a:prstGeom>
              <a:blipFill>
                <a:blip r:embed="rId10"/>
                <a:stretch>
                  <a:fillRect b="-461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1" name="TextBox 80">
                <a:extLst>
                  <a:ext uri="{FF2B5EF4-FFF2-40B4-BE49-F238E27FC236}">
                    <a16:creationId xmlns:a16="http://schemas.microsoft.com/office/drawing/2014/main" id="{F72615BD-E7E6-BBD0-4041-D602DD35541F}"/>
                  </a:ext>
                </a:extLst>
              </p:cNvPr>
              <p:cNvSpPr txBox="1"/>
              <p:nvPr/>
            </p:nvSpPr>
            <p:spPr>
              <a:xfrm>
                <a:off x="5921152" y="-4517"/>
                <a:ext cx="3384608" cy="553998"/>
              </a:xfrm>
              <a:prstGeom prst="rect">
                <a:avLst/>
              </a:prstGeom>
              <a:noFill/>
            </p:spPr>
            <p:txBody>
              <a:bodyPr wrap="square" rtlCol="0">
                <a:spAutoFit/>
              </a:bodyPr>
              <a:lstStyle/>
              <a:p>
                <a14:m>
                  <m:oMath xmlns:m="http://schemas.openxmlformats.org/officeDocument/2006/math">
                    <m:r>
                      <a:rPr lang="en-US" b="1" i="1" smtClean="0">
                        <a:solidFill>
                          <a:srgbClr val="00B0F0"/>
                        </a:solidFill>
                        <a:latin typeface="Cambria Math" panose="02040503050406030204" pitchFamily="18" charset="0"/>
                      </a:rPr>
                      <m:t>𝑭</m:t>
                    </m:r>
                    <m:r>
                      <a:rPr lang="en-US" b="1" i="1" baseline="-25000" smtClean="0">
                        <a:solidFill>
                          <a:srgbClr val="00B0F0"/>
                        </a:solidFill>
                        <a:latin typeface="Cambria Math" panose="02040503050406030204" pitchFamily="18" charset="0"/>
                      </a:rPr>
                      <m:t>𝒔𝒉𝒆𝒍𝒍</m:t>
                    </m:r>
                  </m:oMath>
                </a14:m>
                <a:r>
                  <a:rPr lang="en-GB" b="1" baseline="-25000" dirty="0">
                    <a:solidFill>
                      <a:srgbClr val="00B0F0"/>
                    </a:solidFill>
                  </a:rPr>
                  <a:t>  </a:t>
                </a:r>
                <a:r>
                  <a:rPr lang="en-GB" b="1" dirty="0">
                    <a:solidFill>
                      <a:srgbClr val="00B0F0"/>
                    </a:solidFill>
                  </a:rPr>
                  <a:t>= </a:t>
                </a:r>
                <a14:m>
                  <m:oMath xmlns:m="http://schemas.openxmlformats.org/officeDocument/2006/math">
                    <m:r>
                      <a:rPr lang="en-US" b="1" i="1">
                        <a:solidFill>
                          <a:srgbClr val="FF7F0E"/>
                        </a:solidFill>
                        <a:latin typeface="Cambria Math" panose="02040503050406030204" pitchFamily="18" charset="0"/>
                      </a:rPr>
                      <m:t>𝑭</m:t>
                    </m:r>
                    <m:r>
                      <a:rPr lang="en-US" b="1" i="1" baseline="-25000">
                        <a:solidFill>
                          <a:srgbClr val="FF7F0E"/>
                        </a:solidFill>
                        <a:latin typeface="Cambria Math" panose="02040503050406030204" pitchFamily="18" charset="0"/>
                      </a:rPr>
                      <m:t>𝒔𝒕𝒐𝒑𝒑𝒆𝒓</m:t>
                    </m:r>
                  </m:oMath>
                </a14:m>
                <a:r>
                  <a:rPr lang="en-GB" b="1" baseline="-25000" dirty="0">
                    <a:solidFill>
                      <a:srgbClr val="FF7F0E"/>
                    </a:solidFill>
                  </a:rPr>
                  <a:t>  </a:t>
                </a:r>
                <a:r>
                  <a:rPr lang="en-GB" b="1" dirty="0"/>
                  <a:t>+</a:t>
                </a:r>
                <a:r>
                  <a:rPr lang="en-GB" b="1" baseline="-25000" dirty="0">
                    <a:solidFill>
                      <a:srgbClr val="00B0F0"/>
                    </a:solidFill>
                  </a:rPr>
                  <a:t>  </a:t>
                </a:r>
                <a14:m>
                  <m:oMath xmlns:m="http://schemas.openxmlformats.org/officeDocument/2006/math">
                    <m:r>
                      <a:rPr lang="en-US" b="1" i="1">
                        <a:solidFill>
                          <a:srgbClr val="2CA02C"/>
                        </a:solidFill>
                        <a:latin typeface="Cambria Math" panose="02040503050406030204" pitchFamily="18" charset="0"/>
                      </a:rPr>
                      <m:t>𝑭</m:t>
                    </m:r>
                    <m:r>
                      <a:rPr lang="en-US" b="1" i="1" baseline="-25000">
                        <a:solidFill>
                          <a:srgbClr val="2CA02C"/>
                        </a:solidFill>
                        <a:latin typeface="Cambria Math" panose="02040503050406030204" pitchFamily="18" charset="0"/>
                      </a:rPr>
                      <m:t>𝒚𝒐𝒌𝒆</m:t>
                    </m:r>
                  </m:oMath>
                </a14:m>
                <a:r>
                  <a:rPr lang="en-GB" b="1" baseline="-25000" dirty="0">
                    <a:solidFill>
                      <a:srgbClr val="2CA02C"/>
                    </a:solidFill>
                  </a:rPr>
                  <a:t>  </a:t>
                </a:r>
                <a:r>
                  <a:rPr lang="en-GB" b="1" dirty="0"/>
                  <a:t>+</a:t>
                </a:r>
                <a:r>
                  <a:rPr lang="en-GB" b="1" dirty="0">
                    <a:solidFill>
                      <a:srgbClr val="2CA02C"/>
                    </a:solidFill>
                  </a:rPr>
                  <a:t> </a:t>
                </a:r>
                <a14:m>
                  <m:oMath xmlns:m="http://schemas.openxmlformats.org/officeDocument/2006/math">
                    <m:r>
                      <a:rPr lang="en-US" b="1" i="1">
                        <a:solidFill>
                          <a:schemeClr val="tx1">
                            <a:lumMod val="50000"/>
                          </a:schemeClr>
                        </a:solidFill>
                        <a:latin typeface="Cambria Math" panose="02040503050406030204" pitchFamily="18" charset="0"/>
                      </a:rPr>
                      <m:t>𝑭</m:t>
                    </m:r>
                    <m:r>
                      <a:rPr lang="en-US" b="1" i="1" baseline="-25000">
                        <a:solidFill>
                          <a:schemeClr val="tx1">
                            <a:lumMod val="50000"/>
                          </a:schemeClr>
                        </a:solidFill>
                        <a:latin typeface="Cambria Math" panose="02040503050406030204" pitchFamily="18" charset="0"/>
                      </a:rPr>
                      <m:t>𝒄𝒐𝒊𝒍𝒔</m:t>
                    </m:r>
                  </m:oMath>
                </a14:m>
                <a:endParaRPr lang="en-GB" b="1" baseline="-25000" dirty="0">
                  <a:solidFill>
                    <a:srgbClr val="2CA02C"/>
                  </a:solidFill>
                </a:endParaRPr>
              </a:p>
              <a:p>
                <a:endParaRPr lang="en-GB" b="1" baseline="-25000" dirty="0">
                  <a:solidFill>
                    <a:srgbClr val="00B0F0"/>
                  </a:solidFill>
                </a:endParaRPr>
              </a:p>
            </p:txBody>
          </p:sp>
        </mc:Choice>
        <mc:Fallback xmlns="">
          <p:sp>
            <p:nvSpPr>
              <p:cNvPr id="81" name="TextBox 80">
                <a:extLst>
                  <a:ext uri="{FF2B5EF4-FFF2-40B4-BE49-F238E27FC236}">
                    <a16:creationId xmlns:a16="http://schemas.microsoft.com/office/drawing/2014/main" id="{F72615BD-E7E6-BBD0-4041-D602DD35541F}"/>
                  </a:ext>
                </a:extLst>
              </p:cNvPr>
              <p:cNvSpPr txBox="1">
                <a:spLocks noRot="1" noChangeAspect="1" noMove="1" noResize="1" noEditPoints="1" noAdjustHandles="1" noChangeArrowheads="1" noChangeShapeType="1" noTextEdit="1"/>
              </p:cNvSpPr>
              <p:nvPr/>
            </p:nvSpPr>
            <p:spPr>
              <a:xfrm>
                <a:off x="5921152" y="-4517"/>
                <a:ext cx="3384608" cy="553998"/>
              </a:xfrm>
              <a:prstGeom prst="rect">
                <a:avLst/>
              </a:prstGeom>
              <a:blipFill>
                <a:blip r:embed="rId11"/>
                <a:stretch>
                  <a:fillRect t="-5495"/>
                </a:stretch>
              </a:blipFill>
            </p:spPr>
            <p:txBody>
              <a:bodyPr/>
              <a:lstStyle/>
              <a:p>
                <a:r>
                  <a:rPr lang="en-GB">
                    <a:noFill/>
                  </a:rPr>
                  <a:t> </a:t>
                </a:r>
              </a:p>
            </p:txBody>
          </p:sp>
        </mc:Fallback>
      </mc:AlternateContent>
      <p:sp>
        <p:nvSpPr>
          <p:cNvPr id="82" name="TextBox 81">
            <a:extLst>
              <a:ext uri="{FF2B5EF4-FFF2-40B4-BE49-F238E27FC236}">
                <a16:creationId xmlns:a16="http://schemas.microsoft.com/office/drawing/2014/main" id="{4A64DE37-B6B6-24F5-1A8F-A6B883122A0D}"/>
              </a:ext>
            </a:extLst>
          </p:cNvPr>
          <p:cNvSpPr txBox="1"/>
          <p:nvPr/>
        </p:nvSpPr>
        <p:spPr>
          <a:xfrm>
            <a:off x="6625609" y="5042437"/>
            <a:ext cx="1948143" cy="1200329"/>
          </a:xfrm>
          <a:prstGeom prst="rect">
            <a:avLst/>
          </a:prstGeom>
          <a:noFill/>
        </p:spPr>
        <p:txBody>
          <a:bodyPr wrap="square" rtlCol="0">
            <a:spAutoFit/>
          </a:bodyPr>
          <a:lstStyle/>
          <a:p>
            <a:r>
              <a:rPr lang="en-US" sz="2400" b="1" dirty="0">
                <a:solidFill>
                  <a:srgbClr val="FF7F0E"/>
                </a:solidFill>
                <a:latin typeface="Calibri" panose="020F0502020204030204" pitchFamily="34" charset="0"/>
                <a:cs typeface="Calibri" panose="020F0502020204030204" pitchFamily="34" charset="0"/>
              </a:rPr>
              <a:t>Stopper</a:t>
            </a:r>
            <a:r>
              <a:rPr lang="en-US" sz="2400" dirty="0">
                <a:latin typeface="Calibri" panose="020F0502020204030204" pitchFamily="34" charset="0"/>
                <a:cs typeface="Calibri" panose="020F0502020204030204" pitchFamily="34" charset="0"/>
              </a:rPr>
              <a:t> </a:t>
            </a:r>
            <a:r>
              <a:rPr lang="en-US" sz="2400" b="1" dirty="0">
                <a:solidFill>
                  <a:srgbClr val="FF7F0E"/>
                </a:solidFill>
                <a:latin typeface="Calibri" panose="020F0502020204030204" pitchFamily="34" charset="0"/>
                <a:cs typeface="Calibri" panose="020F0502020204030204" pitchFamily="34" charset="0"/>
              </a:rPr>
              <a:t>disappears (CTE = 0.42%) </a:t>
            </a:r>
            <a:endParaRPr lang="en-GB" sz="2400" b="1" dirty="0">
              <a:solidFill>
                <a:srgbClr val="FF7F0E"/>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330A799B-92D9-0410-0A8D-806A2BC16271}"/>
              </a:ext>
            </a:extLst>
          </p:cNvPr>
          <p:cNvSpPr txBox="1"/>
          <p:nvPr/>
        </p:nvSpPr>
        <p:spPr>
          <a:xfrm>
            <a:off x="1286313" y="3297841"/>
            <a:ext cx="6189955" cy="646331"/>
          </a:xfrm>
          <a:prstGeom prst="rect">
            <a:avLst/>
          </a:prstGeom>
          <a:noFill/>
        </p:spPr>
        <p:txBody>
          <a:bodyPr wrap="square" rtlCol="0">
            <a:spAutoFit/>
          </a:bodyPr>
          <a:lstStyle/>
          <a:p>
            <a:r>
              <a:rPr lang="en-US" sz="1800" dirty="0">
                <a:latin typeface="Calibri" panose="020F0502020204030204" pitchFamily="34" charset="0"/>
                <a:cs typeface="Calibri" panose="020F0502020204030204" pitchFamily="34" charset="0"/>
              </a:rPr>
              <a:t>As a next, vary </a:t>
            </a:r>
            <a:r>
              <a:rPr lang="en-US" sz="1800" b="1" dirty="0">
                <a:latin typeface="Calibri" panose="020F0502020204030204" pitchFamily="34" charset="0"/>
                <a:cs typeface="Calibri" panose="020F0502020204030204" pitchFamily="34" charset="0"/>
              </a:rPr>
              <a:t>yoke-yoke half gap</a:t>
            </a:r>
            <a:r>
              <a:rPr lang="en-US" sz="1800" dirty="0">
                <a:latin typeface="Calibri" panose="020F0502020204030204" pitchFamily="34" charset="0"/>
                <a:cs typeface="Calibri" panose="020F0502020204030204" pitchFamily="34" charset="0"/>
              </a:rPr>
              <a:t> for yoke-collar gap = </a:t>
            </a:r>
            <a:r>
              <a:rPr lang="en-US" sz="1800" b="1" dirty="0">
                <a:solidFill>
                  <a:srgbClr val="FF0000"/>
                </a:solidFill>
                <a:latin typeface="Calibri" panose="020F0502020204030204" pitchFamily="34" charset="0"/>
                <a:cs typeface="Calibri" panose="020F0502020204030204" pitchFamily="34" charset="0"/>
              </a:rPr>
              <a:t>0.15</a:t>
            </a:r>
            <a:r>
              <a:rPr lang="en-US" sz="1800" dirty="0">
                <a:latin typeface="Calibri" panose="020F0502020204030204" pitchFamily="34" charset="0"/>
                <a:cs typeface="Calibri" panose="020F0502020204030204" pitchFamily="34" charset="0"/>
              </a:rPr>
              <a:t> </a:t>
            </a:r>
            <a:r>
              <a:rPr lang="en-US" sz="1600" b="1" dirty="0">
                <a:latin typeface="Calibri" panose="020F0502020204030204" pitchFamily="34" charset="0"/>
                <a:cs typeface="Calibri" panose="020F0502020204030204" pitchFamily="34" charset="0"/>
              </a:rPr>
              <a:t>mm</a:t>
            </a:r>
            <a:r>
              <a:rPr lang="en-US" sz="1600" dirty="0">
                <a:latin typeface="Calibri" panose="020F0502020204030204" pitchFamily="34" charset="0"/>
                <a:cs typeface="Calibri" panose="020F0502020204030204" pitchFamily="34" charset="0"/>
              </a:rPr>
              <a:t>.</a:t>
            </a:r>
            <a:endParaRPr lang="en-GB" sz="1800" dirty="0">
              <a:latin typeface="Calibri" panose="020F0502020204030204" pitchFamily="34" charset="0"/>
              <a:cs typeface="Calibri" panose="020F0502020204030204" pitchFamily="34" charset="0"/>
            </a:endParaRPr>
          </a:p>
          <a:p>
            <a:endParaRPr lang="en-GB" dirty="0"/>
          </a:p>
        </p:txBody>
      </p:sp>
    </p:spTree>
    <p:extLst>
      <p:ext uri="{BB962C8B-B14F-4D97-AF65-F5344CB8AC3E}">
        <p14:creationId xmlns:p14="http://schemas.microsoft.com/office/powerpoint/2010/main" val="3147345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66924C-A175-F9EB-04D6-9C55990B478B}"/>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B604F664-EFDA-7D11-1CDD-31D97918C3EA}"/>
              </a:ext>
            </a:extLst>
          </p:cNvPr>
          <p:cNvSpPr>
            <a:spLocks noGrp="1"/>
          </p:cNvSpPr>
          <p:nvPr>
            <p:ph type="dt" sz="half" idx="2"/>
          </p:nvPr>
        </p:nvSpPr>
        <p:spPr/>
        <p:txBody>
          <a:bodyPr/>
          <a:lstStyle/>
          <a:p>
            <a:fld id="{1089628F-FCE3-4ECD-84F0-41A37E92B65B}" type="datetime1">
              <a:rPr lang="en-US" smtClean="0"/>
              <a:t>3/11/2025</a:t>
            </a:fld>
            <a:endParaRPr lang="en-US" dirty="0"/>
          </a:p>
        </p:txBody>
      </p:sp>
      <p:sp>
        <p:nvSpPr>
          <p:cNvPr id="3" name="Footer Placeholder 2">
            <a:extLst>
              <a:ext uri="{FF2B5EF4-FFF2-40B4-BE49-F238E27FC236}">
                <a16:creationId xmlns:a16="http://schemas.microsoft.com/office/drawing/2014/main" id="{A44EC0CA-7BD1-94BC-691D-40855FB3D06C}"/>
              </a:ext>
            </a:extLst>
          </p:cNvPr>
          <p:cNvSpPr>
            <a:spLocks noGrp="1"/>
          </p:cNvSpPr>
          <p:nvPr>
            <p:ph type="ftr" sz="quarter" idx="3"/>
          </p:nvPr>
        </p:nvSpPr>
        <p:spPr/>
        <p:txBody>
          <a:bodyPr/>
          <a:lstStyle/>
          <a:p>
            <a:r>
              <a:rPr lang="en-US"/>
              <a:t>Author: Sachin Gowrishankar</a:t>
            </a:r>
            <a:endParaRPr lang="en-US" dirty="0"/>
          </a:p>
        </p:txBody>
      </p:sp>
      <p:sp>
        <p:nvSpPr>
          <p:cNvPr id="4" name="Slide Number Placeholder 3">
            <a:extLst>
              <a:ext uri="{FF2B5EF4-FFF2-40B4-BE49-F238E27FC236}">
                <a16:creationId xmlns:a16="http://schemas.microsoft.com/office/drawing/2014/main" id="{45864A34-9C1C-5BD6-72F8-0E8FE29C09DD}"/>
              </a:ext>
            </a:extLst>
          </p:cNvPr>
          <p:cNvSpPr>
            <a:spLocks noGrp="1"/>
          </p:cNvSpPr>
          <p:nvPr>
            <p:ph type="sldNum" sz="quarter" idx="4"/>
          </p:nvPr>
        </p:nvSpPr>
        <p:spPr/>
        <p:txBody>
          <a:bodyPr/>
          <a:lstStyle/>
          <a:p>
            <a:fld id="{17918391-D411-FE40-AAD7-861AE5233E0E}" type="slidenum">
              <a:rPr lang="en-US" smtClean="0"/>
              <a:pPr/>
              <a:t>9</a:t>
            </a:fld>
            <a:endParaRPr lang="en-US"/>
          </a:p>
        </p:txBody>
      </p:sp>
      <p:sp>
        <p:nvSpPr>
          <p:cNvPr id="5" name="Title 1">
            <a:extLst>
              <a:ext uri="{FF2B5EF4-FFF2-40B4-BE49-F238E27FC236}">
                <a16:creationId xmlns:a16="http://schemas.microsoft.com/office/drawing/2014/main" id="{9987E305-046B-4138-81E7-E856904A1CD5}"/>
              </a:ext>
            </a:extLst>
          </p:cNvPr>
          <p:cNvSpPr txBox="1">
            <a:spLocks/>
          </p:cNvSpPr>
          <p:nvPr/>
        </p:nvSpPr>
        <p:spPr>
          <a:xfrm>
            <a:off x="148702" y="9938"/>
            <a:ext cx="8155205" cy="561462"/>
          </a:xfrm>
          <a:prstGeom prst="rect">
            <a:avLst/>
          </a:prstGeom>
        </p:spPr>
        <p:txBody>
          <a:bodyPr>
            <a:noAutofit/>
          </a:bodyPr>
          <a:lst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a:lstStyle>
          <a:p>
            <a:r>
              <a:rPr lang="en-US" sz="3600" b="1" dirty="0"/>
              <a:t>Sensitivity of yoke-yoke half gap</a:t>
            </a:r>
            <a:endParaRPr lang="en-GB" sz="3600" b="1" dirty="0"/>
          </a:p>
        </p:txBody>
      </p:sp>
      <p:pic>
        <p:nvPicPr>
          <p:cNvPr id="14" name="Picture 13">
            <a:extLst>
              <a:ext uri="{FF2B5EF4-FFF2-40B4-BE49-F238E27FC236}">
                <a16:creationId xmlns:a16="http://schemas.microsoft.com/office/drawing/2014/main" id="{D5BA97A1-52D9-5E5A-D0E3-EDC7282EC7F5}"/>
              </a:ext>
            </a:extLst>
          </p:cNvPr>
          <p:cNvPicPr>
            <a:picLocks noChangeAspect="1"/>
          </p:cNvPicPr>
          <p:nvPr/>
        </p:nvPicPr>
        <p:blipFill>
          <a:blip r:embed="rId2"/>
          <a:stretch>
            <a:fillRect/>
          </a:stretch>
        </p:blipFill>
        <p:spPr>
          <a:xfrm>
            <a:off x="4432076" y="3331996"/>
            <a:ext cx="3871831" cy="2895794"/>
          </a:xfrm>
          <a:prstGeom prst="rect">
            <a:avLst/>
          </a:prstGeom>
        </p:spPr>
      </p:pic>
      <p:grpSp>
        <p:nvGrpSpPr>
          <p:cNvPr id="6" name="Group 5">
            <a:extLst>
              <a:ext uri="{FF2B5EF4-FFF2-40B4-BE49-F238E27FC236}">
                <a16:creationId xmlns:a16="http://schemas.microsoft.com/office/drawing/2014/main" id="{5DE0EEEE-2D38-916C-5E12-6DA8A6C84163}"/>
              </a:ext>
            </a:extLst>
          </p:cNvPr>
          <p:cNvGrpSpPr/>
          <p:nvPr/>
        </p:nvGrpSpPr>
        <p:grpSpPr>
          <a:xfrm>
            <a:off x="160623" y="561347"/>
            <a:ext cx="8844975" cy="1623538"/>
            <a:chOff x="1425080" y="1044"/>
            <a:chExt cx="8844975" cy="1649450"/>
          </a:xfrm>
        </p:grpSpPr>
        <p:grpSp>
          <p:nvGrpSpPr>
            <p:cNvPr id="9" name="Group 8">
              <a:extLst>
                <a:ext uri="{FF2B5EF4-FFF2-40B4-BE49-F238E27FC236}">
                  <a16:creationId xmlns:a16="http://schemas.microsoft.com/office/drawing/2014/main" id="{C306C99A-FEAA-2C5D-0B16-253621920405}"/>
                </a:ext>
              </a:extLst>
            </p:cNvPr>
            <p:cNvGrpSpPr/>
            <p:nvPr/>
          </p:nvGrpSpPr>
          <p:grpSpPr>
            <a:xfrm>
              <a:off x="3420803" y="184806"/>
              <a:ext cx="2479771" cy="1284896"/>
              <a:chOff x="4347" y="829902"/>
              <a:chExt cx="3543458" cy="1890179"/>
            </a:xfrm>
          </p:grpSpPr>
          <p:pic>
            <p:nvPicPr>
              <p:cNvPr id="39" name="Picture 38">
                <a:extLst>
                  <a:ext uri="{FF2B5EF4-FFF2-40B4-BE49-F238E27FC236}">
                    <a16:creationId xmlns:a16="http://schemas.microsoft.com/office/drawing/2014/main" id="{39F05175-A36F-2714-B9BC-FDBE84FBBAAF}"/>
                  </a:ext>
                </a:extLst>
              </p:cNvPr>
              <p:cNvPicPr>
                <a:picLocks noChangeAspect="1"/>
              </p:cNvPicPr>
              <p:nvPr/>
            </p:nvPicPr>
            <p:blipFill>
              <a:blip r:embed="rId3"/>
              <a:stretch>
                <a:fillRect/>
              </a:stretch>
            </p:blipFill>
            <p:spPr>
              <a:xfrm>
                <a:off x="1772100" y="1229400"/>
                <a:ext cx="1532888" cy="1490681"/>
              </a:xfrm>
              <a:prstGeom prst="rect">
                <a:avLst/>
              </a:prstGeom>
            </p:spPr>
          </p:pic>
          <p:cxnSp>
            <p:nvCxnSpPr>
              <p:cNvPr id="40" name="Straight Connector 39">
                <a:extLst>
                  <a:ext uri="{FF2B5EF4-FFF2-40B4-BE49-F238E27FC236}">
                    <a16:creationId xmlns:a16="http://schemas.microsoft.com/office/drawing/2014/main" id="{1664910D-3189-46EA-F7E5-4FF095B27E37}"/>
                  </a:ext>
                </a:extLst>
              </p:cNvPr>
              <p:cNvCxnSpPr>
                <a:cxnSpLocks/>
              </p:cNvCxnSpPr>
              <p:nvPr/>
            </p:nvCxnSpPr>
            <p:spPr>
              <a:xfrm>
                <a:off x="1754959" y="1097695"/>
                <a:ext cx="17141" cy="1601825"/>
              </a:xfrm>
              <a:prstGeom prst="line">
                <a:avLst/>
              </a:prstGeom>
              <a:ln w="19050">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8637637C-35E5-5160-1319-DA657A79B03A}"/>
                  </a:ext>
                </a:extLst>
              </p:cNvPr>
              <p:cNvCxnSpPr>
                <a:cxnSpLocks/>
              </p:cNvCxnSpPr>
              <p:nvPr/>
            </p:nvCxnSpPr>
            <p:spPr>
              <a:xfrm flipH="1">
                <a:off x="1783601" y="1099317"/>
                <a:ext cx="299215" cy="84774"/>
              </a:xfrm>
              <a:prstGeom prst="straightConnector1">
                <a:avLst/>
              </a:prstGeom>
              <a:ln w="127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42" name="TextBox 41">
                <a:extLst>
                  <a:ext uri="{FF2B5EF4-FFF2-40B4-BE49-F238E27FC236}">
                    <a16:creationId xmlns:a16="http://schemas.microsoft.com/office/drawing/2014/main" id="{167250FE-7B46-1967-89A7-6E8CC22E98AD}"/>
                  </a:ext>
                </a:extLst>
              </p:cNvPr>
              <p:cNvSpPr txBox="1"/>
              <p:nvPr/>
            </p:nvSpPr>
            <p:spPr>
              <a:xfrm>
                <a:off x="2014918" y="829902"/>
                <a:ext cx="1532887" cy="384848"/>
              </a:xfrm>
              <a:prstGeom prst="rect">
                <a:avLst/>
              </a:prstGeom>
              <a:noFill/>
            </p:spPr>
            <p:txBody>
              <a:bodyPr wrap="square" rtlCol="0">
                <a:spAutoFit/>
              </a:bodyPr>
              <a:lstStyle/>
              <a:p>
                <a:r>
                  <a:rPr lang="en-US" sz="1100" b="1" dirty="0">
                    <a:latin typeface="Aptos Narrow" panose="020B0004020202020204" pitchFamily="34" charset="0"/>
                  </a:rPr>
                  <a:t>Parting plane</a:t>
                </a:r>
                <a:endParaRPr lang="en-GB" sz="1100" b="1" dirty="0">
                  <a:latin typeface="Aptos Narrow" panose="020B0004020202020204" pitchFamily="34" charset="0"/>
                </a:endParaRPr>
              </a:p>
            </p:txBody>
          </p:sp>
          <p:grpSp>
            <p:nvGrpSpPr>
              <p:cNvPr id="44" name="Group 43">
                <a:extLst>
                  <a:ext uri="{FF2B5EF4-FFF2-40B4-BE49-F238E27FC236}">
                    <a16:creationId xmlns:a16="http://schemas.microsoft.com/office/drawing/2014/main" id="{B7DDE1EE-5F01-A953-481A-171B9AF404C3}"/>
                  </a:ext>
                </a:extLst>
              </p:cNvPr>
              <p:cNvGrpSpPr/>
              <p:nvPr/>
            </p:nvGrpSpPr>
            <p:grpSpPr>
              <a:xfrm>
                <a:off x="186952" y="1667242"/>
                <a:ext cx="809732" cy="788602"/>
                <a:chOff x="1160038" y="829556"/>
                <a:chExt cx="1558136" cy="1569106"/>
              </a:xfrm>
            </p:grpSpPr>
            <p:pic>
              <p:nvPicPr>
                <p:cNvPr id="54" name="Picture 53">
                  <a:extLst>
                    <a:ext uri="{FF2B5EF4-FFF2-40B4-BE49-F238E27FC236}">
                      <a16:creationId xmlns:a16="http://schemas.microsoft.com/office/drawing/2014/main" id="{5308E842-63E6-2157-E417-0B48B1AD7B0C}"/>
                    </a:ext>
                  </a:extLst>
                </p:cNvPr>
                <p:cNvPicPr>
                  <a:picLocks noChangeAspect="1"/>
                </p:cNvPicPr>
                <p:nvPr/>
              </p:nvPicPr>
              <p:blipFill>
                <a:blip r:embed="rId4"/>
                <a:stretch>
                  <a:fillRect/>
                </a:stretch>
              </p:blipFill>
              <p:spPr>
                <a:xfrm>
                  <a:off x="1327330" y="829556"/>
                  <a:ext cx="1390844" cy="1276527"/>
                </a:xfrm>
                <a:prstGeom prst="rect">
                  <a:avLst/>
                </a:prstGeom>
              </p:spPr>
            </p:pic>
            <p:cxnSp>
              <p:nvCxnSpPr>
                <p:cNvPr id="55" name="Straight Connector 54">
                  <a:extLst>
                    <a:ext uri="{FF2B5EF4-FFF2-40B4-BE49-F238E27FC236}">
                      <a16:creationId xmlns:a16="http://schemas.microsoft.com/office/drawing/2014/main" id="{C32BBA54-99AA-75A0-EDAE-7592C7EAEDB6}"/>
                    </a:ext>
                  </a:extLst>
                </p:cNvPr>
                <p:cNvCxnSpPr>
                  <a:cxnSpLocks/>
                </p:cNvCxnSpPr>
                <p:nvPr/>
              </p:nvCxnSpPr>
              <p:spPr>
                <a:xfrm>
                  <a:off x="1160038" y="880071"/>
                  <a:ext cx="0" cy="1518591"/>
                </a:xfrm>
                <a:prstGeom prst="line">
                  <a:avLst/>
                </a:prstGeom>
                <a:ln w="38100">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grpSp>
          <p:sp>
            <p:nvSpPr>
              <p:cNvPr id="45" name="Rectangle 44">
                <a:extLst>
                  <a:ext uri="{FF2B5EF4-FFF2-40B4-BE49-F238E27FC236}">
                    <a16:creationId xmlns:a16="http://schemas.microsoft.com/office/drawing/2014/main" id="{FA155C52-D76E-656B-2B11-627A12F23DB9}"/>
                  </a:ext>
                </a:extLst>
              </p:cNvPr>
              <p:cNvSpPr/>
              <p:nvPr/>
            </p:nvSpPr>
            <p:spPr>
              <a:xfrm>
                <a:off x="1738793" y="1948378"/>
                <a:ext cx="112117" cy="125859"/>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6" name="Straight Arrow Connector 45">
                <a:extLst>
                  <a:ext uri="{FF2B5EF4-FFF2-40B4-BE49-F238E27FC236}">
                    <a16:creationId xmlns:a16="http://schemas.microsoft.com/office/drawing/2014/main" id="{CB12B655-F4EC-09D9-B53D-1C9C7383A8EE}"/>
                  </a:ext>
                </a:extLst>
              </p:cNvPr>
              <p:cNvCxnSpPr>
                <a:cxnSpLocks/>
              </p:cNvCxnSpPr>
              <p:nvPr/>
            </p:nvCxnSpPr>
            <p:spPr>
              <a:xfrm>
                <a:off x="186952" y="2057339"/>
                <a:ext cx="297001" cy="0"/>
              </a:xfrm>
              <a:prstGeom prst="straightConnector1">
                <a:avLst/>
              </a:prstGeom>
              <a:ln w="38100">
                <a:solidFill>
                  <a:srgbClr val="00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51" name="Rectangle 50">
                <a:extLst>
                  <a:ext uri="{FF2B5EF4-FFF2-40B4-BE49-F238E27FC236}">
                    <a16:creationId xmlns:a16="http://schemas.microsoft.com/office/drawing/2014/main" id="{F62D2CB3-FBD1-48C9-BE7F-D90CCE7F278F}"/>
                  </a:ext>
                </a:extLst>
              </p:cNvPr>
              <p:cNvSpPr/>
              <p:nvPr/>
            </p:nvSpPr>
            <p:spPr>
              <a:xfrm>
                <a:off x="4347" y="1410713"/>
                <a:ext cx="1037676" cy="1076095"/>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52" name="Straight Connector 51">
                <a:extLst>
                  <a:ext uri="{FF2B5EF4-FFF2-40B4-BE49-F238E27FC236}">
                    <a16:creationId xmlns:a16="http://schemas.microsoft.com/office/drawing/2014/main" id="{3A45AAD8-08B9-FCD9-2BC0-00A44C65F7EE}"/>
                  </a:ext>
                </a:extLst>
              </p:cNvPr>
              <p:cNvCxnSpPr>
                <a:cxnSpLocks/>
              </p:cNvCxnSpPr>
              <p:nvPr/>
            </p:nvCxnSpPr>
            <p:spPr>
              <a:xfrm>
                <a:off x="1008483" y="1395653"/>
                <a:ext cx="775118" cy="558312"/>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a:extLst>
                  <a:ext uri="{FF2B5EF4-FFF2-40B4-BE49-F238E27FC236}">
                    <a16:creationId xmlns:a16="http://schemas.microsoft.com/office/drawing/2014/main" id="{562265D1-E86C-7F12-596F-FC074F7BA140}"/>
                  </a:ext>
                </a:extLst>
              </p:cNvPr>
              <p:cNvCxnSpPr>
                <a:cxnSpLocks/>
              </p:cNvCxnSpPr>
              <p:nvPr/>
            </p:nvCxnSpPr>
            <p:spPr>
              <a:xfrm flipV="1">
                <a:off x="1024231" y="2095524"/>
                <a:ext cx="759369" cy="391284"/>
              </a:xfrm>
              <a:prstGeom prst="line">
                <a:avLst/>
              </a:prstGeom>
              <a:ln w="28575">
                <a:solidFill>
                  <a:srgbClr val="FF0000"/>
                </a:solidFill>
              </a:ln>
              <a:effectLst/>
            </p:spPr>
            <p:style>
              <a:lnRef idx="2">
                <a:schemeClr val="accent1"/>
              </a:lnRef>
              <a:fillRef idx="0">
                <a:schemeClr val="accent1"/>
              </a:fillRef>
              <a:effectRef idx="1">
                <a:schemeClr val="accent1"/>
              </a:effectRef>
              <a:fontRef idx="minor">
                <a:schemeClr val="tx1"/>
              </a:fontRef>
            </p:style>
          </p:cxnSp>
        </p:grpSp>
        <p:grpSp>
          <p:nvGrpSpPr>
            <p:cNvPr id="13" name="Group 12">
              <a:extLst>
                <a:ext uri="{FF2B5EF4-FFF2-40B4-BE49-F238E27FC236}">
                  <a16:creationId xmlns:a16="http://schemas.microsoft.com/office/drawing/2014/main" id="{D0535C54-4D30-B260-3254-62BDFD67932F}"/>
                </a:ext>
              </a:extLst>
            </p:cNvPr>
            <p:cNvGrpSpPr/>
            <p:nvPr/>
          </p:nvGrpSpPr>
          <p:grpSpPr>
            <a:xfrm>
              <a:off x="4878867" y="1044"/>
              <a:ext cx="5335981" cy="1649450"/>
              <a:chOff x="7226724" y="635237"/>
              <a:chExt cx="5335981" cy="1649450"/>
            </a:xfrm>
          </p:grpSpPr>
          <p:pic>
            <p:nvPicPr>
              <p:cNvPr id="33" name="Picture 32">
                <a:extLst>
                  <a:ext uri="{FF2B5EF4-FFF2-40B4-BE49-F238E27FC236}">
                    <a16:creationId xmlns:a16="http://schemas.microsoft.com/office/drawing/2014/main" id="{9C091476-B170-A6B3-B3C2-BFEE5924C9E9}"/>
                  </a:ext>
                </a:extLst>
              </p:cNvPr>
              <p:cNvPicPr>
                <a:picLocks noChangeAspect="1"/>
              </p:cNvPicPr>
              <p:nvPr/>
            </p:nvPicPr>
            <p:blipFill>
              <a:blip r:embed="rId5"/>
              <a:stretch>
                <a:fillRect/>
              </a:stretch>
            </p:blipFill>
            <p:spPr>
              <a:xfrm>
                <a:off x="8861174" y="1528333"/>
                <a:ext cx="844849" cy="710435"/>
              </a:xfrm>
              <a:prstGeom prst="rect">
                <a:avLst/>
              </a:prstGeom>
            </p:spPr>
          </p:pic>
          <p:sp>
            <p:nvSpPr>
              <p:cNvPr id="34" name="Rectangle 33">
                <a:extLst>
                  <a:ext uri="{FF2B5EF4-FFF2-40B4-BE49-F238E27FC236}">
                    <a16:creationId xmlns:a16="http://schemas.microsoft.com/office/drawing/2014/main" id="{DA835C84-57E1-BCD1-8D77-A5AD535CB502}"/>
                  </a:ext>
                </a:extLst>
              </p:cNvPr>
              <p:cNvSpPr/>
              <p:nvPr/>
            </p:nvSpPr>
            <p:spPr>
              <a:xfrm>
                <a:off x="8777580" y="1479963"/>
                <a:ext cx="983620" cy="804724"/>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5" name="Straight Connector 34">
                <a:extLst>
                  <a:ext uri="{FF2B5EF4-FFF2-40B4-BE49-F238E27FC236}">
                    <a16:creationId xmlns:a16="http://schemas.microsoft.com/office/drawing/2014/main" id="{D2D660E9-3224-5B8E-0A90-C67F121B78F3}"/>
                  </a:ext>
                </a:extLst>
              </p:cNvPr>
              <p:cNvCxnSpPr>
                <a:cxnSpLocks/>
              </p:cNvCxnSpPr>
              <p:nvPr/>
            </p:nvCxnSpPr>
            <p:spPr>
              <a:xfrm>
                <a:off x="7335841" y="1899935"/>
                <a:ext cx="1470156" cy="384220"/>
              </a:xfrm>
              <a:prstGeom prst="line">
                <a:avLst/>
              </a:prstGeom>
              <a:ln w="1905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36" name="Rectangle 35">
                <a:extLst>
                  <a:ext uri="{FF2B5EF4-FFF2-40B4-BE49-F238E27FC236}">
                    <a16:creationId xmlns:a16="http://schemas.microsoft.com/office/drawing/2014/main" id="{3FF1C8C8-E975-984B-774F-DF03B67AFE92}"/>
                  </a:ext>
                </a:extLst>
              </p:cNvPr>
              <p:cNvSpPr/>
              <p:nvPr/>
            </p:nvSpPr>
            <p:spPr>
              <a:xfrm>
                <a:off x="7226724" y="1761344"/>
                <a:ext cx="129670" cy="149901"/>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7" name="Straight Connector 36">
                <a:extLst>
                  <a:ext uri="{FF2B5EF4-FFF2-40B4-BE49-F238E27FC236}">
                    <a16:creationId xmlns:a16="http://schemas.microsoft.com/office/drawing/2014/main" id="{A74CAFEE-8E12-E7E6-7A38-E47D80CA58C0}"/>
                  </a:ext>
                </a:extLst>
              </p:cNvPr>
              <p:cNvCxnSpPr>
                <a:cxnSpLocks/>
              </p:cNvCxnSpPr>
              <p:nvPr/>
            </p:nvCxnSpPr>
            <p:spPr>
              <a:xfrm flipV="1">
                <a:off x="7347196" y="1479963"/>
                <a:ext cx="1430384" cy="280153"/>
              </a:xfrm>
              <a:prstGeom prst="line">
                <a:avLst/>
              </a:prstGeom>
              <a:ln w="1905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55E0B02D-A05C-0807-2B95-5EE3F70E6E60}"/>
                  </a:ext>
                </a:extLst>
              </p:cNvPr>
              <p:cNvSpPr txBox="1"/>
              <p:nvPr/>
            </p:nvSpPr>
            <p:spPr>
              <a:xfrm>
                <a:off x="9939024" y="635237"/>
                <a:ext cx="2623681" cy="375226"/>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Yoke-stopper gap = 0 </a:t>
                </a:r>
                <a:r>
                  <a:rPr lang="en-US" sz="1600" b="1" dirty="0">
                    <a:latin typeface="Calibri" panose="020F0502020204030204" pitchFamily="34" charset="0"/>
                    <a:cs typeface="Calibri" panose="020F0502020204030204" pitchFamily="34" charset="0"/>
                  </a:rPr>
                  <a:t>mm</a:t>
                </a:r>
                <a:endParaRPr lang="en-GB" sz="1100" b="1" dirty="0">
                  <a:latin typeface="Calibri" panose="020F0502020204030204" pitchFamily="34" charset="0"/>
                  <a:cs typeface="Calibri" panose="020F0502020204030204" pitchFamily="34" charset="0"/>
                </a:endParaRPr>
              </a:p>
            </p:txBody>
          </p:sp>
        </p:grpSp>
        <p:grpSp>
          <p:nvGrpSpPr>
            <p:cNvPr id="15" name="Group 14">
              <a:extLst>
                <a:ext uri="{FF2B5EF4-FFF2-40B4-BE49-F238E27FC236}">
                  <a16:creationId xmlns:a16="http://schemas.microsoft.com/office/drawing/2014/main" id="{92679B4B-8AC1-6A62-05C6-5F2C4EE72E0F}"/>
                </a:ext>
              </a:extLst>
            </p:cNvPr>
            <p:cNvGrpSpPr/>
            <p:nvPr/>
          </p:nvGrpSpPr>
          <p:grpSpPr>
            <a:xfrm>
              <a:off x="6596636" y="231378"/>
              <a:ext cx="537556" cy="474951"/>
              <a:chOff x="10151270" y="-288210"/>
              <a:chExt cx="750317" cy="772916"/>
            </a:xfrm>
          </p:grpSpPr>
          <p:pic>
            <p:nvPicPr>
              <p:cNvPr id="29" name="Picture 28">
                <a:extLst>
                  <a:ext uri="{FF2B5EF4-FFF2-40B4-BE49-F238E27FC236}">
                    <a16:creationId xmlns:a16="http://schemas.microsoft.com/office/drawing/2014/main" id="{6AF267AF-F5D9-DB8B-6A9D-BE7ED3EF7867}"/>
                  </a:ext>
                </a:extLst>
              </p:cNvPr>
              <p:cNvPicPr>
                <a:picLocks noChangeAspect="1"/>
              </p:cNvPicPr>
              <p:nvPr/>
            </p:nvPicPr>
            <p:blipFill>
              <a:blip r:embed="rId6"/>
              <a:stretch>
                <a:fillRect/>
              </a:stretch>
            </p:blipFill>
            <p:spPr>
              <a:xfrm>
                <a:off x="10151270" y="-288210"/>
                <a:ext cx="750317" cy="772916"/>
              </a:xfrm>
              <a:prstGeom prst="rect">
                <a:avLst/>
              </a:prstGeom>
            </p:spPr>
          </p:pic>
          <p:cxnSp>
            <p:nvCxnSpPr>
              <p:cNvPr id="30" name="Straight Arrow Connector 29">
                <a:extLst>
                  <a:ext uri="{FF2B5EF4-FFF2-40B4-BE49-F238E27FC236}">
                    <a16:creationId xmlns:a16="http://schemas.microsoft.com/office/drawing/2014/main" id="{C7A76673-246E-D4A9-E7C6-AD1F09BEF740}"/>
                  </a:ext>
                </a:extLst>
              </p:cNvPr>
              <p:cNvCxnSpPr>
                <a:cxnSpLocks/>
              </p:cNvCxnSpPr>
              <p:nvPr/>
            </p:nvCxnSpPr>
            <p:spPr>
              <a:xfrm>
                <a:off x="10321930" y="-129074"/>
                <a:ext cx="264564" cy="153312"/>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2A78A56F-408C-2B3E-BF90-BB4DE637BA05}"/>
                  </a:ext>
                </a:extLst>
              </p:cNvPr>
              <p:cNvCxnSpPr>
                <a:cxnSpLocks/>
              </p:cNvCxnSpPr>
              <p:nvPr/>
            </p:nvCxnSpPr>
            <p:spPr>
              <a:xfrm flipH="1" flipV="1">
                <a:off x="10611608" y="24238"/>
                <a:ext cx="269537" cy="127548"/>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16" name="Rectangle 15">
              <a:extLst>
                <a:ext uri="{FF2B5EF4-FFF2-40B4-BE49-F238E27FC236}">
                  <a16:creationId xmlns:a16="http://schemas.microsoft.com/office/drawing/2014/main" id="{F7312AD5-7174-D0F7-1A33-B7BEC7AFEA05}"/>
                </a:ext>
              </a:extLst>
            </p:cNvPr>
            <p:cNvSpPr/>
            <p:nvPr/>
          </p:nvSpPr>
          <p:spPr>
            <a:xfrm>
              <a:off x="5027182" y="613918"/>
              <a:ext cx="61172" cy="92412"/>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7" name="Straight Connector 16">
              <a:extLst>
                <a:ext uri="{FF2B5EF4-FFF2-40B4-BE49-F238E27FC236}">
                  <a16:creationId xmlns:a16="http://schemas.microsoft.com/office/drawing/2014/main" id="{3FB48362-0C51-B1E2-6826-4B9E3D152639}"/>
                </a:ext>
              </a:extLst>
            </p:cNvPr>
            <p:cNvCxnSpPr>
              <a:cxnSpLocks/>
            </p:cNvCxnSpPr>
            <p:nvPr/>
          </p:nvCxnSpPr>
          <p:spPr>
            <a:xfrm flipV="1">
              <a:off x="5102935" y="170343"/>
              <a:ext cx="1453882" cy="442389"/>
            </a:xfrm>
            <a:prstGeom prst="line">
              <a:avLst/>
            </a:prstGeom>
            <a:ln w="1905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9C9F29D7-3394-03E5-57C0-C04D658D8817}"/>
                </a:ext>
              </a:extLst>
            </p:cNvPr>
            <p:cNvCxnSpPr>
              <a:cxnSpLocks/>
              <a:stCxn id="16" idx="2"/>
            </p:cNvCxnSpPr>
            <p:nvPr/>
          </p:nvCxnSpPr>
          <p:spPr>
            <a:xfrm>
              <a:off x="5057768" y="706330"/>
              <a:ext cx="1515391" cy="58749"/>
            </a:xfrm>
            <a:prstGeom prst="line">
              <a:avLst/>
            </a:prstGeom>
            <a:ln w="1905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20" name="Rectangle 19">
              <a:extLst>
                <a:ext uri="{FF2B5EF4-FFF2-40B4-BE49-F238E27FC236}">
                  <a16:creationId xmlns:a16="http://schemas.microsoft.com/office/drawing/2014/main" id="{D0D46527-7170-EE47-E760-D91F4BCDE696}"/>
                </a:ext>
              </a:extLst>
            </p:cNvPr>
            <p:cNvSpPr/>
            <p:nvPr/>
          </p:nvSpPr>
          <p:spPr>
            <a:xfrm>
              <a:off x="6557314" y="173347"/>
              <a:ext cx="597143" cy="589873"/>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1" name="Connector: Curved 20">
              <a:extLst>
                <a:ext uri="{FF2B5EF4-FFF2-40B4-BE49-F238E27FC236}">
                  <a16:creationId xmlns:a16="http://schemas.microsoft.com/office/drawing/2014/main" id="{D57F788A-2968-5418-0E78-95C7B34DEC5A}"/>
                </a:ext>
              </a:extLst>
            </p:cNvPr>
            <p:cNvCxnSpPr>
              <a:cxnSpLocks/>
            </p:cNvCxnSpPr>
            <p:nvPr/>
          </p:nvCxnSpPr>
          <p:spPr>
            <a:xfrm rot="10800000" flipV="1">
              <a:off x="6958996" y="230845"/>
              <a:ext cx="632171" cy="163043"/>
            </a:xfrm>
            <a:prstGeom prst="curvedConnector3">
              <a:avLst>
                <a:gd name="adj1" fmla="val 50000"/>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CA283CF4-2355-CD69-524E-9BC19478012C}"/>
                </a:ext>
              </a:extLst>
            </p:cNvPr>
            <p:cNvSpPr txBox="1"/>
            <p:nvPr/>
          </p:nvSpPr>
          <p:spPr>
            <a:xfrm>
              <a:off x="7646374" y="1067803"/>
              <a:ext cx="2623681" cy="375227"/>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Yoke-collar gap = </a:t>
              </a:r>
              <a:r>
                <a:rPr lang="en-US" b="1" dirty="0">
                  <a:solidFill>
                    <a:srgbClr val="FF0000"/>
                  </a:solidFill>
                  <a:latin typeface="Calibri" panose="020F0502020204030204" pitchFamily="34" charset="0"/>
                  <a:cs typeface="Calibri" panose="020F0502020204030204" pitchFamily="34" charset="0"/>
                </a:rPr>
                <a:t>0.15 </a:t>
              </a:r>
              <a:r>
                <a:rPr lang="en-US" sz="1600" b="1" dirty="0">
                  <a:solidFill>
                    <a:srgbClr val="FF0000"/>
                  </a:solidFill>
                  <a:latin typeface="Calibri" panose="020F0502020204030204" pitchFamily="34" charset="0"/>
                  <a:cs typeface="Calibri" panose="020F0502020204030204" pitchFamily="34" charset="0"/>
                </a:rPr>
                <a:t>mm</a:t>
              </a:r>
              <a:r>
                <a:rPr lang="en-US" b="1" dirty="0">
                  <a:latin typeface="Calibri" panose="020F0502020204030204" pitchFamily="34" charset="0"/>
                  <a:cs typeface="Calibri" panose="020F0502020204030204" pitchFamily="34" charset="0"/>
                </a:rPr>
                <a:t> </a:t>
              </a:r>
              <a:endParaRPr lang="en-GB" b="1" dirty="0">
                <a:highlight>
                  <a:srgbClr val="00FF00"/>
                </a:highlight>
                <a:latin typeface="Calibri" panose="020F0502020204030204" pitchFamily="34" charset="0"/>
                <a:cs typeface="Calibri" panose="020F0502020204030204" pitchFamily="34" charset="0"/>
              </a:endParaRPr>
            </a:p>
          </p:txBody>
        </p:sp>
        <p:cxnSp>
          <p:nvCxnSpPr>
            <p:cNvPr id="23" name="Straight Arrow Connector 22">
              <a:extLst>
                <a:ext uri="{FF2B5EF4-FFF2-40B4-BE49-F238E27FC236}">
                  <a16:creationId xmlns:a16="http://schemas.microsoft.com/office/drawing/2014/main" id="{C40F6754-D97C-AB62-7152-DD2B70800F09}"/>
                </a:ext>
              </a:extLst>
            </p:cNvPr>
            <p:cNvCxnSpPr>
              <a:cxnSpLocks/>
            </p:cNvCxnSpPr>
            <p:nvPr/>
          </p:nvCxnSpPr>
          <p:spPr>
            <a:xfrm flipV="1">
              <a:off x="6908447" y="1435325"/>
              <a:ext cx="138977" cy="84791"/>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8D211081-C297-0CCC-3C85-6149A4F53A84}"/>
                </a:ext>
              </a:extLst>
            </p:cNvPr>
            <p:cNvCxnSpPr>
              <a:cxnSpLocks/>
            </p:cNvCxnSpPr>
            <p:nvPr/>
          </p:nvCxnSpPr>
          <p:spPr>
            <a:xfrm flipH="1">
              <a:off x="7054310" y="1299805"/>
              <a:ext cx="200294" cy="120065"/>
            </a:xfrm>
            <a:prstGeom prst="straightConnector1">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B72F3083-6A89-A9CE-22DC-9AFDDFD4782B}"/>
                </a:ext>
              </a:extLst>
            </p:cNvPr>
            <p:cNvSpPr txBox="1"/>
            <p:nvPr/>
          </p:nvSpPr>
          <p:spPr>
            <a:xfrm>
              <a:off x="1425080" y="561033"/>
              <a:ext cx="2013637" cy="375227"/>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Yoke-yoke half gap</a:t>
              </a:r>
              <a:endParaRPr lang="en-GB" sz="1600" b="1" dirty="0">
                <a:solidFill>
                  <a:srgbClr val="FF0000"/>
                </a:solidFill>
                <a:latin typeface="Calibri" panose="020F0502020204030204" pitchFamily="34" charset="0"/>
                <a:cs typeface="Calibri" panose="020F0502020204030204" pitchFamily="34" charset="0"/>
              </a:endParaRPr>
            </a:p>
          </p:txBody>
        </p:sp>
        <p:cxnSp>
          <p:nvCxnSpPr>
            <p:cNvPr id="27" name="Connector: Curved 26">
              <a:extLst>
                <a:ext uri="{FF2B5EF4-FFF2-40B4-BE49-F238E27FC236}">
                  <a16:creationId xmlns:a16="http://schemas.microsoft.com/office/drawing/2014/main" id="{BCA33CF4-BB13-5584-7BA4-C8359AF69268}"/>
                </a:ext>
              </a:extLst>
            </p:cNvPr>
            <p:cNvCxnSpPr>
              <a:cxnSpLocks/>
            </p:cNvCxnSpPr>
            <p:nvPr/>
          </p:nvCxnSpPr>
          <p:spPr>
            <a:xfrm rot="10800000" flipV="1">
              <a:off x="7048921" y="1345041"/>
              <a:ext cx="597453" cy="168185"/>
            </a:xfrm>
            <a:prstGeom prst="curvedConnector3">
              <a:avLst>
                <a:gd name="adj1" fmla="val 50000"/>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8" name="Connector: Curved 27">
              <a:extLst>
                <a:ext uri="{FF2B5EF4-FFF2-40B4-BE49-F238E27FC236}">
                  <a16:creationId xmlns:a16="http://schemas.microsoft.com/office/drawing/2014/main" id="{4085B143-E79D-6339-1702-BB88895FC7D9}"/>
                </a:ext>
              </a:extLst>
            </p:cNvPr>
            <p:cNvCxnSpPr>
              <a:cxnSpLocks/>
            </p:cNvCxnSpPr>
            <p:nvPr/>
          </p:nvCxnSpPr>
          <p:spPr>
            <a:xfrm>
              <a:off x="3068833" y="985849"/>
              <a:ext cx="468097" cy="113725"/>
            </a:xfrm>
            <a:prstGeom prst="curvedConnector3">
              <a:avLst>
                <a:gd name="adj1" fmla="val 50000"/>
              </a:avLst>
            </a:prstGeom>
            <a:ln w="38100">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pic>
        <p:nvPicPr>
          <p:cNvPr id="61" name="Picture 60">
            <a:extLst>
              <a:ext uri="{FF2B5EF4-FFF2-40B4-BE49-F238E27FC236}">
                <a16:creationId xmlns:a16="http://schemas.microsoft.com/office/drawing/2014/main" id="{7A126C3C-A43A-D227-3E17-79B92154A6F4}"/>
              </a:ext>
            </a:extLst>
          </p:cNvPr>
          <p:cNvPicPr>
            <a:picLocks noChangeAspect="1"/>
          </p:cNvPicPr>
          <p:nvPr/>
        </p:nvPicPr>
        <p:blipFill>
          <a:blip r:embed="rId7"/>
          <a:stretch>
            <a:fillRect/>
          </a:stretch>
        </p:blipFill>
        <p:spPr>
          <a:xfrm>
            <a:off x="63671" y="3329278"/>
            <a:ext cx="3963901" cy="2890773"/>
          </a:xfrm>
          <a:prstGeom prst="rect">
            <a:avLst/>
          </a:prstGeom>
        </p:spPr>
      </p:pic>
      <p:sp>
        <p:nvSpPr>
          <p:cNvPr id="63" name="TextBox 62">
            <a:extLst>
              <a:ext uri="{FF2B5EF4-FFF2-40B4-BE49-F238E27FC236}">
                <a16:creationId xmlns:a16="http://schemas.microsoft.com/office/drawing/2014/main" id="{AA5EBF45-E7BB-B69F-5DF6-3C735C69D20E}"/>
              </a:ext>
            </a:extLst>
          </p:cNvPr>
          <p:cNvSpPr txBox="1"/>
          <p:nvPr/>
        </p:nvSpPr>
        <p:spPr>
          <a:xfrm>
            <a:off x="-26615" y="2174606"/>
            <a:ext cx="9325464" cy="1200329"/>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Calibri" panose="020F0502020204030204" pitchFamily="34" charset="0"/>
                <a:cs typeface="Calibri" panose="020F0502020204030204" pitchFamily="34" charset="0"/>
              </a:rPr>
              <a:t>For yoke-collar gap = </a:t>
            </a:r>
            <a:r>
              <a:rPr lang="en-US" sz="2400" b="1" dirty="0">
                <a:solidFill>
                  <a:srgbClr val="FF0000"/>
                </a:solidFill>
                <a:latin typeface="Calibri" panose="020F0502020204030204" pitchFamily="34" charset="0"/>
                <a:cs typeface="Calibri" panose="020F0502020204030204" pitchFamily="34" charset="0"/>
              </a:rPr>
              <a:t>0.15</a:t>
            </a:r>
            <a:r>
              <a:rPr lang="en-US" sz="2400" dirty="0">
                <a:latin typeface="Calibri" panose="020F0502020204030204" pitchFamily="34" charset="0"/>
                <a:cs typeface="Calibri" panose="020F0502020204030204" pitchFamily="34" charset="0"/>
              </a:rPr>
              <a:t> </a:t>
            </a:r>
            <a:r>
              <a:rPr lang="en-US" sz="2000" b="1" dirty="0">
                <a:latin typeface="Calibri" panose="020F0502020204030204" pitchFamily="34" charset="0"/>
                <a:cs typeface="Calibri" panose="020F0502020204030204" pitchFamily="34" charset="0"/>
              </a:rPr>
              <a:t>mm</a:t>
            </a:r>
            <a:r>
              <a:rPr lang="en-US" sz="2400" dirty="0">
                <a:latin typeface="Calibri" panose="020F0502020204030204" pitchFamily="34" charset="0"/>
                <a:cs typeface="Calibri" panose="020F0502020204030204" pitchFamily="34" charset="0"/>
              </a:rPr>
              <a:t>, yoke-yoke half gap was studied for [0.1 mm, 0.2 mm, 0.3 mm]. </a:t>
            </a:r>
          </a:p>
          <a:p>
            <a:pPr marL="285750" indent="-285750">
              <a:buFont typeface="Arial" panose="020B0604020202020204" pitchFamily="34" charset="0"/>
              <a:buChar char="•"/>
            </a:pPr>
            <a:r>
              <a:rPr lang="en-US" sz="2400" dirty="0">
                <a:latin typeface="Calibri" panose="020F0502020204030204" pitchFamily="34" charset="0"/>
                <a:cs typeface="Calibri" panose="020F0502020204030204" pitchFamily="34" charset="0"/>
              </a:rPr>
              <a:t>Important to maintain contact between </a:t>
            </a:r>
            <a:r>
              <a:rPr lang="en-US" sz="2400" b="1" dirty="0">
                <a:latin typeface="Calibri" panose="020F0502020204030204" pitchFamily="34" charset="0"/>
                <a:cs typeface="Calibri" panose="020F0502020204030204" pitchFamily="34" charset="0"/>
              </a:rPr>
              <a:t>collar</a:t>
            </a:r>
            <a:r>
              <a:rPr lang="en-US" sz="2400" dirty="0">
                <a:latin typeface="Calibri" panose="020F0502020204030204" pitchFamily="34" charset="0"/>
                <a:cs typeface="Calibri" panose="020F0502020204030204" pitchFamily="34" charset="0"/>
              </a:rPr>
              <a:t> &amp; </a:t>
            </a:r>
            <a:r>
              <a:rPr lang="en-US" sz="2400" b="1" dirty="0">
                <a:latin typeface="Calibri" panose="020F0502020204030204" pitchFamily="34" charset="0"/>
                <a:cs typeface="Calibri" panose="020F0502020204030204" pitchFamily="34" charset="0"/>
              </a:rPr>
              <a:t>yoke </a:t>
            </a:r>
            <a:r>
              <a:rPr lang="en-US" sz="2400" dirty="0">
                <a:latin typeface="Calibri" panose="020F0502020204030204" pitchFamily="34" charset="0"/>
                <a:cs typeface="Calibri" panose="020F0502020204030204" pitchFamily="34" charset="0"/>
              </a:rPr>
              <a:t>@</a:t>
            </a:r>
            <a:r>
              <a:rPr lang="en-US" sz="2400" b="1" dirty="0">
                <a:latin typeface="Calibri" panose="020F0502020204030204" pitchFamily="34" charset="0"/>
                <a:cs typeface="Calibri" panose="020F0502020204030204" pitchFamily="34" charset="0"/>
              </a:rPr>
              <a:t> COLD.</a:t>
            </a:r>
            <a:endParaRPr lang="en-US" sz="2200" b="1" dirty="0">
              <a:latin typeface="Calibri" panose="020F0502020204030204" pitchFamily="34" charset="0"/>
              <a:cs typeface="Calibri" panose="020F0502020204030204" pitchFamily="34" charset="0"/>
            </a:endParaRPr>
          </a:p>
        </p:txBody>
      </p:sp>
      <p:sp>
        <p:nvSpPr>
          <p:cNvPr id="65" name="Left Brace 64">
            <a:extLst>
              <a:ext uri="{FF2B5EF4-FFF2-40B4-BE49-F238E27FC236}">
                <a16:creationId xmlns:a16="http://schemas.microsoft.com/office/drawing/2014/main" id="{3B094400-8270-3698-9067-96F3FF35F672}"/>
              </a:ext>
            </a:extLst>
          </p:cNvPr>
          <p:cNvSpPr/>
          <p:nvPr/>
        </p:nvSpPr>
        <p:spPr>
          <a:xfrm rot="5400000">
            <a:off x="6102929" y="4986061"/>
            <a:ext cx="219409" cy="751085"/>
          </a:xfrm>
          <a:prstGeom prst="leftBrace">
            <a:avLst/>
          </a:prstGeom>
          <a:ln w="3810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67" name="TextBox 66">
            <a:extLst>
              <a:ext uri="{FF2B5EF4-FFF2-40B4-BE49-F238E27FC236}">
                <a16:creationId xmlns:a16="http://schemas.microsoft.com/office/drawing/2014/main" id="{EDCEB840-8BAC-72C0-918D-3B2519B47331}"/>
              </a:ext>
            </a:extLst>
          </p:cNvPr>
          <p:cNvSpPr txBox="1"/>
          <p:nvPr/>
        </p:nvSpPr>
        <p:spPr>
          <a:xfrm>
            <a:off x="5326049" y="4602844"/>
            <a:ext cx="1499323" cy="584775"/>
          </a:xfrm>
          <a:prstGeom prst="rect">
            <a:avLst/>
          </a:prstGeom>
          <a:noFill/>
        </p:spPr>
        <p:txBody>
          <a:bodyPr wrap="square" rtlCol="0">
            <a:spAutoFit/>
          </a:bodyPr>
          <a:lstStyle/>
          <a:p>
            <a:r>
              <a:rPr lang="en-US" sz="1600" b="1" dirty="0">
                <a:latin typeface="Calibri" panose="020F0502020204030204" pitchFamily="34" charset="0"/>
                <a:cs typeface="Calibri" panose="020F0502020204030204" pitchFamily="34" charset="0"/>
              </a:rPr>
              <a:t>Pole detaches here</a:t>
            </a:r>
            <a:endParaRPr lang="en-GB" sz="1400" b="1" dirty="0">
              <a:solidFill>
                <a:srgbClr val="FF0000"/>
              </a:solidFill>
              <a:latin typeface="Calibri" panose="020F0502020204030204" pitchFamily="34" charset="0"/>
              <a:cs typeface="Calibri" panose="020F0502020204030204" pitchFamily="34" charset="0"/>
            </a:endParaRPr>
          </a:p>
        </p:txBody>
      </p:sp>
      <p:sp>
        <p:nvSpPr>
          <p:cNvPr id="69" name="TextBox 68">
            <a:extLst>
              <a:ext uri="{FF2B5EF4-FFF2-40B4-BE49-F238E27FC236}">
                <a16:creationId xmlns:a16="http://schemas.microsoft.com/office/drawing/2014/main" id="{EDCB33B8-527A-F65B-9C34-1568951D74E8}"/>
              </a:ext>
            </a:extLst>
          </p:cNvPr>
          <p:cNvSpPr txBox="1"/>
          <p:nvPr/>
        </p:nvSpPr>
        <p:spPr>
          <a:xfrm>
            <a:off x="1640824" y="5055838"/>
            <a:ext cx="1487451" cy="584775"/>
          </a:xfrm>
          <a:prstGeom prst="rect">
            <a:avLst/>
          </a:prstGeom>
          <a:noFill/>
        </p:spPr>
        <p:txBody>
          <a:bodyPr wrap="square" rtlCol="0">
            <a:spAutoFit/>
          </a:bodyPr>
          <a:lstStyle/>
          <a:p>
            <a:r>
              <a:rPr lang="en-US" sz="1600" b="1" dirty="0">
                <a:latin typeface="Calibri" panose="020F0502020204030204" pitchFamily="34" charset="0"/>
                <a:cs typeface="Calibri" panose="020F0502020204030204" pitchFamily="34" charset="0"/>
              </a:rPr>
              <a:t>Yokes close too early here</a:t>
            </a:r>
            <a:endParaRPr lang="en-GB" sz="1400" b="1" dirty="0">
              <a:solidFill>
                <a:srgbClr val="FF0000"/>
              </a:solidFill>
              <a:latin typeface="Calibri" panose="020F0502020204030204" pitchFamily="34" charset="0"/>
              <a:cs typeface="Calibri" panose="020F0502020204030204" pitchFamily="34" charset="0"/>
            </a:endParaRPr>
          </a:p>
        </p:txBody>
      </p:sp>
      <p:cxnSp>
        <p:nvCxnSpPr>
          <p:cNvPr id="72" name="Straight Arrow Connector 71">
            <a:extLst>
              <a:ext uri="{FF2B5EF4-FFF2-40B4-BE49-F238E27FC236}">
                <a16:creationId xmlns:a16="http://schemas.microsoft.com/office/drawing/2014/main" id="{8FC9A3AF-69AB-C8E1-D6E4-932AD14281AF}"/>
              </a:ext>
            </a:extLst>
          </p:cNvPr>
          <p:cNvCxnSpPr>
            <a:cxnSpLocks/>
          </p:cNvCxnSpPr>
          <p:nvPr/>
        </p:nvCxnSpPr>
        <p:spPr>
          <a:xfrm flipH="1" flipV="1">
            <a:off x="1516476" y="4753121"/>
            <a:ext cx="158995" cy="338612"/>
          </a:xfrm>
          <a:prstGeom prst="straightConnector1">
            <a:avLst/>
          </a:prstGeom>
          <a:ln w="381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73" name="TextBox 72">
                <a:extLst>
                  <a:ext uri="{FF2B5EF4-FFF2-40B4-BE49-F238E27FC236}">
                    <a16:creationId xmlns:a16="http://schemas.microsoft.com/office/drawing/2014/main" id="{30D96226-0597-34ED-5A28-9694D98D85B6}"/>
                  </a:ext>
                </a:extLst>
              </p:cNvPr>
              <p:cNvSpPr txBox="1"/>
              <p:nvPr/>
            </p:nvSpPr>
            <p:spPr>
              <a:xfrm>
                <a:off x="2207932" y="4314990"/>
                <a:ext cx="981230" cy="39299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1" i="1" smtClean="0">
                          <a:latin typeface="Cambria Math" panose="02040503050406030204" pitchFamily="18" charset="0"/>
                        </a:rPr>
                        <m:t>𝛿</m:t>
                      </m:r>
                      <m:r>
                        <a:rPr lang="en-US" sz="2000" b="1" i="1" baseline="-25000" smtClean="0">
                          <a:latin typeface="Cambria Math" panose="02040503050406030204" pitchFamily="18" charset="0"/>
                        </a:rPr>
                        <m:t>𝒔𝒕𝒓𝒆𝒔𝒔</m:t>
                      </m:r>
                    </m:oMath>
                  </m:oMathPara>
                </a14:m>
                <a:endParaRPr lang="en-GB" sz="2000" b="1" baseline="-25000" dirty="0">
                  <a:latin typeface="Calibri" panose="020F0502020204030204" pitchFamily="34" charset="0"/>
                  <a:cs typeface="Calibri" panose="020F0502020204030204" pitchFamily="34" charset="0"/>
                </a:endParaRPr>
              </a:p>
            </p:txBody>
          </p:sp>
        </mc:Choice>
        <mc:Fallback xmlns="">
          <p:sp>
            <p:nvSpPr>
              <p:cNvPr id="73" name="TextBox 72">
                <a:extLst>
                  <a:ext uri="{FF2B5EF4-FFF2-40B4-BE49-F238E27FC236}">
                    <a16:creationId xmlns:a16="http://schemas.microsoft.com/office/drawing/2014/main" id="{30D96226-0597-34ED-5A28-9694D98D85B6}"/>
                  </a:ext>
                </a:extLst>
              </p:cNvPr>
              <p:cNvSpPr txBox="1">
                <a:spLocks noRot="1" noChangeAspect="1" noMove="1" noResize="1" noEditPoints="1" noAdjustHandles="1" noChangeArrowheads="1" noChangeShapeType="1" noTextEdit="1"/>
              </p:cNvSpPr>
              <p:nvPr/>
            </p:nvSpPr>
            <p:spPr>
              <a:xfrm>
                <a:off x="2207932" y="4314990"/>
                <a:ext cx="981230" cy="392993"/>
              </a:xfrm>
              <a:prstGeom prst="rect">
                <a:avLst/>
              </a:prstGeom>
              <a:blipFill>
                <a:blip r:embed="rId8"/>
                <a:stretch>
                  <a:fillRect b="-1563"/>
                </a:stretch>
              </a:blipFill>
            </p:spPr>
            <p:txBody>
              <a:bodyPr/>
              <a:lstStyle/>
              <a:p>
                <a:r>
                  <a:rPr lang="en-GB">
                    <a:noFill/>
                  </a:rPr>
                  <a:t> </a:t>
                </a:r>
              </a:p>
            </p:txBody>
          </p:sp>
        </mc:Fallback>
      </mc:AlternateContent>
      <p:cxnSp>
        <p:nvCxnSpPr>
          <p:cNvPr id="75" name="Straight Arrow Connector 74">
            <a:extLst>
              <a:ext uri="{FF2B5EF4-FFF2-40B4-BE49-F238E27FC236}">
                <a16:creationId xmlns:a16="http://schemas.microsoft.com/office/drawing/2014/main" id="{71856D57-0115-25CE-E4F8-37CB3DAB914B}"/>
              </a:ext>
            </a:extLst>
          </p:cNvPr>
          <p:cNvCxnSpPr>
            <a:cxnSpLocks/>
          </p:cNvCxnSpPr>
          <p:nvPr/>
        </p:nvCxnSpPr>
        <p:spPr>
          <a:xfrm>
            <a:off x="2384717" y="4022730"/>
            <a:ext cx="0" cy="336525"/>
          </a:xfrm>
          <a:prstGeom prst="straightConnector1">
            <a:avLst/>
          </a:prstGeom>
          <a:ln w="3810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CAA816EF-D74D-0EE8-739E-BB9D77CD2BE2}"/>
              </a:ext>
            </a:extLst>
          </p:cNvPr>
          <p:cNvSpPr txBox="1"/>
          <p:nvPr/>
        </p:nvSpPr>
        <p:spPr>
          <a:xfrm>
            <a:off x="7787390" y="3718588"/>
            <a:ext cx="1499323" cy="338554"/>
          </a:xfrm>
          <a:prstGeom prst="rect">
            <a:avLst/>
          </a:prstGeom>
          <a:noFill/>
        </p:spPr>
        <p:txBody>
          <a:bodyPr wrap="square" rtlCol="0">
            <a:spAutoFit/>
          </a:bodyPr>
          <a:lstStyle/>
          <a:p>
            <a:r>
              <a:rPr lang="en-US" sz="1600" b="1" dirty="0">
                <a:latin typeface="Calibri" panose="020F0502020204030204" pitchFamily="34" charset="0"/>
                <a:cs typeface="Calibri" panose="020F0502020204030204" pitchFamily="34" charset="0"/>
              </a:rPr>
              <a:t>10% contact</a:t>
            </a:r>
            <a:endParaRPr lang="en-GB" sz="1400" b="1" dirty="0">
              <a:solidFill>
                <a:srgbClr val="FF0000"/>
              </a:solidFill>
              <a:latin typeface="Calibri" panose="020F0502020204030204" pitchFamily="34" charset="0"/>
              <a:cs typeface="Calibri" panose="020F0502020204030204" pitchFamily="34" charset="0"/>
            </a:endParaRPr>
          </a:p>
        </p:txBody>
      </p:sp>
      <p:cxnSp>
        <p:nvCxnSpPr>
          <p:cNvPr id="8" name="Straight Arrow Connector 7">
            <a:extLst>
              <a:ext uri="{FF2B5EF4-FFF2-40B4-BE49-F238E27FC236}">
                <a16:creationId xmlns:a16="http://schemas.microsoft.com/office/drawing/2014/main" id="{60EE5518-8507-B865-9781-D15742B559C2}"/>
              </a:ext>
            </a:extLst>
          </p:cNvPr>
          <p:cNvCxnSpPr>
            <a:cxnSpLocks/>
            <a:stCxn id="7" idx="1"/>
          </p:cNvCxnSpPr>
          <p:nvPr/>
        </p:nvCxnSpPr>
        <p:spPr>
          <a:xfrm flipH="1">
            <a:off x="7534762" y="3887865"/>
            <a:ext cx="252628" cy="29124"/>
          </a:xfrm>
          <a:prstGeom prst="straightConnector1">
            <a:avLst/>
          </a:prstGeom>
          <a:ln w="381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01472972"/>
      </p:ext>
    </p:extLst>
  </p:cSld>
  <p:clrMapOvr>
    <a:masterClrMapping/>
  </p:clrMapOvr>
</p:sld>
</file>

<file path=ppt/theme/theme1.xml><?xml version="1.0" encoding="utf-8"?>
<a:theme xmlns:a="http://schemas.openxmlformats.org/drawingml/2006/main" name="HFM(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e24f2763-0e71-4812-94ad-3b15b8174d77" xsi:nil="true"/>
    <lcf76f155ced4ddcb4097134ff3c332f xmlns="a6163950-ed7b-45ff-a88b-85d0d03db3bc">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40AC2F659110449B50831FBB0A72745" ma:contentTypeVersion="13" ma:contentTypeDescription="Create a new document." ma:contentTypeScope="" ma:versionID="b317867c1978625a6c4e44ac88dffe37">
  <xsd:schema xmlns:xsd="http://www.w3.org/2001/XMLSchema" xmlns:xs="http://www.w3.org/2001/XMLSchema" xmlns:p="http://schemas.microsoft.com/office/2006/metadata/properties" xmlns:ns2="a6163950-ed7b-45ff-a88b-85d0d03db3bc" xmlns:ns3="e24f2763-0e71-4812-94ad-3b15b8174d77" targetNamespace="http://schemas.microsoft.com/office/2006/metadata/properties" ma:root="true" ma:fieldsID="bdb903fd557669ccc9e53064911f00b8" ns2:_="" ns3:_="">
    <xsd:import namespace="a6163950-ed7b-45ff-a88b-85d0d03db3bc"/>
    <xsd:import namespace="e24f2763-0e71-4812-94ad-3b15b8174d77"/>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163950-ed7b-45ff-a88b-85d0d03db3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56acfe07-7aa8-4914-8c16-70e22d57bec3"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24f2763-0e71-4812-94ad-3b15b8174d77"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e2783517-eec7-41e1-8554-8c5ca65260d1}" ma:internalName="TaxCatchAll" ma:showField="CatchAllData" ma:web="e24f2763-0e71-4812-94ad-3b15b8174d77">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49F46D0-D22B-4A79-B6E1-793E4DA25814}">
  <ds:schemaRefs>
    <ds:schemaRef ds:uri="http://schemas.microsoft.com/office/infopath/2007/PartnerControls"/>
    <ds:schemaRef ds:uri="http://purl.org/dc/elements/1.1/"/>
    <ds:schemaRef ds:uri="http://www.w3.org/XML/1998/namespace"/>
    <ds:schemaRef ds:uri="http://schemas.openxmlformats.org/package/2006/metadata/core-properties"/>
    <ds:schemaRef ds:uri="http://schemas.microsoft.com/office/2006/documentManagement/types"/>
    <ds:schemaRef ds:uri="a6163950-ed7b-45ff-a88b-85d0d03db3bc"/>
    <ds:schemaRef ds:uri="http://schemas.microsoft.com/office/2006/metadata/properties"/>
    <ds:schemaRef ds:uri="e24f2763-0e71-4812-94ad-3b15b8174d77"/>
    <ds:schemaRef ds:uri="http://purl.org/dc/dcmitype/"/>
    <ds:schemaRef ds:uri="http://purl.org/dc/terms/"/>
  </ds:schemaRefs>
</ds:datastoreItem>
</file>

<file path=customXml/itemProps2.xml><?xml version="1.0" encoding="utf-8"?>
<ds:datastoreItem xmlns:ds="http://schemas.openxmlformats.org/officeDocument/2006/customXml" ds:itemID="{5CB2B8D9-FC84-47D7-9BA9-BBAFDB52F038}">
  <ds:schemaRefs>
    <ds:schemaRef ds:uri="http://schemas.microsoft.com/sharepoint/v3/contenttype/forms"/>
  </ds:schemaRefs>
</ds:datastoreItem>
</file>

<file path=customXml/itemProps3.xml><?xml version="1.0" encoding="utf-8"?>
<ds:datastoreItem xmlns:ds="http://schemas.openxmlformats.org/officeDocument/2006/customXml" ds:itemID="{D5F59DEC-C772-496A-A8AE-DDD5767224B7}">
  <ds:schemaRefs>
    <ds:schemaRef ds:uri="a6163950-ed7b-45ff-a88b-85d0d03db3bc"/>
    <ds:schemaRef ds:uri="e24f2763-0e71-4812-94ad-3b15b8174d7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CERN(4-3).thmx</Template>
  <TotalTime>453</TotalTime>
  <Words>1677</Words>
  <Application>Microsoft Office PowerPoint</Application>
  <PresentationFormat>On-screen Show (4:3)</PresentationFormat>
  <Paragraphs>325</Paragraphs>
  <Slides>18</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Aptos</vt:lpstr>
      <vt:lpstr>Aptos Narrow</vt:lpstr>
      <vt:lpstr>Arial</vt:lpstr>
      <vt:lpstr>Calibri</vt:lpstr>
      <vt:lpstr>Cambria Math</vt:lpstr>
      <vt:lpstr>Rockwell Light</vt:lpstr>
      <vt:lpstr>Wingdings</vt:lpstr>
      <vt:lpstr>HFM(4-3)</vt:lpstr>
      <vt:lpstr>12T cosθ FALCOND dipole program – Mechanical mockup 2 (LMK 2 collared coil)  March 11th, 2025</vt:lpstr>
      <vt:lpstr>Outline</vt:lpstr>
      <vt:lpstr>Motivation for LMK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HFM PowerPoint Template</dc:title>
  <dc:subject/>
  <dc:creator>CERN User</dc:creator>
  <cp:keywords/>
  <dc:description/>
  <cp:lastModifiedBy>Sachin Gowrishankar</cp:lastModifiedBy>
  <cp:revision>2947</cp:revision>
  <cp:lastPrinted>2022-04-29T08:24:36Z</cp:lastPrinted>
  <dcterms:created xsi:type="dcterms:W3CDTF">2012-11-30T11:04:26Z</dcterms:created>
  <dcterms:modified xsi:type="dcterms:W3CDTF">2025-03-11T16:29:53Z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0x010100640AC2F659110449B50831FBB0A72745</vt:lpwstr>
  </property>
  <property fmtid="{D5CDD505-2E9C-101B-9397-08002B2CF9AE}" pid="3" name="Order">
    <vt:r8>15100</vt:r8>
  </property>
  <property fmtid="{D5CDD505-2E9C-101B-9397-08002B2CF9AE}" pid="4" name="MediaServiceImageTags">
    <vt:lpwstr/>
  </property>
</Properties>
</file>