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  <p:sldMasterId id="2147484024" r:id="rId8"/>
  </p:sldMasterIdLst>
  <p:notesMasterIdLst>
    <p:notesMasterId r:id="rId37"/>
  </p:notesMasterIdLst>
  <p:handoutMasterIdLst>
    <p:handoutMasterId r:id="rId38"/>
  </p:handoutMasterIdLst>
  <p:sldIdLst>
    <p:sldId id="257" r:id="rId9"/>
    <p:sldId id="338" r:id="rId10"/>
    <p:sldId id="262" r:id="rId11"/>
    <p:sldId id="298" r:id="rId12"/>
    <p:sldId id="316" r:id="rId13"/>
    <p:sldId id="305" r:id="rId14"/>
    <p:sldId id="356" r:id="rId15"/>
    <p:sldId id="340" r:id="rId16"/>
    <p:sldId id="349" r:id="rId17"/>
    <p:sldId id="317" r:id="rId18"/>
    <p:sldId id="309" r:id="rId19"/>
    <p:sldId id="350" r:id="rId20"/>
    <p:sldId id="312" r:id="rId21"/>
    <p:sldId id="318" r:id="rId22"/>
    <p:sldId id="319" r:id="rId23"/>
    <p:sldId id="303" r:id="rId24"/>
    <p:sldId id="320" r:id="rId25"/>
    <p:sldId id="336" r:id="rId26"/>
    <p:sldId id="324" r:id="rId27"/>
    <p:sldId id="321" r:id="rId28"/>
    <p:sldId id="352" r:id="rId29"/>
    <p:sldId id="327" r:id="rId30"/>
    <p:sldId id="326" r:id="rId31"/>
    <p:sldId id="329" r:id="rId32"/>
    <p:sldId id="331" r:id="rId33"/>
    <p:sldId id="353" r:id="rId34"/>
    <p:sldId id="354" r:id="rId35"/>
    <p:sldId id="355" r:id="rId36"/>
  </p:sldIdLst>
  <p:sldSz cx="15119350" cy="8640763"/>
  <p:notesSz cx="6858000" cy="9144000"/>
  <p:embeddedFontLst>
    <p:embeddedFont>
      <p:font typeface="Poppins ExtraLight" pitchFamily="2" charset="77"/>
      <p:regular r:id="rId39"/>
      <p:italic r:id="rId40"/>
    </p:embeddedFont>
    <p:embeddedFont>
      <p:font typeface="Poppins Medium" pitchFamily="2" charset="77"/>
      <p:regular r:id="rId41"/>
      <p:italic r:id="rId42"/>
    </p:embeddedFont>
    <p:embeddedFont>
      <p:font typeface="Roboto Mono" pitchFamily="49" charset="0"/>
      <p:regular r:id="rId43"/>
      <p:bold r:id="rId44"/>
      <p:italic r:id="rId45"/>
      <p:boldItalic r:id="rId46"/>
    </p:embeddedFont>
    <p:embeddedFont>
      <p:font typeface="Roboto Mono bold" pitchFamily="49" charset="0"/>
      <p:regular r:id="rId47"/>
      <p:bold r:id="rId48"/>
      <p:italic r:id="rId49"/>
      <p:boldItalic r:id="rId50"/>
    </p:embeddedFont>
    <p:embeddedFont>
      <p:font typeface="Roboto Mono ExtraLight" pitchFamily="49" charset="0"/>
      <p:regular r:id="rId51"/>
      <p:italic r:id="rId52"/>
    </p:embeddedFont>
    <p:embeddedFont>
      <p:font typeface="Roboto Mono Light" pitchFamily="49" charset="0"/>
      <p:regular r:id="rId53"/>
      <p:italic r:id="rId54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F1D9"/>
    <a:srgbClr val="3E9CBC"/>
    <a:srgbClr val="2764A2"/>
    <a:srgbClr val="FFFFFF"/>
    <a:srgbClr val="41A57A"/>
    <a:srgbClr val="E84E0F"/>
    <a:srgbClr val="F39802"/>
    <a:srgbClr val="EA6D0F"/>
    <a:srgbClr val="EFB704"/>
    <a:srgbClr val="3B8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4527"/>
  </p:normalViewPr>
  <p:slideViewPr>
    <p:cSldViewPr snapToGrid="0">
      <p:cViewPr varScale="1">
        <p:scale>
          <a:sx n="77" d="100"/>
          <a:sy n="77" d="100"/>
        </p:scale>
        <p:origin x="224" y="4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1.fntdata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0" Type="http://schemas.openxmlformats.org/officeDocument/2006/relationships/slide" Target="slides/slide12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font" Target="fonts/font11.fntdata"/><Relationship Id="rId57" Type="http://schemas.openxmlformats.org/officeDocument/2006/relationships/theme" Target="theme/theme1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font" Target="fonts/font6.fntdata"/><Relationship Id="rId52" Type="http://schemas.openxmlformats.org/officeDocument/2006/relationships/font" Target="fonts/font1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4/3/25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4/3/25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D Policy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2B4C607-D6A0-E2A7-747A-F4C09C968A9A}"/>
              </a:ext>
            </a:extLst>
          </p:cNvPr>
          <p:cNvSpPr txBox="1"/>
          <p:nvPr userDrawn="1"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DE71DB-CCB6-0527-B5D9-F1F4E788ABF5}"/>
              </a:ext>
            </a:extLst>
          </p:cNvPr>
          <p:cNvSpPr txBox="1"/>
          <p:nvPr userDrawn="1"/>
        </p:nvSpPr>
        <p:spPr>
          <a:xfrm>
            <a:off x="1319186" y="914690"/>
            <a:ext cx="447973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for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LHC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Experiments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94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S New Governance Frame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37D6611-9E09-8DF6-BABF-42949F518B40}"/>
              </a:ext>
            </a:extLst>
          </p:cNvPr>
          <p:cNvSpPr txBox="1"/>
          <p:nvPr userDrawn="1"/>
        </p:nvSpPr>
        <p:spPr>
          <a:xfrm>
            <a:off x="1319184" y="383062"/>
            <a:ext cx="8462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Science</a:t>
            </a:r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Implementation</a:t>
            </a:r>
            <a:endParaRPr lang="es-ES" sz="4000" dirty="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9433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frastructure Services &amp; Activ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99347470-86CA-12C3-AA44-3260BECDB51F}"/>
              </a:ext>
            </a:extLst>
          </p:cNvPr>
          <p:cNvCxnSpPr>
            <a:cxnSpLocks/>
          </p:cNvCxnSpPr>
          <p:nvPr userDrawn="1"/>
        </p:nvCxnSpPr>
        <p:spPr>
          <a:xfrm>
            <a:off x="1318600" y="5297597"/>
            <a:ext cx="12724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8B42DCB1-839B-968B-1DC9-5906BF6A40ED}"/>
              </a:ext>
            </a:extLst>
          </p:cNvPr>
          <p:cNvCxnSpPr>
            <a:cxnSpLocks/>
          </p:cNvCxnSpPr>
          <p:nvPr userDrawn="1"/>
        </p:nvCxnSpPr>
        <p:spPr>
          <a:xfrm>
            <a:off x="4496765" y="2845396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7397600F-4DB7-AF17-0B2F-E94E1F1C0898}"/>
              </a:ext>
            </a:extLst>
          </p:cNvPr>
          <p:cNvCxnSpPr>
            <a:cxnSpLocks/>
          </p:cNvCxnSpPr>
          <p:nvPr userDrawn="1"/>
        </p:nvCxnSpPr>
        <p:spPr>
          <a:xfrm>
            <a:off x="10864880" y="2833980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6FEE73D7-7934-D24C-E5CD-6E4C8ECF3C41}"/>
              </a:ext>
            </a:extLst>
          </p:cNvPr>
          <p:cNvCxnSpPr>
            <a:cxnSpLocks/>
          </p:cNvCxnSpPr>
          <p:nvPr userDrawn="1"/>
        </p:nvCxnSpPr>
        <p:spPr>
          <a:xfrm>
            <a:off x="7686717" y="2822564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5BFC9235-3BC3-8E6C-A8F5-89AA1AA19110}"/>
              </a:ext>
            </a:extLst>
          </p:cNvPr>
          <p:cNvSpPr txBox="1"/>
          <p:nvPr userDrawn="1"/>
        </p:nvSpPr>
        <p:spPr>
          <a:xfrm>
            <a:off x="1306815" y="3645157"/>
            <a:ext cx="3189951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</a:t>
            </a:r>
            <a:r>
              <a:rPr lang="es-ES" sz="3200" dirty="0" err="1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Governance</a:t>
            </a:r>
            <a:endParaRPr lang="es-ES" sz="3200" dirty="0">
              <a:solidFill>
                <a:schemeClr val="bg1"/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9DC99CA-E424-BD32-824F-4BF3E2806C3B}"/>
              </a:ext>
            </a:extLst>
          </p:cNvPr>
          <p:cNvSpPr txBox="1"/>
          <p:nvPr userDrawn="1"/>
        </p:nvSpPr>
        <p:spPr>
          <a:xfrm>
            <a:off x="4479621" y="3679003"/>
            <a:ext cx="3189951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Central OS </a:t>
            </a:r>
            <a:r>
              <a:rPr lang="es-ES" sz="3200" dirty="0" err="1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Support</a:t>
            </a:r>
            <a:r>
              <a:rPr lang="es-ES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Office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14C4E36-FC32-56C0-82E0-BD0020EDFA7C}"/>
              </a:ext>
            </a:extLst>
          </p:cNvPr>
          <p:cNvSpPr txBox="1"/>
          <p:nvPr userDrawn="1"/>
        </p:nvSpPr>
        <p:spPr>
          <a:xfrm>
            <a:off x="11071012" y="3701455"/>
            <a:ext cx="3189951" cy="99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 err="1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Technical</a:t>
            </a:r>
            <a:r>
              <a:rPr lang="es-ES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</a:t>
            </a:r>
            <a:r>
              <a:rPr lang="es-ES" sz="3200" dirty="0" err="1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Infrastructure</a:t>
            </a:r>
            <a:endParaRPr lang="es-ES" sz="3200" dirty="0">
              <a:solidFill>
                <a:schemeClr val="bg1"/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FF6E16C-71D5-EDBC-5407-FB7576D069C5}"/>
              </a:ext>
            </a:extLst>
          </p:cNvPr>
          <p:cNvSpPr txBox="1"/>
          <p:nvPr userDrawn="1"/>
        </p:nvSpPr>
        <p:spPr>
          <a:xfrm>
            <a:off x="1331086" y="5825756"/>
            <a:ext cx="3153400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Decision</a:t>
            </a:r>
            <a:r>
              <a:rPr lang="es-ES" sz="3200" dirty="0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</a:t>
            </a: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Making</a:t>
            </a:r>
            <a:endParaRPr lang="es-ES" sz="3200" dirty="0">
              <a:solidFill>
                <a:schemeClr val="accent4"/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Priority</a:t>
            </a:r>
            <a:r>
              <a:rPr lang="es-ES" sz="3200" dirty="0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</a:t>
            </a: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Alignment</a:t>
            </a:r>
            <a:endParaRPr lang="es-ES" sz="3200" dirty="0">
              <a:solidFill>
                <a:schemeClr val="accent4"/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4E8ACB5-BE70-B643-2352-D00C3A694683}"/>
              </a:ext>
            </a:extLst>
          </p:cNvPr>
          <p:cNvSpPr txBox="1"/>
          <p:nvPr userDrawn="1"/>
        </p:nvSpPr>
        <p:spPr>
          <a:xfrm>
            <a:off x="4516172" y="5902699"/>
            <a:ext cx="3153400" cy="18774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Community</a:t>
            </a:r>
            <a:r>
              <a:rPr lang="es-ES" sz="3200" dirty="0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</a:t>
            </a:r>
            <a:r>
              <a:rPr lang="es-ES" sz="32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Support</a:t>
            </a:r>
            <a:r>
              <a:rPr lang="es-ES" sz="3200" dirty="0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, </a:t>
            </a:r>
            <a:r>
              <a:rPr lang="es-ES" sz="32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Outreach</a:t>
            </a:r>
            <a:r>
              <a:rPr lang="es-ES" sz="3200" dirty="0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, </a:t>
            </a:r>
            <a:r>
              <a:rPr lang="es-ES" sz="32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Education</a:t>
            </a:r>
            <a:endParaRPr lang="es-ES" sz="3200" dirty="0">
              <a:solidFill>
                <a:schemeClr val="accent5">
                  <a:lumMod val="40000"/>
                  <a:lumOff val="60000"/>
                </a:schemeClr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B7ECCAD-66E0-075B-71FC-FCC780A96538}"/>
              </a:ext>
            </a:extLst>
          </p:cNvPr>
          <p:cNvSpPr txBox="1"/>
          <p:nvPr userDrawn="1"/>
        </p:nvSpPr>
        <p:spPr>
          <a:xfrm>
            <a:off x="1319184" y="290664"/>
            <a:ext cx="5182099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Organizational</a:t>
            </a:r>
            <a:endParaRPr lang="es-ES" sz="4000" dirty="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200"/>
              </a:lnSpc>
            </a:pPr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OS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  <a:endParaRPr lang="es-ES" sz="4000" dirty="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8E88580-0219-F40D-01CF-67D407315CD6}"/>
              </a:ext>
            </a:extLst>
          </p:cNvPr>
          <p:cNvSpPr txBox="1"/>
          <p:nvPr userDrawn="1"/>
        </p:nvSpPr>
        <p:spPr>
          <a:xfrm>
            <a:off x="1319185" y="1476062"/>
            <a:ext cx="51820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Services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&amp;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Activities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10" name="CuadroTexto 3">
            <a:extLst>
              <a:ext uri="{FF2B5EF4-FFF2-40B4-BE49-F238E27FC236}">
                <a16:creationId xmlns:a16="http://schemas.microsoft.com/office/drawing/2014/main" id="{56BCA5C8-E3DD-F783-FC12-255792BE708D}"/>
              </a:ext>
            </a:extLst>
          </p:cNvPr>
          <p:cNvSpPr txBox="1"/>
          <p:nvPr userDrawn="1"/>
        </p:nvSpPr>
        <p:spPr>
          <a:xfrm>
            <a:off x="7638744" y="3866756"/>
            <a:ext cx="3189951" cy="547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</a:t>
            </a:r>
          </a:p>
        </p:txBody>
      </p:sp>
      <p:sp>
        <p:nvSpPr>
          <p:cNvPr id="11" name="CuadroTexto 19">
            <a:extLst>
              <a:ext uri="{FF2B5EF4-FFF2-40B4-BE49-F238E27FC236}">
                <a16:creationId xmlns:a16="http://schemas.microsoft.com/office/drawing/2014/main" id="{39E7553A-3E0F-FF0B-5CD3-9DF08C07CDD6}"/>
              </a:ext>
            </a:extLst>
          </p:cNvPr>
          <p:cNvSpPr txBox="1"/>
          <p:nvPr userDrawn="1"/>
        </p:nvSpPr>
        <p:spPr>
          <a:xfrm>
            <a:off x="7723269" y="6047355"/>
            <a:ext cx="3153400" cy="14342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Internal</a:t>
            </a:r>
            <a:r>
              <a:rPr lang="es-ES" sz="3200" dirty="0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&amp; </a:t>
            </a:r>
            <a:r>
              <a:rPr lang="es-ES" sz="3200" dirty="0" err="1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External</a:t>
            </a:r>
            <a:r>
              <a:rPr lang="es-ES" sz="3200" dirty="0">
                <a:solidFill>
                  <a:schemeClr val="accent4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 Mandate</a:t>
            </a:r>
          </a:p>
        </p:txBody>
      </p:sp>
      <p:sp>
        <p:nvSpPr>
          <p:cNvPr id="12" name="CuadroTexto 19">
            <a:extLst>
              <a:ext uri="{FF2B5EF4-FFF2-40B4-BE49-F238E27FC236}">
                <a16:creationId xmlns:a16="http://schemas.microsoft.com/office/drawing/2014/main" id="{738D8A34-0E14-49FD-92FB-F7F1FF508F14}"/>
              </a:ext>
            </a:extLst>
          </p:cNvPr>
          <p:cNvSpPr txBox="1"/>
          <p:nvPr userDrawn="1"/>
        </p:nvSpPr>
        <p:spPr>
          <a:xfrm>
            <a:off x="11107563" y="6181110"/>
            <a:ext cx="3153400" cy="9910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s-ES" sz="3200" dirty="0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Mediates OS </a:t>
            </a:r>
            <a:r>
              <a:rPr lang="es-ES" sz="3200" dirty="0" err="1">
                <a:solidFill>
                  <a:schemeClr val="accent5">
                    <a:lumMod val="40000"/>
                    <a:lumOff val="60000"/>
                  </a:schemeClr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Practice</a:t>
            </a:r>
            <a:endParaRPr lang="es-ES" sz="3200" dirty="0">
              <a:solidFill>
                <a:schemeClr val="accent5">
                  <a:lumMod val="40000"/>
                  <a:lumOff val="60000"/>
                </a:schemeClr>
              </a:solidFill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4466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7802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_Front_page_dar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>
            <a:extLst>
              <a:ext uri="{FF2B5EF4-FFF2-40B4-BE49-F238E27FC236}">
                <a16:creationId xmlns:a16="http://schemas.microsoft.com/office/drawing/2014/main" id="{849D7AE4-22F9-01D2-A2F9-B70DAE747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151" y="7314666"/>
            <a:ext cx="2782584" cy="994679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</p:spTree>
    <p:extLst>
      <p:ext uri="{BB962C8B-B14F-4D97-AF65-F5344CB8AC3E}">
        <p14:creationId xmlns:p14="http://schemas.microsoft.com/office/powerpoint/2010/main" val="3492903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53.xml"/><Relationship Id="rId3" Type="http://schemas.openxmlformats.org/officeDocument/2006/relationships/slideLayout" Target="../slideLayouts/slideLayout30.xml"/><Relationship Id="rId21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5" Type="http://schemas.openxmlformats.org/officeDocument/2006/relationships/slideLayout" Target="../slideLayouts/slideLayout52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slideLayout" Target="../slideLayouts/slideLayout47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23" Type="http://schemas.openxmlformats.org/officeDocument/2006/relationships/slideLayout" Target="../slideLayouts/slideLayout50.xml"/><Relationship Id="rId28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46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49.xml"/><Relationship Id="rId27" Type="http://schemas.openxmlformats.org/officeDocument/2006/relationships/slideLayout" Target="../slideLayouts/slideLayout54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26" Type="http://schemas.openxmlformats.org/officeDocument/2006/relationships/slideLayout" Target="../slideLayouts/slideLayout81.xml"/><Relationship Id="rId3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76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5" Type="http://schemas.openxmlformats.org/officeDocument/2006/relationships/slideLayout" Target="../slideLayouts/slideLayout80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slideLayout" Target="../slideLayouts/slideLayout75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79.xml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slideLayout" Target="../slideLayouts/slideLayout78.xml"/><Relationship Id="rId28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65.xml"/><Relationship Id="rId19" Type="http://schemas.openxmlformats.org/officeDocument/2006/relationships/slideLayout" Target="../slideLayouts/slideLayout7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slideLayout" Target="../slideLayouts/slideLayout77.xml"/><Relationship Id="rId27" Type="http://schemas.openxmlformats.org/officeDocument/2006/relationships/slideLayout" Target="../slideLayouts/slideLayout82.xml"/><Relationship Id="rId30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10.png"/><Relationship Id="rId4" Type="http://schemas.openxmlformats.org/officeDocument/2006/relationships/video" Target="../media/media4.mp4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Dr.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Kamran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Naim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4018" r:id="rId6"/>
    <p:sldLayoutId id="2147484021" r:id="rId7"/>
    <p:sldLayoutId id="2147484023" r:id="rId8"/>
    <p:sldLayoutId id="2147484026" r:id="rId9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3C277C22-B288-BDA8-4CE5-11DED466BCEE}"/>
              </a:ext>
            </a:extLst>
          </p:cNvPr>
          <p:cNvPicPr>
            <a:picLocks noChangeAspect="1"/>
          </p:cNvPicPr>
          <p:nvPr userDrawn="1"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cds.cern.ch/record/2745133/files/CERN-OPEN-2020-013.pdf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ta.cern.ch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sv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56044/files/CERN-OPEN-2023-007.pdf" TargetMode="Externa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kamran.naim@cern.ch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71A95E3-5F66-853F-C599-E4D10B637B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1844" y="165196"/>
            <a:ext cx="9063871" cy="2811921"/>
          </a:xfrm>
        </p:spPr>
        <p:txBody>
          <a:bodyPr/>
          <a:lstStyle/>
          <a:p>
            <a:r>
              <a:rPr lang="en-CA" dirty="0"/>
              <a:t>Open Science at CERN</a:t>
            </a:r>
          </a:p>
          <a:p>
            <a:endParaRPr lang="en-CA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584CE5E-A477-C3E8-9289-2CB702BED124}"/>
              </a:ext>
            </a:extLst>
          </p:cNvPr>
          <p:cNvSpPr txBox="1">
            <a:spLocks/>
          </p:cNvSpPr>
          <p:nvPr/>
        </p:nvSpPr>
        <p:spPr>
          <a:xfrm>
            <a:off x="251844" y="5023432"/>
            <a:ext cx="9526771" cy="24115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0"/>
              </a:spcBef>
              <a:buFontTx/>
              <a:buNone/>
              <a:defRPr sz="20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/>
              <a:t>March 2024</a:t>
            </a:r>
          </a:p>
          <a:p>
            <a:endParaRPr lang="en-CA" sz="2400" dirty="0"/>
          </a:p>
          <a:p>
            <a:r>
              <a:rPr lang="en-CA" sz="2400" b="1" dirty="0">
                <a:latin typeface="Roboto Mono" pitchFamily="49" charset="0"/>
                <a:ea typeface="Roboto Mono" pitchFamily="49" charset="0"/>
              </a:rPr>
              <a:t>Dr. Kamran Naim</a:t>
            </a:r>
          </a:p>
          <a:p>
            <a:r>
              <a:rPr lang="en-CA" sz="2400" dirty="0"/>
              <a:t>Head of Open Science</a:t>
            </a:r>
          </a:p>
          <a:p>
            <a:r>
              <a:rPr lang="en-CA" sz="2400" dirty="0"/>
              <a:t>European Organization for Nuclear Research (CERN)</a:t>
            </a:r>
          </a:p>
        </p:txBody>
      </p:sp>
    </p:spTree>
    <p:extLst>
      <p:ext uri="{BB962C8B-B14F-4D97-AF65-F5344CB8AC3E}">
        <p14:creationId xmlns:p14="http://schemas.microsoft.com/office/powerpoint/2010/main" val="935958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A24E7B5-2517-EB07-071A-765B4F92B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409AB7D7-4CF7-490C-683F-C35C48EB83DA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2" y="-2"/>
            <a:ext cx="15119351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600A57B-ED7C-B674-7B17-89AA0B4D8BB4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B908D30-7427-C04E-7493-6BF613D92A40}"/>
              </a:ext>
            </a:extLst>
          </p:cNvPr>
          <p:cNvSpPr txBox="1"/>
          <p:nvPr/>
        </p:nvSpPr>
        <p:spPr>
          <a:xfrm>
            <a:off x="1319185" y="914690"/>
            <a:ext cx="4595951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2012-2024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BE793C4-E09E-8873-4B3C-473FA3AB31B7}"/>
              </a:ext>
            </a:extLst>
          </p:cNvPr>
          <p:cNvCxnSpPr>
            <a:cxnSpLocks/>
          </p:cNvCxnSpPr>
          <p:nvPr/>
        </p:nvCxnSpPr>
        <p:spPr>
          <a:xfrm>
            <a:off x="1462370" y="2964957"/>
            <a:ext cx="0" cy="15326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id="{AF6C472C-05A8-DA20-C0E6-F5711A6F1D27}"/>
              </a:ext>
            </a:extLst>
          </p:cNvPr>
          <p:cNvSpPr/>
          <p:nvPr/>
        </p:nvSpPr>
        <p:spPr>
          <a:xfrm>
            <a:off x="1434022" y="2953846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8B502B54-8C84-7349-4D7C-CD9F05801C24}"/>
              </a:ext>
            </a:extLst>
          </p:cNvPr>
          <p:cNvGrpSpPr/>
          <p:nvPr/>
        </p:nvGrpSpPr>
        <p:grpSpPr>
          <a:xfrm>
            <a:off x="9007946" y="1750594"/>
            <a:ext cx="56696" cy="2529011"/>
            <a:chOff x="9007946" y="1750594"/>
            <a:chExt cx="56696" cy="2529011"/>
          </a:xfrm>
          <a:solidFill>
            <a:schemeClr val="bg1"/>
          </a:solidFill>
        </p:grpSpPr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DF30A5CC-07E8-1E76-E1F6-869E39E221D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030978" y="1761705"/>
              <a:ext cx="0" cy="251790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BE7DB935-F764-8DA8-DE51-F950F4403BA6}"/>
                </a:ext>
              </a:extLst>
            </p:cNvPr>
            <p:cNvSpPr/>
            <p:nvPr userDrawn="1"/>
          </p:nvSpPr>
          <p:spPr>
            <a:xfrm>
              <a:off x="9007946" y="1750594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888AE0EC-6F25-AA98-B06E-A69398A62549}"/>
              </a:ext>
            </a:extLst>
          </p:cNvPr>
          <p:cNvCxnSpPr>
            <a:cxnSpLocks/>
          </p:cNvCxnSpPr>
          <p:nvPr/>
        </p:nvCxnSpPr>
        <p:spPr>
          <a:xfrm flipV="1">
            <a:off x="1462370" y="4630479"/>
            <a:ext cx="0" cy="180272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lipse 11">
            <a:extLst>
              <a:ext uri="{FF2B5EF4-FFF2-40B4-BE49-F238E27FC236}">
                <a16:creationId xmlns:a16="http://schemas.microsoft.com/office/drawing/2014/main" id="{69375E41-73E3-57A8-4E77-B39AD4D17874}"/>
              </a:ext>
            </a:extLst>
          </p:cNvPr>
          <p:cNvSpPr/>
          <p:nvPr/>
        </p:nvSpPr>
        <p:spPr>
          <a:xfrm rot="10800000">
            <a:off x="1434022" y="6445033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CB94C20A-0883-38F5-068C-CACC7253A7F8}"/>
              </a:ext>
            </a:extLst>
          </p:cNvPr>
          <p:cNvCxnSpPr>
            <a:cxnSpLocks/>
          </p:cNvCxnSpPr>
          <p:nvPr/>
        </p:nvCxnSpPr>
        <p:spPr>
          <a:xfrm flipV="1">
            <a:off x="5288316" y="4783846"/>
            <a:ext cx="5316" cy="16178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Elipse 13">
            <a:extLst>
              <a:ext uri="{FF2B5EF4-FFF2-40B4-BE49-F238E27FC236}">
                <a16:creationId xmlns:a16="http://schemas.microsoft.com/office/drawing/2014/main" id="{1498E285-1EFA-B550-3189-856E126AFC32}"/>
              </a:ext>
            </a:extLst>
          </p:cNvPr>
          <p:cNvSpPr/>
          <p:nvPr/>
        </p:nvSpPr>
        <p:spPr>
          <a:xfrm rot="10800000">
            <a:off x="5259968" y="6413509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D4A6EF7C-C2D0-03C8-2415-D484F0461778}"/>
              </a:ext>
            </a:extLst>
          </p:cNvPr>
          <p:cNvGrpSpPr/>
          <p:nvPr/>
        </p:nvGrpSpPr>
        <p:grpSpPr>
          <a:xfrm>
            <a:off x="11304580" y="4630479"/>
            <a:ext cx="56696" cy="1607031"/>
            <a:chOff x="11304580" y="4630479"/>
            <a:chExt cx="56696" cy="1607031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5924E296-3869-883B-BA02-659C5FA02D9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332928" y="4630479"/>
              <a:ext cx="0" cy="1537595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2B7C5EEA-7A0D-231E-1A43-DBBD43364F5A}"/>
                </a:ext>
              </a:extLst>
            </p:cNvPr>
            <p:cNvSpPr/>
            <p:nvPr userDrawn="1"/>
          </p:nvSpPr>
          <p:spPr>
            <a:xfrm rot="10800000">
              <a:off x="11304580" y="6179906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D3D79EC-438F-4783-C94A-CE441D87C200}"/>
              </a:ext>
            </a:extLst>
          </p:cNvPr>
          <p:cNvSpPr txBox="1"/>
          <p:nvPr/>
        </p:nvSpPr>
        <p:spPr>
          <a:xfrm>
            <a:off x="1513750" y="28265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2012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BEDD0C1-5D1D-A2E5-E18E-2A07CB0D80EB}"/>
              </a:ext>
            </a:extLst>
          </p:cNvPr>
          <p:cNvSpPr txBox="1"/>
          <p:nvPr/>
        </p:nvSpPr>
        <p:spPr>
          <a:xfrm>
            <a:off x="1513750" y="3066592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CMS Open Data Policy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3A80DDF-8EEE-1BF6-0CF4-C4FD4579DF3D}"/>
              </a:ext>
            </a:extLst>
          </p:cNvPr>
          <p:cNvSpPr txBox="1"/>
          <p:nvPr/>
        </p:nvSpPr>
        <p:spPr>
          <a:xfrm>
            <a:off x="9087674" y="162346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73669B7-1157-953B-DBB2-B99BAC8EA686}"/>
              </a:ext>
            </a:extLst>
          </p:cNvPr>
          <p:cNvSpPr txBox="1"/>
          <p:nvPr/>
        </p:nvSpPr>
        <p:spPr>
          <a:xfrm>
            <a:off x="9087674" y="1863537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LHC Open Data Policy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FA77BF3-97BC-3F9E-EA23-6A78D555E956}"/>
              </a:ext>
            </a:extLst>
          </p:cNvPr>
          <p:cNvSpPr txBox="1"/>
          <p:nvPr/>
        </p:nvSpPr>
        <p:spPr>
          <a:xfrm>
            <a:off x="1533643" y="632073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2012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6C9D910-D082-9A5B-47CF-1849F81D02DC}"/>
              </a:ext>
            </a:extLst>
          </p:cNvPr>
          <p:cNvSpPr txBox="1"/>
          <p:nvPr/>
        </p:nvSpPr>
        <p:spPr>
          <a:xfrm>
            <a:off x="1533643" y="6560809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HEPdata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connected with INSPIRE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E7A2F945-466A-4FAA-B70D-75A3F4424A5B}"/>
              </a:ext>
            </a:extLst>
          </p:cNvPr>
          <p:cNvSpPr txBox="1"/>
          <p:nvPr/>
        </p:nvSpPr>
        <p:spPr>
          <a:xfrm>
            <a:off x="5356219" y="627683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D2A3DA1-E74E-B3E9-DD5F-19470FF2E7B2}"/>
              </a:ext>
            </a:extLst>
          </p:cNvPr>
          <p:cNvSpPr txBox="1"/>
          <p:nvPr/>
        </p:nvSpPr>
        <p:spPr>
          <a:xfrm>
            <a:off x="5356219" y="6516909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Data Portal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4380DE7-1228-F34C-4EA1-4B9231F4C5D7}"/>
              </a:ext>
            </a:extLst>
          </p:cNvPr>
          <p:cNvSpPr txBox="1"/>
          <p:nvPr/>
        </p:nvSpPr>
        <p:spPr>
          <a:xfrm>
            <a:off x="11404200" y="605049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995BD59-5895-08F0-418E-4246C39B3883}"/>
              </a:ext>
            </a:extLst>
          </p:cNvPr>
          <p:cNvSpPr txBox="1"/>
          <p:nvPr/>
        </p:nvSpPr>
        <p:spPr>
          <a:xfrm>
            <a:off x="11404200" y="6290563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More than 5000TB of data in CERN Open Data Portal</a:t>
            </a:r>
          </a:p>
        </p:txBody>
      </p:sp>
    </p:spTree>
    <p:extLst>
      <p:ext uri="{BB962C8B-B14F-4D97-AF65-F5344CB8AC3E}">
        <p14:creationId xmlns:p14="http://schemas.microsoft.com/office/powerpoint/2010/main" val="857812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13AC020-3B3F-7940-F5E8-879FF16B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11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583123E-1070-D4A1-67EE-C1DC6F521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"/>
          <a:stretch/>
        </p:blipFill>
        <p:spPr>
          <a:xfrm>
            <a:off x="1400368" y="0"/>
            <a:ext cx="13658850" cy="868997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029B251-9031-6141-A5C3-433869E7202F}"/>
              </a:ext>
            </a:extLst>
          </p:cNvPr>
          <p:cNvSpPr txBox="1"/>
          <p:nvPr/>
        </p:nvSpPr>
        <p:spPr>
          <a:xfrm>
            <a:off x="7132905" y="664801"/>
            <a:ext cx="2220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Additional documentation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published results.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E6E33FE-FC6C-3218-C4B6-6BD7E92A43F8}"/>
              </a:ext>
            </a:extLst>
          </p:cNvPr>
          <p:cNvSpPr txBox="1"/>
          <p:nvPr/>
        </p:nvSpPr>
        <p:spPr>
          <a:xfrm>
            <a:off x="7132905" y="38788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1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D7B6AD-D48B-2C6A-52A9-B43D2A99634E}"/>
              </a:ext>
            </a:extLst>
          </p:cNvPr>
          <p:cNvSpPr txBox="1"/>
          <p:nvPr/>
        </p:nvSpPr>
        <p:spPr>
          <a:xfrm>
            <a:off x="6736467" y="3015586"/>
            <a:ext cx="3073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Simplified data formats for analysis in outreach and training exercises.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D999693-AEC7-B6C0-6D8F-8C0555592A1D}"/>
              </a:ext>
            </a:extLst>
          </p:cNvPr>
          <p:cNvSpPr txBox="1"/>
          <p:nvPr/>
        </p:nvSpPr>
        <p:spPr>
          <a:xfrm>
            <a:off x="7132905" y="2738666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96F4F3-6C70-6532-56EC-5D2AC9DF4E36}"/>
              </a:ext>
            </a:extLst>
          </p:cNvPr>
          <p:cNvSpPr txBox="1"/>
          <p:nvPr/>
        </p:nvSpPr>
        <p:spPr>
          <a:xfrm>
            <a:off x="5735256" y="5254291"/>
            <a:ext cx="4982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Reconstructed data &amp; simulations </a:t>
            </a:r>
            <a:b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scientific analysis.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E38CC7F-EC35-0090-FABE-B5CFD48A3B0A}"/>
              </a:ext>
            </a:extLst>
          </p:cNvPr>
          <p:cNvSpPr txBox="1"/>
          <p:nvPr/>
        </p:nvSpPr>
        <p:spPr>
          <a:xfrm>
            <a:off x="7132905" y="497737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8212718-E14E-C5F5-B7C4-3DC76D330FC3}"/>
              </a:ext>
            </a:extLst>
          </p:cNvPr>
          <p:cNvSpPr txBox="1"/>
          <p:nvPr/>
        </p:nvSpPr>
        <p:spPr>
          <a:xfrm>
            <a:off x="3900668" y="7423284"/>
            <a:ext cx="85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Basic raw level data and their associated software which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allows access to full potential of experimental data.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FA752E-9D5C-684E-AC9D-CCE4873A3410}"/>
              </a:ext>
            </a:extLst>
          </p:cNvPr>
          <p:cNvSpPr txBox="1"/>
          <p:nvPr/>
        </p:nvSpPr>
        <p:spPr>
          <a:xfrm>
            <a:off x="7132905" y="7146364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971A586-8D61-7E13-2E11-2265E0B38D72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E8BB8E0-E93C-5399-15D3-A047C7126165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Data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Levels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E24DC27-C640-28A8-ACE6-4D4872264ED8}"/>
              </a:ext>
            </a:extLst>
          </p:cNvPr>
          <p:cNvSpPr txBox="1"/>
          <p:nvPr/>
        </p:nvSpPr>
        <p:spPr>
          <a:xfrm>
            <a:off x="11073978" y="203214"/>
            <a:ext cx="3808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l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Akopov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et al., Status report of the DPHEP Study Group: Towards a global effort for sustainable data preservation in high energy physics. </a:t>
            </a: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preprint arXiv:1205.4667 (2012).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BB4BCA3-0519-7F9A-6ABB-8ECA89960591}"/>
              </a:ext>
            </a:extLst>
          </p:cNvPr>
          <p:cNvSpPr txBox="1"/>
          <p:nvPr/>
        </p:nvSpPr>
        <p:spPr>
          <a:xfrm>
            <a:off x="9984259" y="1136822"/>
            <a:ext cx="1828800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GigaBytes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74ECC1-57F6-93E2-DF6D-DC25B3B171D5}"/>
              </a:ext>
            </a:extLst>
          </p:cNvPr>
          <p:cNvSpPr txBox="1"/>
          <p:nvPr/>
        </p:nvSpPr>
        <p:spPr>
          <a:xfrm>
            <a:off x="10585048" y="2976650"/>
            <a:ext cx="1828800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TeraBytes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B07500-3BEE-FCBD-1073-F78186043FF0}"/>
              </a:ext>
            </a:extLst>
          </p:cNvPr>
          <p:cNvSpPr txBox="1"/>
          <p:nvPr/>
        </p:nvSpPr>
        <p:spPr>
          <a:xfrm>
            <a:off x="11423330" y="5226301"/>
            <a:ext cx="1828800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PetaBytes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A2EA1C-E3FA-1EEA-0DE2-F2538A9BB414}"/>
              </a:ext>
            </a:extLst>
          </p:cNvPr>
          <p:cNvSpPr txBox="1"/>
          <p:nvPr/>
        </p:nvSpPr>
        <p:spPr>
          <a:xfrm>
            <a:off x="12928885" y="7204378"/>
            <a:ext cx="1828800" cy="437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EXaBytes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6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>
            <a:extLst>
              <a:ext uri="{FF2B5EF4-FFF2-40B4-BE49-F238E27FC236}">
                <a16:creationId xmlns:a16="http://schemas.microsoft.com/office/drawing/2014/main" id="{DD528F9A-8FBB-1710-4914-C720F09B32E6}"/>
              </a:ext>
            </a:extLst>
          </p:cNvPr>
          <p:cNvSpPr txBox="1"/>
          <p:nvPr/>
        </p:nvSpPr>
        <p:spPr>
          <a:xfrm>
            <a:off x="6115146" y="503951"/>
            <a:ext cx="7976097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Published in 2020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experiments engage into opening datasets to the world.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4 levels of data: commitment is for levels 1, 2, 3, due to level 4  volumes and complexity.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data are released with persistent identifiers.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Data and associated data services apply open and FAIR principles.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CC-0 waivers are applied as standard.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Researchers and experiments are expected to develop data management plans for their research activities.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Level 3 Releases: calibrated reconstructed data with the level of detail useful for algorithmic, performance and physics studies.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Release of these data will be accompanied by: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provenance metadata;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simulated data samples;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Analysis software;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Reproducible example analysis workflows; and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Virtual computing environments.</a:t>
            </a:r>
          </a:p>
        </p:txBody>
      </p:sp>
      <p:pic>
        <p:nvPicPr>
          <p:cNvPr id="4" name="Graphic 3" descr="Document with solid fill">
            <a:hlinkClick r:id="rId2"/>
            <a:extLst>
              <a:ext uri="{FF2B5EF4-FFF2-40B4-BE49-F238E27FC236}">
                <a16:creationId xmlns:a16="http://schemas.microsoft.com/office/drawing/2014/main" id="{5E496AED-D6AA-E0BF-450A-D635A713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5367" y="3299692"/>
            <a:ext cx="2041377" cy="20413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71127E-9C31-7267-48E7-F8EF689671AC}"/>
              </a:ext>
            </a:extLst>
          </p:cNvPr>
          <p:cNvSpPr txBox="1"/>
          <p:nvPr/>
        </p:nvSpPr>
        <p:spPr>
          <a:xfrm>
            <a:off x="1956352" y="5853479"/>
            <a:ext cx="2679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FFFF"/>
                </a:solidFill>
              </a:rPr>
              <a:t>Full Policy Text</a:t>
            </a:r>
          </a:p>
        </p:txBody>
      </p:sp>
      <p:pic>
        <p:nvPicPr>
          <p:cNvPr id="8" name="Graphic 7" descr="Cursor with solid fill">
            <a:extLst>
              <a:ext uri="{FF2B5EF4-FFF2-40B4-BE49-F238E27FC236}">
                <a16:creationId xmlns:a16="http://schemas.microsoft.com/office/drawing/2014/main" id="{1FF0B534-575E-8FF5-E0ED-AB87D44F99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2275367" y="4659884"/>
            <a:ext cx="954107" cy="9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45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EC3E06-868F-0F5C-87B5-6332EE18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3" name="Imagen 2" descr="Una captura de pantalla de una red social&#10;&#10;Descripción generada automáticamente">
            <a:extLst>
              <a:ext uri="{FF2B5EF4-FFF2-40B4-BE49-F238E27FC236}">
                <a16:creationId xmlns:a16="http://schemas.microsoft.com/office/drawing/2014/main" id="{CE8ECBF5-59AB-564E-B26D-EE618C9371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25"/>
          <a:stretch/>
        </p:blipFill>
        <p:spPr>
          <a:xfrm>
            <a:off x="1165515" y="480877"/>
            <a:ext cx="13728923" cy="7679008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AF438E4D-62B0-A08B-22C5-CF8F71DB65E5}"/>
              </a:ext>
            </a:extLst>
          </p:cNvPr>
          <p:cNvSpPr txBox="1"/>
          <p:nvPr/>
        </p:nvSpPr>
        <p:spPr>
          <a:xfrm>
            <a:off x="1165515" y="7821331"/>
            <a:ext cx="75624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sng" strike="noStrike" dirty="0">
                <a:solidFill>
                  <a:srgbClr val="1155CC"/>
                </a:solidFill>
                <a:effectLst/>
                <a:latin typeface="Roboto Mono Light" pitchFamily="49" charset="0"/>
                <a:ea typeface="Roboto Mono Light" pitchFamily="49" charset="0"/>
                <a:hlinkClick r:id="rId3"/>
              </a:rPr>
              <a:t>https://opendata.cern.ch/</a:t>
            </a:r>
            <a:endParaRPr lang="en-GB" sz="1600" dirty="0">
              <a:latin typeface="Roboto Mono Light" pitchFamily="49" charset="0"/>
              <a:ea typeface="Roboto Mono Light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3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3EF8413-3E69-6ED9-B672-2B21A9214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551C2503-8A87-8AD1-3C2B-ED34D37849D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0"/>
            <a:ext cx="15119350" cy="864076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D944A7F-36D6-8AAE-D7A1-953FB2168FBC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Software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2AE139-7CBB-63DA-B682-B67F2F729D64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1993-2023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B1DFC088-6AA2-B0B7-C2D9-E93CD69CE9BF}"/>
              </a:ext>
            </a:extLst>
          </p:cNvPr>
          <p:cNvGrpSpPr/>
          <p:nvPr/>
        </p:nvGrpSpPr>
        <p:grpSpPr>
          <a:xfrm>
            <a:off x="1407385" y="2071128"/>
            <a:ext cx="56696" cy="5005572"/>
            <a:chOff x="1524343" y="2071128"/>
            <a:chExt cx="56696" cy="5005572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B080BDA9-B858-C9D1-DA74-5948B961C6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52691" y="2099930"/>
              <a:ext cx="0" cy="497677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CA605DE7-1E94-A6EB-E400-354C6E8E96AB}"/>
                </a:ext>
              </a:extLst>
            </p:cNvPr>
            <p:cNvSpPr/>
            <p:nvPr userDrawn="1"/>
          </p:nvSpPr>
          <p:spPr>
            <a:xfrm>
              <a:off x="1524343" y="207112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F91D7E3-2BC7-549F-F231-D20A86A03D2F}"/>
              </a:ext>
            </a:extLst>
          </p:cNvPr>
          <p:cNvGrpSpPr/>
          <p:nvPr/>
        </p:nvGrpSpPr>
        <p:grpSpPr>
          <a:xfrm>
            <a:off x="12381540" y="3296093"/>
            <a:ext cx="56696" cy="2579910"/>
            <a:chOff x="12381540" y="3296093"/>
            <a:chExt cx="56696" cy="2579910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2A6F2834-C551-69C7-A15B-BA8B598CAA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1BE51E66-B635-0AA9-FB71-CBE63818A6AF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9CAB5828-BD31-85EE-6A61-8412F64B085C}"/>
              </a:ext>
            </a:extLst>
          </p:cNvPr>
          <p:cNvGrpSpPr/>
          <p:nvPr/>
        </p:nvGrpSpPr>
        <p:grpSpPr>
          <a:xfrm>
            <a:off x="2527346" y="3346890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738792A9-5C4C-DE27-42C8-BDC88D27BD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04D97B8D-AAAB-6C4E-1535-D031D66FD665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0C0E3B95-D772-C352-541E-02EB08F1A705}"/>
              </a:ext>
            </a:extLst>
          </p:cNvPr>
          <p:cNvGrpSpPr/>
          <p:nvPr/>
        </p:nvGrpSpPr>
        <p:grpSpPr>
          <a:xfrm>
            <a:off x="4125775" y="2733162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597C95DF-D4A3-48E5-BE93-ABE6392E05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C0F31869-F40A-7710-40B2-580D88DDE8B1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7C4466-8BFE-E69D-320E-D3FF9460D245}"/>
              </a:ext>
            </a:extLst>
          </p:cNvPr>
          <p:cNvSpPr txBox="1"/>
          <p:nvPr/>
        </p:nvSpPr>
        <p:spPr>
          <a:xfrm>
            <a:off x="1464081" y="193834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1993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48198EC-2A1A-CB49-603C-69E0DF04D2AE}"/>
              </a:ext>
            </a:extLst>
          </p:cNvPr>
          <p:cNvSpPr txBox="1"/>
          <p:nvPr/>
        </p:nvSpPr>
        <p:spPr>
          <a:xfrm>
            <a:off x="1470137" y="219658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WWW released into public domain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8EDCF57-6CD2-94FB-BBA3-006EA8E443C2}"/>
              </a:ext>
            </a:extLst>
          </p:cNvPr>
          <p:cNvSpPr txBox="1"/>
          <p:nvPr/>
        </p:nvSpPr>
        <p:spPr>
          <a:xfrm>
            <a:off x="2584042" y="3219896"/>
            <a:ext cx="142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1995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640D2B5-C573-4E1F-60AC-E97C7CACCBF0}"/>
              </a:ext>
            </a:extLst>
          </p:cNvPr>
          <p:cNvSpPr txBox="1"/>
          <p:nvPr/>
        </p:nvSpPr>
        <p:spPr>
          <a:xfrm>
            <a:off x="2590098" y="3478134"/>
            <a:ext cx="13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ROOT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72D8A3C-5A86-0AD6-6DD5-1BF24CB9C838}"/>
              </a:ext>
            </a:extLst>
          </p:cNvPr>
          <p:cNvSpPr txBox="1"/>
          <p:nvPr/>
        </p:nvSpPr>
        <p:spPr>
          <a:xfrm>
            <a:off x="4210819" y="259432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2002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BA0E6D3-E8AD-EB59-B0AE-961933EEC484}"/>
              </a:ext>
            </a:extLst>
          </p:cNvPr>
          <p:cNvSpPr txBox="1"/>
          <p:nvPr/>
        </p:nvSpPr>
        <p:spPr>
          <a:xfrm>
            <a:off x="4210819" y="2852563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Indico, </a:t>
            </a:r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Invenio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DADFA3-3281-39FC-E9AE-EE85ACC20BDE}"/>
              </a:ext>
            </a:extLst>
          </p:cNvPr>
          <p:cNvSpPr txBox="1"/>
          <p:nvPr/>
        </p:nvSpPr>
        <p:spPr>
          <a:xfrm>
            <a:off x="12497915" y="567879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22EA8D7-24F3-1FCB-A355-11710185E016}"/>
              </a:ext>
            </a:extLst>
          </p:cNvPr>
          <p:cNvSpPr txBox="1"/>
          <p:nvPr/>
        </p:nvSpPr>
        <p:spPr>
          <a:xfrm>
            <a:off x="12497915" y="594914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Source Program Office (OSPO) launched</a:t>
            </a:r>
          </a:p>
        </p:txBody>
      </p:sp>
    </p:spTree>
    <p:extLst>
      <p:ext uri="{BB962C8B-B14F-4D97-AF65-F5344CB8AC3E}">
        <p14:creationId xmlns:p14="http://schemas.microsoft.com/office/powerpoint/2010/main" val="2916477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CE1BD51-1BF7-4AAE-3231-9736A5C328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234D996C-2C3F-E601-36AC-20EDB76462CD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65" y="-1"/>
            <a:ext cx="15119351" cy="863825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692B18F-90C0-0A1A-5261-43F39952CA2C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Hardware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D4A05AA-DE7A-A406-F718-9530B4791DBF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2008-2024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DBB2C710-DFCD-9ED8-6BDF-18AB57B53D30}"/>
              </a:ext>
            </a:extLst>
          </p:cNvPr>
          <p:cNvGrpSpPr/>
          <p:nvPr/>
        </p:nvGrpSpPr>
        <p:grpSpPr>
          <a:xfrm>
            <a:off x="1371554" y="2331626"/>
            <a:ext cx="56696" cy="2459464"/>
            <a:chOff x="1371554" y="2331626"/>
            <a:chExt cx="56696" cy="2459464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2FCF4837-7C71-F0FA-313E-75373220B8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99902" y="2360428"/>
              <a:ext cx="0" cy="2430662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297D40CF-D842-27CD-D823-9F4C23E41F7E}"/>
                </a:ext>
              </a:extLst>
            </p:cNvPr>
            <p:cNvSpPr/>
            <p:nvPr userDrawn="1"/>
          </p:nvSpPr>
          <p:spPr>
            <a:xfrm>
              <a:off x="1371554" y="2331626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EE3459B5-A5D0-56BB-71B6-9960EB0B88D1}"/>
              </a:ext>
            </a:extLst>
          </p:cNvPr>
          <p:cNvGrpSpPr/>
          <p:nvPr/>
        </p:nvGrpSpPr>
        <p:grpSpPr>
          <a:xfrm>
            <a:off x="4359691" y="1797497"/>
            <a:ext cx="56696" cy="1778262"/>
            <a:chOff x="4359691" y="1797497"/>
            <a:chExt cx="56696" cy="1778262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D6FB8076-A829-7DEE-55CE-3413D746827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388039" y="1826299"/>
              <a:ext cx="0" cy="174946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80599A33-3A6E-F3ED-00B8-86CE3A447FC7}"/>
                </a:ext>
              </a:extLst>
            </p:cNvPr>
            <p:cNvSpPr/>
            <p:nvPr userDrawn="1"/>
          </p:nvSpPr>
          <p:spPr>
            <a:xfrm>
              <a:off x="4359691" y="1797497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23BB0AD5-D24E-DF4C-555A-23798B2D300E}"/>
              </a:ext>
            </a:extLst>
          </p:cNvPr>
          <p:cNvGrpSpPr/>
          <p:nvPr/>
        </p:nvGrpSpPr>
        <p:grpSpPr>
          <a:xfrm>
            <a:off x="2647449" y="5308615"/>
            <a:ext cx="56696" cy="2084431"/>
            <a:chOff x="2647449" y="5460011"/>
            <a:chExt cx="56696" cy="2084431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93DC491D-499B-DE81-2317-111DA42455D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2675797" y="5460011"/>
              <a:ext cx="0" cy="2014995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690DEFBB-418A-008F-C50E-25368598FF3B}"/>
                </a:ext>
              </a:extLst>
            </p:cNvPr>
            <p:cNvSpPr/>
            <p:nvPr userDrawn="1"/>
          </p:nvSpPr>
          <p:spPr>
            <a:xfrm rot="10800000">
              <a:off x="2647449" y="748683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0B6C661F-3C51-0756-E7C8-257E1D82AC00}"/>
              </a:ext>
            </a:extLst>
          </p:cNvPr>
          <p:cNvGrpSpPr/>
          <p:nvPr/>
        </p:nvGrpSpPr>
        <p:grpSpPr>
          <a:xfrm>
            <a:off x="4359691" y="4791090"/>
            <a:ext cx="56696" cy="1682997"/>
            <a:chOff x="4359691" y="4791090"/>
            <a:chExt cx="56696" cy="1682997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EBE62C4E-B9A3-C483-6887-8EEAA2C07515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4388038" y="4791090"/>
              <a:ext cx="1" cy="161356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4E7DFA98-0DEF-A7F0-8BF4-F558CB2F2B1D}"/>
                </a:ext>
              </a:extLst>
            </p:cNvPr>
            <p:cNvSpPr/>
            <p:nvPr userDrawn="1"/>
          </p:nvSpPr>
          <p:spPr>
            <a:xfrm rot="10800000">
              <a:off x="4359691" y="641648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C861E14-BD36-2A7A-57B0-09964AE561E5}"/>
              </a:ext>
            </a:extLst>
          </p:cNvPr>
          <p:cNvGrpSpPr/>
          <p:nvPr/>
        </p:nvGrpSpPr>
        <p:grpSpPr>
          <a:xfrm>
            <a:off x="11237184" y="4051005"/>
            <a:ext cx="56696" cy="2245188"/>
            <a:chOff x="11237184" y="4051005"/>
            <a:chExt cx="56696" cy="2245188"/>
          </a:xfrm>
          <a:solidFill>
            <a:schemeClr val="bg1"/>
          </a:solidFill>
        </p:grpSpPr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56FA27D3-CFDA-CAB4-1B0A-5204D30369B2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265532" y="4051005"/>
              <a:ext cx="0" cy="2175752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D4837976-1891-E15E-8C3C-179A40A6F898}"/>
                </a:ext>
              </a:extLst>
            </p:cNvPr>
            <p:cNvSpPr/>
            <p:nvPr userDrawn="1"/>
          </p:nvSpPr>
          <p:spPr>
            <a:xfrm rot="10800000">
              <a:off x="11237184" y="623858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CBB01DD5-4348-BA65-6065-594C368A55FF}"/>
              </a:ext>
            </a:extLst>
          </p:cNvPr>
          <p:cNvGrpSpPr/>
          <p:nvPr/>
        </p:nvGrpSpPr>
        <p:grpSpPr>
          <a:xfrm>
            <a:off x="9147888" y="1358463"/>
            <a:ext cx="56696" cy="2522421"/>
            <a:chOff x="9147888" y="1358463"/>
            <a:chExt cx="56696" cy="2522421"/>
          </a:xfrm>
          <a:solidFill>
            <a:schemeClr val="bg1"/>
          </a:solidFill>
        </p:grpSpPr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EEF20A70-4B5A-C9AD-73BC-ED12C5AF78D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176236" y="1387265"/>
              <a:ext cx="0" cy="249361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683E7C2E-E031-109E-9763-47FFB1C59CEB}"/>
                </a:ext>
              </a:extLst>
            </p:cNvPr>
            <p:cNvSpPr/>
            <p:nvPr userDrawn="1"/>
          </p:nvSpPr>
          <p:spPr>
            <a:xfrm>
              <a:off x="9147888" y="135846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50580382-D72A-270F-E3B7-7A368F3EB2FF}"/>
              </a:ext>
            </a:extLst>
          </p:cNvPr>
          <p:cNvGrpSpPr/>
          <p:nvPr/>
        </p:nvGrpSpPr>
        <p:grpSpPr>
          <a:xfrm>
            <a:off x="11237184" y="1640174"/>
            <a:ext cx="56696" cy="1718030"/>
            <a:chOff x="11237184" y="1640174"/>
            <a:chExt cx="56696" cy="1718030"/>
          </a:xfrm>
          <a:solidFill>
            <a:schemeClr val="bg1"/>
          </a:solidFill>
        </p:grpSpPr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E44E4557-949F-7359-62B3-130ECD793E4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65532" y="1668976"/>
              <a:ext cx="0" cy="1689228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4981907E-93AF-CA22-AE44-CADE6A5E55AB}"/>
                </a:ext>
              </a:extLst>
            </p:cNvPr>
            <p:cNvSpPr/>
            <p:nvPr userDrawn="1"/>
          </p:nvSpPr>
          <p:spPr>
            <a:xfrm>
              <a:off x="11237184" y="1640174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84046E81-AB80-1557-7B4F-3633984535E2}"/>
              </a:ext>
            </a:extLst>
          </p:cNvPr>
          <p:cNvGrpSpPr/>
          <p:nvPr/>
        </p:nvGrpSpPr>
        <p:grpSpPr>
          <a:xfrm>
            <a:off x="12617153" y="2557112"/>
            <a:ext cx="56696" cy="1392883"/>
            <a:chOff x="12617153" y="2557112"/>
            <a:chExt cx="56696" cy="1392883"/>
          </a:xfrm>
          <a:solidFill>
            <a:schemeClr val="bg1"/>
          </a:solidFill>
        </p:grpSpPr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AB3CE310-B719-BBBD-1B30-EA5A652570A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45501" y="2585914"/>
              <a:ext cx="0" cy="136408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B12F91D7-E30A-95F8-B97B-09E359229B5A}"/>
                </a:ext>
              </a:extLst>
            </p:cNvPr>
            <p:cNvSpPr/>
            <p:nvPr userDrawn="1"/>
          </p:nvSpPr>
          <p:spPr>
            <a:xfrm>
              <a:off x="12617153" y="255711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CDE9ED6-CE11-425D-CDBA-5F6BACBF7853}"/>
              </a:ext>
            </a:extLst>
          </p:cNvPr>
          <p:cNvSpPr txBox="1"/>
          <p:nvPr/>
        </p:nvSpPr>
        <p:spPr>
          <a:xfrm>
            <a:off x="1484850" y="219884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2008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BF77D84-117E-B58E-4556-B4878BFA58F1}"/>
              </a:ext>
            </a:extLst>
          </p:cNvPr>
          <p:cNvSpPr txBox="1"/>
          <p:nvPr/>
        </p:nvSpPr>
        <p:spPr>
          <a:xfrm>
            <a:off x="1484850" y="2451027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White Rabbit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978FA3A-4B6A-E684-7BF3-3414FC12ACDC}"/>
              </a:ext>
            </a:extLst>
          </p:cNvPr>
          <p:cNvSpPr txBox="1"/>
          <p:nvPr/>
        </p:nvSpPr>
        <p:spPr>
          <a:xfrm>
            <a:off x="4450522" y="167429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2011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D2B3520-536B-1DF9-D445-1D1C05D2BFD5}"/>
              </a:ext>
            </a:extLst>
          </p:cNvPr>
          <p:cNvSpPr txBox="1"/>
          <p:nvPr/>
        </p:nvSpPr>
        <p:spPr>
          <a:xfrm>
            <a:off x="4450522" y="1932533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Hardware License V1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07441E3-A1CA-4F76-1CE4-52A2FFDA6A74}"/>
              </a:ext>
            </a:extLst>
          </p:cNvPr>
          <p:cNvSpPr txBox="1"/>
          <p:nvPr/>
        </p:nvSpPr>
        <p:spPr>
          <a:xfrm>
            <a:off x="9232932" y="1263064"/>
            <a:ext cx="1886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F6E8AEA-87C2-A8BD-DE41-EB0043D7DF4F}"/>
              </a:ext>
            </a:extLst>
          </p:cNvPr>
          <p:cNvSpPr txBox="1"/>
          <p:nvPr/>
        </p:nvSpPr>
        <p:spPr>
          <a:xfrm>
            <a:off x="9232933" y="1527358"/>
            <a:ext cx="18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OHL V2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538F989-B363-1C3E-1DB2-BAD14650944B}"/>
              </a:ext>
            </a:extLst>
          </p:cNvPr>
          <p:cNvSpPr txBox="1"/>
          <p:nvPr/>
        </p:nvSpPr>
        <p:spPr>
          <a:xfrm>
            <a:off x="11322228" y="1536195"/>
            <a:ext cx="1288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2204DF9C-87C5-8994-ED35-27752611F844}"/>
              </a:ext>
            </a:extLst>
          </p:cNvPr>
          <p:cNvSpPr txBox="1"/>
          <p:nvPr/>
        </p:nvSpPr>
        <p:spPr>
          <a:xfrm>
            <a:off x="11322228" y="1800489"/>
            <a:ext cx="13799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OSPO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C5561AF-EFA1-2F7A-5422-72AD6392C7D9}"/>
              </a:ext>
            </a:extLst>
          </p:cNvPr>
          <p:cNvSpPr txBox="1"/>
          <p:nvPr/>
        </p:nvSpPr>
        <p:spPr>
          <a:xfrm>
            <a:off x="12702197" y="2427341"/>
            <a:ext cx="1886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676615A1-3706-9A40-62F6-D39451592FD1}"/>
              </a:ext>
            </a:extLst>
          </p:cNvPr>
          <p:cNvSpPr txBox="1"/>
          <p:nvPr/>
        </p:nvSpPr>
        <p:spPr>
          <a:xfrm>
            <a:off x="12702198" y="2697691"/>
            <a:ext cx="1853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White Rabbit Collaboration established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6C550A22-C747-4ADA-B64A-42983B556329}"/>
              </a:ext>
            </a:extLst>
          </p:cNvPr>
          <p:cNvSpPr txBox="1"/>
          <p:nvPr/>
        </p:nvSpPr>
        <p:spPr>
          <a:xfrm>
            <a:off x="2733080" y="7188198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2009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7B14F862-88D7-E17C-E27F-AC211C84E1D1}"/>
              </a:ext>
            </a:extLst>
          </p:cNvPr>
          <p:cNvSpPr txBox="1"/>
          <p:nvPr/>
        </p:nvSpPr>
        <p:spPr>
          <a:xfrm>
            <a:off x="2733081" y="7428268"/>
            <a:ext cx="1683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 Repository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B0BE74EB-A38B-9540-FEB6-BDF80F8E2987}"/>
              </a:ext>
            </a:extLst>
          </p:cNvPr>
          <p:cNvSpPr txBox="1"/>
          <p:nvPr/>
        </p:nvSpPr>
        <p:spPr>
          <a:xfrm>
            <a:off x="4458133" y="6285615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2011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5941455-5B27-B2C1-BF34-6133177B6BC6}"/>
              </a:ext>
            </a:extLst>
          </p:cNvPr>
          <p:cNvSpPr txBox="1"/>
          <p:nvPr/>
        </p:nvSpPr>
        <p:spPr>
          <a:xfrm>
            <a:off x="4458134" y="6549909"/>
            <a:ext cx="214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joins </a:t>
            </a:r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KiCad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development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68753E8-D1AC-9BB0-8FAB-CB3679A9EA14}"/>
              </a:ext>
            </a:extLst>
          </p:cNvPr>
          <p:cNvSpPr txBox="1"/>
          <p:nvPr/>
        </p:nvSpPr>
        <p:spPr>
          <a:xfrm>
            <a:off x="11335942" y="6095143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8F6DC44D-9D11-D266-8D65-BEE0063E42CE}"/>
              </a:ext>
            </a:extLst>
          </p:cNvPr>
          <p:cNvSpPr txBox="1"/>
          <p:nvPr/>
        </p:nvSpPr>
        <p:spPr>
          <a:xfrm>
            <a:off x="11335942" y="6365493"/>
            <a:ext cx="2464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KiCad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supported through commercial company</a:t>
            </a:r>
          </a:p>
        </p:txBody>
      </p:sp>
    </p:spTree>
    <p:extLst>
      <p:ext uri="{BB962C8B-B14F-4D97-AF65-F5344CB8AC3E}">
        <p14:creationId xmlns:p14="http://schemas.microsoft.com/office/powerpoint/2010/main" val="2601088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26F29B-3CE3-285C-0C66-D0E0B431A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16</a:t>
            </a:fld>
            <a:endParaRPr lang="es-ES"/>
          </a:p>
        </p:txBody>
      </p:sp>
      <p:pic>
        <p:nvPicPr>
          <p:cNvPr id="3" name="Imagen 2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440AE5-103B-CD29-699C-C5C42CB72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922" y="20896"/>
            <a:ext cx="15193194" cy="859897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23F7501-2F86-BA84-F160-021D66986BCC}"/>
              </a:ext>
            </a:extLst>
          </p:cNvPr>
          <p:cNvSpPr txBox="1"/>
          <p:nvPr/>
        </p:nvSpPr>
        <p:spPr>
          <a:xfrm>
            <a:off x="7286362" y="2614901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STRATEGIC</a:t>
            </a:r>
          </a:p>
          <a:p>
            <a:endParaRPr lang="en-GB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4FB0CBC-D1BF-4B9B-54A0-AF8169562738}"/>
              </a:ext>
            </a:extLst>
          </p:cNvPr>
          <p:cNvSpPr txBox="1"/>
          <p:nvPr/>
        </p:nvSpPr>
        <p:spPr>
          <a:xfrm>
            <a:off x="13175083" y="5172403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EXTERNAL</a:t>
            </a:r>
          </a:p>
          <a:p>
            <a:endParaRPr lang="en-GB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A84CBF2-1D0E-09C2-948E-AF1D6AB8B182}"/>
              </a:ext>
            </a:extLst>
          </p:cNvPr>
          <p:cNvSpPr txBox="1"/>
          <p:nvPr/>
        </p:nvSpPr>
        <p:spPr>
          <a:xfrm>
            <a:off x="1489375" y="5172402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INTERNAL</a:t>
            </a:r>
          </a:p>
          <a:p>
            <a:endParaRPr lang="en-GB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03BCF5-BCB8-C2BB-EAED-E8FDBB33AD2D}"/>
              </a:ext>
            </a:extLst>
          </p:cNvPr>
          <p:cNvSpPr txBox="1"/>
          <p:nvPr/>
        </p:nvSpPr>
        <p:spPr>
          <a:xfrm>
            <a:off x="7161019" y="7776255"/>
            <a:ext cx="1709096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OPERATIONAL</a:t>
            </a:r>
          </a:p>
          <a:p>
            <a:endParaRPr lang="en-GB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6C9E3A-E7B0-BF07-7215-7529F4F7F5FA}"/>
              </a:ext>
            </a:extLst>
          </p:cNvPr>
          <p:cNvSpPr txBox="1"/>
          <p:nvPr/>
        </p:nvSpPr>
        <p:spPr>
          <a:xfrm>
            <a:off x="1360994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Policy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Mandate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72FDF0E-7ED1-9ED2-4221-BF2DC987E592}"/>
              </a:ext>
            </a:extLst>
          </p:cNvPr>
          <p:cNvSpPr txBox="1"/>
          <p:nvPr/>
        </p:nvSpPr>
        <p:spPr>
          <a:xfrm>
            <a:off x="8040921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Outreach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Partnership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1E3697-CCE7-43DF-5A37-FB3A951BD157}"/>
              </a:ext>
            </a:extLst>
          </p:cNvPr>
          <p:cNvSpPr txBox="1"/>
          <p:nvPr/>
        </p:nvSpPr>
        <p:spPr>
          <a:xfrm>
            <a:off x="1362746" y="6214167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Licensing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Tips &amp; Tools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DFA532-44D7-8D93-0D7F-F575864B6DC2}"/>
              </a:ext>
            </a:extLst>
          </p:cNvPr>
          <p:cNvSpPr txBox="1"/>
          <p:nvPr/>
        </p:nvSpPr>
        <p:spPr>
          <a:xfrm>
            <a:off x="8037674" y="6363527"/>
            <a:ext cx="6658608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Catalogue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CLA Management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04BC29-EE3D-0809-442C-380BEBA7841F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98285C2-E7DD-0235-193A-30A773A43722}"/>
              </a:ext>
            </a:extLst>
          </p:cNvPr>
          <p:cNvSpPr txBox="1"/>
          <p:nvPr/>
        </p:nvSpPr>
        <p:spPr>
          <a:xfrm>
            <a:off x="1319186" y="1476062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Program Office</a:t>
            </a:r>
          </a:p>
        </p:txBody>
      </p:sp>
    </p:spTree>
    <p:extLst>
      <p:ext uri="{BB962C8B-B14F-4D97-AF65-F5344CB8AC3E}">
        <p14:creationId xmlns:p14="http://schemas.microsoft.com/office/powerpoint/2010/main" val="3147687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F552E45-30F0-8C46-EB4B-48233EDD18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17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D9FE0057-E3AE-7F13-B213-24787F8DF700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B3B90C7-51BE-734A-ADD4-900E731B99E3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Incentives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AA45D8-F742-69A7-52DA-F76E26FFD66D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2022-2024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7BB612D9-0AE3-DE87-E4AA-5928FFF9B40E}"/>
              </a:ext>
            </a:extLst>
          </p:cNvPr>
          <p:cNvGrpSpPr/>
          <p:nvPr/>
        </p:nvGrpSpPr>
        <p:grpSpPr>
          <a:xfrm>
            <a:off x="2658094" y="4107560"/>
            <a:ext cx="56696" cy="1490482"/>
            <a:chOff x="2658094" y="4107560"/>
            <a:chExt cx="56696" cy="1490482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4C9D0B3C-28C0-5714-6E17-E106B1B47D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86442" y="4136362"/>
              <a:ext cx="0" cy="146168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F9BFCF31-61EE-8C35-FD37-DEB0261DE3A9}"/>
                </a:ext>
              </a:extLst>
            </p:cNvPr>
            <p:cNvSpPr/>
            <p:nvPr userDrawn="1"/>
          </p:nvSpPr>
          <p:spPr>
            <a:xfrm>
              <a:off x="2658094" y="410756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880C84D-8D32-E199-3C48-9EC6BA34EEA0}"/>
              </a:ext>
            </a:extLst>
          </p:cNvPr>
          <p:cNvGrpSpPr/>
          <p:nvPr/>
        </p:nvGrpSpPr>
        <p:grpSpPr>
          <a:xfrm>
            <a:off x="10830883" y="3021749"/>
            <a:ext cx="56696" cy="2661353"/>
            <a:chOff x="10830883" y="3021749"/>
            <a:chExt cx="56696" cy="2661353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18F61BE3-9D45-0660-9C8C-1E91C63C1AD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59231" y="3050551"/>
              <a:ext cx="0" cy="263255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450B377B-DDCA-1F7D-C2E2-DC22A18518E9}"/>
                </a:ext>
              </a:extLst>
            </p:cNvPr>
            <p:cNvSpPr/>
            <p:nvPr userDrawn="1"/>
          </p:nvSpPr>
          <p:spPr>
            <a:xfrm>
              <a:off x="10830883" y="302174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8831E6C-8920-F361-5892-871797D14B05}"/>
              </a:ext>
            </a:extLst>
          </p:cNvPr>
          <p:cNvSpPr txBox="1"/>
          <p:nvPr/>
        </p:nvSpPr>
        <p:spPr>
          <a:xfrm>
            <a:off x="2743138" y="396818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AF90BC2-86B3-E9DD-A2CC-F73617B88A15}"/>
              </a:ext>
            </a:extLst>
          </p:cNvPr>
          <p:cNvSpPr txBox="1"/>
          <p:nvPr/>
        </p:nvSpPr>
        <p:spPr>
          <a:xfrm>
            <a:off x="2743138" y="424459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signs CoARA Agreement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EB2686E-DF94-3FCD-41FB-3C732D421EB9}"/>
              </a:ext>
            </a:extLst>
          </p:cNvPr>
          <p:cNvSpPr txBox="1"/>
          <p:nvPr/>
        </p:nvSpPr>
        <p:spPr>
          <a:xfrm>
            <a:off x="10915927" y="288896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73CD197-6C4C-893C-3A26-483863CE33D3}"/>
              </a:ext>
            </a:extLst>
          </p:cNvPr>
          <p:cNvSpPr txBox="1"/>
          <p:nvPr/>
        </p:nvSpPr>
        <p:spPr>
          <a:xfrm>
            <a:off x="10915927" y="3159318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Preliminary CoARA Action Plan prepared</a:t>
            </a:r>
          </a:p>
        </p:txBody>
      </p:sp>
    </p:spTree>
    <p:extLst>
      <p:ext uri="{BB962C8B-B14F-4D97-AF65-F5344CB8AC3E}">
        <p14:creationId xmlns:p14="http://schemas.microsoft.com/office/powerpoint/2010/main" val="2966236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5DE05C6-75B3-0CB5-EAB4-E26BC74A1A04}"/>
              </a:ext>
            </a:extLst>
          </p:cNvPr>
          <p:cNvSpPr txBox="1"/>
          <p:nvPr/>
        </p:nvSpPr>
        <p:spPr>
          <a:xfrm>
            <a:off x="5337544" y="429505"/>
            <a:ext cx="931412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in research assessment.</a:t>
            </a:r>
          </a:p>
          <a:p>
            <a:endParaRPr lang="es-ES" sz="3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5D9BF8-8C78-025E-EC47-43DEA950C29B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Asessment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50231D-DDFF-7FE8-2E87-AE7D9CDE4EC3}"/>
              </a:ext>
            </a:extLst>
          </p:cNvPr>
          <p:cNvSpPr txBox="1"/>
          <p:nvPr/>
        </p:nvSpPr>
        <p:spPr>
          <a:xfrm>
            <a:off x="1319185" y="1476062"/>
            <a:ext cx="3303057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rgbClr val="77FCFC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endParaRPr lang="es-ES" sz="4000">
              <a:solidFill>
                <a:srgbClr val="77FCFC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8D31AE-C4B3-09B8-7DDD-71C1F90443D5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784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AE84080-BBDC-35D3-E775-FA0794406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19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DAA2973-9BD4-3F7D-8265-D63D8543BFB4}"/>
              </a:ext>
            </a:extLst>
          </p:cNvPr>
          <p:cNvSpPr txBox="1"/>
          <p:nvPr/>
        </p:nvSpPr>
        <p:spPr>
          <a:xfrm>
            <a:off x="5720317" y="296024"/>
            <a:ext cx="9122734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CoARA principles are well aligned with CERN Values and established particles physics practices.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To further enhance this alignment, the following actions will be taken in the next five years: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Promote open science, teaching outreach activities.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diverse career trajectories within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institution.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the societal impact of research taking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place at CERN.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BC6F946-F85C-0E6F-F561-58C113093868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DA1233B-8375-BC2A-5356-DFB2F2679FD2}"/>
              </a:ext>
            </a:extLst>
          </p:cNvPr>
          <p:cNvSpPr txBox="1"/>
          <p:nvPr/>
        </p:nvSpPr>
        <p:spPr>
          <a:xfrm>
            <a:off x="1319186" y="1476062"/>
            <a:ext cx="39738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 at CERN</a:t>
            </a:r>
          </a:p>
        </p:txBody>
      </p:sp>
    </p:spTree>
    <p:extLst>
      <p:ext uri="{BB962C8B-B14F-4D97-AF65-F5344CB8AC3E}">
        <p14:creationId xmlns:p14="http://schemas.microsoft.com/office/powerpoint/2010/main" val="88949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4A5554-4876-4E28-F9DC-0C9390BC1D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314698" y="1611686"/>
            <a:ext cx="7757584" cy="6366902"/>
          </a:xfrm>
        </p:spPr>
        <p:txBody>
          <a:bodyPr/>
          <a:lstStyle/>
          <a:p>
            <a:r>
              <a:rPr lang="en-CA" dirty="0"/>
              <a:t>Holistic perspective on Open Science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Aligning Policies and Practice</a:t>
            </a:r>
          </a:p>
          <a:p>
            <a:endParaRPr lang="en-CA" dirty="0"/>
          </a:p>
          <a:p>
            <a:endParaRPr lang="en-CA" dirty="0"/>
          </a:p>
          <a:p>
            <a:r>
              <a:rPr lang="en-CA" dirty="0"/>
              <a:t>Conclusions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87828A-81EC-65A8-9E03-9B7C7924F3B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8F0DB-46BE-0477-7C02-46D829F1E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251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AB86CA7-E5EF-5E81-F848-842BB3317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97F1CF22-B662-5F24-86C2-1F08D23CB6D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6032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622B5FA-E145-394D-69D9-DBDFCBB800B7}"/>
              </a:ext>
            </a:extLst>
          </p:cNvPr>
          <p:cNvSpPr txBox="1"/>
          <p:nvPr/>
        </p:nvSpPr>
        <p:spPr>
          <a:xfrm>
            <a:off x="1319185" y="209644"/>
            <a:ext cx="2850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Policies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97411FE-24AB-19E6-D172-ABDE6AE36BD3}"/>
              </a:ext>
            </a:extLst>
          </p:cNvPr>
          <p:cNvSpPr txBox="1"/>
          <p:nvPr/>
        </p:nvSpPr>
        <p:spPr>
          <a:xfrm>
            <a:off x="1319185" y="914690"/>
            <a:ext cx="2850185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2014-2025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96CFB3F2-503B-658F-DEF6-17F46AD3F2D0}"/>
              </a:ext>
            </a:extLst>
          </p:cNvPr>
          <p:cNvGrpSpPr/>
          <p:nvPr/>
        </p:nvGrpSpPr>
        <p:grpSpPr>
          <a:xfrm>
            <a:off x="1375543" y="1749490"/>
            <a:ext cx="56696" cy="3209739"/>
            <a:chOff x="1375543" y="1749490"/>
            <a:chExt cx="56696" cy="3209739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8C506CF-B0E1-08DD-467F-4B713EC7E5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03891" y="1760601"/>
              <a:ext cx="0" cy="3198628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DBDBCA03-6944-3365-2932-E49F41198A7C}"/>
                </a:ext>
              </a:extLst>
            </p:cNvPr>
            <p:cNvSpPr/>
            <p:nvPr userDrawn="1"/>
          </p:nvSpPr>
          <p:spPr>
            <a:xfrm>
              <a:off x="1375543" y="17494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64B2E02E-0DD3-F84E-D5A1-709F2BD79E51}"/>
              </a:ext>
            </a:extLst>
          </p:cNvPr>
          <p:cNvGrpSpPr/>
          <p:nvPr/>
        </p:nvGrpSpPr>
        <p:grpSpPr>
          <a:xfrm>
            <a:off x="2729606" y="4821865"/>
            <a:ext cx="56696" cy="1803472"/>
            <a:chOff x="2872827" y="4821865"/>
            <a:chExt cx="56696" cy="1803472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E89DB002-EDD6-0F25-7CB4-605F8597420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2901175" y="4821865"/>
              <a:ext cx="0" cy="1792362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56E6F01E-3FA1-BD79-8924-01A3331814BD}"/>
                </a:ext>
              </a:extLst>
            </p:cNvPr>
            <p:cNvSpPr/>
            <p:nvPr userDrawn="1"/>
          </p:nvSpPr>
          <p:spPr>
            <a:xfrm rot="10800000">
              <a:off x="2872827" y="656773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B3B7A03-D70D-5B1F-FC8E-F1D9D0B5FB0E}"/>
              </a:ext>
            </a:extLst>
          </p:cNvPr>
          <p:cNvGrpSpPr/>
          <p:nvPr/>
        </p:nvGrpSpPr>
        <p:grpSpPr>
          <a:xfrm>
            <a:off x="2723905" y="2865800"/>
            <a:ext cx="56696" cy="1616208"/>
            <a:chOff x="2878143" y="2854783"/>
            <a:chExt cx="56696" cy="1616208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12BAF2D2-329F-7661-C638-8D11062F047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06491" y="2865894"/>
              <a:ext cx="0" cy="16050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3E3FB34E-2383-6392-EA0A-01332F589128}"/>
                </a:ext>
              </a:extLst>
            </p:cNvPr>
            <p:cNvSpPr/>
            <p:nvPr userDrawn="1"/>
          </p:nvSpPr>
          <p:spPr>
            <a:xfrm>
              <a:off x="2878143" y="285478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DB3A13D-5959-59E6-8EA9-18B9A5412FEC}"/>
              </a:ext>
            </a:extLst>
          </p:cNvPr>
          <p:cNvGrpSpPr/>
          <p:nvPr/>
        </p:nvGrpSpPr>
        <p:grpSpPr>
          <a:xfrm>
            <a:off x="5419514" y="1446305"/>
            <a:ext cx="56696" cy="2322937"/>
            <a:chOff x="5327498" y="1446305"/>
            <a:chExt cx="56696" cy="2322937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7C2C8A9C-3885-7ECE-9CA4-038A240A30A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355846" y="1457416"/>
              <a:ext cx="0" cy="23118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C4440B6A-C1EB-36FE-9BD4-26FDE0124911}"/>
                </a:ext>
              </a:extLst>
            </p:cNvPr>
            <p:cNvSpPr/>
            <p:nvPr userDrawn="1"/>
          </p:nvSpPr>
          <p:spPr>
            <a:xfrm>
              <a:off x="5327498" y="1446305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1ABB9B3-F982-9873-F141-E64EA0F7E432}"/>
              </a:ext>
            </a:extLst>
          </p:cNvPr>
          <p:cNvGrpSpPr/>
          <p:nvPr/>
        </p:nvGrpSpPr>
        <p:grpSpPr>
          <a:xfrm>
            <a:off x="10264549" y="636015"/>
            <a:ext cx="56696" cy="2729190"/>
            <a:chOff x="10264549" y="636015"/>
            <a:chExt cx="56696" cy="2729190"/>
          </a:xfrm>
          <a:solidFill>
            <a:schemeClr val="bg1"/>
          </a:solidFill>
        </p:grpSpPr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BD7D80CC-BF58-EECD-121F-9250A64E96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92897" y="647126"/>
              <a:ext cx="0" cy="271807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EA36ED9A-ABA4-E31B-1553-0F058961318B}"/>
                </a:ext>
              </a:extLst>
            </p:cNvPr>
            <p:cNvSpPr/>
            <p:nvPr userDrawn="1"/>
          </p:nvSpPr>
          <p:spPr>
            <a:xfrm>
              <a:off x="10264549" y="636015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0B3F2696-7F99-F90D-ED5E-F1F70BB444BE}"/>
              </a:ext>
            </a:extLst>
          </p:cNvPr>
          <p:cNvGrpSpPr/>
          <p:nvPr/>
        </p:nvGrpSpPr>
        <p:grpSpPr>
          <a:xfrm>
            <a:off x="12923762" y="2364568"/>
            <a:ext cx="56696" cy="1129699"/>
            <a:chOff x="12923762" y="2474738"/>
            <a:chExt cx="56696" cy="1129699"/>
          </a:xfrm>
          <a:solidFill>
            <a:schemeClr val="bg1"/>
          </a:solidFill>
        </p:grpSpPr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69CE42FB-D5CB-496A-13DE-47142BFE3F6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2943137" y="2485849"/>
              <a:ext cx="8973" cy="1118588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DDFB9472-F55A-8010-8837-CB981D7EE95C}"/>
                </a:ext>
              </a:extLst>
            </p:cNvPr>
            <p:cNvSpPr/>
            <p:nvPr userDrawn="1"/>
          </p:nvSpPr>
          <p:spPr>
            <a:xfrm>
              <a:off x="12923762" y="247473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61330D2C-6360-2112-E84C-472ED11B3223}"/>
              </a:ext>
            </a:extLst>
          </p:cNvPr>
          <p:cNvGrpSpPr/>
          <p:nvPr/>
        </p:nvGrpSpPr>
        <p:grpSpPr>
          <a:xfrm>
            <a:off x="5323841" y="4141381"/>
            <a:ext cx="56696" cy="1340589"/>
            <a:chOff x="5323841" y="4141381"/>
            <a:chExt cx="56696" cy="1340589"/>
          </a:xfrm>
          <a:solidFill>
            <a:schemeClr val="bg1"/>
          </a:solidFill>
        </p:grpSpPr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3DB17973-FE49-1581-8C4A-47382108892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352189" y="4141381"/>
              <a:ext cx="0" cy="132947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08F52689-0FD7-F20A-397B-BE76FA726456}"/>
                </a:ext>
              </a:extLst>
            </p:cNvPr>
            <p:cNvSpPr/>
            <p:nvPr userDrawn="1"/>
          </p:nvSpPr>
          <p:spPr>
            <a:xfrm rot="10800000">
              <a:off x="5323841" y="5424366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EC22F1FA-4B16-D553-6407-1F7AC6A5771C}"/>
              </a:ext>
            </a:extLst>
          </p:cNvPr>
          <p:cNvGrpSpPr/>
          <p:nvPr/>
        </p:nvGrpSpPr>
        <p:grpSpPr>
          <a:xfrm>
            <a:off x="8889081" y="4470991"/>
            <a:ext cx="56696" cy="2766715"/>
            <a:chOff x="8889081" y="4470991"/>
            <a:chExt cx="56696" cy="2766715"/>
          </a:xfrm>
          <a:solidFill>
            <a:schemeClr val="bg1"/>
          </a:solidFill>
        </p:grpSpPr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83784E3E-EC36-F8F6-28A5-2C4873A3422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17429" y="4470991"/>
              <a:ext cx="0" cy="2755605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9B5340A2-2F92-D150-BC52-01DC810A3B26}"/>
                </a:ext>
              </a:extLst>
            </p:cNvPr>
            <p:cNvSpPr/>
            <p:nvPr userDrawn="1"/>
          </p:nvSpPr>
          <p:spPr>
            <a:xfrm rot="10800000">
              <a:off x="8889081" y="718010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C2F655BD-18FA-9184-F6C9-3677E9FC229B}"/>
              </a:ext>
            </a:extLst>
          </p:cNvPr>
          <p:cNvGrpSpPr/>
          <p:nvPr/>
        </p:nvGrpSpPr>
        <p:grpSpPr>
          <a:xfrm>
            <a:off x="10264549" y="3843670"/>
            <a:ext cx="56696" cy="2330174"/>
            <a:chOff x="10264549" y="3843670"/>
            <a:chExt cx="56696" cy="2330174"/>
          </a:xfrm>
          <a:solidFill>
            <a:schemeClr val="bg1"/>
          </a:solidFill>
        </p:grpSpPr>
        <p:cxnSp>
          <p:nvCxnSpPr>
            <p:cNvPr id="31" name="Conector recto 30">
              <a:extLst>
                <a:ext uri="{FF2B5EF4-FFF2-40B4-BE49-F238E27FC236}">
                  <a16:creationId xmlns:a16="http://schemas.microsoft.com/office/drawing/2014/main" id="{29DEC3B1-9D0D-F88E-0C81-3BF1DBA4B97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292897" y="3843670"/>
              <a:ext cx="0" cy="2319064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4CD0A91C-BF92-2B4C-2DED-BB87FF219136}"/>
                </a:ext>
              </a:extLst>
            </p:cNvPr>
            <p:cNvSpPr/>
            <p:nvPr userDrawn="1"/>
          </p:nvSpPr>
          <p:spPr>
            <a:xfrm rot="10800000">
              <a:off x="10264549" y="611624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33" name="CuadroTexto 1">
            <a:extLst>
              <a:ext uri="{FF2B5EF4-FFF2-40B4-BE49-F238E27FC236}">
                <a16:creationId xmlns:a16="http://schemas.microsoft.com/office/drawing/2014/main" id="{F3BB64A4-026F-4B78-0EBF-EAE1D0EF2BF2}"/>
              </a:ext>
            </a:extLst>
          </p:cNvPr>
          <p:cNvSpPr txBox="1"/>
          <p:nvPr/>
        </p:nvSpPr>
        <p:spPr>
          <a:xfrm>
            <a:off x="1433557" y="162175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34" name="CuadroTexto 2">
            <a:extLst>
              <a:ext uri="{FF2B5EF4-FFF2-40B4-BE49-F238E27FC236}">
                <a16:creationId xmlns:a16="http://schemas.microsoft.com/office/drawing/2014/main" id="{CE780682-9C4D-F853-D710-F44B4B94F264}"/>
              </a:ext>
            </a:extLst>
          </p:cNvPr>
          <p:cNvSpPr txBox="1"/>
          <p:nvPr/>
        </p:nvSpPr>
        <p:spPr>
          <a:xfrm>
            <a:off x="1427806" y="189119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 Published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0D57BC4-EC18-E904-7A62-3E5E2A783763}"/>
              </a:ext>
            </a:extLst>
          </p:cNvPr>
          <p:cNvSpPr txBox="1"/>
          <p:nvPr/>
        </p:nvSpPr>
        <p:spPr>
          <a:xfrm>
            <a:off x="5543681" y="131863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36" name="CuadroTexto 14">
            <a:extLst>
              <a:ext uri="{FF2B5EF4-FFF2-40B4-BE49-F238E27FC236}">
                <a16:creationId xmlns:a16="http://schemas.microsoft.com/office/drawing/2014/main" id="{4CD5FE84-B69A-78EF-B292-D536F65AB981}"/>
              </a:ext>
            </a:extLst>
          </p:cNvPr>
          <p:cNvSpPr txBox="1"/>
          <p:nvPr/>
        </p:nvSpPr>
        <p:spPr>
          <a:xfrm>
            <a:off x="2782440" y="2742628"/>
            <a:ext cx="2294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7" name="CuadroTexto 15">
            <a:extLst>
              <a:ext uri="{FF2B5EF4-FFF2-40B4-BE49-F238E27FC236}">
                <a16:creationId xmlns:a16="http://schemas.microsoft.com/office/drawing/2014/main" id="{C0016E28-14AA-3F66-F07A-1141D950AE2A}"/>
              </a:ext>
            </a:extLst>
          </p:cNvPr>
          <p:cNvSpPr txBox="1"/>
          <p:nvPr/>
        </p:nvSpPr>
        <p:spPr>
          <a:xfrm>
            <a:off x="2782441" y="3006314"/>
            <a:ext cx="2253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ExtraLight" panose="00000009000000000000" pitchFamily="49" charset="0"/>
                <a:ea typeface="Roboto Mono ExtraLight" panose="00000009000000000000" pitchFamily="49" charset="0"/>
              </a:rPr>
              <a:t>LHC Open Data Policy Published</a:t>
            </a:r>
          </a:p>
        </p:txBody>
      </p:sp>
      <p:sp>
        <p:nvSpPr>
          <p:cNvPr id="38" name="CuadroTexto 17">
            <a:extLst>
              <a:ext uri="{FF2B5EF4-FFF2-40B4-BE49-F238E27FC236}">
                <a16:creationId xmlns:a16="http://schemas.microsoft.com/office/drawing/2014/main" id="{E4D58258-2CD3-FEC1-EB39-B66B68C274D2}"/>
              </a:ext>
            </a:extLst>
          </p:cNvPr>
          <p:cNvSpPr txBox="1"/>
          <p:nvPr/>
        </p:nvSpPr>
        <p:spPr>
          <a:xfrm>
            <a:off x="10402266" y="505397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39" name="CuadroTexto 29">
            <a:extLst>
              <a:ext uri="{FF2B5EF4-FFF2-40B4-BE49-F238E27FC236}">
                <a16:creationId xmlns:a16="http://schemas.microsoft.com/office/drawing/2014/main" id="{66698779-AC45-4BF3-BF39-F708D7D46EC2}"/>
              </a:ext>
            </a:extLst>
          </p:cNvPr>
          <p:cNvSpPr txBox="1"/>
          <p:nvPr/>
        </p:nvSpPr>
        <p:spPr>
          <a:xfrm>
            <a:off x="13019204" y="2243228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40" name="CuadroTexto 30">
            <a:extLst>
              <a:ext uri="{FF2B5EF4-FFF2-40B4-BE49-F238E27FC236}">
                <a16:creationId xmlns:a16="http://schemas.microsoft.com/office/drawing/2014/main" id="{415A81A2-0D30-B7E7-8DB8-A669609DCAE7}"/>
              </a:ext>
            </a:extLst>
          </p:cNvPr>
          <p:cNvSpPr txBox="1"/>
          <p:nvPr/>
        </p:nvSpPr>
        <p:spPr>
          <a:xfrm>
            <a:off x="13019205" y="2501163"/>
            <a:ext cx="2367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to publish first OS report</a:t>
            </a:r>
          </a:p>
        </p:txBody>
      </p:sp>
      <p:sp>
        <p:nvSpPr>
          <p:cNvPr id="41" name="CuadroTexto 37">
            <a:extLst>
              <a:ext uri="{FF2B5EF4-FFF2-40B4-BE49-F238E27FC236}">
                <a16:creationId xmlns:a16="http://schemas.microsoft.com/office/drawing/2014/main" id="{87317883-2174-37DE-B00F-004E791ECBCC}"/>
              </a:ext>
            </a:extLst>
          </p:cNvPr>
          <p:cNvSpPr txBox="1"/>
          <p:nvPr/>
        </p:nvSpPr>
        <p:spPr>
          <a:xfrm>
            <a:off x="5386123" y="52870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42" name="CuadroTexto 39">
            <a:extLst>
              <a:ext uri="{FF2B5EF4-FFF2-40B4-BE49-F238E27FC236}">
                <a16:creationId xmlns:a16="http://schemas.microsoft.com/office/drawing/2014/main" id="{49E40D9F-8A20-D6D1-49DA-715DCD161F0D}"/>
              </a:ext>
            </a:extLst>
          </p:cNvPr>
          <p:cNvSpPr txBox="1"/>
          <p:nvPr/>
        </p:nvSpPr>
        <p:spPr>
          <a:xfrm>
            <a:off x="5380372" y="5550722"/>
            <a:ext cx="2711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contributes to development of UNESCO Open Science recommendation</a:t>
            </a:r>
          </a:p>
        </p:txBody>
      </p:sp>
      <p:sp>
        <p:nvSpPr>
          <p:cNvPr id="43" name="CuadroTexto 44">
            <a:extLst>
              <a:ext uri="{FF2B5EF4-FFF2-40B4-BE49-F238E27FC236}">
                <a16:creationId xmlns:a16="http://schemas.microsoft.com/office/drawing/2014/main" id="{FA54FA42-9FD8-1C96-AC48-E47263ED89CF}"/>
              </a:ext>
            </a:extLst>
          </p:cNvPr>
          <p:cNvSpPr txBox="1"/>
          <p:nvPr/>
        </p:nvSpPr>
        <p:spPr>
          <a:xfrm>
            <a:off x="8974125" y="704636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44" name="CuadroTexto 45">
            <a:extLst>
              <a:ext uri="{FF2B5EF4-FFF2-40B4-BE49-F238E27FC236}">
                <a16:creationId xmlns:a16="http://schemas.microsoft.com/office/drawing/2014/main" id="{58C12CEF-B26E-8E54-EFFD-5115A375BC86}"/>
              </a:ext>
            </a:extLst>
          </p:cNvPr>
          <p:cNvSpPr txBox="1"/>
          <p:nvPr/>
        </p:nvSpPr>
        <p:spPr>
          <a:xfrm>
            <a:off x="8968373" y="7310048"/>
            <a:ext cx="2872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its first organizational OS Policy</a:t>
            </a:r>
          </a:p>
        </p:txBody>
      </p:sp>
      <p:sp>
        <p:nvSpPr>
          <p:cNvPr id="45" name="CuadroTexto 55">
            <a:extLst>
              <a:ext uri="{FF2B5EF4-FFF2-40B4-BE49-F238E27FC236}">
                <a16:creationId xmlns:a16="http://schemas.microsoft.com/office/drawing/2014/main" id="{B8FB68A4-8419-CB53-30F4-3C6166C67432}"/>
              </a:ext>
            </a:extLst>
          </p:cNvPr>
          <p:cNvSpPr txBox="1"/>
          <p:nvPr/>
        </p:nvSpPr>
        <p:spPr>
          <a:xfrm>
            <a:off x="10349593" y="597613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6" name="CuadroTexto 56">
            <a:extLst>
              <a:ext uri="{FF2B5EF4-FFF2-40B4-BE49-F238E27FC236}">
                <a16:creationId xmlns:a16="http://schemas.microsoft.com/office/drawing/2014/main" id="{041160C0-7857-7A53-0837-266117043F2A}"/>
              </a:ext>
            </a:extLst>
          </p:cNvPr>
          <p:cNvSpPr txBox="1"/>
          <p:nvPr/>
        </p:nvSpPr>
        <p:spPr>
          <a:xfrm>
            <a:off x="10349593" y="6222566"/>
            <a:ext cx="2593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OS implementation plan</a:t>
            </a:r>
          </a:p>
        </p:txBody>
      </p:sp>
      <p:sp>
        <p:nvSpPr>
          <p:cNvPr id="47" name="CuadroTexto 60">
            <a:extLst>
              <a:ext uri="{FF2B5EF4-FFF2-40B4-BE49-F238E27FC236}">
                <a16:creationId xmlns:a16="http://schemas.microsoft.com/office/drawing/2014/main" id="{7FAFD8E2-C0DD-BC3A-83B8-AF7C0F9D372E}"/>
              </a:ext>
            </a:extLst>
          </p:cNvPr>
          <p:cNvSpPr txBox="1"/>
          <p:nvPr/>
        </p:nvSpPr>
        <p:spPr>
          <a:xfrm>
            <a:off x="2814650" y="643330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48" name="CuadroTexto 62">
            <a:extLst>
              <a:ext uri="{FF2B5EF4-FFF2-40B4-BE49-F238E27FC236}">
                <a16:creationId xmlns:a16="http://schemas.microsoft.com/office/drawing/2014/main" id="{EEE58F49-021F-BA33-15F3-E3E38E0D46D2}"/>
              </a:ext>
            </a:extLst>
          </p:cNvPr>
          <p:cNvSpPr txBox="1"/>
          <p:nvPr/>
        </p:nvSpPr>
        <p:spPr>
          <a:xfrm>
            <a:off x="2814649" y="6704686"/>
            <a:ext cx="3186515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ESSP Update states:</a:t>
            </a:r>
          </a:p>
          <a:p>
            <a:r>
              <a:rPr lang="en-GB" sz="11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“The particle physics community should work with the relevant authorities to help, shape the emerging consensus on Open Science to be adopted for publicly-funded research, and should then implement a policy of Open Science field.”</a:t>
            </a:r>
          </a:p>
        </p:txBody>
      </p:sp>
      <p:sp>
        <p:nvSpPr>
          <p:cNvPr id="49" name="CuadroTexto 9">
            <a:extLst>
              <a:ext uri="{FF2B5EF4-FFF2-40B4-BE49-F238E27FC236}">
                <a16:creationId xmlns:a16="http://schemas.microsoft.com/office/drawing/2014/main" id="{1C34BC3D-11D6-8A6F-00CE-294ECA3F73F2}"/>
              </a:ext>
            </a:extLst>
          </p:cNvPr>
          <p:cNvSpPr txBox="1"/>
          <p:nvPr/>
        </p:nvSpPr>
        <p:spPr>
          <a:xfrm>
            <a:off x="5524815" y="1593300"/>
            <a:ext cx="3180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Science Strategy Working group to devise organisational </a:t>
            </a:r>
            <a:b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OS policy</a:t>
            </a:r>
          </a:p>
        </p:txBody>
      </p:sp>
      <p:sp>
        <p:nvSpPr>
          <p:cNvPr id="50" name="CuadroTexto 25">
            <a:extLst>
              <a:ext uri="{FF2B5EF4-FFF2-40B4-BE49-F238E27FC236}">
                <a16:creationId xmlns:a16="http://schemas.microsoft.com/office/drawing/2014/main" id="{05B2EE84-2F33-F613-6523-CD9138BF5915}"/>
              </a:ext>
            </a:extLst>
          </p:cNvPr>
          <p:cNvSpPr txBox="1"/>
          <p:nvPr/>
        </p:nvSpPr>
        <p:spPr>
          <a:xfrm>
            <a:off x="10402268" y="774834"/>
            <a:ext cx="3911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OS Governance Framework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implement of OS Policy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align with CERN strategy</a:t>
            </a:r>
          </a:p>
        </p:txBody>
      </p:sp>
    </p:spTree>
    <p:extLst>
      <p:ext uri="{BB962C8B-B14F-4D97-AF65-F5344CB8AC3E}">
        <p14:creationId xmlns:p14="http://schemas.microsoft.com/office/powerpoint/2010/main" val="1518788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405E-05FA-CEA9-E64D-997D49165BEA}"/>
              </a:ext>
            </a:extLst>
          </p:cNvPr>
          <p:cNvSpPr txBox="1">
            <a:spLocks/>
          </p:cNvSpPr>
          <p:nvPr/>
        </p:nvSpPr>
        <p:spPr>
          <a:xfrm>
            <a:off x="1482317" y="2339452"/>
            <a:ext cx="13126818" cy="58050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Tx/>
              <a:buNone/>
              <a:defRPr sz="15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Policy accompanied by implementation document outlining roles, responsibilities, mechanisms &amp; resources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Includes actionable measures to support the policy’s implementation across the organization and in the </a:t>
            </a:r>
            <a:r>
              <a:rPr kumimoji="0" lang="en-CA" sz="2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experiments@CERN</a:t>
            </a: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Implementation led by Communities of Practice across the various OS activities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Identifies/surfaces both existing and required resources for policy implementation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Published openly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44F1D9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5475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843D787-F43A-2333-E370-08C9AAF501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22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74CF328-28F6-6448-8009-68FDF45F610E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B4661B7-67D6-DA08-7D06-817F0BA277A7}"/>
              </a:ext>
            </a:extLst>
          </p:cNvPr>
          <p:cNvSpPr txBox="1"/>
          <p:nvPr/>
        </p:nvSpPr>
        <p:spPr>
          <a:xfrm>
            <a:off x="1319186" y="914690"/>
            <a:ext cx="467650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 Framework</a:t>
            </a: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CD75C1F3-0AD1-749A-6749-E671B3A2BD68}"/>
              </a:ext>
            </a:extLst>
          </p:cNvPr>
          <p:cNvCxnSpPr>
            <a:cxnSpLocks/>
          </p:cNvCxnSpPr>
          <p:nvPr/>
        </p:nvCxnSpPr>
        <p:spPr>
          <a:xfrm>
            <a:off x="6350354" y="1052819"/>
            <a:ext cx="87689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40FF27FB-9512-148C-4E2B-79B7A03C10CD}"/>
              </a:ext>
            </a:extLst>
          </p:cNvPr>
          <p:cNvCxnSpPr>
            <a:cxnSpLocks/>
          </p:cNvCxnSpPr>
          <p:nvPr/>
        </p:nvCxnSpPr>
        <p:spPr>
          <a:xfrm>
            <a:off x="6350354" y="3315664"/>
            <a:ext cx="87689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202496E9-1222-4B48-5BAB-2993FC429C6B}"/>
              </a:ext>
            </a:extLst>
          </p:cNvPr>
          <p:cNvSpPr txBox="1"/>
          <p:nvPr/>
        </p:nvSpPr>
        <p:spPr>
          <a:xfrm>
            <a:off x="6251515" y="1219224"/>
            <a:ext cx="490279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OPEN SCIENCE STEERING BOARD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7ABDF81-59BA-24F8-021F-FDB93C9FC2E4}"/>
              </a:ext>
            </a:extLst>
          </p:cNvPr>
          <p:cNvSpPr txBox="1"/>
          <p:nvPr/>
        </p:nvSpPr>
        <p:spPr>
          <a:xfrm>
            <a:off x="6251515" y="3498856"/>
            <a:ext cx="5887268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OPEN SCIENCE PRACTITIONERS' FORUM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3CC7332-0D3B-4C9D-E2C7-433DAD43DD51}"/>
              </a:ext>
            </a:extLst>
          </p:cNvPr>
          <p:cNvSpPr txBox="1"/>
          <p:nvPr/>
        </p:nvSpPr>
        <p:spPr>
          <a:xfrm>
            <a:off x="6244541" y="290235"/>
            <a:ext cx="8643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</a:t>
            </a:r>
            <a:b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of CERN´s Open Science efforts.</a:t>
            </a: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2EF218F-CC44-27F5-7426-5AF53921F167}"/>
              </a:ext>
            </a:extLst>
          </p:cNvPr>
          <p:cNvSpPr txBox="1"/>
          <p:nvPr/>
        </p:nvSpPr>
        <p:spPr>
          <a:xfrm>
            <a:off x="6251513" y="3982129"/>
            <a:ext cx="886783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De-facto continuation of the OSWG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CERN-wide Exchange amongst different OS expert groups.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OSPF elects a member to represent it at the OSSB.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D27F1D6-A58B-AD99-7E76-D064B441A860}"/>
              </a:ext>
            </a:extLst>
          </p:cNvPr>
          <p:cNvSpPr txBox="1"/>
          <p:nvPr/>
        </p:nvSpPr>
        <p:spPr>
          <a:xfrm>
            <a:off x="6244542" y="1745126"/>
            <a:ext cx="842259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To oversee OS efforts at the strategic level.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Reports to DRC.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Inter-departmental body (currently 15 members).</a:t>
            </a:r>
          </a:p>
        </p:txBody>
      </p:sp>
      <p:cxnSp>
        <p:nvCxnSpPr>
          <p:cNvPr id="12" name="Conector recto 4">
            <a:extLst>
              <a:ext uri="{FF2B5EF4-FFF2-40B4-BE49-F238E27FC236}">
                <a16:creationId xmlns:a16="http://schemas.microsoft.com/office/drawing/2014/main" id="{349BFAB1-90BF-AEB0-BC94-1E3E4F042571}"/>
              </a:ext>
            </a:extLst>
          </p:cNvPr>
          <p:cNvCxnSpPr>
            <a:cxnSpLocks/>
          </p:cNvCxnSpPr>
          <p:nvPr/>
        </p:nvCxnSpPr>
        <p:spPr>
          <a:xfrm>
            <a:off x="6344567" y="5589130"/>
            <a:ext cx="877478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uadroTexto 5">
            <a:extLst>
              <a:ext uri="{FF2B5EF4-FFF2-40B4-BE49-F238E27FC236}">
                <a16:creationId xmlns:a16="http://schemas.microsoft.com/office/drawing/2014/main" id="{A28CC566-CDAD-D776-8274-85F4B94DC5E0}"/>
              </a:ext>
            </a:extLst>
          </p:cNvPr>
          <p:cNvSpPr txBox="1"/>
          <p:nvPr/>
        </p:nvSpPr>
        <p:spPr>
          <a:xfrm>
            <a:off x="6245728" y="5755535"/>
            <a:ext cx="4541555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OPEN SCIENCE OFFICE</a:t>
            </a:r>
          </a:p>
        </p:txBody>
      </p:sp>
      <p:sp>
        <p:nvSpPr>
          <p:cNvPr id="14" name="CuadroTexto 6">
            <a:extLst>
              <a:ext uri="{FF2B5EF4-FFF2-40B4-BE49-F238E27FC236}">
                <a16:creationId xmlns:a16="http://schemas.microsoft.com/office/drawing/2014/main" id="{B2FB8609-2B1F-3E1C-211A-44E9C5DB22B8}"/>
              </a:ext>
            </a:extLst>
          </p:cNvPr>
          <p:cNvSpPr txBox="1"/>
          <p:nvPr/>
        </p:nvSpPr>
        <p:spPr>
          <a:xfrm>
            <a:off x="6244542" y="6275918"/>
            <a:ext cx="84225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Organisationally set up in RCS-SIS-OS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Support of different expert groups, OSPF and OSSB, coordinates communication efforts and creation of OS Report.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Provides additional concrete services to CERN community (e.g. advice on creating Data Management Plans)</a:t>
            </a:r>
          </a:p>
        </p:txBody>
      </p:sp>
    </p:spTree>
    <p:extLst>
      <p:ext uri="{BB962C8B-B14F-4D97-AF65-F5344CB8AC3E}">
        <p14:creationId xmlns:p14="http://schemas.microsoft.com/office/powerpoint/2010/main" val="20390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3BED12-6533-F6FD-1328-EE9BD8C9C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86429E5-ABAB-9204-F4A8-088EA565B1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926" y="764"/>
            <a:ext cx="15265689" cy="863999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6DABC7D-455F-F7EF-F739-65BF7C95F8D5}"/>
              </a:ext>
            </a:extLst>
          </p:cNvPr>
          <p:cNvSpPr txBox="1"/>
          <p:nvPr/>
        </p:nvSpPr>
        <p:spPr>
          <a:xfrm>
            <a:off x="6700606" y="457254"/>
            <a:ext cx="19334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Director of Research </a:t>
            </a:r>
            <a:br>
              <a:rPr lang="en-GB" sz="1600" b="1" i="0" dirty="0">
                <a:latin typeface="Roboto Mono" pitchFamily="49" charset="0"/>
                <a:ea typeface="Roboto Mono" pitchFamily="49" charset="0"/>
              </a:rPr>
            </a:br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and Computing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C0A37D5-0A80-9F48-FB58-A907A7405446}"/>
              </a:ext>
            </a:extLst>
          </p:cNvPr>
          <p:cNvSpPr txBox="1"/>
          <p:nvPr/>
        </p:nvSpPr>
        <p:spPr>
          <a:xfrm>
            <a:off x="5877313" y="2834005"/>
            <a:ext cx="34132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Open Science</a:t>
            </a:r>
          </a:p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Steering Board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759B530-D4A0-9269-B7F8-000BFF30DCEC}"/>
              </a:ext>
            </a:extLst>
          </p:cNvPr>
          <p:cNvSpPr txBox="1"/>
          <p:nvPr/>
        </p:nvSpPr>
        <p:spPr>
          <a:xfrm>
            <a:off x="4197906" y="6102887"/>
            <a:ext cx="34132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WG</a:t>
            </a:r>
          </a:p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CoARA Implementation WG</a:t>
            </a:r>
          </a:p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Interest Groups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41D6BE9-7DAA-F635-70D0-1B59D817AC72}"/>
              </a:ext>
            </a:extLst>
          </p:cNvPr>
          <p:cNvSpPr txBox="1"/>
          <p:nvPr/>
        </p:nvSpPr>
        <p:spPr>
          <a:xfrm>
            <a:off x="8558849" y="6110582"/>
            <a:ext cx="21140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SIPB</a:t>
            </a:r>
          </a:p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9C5C1F-B8D4-6030-A49E-D6394967C4A1}"/>
              </a:ext>
            </a:extLst>
          </p:cNvPr>
          <p:cNvSpPr txBox="1"/>
          <p:nvPr/>
        </p:nvSpPr>
        <p:spPr>
          <a:xfrm>
            <a:off x="4341717" y="5705689"/>
            <a:ext cx="2918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Practitioners Forum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920A80B-F990-B7C4-2A3C-67EF4BA59F52}"/>
              </a:ext>
            </a:extLst>
          </p:cNvPr>
          <p:cNvSpPr txBox="1"/>
          <p:nvPr/>
        </p:nvSpPr>
        <p:spPr>
          <a:xfrm>
            <a:off x="8634030" y="5705689"/>
            <a:ext cx="204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Office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5594298-0EF6-CBF1-7459-81625C1B402F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61B59AF-2990-9A17-7486-C52697277C82}"/>
              </a:ext>
            </a:extLst>
          </p:cNvPr>
          <p:cNvSpPr txBox="1"/>
          <p:nvPr/>
        </p:nvSpPr>
        <p:spPr>
          <a:xfrm>
            <a:off x="1319186" y="914690"/>
            <a:ext cx="651417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</a:t>
            </a:r>
            <a:b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</a:b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Framework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0206E5-9DD0-70F6-9E0E-B87B6C7B9BDA}"/>
              </a:ext>
            </a:extLst>
          </p:cNvPr>
          <p:cNvSpPr txBox="1"/>
          <p:nvPr/>
        </p:nvSpPr>
        <p:spPr>
          <a:xfrm>
            <a:off x="10740980" y="290235"/>
            <a:ext cx="4125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of CERN´s Open Science efforts.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0503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46D58F7-2D1C-A410-AF00-3E15EE1EE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24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71350-710B-3E19-DC80-D60B885FF9F7}"/>
              </a:ext>
            </a:extLst>
          </p:cNvPr>
          <p:cNvSpPr txBox="1"/>
          <p:nvPr/>
        </p:nvSpPr>
        <p:spPr>
          <a:xfrm>
            <a:off x="6151945" y="215638"/>
            <a:ext cx="861156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set of technological tools and services that support and enable open science practices.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F903FC-DF68-F731-155D-35A648A9C32D}"/>
              </a:ext>
            </a:extLst>
          </p:cNvPr>
          <p:cNvSpPr txBox="1"/>
          <p:nvPr/>
        </p:nvSpPr>
        <p:spPr>
          <a:xfrm>
            <a:off x="1319184" y="302238"/>
            <a:ext cx="4045682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pic>
        <p:nvPicPr>
          <p:cNvPr id="5" name="Imagen 4" descr="Imagen que contiene edificio, agua, tabla, puente&#10;&#10;Descripción generada automáticamente">
            <a:extLst>
              <a:ext uri="{FF2B5EF4-FFF2-40B4-BE49-F238E27FC236}">
                <a16:creationId xmlns:a16="http://schemas.microsoft.com/office/drawing/2014/main" id="{DFE4BD2A-7AF6-129C-295C-45728CE42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99" y="0"/>
            <a:ext cx="14077951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22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4E7A38-94DC-AE16-5A99-A2522E8DD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25</a:t>
            </a:fld>
            <a:endParaRPr lang="es-ES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4992138-88E0-7BCD-D94C-5FED02410322}"/>
              </a:ext>
            </a:extLst>
          </p:cNvPr>
          <p:cNvCxnSpPr>
            <a:cxnSpLocks/>
          </p:cNvCxnSpPr>
          <p:nvPr/>
        </p:nvCxnSpPr>
        <p:spPr>
          <a:xfrm>
            <a:off x="1318600" y="5297597"/>
            <a:ext cx="12724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B3E9E5F-37FC-928B-10E8-1C2EAF680A62}"/>
              </a:ext>
            </a:extLst>
          </p:cNvPr>
          <p:cNvCxnSpPr>
            <a:cxnSpLocks/>
          </p:cNvCxnSpPr>
          <p:nvPr/>
        </p:nvCxnSpPr>
        <p:spPr>
          <a:xfrm>
            <a:off x="4496765" y="2845396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17BDF92-4AA6-C5C5-4EB4-8FB54A016E91}"/>
              </a:ext>
            </a:extLst>
          </p:cNvPr>
          <p:cNvCxnSpPr>
            <a:cxnSpLocks/>
          </p:cNvCxnSpPr>
          <p:nvPr/>
        </p:nvCxnSpPr>
        <p:spPr>
          <a:xfrm>
            <a:off x="10864880" y="2833980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B7CC3B8-15EB-6E82-DE9D-260AFEF96AA0}"/>
              </a:ext>
            </a:extLst>
          </p:cNvPr>
          <p:cNvCxnSpPr>
            <a:cxnSpLocks/>
          </p:cNvCxnSpPr>
          <p:nvPr/>
        </p:nvCxnSpPr>
        <p:spPr>
          <a:xfrm>
            <a:off x="7686717" y="2822564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19EA9623-31B7-48FB-70F8-CB2D4F19596C}"/>
              </a:ext>
            </a:extLst>
          </p:cNvPr>
          <p:cNvSpPr txBox="1"/>
          <p:nvPr/>
        </p:nvSpPr>
        <p:spPr>
          <a:xfrm>
            <a:off x="1306808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 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 Data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Portal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51CDDC9-7583-6C70-7735-1DEF61085C6B}"/>
              </a:ext>
            </a:extLst>
          </p:cNvPr>
          <p:cNvSpPr txBox="1"/>
          <p:nvPr/>
        </p:nvSpPr>
        <p:spPr>
          <a:xfrm>
            <a:off x="4484725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Analysis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Preservation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388EC1-AE4C-8445-FCB8-C9D7659F1E49}"/>
              </a:ext>
            </a:extLst>
          </p:cNvPr>
          <p:cNvSpPr txBox="1"/>
          <p:nvPr/>
        </p:nvSpPr>
        <p:spPr>
          <a:xfrm>
            <a:off x="7686714" y="3780746"/>
            <a:ext cx="3189951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INSPIRE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EC194C2-42B8-B6CF-AED2-40883025B070}"/>
              </a:ext>
            </a:extLst>
          </p:cNvPr>
          <p:cNvSpPr txBox="1"/>
          <p:nvPr/>
        </p:nvSpPr>
        <p:spPr>
          <a:xfrm>
            <a:off x="10877124" y="3128483"/>
            <a:ext cx="3153400" cy="2177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REANA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(Reproducible Analysis)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83093F7-F5D1-10FA-9437-6D70F312698B}"/>
              </a:ext>
            </a:extLst>
          </p:cNvPr>
          <p:cNvSpPr txBox="1"/>
          <p:nvPr/>
        </p:nvSpPr>
        <p:spPr>
          <a:xfrm>
            <a:off x="1331086" y="5675971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Document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Server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CADF0DA-C3ED-560A-2E77-027B41ED45B7}"/>
              </a:ext>
            </a:extLst>
          </p:cNvPr>
          <p:cNvSpPr txBox="1"/>
          <p:nvPr/>
        </p:nvSpPr>
        <p:spPr>
          <a:xfrm>
            <a:off x="4516172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Indico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76579A9-966E-1BE3-5287-2965BC4FC9AC}"/>
              </a:ext>
            </a:extLst>
          </p:cNvPr>
          <p:cNvSpPr txBox="1"/>
          <p:nvPr/>
        </p:nvSpPr>
        <p:spPr>
          <a:xfrm>
            <a:off x="7703863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Zenodo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B86C3E1-83C9-0EA7-D5E1-6AE0B80C1A38}"/>
              </a:ext>
            </a:extLst>
          </p:cNvPr>
          <p:cNvSpPr txBox="1"/>
          <p:nvPr/>
        </p:nvSpPr>
        <p:spPr>
          <a:xfrm>
            <a:off x="11074025" y="5683862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Hardware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Repository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C30C37F-7608-0914-44D8-817E7B1500CB}"/>
              </a:ext>
            </a:extLst>
          </p:cNvPr>
          <p:cNvSpPr txBox="1"/>
          <p:nvPr/>
        </p:nvSpPr>
        <p:spPr>
          <a:xfrm>
            <a:off x="1319184" y="280214"/>
            <a:ext cx="5182099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</a:t>
            </a:r>
          </a:p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1A86D14-35E1-151E-F012-0CB54C74F1A0}"/>
              </a:ext>
            </a:extLst>
          </p:cNvPr>
          <p:cNvSpPr txBox="1"/>
          <p:nvPr/>
        </p:nvSpPr>
        <p:spPr>
          <a:xfrm>
            <a:off x="1319185" y="1470837"/>
            <a:ext cx="51820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Services &amp; Activities</a:t>
            </a:r>
          </a:p>
        </p:txBody>
      </p:sp>
    </p:spTree>
    <p:extLst>
      <p:ext uri="{BB962C8B-B14F-4D97-AF65-F5344CB8AC3E}">
        <p14:creationId xmlns:p14="http://schemas.microsoft.com/office/powerpoint/2010/main" val="2348409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3385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3C19AC0-B1A4-0199-6B8E-81AE72B80CF4}"/>
              </a:ext>
            </a:extLst>
          </p:cNvPr>
          <p:cNvSpPr txBox="1">
            <a:spLocks/>
          </p:cNvSpPr>
          <p:nvPr/>
        </p:nvSpPr>
        <p:spPr>
          <a:xfrm>
            <a:off x="1424763" y="1297172"/>
            <a:ext cx="13482084" cy="712381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Tx/>
              <a:buNone/>
              <a:defRPr sz="15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Grassroots efforts aligned with evolving policy frameworks, organizational resources, and technical developments to support implementation.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Building sustainable solutions requires resources and cooperative approaches.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Public goods well supported through collaborative approaches/governance models.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Building community around technological solutions can support development and sustainability.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Interface between research communities mediated by infrastructure: software, services.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Collaboration is key!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258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72CE2F-F16E-656F-4840-C144DE891B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67424" y="5495876"/>
            <a:ext cx="9321310" cy="1798059"/>
          </a:xfrm>
        </p:spPr>
        <p:txBody>
          <a:bodyPr/>
          <a:lstStyle/>
          <a:p>
            <a:pPr algn="r"/>
            <a:r>
              <a:rPr lang="en-CA" sz="2400" b="1" dirty="0">
                <a:latin typeface="Roboto Mono" pitchFamily="49" charset="0"/>
                <a:ea typeface="Roboto Mono" pitchFamily="49" charset="0"/>
              </a:rPr>
              <a:t>Dr. Kamran Naim</a:t>
            </a:r>
          </a:p>
          <a:p>
            <a:pPr algn="r"/>
            <a:r>
              <a:rPr lang="en-CA" sz="2400" dirty="0"/>
              <a:t>Head of Open Science</a:t>
            </a:r>
          </a:p>
          <a:p>
            <a:pPr algn="r"/>
            <a:r>
              <a:rPr lang="en-CA" sz="2400" dirty="0"/>
              <a:t>European Organization for Nuclear Research (CERN)</a:t>
            </a: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kamran.naim@cern.ch </a:t>
            </a:r>
            <a:endParaRPr lang="en-US" sz="2400" dirty="0">
              <a:solidFill>
                <a:srgbClr val="44F1D9"/>
              </a:solidFill>
            </a:endParaRPr>
          </a:p>
          <a:p>
            <a:pPr algn="r"/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42262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FE936EE-7059-04B6-ACB2-634E88ECD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748A3BD-59BD-64A9-AA71-F36D13E64A0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4" r="237"/>
          <a:stretch/>
        </p:blipFill>
        <p:spPr>
          <a:xfrm>
            <a:off x="1055662" y="2840163"/>
            <a:ext cx="14074320" cy="490768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358D9A1-0C92-9EE1-AB67-82ECE75C9B3E}"/>
              </a:ext>
            </a:extLst>
          </p:cNvPr>
          <p:cNvSpPr txBox="1"/>
          <p:nvPr/>
        </p:nvSpPr>
        <p:spPr>
          <a:xfrm>
            <a:off x="1319414" y="285348"/>
            <a:ext cx="13279236" cy="2432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33947" rtl="0" eaLnBrk="1" fontAlgn="auto" latinLnBrk="0" hangingPunct="1">
              <a:lnSpc>
                <a:spcPct val="9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“…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results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of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its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experimental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theoretical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work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shall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be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published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or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otherwise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made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generally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available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.”</a:t>
            </a:r>
          </a:p>
          <a:p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9EE131-C4DF-0D34-91F1-388D4D8DA087}"/>
              </a:ext>
            </a:extLst>
          </p:cNvPr>
          <p:cNvSpPr txBox="1"/>
          <p:nvPr/>
        </p:nvSpPr>
        <p:spPr>
          <a:xfrm>
            <a:off x="1319414" y="2344758"/>
            <a:ext cx="407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CONVENTION, 1954</a:t>
            </a:r>
          </a:p>
        </p:txBody>
      </p:sp>
    </p:spTree>
    <p:extLst>
      <p:ext uri="{BB962C8B-B14F-4D97-AF65-F5344CB8AC3E}">
        <p14:creationId xmlns:p14="http://schemas.microsoft.com/office/powerpoint/2010/main" val="259584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C349032-EF93-2412-6EFD-885498C5C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3" name="Imagen 2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id="{1F5F0B69-D54E-3908-6A6C-14263231BE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468" y="0"/>
            <a:ext cx="15267036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A0F5D5E-77D9-04C2-1FCB-0C766BF93D23}"/>
              </a:ext>
            </a:extLst>
          </p:cNvPr>
          <p:cNvSpPr txBox="1"/>
          <p:nvPr/>
        </p:nvSpPr>
        <p:spPr>
          <a:xfrm>
            <a:off x="1860116" y="2783445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5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969EA27-2424-3B03-8B68-C3865CE5792F}"/>
              </a:ext>
            </a:extLst>
          </p:cNvPr>
          <p:cNvSpPr txBox="1"/>
          <p:nvPr/>
        </p:nvSpPr>
        <p:spPr>
          <a:xfrm>
            <a:off x="1537315" y="5725344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5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0063CF-83DA-B2E0-00BD-5C853D74E8EC}"/>
              </a:ext>
            </a:extLst>
          </p:cNvPr>
          <p:cNvSpPr txBox="1"/>
          <p:nvPr/>
        </p:nvSpPr>
        <p:spPr>
          <a:xfrm>
            <a:off x="13452379" y="1533035"/>
            <a:ext cx="6550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5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DATA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B4406B-2EED-F078-F418-7BB6A1D1BF81}"/>
              </a:ext>
            </a:extLst>
          </p:cNvPr>
          <p:cNvSpPr txBox="1"/>
          <p:nvPr/>
        </p:nvSpPr>
        <p:spPr>
          <a:xfrm>
            <a:off x="13586747" y="5776840"/>
            <a:ext cx="1110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ES" sz="15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87B7D01-FD10-7B44-764D-EA2E89157262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</a:t>
            </a:r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Science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D7CBCCE-CBBD-ADF1-E603-743E72A5AF56}"/>
              </a:ext>
            </a:extLst>
          </p:cNvPr>
          <p:cNvSpPr txBox="1"/>
          <p:nvPr/>
        </p:nvSpPr>
        <p:spPr>
          <a:xfrm>
            <a:off x="1319186" y="914690"/>
            <a:ext cx="3154429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Structures</a:t>
            </a: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&amp; </a:t>
            </a: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Process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E7EF97C9-1147-6374-0B5F-A20A7091B74A}"/>
              </a:ext>
            </a:extLst>
          </p:cNvPr>
          <p:cNvGrpSpPr/>
          <p:nvPr/>
        </p:nvGrpSpPr>
        <p:grpSpPr>
          <a:xfrm>
            <a:off x="3500118" y="2913065"/>
            <a:ext cx="1934196" cy="56696"/>
            <a:chOff x="3500118" y="2913065"/>
            <a:chExt cx="1934196" cy="56696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AA7A26B5-8A88-9B86-6B6C-CB2B154D207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39958" y="2939241"/>
              <a:ext cx="1894356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547D38-A285-76C8-809C-EEA18692A1B8}"/>
                </a:ext>
              </a:extLst>
            </p:cNvPr>
            <p:cNvSpPr/>
            <p:nvPr userDrawn="1"/>
          </p:nvSpPr>
          <p:spPr>
            <a:xfrm rot="16200000">
              <a:off x="3500572" y="2912611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4BBB90FB-513E-EC62-1394-AF373D180A09}"/>
              </a:ext>
            </a:extLst>
          </p:cNvPr>
          <p:cNvGrpSpPr/>
          <p:nvPr/>
        </p:nvGrpSpPr>
        <p:grpSpPr>
          <a:xfrm>
            <a:off x="3183744" y="5854964"/>
            <a:ext cx="1394043" cy="56696"/>
            <a:chOff x="3183744" y="5854964"/>
            <a:chExt cx="1394043" cy="56696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702837FA-B2A0-779A-53D0-E29BE75E502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3584" y="5881140"/>
              <a:ext cx="13542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D34DDB81-BEE6-0AD5-D47C-B53B26FB3451}"/>
                </a:ext>
              </a:extLst>
            </p:cNvPr>
            <p:cNvSpPr/>
            <p:nvPr userDrawn="1"/>
          </p:nvSpPr>
          <p:spPr>
            <a:xfrm rot="16200000">
              <a:off x="3184198" y="5854510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D50ED591-5695-564C-A141-4F683FA8021B}"/>
              </a:ext>
            </a:extLst>
          </p:cNvPr>
          <p:cNvGrpSpPr/>
          <p:nvPr/>
        </p:nvGrpSpPr>
        <p:grpSpPr>
          <a:xfrm>
            <a:off x="12355975" y="1661070"/>
            <a:ext cx="1032074" cy="56696"/>
            <a:chOff x="12355975" y="1661070"/>
            <a:chExt cx="1032074" cy="56696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0F6829EC-58CC-0431-CE2E-CD9C44F52B6A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89242865-F070-692A-69CD-93A42A4D239F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B6BA142A-9611-BA94-77FA-911911670B1B}"/>
              </a:ext>
            </a:extLst>
          </p:cNvPr>
          <p:cNvGrpSpPr/>
          <p:nvPr/>
        </p:nvGrpSpPr>
        <p:grpSpPr>
          <a:xfrm>
            <a:off x="12491013" y="5910075"/>
            <a:ext cx="1032074" cy="56696"/>
            <a:chOff x="12355975" y="1661070"/>
            <a:chExt cx="1032074" cy="56696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73596F07-8E1D-A93E-FF99-FB3D7D4204CE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41F0FA6-AF65-795E-03E4-D55A1E6230EE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pic>
        <p:nvPicPr>
          <p:cNvPr id="22" name="Complete Animation Black">
            <a:hlinkClick r:id="" action="ppaction://media"/>
            <a:extLst>
              <a:ext uri="{FF2B5EF4-FFF2-40B4-BE49-F238E27FC236}">
                <a16:creationId xmlns:a16="http://schemas.microsoft.com/office/drawing/2014/main" id="{5D213285-4AA8-A341-5E8C-36C0EDED863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210619" y="-83257"/>
            <a:ext cx="15510092" cy="872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8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7D0DF4C-B127-C749-9AA6-3D4250B68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BAE0DC0D-C143-B88A-5E6A-6BE2DB4C4AD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-1"/>
            <a:ext cx="15119350" cy="864076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0519E71-3819-6DE6-8C83-E10E9D18C278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8F37A70-70C1-4EAF-E343-5A92A7876100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1991-2024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AEFCA07-7738-C063-CA7D-B4100D04BA69}"/>
              </a:ext>
            </a:extLst>
          </p:cNvPr>
          <p:cNvGrpSpPr/>
          <p:nvPr/>
        </p:nvGrpSpPr>
        <p:grpSpPr>
          <a:xfrm>
            <a:off x="8120365" y="4408087"/>
            <a:ext cx="56696" cy="2052096"/>
            <a:chOff x="8172615" y="4408087"/>
            <a:chExt cx="56696" cy="2052096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73CEE3B-9CCA-7244-B884-22A51D8CED3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0963" y="4408087"/>
              <a:ext cx="0" cy="202461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5CE93289-DBB0-F576-C8E4-856B1B031159}"/>
                </a:ext>
              </a:extLst>
            </p:cNvPr>
            <p:cNvSpPr/>
            <p:nvPr userDrawn="1"/>
          </p:nvSpPr>
          <p:spPr>
            <a:xfrm>
              <a:off x="8172615" y="640257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0BD806-2447-5DBC-418A-545C53B28EA9}"/>
              </a:ext>
            </a:extLst>
          </p:cNvPr>
          <p:cNvCxnSpPr>
            <a:cxnSpLocks/>
          </p:cNvCxnSpPr>
          <p:nvPr/>
        </p:nvCxnSpPr>
        <p:spPr>
          <a:xfrm>
            <a:off x="1398575" y="2854316"/>
            <a:ext cx="0" cy="1538929"/>
          </a:xfrm>
          <a:prstGeom prst="line">
            <a:avLst/>
          </a:prstGeom>
          <a:ln>
            <a:solidFill>
              <a:srgbClr val="EEEEE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15">
            <a:extLst>
              <a:ext uri="{FF2B5EF4-FFF2-40B4-BE49-F238E27FC236}">
                <a16:creationId xmlns:a16="http://schemas.microsoft.com/office/drawing/2014/main" id="{DAC72B04-1A9A-54AE-BBDA-1F2B0FBB5FE2}"/>
              </a:ext>
            </a:extLst>
          </p:cNvPr>
          <p:cNvGrpSpPr/>
          <p:nvPr/>
        </p:nvGrpSpPr>
        <p:grpSpPr>
          <a:xfrm>
            <a:off x="8176708" y="1767185"/>
            <a:ext cx="56696" cy="2512420"/>
            <a:chOff x="8176708" y="1767185"/>
            <a:chExt cx="56696" cy="2512420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E998850A-FD9C-9004-5704-FEC3570AF6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5056" y="1811484"/>
              <a:ext cx="0" cy="2468121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09495E3F-B031-BB30-6CB8-367AA44FAAE6}"/>
                </a:ext>
              </a:extLst>
            </p:cNvPr>
            <p:cNvSpPr/>
            <p:nvPr userDrawn="1"/>
          </p:nvSpPr>
          <p:spPr>
            <a:xfrm>
              <a:off x="8176708" y="1767185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4D9B432A-EC6D-5E90-7CD3-02D7CC33A72D}"/>
              </a:ext>
            </a:extLst>
          </p:cNvPr>
          <p:cNvGrpSpPr/>
          <p:nvPr/>
        </p:nvGrpSpPr>
        <p:grpSpPr>
          <a:xfrm>
            <a:off x="12655861" y="1111632"/>
            <a:ext cx="56696" cy="2684191"/>
            <a:chOff x="12655861" y="1111632"/>
            <a:chExt cx="56696" cy="2684191"/>
          </a:xfrm>
          <a:solidFill>
            <a:schemeClr val="bg1"/>
          </a:solidFill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BFF7DAE-5D98-720E-17BF-651C09D47B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84209" y="1140434"/>
              <a:ext cx="0" cy="265538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35DC785C-D8E0-3513-233B-B6978FAF27AB}"/>
                </a:ext>
              </a:extLst>
            </p:cNvPr>
            <p:cNvSpPr/>
            <p:nvPr userDrawn="1"/>
          </p:nvSpPr>
          <p:spPr>
            <a:xfrm>
              <a:off x="12655861" y="111163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26561A3C-EB2B-80F5-8AAE-530DB6AF1BD9}"/>
              </a:ext>
            </a:extLst>
          </p:cNvPr>
          <p:cNvGrpSpPr/>
          <p:nvPr/>
        </p:nvGrpSpPr>
        <p:grpSpPr>
          <a:xfrm>
            <a:off x="10859454" y="4834190"/>
            <a:ext cx="56696" cy="2687821"/>
            <a:chOff x="10859454" y="5081483"/>
            <a:chExt cx="56696" cy="2687821"/>
          </a:xfrm>
          <a:solidFill>
            <a:schemeClr val="bg1"/>
          </a:solidFill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AF316796-3643-3DCD-0566-237CBF6BA4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87802" y="5081483"/>
              <a:ext cx="0" cy="265901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EEF141BF-14F5-4FD7-99D9-6D48A3FC2891}"/>
                </a:ext>
              </a:extLst>
            </p:cNvPr>
            <p:cNvSpPr/>
            <p:nvPr userDrawn="1"/>
          </p:nvSpPr>
          <p:spPr>
            <a:xfrm>
              <a:off x="10859454" y="771170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9" name="CuadroTexto 1">
            <a:extLst>
              <a:ext uri="{FF2B5EF4-FFF2-40B4-BE49-F238E27FC236}">
                <a16:creationId xmlns:a16="http://schemas.microsoft.com/office/drawing/2014/main" id="{42A3CF40-9CA4-5B05-35B8-C70E27C3A453}"/>
              </a:ext>
            </a:extLst>
          </p:cNvPr>
          <p:cNvSpPr txBox="1"/>
          <p:nvPr/>
        </p:nvSpPr>
        <p:spPr>
          <a:xfrm>
            <a:off x="1426923" y="267158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20" name="CuadroTexto 2">
            <a:extLst>
              <a:ext uri="{FF2B5EF4-FFF2-40B4-BE49-F238E27FC236}">
                <a16:creationId xmlns:a16="http://schemas.microsoft.com/office/drawing/2014/main" id="{85A9A134-6919-16A2-2D5C-11C22BEA504C}"/>
              </a:ext>
            </a:extLst>
          </p:cNvPr>
          <p:cNvSpPr txBox="1"/>
          <p:nvPr/>
        </p:nvSpPr>
        <p:spPr>
          <a:xfrm>
            <a:off x="1426923" y="2923159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1" name="CuadroTexto 3">
            <a:extLst>
              <a:ext uri="{FF2B5EF4-FFF2-40B4-BE49-F238E27FC236}">
                <a16:creationId xmlns:a16="http://schemas.microsoft.com/office/drawing/2014/main" id="{A3197767-6D01-47E2-5316-0B3E3D6C9934}"/>
              </a:ext>
            </a:extLst>
          </p:cNvPr>
          <p:cNvSpPr txBox="1"/>
          <p:nvPr/>
        </p:nvSpPr>
        <p:spPr>
          <a:xfrm>
            <a:off x="8261752" y="162689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2" name="CuadroTexto 4">
            <a:extLst>
              <a:ext uri="{FF2B5EF4-FFF2-40B4-BE49-F238E27FC236}">
                <a16:creationId xmlns:a16="http://schemas.microsoft.com/office/drawing/2014/main" id="{11709964-60CC-4C62-2C57-8DEEE29D17CE}"/>
              </a:ext>
            </a:extLst>
          </p:cNvPr>
          <p:cNvSpPr txBox="1"/>
          <p:nvPr/>
        </p:nvSpPr>
        <p:spPr>
          <a:xfrm>
            <a:off x="8261752" y="188997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DA7F549-6D18-F427-3084-7CA2DD9D8A66}"/>
              </a:ext>
            </a:extLst>
          </p:cNvPr>
          <p:cNvSpPr txBox="1"/>
          <p:nvPr/>
        </p:nvSpPr>
        <p:spPr>
          <a:xfrm>
            <a:off x="12728396" y="9731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EA46767-3DF3-184E-B8D3-301CDE3B2887}"/>
              </a:ext>
            </a:extLst>
          </p:cNvPr>
          <p:cNvSpPr txBox="1"/>
          <p:nvPr/>
        </p:nvSpPr>
        <p:spPr>
          <a:xfrm>
            <a:off x="12728396" y="123045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Introduces Open Science Elements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91E751C-0E0D-A16D-9053-7BD2C095EF9C}"/>
              </a:ext>
            </a:extLst>
          </p:cNvPr>
          <p:cNvSpPr txBox="1"/>
          <p:nvPr/>
        </p:nvSpPr>
        <p:spPr>
          <a:xfrm>
            <a:off x="8137483" y="62595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6" name="CuadroTexto 15">
            <a:extLst>
              <a:ext uri="{FF2B5EF4-FFF2-40B4-BE49-F238E27FC236}">
                <a16:creationId xmlns:a16="http://schemas.microsoft.com/office/drawing/2014/main" id="{032B046F-3B31-8452-79D5-3BF42D5AD721}"/>
              </a:ext>
            </a:extLst>
          </p:cNvPr>
          <p:cNvSpPr txBox="1"/>
          <p:nvPr/>
        </p:nvSpPr>
        <p:spPr>
          <a:xfrm>
            <a:off x="8137483" y="652257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Launch of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</a:p>
        </p:txBody>
      </p:sp>
      <p:sp>
        <p:nvSpPr>
          <p:cNvPr id="27" name="CuadroTexto 16">
            <a:extLst>
              <a:ext uri="{FF2B5EF4-FFF2-40B4-BE49-F238E27FC236}">
                <a16:creationId xmlns:a16="http://schemas.microsoft.com/office/drawing/2014/main" id="{61703FC6-84CB-A215-FFA3-825F586B6696}"/>
              </a:ext>
            </a:extLst>
          </p:cNvPr>
          <p:cNvSpPr txBox="1"/>
          <p:nvPr/>
        </p:nvSpPr>
        <p:spPr>
          <a:xfrm>
            <a:off x="10944498" y="73259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28" name="CuadroTexto 20">
            <a:extLst>
              <a:ext uri="{FF2B5EF4-FFF2-40B4-BE49-F238E27FC236}">
                <a16:creationId xmlns:a16="http://schemas.microsoft.com/office/drawing/2014/main" id="{BB321CE7-2913-8C54-00A2-E3EC1DA0E1DF}"/>
              </a:ext>
            </a:extLst>
          </p:cNvPr>
          <p:cNvSpPr txBox="1"/>
          <p:nvPr/>
        </p:nvSpPr>
        <p:spPr>
          <a:xfrm>
            <a:off x="10944498" y="7588996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APS joins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, 90% of OA in HEP</a:t>
            </a:r>
          </a:p>
        </p:txBody>
      </p:sp>
      <p:sp>
        <p:nvSpPr>
          <p:cNvPr id="29" name="Elipse 57">
            <a:extLst>
              <a:ext uri="{FF2B5EF4-FFF2-40B4-BE49-F238E27FC236}">
                <a16:creationId xmlns:a16="http://schemas.microsoft.com/office/drawing/2014/main" id="{F0916289-037C-98B1-87FD-07AA2F63F515}"/>
              </a:ext>
            </a:extLst>
          </p:cNvPr>
          <p:cNvSpPr/>
          <p:nvPr/>
        </p:nvSpPr>
        <p:spPr>
          <a:xfrm>
            <a:off x="1370228" y="2803077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</p:spTree>
    <p:extLst>
      <p:ext uri="{BB962C8B-B14F-4D97-AF65-F5344CB8AC3E}">
        <p14:creationId xmlns:p14="http://schemas.microsoft.com/office/powerpoint/2010/main" val="3988520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242ECA7-E62A-EC44-7338-C59B45133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CF5172A0-6D24-7D18-050C-B7456BEA9CDE}"/>
              </a:ext>
            </a:extLst>
          </p:cNvPr>
          <p:cNvSpPr/>
          <p:nvPr/>
        </p:nvSpPr>
        <p:spPr>
          <a:xfrm>
            <a:off x="1405632" y="4981094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00C667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6D17B783-1148-8EF1-092C-4DD2B60640BB}"/>
              </a:ext>
            </a:extLst>
          </p:cNvPr>
          <p:cNvSpPr/>
          <p:nvPr/>
        </p:nvSpPr>
        <p:spPr>
          <a:xfrm>
            <a:off x="1405632" y="1691686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F22820A9-753A-BB07-919D-FAAD384CA400}"/>
              </a:ext>
            </a:extLst>
          </p:cNvPr>
          <p:cNvSpPr/>
          <p:nvPr/>
        </p:nvSpPr>
        <p:spPr>
          <a:xfrm>
            <a:off x="8073016" y="4981094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>
              <a:alpha val="63137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BFF953BC-FF17-3F3E-7891-D142A6D93935}"/>
              </a:ext>
            </a:extLst>
          </p:cNvPr>
          <p:cNvSpPr/>
          <p:nvPr/>
        </p:nvSpPr>
        <p:spPr>
          <a:xfrm>
            <a:off x="8073016" y="1691686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7AC4A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BD16138-7803-F054-509D-8711F25A9C38}"/>
              </a:ext>
            </a:extLst>
          </p:cNvPr>
          <p:cNvSpPr txBox="1"/>
          <p:nvPr/>
        </p:nvSpPr>
        <p:spPr>
          <a:xfrm>
            <a:off x="2084724" y="1997855"/>
            <a:ext cx="3522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SCOAP</a:t>
            </a:r>
            <a:r>
              <a:rPr lang="es-ES" sz="4000" baseline="30000" dirty="0"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F718A6-23CA-C222-5B8C-D91D332B6F51}"/>
              </a:ext>
            </a:extLst>
          </p:cNvPr>
          <p:cNvSpPr txBox="1"/>
          <p:nvPr/>
        </p:nvSpPr>
        <p:spPr>
          <a:xfrm>
            <a:off x="8591624" y="1997855"/>
            <a:ext cx="603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COLLECTIVE MODELS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B9F4BF2-30DD-A80A-BC67-CCB1B7DBF6B9}"/>
              </a:ext>
            </a:extLst>
          </p:cNvPr>
          <p:cNvSpPr txBox="1"/>
          <p:nvPr/>
        </p:nvSpPr>
        <p:spPr>
          <a:xfrm>
            <a:off x="2099876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OA AGREEMENTS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08873E3-CEE7-F67E-1F04-615E615FF34A}"/>
              </a:ext>
            </a:extLst>
          </p:cNvPr>
          <p:cNvSpPr txBox="1"/>
          <p:nvPr/>
        </p:nvSpPr>
        <p:spPr>
          <a:xfrm>
            <a:off x="8598915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INDIVIDUAL APC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35222F-BD82-B746-56D5-D96F9EE5F6C0}"/>
              </a:ext>
            </a:extLst>
          </p:cNvPr>
          <p:cNvSpPr txBox="1"/>
          <p:nvPr/>
        </p:nvSpPr>
        <p:spPr>
          <a:xfrm>
            <a:off x="2084724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Sponsoring consortium for Open Access publishing in Particle Physics.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A23E2D7-A273-AA11-E17A-4854C750C4EF}"/>
              </a:ext>
            </a:extLst>
          </p:cNvPr>
          <p:cNvSpPr txBox="1"/>
          <p:nvPr/>
        </p:nvSpPr>
        <p:spPr>
          <a:xfrm>
            <a:off x="8589629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supports other OA Model transparent for the author (S2O, sponsorship).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A90764F-67BA-3861-1C48-CD5E14EE7BE3}"/>
              </a:ext>
            </a:extLst>
          </p:cNvPr>
          <p:cNvSpPr txBox="1"/>
          <p:nvPr/>
        </p:nvSpPr>
        <p:spPr>
          <a:xfrm>
            <a:off x="2084723" y="6135076"/>
            <a:ext cx="3860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CERN has negotiated Open Access Agreements with 10+ publishers for 4000+ journals.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78DA636-62C4-1AA5-F7A3-983867442DB1}"/>
              </a:ext>
            </a:extLst>
          </p:cNvPr>
          <p:cNvSpPr txBox="1"/>
          <p:nvPr/>
        </p:nvSpPr>
        <p:spPr>
          <a:xfrm>
            <a:off x="8589629" y="6135076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For other articles fees can </a:t>
            </a:r>
            <a:b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be centrally covered under Certain conditions.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6B8B71F-0BD9-8EF3-E127-9BA2655FB4E4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E91474F-BDF9-3356-581E-2DB0DB16D250}"/>
              </a:ext>
            </a:extLst>
          </p:cNvPr>
          <p:cNvSpPr txBox="1"/>
          <p:nvPr/>
        </p:nvSpPr>
        <p:spPr>
          <a:xfrm>
            <a:off x="1319186" y="914690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Mechanisms</a:t>
            </a:r>
          </a:p>
        </p:txBody>
      </p:sp>
    </p:spTree>
    <p:extLst>
      <p:ext uri="{BB962C8B-B14F-4D97-AF65-F5344CB8AC3E}">
        <p14:creationId xmlns:p14="http://schemas.microsoft.com/office/powerpoint/2010/main" val="4237082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6CD2-893F-DB46-EDBB-16072ED960C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353528"/>
            <a:ext cx="12632342" cy="7290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Open Access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0DE6D-7BB8-A865-18EF-CAB6DB4A438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320141" y="1102157"/>
            <a:ext cx="10787776" cy="729039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Groundbreaking Results: 96% Open Access in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0267-2D39-B685-71C1-27F369C09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8" name="Picture 7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0624B066-9D16-97FD-8E3D-DF5F67FC9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38" y="1977231"/>
            <a:ext cx="5981666" cy="60306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B93AA312-5480-D62D-BCF2-C36D989C3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54" y="2623775"/>
            <a:ext cx="5832275" cy="47485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4438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A15C3-1C12-8430-23C4-3057961F028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0" y="264189"/>
            <a:ext cx="9526535" cy="13596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Supporting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Global Open Access &amp; Open Science Infrastructures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98F30-9100-4235-B154-A9ECE4F25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919F6-11AC-F929-C8D3-D6F86F443854}"/>
              </a:ext>
            </a:extLst>
          </p:cNvPr>
          <p:cNvSpPr txBox="1"/>
          <p:nvPr/>
        </p:nvSpPr>
        <p:spPr>
          <a:xfrm>
            <a:off x="1320140" y="1983559"/>
            <a:ext cx="752431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Open Access and Open science need a globalized  infrastructure…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With standardized metadata and persistent identifiers (ORCID, ROR, </a:t>
            </a:r>
            <a:r>
              <a:rPr lang="en-GB" sz="2800" dirty="0" err="1">
                <a:solidFill>
                  <a:schemeClr val="bg1"/>
                </a:solidFill>
              </a:rPr>
              <a:t>CrossRef</a:t>
            </a:r>
            <a:r>
              <a:rPr lang="en-GB" sz="2800" dirty="0">
                <a:solidFill>
                  <a:schemeClr val="bg1"/>
                </a:solidFill>
              </a:rPr>
              <a:t>, OA Switchboard…)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And Open Infrastructure created and used by the community  (DOAJ, OAPEN, OJS…)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0E2694-7BA1-9E99-CC14-47EA9132F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5375" y="3373636"/>
            <a:ext cx="989815" cy="64008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487D2F7-96BB-89FF-6C5F-38919A41C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745976" y="3543272"/>
            <a:ext cx="1965961" cy="6400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498B99C-8309-E0D8-C752-334EFE70F7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00308" y="4323732"/>
            <a:ext cx="2112264" cy="640080"/>
          </a:xfrm>
          <a:prstGeom prst="rect">
            <a:avLst/>
          </a:prstGeom>
        </p:spPr>
      </p:pic>
      <p:pic>
        <p:nvPicPr>
          <p:cNvPr id="13" name="Picture 12" descr="A grey text on a white background&#10;&#10;AI-generated content may be incorrect.">
            <a:extLst>
              <a:ext uri="{FF2B5EF4-FFF2-40B4-BE49-F238E27FC236}">
                <a16:creationId xmlns:a16="http://schemas.microsoft.com/office/drawing/2014/main" id="{55D37292-041F-5970-9C53-3311D09872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019" y="2423540"/>
            <a:ext cx="3163613" cy="640080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14B73F82-6015-2ECE-7243-2A074026BB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6723" y="5567514"/>
            <a:ext cx="3331697" cy="640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3933DE-A40D-A64C-D100-AA94FCFA22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12489" y="6517610"/>
            <a:ext cx="1091775" cy="640080"/>
          </a:xfrm>
          <a:prstGeom prst="rect">
            <a:avLst/>
          </a:prstGeom>
        </p:spPr>
      </p:pic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A7F48080-7473-91E4-81F9-C63334D4C8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637" y="6888994"/>
            <a:ext cx="27813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9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460AC3-CF0B-2306-123C-1B578EE549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A" dirty="0"/>
              <a:t>Open Data</a:t>
            </a:r>
          </a:p>
        </p:txBody>
      </p:sp>
    </p:spTree>
    <p:extLst>
      <p:ext uri="{BB962C8B-B14F-4D97-AF65-F5344CB8AC3E}">
        <p14:creationId xmlns:p14="http://schemas.microsoft.com/office/powerpoint/2010/main" val="274520838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44E7C5C6-78DF-3D48-862D-DC6F154317E4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DDFC26F2-3F8D-A846-9F25-A69E4718C847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FB2D372D-1312-9F41-BD6D-F06F16774352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29AE6180-55FF-914B-AB7F-191E006B58AD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257DA32C-0311-C243-AF75-272D2132C013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9BB65948-BAAB-0140-8AE2-92ED2D5FBE39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64C5397E-7A40-034D-B1DB-E61D92FA8669}" vid="{71FE7CF3-9472-E84B-8C48-62E0508CA0FB}"/>
    </a:ext>
  </a:extLst>
</a:theme>
</file>

<file path=ppt/theme/theme8.xml><?xml version="1.0" encoding="utf-8"?>
<a:theme xmlns:a="http://schemas.openxmlformats.org/drawingml/2006/main" name="1_Front Page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1" id="{86C75B1E-CA35-604A-85FF-D4D44AC723E9}" vid="{E01ECC8F-AECB-F340-BF3E-259B99A923FC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420</TotalTime>
  <Words>1224</Words>
  <Application>Microsoft Macintosh PowerPoint</Application>
  <PresentationFormat>Custom</PresentationFormat>
  <Paragraphs>282</Paragraphs>
  <Slides>28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28</vt:i4>
      </vt:variant>
    </vt:vector>
  </HeadingPairs>
  <TitlesOfParts>
    <vt:vector size="45" baseType="lpstr">
      <vt:lpstr>Poppins ExtraLight</vt:lpstr>
      <vt:lpstr>Roboto Mono ExtraLight</vt:lpstr>
      <vt:lpstr>Poppins Medium</vt:lpstr>
      <vt:lpstr>System Font Regular</vt:lpstr>
      <vt:lpstr>Roboto Mono</vt:lpstr>
      <vt:lpstr>Roboto Mono bold</vt:lpstr>
      <vt:lpstr>Roboto Mono Light</vt:lpstr>
      <vt:lpstr>Aptos</vt:lpstr>
      <vt:lpstr>Arial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1_Front Page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Elliot Bonfils</dc:creator>
  <cp:lastModifiedBy>Anne Gentil-Beccot</cp:lastModifiedBy>
  <cp:revision>16</cp:revision>
  <dcterms:created xsi:type="dcterms:W3CDTF">2025-02-18T09:02:06Z</dcterms:created>
  <dcterms:modified xsi:type="dcterms:W3CDTF">2025-03-04T14:40:11Z</dcterms:modified>
</cp:coreProperties>
</file>