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5"/>
  </p:notesMasterIdLst>
  <p:sldIdLst>
    <p:sldId id="256" r:id="rId2"/>
    <p:sldId id="257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001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1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192CA-07D3-4BDD-830D-9A3837BA5A7B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72227-D48B-4A43-8682-7B5524E6E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687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0D6B9065-DCEC-4875-B594-B8DBFC963120}" type="datetime5">
              <a:rPr lang="en-GB" smtClean="0"/>
              <a:t>12-Mar-25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377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D772-A3C6-4F91-AB13-D50E6A1D96C4}" type="datetime5">
              <a:rPr lang="en-GB" smtClean="0"/>
              <a:t>12-Mar-25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278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7883C5E-CE49-40D8-8B76-651B3C24C3F7}" type="datetime5">
              <a:rPr lang="en-GB" smtClean="0"/>
              <a:t>12-Mar-25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484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9A05821-D078-43FF-8412-8946922DAF4F}" type="datetime5">
              <a:rPr lang="en-GB" smtClean="0"/>
              <a:t>12-Mar-25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5146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96D75C2-DB25-4973-9ABB-BE8E8D569702}" type="datetime5">
              <a:rPr lang="en-GB" smtClean="0"/>
              <a:t>12-Mar-25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226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1923-6CF9-4EBB-82AB-C27939F95CF3}" type="datetime5">
              <a:rPr lang="en-GB" smtClean="0"/>
              <a:t>12-Mar-25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297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C52E-3AF5-4007-A894-67F300796B3A}" type="datetime5">
              <a:rPr lang="en-GB" smtClean="0"/>
              <a:t>12-Mar-25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75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A325-35AC-4D50-AD96-22EA6B71B07C}" type="datetime5">
              <a:rPr lang="en-GB" smtClean="0"/>
              <a:t>12-Mar-25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386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1F88DEF-7D7B-4A1A-9A53-A72F24A2FEBC}" type="datetime5">
              <a:rPr lang="en-GB" smtClean="0"/>
              <a:t>12-Mar-25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386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9C503-A297-4FFE-9260-389FE6046D87}" type="datetime5">
              <a:rPr lang="en-GB" smtClean="0"/>
              <a:t>12-Mar-25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92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4BB5C1A-7E1C-4495-A979-962C4BFB2AAE}" type="datetime5">
              <a:rPr lang="en-GB" smtClean="0"/>
              <a:t>12-Mar-25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00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BF9D-219C-410C-B550-4D4BACD2A7C0}" type="datetime5">
              <a:rPr lang="en-GB" smtClean="0"/>
              <a:t>12-Mar-25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975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51F6-AEF8-4C31-A248-F8EA650F351B}" type="datetime5">
              <a:rPr lang="en-GB" smtClean="0"/>
              <a:t>12-Mar-25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380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A50E9-F518-46A4-AEF7-5970A3170865}" type="datetime5">
              <a:rPr lang="en-GB" smtClean="0"/>
              <a:t>12-Mar-25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70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BB36-0348-4AD7-970A-E28BFDA2F656}" type="datetime5">
              <a:rPr lang="en-GB" smtClean="0"/>
              <a:t>12-Mar-25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46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2C58D-7DAF-4C59-AA1A-43FFD2B638CF}" type="datetime5">
              <a:rPr lang="en-GB" smtClean="0"/>
              <a:t>12-Mar-25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239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18F7D-4615-445A-9296-171694094199}" type="datetime5">
              <a:rPr lang="en-GB" smtClean="0"/>
              <a:t>12-Mar-25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08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02C9D-7928-4E7F-A78A-1BF947783C82}" type="datetime5">
              <a:rPr lang="en-GB" smtClean="0"/>
              <a:t>12-Mar-25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5BFFE-9ABA-4FC3-A971-9D761797A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0410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sldNum="0" hdr="0" ft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hyperlink" Target="https://forms.gle/Hp8rbFWQcw27Xbc28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chat.whatsapp.com/JxerwrERcH90mvwgwEVtsH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s://www.facebook.com/groups/YachtingClubCERN" TargetMode="External"/><Relationship Id="rId4" Type="http://schemas.openxmlformats.org/officeDocument/2006/relationships/hyperlink" Target="https://yachting.web.cern.ch/yachti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4848" y="508398"/>
            <a:ext cx="8890574" cy="1977043"/>
          </a:xfrm>
        </p:spPr>
        <p:txBody>
          <a:bodyPr>
            <a:normAutofit/>
          </a:bodyPr>
          <a:lstStyle/>
          <a:p>
            <a:r>
              <a:rPr lang="en-GB" sz="5400" b="1" cap="small" dirty="0">
                <a:solidFill>
                  <a:srgbClr val="002060"/>
                </a:solidFill>
              </a:rPr>
              <a:t>Level 0 cou</a:t>
            </a:r>
            <a:r>
              <a:rPr lang="pl-PL" sz="5400" b="1" cap="small" dirty="0">
                <a:solidFill>
                  <a:srgbClr val="002060"/>
                </a:solidFill>
              </a:rPr>
              <a:t>r</a:t>
            </a:r>
            <a:r>
              <a:rPr lang="en-GB" sz="5400" b="1" cap="small" dirty="0">
                <a:solidFill>
                  <a:srgbClr val="002060"/>
                </a:solidFill>
              </a:rPr>
              <a:t>se 202</a:t>
            </a:r>
            <a:r>
              <a:rPr lang="en-US" sz="5400" b="1" cap="small" dirty="0">
                <a:solidFill>
                  <a:srgbClr val="002060"/>
                </a:solidFill>
              </a:rPr>
              <a:t>5</a:t>
            </a:r>
            <a:endParaRPr lang="en-GB" b="1" cap="small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9306" y="2372309"/>
            <a:ext cx="6048585" cy="1655762"/>
          </a:xfrm>
        </p:spPr>
        <p:txBody>
          <a:bodyPr>
            <a:normAutofit/>
          </a:bodyPr>
          <a:lstStyle/>
          <a:p>
            <a:r>
              <a:rPr lang="en-GB" sz="1400" i="1" dirty="0">
                <a:solidFill>
                  <a:srgbClr val="002060"/>
                </a:solidFill>
              </a:rPr>
              <a:t>by Anastazja S</a:t>
            </a:r>
            <a:r>
              <a:rPr lang="pl-PL" sz="1400" i="1" dirty="0">
                <a:solidFill>
                  <a:srgbClr val="002060"/>
                </a:solidFill>
              </a:rPr>
              <a:t>ę</a:t>
            </a:r>
            <a:r>
              <a:rPr lang="en-GB" sz="1400" i="1" dirty="0">
                <a:solidFill>
                  <a:srgbClr val="002060"/>
                </a:solidFill>
              </a:rPr>
              <a:t>dzicka</a:t>
            </a:r>
            <a:r>
              <a:rPr lang="pl-PL" sz="1400" i="1" dirty="0">
                <a:solidFill>
                  <a:srgbClr val="002060"/>
                </a:solidFill>
              </a:rPr>
              <a:t> and Mathias Monier</a:t>
            </a:r>
            <a:endParaRPr lang="en-GB" sz="1400" i="1" dirty="0">
              <a:solidFill>
                <a:srgbClr val="002060"/>
              </a:solidFill>
            </a:endParaRPr>
          </a:p>
          <a:p>
            <a:pPr>
              <a:tabLst>
                <a:tab pos="1162050" algn="l"/>
              </a:tabLst>
            </a:pPr>
            <a:r>
              <a:rPr lang="en-GB" sz="1200" i="1" dirty="0">
                <a:solidFill>
                  <a:srgbClr val="002060"/>
                </a:solidFill>
              </a:rPr>
              <a:t>Level 0 course coordinators</a:t>
            </a:r>
          </a:p>
        </p:txBody>
      </p:sp>
      <p:pic>
        <p:nvPicPr>
          <p:cNvPr id="1026" name="Picture 2" descr="https://yachting.web.cern.ch/yachting/ycclog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327" y="2734714"/>
            <a:ext cx="1329129" cy="138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55DAFB-C237-46A2-B0A6-73ACEB87DB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54715" y="5013119"/>
            <a:ext cx="2910840" cy="374642"/>
          </a:xfrm>
        </p:spPr>
        <p:txBody>
          <a:bodyPr/>
          <a:lstStyle/>
          <a:p>
            <a:pPr algn="l"/>
            <a:fld id="{149307AA-1B75-47BB-A54A-280BC1A92671}" type="datetime5">
              <a:rPr lang="en-GB" smtClean="0">
                <a:solidFill>
                  <a:schemeClr val="tx1">
                    <a:lumMod val="50000"/>
                  </a:schemeClr>
                </a:solidFill>
              </a:rPr>
              <a:pPr algn="l"/>
              <a:t>12-Mar-25</a:t>
            </a:fld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385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2596" y="728863"/>
            <a:ext cx="8610600" cy="1293028"/>
          </a:xfrm>
        </p:spPr>
        <p:txBody>
          <a:bodyPr/>
          <a:lstStyle/>
          <a:p>
            <a:r>
              <a:rPr lang="en-GB" b="1" cap="small" dirty="0"/>
              <a:t>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905" y="1565282"/>
            <a:ext cx="11289950" cy="522039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cap="small" dirty="0">
                <a:solidFill>
                  <a:schemeClr val="accent5"/>
                </a:solidFill>
              </a:rPr>
              <a:t>Theoretical introduction</a:t>
            </a:r>
            <a:endParaRPr lang="en-GB" sz="1700" i="1" dirty="0">
              <a:solidFill>
                <a:schemeClr val="accent6">
                  <a:lumMod val="60000"/>
                  <a:lumOff val="40000"/>
                </a:schemeClr>
              </a:solidFill>
              <a:sym typeface="Wingdings" panose="05000000000000000000" pitchFamily="2" charset="2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GB" cap="small" dirty="0">
                <a:sym typeface="Wingdings" panose="05000000000000000000" pitchFamily="2" charset="2"/>
              </a:rPr>
              <a:t>Safety </a:t>
            </a:r>
            <a:r>
              <a:rPr lang="en-GB" sz="1600" i="1" cap="small" dirty="0">
                <a:sym typeface="Wingdings" panose="05000000000000000000" pitchFamily="2" charset="2"/>
              </a:rPr>
              <a:t>(what is my responsibility as a skipper/crew/YCC member? How I keep myself and others safe?)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GB" cap="small" dirty="0">
                <a:sym typeface="Wingdings" panose="05000000000000000000" pitchFamily="2" charset="2"/>
              </a:rPr>
              <a:t>Equipment</a:t>
            </a:r>
            <a:r>
              <a:rPr lang="pl-PL" cap="small" dirty="0">
                <a:sym typeface="Wingdings" panose="05000000000000000000" pitchFamily="2" charset="2"/>
              </a:rPr>
              <a:t> needed for sailing</a:t>
            </a:r>
            <a:endParaRPr lang="en-GB" cap="small" dirty="0">
              <a:sym typeface="Wingdings" panose="05000000000000000000" pitchFamily="2" charset="2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GB" cap="small" dirty="0">
                <a:sym typeface="Wingdings" panose="05000000000000000000" pitchFamily="2" charset="2"/>
              </a:rPr>
              <a:t>Port Choiseul in Versoix </a:t>
            </a:r>
            <a:r>
              <a:rPr lang="en-GB" sz="1600" i="1" cap="small" dirty="0">
                <a:sym typeface="Wingdings" panose="05000000000000000000" pitchFamily="2" charset="2"/>
              </a:rPr>
              <a:t>(YCC boats)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GB" cap="small" dirty="0">
                <a:sym typeface="Wingdings" panose="05000000000000000000" pitchFamily="2" charset="2"/>
              </a:rPr>
              <a:t>Sailing basics </a:t>
            </a:r>
            <a:r>
              <a:rPr lang="en-GB" sz="1600" i="1" cap="small" dirty="0">
                <a:sym typeface="Wingdings" panose="05000000000000000000" pitchFamily="2" charset="2"/>
              </a:rPr>
              <a:t>(how sailing works? What are the points of wind? How do I manoeuver?)</a:t>
            </a:r>
            <a:endParaRPr lang="en-GB" i="1" cap="small" dirty="0">
              <a:sym typeface="Wingdings" panose="05000000000000000000" pitchFamily="2" charset="2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GB" cap="small" dirty="0">
                <a:sym typeface="Wingdings" panose="05000000000000000000" pitchFamily="2" charset="2"/>
              </a:rPr>
              <a:t>Social aspect of the club</a:t>
            </a:r>
            <a:endParaRPr lang="pl-PL" cap="small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pl-PL" sz="2100" cap="small" dirty="0">
                <a:solidFill>
                  <a:schemeClr val="accent5"/>
                </a:solidFill>
                <a:sym typeface="Wingdings" panose="05000000000000000000" pitchFamily="2" charset="2"/>
              </a:rPr>
              <a:t>Sailing theory for beginners introduction (on-site at CERN and online)</a:t>
            </a:r>
            <a:r>
              <a:rPr lang="en-US" sz="2100" cap="small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r>
              <a:rPr lang="pl-PL" sz="2100" cap="small" dirty="0">
                <a:solidFill>
                  <a:schemeClr val="accent5"/>
                </a:solidFill>
              </a:rPr>
              <a:t>by Sebastian Łopieński </a:t>
            </a:r>
            <a:endParaRPr lang="en-US" sz="2100" cap="small" dirty="0">
              <a:solidFill>
                <a:schemeClr val="accent5"/>
              </a:solidFill>
            </a:endParaRPr>
          </a:p>
          <a:p>
            <a:pPr marL="457200" lvl="1" indent="0">
              <a:buNone/>
            </a:pPr>
            <a:endParaRPr lang="en-GB" sz="2100" cap="small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pl-PL" cap="small" dirty="0">
                <a:solidFill>
                  <a:schemeClr val="accent5"/>
                </a:solidFill>
              </a:rPr>
              <a:t>1-day</a:t>
            </a:r>
            <a:r>
              <a:rPr lang="en-GB" cap="small" dirty="0">
                <a:solidFill>
                  <a:schemeClr val="accent5"/>
                </a:solidFill>
              </a:rPr>
              <a:t> course </a:t>
            </a:r>
            <a:r>
              <a:rPr lang="en-GB" sz="1700" i="1" cap="small" dirty="0"/>
              <a:t>(~ </a:t>
            </a:r>
            <a:r>
              <a:rPr lang="pl-PL" sz="1700" i="1" cap="small" dirty="0"/>
              <a:t>8</a:t>
            </a:r>
            <a:r>
              <a:rPr lang="en-GB" sz="1700" i="1" cap="small" dirty="0"/>
              <a:t>h30-1</a:t>
            </a:r>
            <a:r>
              <a:rPr lang="pl-PL" sz="1700" i="1" cap="small" dirty="0"/>
              <a:t>6</a:t>
            </a:r>
            <a:r>
              <a:rPr lang="en-GB" sz="1700" i="1" cap="small" dirty="0"/>
              <a:t>h00</a:t>
            </a:r>
            <a:r>
              <a:rPr lang="pl-PL" sz="1700" i="1" cap="small" dirty="0"/>
              <a:t> OR 18h00</a:t>
            </a:r>
            <a:r>
              <a:rPr lang="en-GB" sz="1700" i="1" cap="small" dirty="0"/>
              <a:t>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GB" cap="small" dirty="0"/>
              <a:t>Surprise sailing </a:t>
            </a:r>
            <a:r>
              <a:rPr lang="en-GB" sz="1600" i="1" cap="small" dirty="0"/>
              <a:t>2 hours</a:t>
            </a:r>
            <a:endParaRPr lang="en-GB" i="1" cap="small" dirty="0"/>
          </a:p>
          <a:p>
            <a:pPr marL="971550" lvl="1" indent="-514350">
              <a:buFont typeface="+mj-lt"/>
              <a:buAutoNum type="alphaLcParenR"/>
            </a:pPr>
            <a:r>
              <a:rPr lang="en-GB" cap="small" dirty="0"/>
              <a:t>Rigging the dinghy </a:t>
            </a:r>
            <a:r>
              <a:rPr lang="en-GB" sz="1600" i="1" cap="small" dirty="0"/>
              <a:t>1 hour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GB" cap="small" dirty="0"/>
              <a:t>Knots </a:t>
            </a:r>
            <a:r>
              <a:rPr lang="en-GB" sz="1600" i="1" cap="small" dirty="0"/>
              <a:t>1 hour</a:t>
            </a:r>
          </a:p>
          <a:p>
            <a:pPr marL="514350" indent="-514350">
              <a:buFont typeface="+mj-lt"/>
              <a:buAutoNum type="arabicPeriod"/>
            </a:pPr>
            <a:r>
              <a:rPr lang="en-GB" cap="small" dirty="0">
                <a:solidFill>
                  <a:schemeClr val="accent5"/>
                </a:solidFill>
              </a:rPr>
              <a:t>Summery + questions</a:t>
            </a:r>
          </a:p>
          <a:p>
            <a:pPr marL="0" indent="0">
              <a:buNone/>
            </a:pPr>
            <a:r>
              <a:rPr lang="pl-PL" cap="small" dirty="0">
                <a:solidFill>
                  <a:schemeClr val="accent5"/>
                </a:solidFill>
              </a:rPr>
              <a:t>	</a:t>
            </a:r>
            <a:r>
              <a:rPr lang="en-GB" cap="small" dirty="0">
                <a:solidFill>
                  <a:schemeClr val="accent5"/>
                </a:solidFill>
              </a:rPr>
              <a:t>Preliminary </a:t>
            </a:r>
            <a:r>
              <a:rPr lang="pl-PL" cap="small" dirty="0">
                <a:solidFill>
                  <a:schemeClr val="accent5"/>
                </a:solidFill>
              </a:rPr>
              <a:t>dates</a:t>
            </a:r>
            <a:r>
              <a:rPr lang="en-GB" cap="small" dirty="0">
                <a:solidFill>
                  <a:schemeClr val="accent5"/>
                </a:solidFill>
              </a:rPr>
              <a:t>: 	</a:t>
            </a:r>
            <a:r>
              <a:rPr lang="en-US" sz="1800" b="0" i="0" dirty="0">
                <a:solidFill>
                  <a:srgbClr val="FFFF00"/>
                </a:solidFill>
                <a:effectLst/>
                <a:latin typeface="Calibri" panose="020F0502020204030204" pitchFamily="34" charset="0"/>
              </a:rPr>
              <a:t>April </a:t>
            </a:r>
            <a:r>
              <a:rPr lang="en-US" sz="1800" dirty="0">
                <a:solidFill>
                  <a:srgbClr val="FFFF00"/>
                </a:solidFill>
                <a:latin typeface="Calibri" panose="020F0502020204030204" pitchFamily="34" charset="0"/>
              </a:rPr>
              <a:t>12</a:t>
            </a:r>
            <a:r>
              <a:rPr lang="en-US" sz="1800" b="0" i="0" dirty="0">
                <a:solidFill>
                  <a:srgbClr val="FFFF00"/>
                </a:solidFill>
                <a:effectLst/>
                <a:latin typeface="Calibri" panose="020F0502020204030204" pitchFamily="34" charset="0"/>
              </a:rPr>
              <a:t> (Sat)</a:t>
            </a:r>
            <a:endParaRPr lang="pl-PL" cap="small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GB" cap="small" dirty="0">
                <a:solidFill>
                  <a:srgbClr val="FFFF00"/>
                </a:solidFill>
              </a:rPr>
              <a:t>		</a:t>
            </a:r>
            <a:r>
              <a:rPr lang="pl-PL" cap="small" dirty="0">
                <a:solidFill>
                  <a:srgbClr val="FFFF00"/>
                </a:solidFill>
              </a:rPr>
              <a:t>	</a:t>
            </a:r>
            <a:r>
              <a:rPr lang="en-GB" cap="small" dirty="0">
                <a:solidFill>
                  <a:srgbClr val="FFFF00"/>
                </a:solidFill>
              </a:rPr>
              <a:t>	</a:t>
            </a:r>
            <a:r>
              <a:rPr lang="en-US" sz="1800" cap="small" dirty="0">
                <a:solidFill>
                  <a:srgbClr val="FFFF00"/>
                </a:solidFill>
                <a:latin typeface="Calibri" panose="020F0502020204030204" pitchFamily="34" charset="0"/>
              </a:rPr>
              <a:t>April</a:t>
            </a:r>
            <a:r>
              <a:rPr lang="en-US" sz="1800" b="0" i="0" dirty="0">
                <a:solidFill>
                  <a:srgbClr val="FFFF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latin typeface="Calibri" panose="020F0502020204030204" pitchFamily="34" charset="0"/>
              </a:rPr>
              <a:t>13</a:t>
            </a:r>
            <a:r>
              <a:rPr lang="en-US" sz="1800" b="0" i="0" dirty="0">
                <a:solidFill>
                  <a:srgbClr val="FFFF00"/>
                </a:solidFill>
                <a:effectLst/>
                <a:latin typeface="Calibri" panose="020F0502020204030204" pitchFamily="34" charset="0"/>
              </a:rPr>
              <a:t> (Sun)</a:t>
            </a:r>
            <a:endParaRPr lang="pl-PL" cap="small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pl-PL" cap="small" dirty="0">
                <a:solidFill>
                  <a:srgbClr val="FFFF00"/>
                </a:solidFill>
              </a:rPr>
              <a:t>				</a:t>
            </a:r>
            <a:r>
              <a:rPr lang="en-GB" sz="1800" b="0" i="0" dirty="0">
                <a:solidFill>
                  <a:srgbClr val="FFFF00"/>
                </a:solidFill>
                <a:effectLst/>
                <a:latin typeface="Calibri" panose="020F0502020204030204" pitchFamily="34" charset="0"/>
              </a:rPr>
              <a:t>May 11 (Sun)</a:t>
            </a:r>
            <a:endParaRPr lang="pl-PL" cap="small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pl-PL" cap="small" dirty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971550" lvl="1" indent="-514350">
              <a:buFont typeface="+mj-lt"/>
              <a:buAutoNum type="alphaLcParenR"/>
            </a:pPr>
            <a:endParaRPr lang="en-GB" dirty="0"/>
          </a:p>
          <a:p>
            <a:pPr marL="971550" lvl="1" indent="-514350">
              <a:buFont typeface="+mj-lt"/>
              <a:buAutoNum type="alphaLcParenR"/>
            </a:pP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346276" y="224726"/>
            <a:ext cx="247427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Level 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677100" y="4039109"/>
            <a:ext cx="2992582" cy="2244436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D7B1C1-97C3-45E1-A758-DF4AFA867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</a:t>
            </a:r>
            <a:r>
              <a:rPr lang="pl-PL" dirty="0"/>
              <a:t>-Mar-202</a:t>
            </a:r>
            <a:r>
              <a:rPr lang="en-US" dirty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927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3400" y="789773"/>
            <a:ext cx="8610600" cy="1293028"/>
          </a:xfrm>
        </p:spPr>
        <p:txBody>
          <a:bodyPr/>
          <a:lstStyle/>
          <a:p>
            <a:r>
              <a:rPr lang="en-GB" b="1" dirty="0"/>
              <a:t>Info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47774"/>
            <a:ext cx="10887050" cy="550216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cap="small" dirty="0"/>
              <a:t>To take part you need</a:t>
            </a:r>
            <a:r>
              <a:rPr lang="pl-PL" cap="small" dirty="0"/>
              <a:t>: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GB" cap="small" dirty="0"/>
              <a:t> to already be </a:t>
            </a:r>
            <a:r>
              <a:rPr lang="pl-PL" cap="small" dirty="0"/>
              <a:t>a</a:t>
            </a:r>
            <a:r>
              <a:rPr lang="en-GB" cap="small" dirty="0"/>
              <a:t> ycc member </a:t>
            </a:r>
            <a:r>
              <a:rPr lang="en-GB" b="1" u="sng" cap="small" dirty="0"/>
              <a:t>the day </a:t>
            </a:r>
            <a:r>
              <a:rPr lang="pl-PL" b="1" u="sng" cap="small" dirty="0"/>
              <a:t>before</a:t>
            </a:r>
            <a:r>
              <a:rPr lang="en-GB" b="1" u="sng" cap="small" dirty="0"/>
              <a:t> the course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GB" cap="small" dirty="0"/>
              <a:t>… and be a </a:t>
            </a:r>
            <a:r>
              <a:rPr lang="en-GB" b="1" u="sng" cap="small" dirty="0"/>
              <a:t>new</a:t>
            </a:r>
            <a:r>
              <a:rPr lang="en-GB" cap="small" dirty="0"/>
              <a:t> member of the club</a:t>
            </a:r>
            <a:r>
              <a:rPr lang="pl-PL" cap="small" dirty="0"/>
              <a:t> for 2024</a:t>
            </a:r>
            <a:endParaRPr lang="en-GB" cap="small" dirty="0"/>
          </a:p>
          <a:p>
            <a:pPr marL="971550" lvl="1" indent="-514350">
              <a:buFont typeface="+mj-lt"/>
              <a:buAutoNum type="alphaLcParenR"/>
            </a:pPr>
            <a:r>
              <a:rPr lang="en-GB" cap="small" dirty="0"/>
              <a:t>To join our level 0 WhatsApp group, click the </a:t>
            </a:r>
            <a:r>
              <a:rPr lang="en-GB" cap="small" dirty="0">
                <a:hlinkClick r:id="rId2"/>
              </a:rPr>
              <a:t>link</a:t>
            </a:r>
            <a:r>
              <a:rPr lang="en-GB" cap="small" dirty="0"/>
              <a:t> </a:t>
            </a:r>
          </a:p>
          <a:p>
            <a:pPr marL="457200" lvl="1" indent="0">
              <a:buNone/>
            </a:pPr>
            <a:endParaRPr lang="pl-PL" dirty="0"/>
          </a:p>
          <a:p>
            <a:pPr marL="0" indent="0">
              <a:buNone/>
            </a:pPr>
            <a:r>
              <a:rPr lang="en-GB" cap="small" dirty="0"/>
              <a:t>Subscriptions possible by: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cap="small" dirty="0"/>
              <a:t>1. </a:t>
            </a:r>
            <a:r>
              <a:rPr lang="pl-PL" cap="small" dirty="0"/>
              <a:t>      </a:t>
            </a:r>
            <a:r>
              <a:rPr lang="en-GB" sz="2100" cap="small" dirty="0"/>
              <a:t>‘interested in level</a:t>
            </a:r>
            <a:r>
              <a:rPr lang="pl-PL" sz="2100" cap="small" dirty="0"/>
              <a:t> </a:t>
            </a:r>
            <a:r>
              <a:rPr lang="en-GB" sz="2100" cap="small" dirty="0"/>
              <a:t>0’ while </a:t>
            </a:r>
            <a:r>
              <a:rPr lang="pl-PL" sz="2100" cap="small" dirty="0"/>
              <a:t>subscribing</a:t>
            </a:r>
            <a:r>
              <a:rPr lang="en-GB" sz="2100" cap="small" dirty="0"/>
              <a:t> part in the lottery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i="1" cap="small" dirty="0"/>
              <a:t>(possible also if you </a:t>
            </a:r>
            <a:r>
              <a:rPr lang="en-GB" sz="1400" b="1" i="1" cap="small" dirty="0"/>
              <a:t>do not </a:t>
            </a:r>
            <a:r>
              <a:rPr lang="en-GB" sz="1400" i="1" cap="small" dirty="0"/>
              <a:t>want to take part in </a:t>
            </a:r>
            <a:r>
              <a:rPr lang="pl-PL" sz="1400" i="1" cap="small" dirty="0"/>
              <a:t>any lottery course</a:t>
            </a:r>
            <a:r>
              <a:rPr lang="en-GB" sz="1400" i="1" cap="small" dirty="0"/>
              <a:t>!)</a:t>
            </a:r>
            <a:endParaRPr lang="en-GB" sz="1600" i="1" cap="small" dirty="0"/>
          </a:p>
          <a:p>
            <a:pPr marL="0" indent="0">
              <a:buNone/>
            </a:pPr>
            <a:r>
              <a:rPr lang="en-GB" sz="1900" i="1" cap="small" dirty="0"/>
              <a:t>2. Filling the </a:t>
            </a:r>
            <a:r>
              <a:rPr lang="en-GB" sz="1900" i="1" cap="small" dirty="0">
                <a:solidFill>
                  <a:schemeClr val="accent6">
                    <a:lumMod val="60000"/>
                    <a:lumOff val="40000"/>
                  </a:schemeClr>
                </a:solidFill>
                <a:hlinkClick r:id="rId3"/>
              </a:rPr>
              <a:t>subscription form</a:t>
            </a:r>
            <a:r>
              <a:rPr lang="pl-PL" sz="1900" i="1" cap="sm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pl-PL" sz="1400" i="1" cap="small" dirty="0"/>
              <a:t>(after the lottery is over or before)</a:t>
            </a:r>
          </a:p>
          <a:p>
            <a:pPr marL="457200" lvl="1" indent="0">
              <a:buNone/>
            </a:pPr>
            <a:endParaRPr lang="pl-PL" cap="small" dirty="0"/>
          </a:p>
          <a:p>
            <a:pPr marL="0" lvl="1" indent="0">
              <a:buNone/>
            </a:pPr>
            <a:r>
              <a:rPr lang="pl-PL" sz="1500" b="1" cap="small" dirty="0" err="1">
                <a:solidFill>
                  <a:srgbClr val="FF5050"/>
                </a:solidFill>
              </a:rPr>
              <a:t>Your</a:t>
            </a:r>
            <a:r>
              <a:rPr lang="pl-PL" sz="1500" b="1" cap="small" dirty="0">
                <a:solidFill>
                  <a:srgbClr val="FF5050"/>
                </a:solidFill>
              </a:rPr>
              <a:t> subscription will await verification as only active YCC members are accepted.</a:t>
            </a:r>
            <a:endParaRPr lang="pl-PL" sz="1700" cap="small" dirty="0"/>
          </a:p>
          <a:p>
            <a:pPr marL="457200" lvl="1" indent="0">
              <a:buNone/>
            </a:pPr>
            <a:endParaRPr lang="pl-PL" cap="small" dirty="0"/>
          </a:p>
          <a:p>
            <a:pPr marL="457200" lvl="1" indent="0">
              <a:buNone/>
            </a:pPr>
            <a:endParaRPr lang="pl-PL" cap="small" dirty="0"/>
          </a:p>
          <a:p>
            <a:pPr marL="457200" lvl="1" indent="0">
              <a:buNone/>
            </a:pPr>
            <a:r>
              <a:rPr lang="en-GB" cap="small" dirty="0"/>
              <a:t>Other useful links: </a:t>
            </a:r>
            <a:r>
              <a:rPr lang="en-GB" sz="1600" cap="small" dirty="0"/>
              <a:t>YCC </a:t>
            </a:r>
            <a:r>
              <a:rPr lang="en-GB" sz="1600" cap="small" dirty="0">
                <a:hlinkClick r:id="rId4"/>
              </a:rPr>
              <a:t>webpage</a:t>
            </a:r>
            <a:r>
              <a:rPr lang="pl-PL" sz="1600" cap="small" dirty="0"/>
              <a:t>, </a:t>
            </a:r>
            <a:r>
              <a:rPr lang="en-GB" sz="1600" cap="small" dirty="0"/>
              <a:t>YCC </a:t>
            </a:r>
            <a:r>
              <a:rPr lang="en-GB" sz="1600" cap="small" dirty="0">
                <a:hlinkClick r:id="rId5"/>
              </a:rPr>
              <a:t>fb page</a:t>
            </a:r>
            <a:endParaRPr lang="en-GB" sz="16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346276" y="224726"/>
            <a:ext cx="247427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0" cap="none" spc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Level 0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927B36-AAED-8D91-C89F-05271956E4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95360" y="6356350"/>
            <a:ext cx="2910840" cy="365125"/>
          </a:xfrm>
        </p:spPr>
        <p:txBody>
          <a:bodyPr/>
          <a:lstStyle/>
          <a:p>
            <a:r>
              <a:rPr lang="en-US" dirty="0"/>
              <a:t>12</a:t>
            </a:r>
            <a:r>
              <a:rPr lang="pl-PL" dirty="0"/>
              <a:t>-Mar-202</a:t>
            </a:r>
            <a:r>
              <a:rPr lang="en-US" dirty="0"/>
              <a:t>5</a:t>
            </a:r>
            <a:endParaRPr lang="en-GB" dirty="0"/>
          </a:p>
        </p:txBody>
      </p:sp>
      <p:pic>
        <p:nvPicPr>
          <p:cNvPr id="7" name="Picture 6" descr="A group of people on a boat&#10;&#10;Description automatically generated with medium confidence">
            <a:extLst>
              <a:ext uri="{FF2B5EF4-FFF2-40B4-BE49-F238E27FC236}">
                <a16:creationId xmlns:a16="http://schemas.microsoft.com/office/drawing/2014/main" id="{F4CB6224-F9DC-14C5-196D-98363CD0123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24" y="2540802"/>
            <a:ext cx="4239708" cy="3179780"/>
          </a:xfrm>
          <a:prstGeom prst="rect">
            <a:avLst/>
          </a:prstGeom>
        </p:spPr>
      </p:pic>
      <p:pic>
        <p:nvPicPr>
          <p:cNvPr id="13" name="Graphic 12" descr="Checkbox Checked outline">
            <a:extLst>
              <a:ext uri="{FF2B5EF4-FFF2-40B4-BE49-F238E27FC236}">
                <a16:creationId xmlns:a16="http://schemas.microsoft.com/office/drawing/2014/main" id="{8DDB72A1-C907-756C-29EB-55594ED553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3432" y="3578576"/>
            <a:ext cx="552116" cy="55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596484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414</TotalTime>
  <Words>273</Words>
  <Application>Microsoft Office PowerPoint</Application>
  <PresentationFormat>Widescreen</PresentationFormat>
  <Paragraphs>43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Century Gothic</vt:lpstr>
      <vt:lpstr>Wingdings</vt:lpstr>
      <vt:lpstr>Vapor Trail</vt:lpstr>
      <vt:lpstr>Level 0 course 2025</vt:lpstr>
      <vt:lpstr>Program</vt:lpstr>
      <vt:lpstr>Info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YCC Level 0 course 2020</dc:title>
  <dc:creator>Anastazja Sedzicka</dc:creator>
  <cp:lastModifiedBy>Ana S</cp:lastModifiedBy>
  <cp:revision>86</cp:revision>
  <dcterms:created xsi:type="dcterms:W3CDTF">2020-02-03T15:58:22Z</dcterms:created>
  <dcterms:modified xsi:type="dcterms:W3CDTF">2025-03-12T15:54:57Z</dcterms:modified>
</cp:coreProperties>
</file>