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23"/>
  </p:notesMasterIdLst>
  <p:sldIdLst>
    <p:sldId id="256" r:id="rId2"/>
    <p:sldId id="257" r:id="rId3"/>
    <p:sldId id="263" r:id="rId4"/>
    <p:sldId id="262" r:id="rId5"/>
    <p:sldId id="261" r:id="rId6"/>
    <p:sldId id="305" r:id="rId7"/>
    <p:sldId id="320" r:id="rId8"/>
    <p:sldId id="321" r:id="rId9"/>
    <p:sldId id="315" r:id="rId10"/>
    <p:sldId id="325" r:id="rId11"/>
    <p:sldId id="301" r:id="rId12"/>
    <p:sldId id="312" r:id="rId13"/>
    <p:sldId id="300" r:id="rId14"/>
    <p:sldId id="337" r:id="rId15"/>
    <p:sldId id="334" r:id="rId16"/>
    <p:sldId id="342" r:id="rId17"/>
    <p:sldId id="338" r:id="rId18"/>
    <p:sldId id="339" r:id="rId19"/>
    <p:sldId id="340" r:id="rId20"/>
    <p:sldId id="341" r:id="rId21"/>
    <p:sldId id="277" r:id="rId22"/>
  </p:sldIdLst>
  <p:sldSz cx="12192000" cy="6858000"/>
  <p:notesSz cx="6858000" cy="9144000"/>
  <p:embeddedFontLst>
    <p:embeddedFont>
      <p:font typeface="Belleza" panose="020B0604020202020204" charset="0"/>
      <p:regular r:id="rId24"/>
    </p:embeddedFont>
    <p:embeddedFont>
      <p:font typeface="Optima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01044D-F1D8-7A5D-8CD2-103FF5A0E0B6}" name="Olivia Mandica-Hart" initials="OM" userId="S::olivia.mandica-hart@cern.ch::4f500c65-1f5a-4839-8108-e15142b6614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101"/>
    <a:srgbClr val="F2F2F2"/>
    <a:srgbClr val="DAD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4214C00-2891-43D7-9148-5D5A5D43C292}">
  <a:tblStyle styleId="{04214C00-2891-43D7-9148-5D5A5D43C29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rgbClr val="E6E7F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6E7F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/>
      <a:tcStyle>
        <a:tcBdr>
          <a:top>
            <a:ln w="508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lt1"/>
          </a:solidFill>
        </a:fill>
      </a:tcStyle>
    </a:lastRow>
    <a:seCell>
      <a:tcTxStyle b="on" i="off">
        <a:font>
          <a:latin typeface="Arial"/>
          <a:ea typeface="Arial"/>
          <a:cs typeface="Arial"/>
        </a:font>
        <a:schemeClr val="dk1"/>
      </a:tcTxStyle>
      <a:tcStyle>
        <a:tcBdr/>
      </a:tcStyle>
    </a:seCell>
    <a:swCell>
      <a:tcTxStyle b="on" i="off">
        <a:font>
          <a:latin typeface="Arial"/>
          <a:ea typeface="Arial"/>
          <a:cs typeface="Arial"/>
        </a:font>
        <a:schemeClr val="dk1"/>
      </a:tcTxStyle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98"/>
    <p:restoredTop sz="68201" autoAdjust="0"/>
  </p:normalViewPr>
  <p:slideViewPr>
    <p:cSldViewPr snapToGrid="0" snapToObjects="1" showGuides="1">
      <p:cViewPr varScale="1">
        <p:scale>
          <a:sx n="65" d="100"/>
          <a:sy n="65" d="100"/>
        </p:scale>
        <p:origin x="11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7218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8594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295A16-A57B-6716-41A7-A31BE5369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4C40FEE-AA9D-21EC-93E5-648ABC24B6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A8CC22-492C-35EC-F744-5138AA5B9D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0">
              <a:buFont typeface="Arial" panose="020B0604020202020204" pitchFamily="34" charset="0"/>
              <a:buNone/>
            </a:pPr>
            <a:endParaRPr lang="fr-FR" dirty="0"/>
          </a:p>
          <a:p>
            <a:pPr marL="228600" lvl="0" indent="0">
              <a:buFont typeface="Arial" panose="020B0604020202020204" pitchFamily="34" charset="0"/>
              <a:buNone/>
            </a:pPr>
            <a:r>
              <a:rPr lang="fr-FR" dirty="0"/>
              <a:t>Next </a:t>
            </a:r>
            <a:r>
              <a:rPr lang="fr-FR" dirty="0" err="1"/>
              <a:t>steps</a:t>
            </a:r>
            <a:r>
              <a:rPr lang="fr-FR" dirty="0"/>
              <a:t>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Accessibility of SIS Drupal website, ok </a:t>
            </a:r>
            <a:r>
              <a:rPr lang="en-US" dirty="0">
                <a:sym typeface="Wingdings" pitchFamily="2" charset="2"/>
              </a:rPr>
              <a:t> a</a:t>
            </a:r>
            <a:r>
              <a:rPr lang="en-US" dirty="0"/>
              <a:t>ccessibility of CERN Library Catalogue to be done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A4323A-7650-289A-63BD-9A33117452E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157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93814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52910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4267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3495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0629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GB" b="0" dirty="0">
              <a:latin typeface="Optima" panose="02000503060000020004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2433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9781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8938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0793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2063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1" name="Google Shape;21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2028" y="710117"/>
            <a:ext cx="1218966" cy="120671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/>
          <p:nvPr/>
        </p:nvSpPr>
        <p:spPr>
          <a:xfrm>
            <a:off x="6240016" y="620688"/>
            <a:ext cx="2300630" cy="146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3" name="Google Shape;23;p2"/>
          <p:cNvCxnSpPr/>
          <p:nvPr/>
        </p:nvCxnSpPr>
        <p:spPr>
          <a:xfrm>
            <a:off x="6096000" y="710117"/>
            <a:ext cx="0" cy="1206715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Google Shape;24;p2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F9A71-C777-1C50-A62D-AB5926B19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C5E5D-CDEA-99C5-9D7B-D1F907615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F9433E-52EB-59AB-FBC7-B6A600F75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D537-01D9-4EDA-ACC0-DBDB523015DA}" type="datetimeFigureOut">
              <a:rPr lang="en-CH" smtClean="0"/>
              <a:t>14/03/2025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E7BA5-D7EA-D5B9-2B35-F4FFC0441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96352-21BF-D7F9-E92A-35F660B76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9D78-D224-4D46-B933-C668FF50594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4552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 ">
  <p:cSld name="Content   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3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3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bg>
      <p:bgPr>
        <a:solidFill>
          <a:schemeClr val="dk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19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27648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9"/>
          <p:cNvSpPr txBox="1"/>
          <p:nvPr/>
        </p:nvSpPr>
        <p:spPr>
          <a:xfrm>
            <a:off x="6713554" y="2105712"/>
            <a:ext cx="4423006" cy="2835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32" name="Google Shape;232;p19"/>
          <p:cNvCxnSpPr/>
          <p:nvPr/>
        </p:nvCxnSpPr>
        <p:spPr>
          <a:xfrm>
            <a:off x="6096000" y="2132856"/>
            <a:ext cx="0" cy="255600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0"/>
          <p:cNvSpPr txBox="1"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6" name="Google Shape;236;p20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20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sp>
        <p:nvSpPr>
          <p:cNvPr id="238" name="Google Shape;238;p20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1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21"/>
          <p:cNvSpPr txBox="1"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242" name="Google Shape;242;p21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2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sp>
        <p:nvSpPr>
          <p:cNvPr id="244" name="Google Shape;244;p2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" type="titleOnly">
  <p:cSld name="TITLE_ONLY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2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22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22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sp>
        <p:nvSpPr>
          <p:cNvPr id="249" name="Google Shape;249;p22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3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23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sp>
        <p:nvSpPr>
          <p:cNvPr id="253" name="Google Shape;253;p23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Last slide">
    <p:bg>
      <p:bgPr>
        <a:solidFill>
          <a:schemeClr val="dk1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scientific-info.cern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18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2028" y="4800877"/>
            <a:ext cx="1218966" cy="120671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8"/>
          <p:cNvSpPr txBox="1"/>
          <p:nvPr/>
        </p:nvSpPr>
        <p:spPr>
          <a:xfrm>
            <a:off x="6240016" y="4711448"/>
            <a:ext cx="2300630" cy="146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22" name="Google Shape;222;p18"/>
          <p:cNvCxnSpPr/>
          <p:nvPr/>
        </p:nvCxnSpPr>
        <p:spPr>
          <a:xfrm>
            <a:off x="6096000" y="4800877"/>
            <a:ext cx="0" cy="1206715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3" name="Google Shape;223;p18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8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8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8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8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8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088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156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sz="21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cxnSp>
        <p:nvCxnSpPr>
          <p:cNvPr id="15" name="Google Shape;15;p1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07988" y="6364599"/>
            <a:ext cx="495300" cy="39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"/>
          <p:cNvSpPr txBox="1"/>
          <p:nvPr/>
        </p:nvSpPr>
        <p:spPr>
          <a:xfrm>
            <a:off x="880851" y="6315398"/>
            <a:ext cx="822661" cy="461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84" r:id="rId8"/>
    <p:sldLayoutId id="2147483685" r:id="rId9"/>
    <p:sldLayoutId id="2147483686" r:id="rId10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ogue.library.cern/search?q=&amp;f=tag%3ABOOKSHOP&amp;l=grid&amp;order=desc&amp;p=1&amp;s=15&amp;sort=created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44.jpeg"/><Relationship Id="rId4" Type="http://schemas.openxmlformats.org/officeDocument/2006/relationships/image" Target="../media/image43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hyperlink" Target="http://cds.cern.ch/" TargetMode="External"/><Relationship Id="rId7" Type="http://schemas.openxmlformats.org/officeDocument/2006/relationships/hyperlink" Target="https://catalogue.library.cern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hyperlink" Target="https://inspirehep.net/&#8203;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ogue.library.cern/reques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g"/><Relationship Id="rId3" Type="http://schemas.openxmlformats.org/officeDocument/2006/relationships/hyperlink" Target="https://connection.uk.com/product/kuppel-personal-workspace/" TargetMode="External"/><Relationship Id="rId7" Type="http://schemas.openxmlformats.org/officeDocument/2006/relationships/image" Target="../media/image5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atalogue.library.cern/search?q=&amp;f=medium%3AVIDEO&amp;l=grid&amp;order=desc&amp;p=1&amp;s=15&amp;sort=created" TargetMode="External"/><Relationship Id="rId5" Type="http://schemas.openxmlformats.org/officeDocument/2006/relationships/hyperlink" Target="https://catalogue.library.cern/search?q=&amp;f=medium%3AAUDIOBOOK&amp;l=grid&amp;order=desc&amp;p=1&amp;s=15&amp;sort=created" TargetMode="External"/><Relationship Id="rId10" Type="http://schemas.openxmlformats.org/officeDocument/2006/relationships/image" Target="../media/image55.png"/><Relationship Id="rId4" Type="http://schemas.openxmlformats.org/officeDocument/2006/relationships/image" Target="../media/image35.jpg"/><Relationship Id="rId9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eg"/><Relationship Id="rId7" Type="http://schemas.openxmlformats.org/officeDocument/2006/relationships/image" Target="../media/image15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png"/><Relationship Id="rId4" Type="http://schemas.openxmlformats.org/officeDocument/2006/relationships/image" Target="../media/image30.jpg"/><Relationship Id="rId9" Type="http://schemas.openxmlformats.org/officeDocument/2006/relationships/image" Target="../media/image3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g"/><Relationship Id="rId3" Type="http://schemas.openxmlformats.org/officeDocument/2006/relationships/image" Target="../media/image36.jp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hyperlink" Target="https://maps.web.cern.ch/?xmin=2492970.71&amp;ymin=1120890.21&amp;xmax=2493410.98&amp;ymax=1121105.85&amp;basemap=plan&amp;mode=2D" TargetMode="External"/><Relationship Id="rId4" Type="http://schemas.openxmlformats.org/officeDocument/2006/relationships/image" Target="../media/image3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ogue.library.cern/search?q=&amp;f=medium%3AE-BOOK&amp;l=grid&amp;order=desc&amp;p=1&amp;s=15&amp;sort=created" TargetMode="External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hyperlink" Target="https://catalogue.library.cern/search?q=&amp;f=doctype%3APROCEEDINGS&amp;l=grid&amp;order=desc&amp;p=1&amp;s=15&amp;sort=created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sis.web.cern.ch/search-and-read/online-resources/chicago-manual-style" TargetMode="External"/><Relationship Id="rId13" Type="http://schemas.openxmlformats.org/officeDocument/2006/relationships/image" Target="../media/image35.jpg"/><Relationship Id="rId3" Type="http://schemas.openxmlformats.org/officeDocument/2006/relationships/hyperlink" Target="https://sis.web.cern.ch/search-and-read/online-resources/oxford-english-dictionary" TargetMode="External"/><Relationship Id="rId7" Type="http://schemas.openxmlformats.org/officeDocument/2006/relationships/hyperlink" Target="https://sis.web.cern.ch/search-and-read/online-resources/nucleonica" TargetMode="External"/><Relationship Id="rId12" Type="http://schemas.openxmlformats.org/officeDocument/2006/relationships/hyperlink" Target="https://sis.web.cern.ch/search-and-read/online-resourc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s.web.cern.ch/search-and-read/online-resources/total-materia" TargetMode="External"/><Relationship Id="rId11" Type="http://schemas.openxmlformats.org/officeDocument/2006/relationships/hyperlink" Target="https://sis.web.cern.ch/search-and-read/online-resources/snv-connect" TargetMode="External"/><Relationship Id="rId5" Type="http://schemas.openxmlformats.org/officeDocument/2006/relationships/hyperlink" Target="https://sis.web.cern.ch/search-and-read/online-resources/le-grand-robert" TargetMode="External"/><Relationship Id="rId10" Type="http://schemas.openxmlformats.org/officeDocument/2006/relationships/hyperlink" Target="https://sis.web.cern.ch/search-and-read/online-resources/oreilly-learning-platform" TargetMode="External"/><Relationship Id="rId4" Type="http://schemas.openxmlformats.org/officeDocument/2006/relationships/hyperlink" Target="https://sis.web.cern.ch/search-and-read/online-resources/oxford-reference-online" TargetMode="External"/><Relationship Id="rId9" Type="http://schemas.openxmlformats.org/officeDocument/2006/relationships/hyperlink" Target="https://sis.web.cern.ch/search-and-read/online-resources/new-harts-rules-oxford-style-gui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4"/>
          <p:cNvSpPr txBox="1">
            <a:spLocks noGrp="1"/>
          </p:cNvSpPr>
          <p:nvPr>
            <p:ph type="ctrTitle"/>
          </p:nvPr>
        </p:nvSpPr>
        <p:spPr>
          <a:xfrm>
            <a:off x="624012" y="3429000"/>
            <a:ext cx="11232628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fr-CH" dirty="0">
                <a:latin typeface="Optima" panose="02000503060000020004" pitchFamily="2" charset="0"/>
              </a:rPr>
              <a:t>CERN Archives &amp; Library section</a:t>
            </a:r>
            <a:br>
              <a:rPr lang="fr-CH" dirty="0">
                <a:latin typeface="Optima" panose="02000503060000020004" pitchFamily="2" charset="0"/>
              </a:rPr>
            </a:br>
            <a:r>
              <a:rPr lang="fr-CH" dirty="0" err="1">
                <a:latin typeface="Optima" panose="02000503060000020004" pitchFamily="2" charset="0"/>
              </a:rPr>
              <a:t>Presentation</a:t>
            </a:r>
            <a:r>
              <a:rPr lang="fr-CH" dirty="0">
                <a:latin typeface="Optima" panose="02000503060000020004" pitchFamily="2" charset="0"/>
              </a:rPr>
              <a:t> of the </a:t>
            </a:r>
            <a:r>
              <a:rPr lang="fr-CH" dirty="0" err="1">
                <a:latin typeface="Optima" panose="02000503060000020004" pitchFamily="2" charset="0"/>
              </a:rPr>
              <a:t>library</a:t>
            </a:r>
            <a:br>
              <a:rPr lang="fr-CH" dirty="0">
                <a:latin typeface="Optima" panose="02000503060000020004" pitchFamily="2" charset="0"/>
              </a:rPr>
            </a:br>
            <a:endParaRPr dirty="0">
              <a:latin typeface="Optima" panose="02000503060000020004" pitchFamily="2" charset="0"/>
            </a:endParaRPr>
          </a:p>
        </p:txBody>
      </p:sp>
      <p:sp>
        <p:nvSpPr>
          <p:cNvPr id="260" name="Google Shape;260;p24"/>
          <p:cNvSpPr/>
          <p:nvPr/>
        </p:nvSpPr>
        <p:spPr>
          <a:xfrm>
            <a:off x="407988" y="3501008"/>
            <a:ext cx="71388" cy="115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Optima" panose="02000503060000020004" pitchFamily="2" charset="0"/>
              <a:sym typeface="Arial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C895316-9F6A-1771-2F98-64C5064F6E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80371"/>
            <a:ext cx="11376026" cy="1152000"/>
          </a:xfrm>
        </p:spPr>
        <p:txBody>
          <a:bodyPr/>
          <a:lstStyle/>
          <a:p>
            <a:r>
              <a:rPr lang="fr-FR" dirty="0">
                <a:latin typeface="Optima" panose="02000503060000020004" pitchFamily="2" charset="0"/>
              </a:rPr>
              <a:t>Lydia Pieper &amp; Salomé Rohr</a:t>
            </a:r>
          </a:p>
          <a:p>
            <a:r>
              <a:rPr lang="fr-FR" dirty="0">
                <a:latin typeface="Optima" panose="02000503060000020004" pitchFamily="2" charset="0"/>
              </a:rPr>
              <a:t>17 March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C496EB-C2FE-8C8F-9E07-609D16D66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Optima" panose="02000503060000020004" pitchFamily="2" charset="0"/>
              </a:rPr>
              <a:t>CERN Library catalogue:</a:t>
            </a:r>
            <a:br>
              <a:rPr lang="en-GB" dirty="0">
                <a:latin typeface="Optima" panose="02000503060000020004" pitchFamily="2" charset="0"/>
              </a:rPr>
            </a:br>
            <a:r>
              <a:rPr lang="en-GB" dirty="0">
                <a:latin typeface="Optima" panose="02000503060000020004" pitchFamily="2" charset="0"/>
              </a:rPr>
              <a:t>Which subjects are covered?</a:t>
            </a:r>
          </a:p>
          <a:p>
            <a:endParaRPr lang="en-GB" dirty="0">
              <a:latin typeface="Optima" panose="02000503060000020004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EC9F2-EEDD-01A8-CC6B-9CEDBF99AF7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>
              <a:latin typeface="Optima" panose="02000503060000020004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76247-0057-354E-1965-DD3ABFFCB89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>
                <a:latin typeface="Optima" panose="02000503060000020004" pitchFamily="2" charset="0"/>
              </a:rPr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646BE-45FE-ED43-69BD-EBFEA904FB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latin typeface="Optima" panose="02000503060000020004" pitchFamily="2" charset="0"/>
              </a:rPr>
              <a:t>10</a:t>
            </a:fld>
            <a:endParaRPr lang="en-US">
              <a:latin typeface="Optima" panose="02000503060000020004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26D1F1-7888-75C5-F78C-29C3FF222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562" y="835006"/>
            <a:ext cx="5904574" cy="54255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9CF3F45-E0CB-AEBD-16D4-98BDA3C13D67}"/>
              </a:ext>
            </a:extLst>
          </p:cNvPr>
          <p:cNvSpPr txBox="1"/>
          <p:nvPr/>
        </p:nvSpPr>
        <p:spPr>
          <a:xfrm>
            <a:off x="407988" y="1551562"/>
            <a:ext cx="57605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0"/>
            <a:r>
              <a:rPr lang="en-US" sz="2000" b="1" dirty="0">
                <a:latin typeface="Optima" panose="02000503060000020004" pitchFamily="2" charset="0"/>
              </a:rPr>
              <a:t>Physics</a:t>
            </a:r>
            <a:r>
              <a:rPr lang="en-US" sz="2000" dirty="0">
                <a:latin typeface="Optima" panose="02000503060000020004" pitchFamily="2" charset="0"/>
              </a:rPr>
              <a:t> and </a:t>
            </a:r>
            <a:r>
              <a:rPr lang="en-US" sz="2000" b="1" dirty="0">
                <a:latin typeface="Optima" panose="02000503060000020004" pitchFamily="2" charset="0"/>
              </a:rPr>
              <a:t>Mathematics</a:t>
            </a:r>
            <a:r>
              <a:rPr lang="en-US" sz="2000" dirty="0">
                <a:latin typeface="Optima" panose="02000503060000020004" pitchFamily="2" charset="0"/>
              </a:rPr>
              <a:t> are our biggest subject groups, but we also offer books in other fields: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Applied Sciences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Arts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Astronomy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Chemistry &amp; Biology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Computer Science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Engineering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General Science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History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Languages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Management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Philosophy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Social Sciences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Optima" panose="02000503060000020004" pitchFamily="2" charset="0"/>
              </a:rPr>
              <a:t>etc.</a:t>
            </a:r>
            <a:endParaRPr lang="en-US" sz="1400" dirty="0">
              <a:latin typeface="Optima" panose="0200050306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09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BE1A61-1A41-462B-A972-D1982F448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6" y="1113998"/>
            <a:ext cx="6099969" cy="495500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00" dirty="0">
                <a:solidFill>
                  <a:schemeClr val="dk2"/>
                </a:solidFill>
                <a:latin typeface="Optima" panose="02000503060000020004" pitchFamily="2" charset="0"/>
                <a:hlinkClick r:id="rId3"/>
              </a:rPr>
              <a:t>Bookshop catalogue</a:t>
            </a:r>
            <a:endParaRPr lang="fr-CH" b="0" dirty="0">
              <a:latin typeface="Optima" panose="0200050306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latin typeface="Optima" panose="02000503060000020004" pitchFamily="2" charset="0"/>
              </a:rPr>
              <a:t>W</a:t>
            </a:r>
            <a:r>
              <a:rPr lang="en-GB" sz="2100" b="0" dirty="0">
                <a:solidFill>
                  <a:schemeClr val="dk2"/>
                </a:solidFill>
                <a:latin typeface="Optima" panose="02000503060000020004" pitchFamily="2" charset="0"/>
              </a:rPr>
              <a:t>e offer not only physics and mathematics books but also popular science, children’s books, CERN photo books, as well as books in different languages (English, French, Italian, German)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0" dirty="0">
                <a:solidFill>
                  <a:schemeClr val="dk2"/>
                </a:solidFill>
                <a:latin typeface="Optima" panose="02000503060000020004" pitchFamily="2" charset="0"/>
              </a:rPr>
              <a:t>Location and opening hours are the same as the Library Welcome Desk: </a:t>
            </a:r>
          </a:p>
          <a:p>
            <a:pPr marL="0" indent="361950"/>
            <a:r>
              <a:rPr lang="en-GB" sz="2100" b="1" dirty="0">
                <a:solidFill>
                  <a:schemeClr val="dk2"/>
                </a:solidFill>
                <a:latin typeface="Optima" panose="02000503060000020004" pitchFamily="2" charset="0"/>
              </a:rPr>
              <a:t>Monday-Friday: 09:00 – 18:00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latin typeface="Optima" panose="02000503060000020004" pitchFamily="2" charset="0"/>
              </a:rPr>
              <a:t>Payment: cash/card or CERN budget code</a:t>
            </a:r>
            <a:endParaRPr lang="en-GB" sz="2100" b="0" dirty="0">
              <a:solidFill>
                <a:schemeClr val="dk2"/>
              </a:solidFill>
              <a:latin typeface="Optima" panose="0200050306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100" b="0" dirty="0">
              <a:solidFill>
                <a:schemeClr val="dk2"/>
              </a:solidFill>
              <a:latin typeface="Optima" panose="0200050306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Optima" panose="02000503060000020004" pitchFamily="2" charset="0"/>
            </a:endParaRPr>
          </a:p>
          <a:p>
            <a:endParaRPr lang="en-CH" dirty="0">
              <a:latin typeface="Optima" panose="02000503060000020004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9AB553-E1D4-6FF4-4FDD-64C786BBC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Optima" panose="02000503060000020004" pitchFamily="2" charset="0"/>
              </a:rPr>
              <a:t>CERN Bookshop</a:t>
            </a:r>
            <a:r>
              <a:rPr lang="en-US" dirty="0">
                <a:latin typeface="Optima" panose="02000503060000020004" pitchFamily="2" charset="0"/>
              </a:rPr>
              <a:t> – part of the CERN Library!</a:t>
            </a:r>
            <a:endParaRPr lang="en-CH" dirty="0">
              <a:latin typeface="Optima" panose="02000503060000020004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ECAD6-E4C6-D661-FAD4-3B0227877F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CH">
              <a:latin typeface="Optima" panose="02000503060000020004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BA32D-FF00-6388-86F2-9002C5A8787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>
                <a:latin typeface="Optima" panose="02000503060000020004" pitchFamily="2" charset="0"/>
              </a:rPr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1ACB-B560-D907-26DE-5544BC36D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>
                <a:latin typeface="Optima" panose="02000503060000020004" pitchFamily="2" charset="0"/>
              </a:rPr>
              <a:t>11</a:t>
            </a:fld>
            <a:endParaRPr lang="en-US">
              <a:latin typeface="Optima" panose="02000503060000020004" pitchFamily="2" charset="0"/>
            </a:endParaRPr>
          </a:p>
        </p:txBody>
      </p:sp>
      <p:pic>
        <p:nvPicPr>
          <p:cNvPr id="10" name="Picture 9" descr="A shelf with books on it&#10;&#10;Description automatically generated">
            <a:extLst>
              <a:ext uri="{FF2B5EF4-FFF2-40B4-BE49-F238E27FC236}">
                <a16:creationId xmlns:a16="http://schemas.microsoft.com/office/drawing/2014/main" id="{5C3E7B30-3C86-6CD1-1CA7-5BACE806D6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5175" y="1113998"/>
            <a:ext cx="3443215" cy="2582412"/>
          </a:xfrm>
          <a:prstGeom prst="rect">
            <a:avLst/>
          </a:prstGeom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3FA8D1F8-F9A7-D72C-2E0F-8C22FB37D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175" y="3819578"/>
            <a:ext cx="3443215" cy="229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logo of a library&#10;&#10;Description automatically generated">
            <a:extLst>
              <a:ext uri="{FF2B5EF4-FFF2-40B4-BE49-F238E27FC236}">
                <a16:creationId xmlns:a16="http://schemas.microsoft.com/office/drawing/2014/main" id="{ABCE0AEB-23F4-6A6E-3578-D805A50440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44408" y="33450"/>
            <a:ext cx="1599064" cy="106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622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A07DCC-95DB-29A8-0CD3-2DA097FBB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Optima" panose="02000503060000020004" pitchFamily="2" charset="0"/>
              </a:rPr>
              <a:t>Where to find information?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7FFF5-C4CE-0965-619A-3534597E9B1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>
              <a:latin typeface="Optima" panose="02000503060000020004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24201-56CD-8C43-3680-E63533F5751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>
                <a:latin typeface="Optima" panose="02000503060000020004" pitchFamily="2" charset="0"/>
              </a:rPr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A5522-E795-BF6F-5B9E-BF1C5C11C6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latin typeface="Optima" panose="02000503060000020004" pitchFamily="2" charset="0"/>
              </a:rPr>
              <a:t>12</a:t>
            </a:fld>
            <a:endParaRPr lang="en-US">
              <a:latin typeface="Optima" panose="02000503060000020004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124ACA-7FBD-9B1E-C1E8-36FBBE7263BF}"/>
              </a:ext>
            </a:extLst>
          </p:cNvPr>
          <p:cNvSpPr txBox="1"/>
          <p:nvPr/>
        </p:nvSpPr>
        <p:spPr>
          <a:xfrm>
            <a:off x="3888532" y="1100569"/>
            <a:ext cx="4372098" cy="5097600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CH" sz="1600" b="1" dirty="0">
                <a:solidFill>
                  <a:srgbClr val="2F2F2F"/>
                </a:solidFill>
                <a:latin typeface="Optima" panose="02000503060000020004" pitchFamily="2" charset="0"/>
              </a:rPr>
              <a:t>CERN Document Server (CDS): </a:t>
            </a:r>
            <a:br>
              <a:rPr lang="fr-CH" sz="1600" b="1" dirty="0">
                <a:latin typeface="Optima" panose="02000503060000020004" pitchFamily="2" charset="0"/>
              </a:rPr>
            </a:br>
            <a:r>
              <a:rPr lang="fr-CH" sz="1600" b="1" dirty="0">
                <a:solidFill>
                  <a:srgbClr val="6D2466"/>
                </a:solidFill>
                <a:latin typeface="Optima" panose="02000503060000020004" pitchFamily="2" charset="0"/>
                <a:hlinkClick r:id="rId3"/>
              </a:rPr>
              <a:t>http://cds.cern.ch/</a:t>
            </a:r>
            <a:br>
              <a:rPr lang="fr-CH" sz="1800" b="1" dirty="0">
                <a:solidFill>
                  <a:srgbClr val="6D2466"/>
                </a:solidFill>
                <a:latin typeface="Optima" panose="02000503060000020004" pitchFamily="2" charset="0"/>
              </a:rPr>
            </a:br>
            <a:r>
              <a:rPr lang="en-GB" dirty="0">
                <a:solidFill>
                  <a:srgbClr val="2F2F2F"/>
                </a:solidFill>
                <a:latin typeface="Optima" panose="02000503060000020004" pitchFamily="2" charset="0"/>
              </a:rPr>
              <a:t>CERN institutional repository which stores documents written by CERN authors and collaborations: CERN articles, reports, Yellow Reports, theses, photos, lectures, Archive collections… and much more!</a:t>
            </a:r>
            <a:endParaRPr lang="fr-CH" dirty="0">
              <a:solidFill>
                <a:srgbClr val="2F2F2F"/>
              </a:solidFill>
              <a:latin typeface="Optima" panose="02000503060000020004" pitchFamily="2" charset="0"/>
            </a:endParaRPr>
          </a:p>
          <a:p>
            <a:endParaRPr lang="fr-CH" sz="1800" b="1" dirty="0">
              <a:solidFill>
                <a:srgbClr val="6D2466"/>
              </a:solidFill>
              <a:latin typeface="Optima" panose="02000503060000020004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C4A2E1-3CB9-92E5-6561-5CB3AB7EF721}"/>
              </a:ext>
            </a:extLst>
          </p:cNvPr>
          <p:cNvSpPr txBox="1"/>
          <p:nvPr/>
        </p:nvSpPr>
        <p:spPr>
          <a:xfrm>
            <a:off x="8330628" y="1103289"/>
            <a:ext cx="3675577" cy="5097600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CH" sz="1600" b="1" dirty="0">
                <a:solidFill>
                  <a:srgbClr val="2F2F2F"/>
                </a:solidFill>
                <a:latin typeface="Optima" panose="02000503060000020004" pitchFamily="2" charset="0"/>
              </a:rPr>
              <a:t>INSPIRE: </a:t>
            </a:r>
            <a:br>
              <a:rPr lang="fr-CH" sz="1600" b="1" dirty="0">
                <a:latin typeface="Optima" panose="02000503060000020004" pitchFamily="2" charset="0"/>
              </a:rPr>
            </a:br>
            <a:r>
              <a:rPr lang="fr-CH" sz="1600" b="1" dirty="0">
                <a:solidFill>
                  <a:srgbClr val="6D2466"/>
                </a:solidFill>
                <a:latin typeface="Optima" panose="02000503060000020004" pitchFamily="2" charset="0"/>
                <a:hlinkClick r:id="rId4"/>
              </a:rPr>
              <a:t>https://inspirehep.net/</a:t>
            </a:r>
            <a:r>
              <a:rPr lang="fr-CH" sz="1600" dirty="0">
                <a:solidFill>
                  <a:srgbClr val="2F2F2F"/>
                </a:solidFill>
                <a:latin typeface="Optima" panose="02000503060000020004" pitchFamily="2" charset="0"/>
                <a:hlinkClick r:id="rId4"/>
              </a:rPr>
              <a:t>​</a:t>
            </a:r>
            <a:endParaRPr lang="en-GB" sz="1600" dirty="0">
              <a:latin typeface="Optima" panose="02000503060000020004" pitchFamily="2" charset="0"/>
            </a:endParaRPr>
          </a:p>
          <a:p>
            <a:r>
              <a:rPr lang="fr-CH" dirty="0">
                <a:solidFill>
                  <a:srgbClr val="2F2F2F"/>
                </a:solidFill>
                <a:latin typeface="Optima" panose="02000503060000020004" pitchFamily="2" charset="0"/>
              </a:rPr>
              <a:t>H</a:t>
            </a:r>
            <a:r>
              <a:rPr lang="en-GB" dirty="0" err="1">
                <a:solidFill>
                  <a:srgbClr val="2F2F2F"/>
                </a:solidFill>
                <a:latin typeface="Optima" panose="02000503060000020004" pitchFamily="2" charset="0"/>
              </a:rPr>
              <a:t>igh</a:t>
            </a:r>
            <a:r>
              <a:rPr lang="en-GB" dirty="0">
                <a:solidFill>
                  <a:srgbClr val="2F2F2F"/>
                </a:solidFill>
                <a:latin typeface="Optima" panose="02000503060000020004" pitchFamily="2" charset="0"/>
              </a:rPr>
              <a:t> energy physics (HEP) content</a:t>
            </a:r>
            <a:r>
              <a:rPr lang="fr-CH" dirty="0">
                <a:solidFill>
                  <a:srgbClr val="2F2F2F"/>
                </a:solidFill>
                <a:latin typeface="Optima" panose="02000503060000020004" pitchFamily="2" charset="0"/>
              </a:rPr>
              <a:t>: </a:t>
            </a:r>
            <a:r>
              <a:rPr lang="en-US" dirty="0">
                <a:solidFill>
                  <a:srgbClr val="2F2F2F"/>
                </a:solidFill>
                <a:latin typeface="Optima" panose="02000503060000020004" pitchFamily="2" charset="0"/>
              </a:rPr>
              <a:t>interlinked database on literature, conferences, institutions, seminars, researchers, experiments, job</a:t>
            </a:r>
            <a:endParaRPr lang="fr-CH" dirty="0">
              <a:solidFill>
                <a:srgbClr val="2F2F2F"/>
              </a:solidFill>
              <a:latin typeface="Optima" panose="02000503060000020004" pitchFamily="2" charset="0"/>
            </a:endParaRPr>
          </a:p>
          <a:p>
            <a:endParaRPr lang="fr-CH" sz="2100" dirty="0">
              <a:solidFill>
                <a:srgbClr val="2F2F2F"/>
              </a:solidFill>
              <a:latin typeface="Optima" panose="02000503060000020004" pitchFamily="2" charset="0"/>
            </a:endParaRPr>
          </a:p>
        </p:txBody>
      </p:sp>
      <p:pic>
        <p:nvPicPr>
          <p:cNvPr id="18" name="Picture 18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F36DB0E-4F69-1316-15B6-60ED458D4E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1726" y="2738478"/>
            <a:ext cx="3573694" cy="3179022"/>
          </a:xfrm>
          <a:prstGeom prst="rect">
            <a:avLst/>
          </a:prstGeom>
        </p:spPr>
      </p:pic>
      <p:pic>
        <p:nvPicPr>
          <p:cNvPr id="19" name="Picture 1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E33A8F9-AA3C-AF6B-D4BA-3FC6B5BE1D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5209" y="2807414"/>
            <a:ext cx="3830548" cy="31781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6B8CC2-3148-2ADB-8FF2-F2B58F05361C}"/>
              </a:ext>
            </a:extLst>
          </p:cNvPr>
          <p:cNvSpPr txBox="1"/>
          <p:nvPr/>
        </p:nvSpPr>
        <p:spPr>
          <a:xfrm>
            <a:off x="123721" y="1103289"/>
            <a:ext cx="3675577" cy="5097600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85725" indent="0"/>
            <a:r>
              <a:rPr lang="fr-CH" sz="1600" b="1" dirty="0">
                <a:solidFill>
                  <a:srgbClr val="2F2F2F"/>
                </a:solidFill>
                <a:latin typeface="Optima" panose="02000503060000020004" pitchFamily="2" charset="0"/>
              </a:rPr>
              <a:t>Library catalogue: </a:t>
            </a:r>
            <a:r>
              <a:rPr lang="fr-CH" sz="1600" b="1" dirty="0">
                <a:solidFill>
                  <a:srgbClr val="2F2F2F"/>
                </a:solidFill>
                <a:latin typeface="Optima" panose="02000503060000020004" pitchFamily="2" charset="0"/>
                <a:hlinkClick r:id="rId7"/>
              </a:rPr>
              <a:t>https://catalogue.library.cern/</a:t>
            </a:r>
            <a:r>
              <a:rPr lang="fr-CH" sz="1600" b="1" dirty="0">
                <a:solidFill>
                  <a:srgbClr val="2F2F2F"/>
                </a:solidFill>
                <a:latin typeface="Optima" panose="02000503060000020004" pitchFamily="2" charset="0"/>
              </a:rPr>
              <a:t>  </a:t>
            </a:r>
            <a:br>
              <a:rPr lang="fr-CH" dirty="0">
                <a:solidFill>
                  <a:srgbClr val="2F2F2F"/>
                </a:solidFill>
                <a:latin typeface="Optima" panose="02000503060000020004" pitchFamily="2" charset="0"/>
              </a:rPr>
            </a:br>
            <a:r>
              <a:rPr lang="fr-CH" dirty="0">
                <a:solidFill>
                  <a:srgbClr val="2F2F2F"/>
                </a:solidFill>
                <a:latin typeface="Optima" panose="02000503060000020004" pitchFamily="2" charset="0"/>
              </a:rPr>
              <a:t>Books, </a:t>
            </a:r>
            <a:r>
              <a:rPr lang="en-GB" dirty="0">
                <a:solidFill>
                  <a:srgbClr val="2F2F2F"/>
                </a:solidFill>
                <a:latin typeface="Optima" panose="02000503060000020004" pitchFamily="2" charset="0"/>
              </a:rPr>
              <a:t>proceedings</a:t>
            </a:r>
            <a:r>
              <a:rPr lang="fr-CH" dirty="0">
                <a:solidFill>
                  <a:srgbClr val="2F2F2F"/>
                </a:solidFill>
                <a:latin typeface="Optima" panose="02000503060000020004" pitchFamily="2" charset="0"/>
              </a:rPr>
              <a:t>, </a:t>
            </a:r>
            <a:r>
              <a:rPr lang="en-GB" dirty="0">
                <a:solidFill>
                  <a:srgbClr val="2F2F2F"/>
                </a:solidFill>
                <a:latin typeface="Optima" panose="02000503060000020004" pitchFamily="2" charset="0"/>
              </a:rPr>
              <a:t>journals</a:t>
            </a:r>
            <a:r>
              <a:rPr lang="fr-CH" dirty="0">
                <a:solidFill>
                  <a:srgbClr val="2F2F2F"/>
                </a:solidFill>
                <a:latin typeface="Optima" panose="02000503060000020004" pitchFamily="2" charset="0"/>
              </a:rPr>
              <a:t>, standards</a:t>
            </a:r>
            <a:r>
              <a:rPr lang="en-GB" dirty="0">
                <a:solidFill>
                  <a:srgbClr val="2F2F2F"/>
                </a:solidFill>
                <a:latin typeface="Optima" panose="02000503060000020004" pitchFamily="2" charset="0"/>
              </a:rPr>
              <a:t>, in all fields of relevance </a:t>
            </a:r>
            <a:r>
              <a:rPr lang="fr-CH" dirty="0">
                <a:solidFill>
                  <a:srgbClr val="2F2F2F"/>
                </a:solidFill>
                <a:latin typeface="Optima" panose="02000503060000020004" pitchFamily="2" charset="0"/>
              </a:rPr>
              <a:t>to the </a:t>
            </a:r>
            <a:r>
              <a:rPr lang="en-GB" dirty="0">
                <a:solidFill>
                  <a:srgbClr val="2F2F2F"/>
                </a:solidFill>
                <a:latin typeface="Optima" panose="02000503060000020004" pitchFamily="2" charset="0"/>
              </a:rPr>
              <a:t>Organisation</a:t>
            </a:r>
          </a:p>
        </p:txBody>
      </p:sp>
      <p:pic>
        <p:nvPicPr>
          <p:cNvPr id="8" name="Picture 8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1838ABED-5D87-9E06-F976-686B09ABB2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7337" y="2299390"/>
            <a:ext cx="3248346" cy="350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09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BE1A61-1A41-462B-A972-D1982F448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4862" y="1578061"/>
            <a:ext cx="6457660" cy="4551710"/>
          </a:xfrm>
        </p:spPr>
        <p:txBody>
          <a:bodyPr/>
          <a:lstStyle/>
          <a:p>
            <a:pPr indent="-342900">
              <a:buFont typeface="Arial" panose="020B0604020202020204" pitchFamily="34" charset="0"/>
              <a:buChar char="•"/>
            </a:pPr>
            <a:r>
              <a:rPr lang="en-US" dirty="0">
                <a:latin typeface="Optima" panose="02000503060000020004" pitchFamily="2" charset="0"/>
              </a:rPr>
              <a:t>Request </a:t>
            </a:r>
            <a:r>
              <a:rPr lang="fr-CH" dirty="0">
                <a:latin typeface="Optima" panose="02000503060000020004" pitchFamily="2" charset="0"/>
              </a:rPr>
              <a:t>for a document </a:t>
            </a:r>
            <a:r>
              <a:rPr lang="en-GB" dirty="0">
                <a:latin typeface="Optima" panose="02000503060000020004" pitchFamily="2" charset="0"/>
              </a:rPr>
              <a:t>by submitting this form </a:t>
            </a:r>
            <a:r>
              <a:rPr lang="en-GB" dirty="0">
                <a:latin typeface="Optima" panose="02000503060000020004" pitchFamily="2" charset="0"/>
                <a:hlinkClick r:id="rId3"/>
              </a:rPr>
              <a:t>https://catalogue.library.cern/request</a:t>
            </a:r>
            <a:r>
              <a:rPr lang="en-GB" dirty="0">
                <a:latin typeface="Optima" panose="02000503060000020004" pitchFamily="2" charset="0"/>
              </a:rPr>
              <a:t>:</a:t>
            </a:r>
          </a:p>
          <a:p>
            <a:pPr marL="114300" indent="0"/>
            <a:endParaRPr lang="en-US" dirty="0">
              <a:latin typeface="Optima" panose="02000503060000020004" pitchFamily="2" charset="0"/>
            </a:endParaRPr>
          </a:p>
          <a:p>
            <a:pPr marL="800100" lvl="2" indent="-342900">
              <a:buFont typeface="Wingdings" panose="020B0604020202020204" pitchFamily="34" charset="0"/>
              <a:buChar char="Ø"/>
            </a:pPr>
            <a:r>
              <a:rPr lang="en-GB" b="1" dirty="0">
                <a:latin typeface="Optima" panose="02000503060000020004" pitchFamily="2" charset="0"/>
              </a:rPr>
              <a:t>Loan</a:t>
            </a:r>
            <a:r>
              <a:rPr lang="en-GB" dirty="0">
                <a:latin typeface="Optima" panose="02000503060000020004" pitchFamily="2" charset="0"/>
              </a:rPr>
              <a:t>: We can get books that we do not have in our catalogue – Usually delivered in 2-5 days</a:t>
            </a:r>
          </a:p>
          <a:p>
            <a:pPr marL="800100" lvl="2" indent="-342900">
              <a:buFont typeface="Wingdings" panose="020B0604020202020204" pitchFamily="34" charset="0"/>
              <a:buChar char="Ø"/>
            </a:pPr>
            <a:r>
              <a:rPr lang="en-GB" b="1" dirty="0">
                <a:latin typeface="Optima" panose="02000503060000020004" pitchFamily="2" charset="0"/>
              </a:rPr>
              <a:t>Purchase</a:t>
            </a:r>
            <a:r>
              <a:rPr lang="en-GB" dirty="0">
                <a:latin typeface="Optima" panose="02000503060000020004" pitchFamily="2" charset="0"/>
              </a:rPr>
              <a:t>: We can order books for you with payment by cash/card or budget code</a:t>
            </a:r>
          </a:p>
          <a:p>
            <a:pPr marL="800100" lvl="2" indent="-342900">
              <a:buFont typeface="Wingdings" panose="020B0604020202020204" pitchFamily="34" charset="0"/>
              <a:buChar char="Ø"/>
            </a:pPr>
            <a:r>
              <a:rPr lang="en-GB" b="1" dirty="0">
                <a:latin typeface="Optima" panose="02000503060000020004" pitchFamily="2" charset="0"/>
              </a:rPr>
              <a:t>Article copy</a:t>
            </a:r>
            <a:r>
              <a:rPr lang="en-GB" dirty="0">
                <a:latin typeface="Optima" panose="02000503060000020004" pitchFamily="2" charset="0"/>
              </a:rPr>
              <a:t>: If you cannot access an article you would like to read online, we can deliver it within 24h</a:t>
            </a:r>
          </a:p>
          <a:p>
            <a:pPr marL="800100" lvl="2" indent="-342900">
              <a:buFont typeface="Wingdings" panose="020B0604020202020204" pitchFamily="34" charset="0"/>
              <a:buChar char="Ø"/>
            </a:pPr>
            <a:r>
              <a:rPr lang="en-GB" b="1" dirty="0">
                <a:latin typeface="Optima" panose="02000503060000020004" pitchFamily="2" charset="0"/>
              </a:rPr>
              <a:t>Suggestion</a:t>
            </a:r>
            <a:r>
              <a:rPr lang="en-GB" dirty="0">
                <a:latin typeface="Optima" panose="02000503060000020004" pitchFamily="2" charset="0"/>
              </a:rPr>
              <a:t>: Let us know if an important document or book is missing in our collections – We can purchase it for the library</a:t>
            </a:r>
          </a:p>
          <a:p>
            <a:pPr indent="-342900">
              <a:buFont typeface="Arial" panose="020B0604020202020204" pitchFamily="34" charset="0"/>
              <a:buChar char="•"/>
            </a:pPr>
            <a:endParaRPr lang="en-GB" dirty="0">
              <a:latin typeface="Optima" panose="02000503060000020004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9AB553-E1D4-6FF4-4FDD-64C786BBC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Optima" panose="02000503060000020004" pitchFamily="2" charset="0"/>
              </a:rPr>
              <a:t>Library and </a:t>
            </a:r>
            <a:r>
              <a:rPr lang="fr-CH" dirty="0" err="1">
                <a:latin typeface="Optima" panose="02000503060000020004" pitchFamily="2" charset="0"/>
              </a:rPr>
              <a:t>bookshop</a:t>
            </a:r>
            <a:r>
              <a:rPr lang="fr-CH" dirty="0">
                <a:latin typeface="Optima" panose="02000503060000020004" pitchFamily="2" charset="0"/>
              </a:rPr>
              <a:t> services</a:t>
            </a:r>
            <a:endParaRPr lang="en-CH" dirty="0">
              <a:latin typeface="Optima" panose="02000503060000020004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ECAD6-E4C6-D661-FAD4-3B0227877F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CH">
              <a:latin typeface="Optima" panose="02000503060000020004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BA32D-FF00-6388-86F2-9002C5A8787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>
                <a:latin typeface="Optima" panose="02000503060000020004" pitchFamily="2" charset="0"/>
              </a:rPr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1ACB-B560-D907-26DE-5544BC36D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>
                <a:latin typeface="Optima" panose="02000503060000020004" pitchFamily="2" charset="0"/>
              </a:rPr>
              <a:t>13</a:t>
            </a:fld>
            <a:endParaRPr lang="en-US">
              <a:latin typeface="Optima" panose="02000503060000020004" pitchFamily="2" charset="0"/>
            </a:endParaRPr>
          </a:p>
        </p:txBody>
      </p:sp>
      <p:pic>
        <p:nvPicPr>
          <p:cNvPr id="7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E5ADAEC-AF93-FD56-B4CC-73A4BD308D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2184" y="1524095"/>
            <a:ext cx="5291066" cy="39493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6C8DE6A-6477-EB6F-ABEC-44998DCB3BF8}"/>
              </a:ext>
            </a:extLst>
          </p:cNvPr>
          <p:cNvSpPr/>
          <p:nvPr/>
        </p:nvSpPr>
        <p:spPr>
          <a:xfrm>
            <a:off x="11007062" y="3668021"/>
            <a:ext cx="498300" cy="246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AB29FC-CEA6-467A-DA60-DFB3E3D6FF21}"/>
              </a:ext>
            </a:extLst>
          </p:cNvPr>
          <p:cNvSpPr/>
          <p:nvPr/>
        </p:nvSpPr>
        <p:spPr>
          <a:xfrm>
            <a:off x="1073156" y="2894690"/>
            <a:ext cx="5022844" cy="6040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CDDF01-2BFE-F2A4-5123-BBA52CF3B5F6}"/>
              </a:ext>
            </a:extLst>
          </p:cNvPr>
          <p:cNvSpPr/>
          <p:nvPr/>
        </p:nvSpPr>
        <p:spPr>
          <a:xfrm>
            <a:off x="11007061" y="3914624"/>
            <a:ext cx="614667" cy="264086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72AF7D-91E2-ABE4-06B1-38D55A4F6C8E}"/>
              </a:ext>
            </a:extLst>
          </p:cNvPr>
          <p:cNvSpPr/>
          <p:nvPr/>
        </p:nvSpPr>
        <p:spPr>
          <a:xfrm>
            <a:off x="1073156" y="3550567"/>
            <a:ext cx="5412485" cy="523708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B29EA3-92C0-8DC6-B62B-75E2E467C825}"/>
              </a:ext>
            </a:extLst>
          </p:cNvPr>
          <p:cNvSpPr/>
          <p:nvPr/>
        </p:nvSpPr>
        <p:spPr>
          <a:xfrm>
            <a:off x="11007062" y="4178710"/>
            <a:ext cx="776951" cy="26408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26F002-CE81-011E-1581-1944348AD544}"/>
              </a:ext>
            </a:extLst>
          </p:cNvPr>
          <p:cNvSpPr/>
          <p:nvPr/>
        </p:nvSpPr>
        <p:spPr>
          <a:xfrm>
            <a:off x="1073156" y="4135289"/>
            <a:ext cx="5719028" cy="52370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094BE89-C8DB-DCD0-DE69-5A12A25D2565}"/>
              </a:ext>
            </a:extLst>
          </p:cNvPr>
          <p:cNvSpPr/>
          <p:nvPr/>
        </p:nvSpPr>
        <p:spPr>
          <a:xfrm>
            <a:off x="11007061" y="4429964"/>
            <a:ext cx="776951" cy="26408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D925EE-DDBB-2467-20E4-03FCD09B3BF8}"/>
              </a:ext>
            </a:extLst>
          </p:cNvPr>
          <p:cNvSpPr/>
          <p:nvPr/>
        </p:nvSpPr>
        <p:spPr>
          <a:xfrm>
            <a:off x="1073156" y="4690177"/>
            <a:ext cx="5638729" cy="7832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pic>
        <p:nvPicPr>
          <p:cNvPr id="9" name="Picture 8" descr="A logo of a library&#10;&#10;Description automatically generated">
            <a:extLst>
              <a:ext uri="{FF2B5EF4-FFF2-40B4-BE49-F238E27FC236}">
                <a16:creationId xmlns:a16="http://schemas.microsoft.com/office/drawing/2014/main" id="{7A4DBC7C-5DCC-EEE4-AD34-06CB63FCB8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4408" y="33450"/>
            <a:ext cx="1599064" cy="106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88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14912E-ACCD-A1F4-5A15-70C46CBF9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97840"/>
            <a:ext cx="11376025" cy="1065742"/>
          </a:xfrm>
        </p:spPr>
        <p:txBody>
          <a:bodyPr/>
          <a:lstStyle/>
          <a:p>
            <a:r>
              <a:rPr lang="en-GB" dirty="0">
                <a:latin typeface="Optima" panose="02000503060000020004" pitchFamily="2" charset="0"/>
              </a:rPr>
              <a:t>The library is becoming more accessible (1)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75BC7-A056-98B3-2113-497606C4884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3AD33-A07B-FC6B-A501-D5CEDA3A02B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4729B-8D09-B537-F82F-8F0D900208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85120-728A-50AF-E7EB-806B4DCCB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252" y="918389"/>
            <a:ext cx="4749748" cy="3600194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D6F6A32-9030-340E-8535-DB68867884DE}"/>
              </a:ext>
            </a:extLst>
          </p:cNvPr>
          <p:cNvSpPr/>
          <p:nvPr/>
        </p:nvSpPr>
        <p:spPr>
          <a:xfrm>
            <a:off x="9670943" y="2626972"/>
            <a:ext cx="2033586" cy="10657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D562FD9-D6BB-DC71-C5C3-3EA556A9D3B9}"/>
              </a:ext>
            </a:extLst>
          </p:cNvPr>
          <p:cNvSpPr txBox="1"/>
          <p:nvPr/>
        </p:nvSpPr>
        <p:spPr>
          <a:xfrm>
            <a:off x="384600" y="4839361"/>
            <a:ext cx="49912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Optima" panose="02000503060000020004" pitchFamily="2" charset="0"/>
              </a:rPr>
              <a:t>Reading corner </a:t>
            </a:r>
            <a:r>
              <a:rPr lang="fr-FR" sz="2000" dirty="0" err="1">
                <a:latin typeface="Optima" panose="02000503060000020004" pitchFamily="2" charset="0"/>
              </a:rPr>
              <a:t>with</a:t>
            </a:r>
            <a:r>
              <a:rPr lang="fr-FR" sz="2000" dirty="0">
                <a:latin typeface="Optima" panose="02000503060000020004" pitchFamily="2" charset="0"/>
              </a:rPr>
              <a:t> books about Diversity &amp; Inclusion: </a:t>
            </a:r>
            <a:r>
              <a:rPr lang="fr-FR" sz="2000" dirty="0" err="1">
                <a:latin typeface="Optima" panose="02000503060000020004" pitchFamily="2" charset="0"/>
              </a:rPr>
              <a:t>selection</a:t>
            </a:r>
            <a:r>
              <a:rPr lang="fr-FR" sz="2000" dirty="0">
                <a:latin typeface="Optima" panose="02000503060000020004" pitchFamily="2" charset="0"/>
              </a:rPr>
              <a:t> made </a:t>
            </a:r>
            <a:r>
              <a:rPr lang="fr-FR" sz="2000" dirty="0" err="1">
                <a:latin typeface="Optima" panose="02000503060000020004" pitchFamily="2" charset="0"/>
              </a:rPr>
              <a:t>with</a:t>
            </a:r>
            <a:r>
              <a:rPr lang="fr-FR" sz="2000" dirty="0">
                <a:latin typeface="Optima" panose="02000503060000020004" pitchFamily="2" charset="0"/>
              </a:rPr>
              <a:t> Diversity &amp; Inclusion Office and </a:t>
            </a:r>
            <a:r>
              <a:rPr lang="fr-FR" sz="2000" dirty="0" err="1">
                <a:latin typeface="Optima" panose="02000503060000020004" pitchFamily="2" charset="0"/>
              </a:rPr>
              <a:t>dedicated</a:t>
            </a:r>
            <a:r>
              <a:rPr lang="fr-FR" sz="2000" dirty="0">
                <a:latin typeface="Optima" panose="02000503060000020004" pitchFamily="2" charset="0"/>
              </a:rPr>
              <a:t> tag</a:t>
            </a: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8E83DB4E-D613-7D40-B6C3-6DDAA45B9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7" y="933704"/>
            <a:ext cx="5495464" cy="3274124"/>
          </a:xfrm>
          <a:prstGeom prst="rect">
            <a:avLst/>
          </a:prstGeom>
          <a:ln>
            <a:solidFill>
              <a:srgbClr val="2F2F2F"/>
            </a:solidFill>
          </a:ln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1BB06FF0-3A67-CD55-8269-B1DFE0DFC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9514" y="1839615"/>
            <a:ext cx="3474726" cy="274825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257AD4F1-9A2A-12CE-F9D9-A362C47BF089}"/>
              </a:ext>
            </a:extLst>
          </p:cNvPr>
          <p:cNvSpPr txBox="1"/>
          <p:nvPr/>
        </p:nvSpPr>
        <p:spPr>
          <a:xfrm>
            <a:off x="6414240" y="4850093"/>
            <a:ext cx="49912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Optima" panose="02000503060000020004" pitchFamily="2" charset="0"/>
              </a:rPr>
              <a:t>Location of the book on the shelf in the catalogue. </a:t>
            </a:r>
            <a:r>
              <a:rPr lang="fr-FR" sz="2000" dirty="0" err="1">
                <a:latin typeface="Optima" panose="02000503060000020004" pitchFamily="2" charset="0"/>
              </a:rPr>
              <a:t>Implemented</a:t>
            </a:r>
            <a:r>
              <a:rPr lang="fr-FR" sz="2000" dirty="0">
                <a:latin typeface="Optima" panose="02000503060000020004" pitchFamily="2" charset="0"/>
              </a:rPr>
              <a:t> </a:t>
            </a:r>
            <a:r>
              <a:rPr lang="fr-FR" sz="2000" dirty="0" err="1">
                <a:latin typeface="Optima" panose="02000503060000020004" pitchFamily="2" charset="0"/>
              </a:rPr>
              <a:t>with</a:t>
            </a:r>
            <a:r>
              <a:rPr lang="fr-FR" sz="2000" dirty="0">
                <a:latin typeface="Optima" panose="02000503060000020004" pitchFamily="2" charset="0"/>
              </a:rPr>
              <a:t> </a:t>
            </a:r>
            <a:r>
              <a:rPr lang="fr-FR" sz="2000" dirty="0" err="1">
                <a:latin typeface="Optima" panose="02000503060000020004" pitchFamily="2" charset="0"/>
              </a:rPr>
              <a:t>MapCERN</a:t>
            </a:r>
            <a:endParaRPr lang="fr-FR" sz="2000" dirty="0">
              <a:latin typeface="Optima" panose="0200050306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092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AA70DD-F691-B1D1-780D-A77210648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3557" y="4595075"/>
            <a:ext cx="2838450" cy="1604247"/>
          </a:xfrm>
        </p:spPr>
        <p:txBody>
          <a:bodyPr/>
          <a:lstStyle/>
          <a:p>
            <a:pPr marL="9525" indent="-9525" algn="ctr" rtl="0">
              <a:spcBef>
                <a:spcPts val="0"/>
              </a:spcBef>
              <a:spcAft>
                <a:spcPts val="0"/>
              </a:spcAft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Optima" panose="02000503060000020004" pitchFamily="2" charset="0"/>
              </a:rPr>
              <a:t>“</a:t>
            </a:r>
            <a:r>
              <a:rPr lang="en-GB" sz="2000" b="0" i="0" u="sng" strike="noStrike" dirty="0">
                <a:solidFill>
                  <a:srgbClr val="1155CC"/>
                </a:solidFill>
                <a:effectLst/>
                <a:latin typeface="Optima" panose="02000503060000020004" pitchFamily="2" charset="0"/>
                <a:hlinkClick r:id="rId3"/>
              </a:rPr>
              <a:t>Kuppel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Optima" panose="02000503060000020004" pitchFamily="2" charset="0"/>
              </a:rPr>
              <a:t>” chair: reduces surrounding noise and soft light</a:t>
            </a:r>
            <a:r>
              <a:rPr lang="en-GB" sz="2000" b="0" dirty="0">
                <a:solidFill>
                  <a:srgbClr val="000000"/>
                </a:solidFill>
                <a:latin typeface="Optima" panose="02000503060000020004" pitchFamily="2" charset="0"/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7F31F1-3E89-768E-21B1-D804206BC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036420" cy="1065742"/>
          </a:xfrm>
        </p:spPr>
        <p:txBody>
          <a:bodyPr/>
          <a:lstStyle/>
          <a:p>
            <a:r>
              <a:rPr lang="en-GB" dirty="0">
                <a:latin typeface="Optima" panose="02000503060000020004" pitchFamily="2" charset="0"/>
              </a:rPr>
              <a:t>The library is becoming more accessible (2)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58A28-00B2-DFD5-943A-2BD2E9AC22F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793F7-8F8D-342B-2112-7C04D629AF1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095AB-AD9B-D206-321D-1FEF32E589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 descr="A logo of a library&#10;&#10;Description automatically generated">
            <a:extLst>
              <a:ext uri="{FF2B5EF4-FFF2-40B4-BE49-F238E27FC236}">
                <a16:creationId xmlns:a16="http://schemas.microsoft.com/office/drawing/2014/main" id="{56070C26-2878-45BE-2A6F-438B4045A2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4408" y="33450"/>
            <a:ext cx="1599064" cy="1065742"/>
          </a:xfrm>
          <a:prstGeom prst="rect">
            <a:avLst/>
          </a:prstGeom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0C67680F-4709-281D-F195-F2F8B220B7E2}"/>
              </a:ext>
            </a:extLst>
          </p:cNvPr>
          <p:cNvSpPr txBox="1">
            <a:spLocks/>
          </p:cNvSpPr>
          <p:nvPr/>
        </p:nvSpPr>
        <p:spPr>
          <a:xfrm>
            <a:off x="3436938" y="4589062"/>
            <a:ext cx="2838450" cy="113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9525" indent="-9525" algn="ctr"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latin typeface="Optima" panose="02000503060000020004" pitchFamily="2" charset="0"/>
              </a:rPr>
              <a:t>Ear plug dispenser, noise cancelling headphones and magnifying glasses can be borrowed </a:t>
            </a:r>
            <a:endParaRPr lang="en-GB" sz="2000" dirty="0"/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2B5B0505-3871-E768-AB34-1B79E82EC847}"/>
              </a:ext>
            </a:extLst>
          </p:cNvPr>
          <p:cNvSpPr txBox="1">
            <a:spLocks/>
          </p:cNvSpPr>
          <p:nvPr/>
        </p:nvSpPr>
        <p:spPr>
          <a:xfrm>
            <a:off x="6360319" y="4595074"/>
            <a:ext cx="2838450" cy="121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9525" indent="-9525" algn="ctr"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latin typeface="Optima" panose="02000503060000020004" pitchFamily="2" charset="0"/>
              </a:rPr>
              <a:t>Better visible signs in the library </a:t>
            </a:r>
            <a:endParaRPr lang="en-GB" sz="2000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FBF41C52-F587-D661-DC96-9C3387954120}"/>
              </a:ext>
            </a:extLst>
          </p:cNvPr>
          <p:cNvSpPr txBox="1">
            <a:spLocks/>
          </p:cNvSpPr>
          <p:nvPr/>
        </p:nvSpPr>
        <p:spPr>
          <a:xfrm>
            <a:off x="9198769" y="4597613"/>
            <a:ext cx="2838450" cy="121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9525" indent="-9525" algn="ctr">
              <a:spcBef>
                <a:spcPts val="0"/>
              </a:spcBef>
            </a:pPr>
            <a:r>
              <a:rPr lang="fr-CH" sz="2000" b="0" i="0" u="sng" dirty="0">
                <a:solidFill>
                  <a:schemeClr val="accent5"/>
                </a:solidFill>
                <a:effectLst/>
                <a:latin typeface="Optima" panose="02000503060000020004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Audiobooks</a:t>
            </a:r>
            <a:r>
              <a:rPr lang="fr-CH" sz="2000" b="0" i="0" dirty="0">
                <a:solidFill>
                  <a:srgbClr val="010101"/>
                </a:solidFill>
                <a:effectLst/>
                <a:latin typeface="Optima" panose="02000503060000020004" pitchFamily="2" charset="0"/>
              </a:rPr>
              <a:t> and </a:t>
            </a:r>
            <a:r>
              <a:rPr lang="fr-CH" sz="2000" b="0" i="0" u="none" strike="noStrike" dirty="0">
                <a:solidFill>
                  <a:schemeClr val="accent5"/>
                </a:solidFill>
                <a:effectLst/>
                <a:latin typeface="Optima" panose="02000503060000020004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videos</a:t>
            </a:r>
            <a:r>
              <a:rPr lang="fr-CH" sz="2000" b="0" u="none" strike="noStrike" dirty="0">
                <a:solidFill>
                  <a:srgbClr val="010101"/>
                </a:solidFill>
                <a:latin typeface="Optima" panose="02000503060000020004" pitchFamily="2" charset="0"/>
              </a:rPr>
              <a:t> are </a:t>
            </a:r>
            <a:r>
              <a:rPr lang="fr-CH" sz="2000" b="0" u="none" strike="noStrike" dirty="0" err="1">
                <a:solidFill>
                  <a:srgbClr val="010101"/>
                </a:solidFill>
                <a:latin typeface="Optima" panose="02000503060000020004" pitchFamily="2" charset="0"/>
              </a:rPr>
              <a:t>a</a:t>
            </a:r>
            <a:r>
              <a:rPr lang="fr-CH" sz="2000" b="0" i="0" dirty="0" err="1">
                <a:solidFill>
                  <a:srgbClr val="010101"/>
                </a:solidFill>
                <a:effectLst/>
                <a:latin typeface="Optima" panose="02000503060000020004" pitchFamily="2" charset="0"/>
              </a:rPr>
              <a:t>vailable</a:t>
            </a:r>
            <a:r>
              <a:rPr lang="fr-CH" sz="2000" b="0" i="0" dirty="0">
                <a:solidFill>
                  <a:srgbClr val="010101"/>
                </a:solidFill>
                <a:effectLst/>
                <a:latin typeface="Optima" panose="02000503060000020004" pitchFamily="2" charset="0"/>
              </a:rPr>
              <a:t> </a:t>
            </a:r>
            <a:r>
              <a:rPr lang="fr-CH" sz="2000" b="0" i="0" dirty="0" err="1">
                <a:solidFill>
                  <a:srgbClr val="010101"/>
                </a:solidFill>
                <a:effectLst/>
                <a:latin typeface="Optima" panose="02000503060000020004" pitchFamily="2" charset="0"/>
              </a:rPr>
              <a:t>since</a:t>
            </a:r>
            <a:r>
              <a:rPr lang="fr-CH" sz="2000" b="0" i="0" dirty="0">
                <a:solidFill>
                  <a:srgbClr val="010101"/>
                </a:solidFill>
                <a:effectLst/>
                <a:latin typeface="Optima" panose="02000503060000020004" pitchFamily="2" charset="0"/>
              </a:rPr>
              <a:t> July in the catalogue</a:t>
            </a:r>
            <a:endParaRPr lang="en-GB" sz="2000" dirty="0">
              <a:solidFill>
                <a:srgbClr val="010101"/>
              </a:solidFill>
              <a:latin typeface="Optima" panose="02000503060000020004" pitchFamily="2" charset="0"/>
            </a:endParaRPr>
          </a:p>
        </p:txBody>
      </p:sp>
      <p:pic>
        <p:nvPicPr>
          <p:cNvPr id="15" name="Picture 14" descr="A blue container with yellow earplugs&#10;&#10;Description automatically generated">
            <a:extLst>
              <a:ext uri="{FF2B5EF4-FFF2-40B4-BE49-F238E27FC236}">
                <a16:creationId xmlns:a16="http://schemas.microsoft.com/office/drawing/2014/main" id="{32BAFA86-338D-23A8-FD9C-38C0D036A5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3262310" y="1518292"/>
            <a:ext cx="3352802" cy="2514602"/>
          </a:xfrm>
          <a:prstGeom prst="rect">
            <a:avLst/>
          </a:prstGeom>
        </p:spPr>
      </p:pic>
      <p:pic>
        <p:nvPicPr>
          <p:cNvPr id="17" name="Picture 16" descr="A shelf with books in it&#10;&#10;Description automatically generated">
            <a:extLst>
              <a:ext uri="{FF2B5EF4-FFF2-40B4-BE49-F238E27FC236}">
                <a16:creationId xmlns:a16="http://schemas.microsoft.com/office/drawing/2014/main" id="{E13C1FA1-2F22-91DF-3D14-9FA5EB22EF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6106316" y="1517309"/>
            <a:ext cx="3352801" cy="2514601"/>
          </a:xfrm>
          <a:prstGeom prst="rect">
            <a:avLst/>
          </a:prstGeom>
        </p:spPr>
      </p:pic>
      <p:pic>
        <p:nvPicPr>
          <p:cNvPr id="20" name="Picture 4" descr="Book and headphone icon audiobooks design Vector Image">
            <a:extLst>
              <a:ext uri="{FF2B5EF4-FFF2-40B4-BE49-F238E27FC236}">
                <a16:creationId xmlns:a16="http://schemas.microsoft.com/office/drawing/2014/main" id="{39663DCE-1D4D-A8A3-EC4F-2DFD67A21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3230" y="1779478"/>
            <a:ext cx="2514601" cy="2366683"/>
          </a:xfrm>
          <a:prstGeom prst="rect">
            <a:avLst/>
          </a:prstGeom>
          <a:noFill/>
          <a:ln>
            <a:solidFill>
              <a:srgbClr val="01010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chair in a library&#10;&#10;Description automatically generated">
            <a:extLst>
              <a:ext uri="{FF2B5EF4-FFF2-40B4-BE49-F238E27FC236}">
                <a16:creationId xmlns:a16="http://schemas.microsoft.com/office/drawing/2014/main" id="{E6304CBC-7294-D137-E80C-6D34E321F9F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6922" y="1098210"/>
            <a:ext cx="25146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84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F4BE78-585A-CD6C-EE11-191CF90D8D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B9E74F-6ADD-68AD-BAE5-E6800B58A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5490" y="2835508"/>
            <a:ext cx="2838450" cy="1604247"/>
          </a:xfrm>
        </p:spPr>
        <p:txBody>
          <a:bodyPr/>
          <a:lstStyle/>
          <a:p>
            <a:pPr marL="9525" indent="-9525" algn="ctr" rtl="0">
              <a:spcBef>
                <a:spcPts val="0"/>
              </a:spcBef>
              <a:spcAft>
                <a:spcPts val="0"/>
              </a:spcAft>
            </a:pPr>
            <a:r>
              <a:rPr lang="en-GB" sz="2000" b="0" dirty="0">
                <a:solidFill>
                  <a:srgbClr val="000000"/>
                </a:solidFill>
                <a:latin typeface="Optima" panose="02000503060000020004" pitchFamily="2" charset="0"/>
              </a:rPr>
              <a:t>We have automatic doors since October to access the library!</a:t>
            </a:r>
          </a:p>
          <a:p>
            <a:pPr marL="9525" indent="-9525" algn="ctr" rtl="0">
              <a:spcBef>
                <a:spcPts val="0"/>
              </a:spcBef>
              <a:spcAft>
                <a:spcPts val="0"/>
              </a:spcAft>
            </a:pPr>
            <a:r>
              <a:rPr lang="en-GB" sz="2000" b="0" dirty="0">
                <a:solidFill>
                  <a:srgbClr val="000000"/>
                </a:solidFill>
                <a:latin typeface="Optima" panose="02000503060000020004" pitchFamily="2" charset="0"/>
              </a:rPr>
              <a:t>They can be opened manually or by pushing a button.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871904-79C1-8501-08CB-0820FA687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036420" cy="1065742"/>
          </a:xfrm>
        </p:spPr>
        <p:txBody>
          <a:bodyPr/>
          <a:lstStyle/>
          <a:p>
            <a:r>
              <a:rPr lang="en-GB" dirty="0">
                <a:latin typeface="Optima" panose="02000503060000020004" pitchFamily="2" charset="0"/>
              </a:rPr>
              <a:t>The library is becoming more accessible (3)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BC666-7FEC-4A1E-A98D-617DFC74856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C1C48-51DD-3861-DF85-41841B64D94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6D46F-2017-F597-0CA1-E3DA5B3C38A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 descr="A logo of a library&#10;&#10;Description automatically generated">
            <a:extLst>
              <a:ext uri="{FF2B5EF4-FFF2-40B4-BE49-F238E27FC236}">
                <a16:creationId xmlns:a16="http://schemas.microsoft.com/office/drawing/2014/main" id="{5069A171-0F89-CC34-7480-C1B87C0453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4408" y="33450"/>
            <a:ext cx="1599064" cy="1065742"/>
          </a:xfrm>
          <a:prstGeom prst="rect">
            <a:avLst/>
          </a:prstGeom>
        </p:spPr>
      </p:pic>
      <p:pic>
        <p:nvPicPr>
          <p:cNvPr id="12" name="Image 11" descr="Une image contenant sol, intérieur, Revêtement de sol, porte&#10;&#10;Description générée automatiquement">
            <a:extLst>
              <a:ext uri="{FF2B5EF4-FFF2-40B4-BE49-F238E27FC236}">
                <a16:creationId xmlns:a16="http://schemas.microsoft.com/office/drawing/2014/main" id="{700C9833-8D3E-6BCC-9B2C-62DF843C35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9" y="1099192"/>
            <a:ext cx="3807662" cy="5076883"/>
          </a:xfrm>
          <a:prstGeom prst="rect">
            <a:avLst/>
          </a:prstGeom>
        </p:spPr>
      </p:pic>
      <p:pic>
        <p:nvPicPr>
          <p:cNvPr id="16" name="Image 15" descr="Une image contenant porte, Revêtement de sol, sol, en bois&#10;&#10;Description générée automatiquement">
            <a:extLst>
              <a:ext uri="{FF2B5EF4-FFF2-40B4-BE49-F238E27FC236}">
                <a16:creationId xmlns:a16="http://schemas.microsoft.com/office/drawing/2014/main" id="{EDA0F4A4-1F5E-EB51-6DF4-4B78C13228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8542" y="1099191"/>
            <a:ext cx="3807662" cy="507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3782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066C93-E0AA-A30E-90EA-8B2B3DBA4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99279" y="1539697"/>
            <a:ext cx="5089515" cy="4608512"/>
          </a:xfrm>
        </p:spPr>
        <p:txBody>
          <a:bodyPr/>
          <a:lstStyle/>
          <a:p>
            <a:pPr marL="274638" indent="0"/>
            <a:r>
              <a:rPr lang="en-GB" sz="2400" b="0" dirty="0">
                <a:latin typeface="Optima" panose="02000503060000020004" pitchFamily="2" charset="0"/>
              </a:rPr>
              <a:t>Island SOLO is an acoustic booth for calls and video conferences without being disturbed or disturbing others.</a:t>
            </a:r>
          </a:p>
          <a:p>
            <a:pPr marL="274638" indent="0"/>
            <a:r>
              <a:rPr lang="en-GB" sz="2400" b="0" dirty="0">
                <a:latin typeface="Optima" panose="02000503060000020004" pitchFamily="2" charset="0"/>
              </a:rPr>
              <a:t>It is located next to the lockers in the CERN Library.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1FF877-25BF-DA2B-7356-0DE0D4B23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Optima" panose="02000503060000020004" pitchFamily="2" charset="0"/>
              </a:rPr>
              <a:t>New: Island SOLO booth</a:t>
            </a:r>
            <a:endParaRPr lang="en-GB" dirty="0">
              <a:latin typeface="Optima" panose="02000503060000020004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ECD8A-C4D1-399A-8FA2-08FA35A7A37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A152A-C902-D7A1-3F8C-C5CF236CD2E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2EFAA-7288-9A13-2263-F71E25EA9A3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1F6377-22C7-CC13-63B5-30763A625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5712" y="1487131"/>
            <a:ext cx="3239160" cy="4713644"/>
          </a:xfrm>
          <a:prstGeom prst="rect">
            <a:avLst/>
          </a:prstGeom>
        </p:spPr>
      </p:pic>
      <p:pic>
        <p:nvPicPr>
          <p:cNvPr id="12" name="Picture 11" descr="A glass door with a glass door and a wooden door&#10;&#10;Description automatically generated with medium confidence">
            <a:extLst>
              <a:ext uri="{FF2B5EF4-FFF2-40B4-BE49-F238E27FC236}">
                <a16:creationId xmlns:a16="http://schemas.microsoft.com/office/drawing/2014/main" id="{09AF0B3B-70C4-9733-E33B-68C870750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8" y="1487131"/>
            <a:ext cx="3535233" cy="4713644"/>
          </a:xfrm>
          <a:prstGeom prst="rect">
            <a:avLst/>
          </a:prstGeom>
        </p:spPr>
      </p:pic>
      <p:pic>
        <p:nvPicPr>
          <p:cNvPr id="13" name="Picture 12" descr="A logo of a library&#10;&#10;Description automatically generated">
            <a:extLst>
              <a:ext uri="{FF2B5EF4-FFF2-40B4-BE49-F238E27FC236}">
                <a16:creationId xmlns:a16="http://schemas.microsoft.com/office/drawing/2014/main" id="{EF37EE88-04B1-FA35-76A7-48015A5B00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4408" y="33450"/>
            <a:ext cx="1599064" cy="106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869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2A80A0-2C00-C176-7B8A-90625F22D1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177080"/>
            <a:ext cx="7318691" cy="5023695"/>
          </a:xfrm>
        </p:spPr>
        <p:txBody>
          <a:bodyPr/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Optima" panose="02000503060000020004" pitchFamily="2" charset="0"/>
              </a:rPr>
              <a:t>Scan the QR code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Optima" panose="02000503060000020004" pitchFamily="2" charset="0"/>
              </a:rPr>
              <a:t>Login with CERN SSO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Optima" panose="02000503060000020004" pitchFamily="2" charset="0"/>
              </a:rPr>
              <a:t>Scan the barcode inside the book 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Optima" panose="02000503060000020004" pitchFamily="2" charset="0"/>
              </a:rPr>
              <a:t>Register the loan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D0AA23-8DED-C3B1-D99B-F21159416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Optima" panose="02000503060000020004" pitchFamily="2" charset="0"/>
              </a:rPr>
              <a:t>New: Test phase for self-checkout</a:t>
            </a:r>
            <a:endParaRPr lang="en-GB" dirty="0">
              <a:latin typeface="Optima" panose="02000503060000020004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FF2E7-E0D4-7D7D-5EEB-2A8F1ADEA2D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0B2D8-FE67-5F73-97B3-FDD90F65FAE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151CD-1035-0657-81EA-C6454DD6B4E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 descr="A paper and a piece of paper on a table&#10;&#10;Description automatically generated">
            <a:extLst>
              <a:ext uri="{FF2B5EF4-FFF2-40B4-BE49-F238E27FC236}">
                <a16:creationId xmlns:a16="http://schemas.microsoft.com/office/drawing/2014/main" id="{7A6B2BA0-C418-B7B3-1E0D-E644E3878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6240" y="1204068"/>
            <a:ext cx="3767771" cy="5023695"/>
          </a:xfrm>
          <a:prstGeom prst="rect">
            <a:avLst/>
          </a:prstGeom>
        </p:spPr>
      </p:pic>
      <p:pic>
        <p:nvPicPr>
          <p:cNvPr id="9" name="Picture 8" descr="A logo of a library&#10;&#10;Description automatically generated">
            <a:extLst>
              <a:ext uri="{FF2B5EF4-FFF2-40B4-BE49-F238E27FC236}">
                <a16:creationId xmlns:a16="http://schemas.microsoft.com/office/drawing/2014/main" id="{B53419EE-4E86-BC8A-22F3-8DCEAD121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4408" y="33450"/>
            <a:ext cx="1599064" cy="106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64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DE5C6C-5052-AE88-4DF5-037C63E2E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7438" y="3099713"/>
            <a:ext cx="3260371" cy="1624285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Optima" panose="02000503060000020004" pitchFamily="2" charset="0"/>
              </a:rPr>
              <a:t>	&gt; 66K people came to use the Library premises and services in 2024!</a:t>
            </a:r>
            <a:r>
              <a:rPr lang="en-CH" b="0" dirty="0">
                <a:solidFill>
                  <a:schemeClr val="tx1"/>
                </a:solidFill>
                <a:latin typeface="Optima" panose="02000503060000020004" pitchFamily="2" charset="0"/>
              </a:rPr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B9156-2564-45AF-BA0C-291CBEB1C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AC471596-238E-50FC-0C0E-E4B77A714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US" dirty="0">
                <a:latin typeface="Optima" panose="02000503060000020004" pitchFamily="2" charset="0"/>
              </a:rPr>
              <a:t>Library reopened one year ago</a:t>
            </a:r>
            <a:br>
              <a:rPr lang="en-US" dirty="0">
                <a:latin typeface="Optima" panose="02000503060000020004" pitchFamily="2" charset="0"/>
              </a:rPr>
            </a:br>
            <a:r>
              <a:rPr lang="en-US" sz="2800" dirty="0">
                <a:latin typeface="Optima" panose="02000503060000020004" pitchFamily="2" charset="0"/>
              </a:rPr>
              <a:t>What happened since then?</a:t>
            </a:r>
            <a:endParaRPr lang="en-CH" sz="2800" dirty="0">
              <a:latin typeface="Optima" panose="02000503060000020004" pitchFamily="2" charset="0"/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82CA74C-3E3B-B05B-A713-A9827D17BE98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Scientific information Service</a:t>
            </a:r>
          </a:p>
        </p:txBody>
      </p:sp>
      <p:pic>
        <p:nvPicPr>
          <p:cNvPr id="5" name="Picture 4" descr="A graph with numbers and a bar&#10;&#10;AI-generated content may be incorrect.">
            <a:extLst>
              <a:ext uri="{FF2B5EF4-FFF2-40B4-BE49-F238E27FC236}">
                <a16:creationId xmlns:a16="http://schemas.microsoft.com/office/drawing/2014/main" id="{491DC285-AF79-DD78-F80C-F3CF0CEF3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91" y="1617540"/>
            <a:ext cx="7914742" cy="420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544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32412" y="340040"/>
            <a:ext cx="10515600" cy="1325563"/>
          </a:xfrm>
        </p:spPr>
        <p:txBody>
          <a:bodyPr/>
          <a:lstStyle/>
          <a:p>
            <a:r>
              <a:rPr lang="fr-CH" dirty="0" err="1">
                <a:latin typeface="Optima" panose="02000503060000020004" pitchFamily="2" charset="0"/>
              </a:rPr>
              <a:t>Historical</a:t>
            </a:r>
            <a:r>
              <a:rPr lang="fr-CH" dirty="0">
                <a:latin typeface="Optima" panose="02000503060000020004" pitchFamily="2" charset="0"/>
              </a:rPr>
              <a:t> </a:t>
            </a:r>
            <a:r>
              <a:rPr lang="fr-CH" dirty="0" err="1">
                <a:latin typeface="Optima" panose="02000503060000020004" pitchFamily="2" charset="0"/>
              </a:rPr>
              <a:t>views</a:t>
            </a:r>
            <a:r>
              <a:rPr lang="fr-CH" dirty="0">
                <a:latin typeface="Optima" panose="02000503060000020004" pitchFamily="2" charset="0"/>
              </a:rPr>
              <a:t> of the Library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3140" y="1373971"/>
            <a:ext cx="2200193" cy="2200193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9653140" y="947294"/>
            <a:ext cx="1097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1964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099" y="1373971"/>
            <a:ext cx="2198222" cy="2195509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7168138" y="970864"/>
            <a:ext cx="1097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1962</a:t>
            </a:r>
          </a:p>
          <a:p>
            <a:endParaRPr lang="fr-CH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12" y="1403725"/>
            <a:ext cx="2829154" cy="2165755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971389" y="975472"/>
            <a:ext cx="2309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1957 </a:t>
            </a:r>
            <a:r>
              <a:rPr lang="fr-CH" sz="1000" dirty="0"/>
              <a:t>- Construction</a:t>
            </a:r>
          </a:p>
          <a:p>
            <a:endParaRPr lang="fr-CH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424" y="1373971"/>
            <a:ext cx="2988856" cy="2206173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12" y="4263472"/>
            <a:ext cx="4438733" cy="2428471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270" y="4263471"/>
            <a:ext cx="2428471" cy="2428471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971389" y="3801807"/>
            <a:ext cx="1097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1968</a:t>
            </a:r>
          </a:p>
          <a:p>
            <a:endParaRPr lang="fr-CH" dirty="0"/>
          </a:p>
          <a:p>
            <a:endParaRPr lang="fr-CH" dirty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866" y="4263471"/>
            <a:ext cx="3051584" cy="242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2287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B39C554-CB42-80C7-0D91-9B13874EA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tx1"/>
                </a:solidFill>
                <a:latin typeface="Optima" panose="02000503060000020004" pitchFamily="2" charset="0"/>
              </a:rPr>
              <a:t>And series of events in the Library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3B95BB-1C2A-B73C-71F1-AE475071B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9F6C4A3-BC95-BA43-BA78-E670B5A6F96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0" tIns="0" rIns="0" bIns="0" numCol="2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Meet the Author: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5 October 2023: </a:t>
            </a:r>
            <a:r>
              <a:rPr lang="en-US" dirty="0" err="1">
                <a:solidFill>
                  <a:schemeClr val="tx1"/>
                </a:solidFill>
                <a:latin typeface="Optima" panose="02000503060000020004" pitchFamily="2" charset="0"/>
              </a:rPr>
              <a:t>Ottantesimo</a:t>
            </a: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ptima" panose="02000503060000020004" pitchFamily="2" charset="0"/>
              </a:rPr>
              <a:t>parallelo</a:t>
            </a:r>
            <a:endParaRPr lang="en-US" dirty="0">
              <a:solidFill>
                <a:schemeClr val="tx1"/>
              </a:solidFill>
              <a:latin typeface="Optima" panose="02000503060000020004" pitchFamily="2" charset="0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3 November 2023: Advance in cosmology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14 November 2023: Quantum steampunk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27 November 2023: Interstellar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4 December 2023: Prima del Big Bang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25 January 2024: Grace in all simplicity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7 June 2024: Big science, innovation and societal contributions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13 August 2024: New challenges and opportunities in physics education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19 September 2024: The future of the Large Hadron Collider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2 October 2024: The beauty of falling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17 October 2024: Relic gravitons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6 November 2024: Le CERN, quelle </a:t>
            </a:r>
            <a:r>
              <a:rPr lang="en-US" dirty="0" err="1">
                <a:solidFill>
                  <a:schemeClr val="tx1"/>
                </a:solidFill>
                <a:latin typeface="Optima" panose="02000503060000020004" pitchFamily="2" charset="0"/>
              </a:rPr>
              <a:t>aventure</a:t>
            </a: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 !</a:t>
            </a:r>
          </a:p>
          <a:p>
            <a:pPr lvl="1" indent="0">
              <a:buNone/>
            </a:pPr>
            <a:endParaRPr lang="en-US" dirty="0">
              <a:solidFill>
                <a:schemeClr val="tx1"/>
              </a:solidFill>
              <a:latin typeface="Optima" panose="02000503060000020004" pitchFamily="2" charset="0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6 December 2024: The </a:t>
            </a:r>
            <a:r>
              <a:rPr lang="en-US" sz="1900" dirty="0">
                <a:solidFill>
                  <a:schemeClr val="tx1"/>
                </a:solidFill>
                <a:latin typeface="Optima" panose="02000503060000020004" pitchFamily="2" charset="0"/>
              </a:rPr>
              <a:t>star’s last dance / La </a:t>
            </a:r>
            <a:r>
              <a:rPr lang="en-US" sz="1900" dirty="0" err="1">
                <a:solidFill>
                  <a:schemeClr val="tx1"/>
                </a:solidFill>
                <a:latin typeface="Optima" panose="02000503060000020004" pitchFamily="2" charset="0"/>
              </a:rPr>
              <a:t>dernière</a:t>
            </a:r>
            <a:r>
              <a:rPr lang="en-US" sz="1900">
                <a:solidFill>
                  <a:schemeClr val="tx1"/>
                </a:solidFill>
                <a:latin typeface="Optima" panose="02000503060000020004" pitchFamily="2" charset="0"/>
              </a:rPr>
              <a:t> danse </a:t>
            </a:r>
            <a:r>
              <a:rPr lang="en-US" sz="1900" dirty="0">
                <a:solidFill>
                  <a:schemeClr val="tx1"/>
                </a:solidFill>
                <a:latin typeface="Optima" panose="02000503060000020004" pitchFamily="2" charset="0"/>
              </a:rPr>
              <a:t>des étoiles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11 December 2024: Léon Photon </a:t>
            </a:r>
            <a:r>
              <a:rPr lang="en-US" dirty="0" err="1">
                <a:solidFill>
                  <a:schemeClr val="tx1"/>
                </a:solidFill>
                <a:latin typeface="Optima" panose="02000503060000020004" pitchFamily="2" charset="0"/>
              </a:rPr>
              <a:t>découvre</a:t>
            </a: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 les </a:t>
            </a:r>
            <a:r>
              <a:rPr lang="en-US" dirty="0" err="1">
                <a:solidFill>
                  <a:schemeClr val="tx1"/>
                </a:solidFill>
                <a:latin typeface="Optima" panose="02000503060000020004" pitchFamily="2" charset="0"/>
              </a:rPr>
              <a:t>particules</a:t>
            </a: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Optima" panose="02000503060000020004" pitchFamily="2" charset="0"/>
              </a:rPr>
              <a:t>élémentaires</a:t>
            </a:r>
            <a:endParaRPr lang="en-US" dirty="0">
              <a:solidFill>
                <a:schemeClr val="tx1"/>
              </a:solidFill>
              <a:latin typeface="Optima" panose="02000503060000020004" pitchFamily="2" charset="0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28 January 2025: Detectors in particle physics</a:t>
            </a:r>
          </a:p>
          <a:p>
            <a:pPr lvl="1" indent="0">
              <a:buNone/>
            </a:pPr>
            <a:endParaRPr lang="en-US" dirty="0">
              <a:solidFill>
                <a:schemeClr val="tx1"/>
              </a:solidFill>
              <a:latin typeface="Optima" panose="02000503060000020004" pitchFamily="2" charset="0"/>
            </a:endParaRPr>
          </a:p>
          <a:p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The Voice of Science: a series on science communication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3 September 2024: Meet Zach </a:t>
            </a:r>
            <a:r>
              <a:rPr lang="en-US" dirty="0" err="1">
                <a:solidFill>
                  <a:schemeClr val="tx1"/>
                </a:solidFill>
                <a:latin typeface="Optima" panose="02000503060000020004" pitchFamily="2" charset="0"/>
              </a:rPr>
              <a:t>Weinersmith</a:t>
            </a: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24 September 2024: </a:t>
            </a:r>
            <a:r>
              <a:rPr lang="nl-NL" dirty="0">
                <a:solidFill>
                  <a:schemeClr val="tx1"/>
                </a:solidFill>
                <a:latin typeface="Optima" panose="02000503060000020004" pitchFamily="2" charset="0"/>
              </a:rPr>
              <a:t>Meet Dr. Katie Mack (</a:t>
            </a:r>
            <a:r>
              <a:rPr lang="nl-NL" dirty="0" err="1">
                <a:solidFill>
                  <a:schemeClr val="tx1"/>
                </a:solidFill>
                <a:latin typeface="Optima" panose="02000503060000020004" pitchFamily="2" charset="0"/>
              </a:rPr>
              <a:t>AstroKatie</a:t>
            </a:r>
            <a:r>
              <a:rPr lang="nl-NL" dirty="0">
                <a:solidFill>
                  <a:schemeClr val="tx1"/>
                </a:solidFill>
                <a:latin typeface="Optima" panose="02000503060000020004" pitchFamily="2" charset="0"/>
              </a:rPr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21 November 2024: Meet Claire Malone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21 January 2025: Meet Dr Jean-Christophe Denis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tima" panose="02000503060000020004" pitchFamily="2" charset="0"/>
              </a:rPr>
              <a:t>14 February 2025: </a:t>
            </a:r>
            <a:r>
              <a:rPr lang="fr-CH" dirty="0" err="1">
                <a:solidFill>
                  <a:schemeClr val="tx1"/>
                </a:solidFill>
                <a:latin typeface="Optima" panose="02000503060000020004" pitchFamily="2" charset="0"/>
              </a:rPr>
              <a:t>Meet</a:t>
            </a:r>
            <a:r>
              <a:rPr lang="fr-CH" dirty="0">
                <a:solidFill>
                  <a:schemeClr val="tx1"/>
                </a:solidFill>
                <a:latin typeface="Optima" panose="02000503060000020004" pitchFamily="2" charset="0"/>
              </a:rPr>
              <a:t> Prof. Carsten Welsch</a:t>
            </a:r>
            <a:endParaRPr lang="en-US" dirty="0">
              <a:solidFill>
                <a:schemeClr val="tx1"/>
              </a:solidFill>
              <a:latin typeface="Optima" panose="0200050306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Optima" panose="02000503060000020004" pitchFamily="2" charset="0"/>
            </a:endParaRPr>
          </a:p>
          <a:p>
            <a:endParaRPr lang="en-CH" dirty="0">
              <a:solidFill>
                <a:schemeClr val="tx1"/>
              </a:solidFill>
              <a:latin typeface="Optima" panose="02000503060000020004" pitchFamily="2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0D707B9-3568-208C-AF0B-CAB350F5CEA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Scientific information Service</a:t>
            </a:r>
          </a:p>
        </p:txBody>
      </p:sp>
    </p:spTree>
    <p:extLst>
      <p:ext uri="{BB962C8B-B14F-4D97-AF65-F5344CB8AC3E}">
        <p14:creationId xmlns:p14="http://schemas.microsoft.com/office/powerpoint/2010/main" val="3288315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6C9F25-6AE5-13B1-95CB-32B57625722B}"/>
              </a:ext>
            </a:extLst>
          </p:cNvPr>
          <p:cNvSpPr txBox="1"/>
          <p:nvPr/>
        </p:nvSpPr>
        <p:spPr>
          <a:xfrm>
            <a:off x="626883" y="1746073"/>
            <a:ext cx="10938234" cy="21236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  <a:latin typeface="Optima" panose="02000503060000020004" pitchFamily="2" charset="0"/>
              </a:rPr>
              <a:t>Thanks for your attention!</a:t>
            </a:r>
          </a:p>
          <a:p>
            <a:pPr algn="ctr"/>
            <a:endParaRPr lang="en-GB" sz="4400" dirty="0">
              <a:solidFill>
                <a:schemeClr val="bg1"/>
              </a:solidFill>
              <a:latin typeface="Optima" panose="02000503060000020004" pitchFamily="2" charset="0"/>
            </a:endParaRPr>
          </a:p>
          <a:p>
            <a:pPr algn="ctr"/>
            <a:r>
              <a:rPr lang="en-GB" sz="4400" dirty="0">
                <a:solidFill>
                  <a:schemeClr val="bg1"/>
                </a:solidFill>
                <a:latin typeface="Optima" panose="02000503060000020004" pitchFamily="2" charset="0"/>
              </a:rPr>
              <a:t>Any questions?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space réservé du contenu 1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68" y="1557322"/>
            <a:ext cx="2369764" cy="2421002"/>
          </a:xfr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089" y="1541860"/>
            <a:ext cx="2455170" cy="243646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400" y="1541860"/>
            <a:ext cx="2434558" cy="243646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718" y="1541860"/>
            <a:ext cx="2397611" cy="2436464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8810336" y="970974"/>
            <a:ext cx="1097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1983</a:t>
            </a:r>
          </a:p>
          <a:p>
            <a:endParaRPr lang="fr-CH" dirty="0"/>
          </a:p>
        </p:txBody>
      </p:sp>
      <p:sp>
        <p:nvSpPr>
          <p:cNvPr id="14" name="ZoneTexte 13"/>
          <p:cNvSpPr txBox="1"/>
          <p:nvPr/>
        </p:nvSpPr>
        <p:spPr>
          <a:xfrm>
            <a:off x="3617952" y="970974"/>
            <a:ext cx="1097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1981</a:t>
            </a:r>
          </a:p>
          <a:p>
            <a:endParaRPr lang="fr-CH" dirty="0"/>
          </a:p>
          <a:p>
            <a:endParaRPr lang="fr-CH" dirty="0"/>
          </a:p>
        </p:txBody>
      </p:sp>
      <p:sp>
        <p:nvSpPr>
          <p:cNvPr id="17" name="ZoneTexte 16"/>
          <p:cNvSpPr txBox="1"/>
          <p:nvPr/>
        </p:nvSpPr>
        <p:spPr>
          <a:xfrm>
            <a:off x="971748" y="970974"/>
            <a:ext cx="25141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1979 </a:t>
            </a:r>
            <a:r>
              <a:rPr lang="fr-CH" sz="1000" dirty="0"/>
              <a:t>- </a:t>
            </a:r>
            <a:r>
              <a:rPr lang="en-US" sz="1000" dirty="0"/>
              <a:t>Extension of the Central Library into building 3</a:t>
            </a:r>
          </a:p>
          <a:p>
            <a:r>
              <a:rPr lang="fr-CH" dirty="0"/>
              <a:t> </a:t>
            </a:r>
          </a:p>
          <a:p>
            <a:endParaRPr lang="fr-CH" dirty="0"/>
          </a:p>
          <a:p>
            <a:endParaRPr lang="fr-CH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748" y="4700828"/>
            <a:ext cx="3101622" cy="2041693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971748" y="4172891"/>
            <a:ext cx="25141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1996 </a:t>
            </a:r>
            <a:r>
              <a:rPr lang="fr-CH" sz="1000" dirty="0"/>
              <a:t>- </a:t>
            </a:r>
            <a:r>
              <a:rPr lang="en-US" sz="1000" dirty="0"/>
              <a:t>Expansion of the Library to the         ground-floor of building 52</a:t>
            </a:r>
          </a:p>
          <a:p>
            <a:r>
              <a:rPr lang="fr-CH" dirty="0"/>
              <a:t> </a:t>
            </a:r>
          </a:p>
          <a:p>
            <a:endParaRPr lang="fr-CH" dirty="0"/>
          </a:p>
          <a:p>
            <a:endParaRPr lang="fr-CH" dirty="0"/>
          </a:p>
        </p:txBody>
      </p:sp>
      <p:sp>
        <p:nvSpPr>
          <p:cNvPr id="25" name="Titre 1"/>
          <p:cNvSpPr txBox="1">
            <a:spLocks/>
          </p:cNvSpPr>
          <p:nvPr/>
        </p:nvSpPr>
        <p:spPr>
          <a:xfrm>
            <a:off x="838200" y="-154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600" b="1" dirty="0" err="1">
                <a:latin typeface="Optima" panose="02000503060000020004" pitchFamily="2" charset="0"/>
              </a:rPr>
              <a:t>Historical</a:t>
            </a:r>
            <a:r>
              <a:rPr lang="fr-CH" sz="3600" b="1" dirty="0">
                <a:latin typeface="Optima" panose="02000503060000020004" pitchFamily="2" charset="0"/>
              </a:rPr>
              <a:t> </a:t>
            </a:r>
            <a:r>
              <a:rPr lang="fr-CH" sz="3600" b="1" dirty="0" err="1">
                <a:latin typeface="Optima" panose="02000503060000020004" pitchFamily="2" charset="0"/>
              </a:rPr>
              <a:t>views</a:t>
            </a:r>
            <a:r>
              <a:rPr lang="fr-CH" sz="3600" b="1" dirty="0">
                <a:latin typeface="Optima" panose="02000503060000020004" pitchFamily="2" charset="0"/>
              </a:rPr>
              <a:t> of the Library</a:t>
            </a: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988" y="4679416"/>
            <a:ext cx="2863202" cy="2041693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4458490" y="4172891"/>
            <a:ext cx="1097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2001</a:t>
            </a:r>
          </a:p>
          <a:p>
            <a:endParaRPr lang="fr-CH" dirty="0"/>
          </a:p>
          <a:p>
            <a:endParaRPr lang="fr-CH" dirty="0"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490" y="4679416"/>
            <a:ext cx="2984586" cy="20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862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7794093" y="3838774"/>
            <a:ext cx="1097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2012</a:t>
            </a:r>
          </a:p>
          <a:p>
            <a:endParaRPr lang="fr-CH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093" y="4240079"/>
            <a:ext cx="3066348" cy="204486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765" y="4279148"/>
            <a:ext cx="3094608" cy="2002393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9181055" y="997765"/>
            <a:ext cx="1097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2009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11" y="4240079"/>
            <a:ext cx="2723551" cy="204146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751" y="1365955"/>
            <a:ext cx="1801979" cy="225970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791" y="1648144"/>
            <a:ext cx="4700908" cy="1955447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084378" y="997765"/>
            <a:ext cx="1097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2008</a:t>
            </a:r>
          </a:p>
        </p:txBody>
      </p:sp>
      <p:sp>
        <p:nvSpPr>
          <p:cNvPr id="16" name="Titre 1"/>
          <p:cNvSpPr txBox="1">
            <a:spLocks/>
          </p:cNvSpPr>
          <p:nvPr/>
        </p:nvSpPr>
        <p:spPr>
          <a:xfrm>
            <a:off x="838200" y="-154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600" b="1" dirty="0" err="1">
                <a:latin typeface="Optima" panose="02000503060000020004" pitchFamily="2" charset="0"/>
              </a:rPr>
              <a:t>Historical</a:t>
            </a:r>
            <a:r>
              <a:rPr lang="fr-CH" sz="3600" b="1" dirty="0">
                <a:latin typeface="Optima" panose="02000503060000020004" pitchFamily="2" charset="0"/>
              </a:rPr>
              <a:t> </a:t>
            </a:r>
            <a:r>
              <a:rPr lang="fr-CH" sz="3600" b="1" dirty="0" err="1">
                <a:latin typeface="Optima" panose="02000503060000020004" pitchFamily="2" charset="0"/>
              </a:rPr>
              <a:t>views</a:t>
            </a:r>
            <a:r>
              <a:rPr lang="fr-CH" sz="3600" b="1" dirty="0">
                <a:latin typeface="Optima" panose="02000503060000020004" pitchFamily="2" charset="0"/>
              </a:rPr>
              <a:t> of the Library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03" y="1492102"/>
            <a:ext cx="3275370" cy="213355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645646" y="1020330"/>
            <a:ext cx="1097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2003</a:t>
            </a:r>
          </a:p>
        </p:txBody>
      </p:sp>
    </p:spTree>
    <p:extLst>
      <p:ext uri="{BB962C8B-B14F-4D97-AF65-F5344CB8AC3E}">
        <p14:creationId xmlns:p14="http://schemas.microsoft.com/office/powerpoint/2010/main" val="1826418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460" y="3929796"/>
            <a:ext cx="2996070" cy="1997380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597" y="1485371"/>
            <a:ext cx="2999819" cy="199987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461" y="3923121"/>
            <a:ext cx="3002955" cy="200405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897" y="1487870"/>
            <a:ext cx="2992952" cy="199738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329461" y="1047500"/>
            <a:ext cx="1097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2019</a:t>
            </a:r>
          </a:p>
          <a:p>
            <a:endParaRPr lang="fr-CH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347" y="3913019"/>
            <a:ext cx="3122052" cy="2014157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7527636" y="3522119"/>
            <a:ext cx="1097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2020</a:t>
            </a:r>
          </a:p>
          <a:p>
            <a:endParaRPr lang="fr-CH" dirty="0"/>
          </a:p>
          <a:p>
            <a:endParaRPr lang="fr-CH" dirty="0"/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838200" y="-154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600" b="1" dirty="0" err="1">
                <a:latin typeface="Optima" panose="02000503060000020004" pitchFamily="2" charset="0"/>
              </a:rPr>
              <a:t>Historical</a:t>
            </a:r>
            <a:r>
              <a:rPr lang="fr-CH" sz="3600" b="1" dirty="0">
                <a:latin typeface="Optima" panose="02000503060000020004" pitchFamily="2" charset="0"/>
              </a:rPr>
              <a:t> </a:t>
            </a:r>
            <a:r>
              <a:rPr lang="fr-CH" sz="3600" b="1" dirty="0" err="1">
                <a:latin typeface="Optima" panose="02000503060000020004" pitchFamily="2" charset="0"/>
              </a:rPr>
              <a:t>views</a:t>
            </a:r>
            <a:r>
              <a:rPr lang="fr-CH" sz="3600" b="1" dirty="0">
                <a:latin typeface="Optima" panose="02000503060000020004" pitchFamily="2" charset="0"/>
              </a:rPr>
              <a:t> of the Library</a:t>
            </a:r>
          </a:p>
        </p:txBody>
      </p:sp>
      <p:pic>
        <p:nvPicPr>
          <p:cNvPr id="16" name="Espace réservé du contenu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833" y="1485371"/>
            <a:ext cx="2996697" cy="199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216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9AB553-E1D4-6FF4-4FDD-64C786BBC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Optima" panose="02000503060000020004" pitchFamily="2" charset="0"/>
              </a:rPr>
              <a:t>Library facilities</a:t>
            </a:r>
            <a:r>
              <a:rPr lang="en-US" dirty="0">
                <a:latin typeface="Optima" panose="02000503060000020004" pitchFamily="2" charset="0"/>
              </a:rPr>
              <a:t> – renovated in 2023!</a:t>
            </a:r>
            <a:endParaRPr lang="en-CH" dirty="0">
              <a:latin typeface="Optima" panose="02000503060000020004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ECAD6-E4C6-D661-FAD4-3B0227877F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CH">
              <a:latin typeface="Optima" panose="02000503060000020004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BA32D-FF00-6388-86F2-9002C5A8787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>
                <a:latin typeface="Optima" panose="02000503060000020004" pitchFamily="2" charset="0"/>
              </a:rPr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1ACB-B560-D907-26DE-5544BC36D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>
                <a:latin typeface="Optima" panose="02000503060000020004" pitchFamily="2" charset="0"/>
              </a:rPr>
              <a:t>6</a:t>
            </a:fld>
            <a:endParaRPr lang="en-US">
              <a:latin typeface="Optima" panose="02000503060000020004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CE0143-4C44-4128-22AD-1916B0326A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987248" y="884846"/>
            <a:ext cx="4007531" cy="3005649"/>
          </a:xfrm>
          <a:prstGeom prst="rect">
            <a:avLst/>
          </a:prstGeom>
        </p:spPr>
      </p:pic>
      <p:pic>
        <p:nvPicPr>
          <p:cNvPr id="19" name="Picture 18" descr="A glass door with a screen on the wall&#10;&#10;Description automatically generated">
            <a:extLst>
              <a:ext uri="{FF2B5EF4-FFF2-40B4-BE49-F238E27FC236}">
                <a16:creationId xmlns:a16="http://schemas.microsoft.com/office/drawing/2014/main" id="{A839D051-2794-E401-3382-394D4AA07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83" y="3539880"/>
            <a:ext cx="3659061" cy="2744297"/>
          </a:xfrm>
          <a:prstGeom prst="rect">
            <a:avLst/>
          </a:prstGeom>
        </p:spPr>
      </p:pic>
      <p:pic>
        <p:nvPicPr>
          <p:cNvPr id="8" name="Picture 7" descr="People in a library&#10;&#10;Description automatically generated">
            <a:extLst>
              <a:ext uri="{FF2B5EF4-FFF2-40B4-BE49-F238E27FC236}">
                <a16:creationId xmlns:a16="http://schemas.microsoft.com/office/drawing/2014/main" id="{5088F8C2-1D3C-F07F-898C-C2E9923536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3567" y="3635603"/>
            <a:ext cx="4001212" cy="2624931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2063F47D-0A68-DCC6-6094-E0D3C1EB4C09}"/>
              </a:ext>
            </a:extLst>
          </p:cNvPr>
          <p:cNvSpPr/>
          <p:nvPr/>
        </p:nvSpPr>
        <p:spPr>
          <a:xfrm rot="5400000">
            <a:off x="9528482" y="3216253"/>
            <a:ext cx="923541" cy="794327"/>
          </a:xfrm>
          <a:prstGeom prst="rightArrow">
            <a:avLst/>
          </a:prstGeom>
          <a:solidFill>
            <a:srgbClr val="C0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Optima" panose="02000503060000020004" pitchFamily="2" charset="0"/>
            </a:endParaRPr>
          </a:p>
        </p:txBody>
      </p:sp>
      <p:pic>
        <p:nvPicPr>
          <p:cNvPr id="15" name="Image 1">
            <a:extLst>
              <a:ext uri="{FF2B5EF4-FFF2-40B4-BE49-F238E27FC236}">
                <a16:creationId xmlns:a16="http://schemas.microsoft.com/office/drawing/2014/main" id="{D3171DC9-E1DC-56BB-67CB-37D06E90A2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9582" y="905706"/>
            <a:ext cx="3659062" cy="2744297"/>
          </a:xfrm>
          <a:prstGeom prst="rect">
            <a:avLst/>
          </a:prstGeom>
        </p:spPr>
      </p:pic>
      <p:pic>
        <p:nvPicPr>
          <p:cNvPr id="14" name="Picture 13" descr="A library with shelves of books&#10;&#10;Description automatically generated">
            <a:extLst>
              <a:ext uri="{FF2B5EF4-FFF2-40B4-BE49-F238E27FC236}">
                <a16:creationId xmlns:a16="http://schemas.microsoft.com/office/drawing/2014/main" id="{64D62C36-7B45-06E1-7EE7-B17C1B9979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0672" y="3257197"/>
            <a:ext cx="4035973" cy="3026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AF93F3-7156-A140-9F16-1ED1798E7B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857790" y="905707"/>
            <a:ext cx="4035972" cy="3026979"/>
          </a:xfrm>
          <a:prstGeom prst="rect">
            <a:avLst/>
          </a:prstGeom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id="{DA63B2BC-6653-B298-54D8-2255807D3516}"/>
              </a:ext>
            </a:extLst>
          </p:cNvPr>
          <p:cNvSpPr/>
          <p:nvPr/>
        </p:nvSpPr>
        <p:spPr>
          <a:xfrm rot="5400000">
            <a:off x="5351967" y="3252840"/>
            <a:ext cx="923541" cy="794327"/>
          </a:xfrm>
          <a:prstGeom prst="rightArrow">
            <a:avLst/>
          </a:prstGeom>
          <a:solidFill>
            <a:srgbClr val="C0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Optima" panose="02000503060000020004" pitchFamily="2" charset="0"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102CC09D-E938-368C-851F-5DEDD74CD127}"/>
              </a:ext>
            </a:extLst>
          </p:cNvPr>
          <p:cNvSpPr/>
          <p:nvPr/>
        </p:nvSpPr>
        <p:spPr>
          <a:xfrm rot="5400000">
            <a:off x="1281717" y="3323183"/>
            <a:ext cx="923541" cy="794327"/>
          </a:xfrm>
          <a:prstGeom prst="rightArrow">
            <a:avLst/>
          </a:prstGeom>
          <a:solidFill>
            <a:srgbClr val="C0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Optima" panose="02000503060000020004" pitchFamily="2" charset="0"/>
            </a:endParaRPr>
          </a:p>
        </p:txBody>
      </p:sp>
      <p:pic>
        <p:nvPicPr>
          <p:cNvPr id="7" name="Picture 6" descr="A logo of a library&#10;&#10;Description automatically generated">
            <a:extLst>
              <a:ext uri="{FF2B5EF4-FFF2-40B4-BE49-F238E27FC236}">
                <a16:creationId xmlns:a16="http://schemas.microsoft.com/office/drawing/2014/main" id="{0BF2390E-6B46-F89E-7A62-5CD4E1C013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31482" y="33450"/>
            <a:ext cx="1213385" cy="80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16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BE1A61-1A41-462B-A972-D1982F448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0682" y="1434839"/>
            <a:ext cx="2855087" cy="2000356"/>
          </a:xfrm>
        </p:spPr>
        <p:txBody>
          <a:bodyPr/>
          <a:lstStyle/>
          <a:p>
            <a:pPr marL="85725" indent="0" algn="ctr"/>
            <a:r>
              <a:rPr lang="en-GB" sz="2400" b="0" dirty="0">
                <a:latin typeface="Optima" panose="02000503060000020004" pitchFamily="2" charset="0"/>
              </a:rPr>
              <a:t>The </a:t>
            </a:r>
            <a:r>
              <a:rPr lang="en-GB" sz="2400" dirty="0">
                <a:latin typeface="Optima" panose="02000503060000020004" pitchFamily="2" charset="0"/>
              </a:rPr>
              <a:t>library is open 24/7!</a:t>
            </a:r>
            <a:r>
              <a:rPr lang="en-GB" sz="2400" b="0" dirty="0">
                <a:latin typeface="Optima" panose="02000503060000020004" pitchFamily="2" charset="0"/>
              </a:rPr>
              <a:t>  Desk is open from Monday-Friday 9:00 – </a:t>
            </a:r>
            <a:r>
              <a:rPr lang="en-GB" sz="2400" b="0" dirty="0">
                <a:solidFill>
                  <a:srgbClr val="010101"/>
                </a:solidFill>
                <a:latin typeface="Optima" panose="02000503060000020004" pitchFamily="2" charset="0"/>
              </a:rPr>
              <a:t>18:00</a:t>
            </a:r>
            <a:r>
              <a:rPr lang="en-GB" sz="2400" b="0" dirty="0">
                <a:solidFill>
                  <a:srgbClr val="FF0000"/>
                </a:solidFill>
                <a:latin typeface="Optima" panose="02000503060000020004" pitchFamily="2" charset="0"/>
              </a:rPr>
              <a:t> </a:t>
            </a:r>
          </a:p>
          <a:p>
            <a:pPr marL="85725" indent="0" algn="ctr"/>
            <a:endParaRPr lang="en-GB" sz="2400" dirty="0">
              <a:latin typeface="Optima" panose="02000503060000020004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9AB553-E1D4-6FF4-4FDD-64C786BBC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Optima" panose="02000503060000020004" pitchFamily="2" charset="0"/>
              </a:rPr>
              <a:t>Library facilities</a:t>
            </a:r>
            <a:r>
              <a:rPr lang="en-US" dirty="0">
                <a:latin typeface="Optima" panose="02000503060000020004" pitchFamily="2" charset="0"/>
              </a:rPr>
              <a:t> </a:t>
            </a:r>
            <a:endParaRPr lang="en-CH" dirty="0">
              <a:latin typeface="Optima" panose="02000503060000020004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ECAD6-E4C6-D661-FAD4-3B0227877F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CH">
              <a:latin typeface="Optima" panose="02000503060000020004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BA32D-FF00-6388-86F2-9002C5A8787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>
                <a:latin typeface="Optima" panose="02000503060000020004" pitchFamily="2" charset="0"/>
              </a:rPr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1ACB-B560-D907-26DE-5544BC36D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>
                <a:latin typeface="Optima" panose="02000503060000020004" pitchFamily="2" charset="0"/>
              </a:rPr>
              <a:t>7</a:t>
            </a:fld>
            <a:endParaRPr lang="en-US">
              <a:latin typeface="Optima" panose="02000503060000020004" pitchFamily="2" charset="0"/>
            </a:endParaRPr>
          </a:p>
        </p:txBody>
      </p:sp>
      <p:pic>
        <p:nvPicPr>
          <p:cNvPr id="27" name="Picture 26" descr="A desk with two computers&#10;&#10;Description automatically generated">
            <a:extLst>
              <a:ext uri="{FF2B5EF4-FFF2-40B4-BE49-F238E27FC236}">
                <a16:creationId xmlns:a16="http://schemas.microsoft.com/office/drawing/2014/main" id="{35E5CB71-0B5A-A603-93FF-23E5157B6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751" y="3577470"/>
            <a:ext cx="2540986" cy="1905740"/>
          </a:xfrm>
          <a:prstGeom prst="rect">
            <a:avLst/>
          </a:prstGeom>
        </p:spPr>
      </p:pic>
      <p:sp>
        <p:nvSpPr>
          <p:cNvPr id="33" name="Text Placeholder 1">
            <a:extLst>
              <a:ext uri="{FF2B5EF4-FFF2-40B4-BE49-F238E27FC236}">
                <a16:creationId xmlns:a16="http://schemas.microsoft.com/office/drawing/2014/main" id="{896725BC-B17F-26BB-EDB7-9A667DA3A416}"/>
              </a:ext>
            </a:extLst>
          </p:cNvPr>
          <p:cNvSpPr txBox="1">
            <a:spLocks/>
          </p:cNvSpPr>
          <p:nvPr/>
        </p:nvSpPr>
        <p:spPr>
          <a:xfrm>
            <a:off x="8924940" y="1440930"/>
            <a:ext cx="2816067" cy="203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5725" indent="0" algn="ctr"/>
            <a:r>
              <a:rPr lang="en-GB" sz="2400" b="0" dirty="0">
                <a:latin typeface="Optima" panose="02000503060000020004" pitchFamily="2" charset="0"/>
              </a:rPr>
              <a:t>Recent CERN publications display</a:t>
            </a:r>
          </a:p>
        </p:txBody>
      </p:sp>
      <p:sp>
        <p:nvSpPr>
          <p:cNvPr id="34" name="Text Placeholder 1">
            <a:extLst>
              <a:ext uri="{FF2B5EF4-FFF2-40B4-BE49-F238E27FC236}">
                <a16:creationId xmlns:a16="http://schemas.microsoft.com/office/drawing/2014/main" id="{F848BF98-A3D0-745F-0B19-3265777A5F13}"/>
              </a:ext>
            </a:extLst>
          </p:cNvPr>
          <p:cNvSpPr txBox="1">
            <a:spLocks/>
          </p:cNvSpPr>
          <p:nvPr/>
        </p:nvSpPr>
        <p:spPr>
          <a:xfrm>
            <a:off x="3467260" y="1437360"/>
            <a:ext cx="2526786" cy="2157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5725" indent="0" algn="ctr"/>
            <a:r>
              <a:rPr lang="en-GB" sz="2400" b="0" dirty="0">
                <a:latin typeface="Optima" panose="02000503060000020004" pitchFamily="2" charset="0"/>
              </a:rPr>
              <a:t>Library lockers and a water fountain</a:t>
            </a:r>
          </a:p>
          <a:p>
            <a:pPr marL="0" indent="0"/>
            <a:endParaRPr lang="en-GB" sz="2400" dirty="0">
              <a:latin typeface="Optima" panose="0200050306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0" dirty="0">
              <a:latin typeface="Optima" panose="0200050306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Optima" panose="02000503060000020004" pitchFamily="2" charset="0"/>
            </a:endParaRPr>
          </a:p>
        </p:txBody>
      </p:sp>
      <p:sp>
        <p:nvSpPr>
          <p:cNvPr id="35" name="Text Placeholder 1">
            <a:extLst>
              <a:ext uri="{FF2B5EF4-FFF2-40B4-BE49-F238E27FC236}">
                <a16:creationId xmlns:a16="http://schemas.microsoft.com/office/drawing/2014/main" id="{A79403DD-61BD-6368-8278-02E512543783}"/>
              </a:ext>
            </a:extLst>
          </p:cNvPr>
          <p:cNvSpPr txBox="1">
            <a:spLocks/>
          </p:cNvSpPr>
          <p:nvPr/>
        </p:nvSpPr>
        <p:spPr>
          <a:xfrm>
            <a:off x="6189000" y="1280175"/>
            <a:ext cx="2540986" cy="2235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5725" indent="0" algn="ctr"/>
            <a:r>
              <a:rPr lang="en-GB" sz="2400" b="0" dirty="0">
                <a:latin typeface="Optima" panose="02000503060000020004" pitchFamily="2" charset="0"/>
              </a:rPr>
              <a:t>Public PCs to search the </a:t>
            </a:r>
            <a:br>
              <a:rPr lang="en-GB" sz="2400" b="0" dirty="0">
                <a:latin typeface="Optima" panose="02000503060000020004" pitchFamily="2" charset="0"/>
              </a:rPr>
            </a:br>
            <a:r>
              <a:rPr lang="en-GB" sz="2400" b="0" dirty="0">
                <a:latin typeface="Optima" panose="02000503060000020004" pitchFamily="2" charset="0"/>
              </a:rPr>
              <a:t>library catalogue; four screens for connecting laptops</a:t>
            </a:r>
          </a:p>
          <a:p>
            <a:pPr marL="0" indent="0"/>
            <a:endParaRPr lang="en-GB" sz="2400" dirty="0">
              <a:latin typeface="Optima" panose="0200050306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0" dirty="0">
              <a:latin typeface="Optima" panose="0200050306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Optima" panose="02000503060000020004" pitchFamily="2" charset="0"/>
            </a:endParaRPr>
          </a:p>
        </p:txBody>
      </p:sp>
      <p:pic>
        <p:nvPicPr>
          <p:cNvPr id="37" name="Picture 36" descr="A person standing in front of a display&#10;&#10;Description automatically generated">
            <a:extLst>
              <a:ext uri="{FF2B5EF4-FFF2-40B4-BE49-F238E27FC236}">
                <a16:creationId xmlns:a16="http://schemas.microsoft.com/office/drawing/2014/main" id="{35CF9413-ED37-3955-8B15-74A41D182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1228" y="3577470"/>
            <a:ext cx="2842635" cy="1895090"/>
          </a:xfrm>
          <a:prstGeom prst="rect">
            <a:avLst/>
          </a:prstGeom>
        </p:spPr>
      </p:pic>
      <p:sp>
        <p:nvSpPr>
          <p:cNvPr id="38" name="Text Placeholder 1">
            <a:extLst>
              <a:ext uri="{FF2B5EF4-FFF2-40B4-BE49-F238E27FC236}">
                <a16:creationId xmlns:a16="http://schemas.microsoft.com/office/drawing/2014/main" id="{20D41ED4-BFCE-69A9-D203-574C479996BD}"/>
              </a:ext>
            </a:extLst>
          </p:cNvPr>
          <p:cNvSpPr txBox="1">
            <a:spLocks/>
          </p:cNvSpPr>
          <p:nvPr/>
        </p:nvSpPr>
        <p:spPr>
          <a:xfrm>
            <a:off x="3660216" y="5544919"/>
            <a:ext cx="4649586" cy="59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5725" indent="0" algn="ctr"/>
            <a:r>
              <a:rPr lang="en-GB" sz="2400" b="0" dirty="0">
                <a:latin typeface="Optima" panose="02000503060000020004" pitchFamily="2" charset="0"/>
              </a:rPr>
              <a:t>Location: </a:t>
            </a:r>
            <a:r>
              <a:rPr lang="en-GB" sz="2400" b="0" dirty="0">
                <a:latin typeface="Optima" panose="02000503060000020004" pitchFamily="2" charset="0"/>
                <a:hlinkClick r:id="rId5"/>
              </a:rPr>
              <a:t>Building 52/1-052 </a:t>
            </a:r>
            <a:endParaRPr lang="en-GB" sz="2400" b="0" dirty="0">
              <a:latin typeface="Optima" panose="02000503060000020004" pitchFamily="2" charset="0"/>
            </a:endParaRPr>
          </a:p>
          <a:p>
            <a:pPr marL="0" indent="0"/>
            <a:endParaRPr lang="en-GB" sz="2400" dirty="0">
              <a:latin typeface="Optima" panose="0200050306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0" dirty="0">
              <a:latin typeface="Optima" panose="0200050306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Optima" panose="02000503060000020004" pitchFamily="2" charset="0"/>
            </a:endParaRPr>
          </a:p>
        </p:txBody>
      </p:sp>
      <p:pic>
        <p:nvPicPr>
          <p:cNvPr id="9" name="Picture 8" descr="A logo of a library&#10;&#10;Description automatically generated">
            <a:extLst>
              <a:ext uri="{FF2B5EF4-FFF2-40B4-BE49-F238E27FC236}">
                <a16:creationId xmlns:a16="http://schemas.microsoft.com/office/drawing/2014/main" id="{CD69D8F1-2077-F210-B37A-75CB7FFCF9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44408" y="33450"/>
            <a:ext cx="1599064" cy="1065742"/>
          </a:xfrm>
          <a:prstGeom prst="rect">
            <a:avLst/>
          </a:prstGeom>
        </p:spPr>
      </p:pic>
      <p:pic>
        <p:nvPicPr>
          <p:cNvPr id="12" name="Picture 11" descr="A lockers in a room&#10;&#10;Description automatically generated">
            <a:extLst>
              <a:ext uri="{FF2B5EF4-FFF2-40B4-BE49-F238E27FC236}">
                <a16:creationId xmlns:a16="http://schemas.microsoft.com/office/drawing/2014/main" id="{7C464F5F-79E3-DE0B-6505-4DE0F76F62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1966" y="3592675"/>
            <a:ext cx="1968973" cy="1890535"/>
          </a:xfrm>
          <a:prstGeom prst="rect">
            <a:avLst/>
          </a:prstGeom>
        </p:spPr>
      </p:pic>
      <p:pic>
        <p:nvPicPr>
          <p:cNvPr id="7" name="Picture 7" descr="A library with a desk and bookshelves&#10;&#10;Description automatically generated">
            <a:extLst>
              <a:ext uri="{FF2B5EF4-FFF2-40B4-BE49-F238E27FC236}">
                <a16:creationId xmlns:a16="http://schemas.microsoft.com/office/drawing/2014/main" id="{73CCF055-8C6B-6EC9-5200-7252CBCD66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277" y="3577470"/>
            <a:ext cx="2623266" cy="196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3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3" grpId="0"/>
      <p:bldP spid="34" grpId="0"/>
      <p:bldP spid="35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BE1A61-1A41-462B-A972-D1982F448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990910"/>
            <a:ext cx="4892432" cy="5197754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0" dirty="0">
                <a:latin typeface="Optima" panose="02000503060000020004" pitchFamily="2" charset="0"/>
              </a:rPr>
              <a:t>16’000 paper books </a:t>
            </a:r>
            <a:r>
              <a:rPr lang="en-GB" sz="2400" dirty="0">
                <a:latin typeface="Optima" panose="02000503060000020004" pitchFamily="2" charset="0"/>
              </a:rPr>
              <a:t>freely available</a:t>
            </a:r>
            <a:r>
              <a:rPr lang="en-GB" sz="2400" b="0" dirty="0">
                <a:latin typeface="Optima" panose="02000503060000020004" pitchFamily="2" charset="0"/>
              </a:rPr>
              <a:t>, 40’000 paper books in total</a:t>
            </a:r>
            <a:endParaRPr lang="en-GB" sz="2400" dirty="0">
              <a:latin typeface="Optima" panose="02000503060000020004" pitchFamily="2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0" dirty="0">
                <a:latin typeface="Optima" panose="02000503060000020004" pitchFamily="2" charset="0"/>
              </a:rPr>
              <a:t>More than </a:t>
            </a:r>
            <a:r>
              <a:rPr lang="en-GB" sz="2400" b="0" dirty="0">
                <a:latin typeface="Optima" panose="02000503060000020004" pitchFamily="2" charset="0"/>
                <a:hlinkClick r:id="rId3"/>
              </a:rPr>
              <a:t>110’000 e-books</a:t>
            </a:r>
            <a:endParaRPr lang="en-GB" sz="2400" b="0" dirty="0">
              <a:latin typeface="Optima" panose="02000503060000020004" pitchFamily="2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0" dirty="0">
                <a:latin typeface="Optima" panose="02000503060000020004" pitchFamily="2" charset="0"/>
                <a:hlinkClick r:id="rId4"/>
              </a:rPr>
              <a:t>20’000 proceedings</a:t>
            </a:r>
            <a:endParaRPr lang="en-GB" sz="2400" b="0" dirty="0">
              <a:latin typeface="Optima" panose="02000503060000020004" pitchFamily="2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0" dirty="0">
                <a:latin typeface="Optima" panose="02000503060000020004" pitchFamily="2" charset="0"/>
              </a:rPr>
              <a:t>45’000 standards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0" dirty="0">
                <a:latin typeface="Optima" panose="02000503060000020004" pitchFamily="2" charset="0"/>
              </a:rPr>
              <a:t>2’300 journals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400" b="0" dirty="0">
              <a:latin typeface="Optima" panose="02000503060000020004" pitchFamily="2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400" b="0" dirty="0">
              <a:latin typeface="Optima" panose="02000503060000020004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9AB553-E1D4-6FF4-4FDD-64C786BBC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Optima" panose="02000503060000020004" pitchFamily="2" charset="0"/>
              </a:rPr>
              <a:t>CERN L</a:t>
            </a:r>
            <a:r>
              <a:rPr lang="en-CH">
                <a:latin typeface="Optima" panose="02000503060000020004" pitchFamily="2" charset="0"/>
              </a:rPr>
              <a:t>ibrary </a:t>
            </a:r>
            <a:r>
              <a:rPr lang="fr-CH" dirty="0">
                <a:latin typeface="Optima" panose="02000503060000020004" pitchFamily="2" charset="0"/>
              </a:rPr>
              <a:t>collection</a:t>
            </a:r>
            <a:endParaRPr lang="en-CH" dirty="0">
              <a:latin typeface="Optima" panose="02000503060000020004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ECAD6-E4C6-D661-FAD4-3B0227877F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CH">
              <a:latin typeface="Optima" panose="02000503060000020004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BA32D-FF00-6388-86F2-9002C5A8787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>
                <a:latin typeface="Optima" panose="02000503060000020004" pitchFamily="2" charset="0"/>
              </a:rPr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1ACB-B560-D907-26DE-5544BC36D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>
                <a:latin typeface="Optima" panose="02000503060000020004" pitchFamily="2" charset="0"/>
              </a:rPr>
              <a:t>8</a:t>
            </a:fld>
            <a:endParaRPr lang="en-US">
              <a:latin typeface="Optima" panose="02000503060000020004" pitchFamily="2" charset="0"/>
            </a:endParaRPr>
          </a:p>
        </p:txBody>
      </p:sp>
      <p:pic>
        <p:nvPicPr>
          <p:cNvPr id="18" name="Picture 17" descr="A shelf with books on it&#10;&#10;Description automatically generated">
            <a:extLst>
              <a:ext uri="{FF2B5EF4-FFF2-40B4-BE49-F238E27FC236}">
                <a16:creationId xmlns:a16="http://schemas.microsoft.com/office/drawing/2014/main" id="{7CF1A35F-3876-2970-CE18-54963F41B1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7895" y="2048578"/>
            <a:ext cx="2016116" cy="3726026"/>
          </a:xfrm>
          <a:prstGeom prst="rect">
            <a:avLst/>
          </a:prstGeom>
        </p:spPr>
      </p:pic>
      <p:pic>
        <p:nvPicPr>
          <p:cNvPr id="13" name="Picture 12" descr="A person standing in a library&#10;&#10;Description automatically generated">
            <a:extLst>
              <a:ext uri="{FF2B5EF4-FFF2-40B4-BE49-F238E27FC236}">
                <a16:creationId xmlns:a16="http://schemas.microsoft.com/office/drawing/2014/main" id="{A07E8435-2503-F96C-0F4C-6370C6C0CA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6074" y="2048578"/>
            <a:ext cx="4016167" cy="3726026"/>
          </a:xfrm>
          <a:prstGeom prst="rect">
            <a:avLst/>
          </a:prstGeom>
        </p:spPr>
      </p:pic>
      <p:pic>
        <p:nvPicPr>
          <p:cNvPr id="7" name="Picture 6" descr="A logo of a library&#10;&#10;Description automatically generated">
            <a:extLst>
              <a:ext uri="{FF2B5EF4-FFF2-40B4-BE49-F238E27FC236}">
                <a16:creationId xmlns:a16="http://schemas.microsoft.com/office/drawing/2014/main" id="{D5BDDCF1-7219-5583-6D56-DACA28640A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44408" y="33450"/>
            <a:ext cx="1599064" cy="106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6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6BE25C-ED79-2E1F-4967-E075A1D23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Optima" panose="02000503060000020004" pitchFamily="2" charset="0"/>
              </a:rPr>
              <a:t>Online resources external to the Library catalogue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B1DBAB-AE5D-53CB-917F-890E2F68098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>
              <a:latin typeface="Optima" panose="02000503060000020004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329F9-1AA3-3D27-3045-9C6A7C4D43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>
                <a:latin typeface="Optima" panose="02000503060000020004" pitchFamily="2" charset="0"/>
              </a:rPr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55E0E-AA76-53E6-08EE-3EE672889D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latin typeface="Optima" panose="02000503060000020004" pitchFamily="2" charset="0"/>
              </a:rPr>
              <a:t>9</a:t>
            </a:fld>
            <a:endParaRPr lang="en-US">
              <a:latin typeface="Optima" panose="02000503060000020004" pitchFamily="2" charset="0"/>
            </a:endParaRP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3DB9137C-451A-B98E-D9C8-FD9616CDF7EC}"/>
              </a:ext>
            </a:extLst>
          </p:cNvPr>
          <p:cNvSpPr txBox="1">
            <a:spLocks/>
          </p:cNvSpPr>
          <p:nvPr/>
        </p:nvSpPr>
        <p:spPr>
          <a:xfrm>
            <a:off x="351979" y="1405996"/>
            <a:ext cx="11376024" cy="47662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600" indent="0"/>
            <a:r>
              <a:rPr lang="en-GB" b="0" dirty="0">
                <a:latin typeface="Optima" panose="02000503060000020004" pitchFamily="2" charset="0"/>
              </a:rPr>
              <a:t>Beside e-books and e-journals available in the catalogue, CERN SIS provides a wide range of online resources in various disciplines: </a:t>
            </a:r>
          </a:p>
          <a:p>
            <a:pPr marL="571500" indent="-342900">
              <a:buChar char="•"/>
            </a:pPr>
            <a:r>
              <a:rPr lang="en-GB" b="1" dirty="0">
                <a:latin typeface="Optima" panose="02000503060000020004" pitchFamily="2" charset="0"/>
              </a:rPr>
              <a:t>Dictionaries and reference books </a:t>
            </a:r>
            <a:r>
              <a:rPr lang="en-GB" b="0" dirty="0">
                <a:latin typeface="Optima" panose="02000503060000020004" pitchFamily="2" charset="0"/>
              </a:rPr>
              <a:t>(e.g. </a:t>
            </a:r>
            <a:r>
              <a:rPr lang="en-GB" b="0" dirty="0">
                <a:latin typeface="Optima" panose="02000503060000020004" pitchFamily="2" charset="0"/>
                <a:hlinkClick r:id="rId3"/>
              </a:rPr>
              <a:t>Oxford English Dictionary</a:t>
            </a:r>
            <a:r>
              <a:rPr lang="en-GB" b="0" dirty="0">
                <a:latin typeface="Optima" panose="02000503060000020004" pitchFamily="2" charset="0"/>
              </a:rPr>
              <a:t>, </a:t>
            </a:r>
            <a:r>
              <a:rPr lang="en-GB" b="0" dirty="0">
                <a:latin typeface="Optima" panose="02000503060000020004" pitchFamily="2" charset="0"/>
                <a:hlinkClick r:id="rId4"/>
              </a:rPr>
              <a:t>Oxford References</a:t>
            </a:r>
            <a:r>
              <a:rPr lang="en-GB" b="0" dirty="0">
                <a:latin typeface="Optima" panose="02000503060000020004" pitchFamily="2" charset="0"/>
              </a:rPr>
              <a:t>, </a:t>
            </a:r>
            <a:r>
              <a:rPr lang="en-GB" b="0" dirty="0">
                <a:latin typeface="Optima" panose="02000503060000020004" pitchFamily="2" charset="0"/>
                <a:hlinkClick r:id="rId5"/>
              </a:rPr>
              <a:t>Grand Robert</a:t>
            </a:r>
            <a:r>
              <a:rPr lang="en-GB" b="0" dirty="0">
                <a:latin typeface="Optima" panose="02000503060000020004" pitchFamily="2" charset="0"/>
              </a:rPr>
              <a:t>)</a:t>
            </a:r>
          </a:p>
          <a:p>
            <a:pPr marL="571500" indent="-342900">
              <a:buChar char="•"/>
            </a:pPr>
            <a:r>
              <a:rPr lang="en-GB" b="1" dirty="0">
                <a:latin typeface="Optima" panose="02000503060000020004" pitchFamily="2" charset="0"/>
              </a:rPr>
              <a:t>Online databases </a:t>
            </a:r>
            <a:r>
              <a:rPr lang="en-GB" b="0" dirty="0">
                <a:latin typeface="Optima" panose="02000503060000020004" pitchFamily="2" charset="0"/>
              </a:rPr>
              <a:t>(e.g. </a:t>
            </a:r>
            <a:r>
              <a:rPr lang="en-GB" b="0" dirty="0">
                <a:latin typeface="Optima" panose="02000503060000020004" pitchFamily="2" charset="0"/>
                <a:hlinkClick r:id="rId6"/>
              </a:rPr>
              <a:t>Total Materia</a:t>
            </a:r>
            <a:r>
              <a:rPr lang="en-GB" b="0" dirty="0">
                <a:latin typeface="Optima" panose="02000503060000020004" pitchFamily="2" charset="0"/>
              </a:rPr>
              <a:t>, </a:t>
            </a:r>
            <a:r>
              <a:rPr lang="en-GB" b="0" dirty="0">
                <a:latin typeface="Optima" panose="02000503060000020004" pitchFamily="2" charset="0"/>
                <a:hlinkClick r:id="rId7"/>
              </a:rPr>
              <a:t>Nucleonica</a:t>
            </a:r>
            <a:r>
              <a:rPr lang="en-GB" b="0" dirty="0">
                <a:latin typeface="Optima" panose="02000503060000020004" pitchFamily="2" charset="0"/>
              </a:rPr>
              <a:t>)</a:t>
            </a:r>
          </a:p>
          <a:p>
            <a:pPr marL="571500" indent="-342900">
              <a:buChar char="•"/>
            </a:pPr>
            <a:r>
              <a:rPr lang="en-GB" b="1" dirty="0">
                <a:latin typeface="Optima" panose="02000503060000020004" pitchFamily="2" charset="0"/>
              </a:rPr>
              <a:t>Scientific writing references </a:t>
            </a:r>
            <a:r>
              <a:rPr lang="en-GB" b="0" dirty="0">
                <a:latin typeface="Optima" panose="02000503060000020004" pitchFamily="2" charset="0"/>
              </a:rPr>
              <a:t>(e.g. </a:t>
            </a:r>
            <a:r>
              <a:rPr lang="en-GB" b="0" dirty="0">
                <a:latin typeface="Optima" panose="02000503060000020004" pitchFamily="2" charset="0"/>
                <a:hlinkClick r:id="rId8"/>
              </a:rPr>
              <a:t>Chicago Manual of Style</a:t>
            </a:r>
            <a:r>
              <a:rPr lang="en-GB" b="0" dirty="0">
                <a:latin typeface="Optima" panose="02000503060000020004" pitchFamily="2" charset="0"/>
              </a:rPr>
              <a:t>, </a:t>
            </a:r>
            <a:r>
              <a:rPr lang="en-GB" b="0" dirty="0">
                <a:latin typeface="Optima" panose="02000503060000020004" pitchFamily="2" charset="0"/>
                <a:hlinkClick r:id="rId9"/>
              </a:rPr>
              <a:t>Oxford Style guide</a:t>
            </a:r>
            <a:r>
              <a:rPr lang="en-GB" b="0" dirty="0">
                <a:latin typeface="Optima" panose="02000503060000020004" pitchFamily="2" charset="0"/>
              </a:rPr>
              <a:t>)</a:t>
            </a:r>
          </a:p>
          <a:p>
            <a:pPr marL="571500" indent="-342900">
              <a:buChar char="•"/>
            </a:pPr>
            <a:r>
              <a:rPr lang="en-GB" dirty="0">
                <a:latin typeface="Optima" panose="02000503060000020004" pitchFamily="2" charset="0"/>
              </a:rPr>
              <a:t>Online trainings and videos</a:t>
            </a:r>
            <a:r>
              <a:rPr lang="en-GB" b="0" dirty="0">
                <a:latin typeface="Optima" panose="02000503060000020004" pitchFamily="2" charset="0"/>
              </a:rPr>
              <a:t> (</a:t>
            </a:r>
            <a:r>
              <a:rPr lang="en-GB" b="0" dirty="0">
                <a:latin typeface="Optima" panose="02000503060000020004" pitchFamily="2" charset="0"/>
                <a:hlinkClick r:id="rId10"/>
              </a:rPr>
              <a:t>O’Reilly learning platform</a:t>
            </a:r>
            <a:r>
              <a:rPr lang="en-GB" b="0" dirty="0">
                <a:latin typeface="Optima" panose="02000503060000020004" pitchFamily="2" charset="0"/>
              </a:rPr>
              <a:t>) </a:t>
            </a:r>
          </a:p>
          <a:p>
            <a:pPr marL="571500" indent="-342900">
              <a:buChar char="•"/>
            </a:pPr>
            <a:r>
              <a:rPr lang="en-GB" dirty="0">
                <a:latin typeface="Optima" panose="02000503060000020004" pitchFamily="2" charset="0"/>
              </a:rPr>
              <a:t>Online standards</a:t>
            </a:r>
            <a:r>
              <a:rPr lang="en-GB" b="0" dirty="0">
                <a:latin typeface="Optima" panose="02000503060000020004" pitchFamily="2" charset="0"/>
              </a:rPr>
              <a:t> (</a:t>
            </a:r>
            <a:r>
              <a:rPr lang="en-GB" b="0" dirty="0">
                <a:latin typeface="Optima" panose="02000503060000020004" pitchFamily="2" charset="0"/>
                <a:hlinkClick r:id="rId11"/>
              </a:rPr>
              <a:t>SNV Connect</a:t>
            </a:r>
            <a:r>
              <a:rPr lang="en-GB" b="0" dirty="0">
                <a:latin typeface="Optima" panose="02000503060000020004" pitchFamily="2" charset="0"/>
              </a:rPr>
              <a:t>): more than 45’000 standards accessible for CERN</a:t>
            </a:r>
          </a:p>
          <a:p>
            <a:pPr marL="571500" indent="-342900">
              <a:buChar char="•"/>
            </a:pPr>
            <a:endParaRPr lang="en-GB" b="0" dirty="0">
              <a:latin typeface="Optima" panose="02000503060000020004" pitchFamily="2" charset="0"/>
            </a:endParaRPr>
          </a:p>
          <a:p>
            <a:pPr marL="571500" indent="-342900">
              <a:buChar char="•"/>
            </a:pPr>
            <a:r>
              <a:rPr lang="en-GB" dirty="0">
                <a:latin typeface="Optima" panose="02000503060000020004" pitchFamily="2" charset="0"/>
              </a:rPr>
              <a:t>All resources available here:</a:t>
            </a:r>
            <a:r>
              <a:rPr lang="en-GB" b="0" dirty="0">
                <a:latin typeface="Optima" panose="02000503060000020004" pitchFamily="2" charset="0"/>
              </a:rPr>
              <a:t> </a:t>
            </a:r>
            <a:r>
              <a:rPr lang="en-GB" b="0" dirty="0">
                <a:latin typeface="Optima" panose="02000503060000020004" pitchFamily="2" charset="0"/>
                <a:hlinkClick r:id="rId12"/>
              </a:rPr>
              <a:t>https://sis.web.cern.ch/search-and-read/online-resources</a:t>
            </a:r>
            <a:endParaRPr lang="en-GB" b="0" dirty="0">
              <a:latin typeface="Optima" panose="02000503060000020004" pitchFamily="2" charset="0"/>
            </a:endParaRPr>
          </a:p>
          <a:p>
            <a:pPr marL="571500"/>
            <a:endParaRPr lang="en-GB" b="0" dirty="0">
              <a:latin typeface="Optima" panose="02000503060000020004" pitchFamily="2" charset="0"/>
            </a:endParaRPr>
          </a:p>
          <a:p>
            <a:pPr marL="1028700" lvl="1"/>
            <a:endParaRPr lang="en-GB" b="1" dirty="0">
              <a:latin typeface="Optima" panose="02000503060000020004" pitchFamily="2" charset="0"/>
            </a:endParaRPr>
          </a:p>
        </p:txBody>
      </p:sp>
      <p:pic>
        <p:nvPicPr>
          <p:cNvPr id="2" name="Picture 1" descr="A logo of a library&#10;&#10;Description automatically generated">
            <a:extLst>
              <a:ext uri="{FF2B5EF4-FFF2-40B4-BE49-F238E27FC236}">
                <a16:creationId xmlns:a16="http://schemas.microsoft.com/office/drawing/2014/main" id="{29F7EFCE-A4C7-711D-B6DF-C9DBF88A446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445804" y="33450"/>
            <a:ext cx="1599064" cy="106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36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11839</TotalTime>
  <Words>1116</Words>
  <Application>Microsoft Office PowerPoint</Application>
  <PresentationFormat>Widescreen</PresentationFormat>
  <Paragraphs>178</Paragraphs>
  <Slides>21</Slides>
  <Notes>15</Notes>
  <HiddenSlides>3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Optima</vt:lpstr>
      <vt:lpstr>Wingdings</vt:lpstr>
      <vt:lpstr>Arial</vt:lpstr>
      <vt:lpstr>Belleza</vt:lpstr>
      <vt:lpstr>Calibri</vt:lpstr>
      <vt:lpstr>Office Theme</vt:lpstr>
      <vt:lpstr>CERN Archives &amp; Library section Presentation of the library </vt:lpstr>
      <vt:lpstr>Historical views of the Library</vt:lpstr>
      <vt:lpstr>PowerPoint Presentation</vt:lpstr>
      <vt:lpstr>PowerPoint Presentation</vt:lpstr>
      <vt:lpstr>PowerPoint Presentation</vt:lpstr>
      <vt:lpstr>Library facilities – renovated in 2023!</vt:lpstr>
      <vt:lpstr>Library facilities </vt:lpstr>
      <vt:lpstr>CERN Library collection</vt:lpstr>
      <vt:lpstr>Online resources external to the Library catalogue</vt:lpstr>
      <vt:lpstr>CERN Library catalogue: Which subjects are covered? </vt:lpstr>
      <vt:lpstr>CERN Bookshop – part of the CERN Library!</vt:lpstr>
      <vt:lpstr>Where to find information?</vt:lpstr>
      <vt:lpstr>Library and bookshop services</vt:lpstr>
      <vt:lpstr>The library is becoming more accessible (1)</vt:lpstr>
      <vt:lpstr>The library is becoming more accessible (2)</vt:lpstr>
      <vt:lpstr>The library is becoming more accessible (3)</vt:lpstr>
      <vt:lpstr>New: Island SOLO booth</vt:lpstr>
      <vt:lpstr>New: Test phase for self-checkout</vt:lpstr>
      <vt:lpstr>Library reopened one year ago What happened since then?</vt:lpstr>
      <vt:lpstr>And series of events in the Library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Salome Rohr</dc:creator>
  <cp:lastModifiedBy>Salome Rohr</cp:lastModifiedBy>
  <cp:revision>1326</cp:revision>
  <dcterms:modified xsi:type="dcterms:W3CDTF">2025-03-14T07:22:36Z</dcterms:modified>
</cp:coreProperties>
</file>