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  <p:sldMasterId id="2147484024" r:id="rId8"/>
  </p:sldMasterIdLst>
  <p:notesMasterIdLst>
    <p:notesMasterId r:id="rId32"/>
  </p:notesMasterIdLst>
  <p:handoutMasterIdLst>
    <p:handoutMasterId r:id="rId33"/>
  </p:handoutMasterIdLst>
  <p:sldIdLst>
    <p:sldId id="257" r:id="rId9"/>
    <p:sldId id="262" r:id="rId10"/>
    <p:sldId id="316" r:id="rId11"/>
    <p:sldId id="305" r:id="rId12"/>
    <p:sldId id="357" r:id="rId13"/>
    <p:sldId id="347" r:id="rId14"/>
    <p:sldId id="356" r:id="rId15"/>
    <p:sldId id="340" r:id="rId16"/>
    <p:sldId id="349" r:id="rId17"/>
    <p:sldId id="309" r:id="rId18"/>
    <p:sldId id="350" r:id="rId19"/>
    <p:sldId id="312" r:id="rId20"/>
    <p:sldId id="318" r:id="rId21"/>
    <p:sldId id="303" r:id="rId22"/>
    <p:sldId id="336" r:id="rId23"/>
    <p:sldId id="324" r:id="rId24"/>
    <p:sldId id="329" r:id="rId25"/>
    <p:sldId id="331" r:id="rId26"/>
    <p:sldId id="321" r:id="rId27"/>
    <p:sldId id="352" r:id="rId28"/>
    <p:sldId id="326" r:id="rId29"/>
    <p:sldId id="358" r:id="rId30"/>
    <p:sldId id="355" r:id="rId31"/>
  </p:sldIdLst>
  <p:sldSz cx="15119350" cy="8640763"/>
  <p:notesSz cx="6858000" cy="9144000"/>
  <p:embeddedFontLst>
    <p:embeddedFont>
      <p:font typeface="Poppins ExtraLight" pitchFamily="2" charset="77"/>
      <p:regular r:id="rId34"/>
      <p:italic r:id="rId35"/>
    </p:embeddedFont>
    <p:embeddedFont>
      <p:font typeface="Poppins Medium" pitchFamily="2" charset="77"/>
      <p:regular r:id="rId36"/>
      <p:italic r:id="rId37"/>
    </p:embeddedFont>
    <p:embeddedFont>
      <p:font typeface="Roboto Mono" pitchFamily="49" charset="0"/>
      <p:regular r:id="rId38"/>
      <p:bold r:id="rId39"/>
      <p:italic r:id="rId40"/>
      <p:boldItalic r:id="rId41"/>
    </p:embeddedFont>
    <p:embeddedFont>
      <p:font typeface="Roboto Mono bold" pitchFamily="49" charset="0"/>
      <p:regular r:id="rId42"/>
      <p:bold r:id="rId43"/>
      <p:italic r:id="rId44"/>
      <p:boldItalic r:id="rId45"/>
    </p:embeddedFont>
    <p:embeddedFont>
      <p:font typeface="Roboto Mono ExtraLight" pitchFamily="49" charset="0"/>
      <p:regular r:id="rId46"/>
      <p:italic r:id="rId47"/>
    </p:embeddedFont>
    <p:embeddedFont>
      <p:font typeface="Roboto Mono Light" pitchFamily="49" charset="0"/>
      <p:regular r:id="rId48"/>
      <p:italic r:id="rId49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F1D9"/>
    <a:srgbClr val="3E9CBC"/>
    <a:srgbClr val="2764A2"/>
    <a:srgbClr val="FFFFFF"/>
    <a:srgbClr val="41A57A"/>
    <a:srgbClr val="E84E0F"/>
    <a:srgbClr val="F39802"/>
    <a:srgbClr val="EA6D0F"/>
    <a:srgbClr val="EFB704"/>
    <a:srgbClr val="3B8B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30" autoAdjust="0"/>
    <p:restoredTop sz="94469"/>
  </p:normalViewPr>
  <p:slideViewPr>
    <p:cSldViewPr snapToGrid="0">
      <p:cViewPr varScale="1">
        <p:scale>
          <a:sx n="77" d="100"/>
          <a:sy n="77" d="100"/>
        </p:scale>
        <p:origin x="224" y="4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font" Target="fonts/font6.fntdata"/><Relationship Id="rId21" Type="http://schemas.openxmlformats.org/officeDocument/2006/relationships/slide" Target="slides/slide13.xml"/><Relationship Id="rId34" Type="http://schemas.openxmlformats.org/officeDocument/2006/relationships/font" Target="fonts/font1.fntdata"/><Relationship Id="rId42" Type="http://schemas.openxmlformats.org/officeDocument/2006/relationships/font" Target="fonts/font9.fntdata"/><Relationship Id="rId47" Type="http://schemas.openxmlformats.org/officeDocument/2006/relationships/font" Target="fonts/font14.fntdata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font" Target="fonts/font12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font" Target="fonts/font11.fntdata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font" Target="fonts/font2.fntdata"/><Relationship Id="rId43" Type="http://schemas.openxmlformats.org/officeDocument/2006/relationships/font" Target="fonts/font10.fntdata"/><Relationship Id="rId48" Type="http://schemas.openxmlformats.org/officeDocument/2006/relationships/font" Target="fonts/font15.fntdata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38" Type="http://schemas.openxmlformats.org/officeDocument/2006/relationships/font" Target="fonts/font5.fntdata"/><Relationship Id="rId46" Type="http://schemas.openxmlformats.org/officeDocument/2006/relationships/font" Target="fonts/font13.fntdata"/><Relationship Id="rId20" Type="http://schemas.openxmlformats.org/officeDocument/2006/relationships/slide" Target="slides/slide12.xml"/><Relationship Id="rId41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font" Target="fonts/font3.fntdata"/><Relationship Id="rId49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17/3/25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17/3/25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D Policy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2B4C607-D6A0-E2A7-747A-F4C09C968A9A}"/>
              </a:ext>
            </a:extLst>
          </p:cNvPr>
          <p:cNvSpPr txBox="1"/>
          <p:nvPr userDrawn="1"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2DE71DB-CCB6-0527-B5D9-F1F4E788ABF5}"/>
              </a:ext>
            </a:extLst>
          </p:cNvPr>
          <p:cNvSpPr txBox="1"/>
          <p:nvPr userDrawn="1"/>
        </p:nvSpPr>
        <p:spPr>
          <a:xfrm>
            <a:off x="1319186" y="914690"/>
            <a:ext cx="447973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for</a:t>
            </a: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 LHC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Experiments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194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S New Governance Framewo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637D6611-9E09-8DF6-BABF-42949F518B40}"/>
              </a:ext>
            </a:extLst>
          </p:cNvPr>
          <p:cNvSpPr txBox="1"/>
          <p:nvPr userDrawn="1"/>
        </p:nvSpPr>
        <p:spPr>
          <a:xfrm>
            <a:off x="1319184" y="383062"/>
            <a:ext cx="8462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Science</a:t>
            </a:r>
            <a:r>
              <a:rPr lang="es-ES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4000" dirty="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Implementation</a:t>
            </a:r>
            <a:endParaRPr lang="es-ES" sz="4000" dirty="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9433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2780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782153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 dirty="0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DE8449A7-5A3A-5A12-9A3F-4A3DA0A452C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314697" y="2615910"/>
            <a:ext cx="5043302" cy="38037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  <a:p>
            <a:pPr lvl="0"/>
            <a:endParaRPr lang="es-ES" dirty="0"/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, quis </a:t>
            </a:r>
            <a:r>
              <a:rPr lang="es-ES" dirty="0" err="1"/>
              <a:t>nostrud</a:t>
            </a:r>
            <a:r>
              <a:rPr lang="es-ES" dirty="0"/>
              <a:t> </a:t>
            </a:r>
            <a:r>
              <a:rPr lang="es-ES" dirty="0" err="1"/>
              <a:t>exercitation</a:t>
            </a:r>
            <a:r>
              <a:rPr lang="es-ES" dirty="0"/>
              <a:t> </a:t>
            </a:r>
            <a:r>
              <a:rPr lang="es-ES" dirty="0" err="1"/>
              <a:t>ullamco</a:t>
            </a:r>
            <a:r>
              <a:rPr lang="es-ES" dirty="0"/>
              <a:t> </a:t>
            </a:r>
            <a:r>
              <a:rPr lang="es-ES" dirty="0" err="1"/>
              <a:t>laboris</a:t>
            </a:r>
            <a:r>
              <a:rPr lang="es-ES" dirty="0"/>
              <a:t> </a:t>
            </a:r>
            <a:r>
              <a:rPr lang="es-ES" dirty="0" err="1"/>
              <a:t>nisi</a:t>
            </a:r>
            <a:r>
              <a:rPr lang="es-ES" dirty="0"/>
              <a:t> ut </a:t>
            </a:r>
            <a:r>
              <a:rPr lang="es-ES" dirty="0" err="1"/>
              <a:t>aliquip</a:t>
            </a:r>
            <a:r>
              <a:rPr lang="es-ES" dirty="0"/>
              <a:t> ex </a:t>
            </a:r>
            <a:r>
              <a:rPr lang="es-ES" dirty="0" err="1"/>
              <a:t>ea</a:t>
            </a:r>
            <a:r>
              <a:rPr lang="es-ES" dirty="0"/>
              <a:t> commodo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Ut </a:t>
            </a:r>
            <a:r>
              <a:rPr lang="es-ES" dirty="0" err="1"/>
              <a:t>enim</a:t>
            </a:r>
            <a:r>
              <a:rPr lang="es-ES" dirty="0"/>
              <a:t> ad </a:t>
            </a:r>
            <a:r>
              <a:rPr lang="es-ES" dirty="0" err="1"/>
              <a:t>minim</a:t>
            </a:r>
            <a:r>
              <a:rPr lang="es-ES" dirty="0"/>
              <a:t> </a:t>
            </a:r>
            <a:r>
              <a:rPr lang="es-ES" dirty="0" err="1"/>
              <a:t>veniam</a:t>
            </a:r>
            <a:r>
              <a:rPr lang="es-ES" dirty="0"/>
              <a:t>.</a:t>
            </a:r>
          </a:p>
          <a:p>
            <a:pPr lvl="0"/>
            <a:endParaRPr lang="es-ES" dirty="0"/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6535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881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_Front_page_dark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áfico 2">
            <a:extLst>
              <a:ext uri="{FF2B5EF4-FFF2-40B4-BE49-F238E27FC236}">
                <a16:creationId xmlns:a16="http://schemas.microsoft.com/office/drawing/2014/main" id="{849D7AE4-22F9-01D2-A2F9-B70DAE747F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151" y="7314666"/>
            <a:ext cx="2782584" cy="994679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</p:spTree>
    <p:extLst>
      <p:ext uri="{BB962C8B-B14F-4D97-AF65-F5344CB8AC3E}">
        <p14:creationId xmlns:p14="http://schemas.microsoft.com/office/powerpoint/2010/main" val="3492903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28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slideLayout" Target="../slideLayouts/slideLayout55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82.xml"/><Relationship Id="rId3" Type="http://schemas.openxmlformats.org/officeDocument/2006/relationships/slideLayout" Target="../slideLayouts/slideLayout59.xml"/><Relationship Id="rId21" Type="http://schemas.openxmlformats.org/officeDocument/2006/relationships/slideLayout" Target="../slideLayouts/slideLayout77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81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0" Type="http://schemas.openxmlformats.org/officeDocument/2006/relationships/slideLayout" Target="../slideLayouts/slideLayout76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9.xml"/><Relationship Id="rId28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Relationship Id="rId27" Type="http://schemas.openxmlformats.org/officeDocument/2006/relationships/slideLayout" Target="../slideLayouts/slideLayout83.xml"/><Relationship Id="rId30" Type="http://schemas.openxmlformats.org/officeDocument/2006/relationships/image" Target="../media/image9.png"/></Relationships>
</file>

<file path=ppt/slideMasters/_rels/slideMaster8.xml.rels><?xml version="1.0" encoding="UTF-8" standalone="yes"?>
<Relationships xmlns="http://schemas.openxmlformats.org/package/2006/relationships"><Relationship Id="rId3" Type="http://schemas.microsoft.com/office/2007/relationships/media" Target="../media/media4.mp4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10.png"/><Relationship Id="rId4" Type="http://schemas.openxmlformats.org/officeDocument/2006/relationships/video" Target="../media/media4.mp4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Anne Gentil-Beccot|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4018" r:id="rId6"/>
    <p:sldLayoutId id="2147484021" r:id="rId7"/>
    <p:sldLayoutId id="2147484026" r:id="rId8"/>
    <p:sldLayoutId id="2147484027" r:id="rId9"/>
    <p:sldLayoutId id="2147484028" r:id="rId10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Firstname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Lastname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2024 CERN,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3C277C22-B288-BDA8-4CE5-11DED466BCEE}"/>
              </a:ext>
            </a:extLst>
          </p:cNvPr>
          <p:cNvPicPr>
            <a:picLocks noChangeAspect="1"/>
          </p:cNvPicPr>
          <p:nvPr userDrawn="1"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49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5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https://cds.cern.ch/record/2745133/files/CERN-OPEN-2020-013.pdf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ta.cern.ch/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sv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856044/files/CERN-OPEN-2023-007.pdf" TargetMode="External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kamran.naim@cern.ch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svg"/><Relationship Id="rId7" Type="http://schemas.openxmlformats.org/officeDocument/2006/relationships/image" Target="../media/image34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sv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71A95E3-5F66-853F-C599-E4D10B637BC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51844" y="165196"/>
            <a:ext cx="9063871" cy="2811921"/>
          </a:xfrm>
        </p:spPr>
        <p:txBody>
          <a:bodyPr/>
          <a:lstStyle/>
          <a:p>
            <a:r>
              <a:rPr lang="en-CA" dirty="0"/>
              <a:t>Open Science at CERN</a:t>
            </a:r>
          </a:p>
          <a:p>
            <a:endParaRPr lang="en-CA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584CE5E-A477-C3E8-9289-2CB702BED124}"/>
              </a:ext>
            </a:extLst>
          </p:cNvPr>
          <p:cNvSpPr txBox="1">
            <a:spLocks/>
          </p:cNvSpPr>
          <p:nvPr/>
        </p:nvSpPr>
        <p:spPr>
          <a:xfrm>
            <a:off x="251844" y="5023432"/>
            <a:ext cx="9526771" cy="24115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20"/>
              </a:spcBef>
              <a:buFontTx/>
              <a:buNone/>
              <a:defRPr sz="20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400" dirty="0"/>
              <a:t>March 2024</a:t>
            </a:r>
          </a:p>
          <a:p>
            <a:endParaRPr lang="en-CA" sz="2400" dirty="0"/>
          </a:p>
          <a:p>
            <a:r>
              <a:rPr lang="en-CA" sz="2400" b="1" dirty="0">
                <a:latin typeface="Roboto Mono" pitchFamily="49" charset="0"/>
                <a:ea typeface="Roboto Mono" pitchFamily="49" charset="0"/>
              </a:rPr>
              <a:t>Anne Gentil-Beccot</a:t>
            </a:r>
          </a:p>
          <a:p>
            <a:r>
              <a:rPr lang="en-CA" sz="2400" dirty="0"/>
              <a:t>Open Science coordinator </a:t>
            </a:r>
          </a:p>
          <a:p>
            <a:r>
              <a:rPr lang="en-CA" sz="2400" dirty="0"/>
              <a:t>European Organization for Nuclear Research (CERN)</a:t>
            </a:r>
          </a:p>
        </p:txBody>
      </p:sp>
    </p:spTree>
    <p:extLst>
      <p:ext uri="{BB962C8B-B14F-4D97-AF65-F5344CB8AC3E}">
        <p14:creationId xmlns:p14="http://schemas.microsoft.com/office/powerpoint/2010/main" val="935958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13AC020-3B3F-7940-F5E8-879FF16B21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10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583123E-1070-D4A1-67EE-C1DC6F5219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"/>
          <a:stretch/>
        </p:blipFill>
        <p:spPr>
          <a:xfrm>
            <a:off x="1400368" y="0"/>
            <a:ext cx="13658850" cy="868997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029B251-9031-6141-A5C3-433869E7202F}"/>
              </a:ext>
            </a:extLst>
          </p:cNvPr>
          <p:cNvSpPr txBox="1"/>
          <p:nvPr/>
        </p:nvSpPr>
        <p:spPr>
          <a:xfrm>
            <a:off x="7132905" y="664801"/>
            <a:ext cx="2220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Additional documentation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published results.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E6E33FE-FC6C-3218-C4B6-6BD7E92A43F8}"/>
              </a:ext>
            </a:extLst>
          </p:cNvPr>
          <p:cNvSpPr txBox="1"/>
          <p:nvPr/>
        </p:nvSpPr>
        <p:spPr>
          <a:xfrm>
            <a:off x="7132905" y="38788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1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5D7B6AD-D48B-2C6A-52A9-B43D2A99634E}"/>
              </a:ext>
            </a:extLst>
          </p:cNvPr>
          <p:cNvSpPr txBox="1"/>
          <p:nvPr/>
        </p:nvSpPr>
        <p:spPr>
          <a:xfrm>
            <a:off x="6736467" y="3015586"/>
            <a:ext cx="3073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Simplified data formats for analysis in outreach and training exercises.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D999693-AEC7-B6C0-6D8F-8C0555592A1D}"/>
              </a:ext>
            </a:extLst>
          </p:cNvPr>
          <p:cNvSpPr txBox="1"/>
          <p:nvPr/>
        </p:nvSpPr>
        <p:spPr>
          <a:xfrm>
            <a:off x="7132905" y="2738666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96F4F3-6C70-6532-56EC-5D2AC9DF4E36}"/>
              </a:ext>
            </a:extLst>
          </p:cNvPr>
          <p:cNvSpPr txBox="1"/>
          <p:nvPr/>
        </p:nvSpPr>
        <p:spPr>
          <a:xfrm>
            <a:off x="5735256" y="5254291"/>
            <a:ext cx="4982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Reconstructed data &amp; simulations </a:t>
            </a:r>
            <a:b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scientific analysis.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E38CC7F-EC35-0090-FABE-B5CFD48A3B0A}"/>
              </a:ext>
            </a:extLst>
          </p:cNvPr>
          <p:cNvSpPr txBox="1"/>
          <p:nvPr/>
        </p:nvSpPr>
        <p:spPr>
          <a:xfrm>
            <a:off x="7132905" y="497737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8212718-E14E-C5F5-B7C4-3DC76D330FC3}"/>
              </a:ext>
            </a:extLst>
          </p:cNvPr>
          <p:cNvSpPr txBox="1"/>
          <p:nvPr/>
        </p:nvSpPr>
        <p:spPr>
          <a:xfrm>
            <a:off x="3900668" y="7423284"/>
            <a:ext cx="85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Basic raw level data and their associated software which </a:t>
            </a:r>
            <a:b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allows access to full potential of experimental data.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1FA752E-9D5C-684E-AC9D-CCE4873A3410}"/>
              </a:ext>
            </a:extLst>
          </p:cNvPr>
          <p:cNvSpPr txBox="1"/>
          <p:nvPr/>
        </p:nvSpPr>
        <p:spPr>
          <a:xfrm>
            <a:off x="7132905" y="7146364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971A586-8D61-7E13-2E11-2265E0B38D72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E8BB8E0-E93C-5399-15D3-A047C7126165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Data </a:t>
            </a:r>
            <a:r>
              <a:rPr lang="es-ES" sz="4000" dirty="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Levels</a:t>
            </a:r>
            <a:endParaRPr lang="es-ES" sz="4000" dirty="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E24DC27-C640-28A8-ACE6-4D4872264ED8}"/>
              </a:ext>
            </a:extLst>
          </p:cNvPr>
          <p:cNvSpPr txBox="1"/>
          <p:nvPr/>
        </p:nvSpPr>
        <p:spPr>
          <a:xfrm>
            <a:off x="11073978" y="203214"/>
            <a:ext cx="3808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l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Akopov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et al., Status report of the DPHEP Study Group: Towards a global effort for sustainable data preservation in high energy physics. </a:t>
            </a:r>
            <a:r>
              <a:rPr lang="en-US" sz="100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</a:t>
            </a:r>
            <a:r>
              <a:rPr lang="en-US" sz="1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preprint arXiv:1205.4667 (2012).</a:t>
            </a:r>
          </a:p>
        </p:txBody>
      </p:sp>
    </p:spTree>
    <p:extLst>
      <p:ext uri="{BB962C8B-B14F-4D97-AF65-F5344CB8AC3E}">
        <p14:creationId xmlns:p14="http://schemas.microsoft.com/office/powerpoint/2010/main" val="312916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2">
            <a:extLst>
              <a:ext uri="{FF2B5EF4-FFF2-40B4-BE49-F238E27FC236}">
                <a16:creationId xmlns:a16="http://schemas.microsoft.com/office/drawing/2014/main" id="{DD528F9A-8FBB-1710-4914-C720F09B32E6}"/>
              </a:ext>
            </a:extLst>
          </p:cNvPr>
          <p:cNvSpPr txBox="1"/>
          <p:nvPr/>
        </p:nvSpPr>
        <p:spPr>
          <a:xfrm>
            <a:off x="6115146" y="503951"/>
            <a:ext cx="7976097" cy="763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Published in 2020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experiments engage into opening datasets to the world.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4 levels of data: commitment is for levels 1, 2, 3, due to level 4  volumes and complexity.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 data are released with persistent identifiers.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Data and associated data services apply open and FAIR principles.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CC-0 waivers are applied as standard.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Researchers and experiments are expected to develop data management plans for their research activities.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Level 3 Releases: calibrated reconstructed data with the level of detail useful for algorithmic, performance and physics studies.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Release of these data will be accompanied by: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provenance metadata;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simulated data samples;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Analysis software; 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Reproducible example analysis workflows; and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US" sz="1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Virtual computing environments.</a:t>
            </a:r>
          </a:p>
        </p:txBody>
      </p:sp>
      <p:pic>
        <p:nvPicPr>
          <p:cNvPr id="4" name="Graphic 3" descr="Document with solid fill">
            <a:hlinkClick r:id="rId2"/>
            <a:extLst>
              <a:ext uri="{FF2B5EF4-FFF2-40B4-BE49-F238E27FC236}">
                <a16:creationId xmlns:a16="http://schemas.microsoft.com/office/drawing/2014/main" id="{5E496AED-D6AA-E0BF-450A-D635A713C7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75367" y="3299692"/>
            <a:ext cx="2041377" cy="20413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71127E-9C31-7267-48E7-F8EF689671AC}"/>
              </a:ext>
            </a:extLst>
          </p:cNvPr>
          <p:cNvSpPr txBox="1"/>
          <p:nvPr/>
        </p:nvSpPr>
        <p:spPr>
          <a:xfrm>
            <a:off x="1956352" y="5853479"/>
            <a:ext cx="26794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FFFFFF"/>
                </a:solidFill>
              </a:rPr>
              <a:t>Full Policy Text</a:t>
            </a:r>
          </a:p>
        </p:txBody>
      </p:sp>
      <p:pic>
        <p:nvPicPr>
          <p:cNvPr id="8" name="Graphic 7" descr="Cursor with solid fill">
            <a:extLst>
              <a:ext uri="{FF2B5EF4-FFF2-40B4-BE49-F238E27FC236}">
                <a16:creationId xmlns:a16="http://schemas.microsoft.com/office/drawing/2014/main" id="{1FF0B534-575E-8FF5-E0ED-AB87D44F99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2275367" y="4659884"/>
            <a:ext cx="954107" cy="95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45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EC3E06-868F-0F5C-87B5-6332EE18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3" name="Imagen 2" descr="Una captura de pantalla de una red social&#10;&#10;Descripción generada automáticamente">
            <a:extLst>
              <a:ext uri="{FF2B5EF4-FFF2-40B4-BE49-F238E27FC236}">
                <a16:creationId xmlns:a16="http://schemas.microsoft.com/office/drawing/2014/main" id="{CE8ECBF5-59AB-564E-B26D-EE618C9371C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25"/>
          <a:stretch/>
        </p:blipFill>
        <p:spPr>
          <a:xfrm>
            <a:off x="1165515" y="480877"/>
            <a:ext cx="13728923" cy="7679008"/>
          </a:xfrm>
          <a:prstGeom prst="rect">
            <a:avLst/>
          </a:prstGeom>
        </p:spPr>
      </p:pic>
      <p:sp>
        <p:nvSpPr>
          <p:cNvPr id="4" name="TextBox 2">
            <a:extLst>
              <a:ext uri="{FF2B5EF4-FFF2-40B4-BE49-F238E27FC236}">
                <a16:creationId xmlns:a16="http://schemas.microsoft.com/office/drawing/2014/main" id="{AF438E4D-62B0-A08B-22C5-CF8F71DB65E5}"/>
              </a:ext>
            </a:extLst>
          </p:cNvPr>
          <p:cNvSpPr txBox="1"/>
          <p:nvPr/>
        </p:nvSpPr>
        <p:spPr>
          <a:xfrm>
            <a:off x="1165515" y="7821331"/>
            <a:ext cx="75624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sng" strike="noStrike" dirty="0">
                <a:solidFill>
                  <a:srgbClr val="1155CC"/>
                </a:solidFill>
                <a:effectLst/>
                <a:latin typeface="Roboto Mono Light" pitchFamily="49" charset="0"/>
                <a:ea typeface="Roboto Mono Light" pitchFamily="49" charset="0"/>
                <a:hlinkClick r:id="rId3"/>
              </a:rPr>
              <a:t>https://opendata.cern.ch/</a:t>
            </a:r>
            <a:endParaRPr lang="en-GB" sz="1600" dirty="0">
              <a:latin typeface="Roboto Mono Light" pitchFamily="49" charset="0"/>
              <a:ea typeface="Roboto Mono Light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03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3EF8413-3E69-6ED9-B672-2B21A9214D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551C2503-8A87-8AD1-3C2B-ED34D37849D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0"/>
            <a:ext cx="15119350" cy="864076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D944A7F-36D6-8AAE-D7A1-953FB2168FBC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Software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12AE139-7CBB-63DA-B682-B67F2F729D64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1993-2023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B1DFC088-6AA2-B0B7-C2D9-E93CD69CE9BF}"/>
              </a:ext>
            </a:extLst>
          </p:cNvPr>
          <p:cNvGrpSpPr/>
          <p:nvPr/>
        </p:nvGrpSpPr>
        <p:grpSpPr>
          <a:xfrm>
            <a:off x="1407385" y="2071128"/>
            <a:ext cx="56696" cy="5005572"/>
            <a:chOff x="1524343" y="2071128"/>
            <a:chExt cx="56696" cy="5005572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B080BDA9-B858-C9D1-DA74-5948B961C6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52691" y="2099930"/>
              <a:ext cx="0" cy="497677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CA605DE7-1E94-A6EB-E400-354C6E8E96AB}"/>
                </a:ext>
              </a:extLst>
            </p:cNvPr>
            <p:cNvSpPr/>
            <p:nvPr userDrawn="1"/>
          </p:nvSpPr>
          <p:spPr>
            <a:xfrm>
              <a:off x="1524343" y="207112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2F91D7E3-2BC7-549F-F231-D20A86A03D2F}"/>
              </a:ext>
            </a:extLst>
          </p:cNvPr>
          <p:cNvGrpSpPr/>
          <p:nvPr/>
        </p:nvGrpSpPr>
        <p:grpSpPr>
          <a:xfrm>
            <a:off x="12381540" y="3296093"/>
            <a:ext cx="56696" cy="2579910"/>
            <a:chOff x="12381540" y="3296093"/>
            <a:chExt cx="56696" cy="2579910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2A6F2834-C551-69C7-A15B-BA8B598CAAC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1BE51E66-B635-0AA9-FB71-CBE63818A6AF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9CAB5828-BD31-85EE-6A61-8412F64B085C}"/>
              </a:ext>
            </a:extLst>
          </p:cNvPr>
          <p:cNvGrpSpPr/>
          <p:nvPr/>
        </p:nvGrpSpPr>
        <p:grpSpPr>
          <a:xfrm>
            <a:off x="2527346" y="3346890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738792A9-5C4C-DE27-42C8-BDC88D27BD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04D97B8D-AAAB-6C4E-1535-D031D66FD665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0C0E3B95-D772-C352-541E-02EB08F1A705}"/>
              </a:ext>
            </a:extLst>
          </p:cNvPr>
          <p:cNvGrpSpPr/>
          <p:nvPr/>
        </p:nvGrpSpPr>
        <p:grpSpPr>
          <a:xfrm>
            <a:off x="4125775" y="2733162"/>
            <a:ext cx="56696" cy="2859599"/>
            <a:chOff x="2644304" y="3346890"/>
            <a:chExt cx="56696" cy="2859599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597C95DF-D4A3-48E5-BE93-ABE6392E05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C0F31869-F40A-7710-40B2-580D88DDE8B1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457C4466-8BFE-E69D-320E-D3FF9460D245}"/>
              </a:ext>
            </a:extLst>
          </p:cNvPr>
          <p:cNvSpPr txBox="1"/>
          <p:nvPr/>
        </p:nvSpPr>
        <p:spPr>
          <a:xfrm>
            <a:off x="1464081" y="193834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1993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48198EC-2A1A-CB49-603C-69E0DF04D2AE}"/>
              </a:ext>
            </a:extLst>
          </p:cNvPr>
          <p:cNvSpPr txBox="1"/>
          <p:nvPr/>
        </p:nvSpPr>
        <p:spPr>
          <a:xfrm>
            <a:off x="1470137" y="219658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WWW released into public domain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8EDCF57-6CD2-94FB-BBA3-006EA8E443C2}"/>
              </a:ext>
            </a:extLst>
          </p:cNvPr>
          <p:cNvSpPr txBox="1"/>
          <p:nvPr/>
        </p:nvSpPr>
        <p:spPr>
          <a:xfrm>
            <a:off x="2584042" y="3219896"/>
            <a:ext cx="142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1995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640D2B5-C573-4E1F-60AC-E97C7CACCBF0}"/>
              </a:ext>
            </a:extLst>
          </p:cNvPr>
          <p:cNvSpPr txBox="1"/>
          <p:nvPr/>
        </p:nvSpPr>
        <p:spPr>
          <a:xfrm>
            <a:off x="2590098" y="3478134"/>
            <a:ext cx="13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ROOT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072D8A3C-5A86-0AD6-6DD5-1BF24CB9C838}"/>
              </a:ext>
            </a:extLst>
          </p:cNvPr>
          <p:cNvSpPr txBox="1"/>
          <p:nvPr/>
        </p:nvSpPr>
        <p:spPr>
          <a:xfrm>
            <a:off x="4210819" y="259432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2002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BA0E6D3-E8AD-EB59-B0AE-961933EEC484}"/>
              </a:ext>
            </a:extLst>
          </p:cNvPr>
          <p:cNvSpPr txBox="1"/>
          <p:nvPr/>
        </p:nvSpPr>
        <p:spPr>
          <a:xfrm>
            <a:off x="4210819" y="2852563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Indico, </a:t>
            </a:r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Invenio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79DADFA3-3281-39FC-E9AE-EE85ACC20BDE}"/>
              </a:ext>
            </a:extLst>
          </p:cNvPr>
          <p:cNvSpPr txBox="1"/>
          <p:nvPr/>
        </p:nvSpPr>
        <p:spPr>
          <a:xfrm>
            <a:off x="12497915" y="567879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422EA8D7-24F3-1FCB-A355-11710185E016}"/>
              </a:ext>
            </a:extLst>
          </p:cNvPr>
          <p:cNvSpPr txBox="1"/>
          <p:nvPr/>
        </p:nvSpPr>
        <p:spPr>
          <a:xfrm>
            <a:off x="12497915" y="594914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Source Program Office (OSPO) launched</a:t>
            </a:r>
          </a:p>
        </p:txBody>
      </p:sp>
    </p:spTree>
    <p:extLst>
      <p:ext uri="{BB962C8B-B14F-4D97-AF65-F5344CB8AC3E}">
        <p14:creationId xmlns:p14="http://schemas.microsoft.com/office/powerpoint/2010/main" val="291647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26F29B-3CE3-285C-0C66-D0E0B431A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14</a:t>
            </a:fld>
            <a:endParaRPr lang="es-ES"/>
          </a:p>
        </p:txBody>
      </p:sp>
      <p:pic>
        <p:nvPicPr>
          <p:cNvPr id="3" name="Imagen 2" descr="Imagen que contiene Forma&#10;&#10;Descripción generada automáticamente">
            <a:extLst>
              <a:ext uri="{FF2B5EF4-FFF2-40B4-BE49-F238E27FC236}">
                <a16:creationId xmlns:a16="http://schemas.microsoft.com/office/drawing/2014/main" id="{14440AE5-103B-CD29-699C-C5C42CB72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922" y="20896"/>
            <a:ext cx="15193194" cy="859897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23F7501-2F86-BA84-F160-021D66986BCC}"/>
              </a:ext>
            </a:extLst>
          </p:cNvPr>
          <p:cNvSpPr txBox="1"/>
          <p:nvPr/>
        </p:nvSpPr>
        <p:spPr>
          <a:xfrm>
            <a:off x="7286362" y="2614901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STRATEGIC</a:t>
            </a:r>
          </a:p>
          <a:p>
            <a:endParaRPr lang="en-GB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4FB0CBC-D1BF-4B9B-54A0-AF8169562738}"/>
              </a:ext>
            </a:extLst>
          </p:cNvPr>
          <p:cNvSpPr txBox="1"/>
          <p:nvPr/>
        </p:nvSpPr>
        <p:spPr>
          <a:xfrm>
            <a:off x="13175083" y="5172403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EXTERNAL</a:t>
            </a:r>
          </a:p>
          <a:p>
            <a:endParaRPr lang="en-GB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A84CBF2-1D0E-09C2-948E-AF1D6AB8B182}"/>
              </a:ext>
            </a:extLst>
          </p:cNvPr>
          <p:cNvSpPr txBox="1"/>
          <p:nvPr/>
        </p:nvSpPr>
        <p:spPr>
          <a:xfrm>
            <a:off x="1489375" y="5172402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INTERNAL</a:t>
            </a:r>
          </a:p>
          <a:p>
            <a:endParaRPr lang="en-GB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A03BCF5-BCB8-C2BB-EAED-E8FDBB33AD2D}"/>
              </a:ext>
            </a:extLst>
          </p:cNvPr>
          <p:cNvSpPr txBox="1"/>
          <p:nvPr/>
        </p:nvSpPr>
        <p:spPr>
          <a:xfrm>
            <a:off x="7161019" y="7776255"/>
            <a:ext cx="1709096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OPERATIONAL</a:t>
            </a:r>
          </a:p>
          <a:p>
            <a:endParaRPr lang="en-GB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76C9E3A-E7B0-BF07-7215-7529F4F7F5FA}"/>
              </a:ext>
            </a:extLst>
          </p:cNvPr>
          <p:cNvSpPr txBox="1"/>
          <p:nvPr/>
        </p:nvSpPr>
        <p:spPr>
          <a:xfrm>
            <a:off x="1360994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Policy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Mandate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72FDF0E-7ED1-9ED2-4221-BF2DC987E592}"/>
              </a:ext>
            </a:extLst>
          </p:cNvPr>
          <p:cNvSpPr txBox="1"/>
          <p:nvPr/>
        </p:nvSpPr>
        <p:spPr>
          <a:xfrm>
            <a:off x="8040921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Outreach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Partnership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D1E3697-CCE7-43DF-5A37-FB3A951BD157}"/>
              </a:ext>
            </a:extLst>
          </p:cNvPr>
          <p:cNvSpPr txBox="1"/>
          <p:nvPr/>
        </p:nvSpPr>
        <p:spPr>
          <a:xfrm>
            <a:off x="1362746" y="6214167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Licensing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Tips &amp; Tools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DFA532-44D7-8D93-0D7F-F575864B6DC2}"/>
              </a:ext>
            </a:extLst>
          </p:cNvPr>
          <p:cNvSpPr txBox="1"/>
          <p:nvPr/>
        </p:nvSpPr>
        <p:spPr>
          <a:xfrm>
            <a:off x="8037674" y="6363527"/>
            <a:ext cx="6658608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Catalogue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CLA Management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04BC29-EE3D-0809-442C-380BEBA7841F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98285C2-E7DD-0235-193A-30A773A43722}"/>
              </a:ext>
            </a:extLst>
          </p:cNvPr>
          <p:cNvSpPr txBox="1"/>
          <p:nvPr/>
        </p:nvSpPr>
        <p:spPr>
          <a:xfrm>
            <a:off x="1319186" y="1476062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Program Office</a:t>
            </a:r>
          </a:p>
        </p:txBody>
      </p:sp>
    </p:spTree>
    <p:extLst>
      <p:ext uri="{BB962C8B-B14F-4D97-AF65-F5344CB8AC3E}">
        <p14:creationId xmlns:p14="http://schemas.microsoft.com/office/powerpoint/2010/main" val="3147687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5DE05C6-75B3-0CB5-EAB4-E26BC74A1A04}"/>
              </a:ext>
            </a:extLst>
          </p:cNvPr>
          <p:cNvSpPr txBox="1"/>
          <p:nvPr/>
        </p:nvSpPr>
        <p:spPr>
          <a:xfrm>
            <a:off x="5337544" y="429505"/>
            <a:ext cx="9314121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2400" dirty="0">
              <a:solidFill>
                <a:srgbClr val="77FCFC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sz="24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in research assessment.</a:t>
            </a:r>
          </a:p>
          <a:p>
            <a:endParaRPr lang="es-ES" sz="360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5D9BF8-8C78-025E-EC47-43DEA950C29B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s-ES" sz="4000" dirty="0" err="1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  <a:endParaRPr lang="es-ES" sz="4000" dirty="0">
              <a:solidFill>
                <a:srgbClr val="77FCFC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50231D-DDFF-7FE8-2E87-AE7D9CDE4EC3}"/>
              </a:ext>
            </a:extLst>
          </p:cNvPr>
          <p:cNvSpPr txBox="1"/>
          <p:nvPr/>
        </p:nvSpPr>
        <p:spPr>
          <a:xfrm>
            <a:off x="1319185" y="1476062"/>
            <a:ext cx="3303057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rgbClr val="77FCFC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endParaRPr lang="es-ES" sz="4000">
              <a:solidFill>
                <a:srgbClr val="77FCFC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8D31AE-C4B3-09B8-7DDD-71C1F90443D5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9784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AE84080-BBDC-35D3-E775-FA0794406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16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DAA2973-9BD4-3F7D-8265-D63D8543BFB4}"/>
              </a:ext>
            </a:extLst>
          </p:cNvPr>
          <p:cNvSpPr txBox="1"/>
          <p:nvPr/>
        </p:nvSpPr>
        <p:spPr>
          <a:xfrm>
            <a:off x="5720317" y="296024"/>
            <a:ext cx="9122734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CoARA principles are well aligned with CERN Values and established particles physics practices.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To further enhance this alignment, the following actions will be taken in the next five years: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Promote open science, teaching outreach activities.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diverse career trajectories within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the institution.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the societal impact of research taking </a:t>
            </a:r>
            <a:b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28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place at CERN.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BC6F946-F85C-0E6F-F561-58C113093868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0DA1233B-8375-BC2A-5356-DFB2F2679FD2}"/>
              </a:ext>
            </a:extLst>
          </p:cNvPr>
          <p:cNvSpPr txBox="1"/>
          <p:nvPr/>
        </p:nvSpPr>
        <p:spPr>
          <a:xfrm>
            <a:off x="1319186" y="1476062"/>
            <a:ext cx="39738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CoARA at CERN</a:t>
            </a:r>
          </a:p>
        </p:txBody>
      </p:sp>
    </p:spTree>
    <p:extLst>
      <p:ext uri="{BB962C8B-B14F-4D97-AF65-F5344CB8AC3E}">
        <p14:creationId xmlns:p14="http://schemas.microsoft.com/office/powerpoint/2010/main" val="8894921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46D58F7-2D1C-A410-AF00-3E15EE1EEB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17</a:t>
            </a:fld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E071350-710B-3E19-DC80-D60B885FF9F7}"/>
              </a:ext>
            </a:extLst>
          </p:cNvPr>
          <p:cNvSpPr txBox="1"/>
          <p:nvPr/>
        </p:nvSpPr>
        <p:spPr>
          <a:xfrm>
            <a:off x="6151945" y="215638"/>
            <a:ext cx="8611564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 set of technological tools and services that support and enable open science practices.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6F903FC-DF68-F731-155D-35A648A9C32D}"/>
              </a:ext>
            </a:extLst>
          </p:cNvPr>
          <p:cNvSpPr txBox="1"/>
          <p:nvPr/>
        </p:nvSpPr>
        <p:spPr>
          <a:xfrm>
            <a:off x="1319184" y="302238"/>
            <a:ext cx="4045682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pic>
        <p:nvPicPr>
          <p:cNvPr id="5" name="Imagen 4" descr="Imagen que contiene edificio, agua, tabla, puente&#10;&#10;Descripción generada automáticamente">
            <a:extLst>
              <a:ext uri="{FF2B5EF4-FFF2-40B4-BE49-F238E27FC236}">
                <a16:creationId xmlns:a16="http://schemas.microsoft.com/office/drawing/2014/main" id="{DFE4BD2A-7AF6-129C-295C-45728CE428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99" y="0"/>
            <a:ext cx="14077951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22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4E7A38-94DC-AE16-5A99-A2522E8DDA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18</a:t>
            </a:fld>
            <a:endParaRPr lang="es-ES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34992138-88E0-7BCD-D94C-5FED02410322}"/>
              </a:ext>
            </a:extLst>
          </p:cNvPr>
          <p:cNvCxnSpPr>
            <a:cxnSpLocks/>
          </p:cNvCxnSpPr>
          <p:nvPr/>
        </p:nvCxnSpPr>
        <p:spPr>
          <a:xfrm>
            <a:off x="1318600" y="5297597"/>
            <a:ext cx="1272443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B3E9E5F-37FC-928B-10E8-1C2EAF680A62}"/>
              </a:ext>
            </a:extLst>
          </p:cNvPr>
          <p:cNvCxnSpPr>
            <a:cxnSpLocks/>
          </p:cNvCxnSpPr>
          <p:nvPr/>
        </p:nvCxnSpPr>
        <p:spPr>
          <a:xfrm>
            <a:off x="4496765" y="2845396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17BDF92-4AA6-C5C5-4EB4-8FB54A016E91}"/>
              </a:ext>
            </a:extLst>
          </p:cNvPr>
          <p:cNvCxnSpPr>
            <a:cxnSpLocks/>
          </p:cNvCxnSpPr>
          <p:nvPr/>
        </p:nvCxnSpPr>
        <p:spPr>
          <a:xfrm>
            <a:off x="10864880" y="2833980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2B7CC3B8-15EB-6E82-DE9D-260AFEF96AA0}"/>
              </a:ext>
            </a:extLst>
          </p:cNvPr>
          <p:cNvCxnSpPr>
            <a:cxnSpLocks/>
          </p:cNvCxnSpPr>
          <p:nvPr/>
        </p:nvCxnSpPr>
        <p:spPr>
          <a:xfrm>
            <a:off x="7686717" y="2822564"/>
            <a:ext cx="0" cy="49044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CuadroTexto 6">
            <a:extLst>
              <a:ext uri="{FF2B5EF4-FFF2-40B4-BE49-F238E27FC236}">
                <a16:creationId xmlns:a16="http://schemas.microsoft.com/office/drawing/2014/main" id="{19EA9623-31B7-48FB-70F8-CB2D4F19596C}"/>
              </a:ext>
            </a:extLst>
          </p:cNvPr>
          <p:cNvSpPr txBox="1"/>
          <p:nvPr/>
        </p:nvSpPr>
        <p:spPr>
          <a:xfrm>
            <a:off x="1306808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 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 Data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Portal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51CDDC9-7583-6C70-7735-1DEF61085C6B}"/>
              </a:ext>
            </a:extLst>
          </p:cNvPr>
          <p:cNvSpPr txBox="1"/>
          <p:nvPr/>
        </p:nvSpPr>
        <p:spPr>
          <a:xfrm>
            <a:off x="4484725" y="3189520"/>
            <a:ext cx="3189951" cy="172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Analysis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Preservation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AA388EC1-AE4C-8445-FCB8-C9D7659F1E49}"/>
              </a:ext>
            </a:extLst>
          </p:cNvPr>
          <p:cNvSpPr txBox="1"/>
          <p:nvPr/>
        </p:nvSpPr>
        <p:spPr>
          <a:xfrm>
            <a:off x="7686714" y="3780746"/>
            <a:ext cx="3189951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INSPIRE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EC194C2-42B8-B6CF-AED2-40883025B070}"/>
              </a:ext>
            </a:extLst>
          </p:cNvPr>
          <p:cNvSpPr txBox="1"/>
          <p:nvPr/>
        </p:nvSpPr>
        <p:spPr>
          <a:xfrm>
            <a:off x="10877124" y="3128483"/>
            <a:ext cx="3153400" cy="2177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REANA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(Reproducible Analysis)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83093F7-F5D1-10FA-9437-6D70F312698B}"/>
              </a:ext>
            </a:extLst>
          </p:cNvPr>
          <p:cNvSpPr txBox="1"/>
          <p:nvPr/>
        </p:nvSpPr>
        <p:spPr>
          <a:xfrm>
            <a:off x="1331086" y="5675971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CERN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Document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Server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BCADF0DA-C3ED-560A-2E77-027B41ED45B7}"/>
              </a:ext>
            </a:extLst>
          </p:cNvPr>
          <p:cNvSpPr txBox="1"/>
          <p:nvPr/>
        </p:nvSpPr>
        <p:spPr>
          <a:xfrm>
            <a:off x="4516172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Indico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76579A9-966E-1BE3-5287-2965BC4FC9AC}"/>
              </a:ext>
            </a:extLst>
          </p:cNvPr>
          <p:cNvSpPr txBox="1"/>
          <p:nvPr/>
        </p:nvSpPr>
        <p:spPr>
          <a:xfrm>
            <a:off x="7703863" y="6273057"/>
            <a:ext cx="3153400" cy="1136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Zenodo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B86C3E1-83C9-0EA7-D5E1-6AE0B80C1A38}"/>
              </a:ext>
            </a:extLst>
          </p:cNvPr>
          <p:cNvSpPr txBox="1"/>
          <p:nvPr/>
        </p:nvSpPr>
        <p:spPr>
          <a:xfrm>
            <a:off x="11074025" y="5683862"/>
            <a:ext cx="3153400" cy="2330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Open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Hardware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r>
              <a:rPr lang="en-GB" sz="320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Repository</a:t>
            </a:r>
          </a:p>
          <a:p>
            <a:pPr algn="ctr">
              <a:lnSpc>
                <a:spcPct val="90000"/>
              </a:lnSpc>
              <a:spcBef>
                <a:spcPts val="1240"/>
              </a:spcBef>
            </a:pPr>
            <a:endParaRPr lang="en-GB" sz="3200" dirty="0">
              <a:latin typeface="Poppins Medium" panose="00000600000000000000" pitchFamily="2" charset="0"/>
              <a:ea typeface="Roboto Mono bold" panose="00000009000000000000" pitchFamily="49" charset="0"/>
              <a:cs typeface="Poppins Medium" panose="00000600000000000000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C30C37F-7608-0914-44D8-817E7B1500CB}"/>
              </a:ext>
            </a:extLst>
          </p:cNvPr>
          <p:cNvSpPr txBox="1"/>
          <p:nvPr/>
        </p:nvSpPr>
        <p:spPr>
          <a:xfrm>
            <a:off x="1319184" y="280214"/>
            <a:ext cx="5182099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</a:t>
            </a:r>
          </a:p>
          <a:p>
            <a:pPr>
              <a:lnSpc>
                <a:spcPts val="4200"/>
              </a:lnSpc>
            </a:pPr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1A86D14-35E1-151E-F012-0CB54C74F1A0}"/>
              </a:ext>
            </a:extLst>
          </p:cNvPr>
          <p:cNvSpPr txBox="1"/>
          <p:nvPr/>
        </p:nvSpPr>
        <p:spPr>
          <a:xfrm>
            <a:off x="1319185" y="1470837"/>
            <a:ext cx="51820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Services &amp; Activities</a:t>
            </a:r>
          </a:p>
        </p:txBody>
      </p:sp>
    </p:spTree>
    <p:extLst>
      <p:ext uri="{BB962C8B-B14F-4D97-AF65-F5344CB8AC3E}">
        <p14:creationId xmlns:p14="http://schemas.microsoft.com/office/powerpoint/2010/main" val="2348409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AB86CA7-E5EF-5E81-F848-842BB3317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97F1CF22-B662-5F24-86C2-1F08D23CB6D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6032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622B5FA-E145-394D-69D9-DBDFCBB800B7}"/>
              </a:ext>
            </a:extLst>
          </p:cNvPr>
          <p:cNvSpPr txBox="1"/>
          <p:nvPr/>
        </p:nvSpPr>
        <p:spPr>
          <a:xfrm>
            <a:off x="1319185" y="209644"/>
            <a:ext cx="2850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Policies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97411FE-24AB-19E6-D172-ABDE6AE36BD3}"/>
              </a:ext>
            </a:extLst>
          </p:cNvPr>
          <p:cNvSpPr txBox="1"/>
          <p:nvPr/>
        </p:nvSpPr>
        <p:spPr>
          <a:xfrm>
            <a:off x="1319185" y="914690"/>
            <a:ext cx="2850185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2014-2025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96CFB3F2-503B-658F-DEF6-17F46AD3F2D0}"/>
              </a:ext>
            </a:extLst>
          </p:cNvPr>
          <p:cNvGrpSpPr/>
          <p:nvPr/>
        </p:nvGrpSpPr>
        <p:grpSpPr>
          <a:xfrm>
            <a:off x="1375543" y="1749490"/>
            <a:ext cx="56696" cy="3209739"/>
            <a:chOff x="1375543" y="1749490"/>
            <a:chExt cx="56696" cy="3209739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8C506CF-B0E1-08DD-467F-4B713EC7E5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03891" y="1760601"/>
              <a:ext cx="0" cy="3198628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DBDBCA03-6944-3365-2932-E49F41198A7C}"/>
                </a:ext>
              </a:extLst>
            </p:cNvPr>
            <p:cNvSpPr/>
            <p:nvPr userDrawn="1"/>
          </p:nvSpPr>
          <p:spPr>
            <a:xfrm>
              <a:off x="1375543" y="174949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64B2E02E-0DD3-F84E-D5A1-709F2BD79E51}"/>
              </a:ext>
            </a:extLst>
          </p:cNvPr>
          <p:cNvGrpSpPr/>
          <p:nvPr/>
        </p:nvGrpSpPr>
        <p:grpSpPr>
          <a:xfrm>
            <a:off x="2729606" y="4821865"/>
            <a:ext cx="56696" cy="1803472"/>
            <a:chOff x="2872827" y="4821865"/>
            <a:chExt cx="56696" cy="1803472"/>
          </a:xfrm>
          <a:solidFill>
            <a:schemeClr val="bg1"/>
          </a:solidFill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E89DB002-EDD6-0F25-7CB4-605F8597420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2901175" y="4821865"/>
              <a:ext cx="0" cy="1792362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56E6F01E-3FA1-BD79-8924-01A3331814BD}"/>
                </a:ext>
              </a:extLst>
            </p:cNvPr>
            <p:cNvSpPr/>
            <p:nvPr userDrawn="1"/>
          </p:nvSpPr>
          <p:spPr>
            <a:xfrm rot="10800000">
              <a:off x="2872827" y="656773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B3B7A03-D70D-5B1F-FC8E-F1D9D0B5FB0E}"/>
              </a:ext>
            </a:extLst>
          </p:cNvPr>
          <p:cNvGrpSpPr/>
          <p:nvPr/>
        </p:nvGrpSpPr>
        <p:grpSpPr>
          <a:xfrm>
            <a:off x="2723905" y="2865800"/>
            <a:ext cx="56696" cy="1616208"/>
            <a:chOff x="2878143" y="2854783"/>
            <a:chExt cx="56696" cy="1616208"/>
          </a:xfrm>
          <a:solidFill>
            <a:schemeClr val="bg1"/>
          </a:solidFill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12BAF2D2-329F-7661-C638-8D11062F047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06491" y="2865894"/>
              <a:ext cx="0" cy="1605097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3E3FB34E-2383-6392-EA0A-01332F589128}"/>
                </a:ext>
              </a:extLst>
            </p:cNvPr>
            <p:cNvSpPr/>
            <p:nvPr userDrawn="1"/>
          </p:nvSpPr>
          <p:spPr>
            <a:xfrm>
              <a:off x="2878143" y="2854783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4DB3A13D-5959-59E6-8EA9-18B9A5412FEC}"/>
              </a:ext>
            </a:extLst>
          </p:cNvPr>
          <p:cNvGrpSpPr/>
          <p:nvPr/>
        </p:nvGrpSpPr>
        <p:grpSpPr>
          <a:xfrm>
            <a:off x="5419514" y="1446305"/>
            <a:ext cx="56696" cy="2322937"/>
            <a:chOff x="5327498" y="1446305"/>
            <a:chExt cx="56696" cy="2322937"/>
          </a:xfrm>
          <a:solidFill>
            <a:schemeClr val="bg1"/>
          </a:solidFill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7C2C8A9C-3885-7ECE-9CA4-038A240A30A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355846" y="1457416"/>
              <a:ext cx="0" cy="2311826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C4440B6A-C1EB-36FE-9BD4-26FDE0124911}"/>
                </a:ext>
              </a:extLst>
            </p:cNvPr>
            <p:cNvSpPr/>
            <p:nvPr userDrawn="1"/>
          </p:nvSpPr>
          <p:spPr>
            <a:xfrm>
              <a:off x="5327498" y="1446305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11ABB9B3-F982-9873-F141-E64EA0F7E432}"/>
              </a:ext>
            </a:extLst>
          </p:cNvPr>
          <p:cNvGrpSpPr/>
          <p:nvPr/>
        </p:nvGrpSpPr>
        <p:grpSpPr>
          <a:xfrm>
            <a:off x="10264549" y="636015"/>
            <a:ext cx="56696" cy="2729190"/>
            <a:chOff x="10264549" y="636015"/>
            <a:chExt cx="56696" cy="2729190"/>
          </a:xfrm>
          <a:solidFill>
            <a:schemeClr val="bg1"/>
          </a:solidFill>
        </p:grpSpPr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BD7D80CC-BF58-EECD-121F-9250A64E965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92897" y="647126"/>
              <a:ext cx="0" cy="271807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EA36ED9A-ABA4-E31B-1553-0F058961318B}"/>
                </a:ext>
              </a:extLst>
            </p:cNvPr>
            <p:cNvSpPr/>
            <p:nvPr userDrawn="1"/>
          </p:nvSpPr>
          <p:spPr>
            <a:xfrm>
              <a:off x="10264549" y="636015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0B3F2696-7F99-F90D-ED5E-F1F70BB444BE}"/>
              </a:ext>
            </a:extLst>
          </p:cNvPr>
          <p:cNvGrpSpPr/>
          <p:nvPr/>
        </p:nvGrpSpPr>
        <p:grpSpPr>
          <a:xfrm>
            <a:off x="12923762" y="2364568"/>
            <a:ext cx="56696" cy="1129699"/>
            <a:chOff x="12923762" y="2474738"/>
            <a:chExt cx="56696" cy="1129699"/>
          </a:xfrm>
          <a:solidFill>
            <a:schemeClr val="bg1"/>
          </a:solidFill>
        </p:grpSpPr>
        <p:cxnSp>
          <p:nvCxnSpPr>
            <p:cNvPr id="22" name="Conector recto 21">
              <a:extLst>
                <a:ext uri="{FF2B5EF4-FFF2-40B4-BE49-F238E27FC236}">
                  <a16:creationId xmlns:a16="http://schemas.microsoft.com/office/drawing/2014/main" id="{69CE42FB-D5CB-496A-13DE-47142BFE3F6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2943137" y="2485849"/>
              <a:ext cx="8973" cy="1118588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Elipse 22">
              <a:extLst>
                <a:ext uri="{FF2B5EF4-FFF2-40B4-BE49-F238E27FC236}">
                  <a16:creationId xmlns:a16="http://schemas.microsoft.com/office/drawing/2014/main" id="{DDFB9472-F55A-8010-8837-CB981D7EE95C}"/>
                </a:ext>
              </a:extLst>
            </p:cNvPr>
            <p:cNvSpPr/>
            <p:nvPr userDrawn="1"/>
          </p:nvSpPr>
          <p:spPr>
            <a:xfrm>
              <a:off x="12923762" y="2474738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4" name="Grupo 23">
            <a:extLst>
              <a:ext uri="{FF2B5EF4-FFF2-40B4-BE49-F238E27FC236}">
                <a16:creationId xmlns:a16="http://schemas.microsoft.com/office/drawing/2014/main" id="{61330D2C-6360-2112-E84C-472ED11B3223}"/>
              </a:ext>
            </a:extLst>
          </p:cNvPr>
          <p:cNvGrpSpPr/>
          <p:nvPr/>
        </p:nvGrpSpPr>
        <p:grpSpPr>
          <a:xfrm>
            <a:off x="5323841" y="4141381"/>
            <a:ext cx="56696" cy="1340589"/>
            <a:chOff x="5323841" y="4141381"/>
            <a:chExt cx="56696" cy="1340589"/>
          </a:xfrm>
          <a:solidFill>
            <a:schemeClr val="bg1"/>
          </a:solidFill>
        </p:grpSpPr>
        <p:cxnSp>
          <p:nvCxnSpPr>
            <p:cNvPr id="25" name="Conector recto 24">
              <a:extLst>
                <a:ext uri="{FF2B5EF4-FFF2-40B4-BE49-F238E27FC236}">
                  <a16:creationId xmlns:a16="http://schemas.microsoft.com/office/drawing/2014/main" id="{3DB17973-FE49-1581-8C4A-47382108892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352189" y="4141381"/>
              <a:ext cx="0" cy="132947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08F52689-0FD7-F20A-397B-BE76FA726456}"/>
                </a:ext>
              </a:extLst>
            </p:cNvPr>
            <p:cNvSpPr/>
            <p:nvPr userDrawn="1"/>
          </p:nvSpPr>
          <p:spPr>
            <a:xfrm rot="10800000">
              <a:off x="5323841" y="5424366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EC22F1FA-4B16-D553-6407-1F7AC6A5771C}"/>
              </a:ext>
            </a:extLst>
          </p:cNvPr>
          <p:cNvGrpSpPr/>
          <p:nvPr/>
        </p:nvGrpSpPr>
        <p:grpSpPr>
          <a:xfrm>
            <a:off x="8889081" y="4470991"/>
            <a:ext cx="56696" cy="2766715"/>
            <a:chOff x="8889081" y="4470991"/>
            <a:chExt cx="56696" cy="2766715"/>
          </a:xfrm>
          <a:solidFill>
            <a:schemeClr val="bg1"/>
          </a:solidFill>
        </p:grpSpPr>
        <p:cxnSp>
          <p:nvCxnSpPr>
            <p:cNvPr id="28" name="Conector recto 27">
              <a:extLst>
                <a:ext uri="{FF2B5EF4-FFF2-40B4-BE49-F238E27FC236}">
                  <a16:creationId xmlns:a16="http://schemas.microsoft.com/office/drawing/2014/main" id="{83784E3E-EC36-F8F6-28A5-2C4873A3422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17429" y="4470991"/>
              <a:ext cx="0" cy="2755605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9B5340A2-2F92-D150-BC52-01DC810A3B26}"/>
                </a:ext>
              </a:extLst>
            </p:cNvPr>
            <p:cNvSpPr/>
            <p:nvPr userDrawn="1"/>
          </p:nvSpPr>
          <p:spPr>
            <a:xfrm rot="10800000">
              <a:off x="8889081" y="718010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30" name="Grupo 29">
            <a:extLst>
              <a:ext uri="{FF2B5EF4-FFF2-40B4-BE49-F238E27FC236}">
                <a16:creationId xmlns:a16="http://schemas.microsoft.com/office/drawing/2014/main" id="{C2F655BD-18FA-9184-F6C9-3677E9FC229B}"/>
              </a:ext>
            </a:extLst>
          </p:cNvPr>
          <p:cNvGrpSpPr/>
          <p:nvPr/>
        </p:nvGrpSpPr>
        <p:grpSpPr>
          <a:xfrm>
            <a:off x="10264549" y="3843670"/>
            <a:ext cx="56696" cy="2330174"/>
            <a:chOff x="10264549" y="3843670"/>
            <a:chExt cx="56696" cy="2330174"/>
          </a:xfrm>
          <a:solidFill>
            <a:schemeClr val="bg1"/>
          </a:solidFill>
        </p:grpSpPr>
        <p:cxnSp>
          <p:nvCxnSpPr>
            <p:cNvPr id="31" name="Conector recto 30">
              <a:extLst>
                <a:ext uri="{FF2B5EF4-FFF2-40B4-BE49-F238E27FC236}">
                  <a16:creationId xmlns:a16="http://schemas.microsoft.com/office/drawing/2014/main" id="{29DEC3B1-9D0D-F88E-0C81-3BF1DBA4B97D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292897" y="3843670"/>
              <a:ext cx="0" cy="2319064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4CD0A91C-BF92-2B4C-2DED-BB87FF219136}"/>
                </a:ext>
              </a:extLst>
            </p:cNvPr>
            <p:cNvSpPr/>
            <p:nvPr userDrawn="1"/>
          </p:nvSpPr>
          <p:spPr>
            <a:xfrm rot="10800000">
              <a:off x="10264549" y="611624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33" name="CuadroTexto 1">
            <a:extLst>
              <a:ext uri="{FF2B5EF4-FFF2-40B4-BE49-F238E27FC236}">
                <a16:creationId xmlns:a16="http://schemas.microsoft.com/office/drawing/2014/main" id="{F3BB64A4-026F-4B78-0EBF-EAE1D0EF2BF2}"/>
              </a:ext>
            </a:extLst>
          </p:cNvPr>
          <p:cNvSpPr txBox="1"/>
          <p:nvPr/>
        </p:nvSpPr>
        <p:spPr>
          <a:xfrm>
            <a:off x="1433557" y="162175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34" name="CuadroTexto 2">
            <a:extLst>
              <a:ext uri="{FF2B5EF4-FFF2-40B4-BE49-F238E27FC236}">
                <a16:creationId xmlns:a16="http://schemas.microsoft.com/office/drawing/2014/main" id="{CE780682-9C4D-F853-D710-F44B4B94F264}"/>
              </a:ext>
            </a:extLst>
          </p:cNvPr>
          <p:cNvSpPr txBox="1"/>
          <p:nvPr/>
        </p:nvSpPr>
        <p:spPr>
          <a:xfrm>
            <a:off x="1427806" y="189119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 Published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70D57BC4-EC18-E904-7A62-3E5E2A783763}"/>
              </a:ext>
            </a:extLst>
          </p:cNvPr>
          <p:cNvSpPr txBox="1"/>
          <p:nvPr/>
        </p:nvSpPr>
        <p:spPr>
          <a:xfrm>
            <a:off x="5543681" y="131863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36" name="CuadroTexto 14">
            <a:extLst>
              <a:ext uri="{FF2B5EF4-FFF2-40B4-BE49-F238E27FC236}">
                <a16:creationId xmlns:a16="http://schemas.microsoft.com/office/drawing/2014/main" id="{4CD5FE84-B69A-78EF-B292-D536F65AB981}"/>
              </a:ext>
            </a:extLst>
          </p:cNvPr>
          <p:cNvSpPr txBox="1"/>
          <p:nvPr/>
        </p:nvSpPr>
        <p:spPr>
          <a:xfrm>
            <a:off x="2782440" y="2742628"/>
            <a:ext cx="2294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7" name="CuadroTexto 15">
            <a:extLst>
              <a:ext uri="{FF2B5EF4-FFF2-40B4-BE49-F238E27FC236}">
                <a16:creationId xmlns:a16="http://schemas.microsoft.com/office/drawing/2014/main" id="{C0016E28-14AA-3F66-F07A-1141D950AE2A}"/>
              </a:ext>
            </a:extLst>
          </p:cNvPr>
          <p:cNvSpPr txBox="1"/>
          <p:nvPr/>
        </p:nvSpPr>
        <p:spPr>
          <a:xfrm>
            <a:off x="2782441" y="3006314"/>
            <a:ext cx="2253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ExtraLight" panose="00000009000000000000" pitchFamily="49" charset="0"/>
                <a:ea typeface="Roboto Mono ExtraLight" panose="00000009000000000000" pitchFamily="49" charset="0"/>
              </a:rPr>
              <a:t>LHC Open Data Policy Published</a:t>
            </a:r>
          </a:p>
        </p:txBody>
      </p:sp>
      <p:sp>
        <p:nvSpPr>
          <p:cNvPr id="38" name="CuadroTexto 17">
            <a:extLst>
              <a:ext uri="{FF2B5EF4-FFF2-40B4-BE49-F238E27FC236}">
                <a16:creationId xmlns:a16="http://schemas.microsoft.com/office/drawing/2014/main" id="{E4D58258-2CD3-FEC1-EB39-B66B68C274D2}"/>
              </a:ext>
            </a:extLst>
          </p:cNvPr>
          <p:cNvSpPr txBox="1"/>
          <p:nvPr/>
        </p:nvSpPr>
        <p:spPr>
          <a:xfrm>
            <a:off x="10402266" y="505397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39" name="CuadroTexto 29">
            <a:extLst>
              <a:ext uri="{FF2B5EF4-FFF2-40B4-BE49-F238E27FC236}">
                <a16:creationId xmlns:a16="http://schemas.microsoft.com/office/drawing/2014/main" id="{66698779-AC45-4BF3-BF39-F708D7D46EC2}"/>
              </a:ext>
            </a:extLst>
          </p:cNvPr>
          <p:cNvSpPr txBox="1"/>
          <p:nvPr/>
        </p:nvSpPr>
        <p:spPr>
          <a:xfrm>
            <a:off x="13019204" y="2243228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40" name="CuadroTexto 30">
            <a:extLst>
              <a:ext uri="{FF2B5EF4-FFF2-40B4-BE49-F238E27FC236}">
                <a16:creationId xmlns:a16="http://schemas.microsoft.com/office/drawing/2014/main" id="{415A81A2-0D30-B7E7-8DB8-A669609DCAE7}"/>
              </a:ext>
            </a:extLst>
          </p:cNvPr>
          <p:cNvSpPr txBox="1"/>
          <p:nvPr/>
        </p:nvSpPr>
        <p:spPr>
          <a:xfrm>
            <a:off x="13019205" y="2501163"/>
            <a:ext cx="2367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to publish first OS report</a:t>
            </a:r>
          </a:p>
        </p:txBody>
      </p:sp>
      <p:sp>
        <p:nvSpPr>
          <p:cNvPr id="41" name="CuadroTexto 37">
            <a:extLst>
              <a:ext uri="{FF2B5EF4-FFF2-40B4-BE49-F238E27FC236}">
                <a16:creationId xmlns:a16="http://schemas.microsoft.com/office/drawing/2014/main" id="{87317883-2174-37DE-B00F-004E791ECBCC}"/>
              </a:ext>
            </a:extLst>
          </p:cNvPr>
          <p:cNvSpPr txBox="1"/>
          <p:nvPr/>
        </p:nvSpPr>
        <p:spPr>
          <a:xfrm>
            <a:off x="5386123" y="52870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42" name="CuadroTexto 39">
            <a:extLst>
              <a:ext uri="{FF2B5EF4-FFF2-40B4-BE49-F238E27FC236}">
                <a16:creationId xmlns:a16="http://schemas.microsoft.com/office/drawing/2014/main" id="{49E40D9F-8A20-D6D1-49DA-715DCD161F0D}"/>
              </a:ext>
            </a:extLst>
          </p:cNvPr>
          <p:cNvSpPr txBox="1"/>
          <p:nvPr/>
        </p:nvSpPr>
        <p:spPr>
          <a:xfrm>
            <a:off x="5380372" y="5550722"/>
            <a:ext cx="2711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contributes to development of UNESCO Open Science recommendation</a:t>
            </a:r>
          </a:p>
        </p:txBody>
      </p:sp>
      <p:sp>
        <p:nvSpPr>
          <p:cNvPr id="43" name="CuadroTexto 44">
            <a:extLst>
              <a:ext uri="{FF2B5EF4-FFF2-40B4-BE49-F238E27FC236}">
                <a16:creationId xmlns:a16="http://schemas.microsoft.com/office/drawing/2014/main" id="{FA54FA42-9FD8-1C96-AC48-E47263ED89CF}"/>
              </a:ext>
            </a:extLst>
          </p:cNvPr>
          <p:cNvSpPr txBox="1"/>
          <p:nvPr/>
        </p:nvSpPr>
        <p:spPr>
          <a:xfrm>
            <a:off x="8974125" y="704636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44" name="CuadroTexto 45">
            <a:extLst>
              <a:ext uri="{FF2B5EF4-FFF2-40B4-BE49-F238E27FC236}">
                <a16:creationId xmlns:a16="http://schemas.microsoft.com/office/drawing/2014/main" id="{58C12CEF-B26E-8E54-EFFD-5115A375BC86}"/>
              </a:ext>
            </a:extLst>
          </p:cNvPr>
          <p:cNvSpPr txBox="1"/>
          <p:nvPr/>
        </p:nvSpPr>
        <p:spPr>
          <a:xfrm>
            <a:off x="8968373" y="7310048"/>
            <a:ext cx="2872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its first organizational OS Policy</a:t>
            </a:r>
          </a:p>
        </p:txBody>
      </p:sp>
      <p:sp>
        <p:nvSpPr>
          <p:cNvPr id="45" name="CuadroTexto 55">
            <a:extLst>
              <a:ext uri="{FF2B5EF4-FFF2-40B4-BE49-F238E27FC236}">
                <a16:creationId xmlns:a16="http://schemas.microsoft.com/office/drawing/2014/main" id="{B8FB68A4-8419-CB53-30F4-3C6166C67432}"/>
              </a:ext>
            </a:extLst>
          </p:cNvPr>
          <p:cNvSpPr txBox="1"/>
          <p:nvPr/>
        </p:nvSpPr>
        <p:spPr>
          <a:xfrm>
            <a:off x="10349593" y="597613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6" name="CuadroTexto 56">
            <a:extLst>
              <a:ext uri="{FF2B5EF4-FFF2-40B4-BE49-F238E27FC236}">
                <a16:creationId xmlns:a16="http://schemas.microsoft.com/office/drawing/2014/main" id="{041160C0-7857-7A53-0837-266117043F2A}"/>
              </a:ext>
            </a:extLst>
          </p:cNvPr>
          <p:cNvSpPr txBox="1"/>
          <p:nvPr/>
        </p:nvSpPr>
        <p:spPr>
          <a:xfrm>
            <a:off x="10349593" y="6222566"/>
            <a:ext cx="2593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OS implementation plan</a:t>
            </a:r>
          </a:p>
        </p:txBody>
      </p:sp>
      <p:sp>
        <p:nvSpPr>
          <p:cNvPr id="47" name="CuadroTexto 60">
            <a:extLst>
              <a:ext uri="{FF2B5EF4-FFF2-40B4-BE49-F238E27FC236}">
                <a16:creationId xmlns:a16="http://schemas.microsoft.com/office/drawing/2014/main" id="{7FAFD8E2-C0DD-BC3A-83B8-AF7C0F9D372E}"/>
              </a:ext>
            </a:extLst>
          </p:cNvPr>
          <p:cNvSpPr txBox="1"/>
          <p:nvPr/>
        </p:nvSpPr>
        <p:spPr>
          <a:xfrm>
            <a:off x="2814650" y="643330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48" name="CuadroTexto 62">
            <a:extLst>
              <a:ext uri="{FF2B5EF4-FFF2-40B4-BE49-F238E27FC236}">
                <a16:creationId xmlns:a16="http://schemas.microsoft.com/office/drawing/2014/main" id="{EEE58F49-021F-BA33-15F3-E3E38E0D46D2}"/>
              </a:ext>
            </a:extLst>
          </p:cNvPr>
          <p:cNvSpPr txBox="1"/>
          <p:nvPr/>
        </p:nvSpPr>
        <p:spPr>
          <a:xfrm>
            <a:off x="2814649" y="6704686"/>
            <a:ext cx="3186515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ESPP Update states:</a:t>
            </a:r>
          </a:p>
          <a:p>
            <a:r>
              <a:rPr lang="en-GB" sz="11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“The particle physics community should work with the relevant authorities to help, shape the emerging consensus on Open Science to be adopted for publicly-funded research, and should then implement a policy of Open Science field.”</a:t>
            </a:r>
          </a:p>
        </p:txBody>
      </p:sp>
      <p:sp>
        <p:nvSpPr>
          <p:cNvPr id="49" name="CuadroTexto 9">
            <a:extLst>
              <a:ext uri="{FF2B5EF4-FFF2-40B4-BE49-F238E27FC236}">
                <a16:creationId xmlns:a16="http://schemas.microsoft.com/office/drawing/2014/main" id="{1C34BC3D-11D6-8A6F-00CE-294ECA3F73F2}"/>
              </a:ext>
            </a:extLst>
          </p:cNvPr>
          <p:cNvSpPr txBox="1"/>
          <p:nvPr/>
        </p:nvSpPr>
        <p:spPr>
          <a:xfrm>
            <a:off x="5524815" y="1593300"/>
            <a:ext cx="3180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Science Strategy Working group to devise organisational </a:t>
            </a:r>
            <a:b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OS policy</a:t>
            </a:r>
          </a:p>
        </p:txBody>
      </p:sp>
      <p:sp>
        <p:nvSpPr>
          <p:cNvPr id="50" name="CuadroTexto 25">
            <a:extLst>
              <a:ext uri="{FF2B5EF4-FFF2-40B4-BE49-F238E27FC236}">
                <a16:creationId xmlns:a16="http://schemas.microsoft.com/office/drawing/2014/main" id="{05B2EE84-2F33-F613-6523-CD9138BF5915}"/>
              </a:ext>
            </a:extLst>
          </p:cNvPr>
          <p:cNvSpPr txBox="1"/>
          <p:nvPr/>
        </p:nvSpPr>
        <p:spPr>
          <a:xfrm>
            <a:off x="10402268" y="774834"/>
            <a:ext cx="3911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OS Governance Framework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implement of OS Policy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align with CERN strategy</a:t>
            </a:r>
          </a:p>
        </p:txBody>
      </p:sp>
    </p:spTree>
    <p:extLst>
      <p:ext uri="{BB962C8B-B14F-4D97-AF65-F5344CB8AC3E}">
        <p14:creationId xmlns:p14="http://schemas.microsoft.com/office/powerpoint/2010/main" val="1518788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FE936EE-7059-04B6-ACB2-634E88ECD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748A3BD-59BD-64A9-AA71-F36D13E64A0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4" r="237"/>
          <a:stretch/>
        </p:blipFill>
        <p:spPr>
          <a:xfrm>
            <a:off x="1055662" y="2840163"/>
            <a:ext cx="14074320" cy="490768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358D9A1-0C92-9EE1-AB67-82ECE75C9B3E}"/>
              </a:ext>
            </a:extLst>
          </p:cNvPr>
          <p:cNvSpPr txBox="1"/>
          <p:nvPr/>
        </p:nvSpPr>
        <p:spPr>
          <a:xfrm>
            <a:off x="1319414" y="285348"/>
            <a:ext cx="13279236" cy="2432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33947" rtl="0" eaLnBrk="1" fontAlgn="auto" latinLnBrk="0" hangingPunct="1">
              <a:lnSpc>
                <a:spcPct val="9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“…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results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of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its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experimental and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theoretical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work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shall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be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published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or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otherwise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made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generally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 </a:t>
            </a:r>
            <a:r>
              <a:rPr kumimoji="0" lang="es-ES" sz="4800" b="0" i="0" u="none" strike="noStrike" kern="1200" cap="none" spc="0" normalizeH="0" baseline="0" noProof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available</a:t>
            </a:r>
            <a:r>
              <a:rPr kumimoji="0" lang="es-ES" sz="4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.”</a:t>
            </a:r>
          </a:p>
          <a:p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19EE131-C4DF-0D34-91F1-388D4D8DA087}"/>
              </a:ext>
            </a:extLst>
          </p:cNvPr>
          <p:cNvSpPr txBox="1"/>
          <p:nvPr/>
        </p:nvSpPr>
        <p:spPr>
          <a:xfrm>
            <a:off x="1319414" y="2344758"/>
            <a:ext cx="407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CONVENTION, 1954</a:t>
            </a:r>
          </a:p>
        </p:txBody>
      </p:sp>
    </p:spTree>
    <p:extLst>
      <p:ext uri="{BB962C8B-B14F-4D97-AF65-F5344CB8AC3E}">
        <p14:creationId xmlns:p14="http://schemas.microsoft.com/office/powerpoint/2010/main" val="2595844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6405E-05FA-CEA9-E64D-997D49165BEA}"/>
              </a:ext>
            </a:extLst>
          </p:cNvPr>
          <p:cNvSpPr txBox="1">
            <a:spLocks/>
          </p:cNvSpPr>
          <p:nvPr/>
        </p:nvSpPr>
        <p:spPr>
          <a:xfrm>
            <a:off x="1413737" y="1699372"/>
            <a:ext cx="13126818" cy="58050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buFontTx/>
              <a:buNone/>
              <a:defRPr sz="1500" kern="12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Policy accompanied by implementation document outlining roles, responsibilities, mechanisms &amp; resources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Includes actionable measures to support the policy’s implementation across the organization and in the experiments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Implementation led by Communities of Practice across the various OS activities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Identifies/surfaces both existing and required resources for policy implementation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2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Roboto Mono Light" panose="00000009000000000000" pitchFamily="49" charset="0"/>
              <a:ea typeface="Roboto Mono Light" panose="00000009000000000000" pitchFamily="49" charset="0"/>
              <a:cs typeface="Poppins ExtraLight" panose="00000300000000000000" pitchFamily="2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Published openly 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rgbClr val="44F1D9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CA" sz="24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5475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3BED12-6533-F6FD-1328-EE9BD8C9CA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86429E5-ABAB-9204-F4A8-088EA565B1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6926" y="764"/>
            <a:ext cx="15265689" cy="863999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6DABC7D-455F-F7EF-F739-65BF7C95F8D5}"/>
              </a:ext>
            </a:extLst>
          </p:cNvPr>
          <p:cNvSpPr txBox="1"/>
          <p:nvPr/>
        </p:nvSpPr>
        <p:spPr>
          <a:xfrm>
            <a:off x="6700606" y="457254"/>
            <a:ext cx="19334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Director of Research </a:t>
            </a:r>
            <a:br>
              <a:rPr lang="en-GB" sz="1600" b="1" i="0" dirty="0">
                <a:latin typeface="Roboto Mono" pitchFamily="49" charset="0"/>
                <a:ea typeface="Roboto Mono" pitchFamily="49" charset="0"/>
              </a:rPr>
            </a:br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and Computing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C0A37D5-0A80-9F48-FB58-A907A7405446}"/>
              </a:ext>
            </a:extLst>
          </p:cNvPr>
          <p:cNvSpPr txBox="1"/>
          <p:nvPr/>
        </p:nvSpPr>
        <p:spPr>
          <a:xfrm>
            <a:off x="5877313" y="2834005"/>
            <a:ext cx="34132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Open Science</a:t>
            </a:r>
          </a:p>
          <a:p>
            <a:pPr algn="ctr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Steering Board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759B530-D4A0-9269-B7F8-000BFF30DCEC}"/>
              </a:ext>
            </a:extLst>
          </p:cNvPr>
          <p:cNvSpPr txBox="1"/>
          <p:nvPr/>
        </p:nvSpPr>
        <p:spPr>
          <a:xfrm>
            <a:off x="4197906" y="6225998"/>
            <a:ext cx="341326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WG</a:t>
            </a:r>
          </a:p>
          <a:p>
            <a:pPr marL="72000" indent="72000" algn="l"/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CoARA Implementation WG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41D6BE9-7DAA-F635-70D0-1B59D817AC72}"/>
              </a:ext>
            </a:extLst>
          </p:cNvPr>
          <p:cNvSpPr txBox="1"/>
          <p:nvPr/>
        </p:nvSpPr>
        <p:spPr>
          <a:xfrm>
            <a:off x="4297656" y="6888059"/>
            <a:ext cx="21140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SIPB</a:t>
            </a:r>
          </a:p>
          <a:p>
            <a:pPr marL="72000" indent="0" algn="l">
              <a:buFontTx/>
              <a:buNone/>
            </a:pPr>
            <a:r>
              <a:rPr lang="en-GB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9C5C1F-B8D4-6030-A49E-D6394967C4A1}"/>
              </a:ext>
            </a:extLst>
          </p:cNvPr>
          <p:cNvSpPr txBox="1"/>
          <p:nvPr/>
        </p:nvSpPr>
        <p:spPr>
          <a:xfrm>
            <a:off x="4341717" y="5705689"/>
            <a:ext cx="2918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Practitioners Forum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920A80B-F990-B7C4-2A3C-67EF4BA59F52}"/>
              </a:ext>
            </a:extLst>
          </p:cNvPr>
          <p:cNvSpPr txBox="1"/>
          <p:nvPr/>
        </p:nvSpPr>
        <p:spPr>
          <a:xfrm>
            <a:off x="8634030" y="5705689"/>
            <a:ext cx="204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latin typeface="Roboto Mono" pitchFamily="49" charset="0"/>
                <a:ea typeface="Roboto Mono" pitchFamily="49" charset="0"/>
              </a:rPr>
              <a:t>OS Office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5594298-0EF6-CBF1-7459-81625C1B402F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61B59AF-2990-9A17-7486-C52697277C82}"/>
              </a:ext>
            </a:extLst>
          </p:cNvPr>
          <p:cNvSpPr txBox="1"/>
          <p:nvPr/>
        </p:nvSpPr>
        <p:spPr>
          <a:xfrm>
            <a:off x="1319186" y="914690"/>
            <a:ext cx="651417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</a:t>
            </a:r>
            <a:b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</a:br>
            <a:r>
              <a:rPr lang="en-GB" sz="400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Framework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30206E5-9DD0-70F6-9E0E-B87B6C7B9BDA}"/>
              </a:ext>
            </a:extLst>
          </p:cNvPr>
          <p:cNvSpPr txBox="1"/>
          <p:nvPr/>
        </p:nvSpPr>
        <p:spPr>
          <a:xfrm>
            <a:off x="10740980" y="290235"/>
            <a:ext cx="4125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of CERN´s Open Science efforts.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190503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26E49D-0445-F968-4C18-2CA6FE1C6F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E27F180-D486-6F18-1AE7-0B78B5CFD4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21" name="Imagen 20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id="{C58FFC93-109F-D046-9101-077B88D54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686" y="0"/>
            <a:ext cx="15267036" cy="8640763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036A9DDC-791E-1F04-66D5-558C4DD00BD3}"/>
              </a:ext>
            </a:extLst>
          </p:cNvPr>
          <p:cNvGrpSpPr/>
          <p:nvPr/>
        </p:nvGrpSpPr>
        <p:grpSpPr>
          <a:xfrm>
            <a:off x="3098708" y="2913065"/>
            <a:ext cx="1728000" cy="56696"/>
            <a:chOff x="3500118" y="2913065"/>
            <a:chExt cx="1934196" cy="56696"/>
          </a:xfrm>
          <a:solidFill>
            <a:schemeClr val="bg1"/>
          </a:solidFill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BB1D8DF3-B97C-DB2C-46A0-26BFCD38C7F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39958" y="2939241"/>
              <a:ext cx="1894356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7F1758BF-A636-EAC7-E981-F9AD24E0DF1F}"/>
                </a:ext>
              </a:extLst>
            </p:cNvPr>
            <p:cNvSpPr/>
            <p:nvPr userDrawn="1"/>
          </p:nvSpPr>
          <p:spPr>
            <a:xfrm rot="16200000">
              <a:off x="3500572" y="2912611"/>
              <a:ext cx="56696" cy="57604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1C77EDA9-9748-D29D-E5E7-8DCB969700B5}"/>
              </a:ext>
            </a:extLst>
          </p:cNvPr>
          <p:cNvGrpSpPr/>
          <p:nvPr/>
        </p:nvGrpSpPr>
        <p:grpSpPr>
          <a:xfrm>
            <a:off x="2782334" y="5854964"/>
            <a:ext cx="1394043" cy="56696"/>
            <a:chOff x="3183744" y="5854964"/>
            <a:chExt cx="1394043" cy="56696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3CBA1F2D-B93A-8F6E-C4C3-D9900831C31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3584" y="5881140"/>
              <a:ext cx="135420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650A2FD4-1E7F-3AE5-DC58-DF48D5E73C1B}"/>
                </a:ext>
              </a:extLst>
            </p:cNvPr>
            <p:cNvSpPr/>
            <p:nvPr userDrawn="1"/>
          </p:nvSpPr>
          <p:spPr>
            <a:xfrm rot="16200000">
              <a:off x="3184198" y="585451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3889D1A7-2805-6C1C-AA37-9D2B65ED6742}"/>
              </a:ext>
            </a:extLst>
          </p:cNvPr>
          <p:cNvGrpSpPr/>
          <p:nvPr/>
        </p:nvGrpSpPr>
        <p:grpSpPr>
          <a:xfrm>
            <a:off x="12355975" y="1661070"/>
            <a:ext cx="1032074" cy="56696"/>
            <a:chOff x="12355975" y="1661070"/>
            <a:chExt cx="1032074" cy="56696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B150585E-C290-ECD7-14A1-93EB2730403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B9024678-5E90-0F3A-258F-190686A5B336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2473F89F-2E94-DD7F-5B67-DD8AB6D190C4}"/>
              </a:ext>
            </a:extLst>
          </p:cNvPr>
          <p:cNvGrpSpPr/>
          <p:nvPr/>
        </p:nvGrpSpPr>
        <p:grpSpPr>
          <a:xfrm>
            <a:off x="12491013" y="5910075"/>
            <a:ext cx="1032074" cy="56696"/>
            <a:chOff x="12355975" y="1661070"/>
            <a:chExt cx="1032074" cy="56696"/>
          </a:xfrm>
        </p:grpSpPr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5270B4BC-9167-0756-6BE0-9B1E1AEC8FE0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51BE68EA-E8BD-EFB3-0459-2D11FFB60236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84EA81F4-B055-EB8B-9EB1-0E41DD93657C}"/>
              </a:ext>
            </a:extLst>
          </p:cNvPr>
          <p:cNvSpPr txBox="1"/>
          <p:nvPr/>
        </p:nvSpPr>
        <p:spPr>
          <a:xfrm>
            <a:off x="1458706" y="2783445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9768169D-C192-DBC9-2EE8-C405CF041416}"/>
              </a:ext>
            </a:extLst>
          </p:cNvPr>
          <p:cNvSpPr txBox="1"/>
          <p:nvPr/>
        </p:nvSpPr>
        <p:spPr>
          <a:xfrm>
            <a:off x="1135905" y="5725344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F0940FD-4EED-7566-B26C-0AB50B0B061F}"/>
              </a:ext>
            </a:extLst>
          </p:cNvPr>
          <p:cNvSpPr txBox="1"/>
          <p:nvPr/>
        </p:nvSpPr>
        <p:spPr>
          <a:xfrm>
            <a:off x="13452379" y="1533035"/>
            <a:ext cx="6550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DATA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9B07F76A-175C-8B39-D9DF-DD1B9F2A0241}"/>
              </a:ext>
            </a:extLst>
          </p:cNvPr>
          <p:cNvSpPr txBox="1"/>
          <p:nvPr/>
        </p:nvSpPr>
        <p:spPr>
          <a:xfrm>
            <a:off x="13586747" y="5776840"/>
            <a:ext cx="1110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47CE1737-F481-21DC-EEDA-CE4F80DCD5B3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2707007-E286-E99C-6B6E-65504C7FF859}"/>
              </a:ext>
            </a:extLst>
          </p:cNvPr>
          <p:cNvSpPr txBox="1"/>
          <p:nvPr/>
        </p:nvSpPr>
        <p:spPr>
          <a:xfrm>
            <a:off x="1319186" y="914690"/>
            <a:ext cx="3154429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Structures &amp; Process</a:t>
            </a:r>
          </a:p>
        </p:txBody>
      </p:sp>
    </p:spTree>
    <p:extLst>
      <p:ext uri="{BB962C8B-B14F-4D97-AF65-F5344CB8AC3E}">
        <p14:creationId xmlns:p14="http://schemas.microsoft.com/office/powerpoint/2010/main" val="2764738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F72CE2F-F16E-656F-4840-C144DE891BF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66929" y="3168313"/>
            <a:ext cx="9321310" cy="2999731"/>
          </a:xfrm>
        </p:spPr>
        <p:txBody>
          <a:bodyPr/>
          <a:lstStyle/>
          <a:p>
            <a:pPr algn="r"/>
            <a:r>
              <a:rPr lang="en-CA" sz="2400" b="1" dirty="0">
                <a:latin typeface="Roboto Mono" pitchFamily="49" charset="0"/>
                <a:ea typeface="Roboto Mono" pitchFamily="49" charset="0"/>
              </a:rPr>
              <a:t>Anne Gentil-Beccot</a:t>
            </a:r>
          </a:p>
          <a:p>
            <a:pPr algn="r"/>
            <a:r>
              <a:rPr lang="en-CA" sz="2400" dirty="0"/>
              <a:t>Open Science Coordinator</a:t>
            </a:r>
          </a:p>
          <a:p>
            <a:pPr algn="r"/>
            <a:r>
              <a:rPr lang="en-CA" sz="2400" dirty="0"/>
              <a:t>European Organization for Nuclear Research (CERN)</a:t>
            </a: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Anne.Gentil-Beccot@cern.ch</a:t>
            </a: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https://openscience.cern</a:t>
            </a: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en-US" sz="2400" dirty="0">
              <a:solidFill>
                <a:srgbClr val="44F1D9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2400" dirty="0">
                <a:solidFill>
                  <a:srgbClr val="44F1D9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2400" dirty="0">
              <a:solidFill>
                <a:srgbClr val="44F1D9"/>
              </a:solidFill>
            </a:endParaRPr>
          </a:p>
          <a:p>
            <a:pPr algn="r"/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422620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7D0DF4C-B127-C749-9AA6-3D4250B68B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3</a:t>
            </a:fld>
            <a:endParaRPr lang="es-ES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BAE0DC0D-C143-B88A-5E6A-6BE2DB4C4AD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-1"/>
            <a:ext cx="15119350" cy="864076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F0519E71-3819-6DE6-8C83-E10E9D18C278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8F37A70-70C1-4EAF-E343-5A92A7876100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1991-2024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AEFCA07-7738-C063-CA7D-B4100D04BA69}"/>
              </a:ext>
            </a:extLst>
          </p:cNvPr>
          <p:cNvGrpSpPr/>
          <p:nvPr/>
        </p:nvGrpSpPr>
        <p:grpSpPr>
          <a:xfrm>
            <a:off x="8120365" y="4408087"/>
            <a:ext cx="56696" cy="2052096"/>
            <a:chOff x="8172615" y="4408087"/>
            <a:chExt cx="56696" cy="2052096"/>
          </a:xfrm>
          <a:solidFill>
            <a:schemeClr val="bg1"/>
          </a:solidFill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873CEE3B-9CCA-7244-B884-22A51D8CED3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0963" y="4408087"/>
              <a:ext cx="0" cy="2024611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5CE93289-DBB0-F576-C8E4-856B1B031159}"/>
                </a:ext>
              </a:extLst>
            </p:cNvPr>
            <p:cNvSpPr/>
            <p:nvPr userDrawn="1"/>
          </p:nvSpPr>
          <p:spPr>
            <a:xfrm>
              <a:off x="8172615" y="6402579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10BD806-2447-5DBC-418A-545C53B28EA9}"/>
              </a:ext>
            </a:extLst>
          </p:cNvPr>
          <p:cNvCxnSpPr>
            <a:cxnSpLocks/>
          </p:cNvCxnSpPr>
          <p:nvPr/>
        </p:nvCxnSpPr>
        <p:spPr>
          <a:xfrm>
            <a:off x="1398575" y="2854316"/>
            <a:ext cx="0" cy="1538929"/>
          </a:xfrm>
          <a:prstGeom prst="line">
            <a:avLst/>
          </a:prstGeom>
          <a:ln>
            <a:solidFill>
              <a:srgbClr val="EEEEEE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" name="Group 15">
            <a:extLst>
              <a:ext uri="{FF2B5EF4-FFF2-40B4-BE49-F238E27FC236}">
                <a16:creationId xmlns:a16="http://schemas.microsoft.com/office/drawing/2014/main" id="{DAC72B04-1A9A-54AE-BBDA-1F2B0FBB5FE2}"/>
              </a:ext>
            </a:extLst>
          </p:cNvPr>
          <p:cNvGrpSpPr/>
          <p:nvPr/>
        </p:nvGrpSpPr>
        <p:grpSpPr>
          <a:xfrm>
            <a:off x="8176708" y="1767185"/>
            <a:ext cx="56696" cy="2512420"/>
            <a:chOff x="8176708" y="1767185"/>
            <a:chExt cx="56696" cy="2512420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E998850A-FD9C-9004-5704-FEC3570AF6C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5056" y="1811484"/>
              <a:ext cx="0" cy="2468121"/>
            </a:xfrm>
            <a:prstGeom prst="lin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09495E3F-B031-BB30-6CB8-367AA44FAAE6}"/>
                </a:ext>
              </a:extLst>
            </p:cNvPr>
            <p:cNvSpPr/>
            <p:nvPr userDrawn="1"/>
          </p:nvSpPr>
          <p:spPr>
            <a:xfrm>
              <a:off x="8176708" y="1767185"/>
              <a:ext cx="56696" cy="5760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4D9B432A-EC6D-5E90-7CD3-02D7CC33A72D}"/>
              </a:ext>
            </a:extLst>
          </p:cNvPr>
          <p:cNvGrpSpPr/>
          <p:nvPr/>
        </p:nvGrpSpPr>
        <p:grpSpPr>
          <a:xfrm>
            <a:off x="12655861" y="1111632"/>
            <a:ext cx="56696" cy="2684191"/>
            <a:chOff x="12655861" y="1111632"/>
            <a:chExt cx="56696" cy="2684191"/>
          </a:xfrm>
          <a:solidFill>
            <a:schemeClr val="bg1"/>
          </a:solidFill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BFF7DAE-5D98-720E-17BF-651C09D47B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84209" y="1140434"/>
              <a:ext cx="0" cy="265538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35DC785C-D8E0-3513-233B-B6978FAF27AB}"/>
                </a:ext>
              </a:extLst>
            </p:cNvPr>
            <p:cNvSpPr/>
            <p:nvPr userDrawn="1"/>
          </p:nvSpPr>
          <p:spPr>
            <a:xfrm>
              <a:off x="12655861" y="1111632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26561A3C-EB2B-80F5-8AAE-530DB6AF1BD9}"/>
              </a:ext>
            </a:extLst>
          </p:cNvPr>
          <p:cNvGrpSpPr/>
          <p:nvPr/>
        </p:nvGrpSpPr>
        <p:grpSpPr>
          <a:xfrm>
            <a:off x="10859454" y="4834190"/>
            <a:ext cx="56696" cy="2687821"/>
            <a:chOff x="10859454" y="5081483"/>
            <a:chExt cx="56696" cy="2687821"/>
          </a:xfrm>
          <a:solidFill>
            <a:schemeClr val="bg1"/>
          </a:solidFill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AF316796-3643-3DCD-0566-237CBF6BA4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87802" y="5081483"/>
              <a:ext cx="0" cy="2659019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EEF141BF-14F5-4FD7-99D9-6D48A3FC2891}"/>
                </a:ext>
              </a:extLst>
            </p:cNvPr>
            <p:cNvSpPr/>
            <p:nvPr userDrawn="1"/>
          </p:nvSpPr>
          <p:spPr>
            <a:xfrm>
              <a:off x="10859454" y="7711700"/>
              <a:ext cx="56696" cy="5760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2784"/>
            </a:p>
          </p:txBody>
        </p:sp>
      </p:grpSp>
      <p:sp>
        <p:nvSpPr>
          <p:cNvPr id="19" name="CuadroTexto 1">
            <a:extLst>
              <a:ext uri="{FF2B5EF4-FFF2-40B4-BE49-F238E27FC236}">
                <a16:creationId xmlns:a16="http://schemas.microsoft.com/office/drawing/2014/main" id="{42A3CF40-9CA4-5B05-35B8-C70E27C3A453}"/>
              </a:ext>
            </a:extLst>
          </p:cNvPr>
          <p:cNvSpPr txBox="1"/>
          <p:nvPr/>
        </p:nvSpPr>
        <p:spPr>
          <a:xfrm>
            <a:off x="1426923" y="267158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20" name="CuadroTexto 2">
            <a:extLst>
              <a:ext uri="{FF2B5EF4-FFF2-40B4-BE49-F238E27FC236}">
                <a16:creationId xmlns:a16="http://schemas.microsoft.com/office/drawing/2014/main" id="{85A9A134-6919-16A2-2D5C-11C22BEA504C}"/>
              </a:ext>
            </a:extLst>
          </p:cNvPr>
          <p:cNvSpPr txBox="1"/>
          <p:nvPr/>
        </p:nvSpPr>
        <p:spPr>
          <a:xfrm>
            <a:off x="1426923" y="2923159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US" sz="1600" dirty="0">
              <a:solidFill>
                <a:schemeClr val="bg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1" name="CuadroTexto 3">
            <a:extLst>
              <a:ext uri="{FF2B5EF4-FFF2-40B4-BE49-F238E27FC236}">
                <a16:creationId xmlns:a16="http://schemas.microsoft.com/office/drawing/2014/main" id="{A3197767-6D01-47E2-5316-0B3E3D6C9934}"/>
              </a:ext>
            </a:extLst>
          </p:cNvPr>
          <p:cNvSpPr txBox="1"/>
          <p:nvPr/>
        </p:nvSpPr>
        <p:spPr>
          <a:xfrm>
            <a:off x="8261752" y="162689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2" name="CuadroTexto 4">
            <a:extLst>
              <a:ext uri="{FF2B5EF4-FFF2-40B4-BE49-F238E27FC236}">
                <a16:creationId xmlns:a16="http://schemas.microsoft.com/office/drawing/2014/main" id="{11709964-60CC-4C62-2C57-8DEEE29D17CE}"/>
              </a:ext>
            </a:extLst>
          </p:cNvPr>
          <p:cNvSpPr txBox="1"/>
          <p:nvPr/>
        </p:nvSpPr>
        <p:spPr>
          <a:xfrm>
            <a:off x="8261752" y="188997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DA7F549-6D18-F427-3084-7CA2DD9D8A66}"/>
              </a:ext>
            </a:extLst>
          </p:cNvPr>
          <p:cNvSpPr txBox="1"/>
          <p:nvPr/>
        </p:nvSpPr>
        <p:spPr>
          <a:xfrm>
            <a:off x="12728396" y="9731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EA46767-3DF3-184E-B8D3-301CDE3B2887}"/>
              </a:ext>
            </a:extLst>
          </p:cNvPr>
          <p:cNvSpPr txBox="1"/>
          <p:nvPr/>
        </p:nvSpPr>
        <p:spPr>
          <a:xfrm>
            <a:off x="12728396" y="123045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Introduces Open Science Elements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91E751C-0E0D-A16D-9053-7BD2C095EF9C}"/>
              </a:ext>
            </a:extLst>
          </p:cNvPr>
          <p:cNvSpPr txBox="1"/>
          <p:nvPr/>
        </p:nvSpPr>
        <p:spPr>
          <a:xfrm>
            <a:off x="8137483" y="62595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6" name="CuadroTexto 15">
            <a:extLst>
              <a:ext uri="{FF2B5EF4-FFF2-40B4-BE49-F238E27FC236}">
                <a16:creationId xmlns:a16="http://schemas.microsoft.com/office/drawing/2014/main" id="{032B046F-3B31-8452-79D5-3BF42D5AD721}"/>
              </a:ext>
            </a:extLst>
          </p:cNvPr>
          <p:cNvSpPr txBox="1"/>
          <p:nvPr/>
        </p:nvSpPr>
        <p:spPr>
          <a:xfrm>
            <a:off x="8137483" y="652257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Launch of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</a:p>
        </p:txBody>
      </p:sp>
      <p:sp>
        <p:nvSpPr>
          <p:cNvPr id="27" name="CuadroTexto 16">
            <a:extLst>
              <a:ext uri="{FF2B5EF4-FFF2-40B4-BE49-F238E27FC236}">
                <a16:creationId xmlns:a16="http://schemas.microsoft.com/office/drawing/2014/main" id="{61703FC6-84CB-A215-FFA3-825F586B6696}"/>
              </a:ext>
            </a:extLst>
          </p:cNvPr>
          <p:cNvSpPr txBox="1"/>
          <p:nvPr/>
        </p:nvSpPr>
        <p:spPr>
          <a:xfrm>
            <a:off x="10944498" y="73259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i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28" name="CuadroTexto 20">
            <a:extLst>
              <a:ext uri="{FF2B5EF4-FFF2-40B4-BE49-F238E27FC236}">
                <a16:creationId xmlns:a16="http://schemas.microsoft.com/office/drawing/2014/main" id="{BB321CE7-2913-8C54-00A2-E3EC1DA0E1DF}"/>
              </a:ext>
            </a:extLst>
          </p:cNvPr>
          <p:cNvSpPr txBox="1"/>
          <p:nvPr/>
        </p:nvSpPr>
        <p:spPr>
          <a:xfrm>
            <a:off x="10944498" y="7588996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APS joins SCOAP</a:t>
            </a:r>
            <a:r>
              <a:rPr lang="en-US" sz="1600" baseline="30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US" sz="16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, 90% of OA in HEP</a:t>
            </a:r>
          </a:p>
        </p:txBody>
      </p:sp>
      <p:sp>
        <p:nvSpPr>
          <p:cNvPr id="29" name="Elipse 57">
            <a:extLst>
              <a:ext uri="{FF2B5EF4-FFF2-40B4-BE49-F238E27FC236}">
                <a16:creationId xmlns:a16="http://schemas.microsoft.com/office/drawing/2014/main" id="{F0916289-037C-98B1-87FD-07AA2F63F515}"/>
              </a:ext>
            </a:extLst>
          </p:cNvPr>
          <p:cNvSpPr/>
          <p:nvPr/>
        </p:nvSpPr>
        <p:spPr>
          <a:xfrm>
            <a:off x="1370228" y="2803077"/>
            <a:ext cx="56696" cy="5760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784"/>
          </a:p>
        </p:txBody>
      </p:sp>
    </p:spTree>
    <p:extLst>
      <p:ext uri="{BB962C8B-B14F-4D97-AF65-F5344CB8AC3E}">
        <p14:creationId xmlns:p14="http://schemas.microsoft.com/office/powerpoint/2010/main" val="3988520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242ECA7-E62A-EC44-7338-C59B45133F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CF5172A0-6D24-7D18-050C-B7456BEA9CDE}"/>
              </a:ext>
            </a:extLst>
          </p:cNvPr>
          <p:cNvSpPr/>
          <p:nvPr/>
        </p:nvSpPr>
        <p:spPr>
          <a:xfrm>
            <a:off x="1405632" y="4981094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00C667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Freeform 12">
            <a:extLst>
              <a:ext uri="{FF2B5EF4-FFF2-40B4-BE49-F238E27FC236}">
                <a16:creationId xmlns:a16="http://schemas.microsoft.com/office/drawing/2014/main" id="{6D17B783-1148-8EF1-092C-4DD2B60640BB}"/>
              </a:ext>
            </a:extLst>
          </p:cNvPr>
          <p:cNvSpPr/>
          <p:nvPr/>
        </p:nvSpPr>
        <p:spPr>
          <a:xfrm>
            <a:off x="1405632" y="1691686"/>
            <a:ext cx="6667384" cy="3288142"/>
          </a:xfrm>
          <a:custGeom>
            <a:avLst/>
            <a:gdLst>
              <a:gd name="connsiteX0" fmla="*/ 0 w 6667384"/>
              <a:gd name="connsiteY0" fmla="*/ 0 h 3288142"/>
              <a:gd name="connsiteX1" fmla="*/ 6667384 w 6667384"/>
              <a:gd name="connsiteY1" fmla="*/ 0 h 3288142"/>
              <a:gd name="connsiteX2" fmla="*/ 6667384 w 6667384"/>
              <a:gd name="connsiteY2" fmla="*/ 3288143 h 3288142"/>
              <a:gd name="connsiteX3" fmla="*/ 0 w 6667384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384" h="3288142">
                <a:moveTo>
                  <a:pt x="0" y="0"/>
                </a:moveTo>
                <a:lnTo>
                  <a:pt x="6667384" y="0"/>
                </a:lnTo>
                <a:lnTo>
                  <a:pt x="6667384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Freeform 13">
            <a:extLst>
              <a:ext uri="{FF2B5EF4-FFF2-40B4-BE49-F238E27FC236}">
                <a16:creationId xmlns:a16="http://schemas.microsoft.com/office/drawing/2014/main" id="{F22820A9-753A-BB07-919D-FAAD384CA400}"/>
              </a:ext>
            </a:extLst>
          </p:cNvPr>
          <p:cNvSpPr/>
          <p:nvPr/>
        </p:nvSpPr>
        <p:spPr>
          <a:xfrm>
            <a:off x="8073016" y="4981094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41A57A">
              <a:alpha val="63137"/>
            </a:srgbClr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6" name="Freeform 14">
            <a:extLst>
              <a:ext uri="{FF2B5EF4-FFF2-40B4-BE49-F238E27FC236}">
                <a16:creationId xmlns:a16="http://schemas.microsoft.com/office/drawing/2014/main" id="{BFF953BC-FF17-3F3E-7891-D142A6D93935}"/>
              </a:ext>
            </a:extLst>
          </p:cNvPr>
          <p:cNvSpPr/>
          <p:nvPr/>
        </p:nvSpPr>
        <p:spPr>
          <a:xfrm>
            <a:off x="8073016" y="1691686"/>
            <a:ext cx="6712338" cy="3288142"/>
          </a:xfrm>
          <a:custGeom>
            <a:avLst/>
            <a:gdLst>
              <a:gd name="connsiteX0" fmla="*/ 0 w 6712338"/>
              <a:gd name="connsiteY0" fmla="*/ 0 h 3288142"/>
              <a:gd name="connsiteX1" fmla="*/ 6712338 w 6712338"/>
              <a:gd name="connsiteY1" fmla="*/ 0 h 3288142"/>
              <a:gd name="connsiteX2" fmla="*/ 6712338 w 6712338"/>
              <a:gd name="connsiteY2" fmla="*/ 3288143 h 3288142"/>
              <a:gd name="connsiteX3" fmla="*/ 0 w 6712338"/>
              <a:gd name="connsiteY3" fmla="*/ 3288143 h 3288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12338" h="3288142">
                <a:moveTo>
                  <a:pt x="0" y="0"/>
                </a:moveTo>
                <a:lnTo>
                  <a:pt x="6712338" y="0"/>
                </a:lnTo>
                <a:lnTo>
                  <a:pt x="6712338" y="3288143"/>
                </a:lnTo>
                <a:lnTo>
                  <a:pt x="0" y="3288143"/>
                </a:lnTo>
                <a:close/>
              </a:path>
            </a:pathLst>
          </a:custGeom>
          <a:solidFill>
            <a:srgbClr val="7AC4A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BD16138-7803-F054-509D-8711F25A9C38}"/>
              </a:ext>
            </a:extLst>
          </p:cNvPr>
          <p:cNvSpPr txBox="1"/>
          <p:nvPr/>
        </p:nvSpPr>
        <p:spPr>
          <a:xfrm>
            <a:off x="2084724" y="1997855"/>
            <a:ext cx="3522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SCOAP</a:t>
            </a:r>
            <a:r>
              <a:rPr lang="es-ES" sz="4000" baseline="30000" dirty="0">
                <a:latin typeface="Poppins Medium" panose="00000600000000000000" pitchFamily="2" charset="0"/>
                <a:cs typeface="Poppins Medium" panose="00000600000000000000" pitchFamily="2" charset="0"/>
              </a:rPr>
              <a:t>3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EDF718A6-23CA-C222-5B8C-D91D332B6F51}"/>
              </a:ext>
            </a:extLst>
          </p:cNvPr>
          <p:cNvSpPr txBox="1"/>
          <p:nvPr/>
        </p:nvSpPr>
        <p:spPr>
          <a:xfrm>
            <a:off x="8591624" y="1997855"/>
            <a:ext cx="603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>
                <a:latin typeface="Poppins Medium" panose="00000600000000000000" pitchFamily="2" charset="0"/>
                <a:cs typeface="Poppins Medium" panose="00000600000000000000" pitchFamily="2" charset="0"/>
              </a:rPr>
              <a:t>COLLECTIVE MODELS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B9F4BF2-30DD-A80A-BC67-CCB1B7DBF6B9}"/>
              </a:ext>
            </a:extLst>
          </p:cNvPr>
          <p:cNvSpPr txBox="1"/>
          <p:nvPr/>
        </p:nvSpPr>
        <p:spPr>
          <a:xfrm>
            <a:off x="2099876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OA AGREEMENTS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08873E3-CEE7-F67E-1F04-615E615FF34A}"/>
              </a:ext>
            </a:extLst>
          </p:cNvPr>
          <p:cNvSpPr txBox="1"/>
          <p:nvPr/>
        </p:nvSpPr>
        <p:spPr>
          <a:xfrm>
            <a:off x="8598915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latin typeface="Poppins Medium" panose="00000600000000000000" pitchFamily="2" charset="0"/>
                <a:cs typeface="Poppins Medium" panose="00000600000000000000" pitchFamily="2" charset="0"/>
              </a:rPr>
              <a:t>INDIVIDUAL APC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635222F-BD82-B746-56D5-D96F9EE5F6C0}"/>
              </a:ext>
            </a:extLst>
          </p:cNvPr>
          <p:cNvSpPr txBox="1"/>
          <p:nvPr/>
        </p:nvSpPr>
        <p:spPr>
          <a:xfrm>
            <a:off x="2084724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Sponsoring consortium for Open Access publishing in Particle Physics.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A23E2D7-A273-AA11-E17A-4854C750C4EF}"/>
              </a:ext>
            </a:extLst>
          </p:cNvPr>
          <p:cNvSpPr txBox="1"/>
          <p:nvPr/>
        </p:nvSpPr>
        <p:spPr>
          <a:xfrm>
            <a:off x="8589629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supports other OA Model transparent for the author (S2O, sponsorship).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5A90764F-67BA-3861-1C48-CD5E14EE7BE3}"/>
              </a:ext>
            </a:extLst>
          </p:cNvPr>
          <p:cNvSpPr txBox="1"/>
          <p:nvPr/>
        </p:nvSpPr>
        <p:spPr>
          <a:xfrm>
            <a:off x="2084723" y="6135076"/>
            <a:ext cx="3860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CERN has negotiated Open Access Agreements with 10+ publishers for 4000+ journals.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378DA636-62C4-1AA5-F7A3-983867442DB1}"/>
              </a:ext>
            </a:extLst>
          </p:cNvPr>
          <p:cNvSpPr txBox="1"/>
          <p:nvPr/>
        </p:nvSpPr>
        <p:spPr>
          <a:xfrm>
            <a:off x="8589629" y="6135076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For other articles fees can </a:t>
            </a:r>
            <a:b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US" sz="1600">
                <a:latin typeface="Roboto Mono Light" panose="00000009000000000000" pitchFamily="49" charset="0"/>
                <a:ea typeface="Roboto Mono Light" panose="00000009000000000000" pitchFamily="49" charset="0"/>
              </a:rPr>
              <a:t>be centrally covered under Certain conditions.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6B8B71F-0BD9-8EF3-E127-9BA2655FB4E4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0E91474F-BDF9-3356-581E-2DB0DB16D250}"/>
              </a:ext>
            </a:extLst>
          </p:cNvPr>
          <p:cNvSpPr txBox="1"/>
          <p:nvPr/>
        </p:nvSpPr>
        <p:spPr>
          <a:xfrm>
            <a:off x="1319186" y="914690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Mechanisms</a:t>
            </a:r>
          </a:p>
        </p:txBody>
      </p:sp>
    </p:spTree>
    <p:extLst>
      <p:ext uri="{BB962C8B-B14F-4D97-AF65-F5344CB8AC3E}">
        <p14:creationId xmlns:p14="http://schemas.microsoft.com/office/powerpoint/2010/main" val="4237082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0E660-9FCE-D9DE-F43E-073F37F8F0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E9AF97A-43F6-5DBE-9D0B-C5AD0BF8E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11" y="490075"/>
            <a:ext cx="13604678" cy="76606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7921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E5103F-843B-6996-672D-E3D133A7E0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2735AD1-ADBF-E0B9-5D1C-63BD007D125B}"/>
              </a:ext>
            </a:extLst>
          </p:cNvPr>
          <p:cNvSpPr/>
          <p:nvPr/>
        </p:nvSpPr>
        <p:spPr>
          <a:xfrm>
            <a:off x="0" y="-1"/>
            <a:ext cx="628578" cy="864076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 descr="A group of blue and purple circles&#10;&#10;AI-generated content may be incorrect.">
            <a:extLst>
              <a:ext uri="{FF2B5EF4-FFF2-40B4-BE49-F238E27FC236}">
                <a16:creationId xmlns:a16="http://schemas.microsoft.com/office/drawing/2014/main" id="{C885E7CC-AC78-CEAD-A5EB-7E261EFE1E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r="3718"/>
          <a:stretch/>
        </p:blipFill>
        <p:spPr>
          <a:xfrm>
            <a:off x="571356" y="10"/>
            <a:ext cx="14547994" cy="8640753"/>
          </a:xfrm>
          <a:prstGeom prst="roundRect">
            <a:avLst>
              <a:gd name="adj" fmla="val 1663"/>
            </a:avLst>
          </a:prstGeom>
          <a:noFill/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B4D96E09-1EBD-5AE5-B5B6-6AE0EC15CC7F}"/>
              </a:ext>
            </a:extLst>
          </p:cNvPr>
          <p:cNvSpPr/>
          <p:nvPr/>
        </p:nvSpPr>
        <p:spPr>
          <a:xfrm>
            <a:off x="75126" y="136209"/>
            <a:ext cx="457200" cy="457200"/>
          </a:xfrm>
          <a:prstGeom prst="ellipse">
            <a:avLst/>
          </a:prstGeom>
          <a:solidFill>
            <a:srgbClr val="49259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B425E36-3F40-E47E-5295-18774419F93A}"/>
              </a:ext>
            </a:extLst>
          </p:cNvPr>
          <p:cNvSpPr/>
          <p:nvPr/>
        </p:nvSpPr>
        <p:spPr>
          <a:xfrm>
            <a:off x="75126" y="684263"/>
            <a:ext cx="457200" cy="457200"/>
          </a:xfrm>
          <a:prstGeom prst="ellipse">
            <a:avLst/>
          </a:prstGeom>
          <a:solidFill>
            <a:srgbClr val="02C1B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AA19D-0954-857D-99DE-0CCB86EFC021}"/>
              </a:ext>
            </a:extLst>
          </p:cNvPr>
          <p:cNvSpPr txBox="1"/>
          <p:nvPr/>
        </p:nvSpPr>
        <p:spPr>
          <a:xfrm>
            <a:off x="532326" y="191067"/>
            <a:ext cx="5162623" cy="33855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Partners in the SCOAP3 Collaboration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8C5804-AD21-77DE-58B4-FF01F8099372}"/>
              </a:ext>
            </a:extLst>
          </p:cNvPr>
          <p:cNvSpPr txBox="1"/>
          <p:nvPr/>
        </p:nvSpPr>
        <p:spPr>
          <a:xfrm>
            <a:off x="532327" y="620476"/>
            <a:ext cx="4119886" cy="58477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GB" sz="1600" b="1" dirty="0">
                <a:latin typeface="Roboto Mono Light" pitchFamily="49" charset="0"/>
                <a:ea typeface="Roboto Mono Light" pitchFamily="49" charset="0"/>
              </a:rPr>
              <a:t>Countries &amp; Territories with at least one SCOAP3 Author</a:t>
            </a:r>
            <a:endParaRPr lang="en-CA" sz="1600" b="1" dirty="0">
              <a:latin typeface="Roboto Mono Light" pitchFamily="49" charset="0"/>
              <a:ea typeface="Roboto Mono Light" pitchFamily="49" charset="0"/>
            </a:endParaRP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24D5446-436E-B975-A545-E0FCC0B7A8B5}"/>
              </a:ext>
            </a:extLst>
          </p:cNvPr>
          <p:cNvSpPr txBox="1">
            <a:spLocks/>
          </p:cNvSpPr>
          <p:nvPr/>
        </p:nvSpPr>
        <p:spPr>
          <a:xfrm>
            <a:off x="75125" y="7919781"/>
            <a:ext cx="3807063" cy="5847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1133947" rtl="0" eaLnBrk="1" latinLnBrk="0" hangingPunct="1">
              <a:lnSpc>
                <a:spcPct val="90000"/>
              </a:lnSpc>
              <a:spcBef>
                <a:spcPts val="1240"/>
              </a:spcBef>
              <a:buFont typeface="System Font Regular"/>
              <a:buNone/>
              <a:defRPr sz="4000" kern="1200">
                <a:solidFill>
                  <a:schemeClr val="bg1"/>
                </a:solidFill>
                <a:latin typeface="Poppins Medium" panose="00000600000000000000" pitchFamily="2" charset="0"/>
                <a:ea typeface="Roboto Mono Light" pitchFamily="49" charset="0"/>
                <a:cs typeface="Poppins Medium" panose="00000600000000000000" pitchFamily="2" charset="0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6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System Font Regular"/>
              <a:buChar char="–"/>
              <a:defRPr sz="15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3200" dirty="0">
                <a:solidFill>
                  <a:schemeClr val="tx1"/>
                </a:solidFill>
              </a:rPr>
              <a:t>Global Partners</a:t>
            </a:r>
          </a:p>
        </p:txBody>
      </p:sp>
      <p:pic>
        <p:nvPicPr>
          <p:cNvPr id="11" name="Picture 10" descr="A purple letters on a black background&#10;&#10;AI-generated content may be incorrect.">
            <a:extLst>
              <a:ext uri="{FF2B5EF4-FFF2-40B4-BE49-F238E27FC236}">
                <a16:creationId xmlns:a16="http://schemas.microsoft.com/office/drawing/2014/main" id="{0AB9A5E1-D3CA-E274-8624-C94E287FEE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3" y="7300590"/>
            <a:ext cx="2133635" cy="60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988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6CD2-893F-DB46-EDBB-16072ED960CF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1" y="353528"/>
            <a:ext cx="12632342" cy="72903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Open Access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0DE6D-7BB8-A865-18EF-CAB6DB4A438F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320141" y="1102157"/>
            <a:ext cx="10787776" cy="729039"/>
          </a:xfrm>
        </p:spPr>
        <p:txBody>
          <a:bodyPr>
            <a:normAutofit fontScale="85000"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Groundbreaking Results: 96% Open Access in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0267-2D39-B685-71C1-27F369C091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7</a:t>
            </a:fld>
            <a:endParaRPr lang="es-ES"/>
          </a:p>
        </p:txBody>
      </p:sp>
      <p:pic>
        <p:nvPicPr>
          <p:cNvPr id="8" name="Picture 7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0624B066-9D16-97FD-8E3D-DF5F67FC98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438" y="1977231"/>
            <a:ext cx="5981666" cy="603069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2" name="Picture 11" descr="A pie chart with text on it&#10;&#10;AI-generated content may be incorrect.">
            <a:extLst>
              <a:ext uri="{FF2B5EF4-FFF2-40B4-BE49-F238E27FC236}">
                <a16:creationId xmlns:a16="http://schemas.microsoft.com/office/drawing/2014/main" id="{B93AA312-5480-D62D-BCF2-C36D989C3A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54" y="2623775"/>
            <a:ext cx="5832275" cy="4748575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44383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A15C3-1C12-8430-23C4-3057961F0283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320140" y="264189"/>
            <a:ext cx="9526535" cy="135965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Supporting</a:t>
            </a:r>
            <a:r>
              <a:rPr lang="en-US" dirty="0"/>
              <a:t> </a:t>
            </a:r>
            <a:r>
              <a:rPr lang="en-US" dirty="0">
                <a:solidFill>
                  <a:schemeClr val="bg1"/>
                </a:solidFill>
              </a:rPr>
              <a:t>Global Open Access &amp; Open Science Infrastructures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98F30-9100-4235-B154-A9ECE4F254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3919F6-11AC-F929-C8D3-D6F86F443854}"/>
              </a:ext>
            </a:extLst>
          </p:cNvPr>
          <p:cNvSpPr txBox="1"/>
          <p:nvPr/>
        </p:nvSpPr>
        <p:spPr>
          <a:xfrm>
            <a:off x="1320140" y="1983559"/>
            <a:ext cx="7524315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Open Access and Open science need a globalized  infrastructure…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With standardized metadata and persistent identifiers (ORCID, ROR, </a:t>
            </a:r>
            <a:r>
              <a:rPr lang="en-GB" sz="2800" dirty="0" err="1">
                <a:solidFill>
                  <a:schemeClr val="bg1"/>
                </a:solidFill>
              </a:rPr>
              <a:t>CrossRef</a:t>
            </a:r>
            <a:r>
              <a:rPr lang="en-GB" sz="2800" dirty="0">
                <a:solidFill>
                  <a:schemeClr val="bg1"/>
                </a:solidFill>
              </a:rPr>
              <a:t>, OA Switchboard…)</a:t>
            </a:r>
          </a:p>
          <a:p>
            <a:pPr marL="913120" lvl="1" indent="-342900">
              <a:spcAft>
                <a:spcPts val="36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And Open Infrastructure created and used by the community  (DOAJ, OAPEN, OJS…)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10E2694-7BA1-9E99-CC14-47EA9132F9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5375" y="3373636"/>
            <a:ext cx="989815" cy="64008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F487D2F7-96BB-89FF-6C5F-38919A41C7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745976" y="3543272"/>
            <a:ext cx="1965961" cy="64008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498B99C-8309-E0D8-C752-334EFE70F7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300308" y="4323732"/>
            <a:ext cx="2112264" cy="640080"/>
          </a:xfrm>
          <a:prstGeom prst="rect">
            <a:avLst/>
          </a:prstGeom>
        </p:spPr>
      </p:pic>
      <p:pic>
        <p:nvPicPr>
          <p:cNvPr id="13" name="Picture 12" descr="A grey text on a white background&#10;&#10;AI-generated content may be incorrect.">
            <a:extLst>
              <a:ext uri="{FF2B5EF4-FFF2-40B4-BE49-F238E27FC236}">
                <a16:creationId xmlns:a16="http://schemas.microsoft.com/office/drawing/2014/main" id="{55D37292-041F-5970-9C53-3311D09872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019" y="2423540"/>
            <a:ext cx="3163613" cy="640080"/>
          </a:xfrm>
          <a:prstGeom prst="rect">
            <a:avLst/>
          </a:prstGeom>
        </p:spPr>
      </p:pic>
      <p:pic>
        <p:nvPicPr>
          <p:cNvPr id="15" name="Picture 14" descr="A black and white logo&#10;&#10;Description automatically generated">
            <a:extLst>
              <a:ext uri="{FF2B5EF4-FFF2-40B4-BE49-F238E27FC236}">
                <a16:creationId xmlns:a16="http://schemas.microsoft.com/office/drawing/2014/main" id="{14B73F82-6015-2ECE-7243-2A074026BB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46723" y="5567514"/>
            <a:ext cx="3331697" cy="640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43933DE-A40D-A64C-D100-AA94FCFA22F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12489" y="6517610"/>
            <a:ext cx="1091775" cy="640080"/>
          </a:xfrm>
          <a:prstGeom prst="rect">
            <a:avLst/>
          </a:prstGeom>
        </p:spPr>
      </p:pic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A7F48080-7473-91E4-81F9-C63334D4C8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0637" y="6888994"/>
            <a:ext cx="278130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98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460AC3-CF0B-2306-123C-1B578EE5492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CA" dirty="0"/>
              <a:t>Open Data</a:t>
            </a:r>
          </a:p>
        </p:txBody>
      </p:sp>
    </p:spTree>
    <p:extLst>
      <p:ext uri="{BB962C8B-B14F-4D97-AF65-F5344CB8AC3E}">
        <p14:creationId xmlns:p14="http://schemas.microsoft.com/office/powerpoint/2010/main" val="274520838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B7DF1F0E-BD2A-EC42-9664-81930359BE47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FAA7489B-F109-F740-9753-76406494D849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91D8A844-83E0-604D-B865-A2507FF3E586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5FC99792-4936-FF4B-BF54-D932B3D9047B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42E00B77-C100-E34B-B304-6CF9CF80A45E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7F32B2AB-BF00-4E44-8FAE-1FF5D468464C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99EEF144-D7E4-D345-BC04-9A7B193B987B}"/>
    </a:ext>
  </a:extLst>
</a:theme>
</file>

<file path=ppt/theme/theme8.xml><?xml version="1.0" encoding="utf-8"?>
<a:theme xmlns:a="http://schemas.openxmlformats.org/drawingml/2006/main" name="1_Front Page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503 Dutch Libraries " id="{4A705E17-34EE-1A40-BDE2-7A1602766D57}" vid="{53D8CEC9-7AFA-E944-B5D0-1BB8CC139236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276</TotalTime>
  <Words>948</Words>
  <Application>Microsoft Macintosh PowerPoint</Application>
  <PresentationFormat>Custom</PresentationFormat>
  <Paragraphs>216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23</vt:i4>
      </vt:variant>
    </vt:vector>
  </HeadingPairs>
  <TitlesOfParts>
    <vt:vector size="40" baseType="lpstr">
      <vt:lpstr>Arial</vt:lpstr>
      <vt:lpstr>Roboto Mono ExtraLight</vt:lpstr>
      <vt:lpstr>Poppins Medium</vt:lpstr>
      <vt:lpstr>Roboto Mono</vt:lpstr>
      <vt:lpstr>System Font Regular</vt:lpstr>
      <vt:lpstr>Roboto Mono bold</vt:lpstr>
      <vt:lpstr>Roboto Mono Light</vt:lpstr>
      <vt:lpstr>Poppins ExtraLight</vt:lpstr>
      <vt:lpstr>Aptos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1_Front Page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Anne Gentil-Beccot</dc:creator>
  <cp:lastModifiedBy>Anne Gentil-Beccot</cp:lastModifiedBy>
  <cp:revision>5</cp:revision>
  <dcterms:created xsi:type="dcterms:W3CDTF">2025-03-14T11:45:49Z</dcterms:created>
  <dcterms:modified xsi:type="dcterms:W3CDTF">2025-03-17T07:44:13Z</dcterms:modified>
</cp:coreProperties>
</file>