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notesMasterIdLst>
    <p:notesMasterId r:id="rId30"/>
  </p:notesMasterIdLst>
  <p:sldIdLst>
    <p:sldId id="264" r:id="rId2"/>
    <p:sldId id="21315" r:id="rId3"/>
    <p:sldId id="21451" r:id="rId4"/>
    <p:sldId id="21443" r:id="rId5"/>
    <p:sldId id="21406" r:id="rId6"/>
    <p:sldId id="21420" r:id="rId7"/>
    <p:sldId id="21421" r:id="rId8"/>
    <p:sldId id="21423" r:id="rId9"/>
    <p:sldId id="21439" r:id="rId10"/>
    <p:sldId id="21433" r:id="rId11"/>
    <p:sldId id="21425" r:id="rId12"/>
    <p:sldId id="21426" r:id="rId13"/>
    <p:sldId id="21427" r:id="rId14"/>
    <p:sldId id="21428" r:id="rId15"/>
    <p:sldId id="21429" r:id="rId16"/>
    <p:sldId id="21430" r:id="rId17"/>
    <p:sldId id="21431" r:id="rId18"/>
    <p:sldId id="21436" r:id="rId19"/>
    <p:sldId id="21434" r:id="rId20"/>
    <p:sldId id="21435" r:id="rId21"/>
    <p:sldId id="21448" r:id="rId22"/>
    <p:sldId id="21416" r:id="rId23"/>
    <p:sldId id="21285" r:id="rId24"/>
    <p:sldId id="21446" r:id="rId25"/>
    <p:sldId id="21450" r:id="rId26"/>
    <p:sldId id="21447" r:id="rId27"/>
    <p:sldId id="21415" r:id="rId28"/>
    <p:sldId id="21282" r:id="rId29"/>
  </p:sldIdLst>
  <p:sldSz cx="9144000" cy="5143500" type="screen16x9"/>
  <p:notesSz cx="7772400" cy="10058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ADA"/>
    <a:srgbClr val="C8FCF4"/>
    <a:srgbClr val="A9D000"/>
    <a:srgbClr val="E7E9F7"/>
    <a:srgbClr val="87D100"/>
    <a:srgbClr val="98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3"/>
    <p:restoredTop sz="93630"/>
  </p:normalViewPr>
  <p:slideViewPr>
    <p:cSldViewPr snapToGrid="0">
      <p:cViewPr varScale="1">
        <p:scale>
          <a:sx n="152" d="100"/>
          <a:sy n="152" d="100"/>
        </p:scale>
        <p:origin x="5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DFC96A2-6385-3442-99DE-075984665CA1}" type="datetimeFigureOut">
              <a:rPr lang="en-CH" smtClean="0"/>
              <a:t>04.03.2025</a:t>
            </a:fld>
            <a:endParaRPr lang="en-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74E300D-DBBF-3848-BA67-121F084FCDA6}" type="slidenum">
              <a:rPr lang="en-CH" smtClean="0"/>
              <a:t>‹#›</a:t>
            </a:fld>
            <a:endParaRPr lang="en-CH"/>
          </a:p>
        </p:txBody>
      </p:sp>
    </p:spTree>
    <p:extLst>
      <p:ext uri="{BB962C8B-B14F-4D97-AF65-F5344CB8AC3E}">
        <p14:creationId xmlns:p14="http://schemas.microsoft.com/office/powerpoint/2010/main" val="3994681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360FD-9D4F-6627-CEBD-4B934389B5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21C3A6-360C-8E11-7D74-9544418C00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FF28B0-806D-BBCC-D593-E3F0DC9A6A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AF3EC57-55A8-450F-0529-865FB7478CB0}"/>
              </a:ext>
            </a:extLst>
          </p:cNvPr>
          <p:cNvSpPr>
            <a:spLocks noGrp="1"/>
          </p:cNvSpPr>
          <p:nvPr>
            <p:ph type="sldNum" sz="quarter" idx="5"/>
          </p:nvPr>
        </p:nvSpPr>
        <p:spPr/>
        <p:txBody>
          <a:bodyPr/>
          <a:lstStyle/>
          <a:p>
            <a:fld id="{874E300D-DBBF-3848-BA67-121F084FCDA6}" type="slidenum">
              <a:rPr lang="en-CH" smtClean="0"/>
              <a:t>21</a:t>
            </a:fld>
            <a:endParaRPr lang="en-CH"/>
          </a:p>
        </p:txBody>
      </p:sp>
    </p:spTree>
    <p:extLst>
      <p:ext uri="{BB962C8B-B14F-4D97-AF65-F5344CB8AC3E}">
        <p14:creationId xmlns:p14="http://schemas.microsoft.com/office/powerpoint/2010/main" val="4257272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7"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8"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0"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1"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2"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3"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5"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6"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7"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8"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9"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0"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mn-lt"/>
              </a:defRPr>
            </a:lvl1pPr>
            <a:lvl2pPr marL="742950" indent="-285750">
              <a:buClr>
                <a:schemeClr val="tx1"/>
              </a:buClr>
              <a:buFont typeface="Arial"/>
              <a:buChar char="•"/>
              <a:defRPr sz="2000">
                <a:solidFill>
                  <a:srgbClr val="000000"/>
                </a:solidFill>
                <a:latin typeface="+mn-lt"/>
              </a:defRPr>
            </a:lvl2pPr>
            <a:lvl3pPr marL="1143000" indent="-228600">
              <a:buClr>
                <a:schemeClr val="tx1"/>
              </a:buClr>
              <a:buFont typeface="Arial"/>
              <a:buChar char="•"/>
              <a:defRPr sz="2000">
                <a:solidFill>
                  <a:srgbClr val="000000"/>
                </a:solidFill>
                <a:latin typeface="+mn-lt"/>
              </a:defRPr>
            </a:lvl3pPr>
            <a:lvl4pPr marL="1600200" indent="-228600">
              <a:buClr>
                <a:schemeClr val="tx1"/>
              </a:buClr>
              <a:buFont typeface="Arial"/>
              <a:buChar char="•"/>
              <a:defRPr sz="2000">
                <a:solidFill>
                  <a:srgbClr val="000000"/>
                </a:solidFill>
                <a:latin typeface="+mn-lt"/>
              </a:defRPr>
            </a:lvl4pPr>
            <a:lvl5pPr marL="2057400" indent="-228600">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79512" y="4948014"/>
            <a:ext cx="7516688" cy="230015"/>
          </a:xfrm>
          <a:prstGeom prst="rect">
            <a:avLst/>
          </a:prstGeom>
        </p:spPr>
        <p:txBody>
          <a:bodyPr lIns="0" tIns="0" rIns="0" bIns="0"/>
          <a:lstStyle>
            <a:lvl1pPr algn="ctr">
              <a:defRPr sz="1200">
                <a:latin typeface="Calibri"/>
                <a:cs typeface="Calibri"/>
              </a:defRPr>
            </a:lvl1pPr>
          </a:lstStyle>
          <a:p>
            <a:r>
              <a:rPr lang="en-US"/>
              <a:t>D. Schulte      Muon Collider, LDG Review, February 2025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290165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LDG Review, February 2025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extLst>
      <p:ext uri="{BB962C8B-B14F-4D97-AF65-F5344CB8AC3E}">
        <p14:creationId xmlns:p14="http://schemas.microsoft.com/office/powerpoint/2010/main" val="4190614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a:p>
        </p:txBody>
      </p:sp>
      <p:sp>
        <p:nvSpPr>
          <p:cNvPr id="5" name="Footer Placeholder 4"/>
          <p:cNvSpPr>
            <a:spLocks noGrp="1"/>
          </p:cNvSpPr>
          <p:nvPr>
            <p:ph type="ftr" sz="quarter" idx="11"/>
          </p:nvPr>
        </p:nvSpPr>
        <p:spPr>
          <a:xfrm>
            <a:off x="1282700" y="4922045"/>
            <a:ext cx="4191001" cy="192882"/>
          </a:xfrm>
        </p:spPr>
        <p:txBody>
          <a:bodyPr/>
          <a:lstStyle>
            <a:lvl1pPr algn="l">
              <a:defRPr/>
            </a:lvl1pPr>
          </a:lstStyle>
          <a:p>
            <a:r>
              <a:rPr lang="en-US"/>
              <a:t>D. Schulte      Muon Collider, LDG Review, February 2025 </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1144053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6"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8"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0"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1"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5"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6"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7"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1"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5"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7"/>
          <a:stretch/>
        </p:blipFill>
        <p:spPr>
          <a:xfrm>
            <a:off x="0" y="4947840"/>
            <a:ext cx="9143280" cy="264600"/>
          </a:xfrm>
          <a:prstGeom prst="rect">
            <a:avLst/>
          </a:prstGeom>
          <a:ln w="0">
            <a:noFill/>
          </a:ln>
        </p:spPr>
      </p:pic>
      <p:pic>
        <p:nvPicPr>
          <p:cNvPr id="81" name="Image 6" descr="MCC-inernational-finalV01.png"/>
          <p:cNvPicPr/>
          <p:nvPr/>
        </p:nvPicPr>
        <p:blipFill>
          <a:blip r:embed="rId18" cstate="hqprint">
            <a:extLst>
              <a:ext uri="{28A0092B-C50C-407E-A947-70E740481C1C}">
                <a14:useLocalDpi xmlns:a14="http://schemas.microsoft.com/office/drawing/2010/main"/>
              </a:ext>
            </a:extLst>
          </a:blip>
          <a:stretch/>
        </p:blipFill>
        <p:spPr>
          <a:xfrm>
            <a:off x="8110800" y="36000"/>
            <a:ext cx="1013040" cy="1013040"/>
          </a:xfrm>
          <a:prstGeom prst="rect">
            <a:avLst/>
          </a:prstGeom>
          <a:ln w="0">
            <a:noFill/>
          </a:ln>
        </p:spPr>
      </p:pic>
      <p:pic>
        <p:nvPicPr>
          <p:cNvPr id="82" name="Image 8" descr="MUON-Slide-graphBase-pagebottom.jpg"/>
          <p:cNvPicPr/>
          <p:nvPr/>
        </p:nvPicPr>
        <p:blipFill>
          <a:blip r:embed="rId17"/>
          <a:stretch/>
        </p:blipFill>
        <p:spPr>
          <a:xfrm>
            <a:off x="-12600" y="4705200"/>
            <a:ext cx="9143280" cy="507240"/>
          </a:xfrm>
          <a:prstGeom prst="rect">
            <a:avLst/>
          </a:prstGeom>
          <a:ln w="0">
            <a:noFill/>
          </a:ln>
        </p:spPr>
      </p:pic>
      <p:sp>
        <p:nvSpPr>
          <p:cNvPr id="8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91" r:id="rId14"/>
    <p:sldLayoutId id="2147483692"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6.png"/><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3.xml"/><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3.xm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1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3.xml"/><Relationship Id="rId6" Type="http://schemas.openxmlformats.org/officeDocument/2006/relationships/image" Target="../media/image66.emf"/><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7" Type="http://schemas.openxmlformats.org/officeDocument/2006/relationships/image" Target="../media/image30.emf"/><Relationship Id="rId2"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11.emf"/><Relationship Id="rId4" Type="http://schemas.openxmlformats.org/officeDocument/2006/relationships/image" Target="../media/image28.tiff"/></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32503" y="57150"/>
            <a:ext cx="1391497" cy="1391497"/>
          </a:xfrm>
          <a:prstGeom prst="rect">
            <a:avLst/>
          </a:prstGeom>
        </p:spPr>
      </p:pic>
      <p:sp>
        <p:nvSpPr>
          <p:cNvPr id="87" name="ZoneTexte 86"/>
          <p:cNvSpPr txBox="1"/>
          <p:nvPr/>
        </p:nvSpPr>
        <p:spPr>
          <a:xfrm>
            <a:off x="4878139" y="391825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LDG Review, February, 2025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Muon Collider</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939454" y="94454"/>
            <a:ext cx="1151732" cy="1323172"/>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
        <p:nvSpPr>
          <p:cNvPr id="6" name="Slide Number Placeholder 5">
            <a:extLst>
              <a:ext uri="{FF2B5EF4-FFF2-40B4-BE49-F238E27FC236}">
                <a16:creationId xmlns:a16="http://schemas.microsoft.com/office/drawing/2014/main" id="{232A0084-3AF4-DA66-FE48-90AF6B31D2F5}"/>
              </a:ext>
            </a:extLst>
          </p:cNvPr>
          <p:cNvSpPr>
            <a:spLocks noGrp="1"/>
          </p:cNvSpPr>
          <p:nvPr>
            <p:ph type="sldNum" sz="quarter" idx="4"/>
          </p:nvPr>
        </p:nvSpPr>
        <p:spPr/>
        <p:txBody>
          <a:bodyPr/>
          <a:lstStyle/>
          <a:p>
            <a:fld id="{974172A1-1CBF-0B40-9234-7D4D80EC19EA}" type="slidenum">
              <a:rPr lang="en-GB" smtClean="0"/>
              <a:pPr/>
              <a:t>1</a:t>
            </a:fld>
            <a:endParaRPr lang="en-GB" dirty="0"/>
          </a:p>
        </p:txBody>
      </p:sp>
      <p:sp>
        <p:nvSpPr>
          <p:cNvPr id="2" name="Footer Placeholder 1">
            <a:extLst>
              <a:ext uri="{FF2B5EF4-FFF2-40B4-BE49-F238E27FC236}">
                <a16:creationId xmlns:a16="http://schemas.microsoft.com/office/drawing/2014/main" id="{907E4552-87B4-2CC6-0101-9991C1ABFD7E}"/>
              </a:ext>
            </a:extLst>
          </p:cNvPr>
          <p:cNvSpPr>
            <a:spLocks noGrp="1"/>
          </p:cNvSpPr>
          <p:nvPr>
            <p:ph type="ftr" sz="quarter" idx="3"/>
          </p:nvPr>
        </p:nvSpPr>
        <p:spPr/>
        <p:txBody>
          <a:bodyPr/>
          <a:lstStyle/>
          <a:p>
            <a:pPr algn="l"/>
            <a:r>
              <a:rPr lang="en-US"/>
              <a:t>D. Schulte      Muon Collider, LDG Review, February 2025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C2F8A-6603-7A41-CE3C-987F9B06A59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4E7CE50-2CFC-251C-005F-F74FE58F4E20}"/>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RF Technology (RF/MOD)</a:t>
            </a:r>
          </a:p>
        </p:txBody>
      </p:sp>
      <p:sp>
        <p:nvSpPr>
          <p:cNvPr id="52" name="Espace réservé du pied de page 4">
            <a:extLst>
              <a:ext uri="{FF2B5EF4-FFF2-40B4-BE49-F238E27FC236}">
                <a16:creationId xmlns:a16="http://schemas.microsoft.com/office/drawing/2014/main" id="{5205E1E4-D733-CED2-DEEF-583E129DB85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60D12910-59FC-9606-87FC-0B1F6EA498D6}"/>
              </a:ext>
            </a:extLst>
          </p:cNvPr>
          <p:cNvSpPr txBox="1"/>
          <p:nvPr/>
        </p:nvSpPr>
        <p:spPr>
          <a:xfrm>
            <a:off x="141273" y="3657550"/>
            <a:ext cx="3635294" cy="738664"/>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Some improvement for space charge in some 6D cooling cells required (ongoing)</a:t>
            </a:r>
          </a:p>
        </p:txBody>
      </p:sp>
      <p:sp>
        <p:nvSpPr>
          <p:cNvPr id="2" name="Slide Number Placeholder 1">
            <a:extLst>
              <a:ext uri="{FF2B5EF4-FFF2-40B4-BE49-F238E27FC236}">
                <a16:creationId xmlns:a16="http://schemas.microsoft.com/office/drawing/2014/main" id="{74E77345-851B-472C-8E6F-44CC1ED25F67}"/>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7" name="TextBox 6">
            <a:extLst>
              <a:ext uri="{FF2B5EF4-FFF2-40B4-BE49-F238E27FC236}">
                <a16:creationId xmlns:a16="http://schemas.microsoft.com/office/drawing/2014/main" id="{FE1EB76D-F180-8ABF-25AC-027D53AA76FF}"/>
              </a:ext>
            </a:extLst>
          </p:cNvPr>
          <p:cNvSpPr txBox="1"/>
          <p:nvPr/>
        </p:nvSpPr>
        <p:spPr>
          <a:xfrm>
            <a:off x="141274" y="1545646"/>
            <a:ext cx="3635293" cy="2031325"/>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Frequencies selected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Started RF cavity designs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Two options considered (magnetic and electric coupling)</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Beam loading needs to be controlled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Gradients along cooling complex defined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Cavity design for cooling module test exists and is being updated</a:t>
            </a:r>
          </a:p>
        </p:txBody>
      </p:sp>
      <p:sp>
        <p:nvSpPr>
          <p:cNvPr id="35" name="AutoShape 2">
            <a:extLst>
              <a:ext uri="{FF2B5EF4-FFF2-40B4-BE49-F238E27FC236}">
                <a16:creationId xmlns:a16="http://schemas.microsoft.com/office/drawing/2014/main" id="{670AB90B-43E7-29C5-80A2-3CE90364F2E2}"/>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85994742-7997-FAEE-0F01-8889E0ECFAA3}"/>
              </a:ext>
            </a:extLst>
          </p:cNvPr>
          <p:cNvSpPr txBox="1"/>
          <p:nvPr/>
        </p:nvSpPr>
        <p:spPr>
          <a:xfrm>
            <a:off x="141274" y="524531"/>
            <a:ext cx="3635293" cy="954107"/>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A concept for the normal-conducting accelerating cavities of the muon cooling complex considering beam loading</a:t>
            </a:r>
            <a:endParaRPr lang="en-US" sz="1400" b="1"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B71AC23A-A7CF-695D-3906-F562E1C0CD37}"/>
              </a:ext>
            </a:extLst>
          </p:cNvPr>
          <p:cNvPicPr>
            <a:picLocks noChangeAspect="1"/>
          </p:cNvPicPr>
          <p:nvPr/>
        </p:nvPicPr>
        <p:blipFill>
          <a:blip r:embed="rId2"/>
          <a:srcRect l="44999" t="22954" r="3457" b="13481"/>
          <a:stretch/>
        </p:blipFill>
        <p:spPr>
          <a:xfrm>
            <a:off x="4572000" y="1762534"/>
            <a:ext cx="1848074" cy="1610495"/>
          </a:xfrm>
          <a:prstGeom prst="rect">
            <a:avLst/>
          </a:prstGeom>
        </p:spPr>
      </p:pic>
      <p:pic>
        <p:nvPicPr>
          <p:cNvPr id="10" name="Picture 9" descr="A diagram of a cu wall and a vacuum&#10;&#10;Description automatically generated">
            <a:extLst>
              <a:ext uri="{FF2B5EF4-FFF2-40B4-BE49-F238E27FC236}">
                <a16:creationId xmlns:a16="http://schemas.microsoft.com/office/drawing/2014/main" id="{E7DC55C5-0D86-6887-FCB5-C30047EB9CB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28730" y="1771436"/>
            <a:ext cx="2167260" cy="1535476"/>
          </a:xfrm>
          <a:prstGeom prst="rect">
            <a:avLst/>
          </a:prstGeom>
        </p:spPr>
      </p:pic>
      <p:pic>
        <p:nvPicPr>
          <p:cNvPr id="11" name="Picture 10" descr="A rainbow colored diagram of a graph&#10;&#10;Description automatically generated with medium confidence">
            <a:extLst>
              <a:ext uri="{FF2B5EF4-FFF2-40B4-BE49-F238E27FC236}">
                <a16:creationId xmlns:a16="http://schemas.microsoft.com/office/drawing/2014/main" id="{AECCD324-9602-2A95-6918-8D4FF939F5E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75777" y="552907"/>
            <a:ext cx="3201423" cy="1229532"/>
          </a:xfrm>
          <a:prstGeom prst="rect">
            <a:avLst/>
          </a:prstGeom>
        </p:spPr>
      </p:pic>
      <p:sp>
        <p:nvSpPr>
          <p:cNvPr id="15" name="TextBox 14">
            <a:extLst>
              <a:ext uri="{FF2B5EF4-FFF2-40B4-BE49-F238E27FC236}">
                <a16:creationId xmlns:a16="http://schemas.microsoft.com/office/drawing/2014/main" id="{69ADC6DE-C9F3-BD24-5684-AF8DF7C23A1F}"/>
              </a:ext>
            </a:extLst>
          </p:cNvPr>
          <p:cNvSpPr txBox="1"/>
          <p:nvPr/>
        </p:nvSpPr>
        <p:spPr>
          <a:xfrm>
            <a:off x="3983686" y="3417374"/>
            <a:ext cx="4245914" cy="138499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High-field RF gradients in solenoid field have been demonstrated at FNAL, test stand no longer exists</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Need new RF test stand urgently</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INFN started some funding</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SLAC is preparing test stand for 3 to 1.3 GHz</a:t>
            </a:r>
          </a:p>
        </p:txBody>
      </p:sp>
    </p:spTree>
    <p:extLst>
      <p:ext uri="{BB962C8B-B14F-4D97-AF65-F5344CB8AC3E}">
        <p14:creationId xmlns:p14="http://schemas.microsoft.com/office/powerpoint/2010/main" val="2712622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F2A332-3D11-8EC1-F9A3-1CE7EB5E73A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DECE74E-3C0B-9DBD-C3EB-F09264F68F7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Solenoids (HFM)</a:t>
            </a:r>
          </a:p>
        </p:txBody>
      </p:sp>
      <p:sp>
        <p:nvSpPr>
          <p:cNvPr id="52" name="Espace réservé du pied de page 4">
            <a:extLst>
              <a:ext uri="{FF2B5EF4-FFF2-40B4-BE49-F238E27FC236}">
                <a16:creationId xmlns:a16="http://schemas.microsoft.com/office/drawing/2014/main" id="{1AF4F673-54FC-24A1-B6EC-F52B6250F91B}"/>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BF789220-FA81-2E4B-E809-8E9EA1B46476}"/>
              </a:ext>
            </a:extLst>
          </p:cNvPr>
          <p:cNvSpPr txBox="1"/>
          <p:nvPr/>
        </p:nvSpPr>
        <p:spPr>
          <a:xfrm>
            <a:off x="118219" y="3144365"/>
            <a:ext cx="3635294" cy="1815882"/>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Split 6D cooling solenoids need to be demonstrated in compact module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40 T final cooling solenoid appears feasible (32 T all HTS has been demonstrated by LNCMI, 45 T HTS insert by </a:t>
            </a:r>
            <a:r>
              <a:rPr lang="en-US" sz="1400" b="0" i="0" u="none" strike="noStrike" dirty="0">
                <a:solidFill>
                  <a:srgbClr val="000000"/>
                </a:solidFill>
                <a:effectLst/>
                <a:latin typeface="Helvetica" pitchFamily="2" charset="0"/>
              </a:rPr>
              <a:t>NHMFL</a:t>
            </a:r>
            <a:r>
              <a:rPr lang="en-US" sz="1400" spc="-1" dirty="0">
                <a:solidFill>
                  <a:srgbClr val="000000"/>
                </a:solidFill>
                <a:latin typeface="Calibri" panose="020F0502020204030204" pitchFamily="34" charset="0"/>
                <a:cs typeface="Calibri" panose="020F0502020204030204" pitchFamily="34" charset="0"/>
              </a:rPr>
              <a:t>, note: Ultimate limit may be 55 T)</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Experiments now required</a:t>
            </a:r>
          </a:p>
        </p:txBody>
      </p:sp>
      <p:sp>
        <p:nvSpPr>
          <p:cNvPr id="2" name="Slide Number Placeholder 1">
            <a:extLst>
              <a:ext uri="{FF2B5EF4-FFF2-40B4-BE49-F238E27FC236}">
                <a16:creationId xmlns:a16="http://schemas.microsoft.com/office/drawing/2014/main" id="{57DE83A8-F427-2BA5-8A77-C9CA520B0E6C}"/>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7" name="TextBox 6">
            <a:extLst>
              <a:ext uri="{FF2B5EF4-FFF2-40B4-BE49-F238E27FC236}">
                <a16:creationId xmlns:a16="http://schemas.microsoft.com/office/drawing/2014/main" id="{F38844A0-A615-61BF-21EA-7324530EDAE1}"/>
              </a:ext>
            </a:extLst>
          </p:cNvPr>
          <p:cNvSpPr txBox="1"/>
          <p:nvPr/>
        </p:nvSpPr>
        <p:spPr>
          <a:xfrm>
            <a:off x="135282" y="1701731"/>
            <a:ext cx="3623311" cy="1384995"/>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Developed tool to generate realistic 6D HTS cooling solenoid configurations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Used in beam dynamics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 concept a 40 T HTS-based cooling solenoid has been developed</a:t>
            </a:r>
          </a:p>
        </p:txBody>
      </p:sp>
      <p:sp>
        <p:nvSpPr>
          <p:cNvPr id="35" name="AutoShape 2">
            <a:extLst>
              <a:ext uri="{FF2B5EF4-FFF2-40B4-BE49-F238E27FC236}">
                <a16:creationId xmlns:a16="http://schemas.microsoft.com/office/drawing/2014/main" id="{EFA5E2D1-2325-BBA7-42EB-E17A5DF81990}"/>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0132071-3D0A-9B83-B722-F915E2DECDC5}"/>
              </a:ext>
            </a:extLst>
          </p:cNvPr>
          <p:cNvSpPr txBox="1"/>
          <p:nvPr/>
        </p:nvSpPr>
        <p:spPr>
          <a:xfrm>
            <a:off x="129292" y="489372"/>
            <a:ext cx="3635293" cy="1169551"/>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Establish realistic performance goals for the different 6D muon cooling solenoids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40+ T small aperture solenoid concept for final cooling</a:t>
            </a:r>
          </a:p>
        </p:txBody>
      </p:sp>
      <p:pic>
        <p:nvPicPr>
          <p:cNvPr id="5" name="Picture 4" descr="A diagram of a structure&#10;&#10;Description automatically generated with medium confidence">
            <a:extLst>
              <a:ext uri="{FF2B5EF4-FFF2-40B4-BE49-F238E27FC236}">
                <a16:creationId xmlns:a16="http://schemas.microsoft.com/office/drawing/2014/main" id="{3DB90240-C009-E576-4D41-1E6E4CF5E7C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07342" y="2485978"/>
            <a:ext cx="2765818" cy="2177644"/>
          </a:xfrm>
          <a:prstGeom prst="rect">
            <a:avLst/>
          </a:prstGeom>
        </p:spPr>
      </p:pic>
      <p:pic>
        <p:nvPicPr>
          <p:cNvPr id="10" name="Picture 9" descr="A graph of different types of cooling cells&#10;&#10;Description automatically generated">
            <a:extLst>
              <a:ext uri="{FF2B5EF4-FFF2-40B4-BE49-F238E27FC236}">
                <a16:creationId xmlns:a16="http://schemas.microsoft.com/office/drawing/2014/main" id="{AEDCCF80-84A0-B46F-0189-2BBBC4F6410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71180" y="1090454"/>
            <a:ext cx="5049520" cy="1536638"/>
          </a:xfrm>
          <a:prstGeom prst="rect">
            <a:avLst/>
          </a:prstGeom>
        </p:spPr>
      </p:pic>
    </p:spTree>
    <p:extLst>
      <p:ext uri="{BB962C8B-B14F-4D97-AF65-F5344CB8AC3E}">
        <p14:creationId xmlns:p14="http://schemas.microsoft.com/office/powerpoint/2010/main" val="2570634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6BAC4-159D-E042-CE79-45E83C5B858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86226FB-6D10-3C77-DFE7-96FFFE290A55}"/>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6D Cooling Cell (MOD)</a:t>
            </a:r>
          </a:p>
        </p:txBody>
      </p:sp>
      <p:sp>
        <p:nvSpPr>
          <p:cNvPr id="52" name="Espace réservé du pied de page 4">
            <a:extLst>
              <a:ext uri="{FF2B5EF4-FFF2-40B4-BE49-F238E27FC236}">
                <a16:creationId xmlns:a16="http://schemas.microsoft.com/office/drawing/2014/main" id="{5F8EEB02-181E-EF38-B5EF-AA36A6D364B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1F877420-1977-FB55-46BE-8336527D5BDA}"/>
              </a:ext>
            </a:extLst>
          </p:cNvPr>
          <p:cNvSpPr txBox="1"/>
          <p:nvPr/>
        </p:nvSpPr>
        <p:spPr>
          <a:xfrm>
            <a:off x="129292" y="3100942"/>
            <a:ext cx="3635294" cy="1600438"/>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Key challenge is force from magnetic field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Concept to connect flanges developed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Iterations to improve overall and components design also considering beam dynamics is required/ongoing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Conceptual design ready in a few months</a:t>
            </a:r>
          </a:p>
        </p:txBody>
      </p:sp>
      <p:sp>
        <p:nvSpPr>
          <p:cNvPr id="2" name="Slide Number Placeholder 1">
            <a:extLst>
              <a:ext uri="{FF2B5EF4-FFF2-40B4-BE49-F238E27FC236}">
                <a16:creationId xmlns:a16="http://schemas.microsoft.com/office/drawing/2014/main" id="{2BCF948E-1596-470D-FC31-4F3045D0C10F}"/>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7" name="TextBox 6">
            <a:extLst>
              <a:ext uri="{FF2B5EF4-FFF2-40B4-BE49-F238E27FC236}">
                <a16:creationId xmlns:a16="http://schemas.microsoft.com/office/drawing/2014/main" id="{A03C4B11-EB77-7331-E462-498803A77D92}"/>
              </a:ext>
            </a:extLst>
          </p:cNvPr>
          <p:cNvSpPr txBox="1"/>
          <p:nvPr/>
        </p:nvSpPr>
        <p:spPr>
          <a:xfrm>
            <a:off x="135282" y="1256548"/>
            <a:ext cx="3623311" cy="1815882"/>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Preliminary design of a cooling cell will be ready in few months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Solenoid</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Cavity</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Integrated model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Identified challenges of cell assembly and connections to next cells</a:t>
            </a:r>
          </a:p>
        </p:txBody>
      </p:sp>
      <p:sp>
        <p:nvSpPr>
          <p:cNvPr id="35" name="AutoShape 2">
            <a:extLst>
              <a:ext uri="{FF2B5EF4-FFF2-40B4-BE49-F238E27FC236}">
                <a16:creationId xmlns:a16="http://schemas.microsoft.com/office/drawing/2014/main" id="{D30EE09B-636A-0FC7-007D-D0945DDEB1A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D6275011-9820-1631-83AB-7BC46EE5C484}"/>
              </a:ext>
            </a:extLst>
          </p:cNvPr>
          <p:cNvSpPr txBox="1"/>
          <p:nvPr/>
        </p:nvSpPr>
        <p:spPr>
          <a:xfrm>
            <a:off x="129292" y="489372"/>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Assess the engineering challenges of an integrated 6D cooling cell</a:t>
            </a:r>
          </a:p>
        </p:txBody>
      </p:sp>
      <p:pic>
        <p:nvPicPr>
          <p:cNvPr id="6" name="Picture 5" descr="A diagram of a different type of heat exchanger&#10;&#10;Description automatically generated with medium confidence">
            <a:extLst>
              <a:ext uri="{FF2B5EF4-FFF2-40B4-BE49-F238E27FC236}">
                <a16:creationId xmlns:a16="http://schemas.microsoft.com/office/drawing/2014/main" id="{59BDD702-298F-EA64-FFBC-C550DD8709A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49763" y="656993"/>
            <a:ext cx="2298837" cy="1162707"/>
          </a:xfrm>
          <a:prstGeom prst="rect">
            <a:avLst/>
          </a:prstGeom>
        </p:spPr>
      </p:pic>
      <p:pic>
        <p:nvPicPr>
          <p:cNvPr id="8" name="Picture 7" descr="A diagram of a cooling system&#10;&#10;Description automatically generated">
            <a:extLst>
              <a:ext uri="{FF2B5EF4-FFF2-40B4-BE49-F238E27FC236}">
                <a16:creationId xmlns:a16="http://schemas.microsoft.com/office/drawing/2014/main" id="{42957E3C-DFA0-296D-AC9D-78CBFE471FC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35041" y="1785838"/>
            <a:ext cx="3104290" cy="2915089"/>
          </a:xfrm>
          <a:prstGeom prst="rect">
            <a:avLst/>
          </a:prstGeom>
        </p:spPr>
      </p:pic>
      <p:pic>
        <p:nvPicPr>
          <p:cNvPr id="9" name="Picture 8" descr="Diagram of a cooling cell&#10;&#10;Description automatically generated">
            <a:extLst>
              <a:ext uri="{FF2B5EF4-FFF2-40B4-BE49-F238E27FC236}">
                <a16:creationId xmlns:a16="http://schemas.microsoft.com/office/drawing/2014/main" id="{1B5175AE-D115-BF04-B031-ED7C23EEC74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43351" y="2075864"/>
            <a:ext cx="2400298" cy="1779268"/>
          </a:xfrm>
          <a:prstGeom prst="rect">
            <a:avLst/>
          </a:prstGeom>
        </p:spPr>
      </p:pic>
    </p:spTree>
    <p:extLst>
      <p:ext uri="{BB962C8B-B14F-4D97-AF65-F5344CB8AC3E}">
        <p14:creationId xmlns:p14="http://schemas.microsoft.com/office/powerpoint/2010/main" val="2320980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9613-2B69-260B-6E64-23A046C4768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087282F-DB05-61D2-A190-E14ABBFA35A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 (DEM)</a:t>
            </a:r>
          </a:p>
        </p:txBody>
      </p:sp>
      <p:sp>
        <p:nvSpPr>
          <p:cNvPr id="52" name="Espace réservé du pied de page 4">
            <a:extLst>
              <a:ext uri="{FF2B5EF4-FFF2-40B4-BE49-F238E27FC236}">
                <a16:creationId xmlns:a16="http://schemas.microsoft.com/office/drawing/2014/main" id="{9D80C849-B56D-E035-F320-196BF09A4F9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F4BBF7CB-87BB-CACB-B060-22C302AA45A9}"/>
              </a:ext>
            </a:extLst>
          </p:cNvPr>
          <p:cNvSpPr txBox="1"/>
          <p:nvPr/>
        </p:nvSpPr>
        <p:spPr>
          <a:xfrm>
            <a:off x="129292" y="3194783"/>
            <a:ext cx="3635294" cy="1600438"/>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Two locations at CERN appear possible with limited cost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test stand is critical to verify cavity performance in time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High-power 704 MHz klystron needs to be developed now</a:t>
            </a:r>
          </a:p>
        </p:txBody>
      </p:sp>
      <p:sp>
        <p:nvSpPr>
          <p:cNvPr id="2" name="Slide Number Placeholder 1">
            <a:extLst>
              <a:ext uri="{FF2B5EF4-FFF2-40B4-BE49-F238E27FC236}">
                <a16:creationId xmlns:a16="http://schemas.microsoft.com/office/drawing/2014/main" id="{DAC29E28-0E8D-03A9-276B-4318798A1BDD}"/>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7" name="TextBox 6">
            <a:extLst>
              <a:ext uri="{FF2B5EF4-FFF2-40B4-BE49-F238E27FC236}">
                <a16:creationId xmlns:a16="http://schemas.microsoft.com/office/drawing/2014/main" id="{70F8BF4E-B221-C287-30A5-C073108763E7}"/>
              </a:ext>
            </a:extLst>
          </p:cNvPr>
          <p:cNvSpPr txBox="1"/>
          <p:nvPr/>
        </p:nvSpPr>
        <p:spPr>
          <a:xfrm>
            <a:off x="135282" y="1540365"/>
            <a:ext cx="3623311" cy="1600438"/>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Defined the scope and concept, made initial cost estimate, investigated three promising locations at CERN, funding for study of demonstrator at FNAL exists.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Staged timeline to implement demonstrator</a:t>
            </a:r>
          </a:p>
        </p:txBody>
      </p:sp>
      <p:sp>
        <p:nvSpPr>
          <p:cNvPr id="35" name="AutoShape 2">
            <a:extLst>
              <a:ext uri="{FF2B5EF4-FFF2-40B4-BE49-F238E27FC236}">
                <a16:creationId xmlns:a16="http://schemas.microsoft.com/office/drawing/2014/main" id="{82723206-A2B0-EDCC-AC62-2A17FA0CD9B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1C9D8A6-5864-01EE-9079-CCC8B93BA4B2}"/>
              </a:ext>
            </a:extLst>
          </p:cNvPr>
          <p:cNvSpPr txBox="1"/>
          <p:nvPr/>
        </p:nvSpPr>
        <p:spPr>
          <a:xfrm>
            <a:off x="129292" y="489372"/>
            <a:ext cx="3635293" cy="954107"/>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Identify scope and potential location of facility to demonstrate cooling cell technology with beam</a:t>
            </a:r>
          </a:p>
        </p:txBody>
      </p:sp>
      <p:pic>
        <p:nvPicPr>
          <p:cNvPr id="11" name="Picture 10" descr="A diagram of a cooling system&#10;&#10;Description automatically generated">
            <a:extLst>
              <a:ext uri="{FF2B5EF4-FFF2-40B4-BE49-F238E27FC236}">
                <a16:creationId xmlns:a16="http://schemas.microsoft.com/office/drawing/2014/main" id="{31B0D90C-2B7F-876F-F2FA-ACCC79966E6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641035" y="703154"/>
            <a:ext cx="3538825" cy="2044654"/>
          </a:xfrm>
          <a:prstGeom prst="rect">
            <a:avLst/>
          </a:prstGeom>
        </p:spPr>
      </p:pic>
      <p:pic>
        <p:nvPicPr>
          <p:cNvPr id="13" name="Picture 12" descr="A map of a city&#10;&#10;Description automatically generated">
            <a:extLst>
              <a:ext uri="{FF2B5EF4-FFF2-40B4-BE49-F238E27FC236}">
                <a16:creationId xmlns:a16="http://schemas.microsoft.com/office/drawing/2014/main" id="{8DC72EDB-9CD2-B279-4C86-FDE9996347D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814551" y="3030887"/>
            <a:ext cx="3635294" cy="1769928"/>
          </a:xfrm>
          <a:prstGeom prst="rect">
            <a:avLst/>
          </a:prstGeom>
        </p:spPr>
      </p:pic>
      <p:sp>
        <p:nvSpPr>
          <p:cNvPr id="15" name="TextBox 14">
            <a:extLst>
              <a:ext uri="{FF2B5EF4-FFF2-40B4-BE49-F238E27FC236}">
                <a16:creationId xmlns:a16="http://schemas.microsoft.com/office/drawing/2014/main" id="{5130E009-09D1-1711-62CD-F199231CF4FC}"/>
              </a:ext>
            </a:extLst>
          </p:cNvPr>
          <p:cNvSpPr txBox="1"/>
          <p:nvPr/>
        </p:nvSpPr>
        <p:spPr>
          <a:xfrm>
            <a:off x="4572000" y="615414"/>
            <a:ext cx="4526797" cy="2308324"/>
          </a:xfrm>
          <a:prstGeom prst="rect">
            <a:avLst/>
          </a:prstGeom>
          <a:noFill/>
          <a:ln w="92075">
            <a:solidFill>
              <a:srgbClr val="92D050">
                <a:alpha val="50000"/>
              </a:srgbClr>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18" name="Rectangle 17">
            <a:extLst>
              <a:ext uri="{FF2B5EF4-FFF2-40B4-BE49-F238E27FC236}">
                <a16:creationId xmlns:a16="http://schemas.microsoft.com/office/drawing/2014/main" id="{CF31A007-A667-C6A6-D8E3-41FE26D4A527}"/>
              </a:ext>
            </a:extLst>
          </p:cNvPr>
          <p:cNvSpPr/>
          <p:nvPr/>
        </p:nvSpPr>
        <p:spPr>
          <a:xfrm>
            <a:off x="6258560" y="687461"/>
            <a:ext cx="1921300" cy="1238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4">
            <a:extLst>
              <a:ext uri="{FF2B5EF4-FFF2-40B4-BE49-F238E27FC236}">
                <a16:creationId xmlns:a16="http://schemas.microsoft.com/office/drawing/2014/main" id="{0EFF1BB0-FC35-B83D-B9BD-5F06F65124AC}"/>
              </a:ext>
            </a:extLst>
          </p:cNvPr>
          <p:cNvSpPr/>
          <p:nvPr/>
        </p:nvSpPr>
        <p:spPr>
          <a:xfrm>
            <a:off x="6104039" y="1157179"/>
            <a:ext cx="2996119" cy="936659"/>
          </a:xfrm>
          <a:prstGeom prst="rect">
            <a:avLst/>
          </a:prstGeom>
          <a:solidFill>
            <a:srgbClr val="92D050">
              <a:alpha val="49796"/>
            </a:srgb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model test stands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700 MHz cell test infrastructure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Module test with beam</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Improved module string</a:t>
            </a:r>
          </a:p>
        </p:txBody>
      </p:sp>
      <p:sp>
        <p:nvSpPr>
          <p:cNvPr id="20" name="TextBox 4">
            <a:extLst>
              <a:ext uri="{FF2B5EF4-FFF2-40B4-BE49-F238E27FC236}">
                <a16:creationId xmlns:a16="http://schemas.microsoft.com/office/drawing/2014/main" id="{5D4BF3DF-78D2-2C58-3E69-768CFC8459AE}"/>
              </a:ext>
            </a:extLst>
          </p:cNvPr>
          <p:cNvSpPr/>
          <p:nvPr/>
        </p:nvSpPr>
        <p:spPr>
          <a:xfrm>
            <a:off x="6104039" y="657504"/>
            <a:ext cx="1918571" cy="505771"/>
          </a:xfrm>
          <a:prstGeom prst="rect">
            <a:avLst/>
          </a:prstGeom>
          <a:solidFill>
            <a:srgbClr val="92D050">
              <a:alpha val="49796"/>
            </a:srgb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Staged implementation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Components</a:t>
            </a:r>
          </a:p>
        </p:txBody>
      </p:sp>
    </p:spTree>
    <p:extLst>
      <p:ext uri="{BB962C8B-B14F-4D97-AF65-F5344CB8AC3E}">
        <p14:creationId xmlns:p14="http://schemas.microsoft.com/office/powerpoint/2010/main" val="1916048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7150A-BD56-EBDC-CC9E-657FFDAC6FB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E5B91E-A53D-194A-DCF3-C8279D540B23}"/>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 (ACC)</a:t>
            </a:r>
          </a:p>
        </p:txBody>
      </p:sp>
      <p:sp>
        <p:nvSpPr>
          <p:cNvPr id="52" name="Espace réservé du pied de page 4">
            <a:extLst>
              <a:ext uri="{FF2B5EF4-FFF2-40B4-BE49-F238E27FC236}">
                <a16:creationId xmlns:a16="http://schemas.microsoft.com/office/drawing/2014/main" id="{BDACA4DE-9690-BCA4-E8E9-4F3933B255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1D5B30DD-2FF6-C677-13F7-C5EA50B8B2C6}"/>
              </a:ext>
            </a:extLst>
          </p:cNvPr>
          <p:cNvSpPr txBox="1"/>
          <p:nvPr/>
        </p:nvSpPr>
        <p:spPr>
          <a:xfrm>
            <a:off x="129292" y="3135108"/>
            <a:ext cx="3635294" cy="1815882"/>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1.3 GHz TESLA-type cavities could be used</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Design HOM removal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Need coated ceramic chamber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Dimensions of magnet apertures known and reasonable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Very likely can use simple transfer lines between RCSs</a:t>
            </a:r>
          </a:p>
        </p:txBody>
      </p:sp>
      <p:sp>
        <p:nvSpPr>
          <p:cNvPr id="2" name="Slide Number Placeholder 1">
            <a:extLst>
              <a:ext uri="{FF2B5EF4-FFF2-40B4-BE49-F238E27FC236}">
                <a16:creationId xmlns:a16="http://schemas.microsoft.com/office/drawing/2014/main" id="{04AE2FB4-8534-972A-03C5-9D70B749BA08}"/>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7" name="TextBox 6">
            <a:extLst>
              <a:ext uri="{FF2B5EF4-FFF2-40B4-BE49-F238E27FC236}">
                <a16:creationId xmlns:a16="http://schemas.microsoft.com/office/drawing/2014/main" id="{0D192413-E60B-058A-A38F-F6EF715B597E}"/>
              </a:ext>
            </a:extLst>
          </p:cNvPr>
          <p:cNvSpPr txBox="1"/>
          <p:nvPr/>
        </p:nvSpPr>
        <p:spPr>
          <a:xfrm>
            <a:off x="135282" y="1270732"/>
            <a:ext cx="3623311" cy="1815882"/>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Lattices for all site independent RCSs 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Key performance specifications for magnets, beam pipe and RF exists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Longitudinal beam dynamics studied in each RCS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Initial concept for matching from one RCS to the next is being developed</a:t>
            </a:r>
          </a:p>
        </p:txBody>
      </p:sp>
      <p:sp>
        <p:nvSpPr>
          <p:cNvPr id="35" name="AutoShape 2">
            <a:extLst>
              <a:ext uri="{FF2B5EF4-FFF2-40B4-BE49-F238E27FC236}">
                <a16:creationId xmlns:a16="http://schemas.microsoft.com/office/drawing/2014/main" id="{29545591-2DA9-6E80-6222-EF8F3097D1DD}"/>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0C9EB6A2-5F0F-18AE-1A26-E0E0F090FC93}"/>
              </a:ext>
            </a:extLst>
          </p:cNvPr>
          <p:cNvSpPr txBox="1"/>
          <p:nvPr/>
        </p:nvSpPr>
        <p:spPr>
          <a:xfrm>
            <a:off x="129292" y="489372"/>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Design concept for RCS</a:t>
            </a:r>
          </a:p>
          <a:p>
            <a:r>
              <a:rPr lang="en-US" sz="1400" dirty="0">
                <a:latin typeface="Calibri" panose="020F0502020204030204" pitchFamily="34" charset="0"/>
                <a:cs typeface="Calibri" panose="020F0502020204030204" pitchFamily="34" charset="0"/>
              </a:rPr>
              <a:t>Choice of RF configuration</a:t>
            </a:r>
          </a:p>
        </p:txBody>
      </p:sp>
      <p:pic>
        <p:nvPicPr>
          <p:cNvPr id="10" name="Picture 9" descr="A diagram of a curve&#10;&#10;Description automatically generated with medium confidence">
            <a:extLst>
              <a:ext uri="{FF2B5EF4-FFF2-40B4-BE49-F238E27FC236}">
                <a16:creationId xmlns:a16="http://schemas.microsoft.com/office/drawing/2014/main" id="{03326FD0-7FAE-9D89-95C3-B24B9030AAC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08226" y="1893122"/>
            <a:ext cx="1988950" cy="1182443"/>
          </a:xfrm>
          <a:prstGeom prst="rect">
            <a:avLst/>
          </a:prstGeom>
        </p:spPr>
      </p:pic>
      <p:pic>
        <p:nvPicPr>
          <p:cNvPr id="11" name="Picture 10" descr="A diagram of a rainbow&#10;&#10;Description automatically generated with medium confidence">
            <a:extLst>
              <a:ext uri="{FF2B5EF4-FFF2-40B4-BE49-F238E27FC236}">
                <a16:creationId xmlns:a16="http://schemas.microsoft.com/office/drawing/2014/main" id="{88C11336-E1A9-128B-9D2D-EA6DD77E973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4178" y="604148"/>
            <a:ext cx="3623310" cy="1050516"/>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8053B7ED-AA52-1D2B-E7BC-FA1AFB79D641}"/>
              </a:ext>
            </a:extLst>
          </p:cNvPr>
          <p:cNvPicPr>
            <a:picLocks noChangeAspect="1"/>
          </p:cNvPicPr>
          <p:nvPr/>
        </p:nvPicPr>
        <p:blipFill>
          <a:blip r:embed="rId4">
            <a:extLst>
              <a:ext uri="{28A0092B-C50C-407E-A947-70E740481C1C}">
                <a14:useLocalDpi xmlns:a14="http://schemas.microsoft.com/office/drawing/2010/main"/>
              </a:ext>
            </a:extLst>
          </a:blip>
          <a:srcRect t="-1532"/>
          <a:stretch/>
        </p:blipFill>
        <p:spPr>
          <a:xfrm>
            <a:off x="4046130" y="3288401"/>
            <a:ext cx="2257446" cy="1543277"/>
          </a:xfrm>
          <a:prstGeom prst="rect">
            <a:avLst/>
          </a:prstGeom>
        </p:spPr>
      </p:pic>
      <p:pic>
        <p:nvPicPr>
          <p:cNvPr id="14" name="Picture 13" descr="A diagram of a graph&#10;&#10;Description automatically generated">
            <a:extLst>
              <a:ext uri="{FF2B5EF4-FFF2-40B4-BE49-F238E27FC236}">
                <a16:creationId xmlns:a16="http://schemas.microsoft.com/office/drawing/2014/main" id="{730ECBF0-0A55-9144-24DA-419E9AE0404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20696" y="1898840"/>
            <a:ext cx="2980265" cy="1906436"/>
          </a:xfrm>
          <a:prstGeom prst="rect">
            <a:avLst/>
          </a:prstGeom>
        </p:spPr>
      </p:pic>
    </p:spTree>
    <p:extLst>
      <p:ext uri="{BB962C8B-B14F-4D97-AF65-F5344CB8AC3E}">
        <p14:creationId xmlns:p14="http://schemas.microsoft.com/office/powerpoint/2010/main" val="1727671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55D52-C397-AAC9-1B5E-EBED66DCAA1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7B94C6C-F05A-F138-08EC-A852D2A7A7A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Fast-ramping RCD Dipoles</a:t>
            </a:r>
            <a:r>
              <a:rPr lang="en-GB" sz="3200" b="0" dirty="0">
                <a:latin typeface="Calibri"/>
                <a:cs typeface="Calibri"/>
              </a:rPr>
              <a:t> (FR)</a:t>
            </a:r>
          </a:p>
        </p:txBody>
      </p:sp>
      <p:sp>
        <p:nvSpPr>
          <p:cNvPr id="52" name="Espace réservé du pied de page 4">
            <a:extLst>
              <a:ext uri="{FF2B5EF4-FFF2-40B4-BE49-F238E27FC236}">
                <a16:creationId xmlns:a16="http://schemas.microsoft.com/office/drawing/2014/main" id="{16A3CE94-DDC0-E688-06F8-2ACFD58F7D73}"/>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8A65847A-B61C-3CB4-9A17-AF9CF1E559CD}"/>
              </a:ext>
            </a:extLst>
          </p:cNvPr>
          <p:cNvSpPr txBox="1"/>
          <p:nvPr/>
        </p:nvSpPr>
        <p:spPr>
          <a:xfrm>
            <a:off x="119772" y="3299879"/>
            <a:ext cx="3635294" cy="138499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Magnet codes agree (20%)</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Dipole energy about 5.5 kJ/m (200 MJ total)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 recovery efficiency for RCSs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Ready for experimental optimization/models/</a:t>
            </a:r>
            <a:r>
              <a:rPr lang="en-US" sz="1400" spc="-1" dirty="0" err="1">
                <a:solidFill>
                  <a:srgbClr val="000000"/>
                </a:solidFill>
                <a:latin typeface="Calibri" panose="020F0502020204030204" pitchFamily="34" charset="0"/>
                <a:cs typeface="Calibri" panose="020F0502020204030204" pitchFamily="34" charset="0"/>
              </a:rPr>
              <a:t>protoypes</a:t>
            </a:r>
            <a:endParaRPr lang="en-US" sz="1400" spc="-1" dirty="0">
              <a:solidFill>
                <a:srgbClr val="000000"/>
              </a:solidFill>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6DE3FABB-6048-2271-9AF0-C76CABCEE05D}"/>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7" name="TextBox 6">
            <a:extLst>
              <a:ext uri="{FF2B5EF4-FFF2-40B4-BE49-F238E27FC236}">
                <a16:creationId xmlns:a16="http://schemas.microsoft.com/office/drawing/2014/main" id="{0B398383-20C2-533B-BC18-534D6AB21FB5}"/>
              </a:ext>
            </a:extLst>
          </p:cNvPr>
          <p:cNvSpPr txBox="1"/>
          <p:nvPr/>
        </p:nvSpPr>
        <p:spPr>
          <a:xfrm>
            <a:off x="118283" y="1211204"/>
            <a:ext cx="3623311" cy="2031325"/>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Codes benchmarked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Best of several magnet concepts chosen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 conceptual design developed</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Does not require to switch capacitor voltage to switch PC voltage</a:t>
            </a:r>
          </a:p>
          <a:p>
            <a:pPr marL="285750" indent="-285750">
              <a:buFont typeface="Arial" panose="020B0604020202020204" pitchFamily="34" charset="0"/>
              <a:buChar char="•"/>
            </a:pPr>
            <a:r>
              <a:rPr lang="en-US" sz="1400" spc="-1" dirty="0" err="1">
                <a:solidFill>
                  <a:srgbClr val="000000"/>
                </a:solidFill>
                <a:latin typeface="Calibri" panose="020F0502020204030204" pitchFamily="34" charset="0"/>
                <a:cs typeface="Calibri" panose="020F0502020204030204" pitchFamily="34" charset="0"/>
              </a:rPr>
              <a:t>Optimisation</a:t>
            </a:r>
            <a:r>
              <a:rPr lang="en-US" sz="1400" spc="-1" dirty="0">
                <a:solidFill>
                  <a:srgbClr val="000000"/>
                </a:solidFill>
                <a:latin typeface="Calibri" panose="020F0502020204030204" pitchFamily="34" charset="0"/>
                <a:cs typeface="Calibri" panose="020F0502020204030204" pitchFamily="34" charset="0"/>
              </a:rPr>
              <a:t> tool developed to match magnet and RF ramps</a:t>
            </a:r>
          </a:p>
        </p:txBody>
      </p:sp>
      <p:sp>
        <p:nvSpPr>
          <p:cNvPr id="35" name="AutoShape 2">
            <a:extLst>
              <a:ext uri="{FF2B5EF4-FFF2-40B4-BE49-F238E27FC236}">
                <a16:creationId xmlns:a16="http://schemas.microsoft.com/office/drawing/2014/main" id="{2AA3CADE-47C9-A0F6-B0A6-07925088F68F}"/>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F87C8D31-6F4E-8C23-30C8-08A2F9B7027A}"/>
              </a:ext>
            </a:extLst>
          </p:cNvPr>
          <p:cNvSpPr txBox="1"/>
          <p:nvPr/>
        </p:nvSpPr>
        <p:spPr>
          <a:xfrm>
            <a:off x="129293" y="438572"/>
            <a:ext cx="3612302"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RCS dipoles and power converter (PC) concept</a:t>
            </a:r>
          </a:p>
          <a:p>
            <a:r>
              <a:rPr lang="en-US" sz="1400" dirty="0">
                <a:latin typeface="Calibri" panose="020F0502020204030204" pitchFamily="34" charset="0"/>
                <a:cs typeface="Calibri" panose="020F0502020204030204" pitchFamily="34" charset="0"/>
              </a:rPr>
              <a:t>LHC 2 RCS is hybrid</a:t>
            </a:r>
          </a:p>
        </p:txBody>
      </p:sp>
      <p:pic>
        <p:nvPicPr>
          <p:cNvPr id="6" name="Picture 5" descr="A diagram of a metal detector&#10;&#10;Description automatically generated with medium confidence">
            <a:extLst>
              <a:ext uri="{FF2B5EF4-FFF2-40B4-BE49-F238E27FC236}">
                <a16:creationId xmlns:a16="http://schemas.microsoft.com/office/drawing/2014/main" id="{EDABEF1C-155C-064A-7219-136B24393721}"/>
              </a:ext>
            </a:extLst>
          </p:cNvPr>
          <p:cNvPicPr>
            <a:picLocks noChangeAspect="1"/>
          </p:cNvPicPr>
          <p:nvPr/>
        </p:nvPicPr>
        <p:blipFill>
          <a:blip r:embed="rId2">
            <a:extLst>
              <a:ext uri="{28A0092B-C50C-407E-A947-70E740481C1C}">
                <a14:useLocalDpi xmlns:a14="http://schemas.microsoft.com/office/drawing/2010/main"/>
              </a:ext>
            </a:extLst>
          </a:blip>
          <a:srcRect r="35196" b="9451"/>
          <a:stretch/>
        </p:blipFill>
        <p:spPr>
          <a:xfrm>
            <a:off x="3807474" y="526577"/>
            <a:ext cx="1594933" cy="1080685"/>
          </a:xfrm>
          <a:prstGeom prst="rect">
            <a:avLst/>
          </a:prstGeom>
        </p:spPr>
      </p:pic>
      <p:pic>
        <p:nvPicPr>
          <p:cNvPr id="9" name="Picture 8" descr="A diagram of a diagram of a window frame&#10;&#10;Description automatically generated with medium confidence">
            <a:extLst>
              <a:ext uri="{FF2B5EF4-FFF2-40B4-BE49-F238E27FC236}">
                <a16:creationId xmlns:a16="http://schemas.microsoft.com/office/drawing/2014/main" id="{65A262ED-216D-40BC-5A34-D1593524CA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03948" y="1799389"/>
            <a:ext cx="1868219" cy="1507644"/>
          </a:xfrm>
          <a:prstGeom prst="rect">
            <a:avLst/>
          </a:prstGeom>
        </p:spPr>
      </p:pic>
      <p:graphicFrame>
        <p:nvGraphicFramePr>
          <p:cNvPr id="14" name="Table 13">
            <a:extLst>
              <a:ext uri="{FF2B5EF4-FFF2-40B4-BE49-F238E27FC236}">
                <a16:creationId xmlns:a16="http://schemas.microsoft.com/office/drawing/2014/main" id="{38E89053-8573-0DC3-7FFE-B343A6AFACE5}"/>
              </a:ext>
            </a:extLst>
          </p:cNvPr>
          <p:cNvGraphicFramePr>
            <a:graphicFrameLocks noGrp="1"/>
          </p:cNvGraphicFramePr>
          <p:nvPr>
            <p:extLst>
              <p:ext uri="{D42A27DB-BD31-4B8C-83A1-F6EECF244321}">
                <p14:modId xmlns:p14="http://schemas.microsoft.com/office/powerpoint/2010/main" val="4263238829"/>
              </p:ext>
            </p:extLst>
          </p:nvPr>
        </p:nvGraphicFramePr>
        <p:xfrm>
          <a:off x="3864392" y="3422161"/>
          <a:ext cx="479737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908575">
                  <a:extLst>
                    <a:ext uri="{9D8B030D-6E8A-4147-A177-3AD203B41FA5}">
                      <a16:colId xmlns:a16="http://schemas.microsoft.com/office/drawing/2014/main" val="718919577"/>
                    </a:ext>
                  </a:extLst>
                </a:gridCol>
                <a:gridCol w="928085">
                  <a:extLst>
                    <a:ext uri="{9D8B030D-6E8A-4147-A177-3AD203B41FA5}">
                      <a16:colId xmlns:a16="http://schemas.microsoft.com/office/drawing/2014/main" val="997840556"/>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1" baseline="-25000" dirty="0" err="1">
                          <a:latin typeface="Calibri" panose="020F0502020204030204" pitchFamily="34" charset="0"/>
                          <a:cs typeface="Calibri" panose="020F0502020204030204" pitchFamily="34" charset="0"/>
                        </a:rPr>
                        <a:t>iron</a:t>
                      </a:r>
                      <a:r>
                        <a:rPr lang="en-US" sz="1200" b="1"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aseline="-25000" dirty="0" err="1">
                          <a:latin typeface="Calibri" panose="020F0502020204030204" pitchFamily="34" charset="0"/>
                          <a:cs typeface="Calibri" panose="020F0502020204030204" pitchFamily="34" charset="0"/>
                        </a:rPr>
                        <a:t>copper</a:t>
                      </a:r>
                      <a:r>
                        <a:rPr lang="en-US" sz="1200"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dirty="0">
                          <a:latin typeface="Calibri" panose="020F0502020204030204" pitchFamily="34" charset="0"/>
                          <a:cs typeface="Calibri" panose="020F0502020204030204" pitchFamily="34" charset="0"/>
                        </a:rPr>
                        <a:t>10</a:t>
                      </a:r>
                    </a:p>
                  </a:txBody>
                  <a:tcPr/>
                </a:tc>
                <a:tc>
                  <a:txBody>
                    <a:bodyPr/>
                    <a:lstStyle/>
                    <a:p>
                      <a:pPr algn="ctr"/>
                      <a:r>
                        <a:rPr lang="en-US" sz="1200" dirty="0">
                          <a:latin typeface="Calibri" panose="020F0502020204030204" pitchFamily="34" charset="0"/>
                          <a:cs typeface="Calibri" panose="020F0502020204030204" pitchFamily="34" charset="0"/>
                        </a:rPr>
                        <a:t>52</a:t>
                      </a:r>
                    </a:p>
                  </a:txBody>
                  <a:tcPr/>
                </a:tc>
                <a:tc>
                  <a:txBody>
                    <a:bodyPr/>
                    <a:lstStyle/>
                    <a:p>
                      <a:pPr algn="ctr"/>
                      <a:r>
                        <a:rPr lang="en-US" sz="1200"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dirty="0">
                          <a:latin typeface="Calibri" panose="020F0502020204030204" pitchFamily="34" charset="0"/>
                          <a:cs typeface="Calibri" panose="020F0502020204030204" pitchFamily="34" charset="0"/>
                        </a:rPr>
                        <a:t>9.2</a:t>
                      </a:r>
                    </a:p>
                  </a:txBody>
                  <a:tcPr/>
                </a:tc>
                <a:tc>
                  <a:txBody>
                    <a:bodyPr/>
                    <a:lstStyle/>
                    <a:p>
                      <a:pPr algn="ctr"/>
                      <a:r>
                        <a:rPr lang="en-US" sz="1200" dirty="0">
                          <a:latin typeface="Calibri" panose="020F0502020204030204" pitchFamily="34" charset="0"/>
                          <a:cs typeface="Calibri" panose="020F0502020204030204" pitchFamily="34" charset="0"/>
                        </a:rPr>
                        <a:t>80.6</a:t>
                      </a:r>
                    </a:p>
                  </a:txBody>
                  <a:tcPr/>
                </a:tc>
                <a:tc>
                  <a:txBody>
                    <a:bodyPr/>
                    <a:lstStyle/>
                    <a:p>
                      <a:pPr algn="ctr"/>
                      <a:r>
                        <a:rPr lang="en-US" sz="1200"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dirty="0">
                          <a:latin typeface="Calibri" panose="020F0502020204030204" pitchFamily="34" charset="0"/>
                          <a:cs typeface="Calibri" panose="020F0502020204030204" pitchFamily="34" charset="0"/>
                        </a:rPr>
                        <a:t>63.4</a:t>
                      </a:r>
                    </a:p>
                  </a:txBody>
                  <a:tcPr/>
                </a:tc>
                <a:tc>
                  <a:txBody>
                    <a:bodyPr/>
                    <a:lstStyle/>
                    <a:p>
                      <a:pPr algn="ctr"/>
                      <a:r>
                        <a:rPr lang="en-US" sz="1200" dirty="0">
                          <a:latin typeface="Calibri" panose="020F0502020204030204" pitchFamily="34" charset="0"/>
                          <a:cs typeface="Calibri" panose="020F0502020204030204" pitchFamily="34" charset="0"/>
                        </a:rPr>
                        <a:t>298</a:t>
                      </a:r>
                    </a:p>
                  </a:txBody>
                  <a:tcPr/>
                </a:tc>
                <a:tc>
                  <a:txBody>
                    <a:bodyPr/>
                    <a:lstStyle/>
                    <a:p>
                      <a:pPr algn="ctr"/>
                      <a:r>
                        <a:rPr lang="en-US" sz="1200"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sp>
        <p:nvSpPr>
          <p:cNvPr id="15" name="TextBox 14">
            <a:extLst>
              <a:ext uri="{FF2B5EF4-FFF2-40B4-BE49-F238E27FC236}">
                <a16:creationId xmlns:a16="http://schemas.microsoft.com/office/drawing/2014/main" id="{7986E090-DDD6-3295-6114-8164A0F9FE2D}"/>
              </a:ext>
            </a:extLst>
          </p:cNvPr>
          <p:cNvSpPr txBox="1"/>
          <p:nvPr/>
        </p:nvSpPr>
        <p:spPr>
          <a:xfrm>
            <a:off x="3807474" y="4608297"/>
            <a:ext cx="4955203"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Energy in magnets, losses per cycle and total power at 5 Hz including cooling</a:t>
            </a:r>
          </a:p>
        </p:txBody>
      </p:sp>
      <p:sp>
        <p:nvSpPr>
          <p:cNvPr id="16" name="Donut 15">
            <a:extLst>
              <a:ext uri="{FF2B5EF4-FFF2-40B4-BE49-F238E27FC236}">
                <a16:creationId xmlns:a16="http://schemas.microsoft.com/office/drawing/2014/main" id="{21007E4D-ADE6-5AD3-6F6A-5CD976860C58}"/>
              </a:ext>
            </a:extLst>
          </p:cNvPr>
          <p:cNvSpPr/>
          <p:nvPr/>
        </p:nvSpPr>
        <p:spPr>
          <a:xfrm>
            <a:off x="4042902" y="1736671"/>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Donut 16">
            <a:extLst>
              <a:ext uri="{FF2B5EF4-FFF2-40B4-BE49-F238E27FC236}">
                <a16:creationId xmlns:a16="http://schemas.microsoft.com/office/drawing/2014/main" id="{D8AC97E0-F18B-CFE1-4DF7-B4C5CD093C21}"/>
              </a:ext>
            </a:extLst>
          </p:cNvPr>
          <p:cNvSpPr/>
          <p:nvPr/>
        </p:nvSpPr>
        <p:spPr>
          <a:xfrm>
            <a:off x="4317410" y="2404561"/>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Picture 18" descr="A diagram of a machine&#10;&#10;Description automatically generated">
            <a:extLst>
              <a:ext uri="{FF2B5EF4-FFF2-40B4-BE49-F238E27FC236}">
                <a16:creationId xmlns:a16="http://schemas.microsoft.com/office/drawing/2014/main" id="{4550700A-46FF-0142-9B7D-7882AB02E7EA}"/>
              </a:ext>
            </a:extLst>
          </p:cNvPr>
          <p:cNvPicPr>
            <a:picLocks noChangeAspect="1"/>
          </p:cNvPicPr>
          <p:nvPr/>
        </p:nvPicPr>
        <p:blipFill>
          <a:blip r:embed="rId4">
            <a:extLst>
              <a:ext uri="{28A0092B-C50C-407E-A947-70E740481C1C}">
                <a14:useLocalDpi xmlns:a14="http://schemas.microsoft.com/office/drawing/2010/main" val="0"/>
              </a:ext>
            </a:extLst>
          </a:blip>
          <a:srcRect r="53524" b="25147"/>
          <a:stretch/>
        </p:blipFill>
        <p:spPr>
          <a:xfrm>
            <a:off x="5850981" y="519141"/>
            <a:ext cx="2140309" cy="1040050"/>
          </a:xfrm>
          <a:prstGeom prst="rect">
            <a:avLst/>
          </a:prstGeom>
        </p:spPr>
      </p:pic>
      <p:pic>
        <p:nvPicPr>
          <p:cNvPr id="20" name="Picture 19" descr="A diagram of a machine&#10;&#10;Description automatically generated">
            <a:extLst>
              <a:ext uri="{FF2B5EF4-FFF2-40B4-BE49-F238E27FC236}">
                <a16:creationId xmlns:a16="http://schemas.microsoft.com/office/drawing/2014/main" id="{01D72037-551D-0826-6260-5F42A8D937F9}"/>
              </a:ext>
            </a:extLst>
          </p:cNvPr>
          <p:cNvPicPr>
            <a:picLocks noChangeAspect="1"/>
          </p:cNvPicPr>
          <p:nvPr/>
        </p:nvPicPr>
        <p:blipFill>
          <a:blip r:embed="rId4">
            <a:extLst>
              <a:ext uri="{28A0092B-C50C-407E-A947-70E740481C1C}">
                <a14:useLocalDpi xmlns:a14="http://schemas.microsoft.com/office/drawing/2010/main" val="0"/>
              </a:ext>
            </a:extLst>
          </a:blip>
          <a:srcRect l="47523"/>
          <a:stretch/>
        </p:blipFill>
        <p:spPr>
          <a:xfrm>
            <a:off x="6074357" y="1592050"/>
            <a:ext cx="3009780" cy="1730469"/>
          </a:xfrm>
          <a:prstGeom prst="rect">
            <a:avLst/>
          </a:prstGeom>
        </p:spPr>
      </p:pic>
    </p:spTree>
    <p:extLst>
      <p:ext uri="{BB962C8B-B14F-4D97-AF65-F5344CB8AC3E}">
        <p14:creationId xmlns:p14="http://schemas.microsoft.com/office/powerpoint/2010/main" val="3223396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72234-68BE-E256-8931-51330C3F9D5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9E634E1-7141-A766-0EEE-A7056AE616E9}"/>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 </a:t>
            </a:r>
            <a:r>
              <a:rPr lang="en-GB" sz="3200" b="0" dirty="0">
                <a:latin typeface="Calibri"/>
                <a:cs typeface="Calibri"/>
              </a:rPr>
              <a:t>(ACC)</a:t>
            </a:r>
          </a:p>
        </p:txBody>
      </p:sp>
      <p:sp>
        <p:nvSpPr>
          <p:cNvPr id="52" name="Espace réservé du pied de page 4">
            <a:extLst>
              <a:ext uri="{FF2B5EF4-FFF2-40B4-BE49-F238E27FC236}">
                <a16:creationId xmlns:a16="http://schemas.microsoft.com/office/drawing/2014/main" id="{D2F088A5-002B-5140-36D2-3168A7AE270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225AEBC3-ED21-B9EC-B2D4-D0DE62478AD5}"/>
              </a:ext>
            </a:extLst>
          </p:cNvPr>
          <p:cNvSpPr txBox="1"/>
          <p:nvPr/>
        </p:nvSpPr>
        <p:spPr>
          <a:xfrm>
            <a:off x="131850" y="2278325"/>
            <a:ext cx="3635294" cy="2677656"/>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Need to further improve energy acceptance</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New final cooling lattice reduces energy spread to 60%</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Some further improvement beneficial, need start-to-end study to estimate precisely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Slight adjustment to new magnet performance specifications is required</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Small impact on design expected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Need to address the impact of the neutrino flux mitigation movers on beam operation</a:t>
            </a:r>
          </a:p>
        </p:txBody>
      </p:sp>
      <p:sp>
        <p:nvSpPr>
          <p:cNvPr id="2" name="Slide Number Placeholder 1">
            <a:extLst>
              <a:ext uri="{FF2B5EF4-FFF2-40B4-BE49-F238E27FC236}">
                <a16:creationId xmlns:a16="http://schemas.microsoft.com/office/drawing/2014/main" id="{CD1111EF-657D-3C4B-89EF-2B7ACE114691}"/>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7" name="TextBox 6">
            <a:extLst>
              <a:ext uri="{FF2B5EF4-FFF2-40B4-BE49-F238E27FC236}">
                <a16:creationId xmlns:a16="http://schemas.microsoft.com/office/drawing/2014/main" id="{B160153E-D436-9F90-83B8-4F9BB3CB0A55}"/>
              </a:ext>
            </a:extLst>
          </p:cNvPr>
          <p:cNvSpPr txBox="1"/>
          <p:nvPr/>
        </p:nvSpPr>
        <p:spPr>
          <a:xfrm>
            <a:off x="135535" y="1057612"/>
            <a:ext cx="3623311" cy="1169551"/>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Apertures defined based on magnet protection from muon decay debris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Lattice reaches target beta-functions but not yet target energy acceptance</a:t>
            </a:r>
          </a:p>
        </p:txBody>
      </p:sp>
      <p:sp>
        <p:nvSpPr>
          <p:cNvPr id="35" name="AutoShape 2">
            <a:extLst>
              <a:ext uri="{FF2B5EF4-FFF2-40B4-BE49-F238E27FC236}">
                <a16:creationId xmlns:a16="http://schemas.microsoft.com/office/drawing/2014/main" id="{283FE58C-B65A-5675-5A9F-6B97E718408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EEE8711-E54C-9F50-D926-F450152BC600}"/>
              </a:ext>
            </a:extLst>
          </p:cNvPr>
          <p:cNvSpPr txBox="1"/>
          <p:nvPr/>
        </p:nvSpPr>
        <p:spPr>
          <a:xfrm>
            <a:off x="129292" y="489372"/>
            <a:ext cx="3635293" cy="523220"/>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Design concept collider ring lattice</a:t>
            </a:r>
          </a:p>
        </p:txBody>
      </p:sp>
      <p:pic>
        <p:nvPicPr>
          <p:cNvPr id="5" name="Figure_46.png" descr="Figure_46.png">
            <a:extLst>
              <a:ext uri="{FF2B5EF4-FFF2-40B4-BE49-F238E27FC236}">
                <a16:creationId xmlns:a16="http://schemas.microsoft.com/office/drawing/2014/main" id="{2CE2C4F2-7EF8-CCD9-51F4-2AE3FB7F701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047835" y="517371"/>
            <a:ext cx="2800765" cy="1600438"/>
          </a:xfrm>
          <a:prstGeom prst="rect">
            <a:avLst/>
          </a:prstGeom>
          <a:ln w="12700">
            <a:miter lim="400000"/>
          </a:ln>
        </p:spPr>
      </p:pic>
      <p:pic>
        <p:nvPicPr>
          <p:cNvPr id="10" name="Picture 9" descr="A graph of a magnet&#10;&#10;Description automatically generated with medium confidence">
            <a:extLst>
              <a:ext uri="{FF2B5EF4-FFF2-40B4-BE49-F238E27FC236}">
                <a16:creationId xmlns:a16="http://schemas.microsoft.com/office/drawing/2014/main" id="{8BD33A63-0FD8-A810-20C5-B76981C85A4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00913" y="3520712"/>
            <a:ext cx="2645958" cy="1144978"/>
          </a:xfrm>
          <a:prstGeom prst="rect">
            <a:avLst/>
          </a:prstGeom>
        </p:spPr>
      </p:pic>
      <p:pic>
        <p:nvPicPr>
          <p:cNvPr id="11" name="Picture 10" descr="A graph of a heat mass&#10;&#10;Description automatically generated with medium confidence">
            <a:extLst>
              <a:ext uri="{FF2B5EF4-FFF2-40B4-BE49-F238E27FC236}">
                <a16:creationId xmlns:a16="http://schemas.microsoft.com/office/drawing/2014/main" id="{661431E7-44D8-0217-7AB9-679DB8F5690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91880" y="2285988"/>
            <a:ext cx="2159770" cy="891723"/>
          </a:xfrm>
          <a:prstGeom prst="rect">
            <a:avLst/>
          </a:prstGeom>
        </p:spPr>
      </p:pic>
      <p:pic>
        <p:nvPicPr>
          <p:cNvPr id="13" name="Picture 12" descr="A graph of different colored lines&#10;&#10;Description automatically generated">
            <a:extLst>
              <a:ext uri="{FF2B5EF4-FFF2-40B4-BE49-F238E27FC236}">
                <a16:creationId xmlns:a16="http://schemas.microsoft.com/office/drawing/2014/main" id="{1D1CF9DC-661D-0B12-93D5-5D59AD54E39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01936" y="2278317"/>
            <a:ext cx="2311181" cy="2029329"/>
          </a:xfrm>
          <a:prstGeom prst="rect">
            <a:avLst/>
          </a:prstGeom>
        </p:spPr>
      </p:pic>
    </p:spTree>
    <p:extLst>
      <p:ext uri="{BB962C8B-B14F-4D97-AF65-F5344CB8AC3E}">
        <p14:creationId xmlns:p14="http://schemas.microsoft.com/office/powerpoint/2010/main" val="2215797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EF2A2-88F2-7EAD-BEB9-B1EFD349DD3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BF9CCE8-C305-81DB-0591-162C373A795C}"/>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 Magnets </a:t>
            </a:r>
            <a:r>
              <a:rPr lang="en-GB" sz="3200" b="0" dirty="0">
                <a:latin typeface="Calibri"/>
                <a:cs typeface="Calibri"/>
              </a:rPr>
              <a:t>(HFM)</a:t>
            </a:r>
          </a:p>
        </p:txBody>
      </p:sp>
      <p:sp>
        <p:nvSpPr>
          <p:cNvPr id="52" name="Espace réservé du pied de page 4">
            <a:extLst>
              <a:ext uri="{FF2B5EF4-FFF2-40B4-BE49-F238E27FC236}">
                <a16:creationId xmlns:a16="http://schemas.microsoft.com/office/drawing/2014/main" id="{DB039F4C-9318-F8DB-1F5A-AD75ACF629A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2" name="Slide Number Placeholder 1">
            <a:extLst>
              <a:ext uri="{FF2B5EF4-FFF2-40B4-BE49-F238E27FC236}">
                <a16:creationId xmlns:a16="http://schemas.microsoft.com/office/drawing/2014/main" id="{E92494FD-3114-A3A3-22DA-1592C011AC4F}"/>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35" name="AutoShape 2">
            <a:extLst>
              <a:ext uri="{FF2B5EF4-FFF2-40B4-BE49-F238E27FC236}">
                <a16:creationId xmlns:a16="http://schemas.microsoft.com/office/drawing/2014/main" id="{A932BD60-9B12-19B5-B8B7-03BDD1838BE0}"/>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0E0E5B1-6046-48C3-0193-82C8C18421EB}"/>
              </a:ext>
            </a:extLst>
          </p:cNvPr>
          <p:cNvSpPr txBox="1"/>
          <p:nvPr/>
        </p:nvSpPr>
        <p:spPr>
          <a:xfrm>
            <a:off x="129292" y="489372"/>
            <a:ext cx="4528972" cy="523220"/>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Define realistic target parameters for collider ring magnets</a:t>
            </a:r>
          </a:p>
        </p:txBody>
      </p:sp>
      <p:pic>
        <p:nvPicPr>
          <p:cNvPr id="6" name="Picture 5" descr="A graph of dipole&#10;&#10;Description automatically generated">
            <a:extLst>
              <a:ext uri="{FF2B5EF4-FFF2-40B4-BE49-F238E27FC236}">
                <a16:creationId xmlns:a16="http://schemas.microsoft.com/office/drawing/2014/main" id="{77FF446B-B6D7-DB2A-12B5-DDDFF347DF1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71825" y="1907542"/>
            <a:ext cx="3152775" cy="2041953"/>
          </a:xfrm>
          <a:prstGeom prst="rect">
            <a:avLst/>
          </a:prstGeom>
        </p:spPr>
      </p:pic>
      <p:pic>
        <p:nvPicPr>
          <p:cNvPr id="8" name="Picture 7" descr="A diagram of a stress-free graph&#10;&#10;Description automatically generated with medium confidence">
            <a:extLst>
              <a:ext uri="{FF2B5EF4-FFF2-40B4-BE49-F238E27FC236}">
                <a16:creationId xmlns:a16="http://schemas.microsoft.com/office/drawing/2014/main" id="{C59A8C60-DC3C-3A24-8BCF-3E6FB184D2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71825" y="438961"/>
            <a:ext cx="2805375" cy="1486070"/>
          </a:xfrm>
          <a:prstGeom prst="rect">
            <a:avLst/>
          </a:prstGeom>
        </p:spPr>
      </p:pic>
      <p:pic>
        <p:nvPicPr>
          <p:cNvPr id="9" name="Picture 8" descr="A close-up of a graph&#10;&#10;Description automatically generated">
            <a:extLst>
              <a:ext uri="{FF2B5EF4-FFF2-40B4-BE49-F238E27FC236}">
                <a16:creationId xmlns:a16="http://schemas.microsoft.com/office/drawing/2014/main" id="{34CED40A-4E69-D8C5-CDCB-F240A57577D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38459" y="3617083"/>
            <a:ext cx="1637593" cy="1257892"/>
          </a:xfrm>
          <a:prstGeom prst="rect">
            <a:avLst/>
          </a:prstGeom>
        </p:spPr>
      </p:pic>
      <p:pic>
        <p:nvPicPr>
          <p:cNvPr id="14" name="Picture 13" descr="A close-up of several images&#10;&#10;Description automatically generated">
            <a:extLst>
              <a:ext uri="{FF2B5EF4-FFF2-40B4-BE49-F238E27FC236}">
                <a16:creationId xmlns:a16="http://schemas.microsoft.com/office/drawing/2014/main" id="{AA37FA2D-B689-6B66-47B6-87D7AE84661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00271" y="3493611"/>
            <a:ext cx="1926823" cy="1406330"/>
          </a:xfrm>
          <a:prstGeom prst="rect">
            <a:avLst/>
          </a:prstGeom>
        </p:spPr>
      </p:pic>
      <p:sp>
        <p:nvSpPr>
          <p:cNvPr id="15" name="TextBox 14">
            <a:extLst>
              <a:ext uri="{FF2B5EF4-FFF2-40B4-BE49-F238E27FC236}">
                <a16:creationId xmlns:a16="http://schemas.microsoft.com/office/drawing/2014/main" id="{DD0D67EF-F857-C06D-0918-13DAEFFCFF23}"/>
              </a:ext>
            </a:extLst>
          </p:cNvPr>
          <p:cNvSpPr txBox="1"/>
          <p:nvPr/>
        </p:nvSpPr>
        <p:spPr>
          <a:xfrm>
            <a:off x="106299" y="2792370"/>
            <a:ext cx="4551115" cy="203132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Lattice design requires limited adjustments, expect almost no impact on performance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Dipoles appear feasible:</a:t>
            </a:r>
          </a:p>
          <a:p>
            <a:pPr marL="742950" lvl="1" indent="-285750">
              <a:buFont typeface="Arial" panose="020B0604020202020204" pitchFamily="34" charset="0"/>
              <a:buChar char="•"/>
            </a:pPr>
            <a:r>
              <a:rPr lang="en-US" sz="1400" spc="-1" dirty="0" err="1">
                <a:solidFill>
                  <a:srgbClr val="000000"/>
                </a:solidFill>
                <a:latin typeface="Calibri" panose="020F0502020204030204" pitchFamily="34" charset="0"/>
                <a:cs typeface="Calibri" panose="020F0502020204030204" pitchFamily="34" charset="0"/>
              </a:rPr>
              <a:t>NbTi</a:t>
            </a:r>
            <a:r>
              <a:rPr lang="en-US" sz="1400" spc="-1" dirty="0">
                <a:solidFill>
                  <a:srgbClr val="000000"/>
                </a:solidFill>
                <a:latin typeface="Calibri" panose="020F0502020204030204" pitchFamily="34" charset="0"/>
                <a:cs typeface="Calibri" panose="020F0502020204030204" pitchFamily="34" charset="0"/>
              </a:rPr>
              <a:t> at 4 K, 4.8 T, 16 cm aperture</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Nb3Sn at 4, 11 T, 16 cm aperture</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at 20 K, 14 T, 14 cm aperture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Quad in dipole best combined solution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Experimental </a:t>
            </a:r>
            <a:r>
              <a:rPr lang="en-US" sz="1400" spc="-1" dirty="0" err="1">
                <a:solidFill>
                  <a:srgbClr val="000000"/>
                </a:solidFill>
                <a:latin typeface="Calibri" panose="020F0502020204030204" pitchFamily="34" charset="0"/>
                <a:cs typeface="Calibri" panose="020F0502020204030204" pitchFamily="34" charset="0"/>
              </a:rPr>
              <a:t>programme</a:t>
            </a:r>
            <a:r>
              <a:rPr lang="en-US" sz="1400" spc="-1" dirty="0">
                <a:solidFill>
                  <a:srgbClr val="000000"/>
                </a:solidFill>
                <a:latin typeface="Calibri" panose="020F0502020204030204" pitchFamily="34" charset="0"/>
                <a:cs typeface="Calibri" panose="020F0502020204030204" pitchFamily="34" charset="0"/>
              </a:rPr>
              <a:t> is now essential </a:t>
            </a:r>
          </a:p>
        </p:txBody>
      </p:sp>
      <p:sp>
        <p:nvSpPr>
          <p:cNvPr id="16" name="TextBox 15">
            <a:extLst>
              <a:ext uri="{FF2B5EF4-FFF2-40B4-BE49-F238E27FC236}">
                <a16:creationId xmlns:a16="http://schemas.microsoft.com/office/drawing/2014/main" id="{A9199CA2-E30C-D68F-47B9-CD896CD00A73}"/>
              </a:ext>
            </a:extLst>
          </p:cNvPr>
          <p:cNvSpPr txBox="1"/>
          <p:nvPr/>
        </p:nvSpPr>
        <p:spPr>
          <a:xfrm>
            <a:off x="128443" y="1085076"/>
            <a:ext cx="4528972" cy="1600438"/>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New method developed to identify field limit, depending on technology, cost, aperture, considering current, stress and protection (quadrupoles, dipoles, combined function magnets)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Two conceptual dipole designs ongoing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Combined function design ongoing</a:t>
            </a:r>
          </a:p>
        </p:txBody>
      </p:sp>
    </p:spTree>
    <p:extLst>
      <p:ext uri="{BB962C8B-B14F-4D97-AF65-F5344CB8AC3E}">
        <p14:creationId xmlns:p14="http://schemas.microsoft.com/office/powerpoint/2010/main" val="2290264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6BF3-13C8-8B45-1DC0-C7F2835922F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0B7FBDF-1F78-0D78-92AC-8163B6049CE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Collective Effects (ACC)</a:t>
            </a:r>
          </a:p>
        </p:txBody>
      </p:sp>
      <p:sp>
        <p:nvSpPr>
          <p:cNvPr id="52" name="Espace réservé du pied de page 4">
            <a:extLst>
              <a:ext uri="{FF2B5EF4-FFF2-40B4-BE49-F238E27FC236}">
                <a16:creationId xmlns:a16="http://schemas.microsoft.com/office/drawing/2014/main" id="{50BF91D5-CAB1-5444-07C7-CD57196BF1E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C3D09225-2DB8-644B-C441-BD0C0627FE20}"/>
              </a:ext>
            </a:extLst>
          </p:cNvPr>
          <p:cNvSpPr txBox="1"/>
          <p:nvPr/>
        </p:nvSpPr>
        <p:spPr>
          <a:xfrm>
            <a:off x="117309" y="2491753"/>
            <a:ext cx="3635294" cy="2246769"/>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Impedances in high-energy complex can be taken care of by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Beam-beam can be handled by 20 turn feedback</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Resistive wall in muon cooling is OK</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Identified further key detailed studies: beam loading, longitudinal and transverse space charge in 6D cooling, impedance of cooling absorbers</a:t>
            </a:r>
          </a:p>
        </p:txBody>
      </p:sp>
      <p:sp>
        <p:nvSpPr>
          <p:cNvPr id="2" name="Slide Number Placeholder 1">
            <a:extLst>
              <a:ext uri="{FF2B5EF4-FFF2-40B4-BE49-F238E27FC236}">
                <a16:creationId xmlns:a16="http://schemas.microsoft.com/office/drawing/2014/main" id="{2DD97D51-D14B-326E-E927-4A31F72B71A6}"/>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7" name="TextBox 6">
            <a:extLst>
              <a:ext uri="{FF2B5EF4-FFF2-40B4-BE49-F238E27FC236}">
                <a16:creationId xmlns:a16="http://schemas.microsoft.com/office/drawing/2014/main" id="{7A3768B0-E5C3-5FAF-2E9E-E93B3823721C}"/>
              </a:ext>
            </a:extLst>
          </p:cNvPr>
          <p:cNvSpPr txBox="1"/>
          <p:nvPr/>
        </p:nvSpPr>
        <p:spPr>
          <a:xfrm>
            <a:off x="129292" y="1059675"/>
            <a:ext cx="3623311" cy="1384995"/>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Assessed impedances (beam screen and RF cavities) in RCSs and collider ring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Counter-rotating beam impedance studied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Key bottlenecks identified in muon cooling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Initial studies for proton complex</a:t>
            </a:r>
          </a:p>
        </p:txBody>
      </p:sp>
      <p:sp>
        <p:nvSpPr>
          <p:cNvPr id="35" name="AutoShape 2">
            <a:extLst>
              <a:ext uri="{FF2B5EF4-FFF2-40B4-BE49-F238E27FC236}">
                <a16:creationId xmlns:a16="http://schemas.microsoft.com/office/drawing/2014/main" id="{1E64C66E-DE06-3BB1-5B76-F53DA1E3657A}"/>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A650D3D1-2CFD-CB7B-C9C9-7D078DFC7D0A}"/>
              </a:ext>
            </a:extLst>
          </p:cNvPr>
          <p:cNvSpPr txBox="1"/>
          <p:nvPr/>
        </p:nvSpPr>
        <p:spPr>
          <a:xfrm>
            <a:off x="129292" y="489372"/>
            <a:ext cx="3635293" cy="523220"/>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Identify collective effects intensity bottlenecks</a:t>
            </a:r>
          </a:p>
        </p:txBody>
      </p:sp>
      <p:pic>
        <p:nvPicPr>
          <p:cNvPr id="5" name="Picture 4">
            <a:extLst>
              <a:ext uri="{FF2B5EF4-FFF2-40B4-BE49-F238E27FC236}">
                <a16:creationId xmlns:a16="http://schemas.microsoft.com/office/drawing/2014/main" id="{AE9ECA61-6B15-0464-61A1-765EF7639D27}"/>
              </a:ext>
            </a:extLst>
          </p:cNvPr>
          <p:cNvPicPr>
            <a:picLocks noChangeAspect="1"/>
          </p:cNvPicPr>
          <p:nvPr/>
        </p:nvPicPr>
        <p:blipFill>
          <a:blip r:embed="rId2">
            <a:lum/>
            <a:alphaModFix/>
          </a:blip>
          <a:srcRect/>
          <a:stretch>
            <a:fillRect/>
          </a:stretch>
        </p:blipFill>
        <p:spPr>
          <a:xfrm>
            <a:off x="6582810" y="3135306"/>
            <a:ext cx="2227502" cy="1559158"/>
          </a:xfrm>
          <a:prstGeom prst="rect">
            <a:avLst/>
          </a:prstGeom>
          <a:noFill/>
          <a:ln>
            <a:noFill/>
          </a:ln>
        </p:spPr>
      </p:pic>
      <p:pic>
        <p:nvPicPr>
          <p:cNvPr id="8" name="Picture 7">
            <a:extLst>
              <a:ext uri="{FF2B5EF4-FFF2-40B4-BE49-F238E27FC236}">
                <a16:creationId xmlns:a16="http://schemas.microsoft.com/office/drawing/2014/main" id="{323E45C7-ABC3-FF68-577C-4D464332B834}"/>
              </a:ext>
            </a:extLst>
          </p:cNvPr>
          <p:cNvPicPr>
            <a:picLocks noChangeAspect="1"/>
          </p:cNvPicPr>
          <p:nvPr/>
        </p:nvPicPr>
        <p:blipFill>
          <a:blip r:embed="rId3">
            <a:lum/>
            <a:alphaModFix/>
          </a:blip>
          <a:srcRect/>
          <a:stretch>
            <a:fillRect/>
          </a:stretch>
        </p:blipFill>
        <p:spPr>
          <a:xfrm>
            <a:off x="6732915" y="1347497"/>
            <a:ext cx="1927292" cy="1376653"/>
          </a:xfrm>
          <a:prstGeom prst="rect">
            <a:avLst/>
          </a:prstGeom>
          <a:noFill/>
          <a:ln>
            <a:noFill/>
          </a:ln>
        </p:spPr>
      </p:pic>
      <p:pic>
        <p:nvPicPr>
          <p:cNvPr id="10" name="Picture 9" descr="A graph of sound waves&#10;&#10;Description automatically generated">
            <a:extLst>
              <a:ext uri="{FF2B5EF4-FFF2-40B4-BE49-F238E27FC236}">
                <a16:creationId xmlns:a16="http://schemas.microsoft.com/office/drawing/2014/main" id="{E08A3F90-1614-61F5-7DF4-F4477B19A0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038287" y="1793633"/>
            <a:ext cx="2559050" cy="1577419"/>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AF08D27E-7229-F06A-F7C9-0459A5BBCFD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076230" y="532108"/>
            <a:ext cx="3193637" cy="1133416"/>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C2DBC350-35EC-C873-E5C4-34FF6B6ABF2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023569" y="3258914"/>
            <a:ext cx="2964500" cy="1714806"/>
          </a:xfrm>
          <a:prstGeom prst="rect">
            <a:avLst/>
          </a:prstGeom>
        </p:spPr>
      </p:pic>
      <p:pic>
        <p:nvPicPr>
          <p:cNvPr id="17" name="Picture 16" descr="A graph of a graph&#10;&#10;Description automatically generated with medium confidence">
            <a:extLst>
              <a:ext uri="{FF2B5EF4-FFF2-40B4-BE49-F238E27FC236}">
                <a16:creationId xmlns:a16="http://schemas.microsoft.com/office/drawing/2014/main" id="{5F7BA58A-5453-D477-CF66-546B1D16D014}"/>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4164467" y="3389435"/>
            <a:ext cx="1748447" cy="1411710"/>
          </a:xfrm>
          <a:prstGeom prst="rect">
            <a:avLst/>
          </a:prstGeom>
        </p:spPr>
      </p:pic>
    </p:spTree>
    <p:extLst>
      <p:ext uri="{BB962C8B-B14F-4D97-AF65-F5344CB8AC3E}">
        <p14:creationId xmlns:p14="http://schemas.microsoft.com/office/powerpoint/2010/main" val="170523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(SITE/NF/INT)</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2" name="Slide Number Placeholder 1">
            <a:extLst>
              <a:ext uri="{FF2B5EF4-FFF2-40B4-BE49-F238E27FC236}">
                <a16:creationId xmlns:a16="http://schemas.microsoft.com/office/drawing/2014/main" id="{525248F1-2B7B-EA51-0144-3FA97B4194E5}"/>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2" y="378190"/>
            <a:ext cx="3968256" cy="861774"/>
          </a:xfrm>
          <a:prstGeom prst="rect">
            <a:avLst/>
          </a:prstGeom>
          <a:solidFill>
            <a:schemeClr val="accent1">
              <a:lumMod val="20000"/>
              <a:lumOff val="80000"/>
            </a:schemeClr>
          </a:solidFill>
        </p:spPr>
        <p:txBody>
          <a:bodyPr wrap="square">
            <a:spAutoFit/>
          </a:bodyPr>
          <a:lstStyle/>
          <a:p>
            <a:r>
              <a:rPr lang="en-US" sz="1200" b="1" dirty="0">
                <a:latin typeface="Calibri" panose="020F0502020204030204" pitchFamily="34" charset="0"/>
                <a:cs typeface="Calibri" panose="020F0502020204030204" pitchFamily="34" charset="0"/>
              </a:rPr>
              <a:t>Goal:</a:t>
            </a:r>
          </a:p>
          <a:p>
            <a:r>
              <a:rPr lang="en-US" sz="1200" dirty="0">
                <a:latin typeface="Calibri" panose="020F0502020204030204" pitchFamily="34" charset="0"/>
                <a:cs typeface="Calibri" panose="020F0502020204030204" pitchFamily="34" charset="0"/>
              </a:rPr>
              <a:t>Assess if collider ring is possible next to CERN or elsewhere, with focus on neutrino flux (&lt;O(10uSv/year) is negligible, CERN aims at &lt;20uSv/year)</a:t>
            </a:r>
          </a:p>
        </p:txBody>
      </p:sp>
      <p:sp>
        <p:nvSpPr>
          <p:cNvPr id="5" name="TextBox 4">
            <a:extLst>
              <a:ext uri="{FF2B5EF4-FFF2-40B4-BE49-F238E27FC236}">
                <a16:creationId xmlns:a16="http://schemas.microsoft.com/office/drawing/2014/main" id="{13949ACB-B8BB-9F2F-A903-1178C894F092}"/>
              </a:ext>
            </a:extLst>
          </p:cNvPr>
          <p:cNvSpPr txBox="1"/>
          <p:nvPr/>
        </p:nvSpPr>
        <p:spPr>
          <a:xfrm>
            <a:off x="123298" y="3292093"/>
            <a:ext cx="3968255"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Experimental straights are OK </a:t>
            </a:r>
            <a:r>
              <a:rPr lang="en-US" sz="1200" spc="-1" dirty="0">
                <a:solidFill>
                  <a:srgbClr val="000000"/>
                </a:solidFill>
                <a:latin typeface="Calibri" panose="020F0502020204030204" pitchFamily="34" charset="0"/>
                <a:cs typeface="Calibri" panose="020F0502020204030204" pitchFamily="34" charset="0"/>
              </a:rPr>
              <a:t>if we can get two sites on a downhill slope in the Jura</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Average neutrino flux from arcs is about negligible for 7.6 TeV (more detailed evaluation required)</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identify real limits of mitigation</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define concept for interconnects</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Further site improvement could be possible</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35282" y="1292376"/>
            <a:ext cx="3968666" cy="1938992"/>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Strategy: use mover system for arcs (every few hours, +/- 1 </a:t>
            </a:r>
            <a:r>
              <a:rPr lang="en-US" sz="1200" dirty="0" err="1">
                <a:latin typeface="Calibri" panose="020F0502020204030204" pitchFamily="34" charset="0"/>
                <a:cs typeface="Calibri" panose="020F0502020204030204" pitchFamily="34" charset="0"/>
              </a:rPr>
              <a:t>mradian</a:t>
            </a:r>
            <a:r>
              <a:rPr lang="en-US" sz="1200" dirty="0">
                <a:latin typeface="Calibri" panose="020F0502020204030204" pitchFamily="34" charset="0"/>
                <a:cs typeface="Calibri" panose="020F0502020204030204" pitchFamily="34" charset="0"/>
              </a:rPr>
              <a:t>), positioning for experimental straights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Radiation Protection developed detailed models and tools with FLUKA</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Extended CERN </a:t>
            </a:r>
            <a:r>
              <a:rPr lang="en-US" sz="1200" dirty="0" err="1">
                <a:latin typeface="Calibri" panose="020F0502020204030204" pitchFamily="34" charset="0"/>
                <a:cs typeface="Calibri" panose="020F0502020204030204" pitchFamily="34" charset="0"/>
              </a:rPr>
              <a:t>geoprofiling</a:t>
            </a:r>
            <a:r>
              <a:rPr lang="en-US" sz="1200" dirty="0">
                <a:latin typeface="Calibri" panose="020F0502020204030204" pitchFamily="34" charset="0"/>
                <a:cs typeface="Calibri" panose="020F0502020204030204" pitchFamily="34" charset="0"/>
              </a:rPr>
              <a:t> tool to identify surface sites with neutrinos (next optimization with AI)</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Specifications defined for mover system</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Identified first ring placement to retire risk from experimental insertion neutrino flux</a:t>
            </a:r>
          </a:p>
        </p:txBody>
      </p:sp>
      <p:pic>
        <p:nvPicPr>
          <p:cNvPr id="17" name="Picture 16" descr="Graphical user interface, diagram, application&#10;&#10;Description automatically generated">
            <a:extLst>
              <a:ext uri="{FF2B5EF4-FFF2-40B4-BE49-F238E27FC236}">
                <a16:creationId xmlns:a16="http://schemas.microsoft.com/office/drawing/2014/main" id="{3066823B-9373-FD24-281E-C49ADB08C6E0}"/>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103948" y="4060025"/>
            <a:ext cx="2351600" cy="794998"/>
          </a:xfrm>
          <a:prstGeom prst="rect">
            <a:avLst/>
          </a:prstGeom>
        </p:spPr>
      </p:pic>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307584" y="2953060"/>
            <a:ext cx="1595924" cy="1006254"/>
          </a:xfrm>
          <a:prstGeom prst="rect">
            <a:avLst/>
          </a:prstGeom>
        </p:spPr>
      </p:pic>
      <p:pic>
        <p:nvPicPr>
          <p:cNvPr id="19" name="Picture 18" descr="A map with a red circle&#10;&#10;Description automatically generated">
            <a:extLst>
              <a:ext uri="{FF2B5EF4-FFF2-40B4-BE49-F238E27FC236}">
                <a16:creationId xmlns:a16="http://schemas.microsoft.com/office/drawing/2014/main" id="{90AC42F4-2314-C1C3-2AFE-1EE6DE47152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312177" y="2929139"/>
            <a:ext cx="2566319" cy="1434507"/>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891457" y="1934116"/>
            <a:ext cx="3083540" cy="953872"/>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307584" y="643332"/>
            <a:ext cx="3853194" cy="1110764"/>
          </a:xfrm>
          <a:prstGeom prst="rect">
            <a:avLst/>
          </a:prstGeom>
        </p:spPr>
      </p:pic>
      <p:sp>
        <p:nvSpPr>
          <p:cNvPr id="22" name="TextBox 21">
            <a:extLst>
              <a:ext uri="{FF2B5EF4-FFF2-40B4-BE49-F238E27FC236}">
                <a16:creationId xmlns:a16="http://schemas.microsoft.com/office/drawing/2014/main" id="{865BEB1A-FAAD-5BEE-0FAE-7C41F05E1A5C}"/>
              </a:ext>
            </a:extLst>
          </p:cNvPr>
          <p:cNvSpPr txBox="1"/>
          <p:nvPr/>
        </p:nvSpPr>
        <p:spPr>
          <a:xfrm>
            <a:off x="7590702" y="526306"/>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D08EB906-88EA-FF2B-560C-C7859066A241}"/>
              </a:ext>
            </a:extLst>
          </p:cNvPr>
          <p:cNvSpPr txBox="1"/>
          <p:nvPr/>
        </p:nvSpPr>
        <p:spPr>
          <a:xfrm>
            <a:off x="7644248" y="119412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7"/>
          <a:stretch>
            <a:fillRect/>
          </a:stretch>
        </p:blipFill>
        <p:spPr>
          <a:xfrm>
            <a:off x="4103948" y="1698494"/>
            <a:ext cx="1442154" cy="1074546"/>
          </a:xfrm>
          <a:prstGeom prst="rect">
            <a:avLst/>
          </a:prstGeom>
        </p:spPr>
      </p:pic>
    </p:spTree>
    <p:extLst>
      <p:ext uri="{BB962C8B-B14F-4D97-AF65-F5344CB8AC3E}">
        <p14:creationId xmlns:p14="http://schemas.microsoft.com/office/powerpoint/2010/main" val="2114041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C0CA0-23A3-48DC-B7C3-89DEA88103D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CD16AA-EA2E-97A9-8769-331AF843AB1A}"/>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5" name="Title 4">
            <a:extLst>
              <a:ext uri="{FF2B5EF4-FFF2-40B4-BE49-F238E27FC236}">
                <a16:creationId xmlns:a16="http://schemas.microsoft.com/office/drawing/2014/main" id="{B8B5F970-26E8-294F-F22C-FF60AA5FAC47}"/>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Overall Goals and Roadmap Deliverables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8CBFE15-264E-A5B6-6C7D-6E6BE97D11AF}"/>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extBox 3">
            <a:extLst>
              <a:ext uri="{FF2B5EF4-FFF2-40B4-BE49-F238E27FC236}">
                <a16:creationId xmlns:a16="http://schemas.microsoft.com/office/drawing/2014/main" id="{4323D5BD-27AB-E416-FA45-EC19B7930937}"/>
              </a:ext>
            </a:extLst>
          </p:cNvPr>
          <p:cNvSpPr txBox="1"/>
          <p:nvPr/>
        </p:nvSpPr>
        <p:spPr>
          <a:xfrm>
            <a:off x="169988" y="2822363"/>
            <a:ext cx="8738372" cy="1169551"/>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LDG Roadmap deliverables (2026-2027)</a:t>
            </a:r>
            <a:r>
              <a:rPr lang="en-US"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 </a:t>
            </a:r>
            <a:r>
              <a:rPr lang="en-US" sz="1400" b="1" dirty="0">
                <a:latin typeface="Calibri" panose="020F0502020204030204" pitchFamily="34" charset="0"/>
                <a:cs typeface="Calibri" panose="020F0502020204030204" pitchFamily="34" charset="0"/>
              </a:rPr>
              <a:t>Project Evaluation Report</a:t>
            </a:r>
            <a:r>
              <a:rPr lang="en-US" sz="1400" dirty="0">
                <a:latin typeface="Calibri" panose="020F0502020204030204" pitchFamily="34" charset="0"/>
                <a:cs typeface="Calibri" panose="020F0502020204030204" pitchFamily="34" charset="0"/>
              </a:rPr>
              <a:t> that assesses key issues to motivate that investment into a CDR is justified;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An </a:t>
            </a:r>
            <a:r>
              <a:rPr lang="en-US" sz="1400" b="1" dirty="0">
                <a:latin typeface="Calibri" panose="020F0502020204030204" pitchFamily="34" charset="0"/>
                <a:cs typeface="Calibri" panose="020F0502020204030204" pitchFamily="34" charset="0"/>
              </a:rPr>
              <a:t>R&amp;D Plan</a:t>
            </a:r>
            <a:r>
              <a:rPr lang="en-US" sz="1400" dirty="0">
                <a:latin typeface="Calibri" panose="020F0502020204030204" pitchFamily="34" charset="0"/>
                <a:cs typeface="Calibri" panose="020F0502020204030204" pitchFamily="34" charset="0"/>
              </a:rPr>
              <a:t> that describes a path towards the collider;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An </a:t>
            </a:r>
            <a:r>
              <a:rPr lang="en-US" sz="1400" b="1" dirty="0">
                <a:latin typeface="Calibri" panose="020F0502020204030204" pitchFamily="34" charset="0"/>
                <a:cs typeface="Calibri" panose="020F0502020204030204" pitchFamily="34" charset="0"/>
              </a:rPr>
              <a:t>Interim Report </a:t>
            </a:r>
            <a:r>
              <a:rPr lang="en-US" sz="1400" dirty="0">
                <a:latin typeface="Calibri" panose="020F0502020204030204" pitchFamily="34" charset="0"/>
                <a:cs typeface="Calibri" panose="020F0502020204030204" pitchFamily="34" charset="0"/>
              </a:rPr>
              <a:t>by the end of 2023 that documents progress and allows the wider community to update their view of the concept and to give feedback to the collaboration (</a:t>
            </a:r>
            <a:r>
              <a:rPr lang="en-US" sz="1400" b="1" dirty="0">
                <a:latin typeface="Calibri" panose="020F0502020204030204" pitchFamily="34" charset="0"/>
                <a:cs typeface="Calibri" panose="020F0502020204030204" pitchFamily="34" charset="0"/>
              </a:rPr>
              <a:t>has been delivered</a:t>
            </a:r>
            <a:r>
              <a:rPr lang="en-US" sz="1400" dirty="0">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F4938E5F-7D76-5192-300B-7E4C197BC66C}"/>
              </a:ext>
            </a:extLst>
          </p:cNvPr>
          <p:cNvSpPr txBox="1"/>
          <p:nvPr/>
        </p:nvSpPr>
        <p:spPr>
          <a:xfrm>
            <a:off x="169987" y="4181777"/>
            <a:ext cx="8738372" cy="523220"/>
          </a:xfrm>
          <a:prstGeom prst="rect">
            <a:avLst/>
          </a:prstGeom>
          <a:solidFill>
            <a:schemeClr val="accent3">
              <a:lumMod val="20000"/>
              <a:lumOff val="80000"/>
            </a:schemeClr>
          </a:solidFill>
        </p:spPr>
        <p:txBody>
          <a:bodyPr wrap="square">
            <a:spAutoFit/>
          </a:bodyPr>
          <a:lstStyle/>
          <a:p>
            <a:r>
              <a:rPr lang="en-US" sz="1400" dirty="0">
                <a:latin typeface="Calibri" panose="020F0502020204030204" pitchFamily="34" charset="0"/>
                <a:cs typeface="Calibri" panose="020F0502020204030204" pitchFamily="34" charset="0"/>
              </a:rPr>
              <a:t>Will deliver a </a:t>
            </a:r>
            <a:r>
              <a:rPr lang="en-US" sz="1400" b="1" dirty="0">
                <a:latin typeface="Calibri" panose="020F0502020204030204" pitchFamily="34" charset="0"/>
                <a:cs typeface="Calibri" panose="020F0502020204030204" pitchFamily="34" charset="0"/>
              </a:rPr>
              <a:t>tentative Project Evaluation Report </a:t>
            </a:r>
            <a:r>
              <a:rPr lang="en-US" sz="1400" dirty="0">
                <a:latin typeface="Calibri" panose="020F0502020204030204" pitchFamily="34" charset="0"/>
                <a:cs typeface="Calibri" panose="020F0502020204030204" pitchFamily="34" charset="0"/>
              </a:rPr>
              <a:t>and a </a:t>
            </a:r>
            <a:r>
              <a:rPr lang="en-US" sz="1400" b="1" dirty="0">
                <a:latin typeface="Calibri" panose="020F0502020204030204" pitchFamily="34" charset="0"/>
                <a:cs typeface="Calibri" panose="020F0502020204030204" pitchFamily="34" charset="0"/>
              </a:rPr>
              <a:t>tentative R&amp;D Plan on March 31, 2025</a:t>
            </a:r>
          </a:p>
          <a:p>
            <a:r>
              <a:rPr lang="en-US" sz="1400" dirty="0">
                <a:latin typeface="Calibri" panose="020F0502020204030204" pitchFamily="34" charset="0"/>
                <a:cs typeface="Calibri" panose="020F0502020204030204" pitchFamily="34" charset="0"/>
              </a:rPr>
              <a:t>Final versions at the end of </a:t>
            </a:r>
            <a:r>
              <a:rPr lang="en-US" sz="1400" dirty="0" err="1">
                <a:latin typeface="Calibri" panose="020F0502020204030204" pitchFamily="34" charset="0"/>
                <a:cs typeface="Calibri" panose="020F0502020204030204" pitchFamily="34" charset="0"/>
              </a:rPr>
              <a:t>MuCol</a:t>
            </a:r>
            <a:r>
              <a:rPr lang="en-US" sz="1400" dirty="0">
                <a:latin typeface="Calibri" panose="020F0502020204030204" pitchFamily="34" charset="0"/>
                <a:cs typeface="Calibri" panose="020F0502020204030204" pitchFamily="34" charset="0"/>
              </a:rPr>
              <a:t> February 2027</a:t>
            </a:r>
          </a:p>
        </p:txBody>
      </p:sp>
      <p:sp>
        <p:nvSpPr>
          <p:cNvPr id="12" name="TextBox 11">
            <a:extLst>
              <a:ext uri="{FF2B5EF4-FFF2-40B4-BE49-F238E27FC236}">
                <a16:creationId xmlns:a16="http://schemas.microsoft.com/office/drawing/2014/main" id="{667523FB-2E74-AFDA-768F-6DB6FD96E7E4}"/>
              </a:ext>
            </a:extLst>
          </p:cNvPr>
          <p:cNvSpPr txBox="1"/>
          <p:nvPr/>
        </p:nvSpPr>
        <p:spPr>
          <a:xfrm>
            <a:off x="169987" y="1277933"/>
            <a:ext cx="8738372" cy="1384995"/>
          </a:xfrm>
          <a:prstGeom prst="rect">
            <a:avLst/>
          </a:prstGeom>
          <a:solidFill>
            <a:schemeClr val="accent6">
              <a:lumMod val="20000"/>
              <a:lumOff val="80000"/>
              <a:alpha val="49701"/>
            </a:schemeClr>
          </a:solidFill>
        </p:spPr>
        <p:txBody>
          <a:bodyPr wrap="square" rtlCol="0">
            <a:spAutoFit/>
          </a:bodyPr>
          <a:lstStyle/>
          <a:p>
            <a:r>
              <a:rPr lang="en-US" sz="1400" b="1" dirty="0">
                <a:latin typeface="Calibri"/>
                <a:cs typeface="Calibri"/>
              </a:rPr>
              <a:t>Collaboration goal:</a:t>
            </a:r>
          </a:p>
          <a:p>
            <a:r>
              <a:rPr lang="en-US" sz="1400" dirty="0">
                <a:latin typeface="Calibri"/>
                <a:cs typeface="Calibri"/>
              </a:rPr>
              <a:t>Develop high-energy muon collider as option for particle physics:</a:t>
            </a:r>
          </a:p>
          <a:p>
            <a:pPr marL="285750" indent="-285750">
              <a:buFont typeface="Arial" panose="020B0604020202020204" pitchFamily="34" charset="0"/>
              <a:buChar char="•"/>
            </a:pPr>
            <a:r>
              <a:rPr lang="en-US" sz="1400" dirty="0">
                <a:latin typeface="Calibri"/>
                <a:cs typeface="Calibri"/>
              </a:rPr>
              <a:t>Focus on </a:t>
            </a:r>
            <a:r>
              <a:rPr lang="en-US" sz="1400" b="1" dirty="0">
                <a:latin typeface="Calibri"/>
                <a:cs typeface="Calibri"/>
              </a:rPr>
              <a:t>10 TeV feasibility</a:t>
            </a:r>
          </a:p>
          <a:p>
            <a:pPr marL="285750" indent="-285750">
              <a:buFont typeface="Arial" panose="020B0604020202020204" pitchFamily="34" charset="0"/>
              <a:buChar char="•"/>
            </a:pPr>
            <a:r>
              <a:rPr lang="en-US" sz="1400" b="1" dirty="0">
                <a:latin typeface="Calibri"/>
                <a:cs typeface="Calibri"/>
              </a:rPr>
              <a:t>Initial stage as option by ~2050 </a:t>
            </a:r>
            <a:r>
              <a:rPr lang="en-US" sz="1400" dirty="0">
                <a:latin typeface="Calibri"/>
                <a:cs typeface="Calibri"/>
              </a:rPr>
              <a:t>as strongly recommended by Steering Board and Advisory Committee, with required compromises</a:t>
            </a:r>
          </a:p>
          <a:p>
            <a:pPr marL="285750" indent="-285750">
              <a:buFont typeface="Arial" panose="020B0604020202020204" pitchFamily="34" charset="0"/>
              <a:buChar char="•"/>
            </a:pPr>
            <a:r>
              <a:rPr lang="en-US" sz="1400" dirty="0">
                <a:latin typeface="Calibri"/>
                <a:cs typeface="Calibri"/>
              </a:rPr>
              <a:t>Could later consider other energies</a:t>
            </a:r>
          </a:p>
        </p:txBody>
      </p:sp>
      <p:sp>
        <p:nvSpPr>
          <p:cNvPr id="13" name="TextBox 12">
            <a:extLst>
              <a:ext uri="{FF2B5EF4-FFF2-40B4-BE49-F238E27FC236}">
                <a16:creationId xmlns:a16="http://schemas.microsoft.com/office/drawing/2014/main" id="{ED9158AA-B1FE-5B12-ED00-A3652E98F6AF}"/>
              </a:ext>
            </a:extLst>
          </p:cNvPr>
          <p:cNvSpPr txBox="1"/>
          <p:nvPr/>
        </p:nvSpPr>
        <p:spPr>
          <a:xfrm>
            <a:off x="169987" y="654083"/>
            <a:ext cx="4049588"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IMCC, International Muon Collider Collaboration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Currently hosted at CERN</a:t>
            </a:r>
          </a:p>
        </p:txBody>
      </p:sp>
    </p:spTree>
    <p:extLst>
      <p:ext uri="{BB962C8B-B14F-4D97-AF65-F5344CB8AC3E}">
        <p14:creationId xmlns:p14="http://schemas.microsoft.com/office/powerpoint/2010/main" val="768472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427D1-6BCE-5E32-1B15-F504521D687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AF1513E-038D-FE53-FEFE-8E1B51E79E7C}"/>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(SITE/INT)</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2E738531-5AA6-E0AB-DC77-2468FA3D58DB}"/>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2" name="Slide Number Placeholder 1">
            <a:extLst>
              <a:ext uri="{FF2B5EF4-FFF2-40B4-BE49-F238E27FC236}">
                <a16:creationId xmlns:a16="http://schemas.microsoft.com/office/drawing/2014/main" id="{5FFE55B2-196F-AE37-815A-01B6DEE47D02}"/>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35" name="AutoShape 2">
            <a:extLst>
              <a:ext uri="{FF2B5EF4-FFF2-40B4-BE49-F238E27FC236}">
                <a16:creationId xmlns:a16="http://schemas.microsoft.com/office/drawing/2014/main" id="{75868BB1-6AC0-59CC-5A23-BA8B5AA2AF9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DED0546E-D89E-44A4-9525-876FE76DE1F7}"/>
              </a:ext>
            </a:extLst>
          </p:cNvPr>
          <p:cNvSpPr txBox="1"/>
          <p:nvPr/>
        </p:nvSpPr>
        <p:spPr>
          <a:xfrm>
            <a:off x="129292" y="489372"/>
            <a:ext cx="3635293" cy="523220"/>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Can the collider be implemented at CERN</a:t>
            </a:r>
          </a:p>
        </p:txBody>
      </p:sp>
      <p:sp>
        <p:nvSpPr>
          <p:cNvPr id="5" name="TextBox 4">
            <a:extLst>
              <a:ext uri="{FF2B5EF4-FFF2-40B4-BE49-F238E27FC236}">
                <a16:creationId xmlns:a16="http://schemas.microsoft.com/office/drawing/2014/main" id="{77FE04AE-52DE-A0F9-46C8-CAFBB5019845}"/>
              </a:ext>
            </a:extLst>
          </p:cNvPr>
          <p:cNvSpPr txBox="1"/>
          <p:nvPr/>
        </p:nvSpPr>
        <p:spPr>
          <a:xfrm>
            <a:off x="129292" y="1915538"/>
            <a:ext cx="3635294" cy="2677656"/>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Collider ring could be connected to LHC</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Potential RCSs (tentative):</a:t>
            </a: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SPS-1 normal RCS</a:t>
            </a: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LHC-1 1.6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normal RCS</a:t>
            </a: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LHC-2 3.8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hybrid RCS</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LHC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should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be</a:t>
            </a:r>
            <a:r>
              <a:rPr lang="de-CH" sz="1400" dirty="0">
                <a:latin typeface="Calibri" panose="020F0502020204030204" pitchFamily="34" charset="0"/>
                <a:cs typeface="Calibri" panose="020F0502020204030204" pitchFamily="34" charset="0"/>
              </a:rPr>
              <a:t> large </a:t>
            </a:r>
            <a:r>
              <a:rPr lang="de-CH" sz="1400" dirty="0" err="1">
                <a:latin typeface="Calibri" panose="020F0502020204030204" pitchFamily="34" charset="0"/>
                <a:cs typeface="Calibri" panose="020F0502020204030204" pitchFamily="34" charset="0"/>
              </a:rPr>
              <a:t>enough</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Alcoves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be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looked</a:t>
            </a:r>
            <a:r>
              <a:rPr lang="de-CH" sz="1400" dirty="0">
                <a:latin typeface="Calibri" panose="020F0502020204030204" pitchFamily="34" charset="0"/>
                <a:cs typeface="Calibri" panose="020F0502020204030204" pitchFamily="34" charset="0"/>
              </a:rPr>
              <a:t> at</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Construction (</a:t>
            </a:r>
            <a:r>
              <a:rPr lang="de-CH" sz="1400" dirty="0" err="1">
                <a:latin typeface="Calibri" panose="020F0502020204030204" pitchFamily="34" charset="0"/>
                <a:cs typeface="Calibri" panose="020F0502020204030204" pitchFamily="34" charset="0"/>
              </a:rPr>
              <a:t>almost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exclusively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Civil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engineering</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cost</a:t>
            </a:r>
            <a:r>
              <a:rPr lang="de-CH" sz="1400" dirty="0">
                <a:latin typeface="Calibri" panose="020F0502020204030204" pitchFamily="34" charset="0"/>
                <a:cs typeface="Calibri" panose="020F0502020204030204" pitchFamily="34" charset="0"/>
              </a:rPr>
              <a:t> O(1GCHF)</a:t>
            </a:r>
          </a:p>
          <a:p>
            <a:pPr marL="285750" indent="-285750">
              <a:buFont typeface="Arial" panose="020B0604020202020204" pitchFamily="34" charset="0"/>
              <a:buChar char="•"/>
            </a:pPr>
            <a:r>
              <a:rPr lang="de-CH" sz="1400" b="1" dirty="0" err="1">
                <a:latin typeface="Calibri" panose="020F0502020204030204" pitchFamily="34" charset="0"/>
                <a:cs typeface="Calibri" panose="020F0502020204030204" pitchFamily="34" charset="0"/>
              </a:rPr>
              <a:t>Motivates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detailed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a:t>
            </a:r>
            <a:endParaRPr lang="en-US" sz="1400" spc="-1" dirty="0">
              <a:solidFill>
                <a:srgbClr val="000000"/>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8BCC9053-B1E4-A8E1-A9F1-F27D388D4A16}"/>
              </a:ext>
            </a:extLst>
          </p:cNvPr>
          <p:cNvSpPr txBox="1"/>
          <p:nvPr/>
        </p:nvSpPr>
        <p:spPr>
          <a:xfrm>
            <a:off x="135282" y="1077703"/>
            <a:ext cx="3623311" cy="738664"/>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Tentative assessment of parameters and layout using SPS and LHC tunnels</a:t>
            </a:r>
          </a:p>
        </p:txBody>
      </p:sp>
      <p:sp>
        <p:nvSpPr>
          <p:cNvPr id="4" name="TextBox 3">
            <a:extLst>
              <a:ext uri="{FF2B5EF4-FFF2-40B4-BE49-F238E27FC236}">
                <a16:creationId xmlns:a16="http://schemas.microsoft.com/office/drawing/2014/main" id="{60C95BBA-B43B-2B90-FB90-325E2D1AF8DC}"/>
              </a:ext>
            </a:extLst>
          </p:cNvPr>
          <p:cNvSpPr txBox="1"/>
          <p:nvPr/>
        </p:nvSpPr>
        <p:spPr>
          <a:xfrm>
            <a:off x="3322395" y="4640237"/>
            <a:ext cx="2499210" cy="307777"/>
          </a:xfrm>
          <a:prstGeom prst="rect">
            <a:avLst/>
          </a:prstGeom>
          <a:noFill/>
          <a:ln>
            <a:solidFill>
              <a:srgbClr val="7030A0"/>
            </a:solidFill>
          </a:ln>
        </p:spPr>
        <p:txBody>
          <a:bodyPr wrap="none" rtlCol="0">
            <a:spAutoFit/>
          </a:bodyPr>
          <a:lstStyle/>
          <a:p>
            <a:r>
              <a:rPr lang="en-CH" sz="1400" dirty="0">
                <a:solidFill>
                  <a:srgbClr val="7030A0"/>
                </a:solidFill>
                <a:latin typeface="Calibri" panose="020F0502020204030204" pitchFamily="34" charset="0"/>
                <a:cs typeface="Calibri" panose="020F0502020204030204" pitchFamily="34" charset="0"/>
              </a:rPr>
              <a:t>Transferline maximum slope 6%</a:t>
            </a:r>
          </a:p>
        </p:txBody>
      </p:sp>
      <p:pic>
        <p:nvPicPr>
          <p:cNvPr id="6" name="Picture 5">
            <a:extLst>
              <a:ext uri="{FF2B5EF4-FFF2-40B4-BE49-F238E27FC236}">
                <a16:creationId xmlns:a16="http://schemas.microsoft.com/office/drawing/2014/main" id="{04AF2C0C-86CE-DEC3-BAD1-CC3ED0845C4F}"/>
              </a:ext>
            </a:extLst>
          </p:cNvPr>
          <p:cNvPicPr>
            <a:picLocks noChangeAspect="1"/>
          </p:cNvPicPr>
          <p:nvPr/>
        </p:nvPicPr>
        <p:blipFill>
          <a:blip r:embed="rId2"/>
          <a:srcRect t="6313" r="6188"/>
          <a:stretch/>
        </p:blipFill>
        <p:spPr>
          <a:xfrm>
            <a:off x="3425896" y="478311"/>
            <a:ext cx="5346236" cy="3771451"/>
          </a:xfrm>
          <a:prstGeom prst="rect">
            <a:avLst/>
          </a:prstGeom>
        </p:spPr>
      </p:pic>
      <p:cxnSp>
        <p:nvCxnSpPr>
          <p:cNvPr id="7" name="Straight Arrow Connector 6">
            <a:extLst>
              <a:ext uri="{FF2B5EF4-FFF2-40B4-BE49-F238E27FC236}">
                <a16:creationId xmlns:a16="http://schemas.microsoft.com/office/drawing/2014/main" id="{0D60C9BD-0651-EB2E-1277-7A48ED573E97}"/>
              </a:ext>
            </a:extLst>
          </p:cNvPr>
          <p:cNvCxnSpPr>
            <a:cxnSpLocks/>
            <a:stCxn id="8" idx="0"/>
          </p:cNvCxnSpPr>
          <p:nvPr/>
        </p:nvCxnSpPr>
        <p:spPr>
          <a:xfrm flipH="1" flipV="1">
            <a:off x="6534734" y="3510869"/>
            <a:ext cx="713704" cy="1018738"/>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559D176-C2CC-5B16-F8A9-E7BA06269C6F}"/>
              </a:ext>
            </a:extLst>
          </p:cNvPr>
          <p:cNvSpPr txBox="1"/>
          <p:nvPr/>
        </p:nvSpPr>
        <p:spPr>
          <a:xfrm>
            <a:off x="6196996" y="4529607"/>
            <a:ext cx="2102883" cy="307777"/>
          </a:xfrm>
          <a:prstGeom prst="rect">
            <a:avLst/>
          </a:prstGeom>
          <a:noFill/>
          <a:ln>
            <a:solidFill>
              <a:srgbClr val="0070C0"/>
            </a:solidFill>
          </a:ln>
        </p:spPr>
        <p:txBody>
          <a:bodyPr wrap="none" rtlCol="0">
            <a:spAutoFit/>
          </a:bodyPr>
          <a:lstStyle/>
          <a:p>
            <a:r>
              <a:rPr lang="de-CH" sz="1400" dirty="0">
                <a:solidFill>
                  <a:srgbClr val="0070C0"/>
                </a:solidFill>
                <a:latin typeface="Calibri" panose="020F0502020204030204" pitchFamily="34" charset="0"/>
                <a:cs typeface="Calibri" panose="020F0502020204030204" pitchFamily="34" charset="0"/>
              </a:rPr>
              <a:t>SPS and LHC </a:t>
            </a:r>
            <a:r>
              <a:rPr lang="de-CH" sz="1400" dirty="0" err="1">
                <a:solidFill>
                  <a:srgbClr val="0070C0"/>
                </a:solidFill>
                <a:latin typeface="Calibri" panose="020F0502020204030204" pitchFamily="34" charset="0"/>
                <a:cs typeface="Calibri" panose="020F0502020204030204" pitchFamily="34" charset="0"/>
              </a:rPr>
              <a:t>used</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70C0"/>
                </a:solidFill>
                <a:latin typeface="Calibri" panose="020F0502020204030204" pitchFamily="34" charset="0"/>
                <a:cs typeface="Calibri" panose="020F0502020204030204" pitchFamily="34" charset="0"/>
              </a:rPr>
              <a:t>for</a:t>
            </a:r>
            <a:r>
              <a:rPr lang="de-CH" sz="1400" dirty="0">
                <a:solidFill>
                  <a:srgbClr val="0070C0"/>
                </a:solidFill>
                <a:latin typeface="Calibri" panose="020F0502020204030204" pitchFamily="34" charset="0"/>
                <a:cs typeface="Calibri" panose="020F0502020204030204" pitchFamily="34" charset="0"/>
              </a:rPr>
              <a:t> RCSs</a:t>
            </a:r>
            <a:endParaRPr lang="en-CH" sz="1400" dirty="0">
              <a:solidFill>
                <a:srgbClr val="0070C0"/>
              </a:solidFill>
              <a:latin typeface="Calibri" panose="020F0502020204030204" pitchFamily="34" charset="0"/>
              <a:cs typeface="Calibri" panose="020F0502020204030204" pitchFamily="34" charset="0"/>
            </a:endParaRPr>
          </a:p>
        </p:txBody>
      </p:sp>
      <p:cxnSp>
        <p:nvCxnSpPr>
          <p:cNvPr id="9" name="Straight Arrow Connector 8">
            <a:extLst>
              <a:ext uri="{FF2B5EF4-FFF2-40B4-BE49-F238E27FC236}">
                <a16:creationId xmlns:a16="http://schemas.microsoft.com/office/drawing/2014/main" id="{65DEA01C-1DC0-8CEC-834B-9345A9055776}"/>
              </a:ext>
            </a:extLst>
          </p:cNvPr>
          <p:cNvCxnSpPr>
            <a:cxnSpLocks/>
            <a:stCxn id="10" idx="1"/>
          </p:cNvCxnSpPr>
          <p:nvPr/>
        </p:nvCxnSpPr>
        <p:spPr>
          <a:xfrm flipH="1">
            <a:off x="6364600" y="1516424"/>
            <a:ext cx="696590" cy="4764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0F5E13C8-398D-1CCE-DC0A-E44B2613E3FC}"/>
              </a:ext>
            </a:extLst>
          </p:cNvPr>
          <p:cNvSpPr txBox="1"/>
          <p:nvPr/>
        </p:nvSpPr>
        <p:spPr>
          <a:xfrm>
            <a:off x="7061190" y="1362535"/>
            <a:ext cx="1777394" cy="307777"/>
          </a:xfrm>
          <a:prstGeom prst="rect">
            <a:avLst/>
          </a:prstGeom>
          <a:noFill/>
          <a:ln>
            <a:solidFill>
              <a:srgbClr val="FF0000"/>
            </a:solidFill>
          </a:ln>
        </p:spPr>
        <p:txBody>
          <a:bodyPr wrap="square" rtlCol="0">
            <a:spAutoFit/>
          </a:bodyPr>
          <a:lstStyle/>
          <a:p>
            <a:r>
              <a:rPr lang="en-CH" sz="1400" dirty="0">
                <a:solidFill>
                  <a:srgbClr val="FF0000"/>
                </a:solidFill>
                <a:latin typeface="Calibri" panose="020F0502020204030204" pitchFamily="34" charset="0"/>
                <a:cs typeface="Calibri" panose="020F0502020204030204" pitchFamily="34" charset="0"/>
              </a:rPr>
              <a:t>Collider ring (10 </a:t>
            </a:r>
            <a:r>
              <a:rPr lang="en-CH" sz="1400">
                <a:solidFill>
                  <a:srgbClr val="FF0000"/>
                </a:solidFill>
                <a:latin typeface="Calibri" panose="020F0502020204030204" pitchFamily="34" charset="0"/>
                <a:cs typeface="Calibri" panose="020F0502020204030204" pitchFamily="34" charset="0"/>
              </a:rPr>
              <a:t>TeV)</a:t>
            </a:r>
            <a:endParaRPr lang="en-CH" sz="1400" dirty="0">
              <a:solidFill>
                <a:srgbClr val="FF0000"/>
              </a:solidFill>
              <a:latin typeface="Calibri" panose="020F0502020204030204" pitchFamily="34" charset="0"/>
              <a:cs typeface="Calibri" panose="020F0502020204030204" pitchFamily="34" charset="0"/>
            </a:endParaRPr>
          </a:p>
        </p:txBody>
      </p:sp>
      <p:cxnSp>
        <p:nvCxnSpPr>
          <p:cNvPr id="11" name="Straight Arrow Connector 10">
            <a:extLst>
              <a:ext uri="{FF2B5EF4-FFF2-40B4-BE49-F238E27FC236}">
                <a16:creationId xmlns:a16="http://schemas.microsoft.com/office/drawing/2014/main" id="{5B212E01-584D-03F9-DC9C-4DE085C1A119}"/>
              </a:ext>
            </a:extLst>
          </p:cNvPr>
          <p:cNvCxnSpPr>
            <a:cxnSpLocks/>
            <a:stCxn id="8" idx="0"/>
          </p:cNvCxnSpPr>
          <p:nvPr/>
        </p:nvCxnSpPr>
        <p:spPr>
          <a:xfrm flipH="1" flipV="1">
            <a:off x="6985037" y="3770491"/>
            <a:ext cx="263401" cy="75911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7C2E745F-E8AC-10D5-1413-9D968D0DBEC2}"/>
              </a:ext>
            </a:extLst>
          </p:cNvPr>
          <p:cNvSpPr txBox="1"/>
          <p:nvPr/>
        </p:nvSpPr>
        <p:spPr>
          <a:xfrm>
            <a:off x="4108036" y="559204"/>
            <a:ext cx="2181802" cy="523220"/>
          </a:xfrm>
          <a:prstGeom prst="rect">
            <a:avLst/>
          </a:prstGeom>
          <a:noFill/>
          <a:ln>
            <a:solidFill>
              <a:srgbClr val="0070C0"/>
            </a:solidFill>
          </a:ln>
        </p:spPr>
        <p:txBody>
          <a:bodyPr wrap="square" rtlCol="0">
            <a:spAutoFit/>
          </a:bodyPr>
          <a:lstStyle/>
          <a:p>
            <a:r>
              <a:rPr lang="de-CH" sz="1400" dirty="0" err="1">
                <a:solidFill>
                  <a:srgbClr val="0070C0"/>
                </a:solidFill>
                <a:latin typeface="Calibri" panose="020F0502020204030204" pitchFamily="34" charset="0"/>
                <a:cs typeface="Calibri" panose="020F0502020204030204" pitchFamily="34" charset="0"/>
              </a:rPr>
              <a:t>Muon</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70C0"/>
                </a:solidFill>
                <a:latin typeface="Calibri" panose="020F0502020204030204" pitchFamily="34" charset="0"/>
                <a:cs typeface="Calibri" panose="020F0502020204030204" pitchFamily="34" charset="0"/>
              </a:rPr>
              <a:t>production</a:t>
            </a:r>
            <a:r>
              <a:rPr lang="de-CH" sz="1400" dirty="0">
                <a:solidFill>
                  <a:srgbClr val="0070C0"/>
                </a:solidFill>
                <a:latin typeface="Calibri" panose="020F0502020204030204" pitchFamily="34" charset="0"/>
                <a:cs typeface="Calibri" panose="020F0502020204030204" pitchFamily="34" charset="0"/>
              </a:rPr>
              <a:t>, </a:t>
            </a:r>
            <a:r>
              <a:rPr lang="de-CH" sz="1400" dirty="0" err="1">
                <a:solidFill>
                  <a:srgbClr val="00B050"/>
                </a:solidFill>
                <a:latin typeface="Calibri" panose="020F0502020204030204" pitchFamily="34" charset="0"/>
                <a:cs typeface="Calibri" panose="020F0502020204030204" pitchFamily="34" charset="0"/>
              </a:rPr>
              <a:t>cooling</a:t>
            </a:r>
            <a:r>
              <a:rPr lang="de-CH" sz="1400" dirty="0">
                <a:solidFill>
                  <a:srgbClr val="0070C0"/>
                </a:solidFill>
                <a:latin typeface="Calibri" panose="020F0502020204030204" pitchFamily="34" charset="0"/>
                <a:cs typeface="Calibri" panose="020F0502020204030204" pitchFamily="34" charset="0"/>
              </a:rPr>
              <a:t>, </a:t>
            </a:r>
            <a:r>
              <a:rPr lang="de-CH" sz="1400" dirty="0">
                <a:solidFill>
                  <a:srgbClr val="7030A0"/>
                </a:solidFill>
                <a:latin typeface="Calibri" panose="020F0502020204030204" pitchFamily="34" charset="0"/>
                <a:cs typeface="Calibri" panose="020F0502020204030204" pitchFamily="34" charset="0"/>
              </a:rPr>
              <a:t>initial </a:t>
            </a:r>
            <a:r>
              <a:rPr lang="de-CH" sz="1400" dirty="0" err="1">
                <a:solidFill>
                  <a:srgbClr val="7030A0"/>
                </a:solidFill>
                <a:latin typeface="Calibri" panose="020F0502020204030204" pitchFamily="34" charset="0"/>
                <a:cs typeface="Calibri" panose="020F0502020204030204" pitchFamily="34" charset="0"/>
              </a:rPr>
              <a:t>acceleration</a:t>
            </a:r>
            <a:endParaRPr lang="en-CH" sz="1400" dirty="0">
              <a:solidFill>
                <a:srgbClr val="7030A0"/>
              </a:solidFill>
              <a:latin typeface="Calibri" panose="020F0502020204030204" pitchFamily="34" charset="0"/>
              <a:cs typeface="Calibri" panose="020F0502020204030204" pitchFamily="34" charset="0"/>
            </a:endParaRPr>
          </a:p>
        </p:txBody>
      </p:sp>
      <p:cxnSp>
        <p:nvCxnSpPr>
          <p:cNvPr id="14" name="Straight Arrow Connector 13">
            <a:extLst>
              <a:ext uri="{FF2B5EF4-FFF2-40B4-BE49-F238E27FC236}">
                <a16:creationId xmlns:a16="http://schemas.microsoft.com/office/drawing/2014/main" id="{6F0DFDF8-34A2-EE72-9887-753032940405}"/>
              </a:ext>
            </a:extLst>
          </p:cNvPr>
          <p:cNvCxnSpPr>
            <a:cxnSpLocks/>
          </p:cNvCxnSpPr>
          <p:nvPr/>
        </p:nvCxnSpPr>
        <p:spPr>
          <a:xfrm>
            <a:off x="6230984" y="1082424"/>
            <a:ext cx="97377" cy="2845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66BE94A9-6495-EFC4-C097-41D83933DB82}"/>
              </a:ext>
            </a:extLst>
          </p:cNvPr>
          <p:cNvSpPr txBox="1"/>
          <p:nvPr/>
        </p:nvSpPr>
        <p:spPr>
          <a:xfrm>
            <a:off x="4470822" y="4287366"/>
            <a:ext cx="1760162" cy="307777"/>
          </a:xfrm>
          <a:prstGeom prst="rect">
            <a:avLst/>
          </a:prstGeom>
          <a:noFill/>
          <a:ln>
            <a:solidFill>
              <a:srgbClr val="FFC000"/>
            </a:solidFill>
          </a:ln>
        </p:spPr>
        <p:txBody>
          <a:bodyPr wrap="none" rtlCol="0">
            <a:spAutoFit/>
          </a:bodyPr>
          <a:lstStyle/>
          <a:p>
            <a:r>
              <a:rPr lang="de-CH" sz="1400" dirty="0" err="1">
                <a:solidFill>
                  <a:srgbClr val="FFC000"/>
                </a:solidFill>
                <a:latin typeface="Calibri" panose="020F0502020204030204" pitchFamily="34" charset="0"/>
                <a:cs typeface="Calibri" panose="020F0502020204030204" pitchFamily="34" charset="0"/>
              </a:rPr>
              <a:t>Injector</a:t>
            </a:r>
            <a:r>
              <a:rPr lang="de-CH" sz="1400" dirty="0">
                <a:solidFill>
                  <a:srgbClr val="FFC000"/>
                </a:solidFill>
                <a:latin typeface="Calibri" panose="020F0502020204030204" pitchFamily="34" charset="0"/>
                <a:cs typeface="Calibri" panose="020F0502020204030204" pitchFamily="34" charset="0"/>
              </a:rPr>
              <a:t> </a:t>
            </a:r>
            <a:r>
              <a:rPr lang="de-CH" sz="1400" dirty="0" err="1">
                <a:solidFill>
                  <a:srgbClr val="FFC000"/>
                </a:solidFill>
                <a:latin typeface="Calibri" panose="020F0502020204030204" pitchFamily="34" charset="0"/>
                <a:cs typeface="Calibri" panose="020F0502020204030204" pitchFamily="34" charset="0"/>
              </a:rPr>
              <a:t>similar</a:t>
            </a:r>
            <a:r>
              <a:rPr lang="de-CH" sz="1400" dirty="0">
                <a:solidFill>
                  <a:srgbClr val="FFC000"/>
                </a:solidFill>
                <a:latin typeface="Calibri" panose="020F0502020204030204" pitchFamily="34" charset="0"/>
                <a:cs typeface="Calibri" panose="020F0502020204030204" pitchFamily="34" charset="0"/>
              </a:rPr>
              <a:t> </a:t>
            </a:r>
            <a:r>
              <a:rPr lang="de-CH" sz="1400" dirty="0" err="1">
                <a:solidFill>
                  <a:srgbClr val="FFC000"/>
                </a:solidFill>
                <a:latin typeface="Calibri" panose="020F0502020204030204" pitchFamily="34" charset="0"/>
                <a:cs typeface="Calibri" panose="020F0502020204030204" pitchFamily="34" charset="0"/>
              </a:rPr>
              <a:t>to</a:t>
            </a:r>
            <a:r>
              <a:rPr lang="de-CH" sz="1400" dirty="0">
                <a:solidFill>
                  <a:srgbClr val="FFC000"/>
                </a:solidFill>
                <a:latin typeface="Calibri" panose="020F0502020204030204" pitchFamily="34" charset="0"/>
                <a:cs typeface="Calibri" panose="020F0502020204030204" pitchFamily="34" charset="0"/>
              </a:rPr>
              <a:t> SPL</a:t>
            </a:r>
            <a:endParaRPr lang="en-CH" sz="1400" dirty="0">
              <a:solidFill>
                <a:srgbClr val="FFC000"/>
              </a:solidFill>
              <a:latin typeface="Calibri" panose="020F0502020204030204" pitchFamily="34" charset="0"/>
              <a:cs typeface="Calibri" panose="020F0502020204030204" pitchFamily="34" charset="0"/>
            </a:endParaRPr>
          </a:p>
        </p:txBody>
      </p:sp>
      <p:cxnSp>
        <p:nvCxnSpPr>
          <p:cNvPr id="21" name="Straight Arrow Connector 20">
            <a:extLst>
              <a:ext uri="{FF2B5EF4-FFF2-40B4-BE49-F238E27FC236}">
                <a16:creationId xmlns:a16="http://schemas.microsoft.com/office/drawing/2014/main" id="{CC8A1ADE-DFC1-DDDE-9987-798D462F1709}"/>
              </a:ext>
            </a:extLst>
          </p:cNvPr>
          <p:cNvCxnSpPr>
            <a:cxnSpLocks/>
          </p:cNvCxnSpPr>
          <p:nvPr/>
        </p:nvCxnSpPr>
        <p:spPr>
          <a:xfrm flipV="1">
            <a:off x="5447720" y="3986386"/>
            <a:ext cx="116368" cy="300980"/>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21" descr="A diagram of a circular object&#10;&#10;Description automatically generated">
            <a:extLst>
              <a:ext uri="{FF2B5EF4-FFF2-40B4-BE49-F238E27FC236}">
                <a16:creationId xmlns:a16="http://schemas.microsoft.com/office/drawing/2014/main" id="{EA1544E4-154F-7895-0010-5A60BA2DDDC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141956" y="1902040"/>
            <a:ext cx="1963565" cy="1692728"/>
          </a:xfrm>
          <a:prstGeom prst="rect">
            <a:avLst/>
          </a:prstGeom>
        </p:spPr>
      </p:pic>
      <p:sp>
        <p:nvSpPr>
          <p:cNvPr id="23" name="TextBox 22">
            <a:extLst>
              <a:ext uri="{FF2B5EF4-FFF2-40B4-BE49-F238E27FC236}">
                <a16:creationId xmlns:a16="http://schemas.microsoft.com/office/drawing/2014/main" id="{A5ACACB4-9218-11AC-4821-BA6FD55F1341}"/>
              </a:ext>
            </a:extLst>
          </p:cNvPr>
          <p:cNvSpPr txBox="1"/>
          <p:nvPr/>
        </p:nvSpPr>
        <p:spPr>
          <a:xfrm>
            <a:off x="7254371" y="3546613"/>
            <a:ext cx="1870487" cy="307777"/>
          </a:xfrm>
          <a:prstGeom prst="rect">
            <a:avLst/>
          </a:prstGeom>
          <a:solidFill>
            <a:schemeClr val="accent1">
              <a:lumMod val="20000"/>
              <a:lumOff val="80000"/>
              <a:alpha val="50016"/>
            </a:schemeClr>
          </a:solidFill>
        </p:spPr>
        <p:txBody>
          <a:bodyPr wrap="square" rtlCol="0">
            <a:spAutoFit/>
          </a:bodyPr>
          <a:lstStyle/>
          <a:p>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RCSs in LHC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cxnSp>
        <p:nvCxnSpPr>
          <p:cNvPr id="24" name="Straight Arrow Connector 23">
            <a:extLst>
              <a:ext uri="{FF2B5EF4-FFF2-40B4-BE49-F238E27FC236}">
                <a16:creationId xmlns:a16="http://schemas.microsoft.com/office/drawing/2014/main" id="{187058A2-38FD-C733-AC42-9B29B295DA1C}"/>
              </a:ext>
            </a:extLst>
          </p:cNvPr>
          <p:cNvCxnSpPr>
            <a:cxnSpLocks/>
          </p:cNvCxnSpPr>
          <p:nvPr/>
        </p:nvCxnSpPr>
        <p:spPr>
          <a:xfrm flipV="1">
            <a:off x="4214889" y="3405195"/>
            <a:ext cx="820080" cy="1152344"/>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6758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8C2BDA-F830-E07F-0CD0-BA10647DB546}"/>
            </a:ext>
          </a:extLst>
        </p:cNvPr>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CF1524CE-DAD8-573F-F5E3-A510FBC2AE1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21</a:t>
            </a:fld>
            <a:endParaRPr lang="en-GB" dirty="0"/>
          </a:p>
        </p:txBody>
      </p:sp>
      <p:sp>
        <p:nvSpPr>
          <p:cNvPr id="6" name="Footer Placeholder 5">
            <a:extLst>
              <a:ext uri="{FF2B5EF4-FFF2-40B4-BE49-F238E27FC236}">
                <a16:creationId xmlns:a16="http://schemas.microsoft.com/office/drawing/2014/main" id="{C39AE09C-EBE7-D028-7115-EB928B84C01A}"/>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4" name="Slide Number Placeholder 3">
            <a:extLst>
              <a:ext uri="{FF2B5EF4-FFF2-40B4-BE49-F238E27FC236}">
                <a16:creationId xmlns:a16="http://schemas.microsoft.com/office/drawing/2014/main" id="{F15E169B-D4E3-FF94-12E9-5054859F83C1}"/>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16" name="TextBox 15">
            <a:extLst>
              <a:ext uri="{FF2B5EF4-FFF2-40B4-BE49-F238E27FC236}">
                <a16:creationId xmlns:a16="http://schemas.microsoft.com/office/drawing/2014/main" id="{4B77C087-45FF-9B59-F077-AA3C6B111658}"/>
              </a:ext>
            </a:extLst>
          </p:cNvPr>
          <p:cNvSpPr txBox="1"/>
          <p:nvPr/>
        </p:nvSpPr>
        <p:spPr>
          <a:xfrm>
            <a:off x="64010" y="456685"/>
            <a:ext cx="4549243" cy="1046440"/>
          </a:xfrm>
          <a:prstGeom prst="rect">
            <a:avLst/>
          </a:prstGeom>
          <a:solidFill>
            <a:schemeClr val="accent6">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E</a:t>
            </a:r>
            <a:r>
              <a:rPr lang="en-US" sz="1200" spc="-1" dirty="0">
                <a:solidFill>
                  <a:srgbClr val="000000"/>
                </a:solidFill>
                <a:latin typeface="Calibri" panose="020F0502020204030204" pitchFamily="34" charset="0"/>
                <a:cs typeface="Calibri" panose="020F0502020204030204" pitchFamily="34" charset="0"/>
              </a:rPr>
              <a:t>xpect to be ready for implementation in 15 years</a:t>
            </a:r>
          </a:p>
          <a:p>
            <a:pPr marL="285750" indent="-285750">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Detector</a:t>
            </a:r>
          </a:p>
          <a:p>
            <a:pPr marL="285750" indent="-285750">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Muon cooling technology </a:t>
            </a:r>
            <a:endParaRPr lang="en-US" sz="12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solenoid technology</a:t>
            </a:r>
          </a:p>
          <a:p>
            <a:pPr marL="285750" indent="-285750">
              <a:buFont typeface="Arial" panose="020B0604020202020204" pitchFamily="34" charset="0"/>
              <a:buChar char="•"/>
            </a:pPr>
            <a:r>
              <a:rPr lang="en-US" sz="1200" b="1" spc="-1" dirty="0" err="1">
                <a:solidFill>
                  <a:srgbClr val="000000"/>
                </a:solidFill>
                <a:latin typeface="Calibri" panose="020F0502020204030204" pitchFamily="34" charset="0"/>
                <a:cs typeface="Calibri" panose="020F0502020204030204" pitchFamily="34" charset="0"/>
              </a:rPr>
              <a:t>NbTi</a:t>
            </a:r>
            <a:r>
              <a:rPr lang="en-US" sz="1200" b="1" spc="-1" dirty="0">
                <a:solidFill>
                  <a:srgbClr val="000000"/>
                </a:solidFill>
                <a:latin typeface="Calibri" panose="020F0502020204030204" pitchFamily="34" charset="0"/>
                <a:cs typeface="Calibri" panose="020F0502020204030204" pitchFamily="34" charset="0"/>
              </a:rPr>
              <a:t> or Nb3Sn collider ring magnets</a:t>
            </a:r>
            <a:endParaRPr lang="en-US" sz="1200" spc="-1" dirty="0">
              <a:solidFill>
                <a:srgbClr val="000000"/>
              </a:solidFill>
              <a:latin typeface="Calibri" panose="020F0502020204030204" pitchFamily="34" charset="0"/>
              <a:cs typeface="Calibri" panose="020F0502020204030204" pitchFamily="34" charset="0"/>
            </a:endParaRPr>
          </a:p>
        </p:txBody>
      </p:sp>
      <p:graphicFrame>
        <p:nvGraphicFramePr>
          <p:cNvPr id="8" name="Table 7">
            <a:extLst>
              <a:ext uri="{FF2B5EF4-FFF2-40B4-BE49-F238E27FC236}">
                <a16:creationId xmlns:a16="http://schemas.microsoft.com/office/drawing/2014/main" id="{A04C1823-5112-DB05-B941-C3489D57C15F}"/>
              </a:ext>
            </a:extLst>
          </p:cNvPr>
          <p:cNvGraphicFramePr>
            <a:graphicFrameLocks noGrp="1"/>
          </p:cNvGraphicFramePr>
          <p:nvPr/>
        </p:nvGraphicFramePr>
        <p:xfrm>
          <a:off x="3579960" y="1313134"/>
          <a:ext cx="5408766" cy="2843760"/>
        </p:xfrm>
        <a:graphic>
          <a:graphicData uri="http://schemas.openxmlformats.org/drawingml/2006/table">
            <a:tbl>
              <a:tblPr firstRow="1" bandRow="1">
                <a:tableStyleId>{5C22544A-7EE6-4342-B048-85BDC9FD1C3A}</a:tableStyleId>
              </a:tblPr>
              <a:tblGrid>
                <a:gridCol w="826332">
                  <a:extLst>
                    <a:ext uri="{9D8B030D-6E8A-4147-A177-3AD203B41FA5}">
                      <a16:colId xmlns:a16="http://schemas.microsoft.com/office/drawing/2014/main" val="20000"/>
                    </a:ext>
                  </a:extLst>
                </a:gridCol>
                <a:gridCol w="1065251">
                  <a:extLst>
                    <a:ext uri="{9D8B030D-6E8A-4147-A177-3AD203B41FA5}">
                      <a16:colId xmlns:a16="http://schemas.microsoft.com/office/drawing/2014/main" val="20001"/>
                    </a:ext>
                  </a:extLst>
                </a:gridCol>
                <a:gridCol w="690990">
                  <a:extLst>
                    <a:ext uri="{9D8B030D-6E8A-4147-A177-3AD203B41FA5}">
                      <a16:colId xmlns:a16="http://schemas.microsoft.com/office/drawing/2014/main" val="20002"/>
                    </a:ext>
                  </a:extLst>
                </a:gridCol>
                <a:gridCol w="721535">
                  <a:extLst>
                    <a:ext uri="{9D8B030D-6E8A-4147-A177-3AD203B41FA5}">
                      <a16:colId xmlns:a16="http://schemas.microsoft.com/office/drawing/2014/main" val="2385039876"/>
                    </a:ext>
                  </a:extLst>
                </a:gridCol>
                <a:gridCol w="690576">
                  <a:extLst>
                    <a:ext uri="{9D8B030D-6E8A-4147-A177-3AD203B41FA5}">
                      <a16:colId xmlns:a16="http://schemas.microsoft.com/office/drawing/2014/main" val="2335558898"/>
                    </a:ext>
                  </a:extLst>
                </a:gridCol>
                <a:gridCol w="707041">
                  <a:extLst>
                    <a:ext uri="{9D8B030D-6E8A-4147-A177-3AD203B41FA5}">
                      <a16:colId xmlns:a16="http://schemas.microsoft.com/office/drawing/2014/main" val="1036770390"/>
                    </a:ext>
                  </a:extLst>
                </a:gridCol>
                <a:gridCol w="707041">
                  <a:extLst>
                    <a:ext uri="{9D8B030D-6E8A-4147-A177-3AD203B41FA5}">
                      <a16:colId xmlns:a16="http://schemas.microsoft.com/office/drawing/2014/main" val="4114196569"/>
                    </a:ext>
                  </a:extLst>
                </a:gridCol>
              </a:tblGrid>
              <a:tr h="0">
                <a:tc>
                  <a:txBody>
                    <a:bodyPr/>
                    <a:lstStyle/>
                    <a:p>
                      <a:pPr algn="ctr"/>
                      <a:r>
                        <a:rPr lang="en-US" sz="1200" dirty="0">
                          <a:latin typeface="Calibri"/>
                          <a:cs typeface="Calibri"/>
                        </a:rPr>
                        <a:t>Param.</a:t>
                      </a:r>
                    </a:p>
                  </a:txBody>
                  <a:tcPr marL="100489" marR="100489" marT="50292" marB="50292"/>
                </a:tc>
                <a:tc>
                  <a:txBody>
                    <a:bodyPr/>
                    <a:lstStyle/>
                    <a:p>
                      <a:pPr algn="ctr"/>
                      <a:r>
                        <a:rPr lang="en-US" sz="1200" dirty="0">
                          <a:latin typeface="Calibri"/>
                          <a:cs typeface="Calibri"/>
                        </a:rPr>
                        <a:t>Unit</a:t>
                      </a:r>
                    </a:p>
                  </a:txBody>
                  <a:tcPr marL="100489" marR="100489" marT="50292" marB="50292"/>
                </a:tc>
                <a:tc>
                  <a:txBody>
                    <a:bodyPr/>
                    <a:lstStyle/>
                    <a:p>
                      <a:pPr algn="ctr"/>
                      <a:r>
                        <a:rPr lang="en-US" sz="1200" dirty="0">
                          <a:solidFill>
                            <a:srgbClr val="000000"/>
                          </a:solidFill>
                          <a:latin typeface="Calibri"/>
                          <a:cs typeface="Calibri"/>
                        </a:rPr>
                        <a:t>3 TeV (SI)</a:t>
                      </a:r>
                    </a:p>
                  </a:txBody>
                  <a:tcPr marL="100489" marR="100489" marT="50292" marB="50292">
                    <a:solidFill>
                      <a:srgbClr val="FDEADA"/>
                    </a:solidFill>
                  </a:tcPr>
                </a:tc>
                <a:tc>
                  <a:txBody>
                    <a:bodyPr/>
                    <a:lstStyle/>
                    <a:p>
                      <a:pPr algn="ctr"/>
                      <a:r>
                        <a:rPr lang="en-US" sz="1200" dirty="0">
                          <a:solidFill>
                            <a:srgbClr val="000000"/>
                          </a:solidFill>
                          <a:latin typeface="Calibri"/>
                          <a:cs typeface="Calibri"/>
                        </a:rPr>
                        <a:t>10 TeV (SI)</a:t>
                      </a:r>
                    </a:p>
                  </a:txBody>
                  <a:tcPr marL="100489" marR="100489" marT="50292" marB="50292">
                    <a:solidFill>
                      <a:srgbClr val="FDEADA"/>
                    </a:solidFill>
                  </a:tcPr>
                </a:tc>
                <a:tc>
                  <a:txBody>
                    <a:bodyPr/>
                    <a:lstStyle/>
                    <a:p>
                      <a:pPr algn="ctr"/>
                      <a:r>
                        <a:rPr lang="en-US" sz="1200" dirty="0">
                          <a:solidFill>
                            <a:srgbClr val="000000"/>
                          </a:solidFill>
                          <a:latin typeface="Calibri"/>
                          <a:cs typeface="Calibri"/>
                        </a:rPr>
                        <a:t>3.2 TeV (1)</a:t>
                      </a:r>
                    </a:p>
                  </a:txBody>
                  <a:tcPr marL="100489" marR="100489" marT="50292" marB="50292">
                    <a:solidFill>
                      <a:srgbClr val="C8FCF4"/>
                    </a:solidFill>
                  </a:tcPr>
                </a:tc>
                <a:tc>
                  <a:txBody>
                    <a:bodyPr/>
                    <a:lstStyle/>
                    <a:p>
                      <a:pPr algn="ctr"/>
                      <a:r>
                        <a:rPr lang="en-US" sz="1200" dirty="0">
                          <a:solidFill>
                            <a:srgbClr val="000000"/>
                          </a:solidFill>
                          <a:latin typeface="Calibri"/>
                          <a:cs typeface="Calibri"/>
                        </a:rPr>
                        <a:t>7.6 TeV (1 or 2)</a:t>
                      </a:r>
                    </a:p>
                  </a:txBody>
                  <a:tcPr marL="100489" marR="100489" marT="50292" marB="50292">
                    <a:solidFill>
                      <a:srgbClr val="C8FCF4"/>
                    </a:solidFill>
                  </a:tcPr>
                </a:tc>
                <a:tc>
                  <a:txBody>
                    <a:bodyPr/>
                    <a:lstStyle/>
                    <a:p>
                      <a:pPr algn="ctr"/>
                      <a:r>
                        <a:rPr lang="en-US" sz="1200" dirty="0">
                          <a:solidFill>
                            <a:srgbClr val="000000"/>
                          </a:solidFill>
                          <a:latin typeface="Calibri"/>
                          <a:cs typeface="Calibri"/>
                        </a:rPr>
                        <a:t>3 TeV small ring</a:t>
                      </a:r>
                    </a:p>
                  </a:txBody>
                  <a:tcPr marL="100489" marR="100489" marT="50292" marB="50292">
                    <a:solidFill>
                      <a:schemeClr val="bg2"/>
                    </a:solidFill>
                  </a:tcPr>
                </a:tc>
                <a:extLst>
                  <a:ext uri="{0D108BD9-81ED-4DB2-BD59-A6C34878D82A}">
                    <a16:rowId xmlns:a16="http://schemas.microsoft.com/office/drawing/2014/main" val="10000"/>
                  </a:ext>
                </a:extLst>
              </a:tr>
              <a:tr h="288032">
                <a:tc>
                  <a:txBody>
                    <a:bodyPr/>
                    <a:lstStyle/>
                    <a:p>
                      <a:pPr algn="ctr"/>
                      <a:r>
                        <a:rPr lang="en-US" sz="1200" b="1" dirty="0">
                          <a:latin typeface="Calibri"/>
                          <a:cs typeface="Calibri"/>
                        </a:rPr>
                        <a:t>L/IP</a:t>
                      </a:r>
                    </a:p>
                  </a:txBody>
                  <a:tcPr marL="100489" marR="100489" marT="50292" marB="50292"/>
                </a:tc>
                <a:tc>
                  <a:txBody>
                    <a:bodyPr/>
                    <a:lstStyle/>
                    <a:p>
                      <a:pPr algn="ctr"/>
                      <a:r>
                        <a:rPr lang="en-US" sz="1200" b="1" dirty="0">
                          <a:latin typeface="Calibri"/>
                          <a:cs typeface="Calibri"/>
                        </a:rPr>
                        <a:t>10</a:t>
                      </a:r>
                      <a:r>
                        <a:rPr lang="en-US" sz="1200" b="1" baseline="30000" dirty="0">
                          <a:latin typeface="Calibri"/>
                          <a:cs typeface="Calibri"/>
                        </a:rPr>
                        <a:t>34</a:t>
                      </a:r>
                      <a:r>
                        <a:rPr lang="en-US" sz="1200" b="1" baseline="0" dirty="0">
                          <a:latin typeface="Calibri"/>
                          <a:cs typeface="Calibri"/>
                        </a:rPr>
                        <a:t> cm</a:t>
                      </a:r>
                      <a:r>
                        <a:rPr lang="en-US" sz="1200" b="1" baseline="30000" dirty="0">
                          <a:latin typeface="Calibri"/>
                          <a:cs typeface="Calibri"/>
                        </a:rPr>
                        <a:t>-2</a:t>
                      </a:r>
                      <a:r>
                        <a:rPr lang="en-US" sz="1200" b="1" baseline="0" dirty="0">
                          <a:latin typeface="Calibri"/>
                          <a:cs typeface="Calibri"/>
                        </a:rPr>
                        <a:t>s</a:t>
                      </a:r>
                      <a:r>
                        <a:rPr lang="en-US" sz="1200" b="1" baseline="30000" dirty="0">
                          <a:latin typeface="Calibri"/>
                          <a:cs typeface="Calibri"/>
                        </a:rPr>
                        <a:t>-1</a:t>
                      </a:r>
                      <a:endParaRPr lang="en-US" sz="1200" b="1" dirty="0">
                        <a:latin typeface="Calibri"/>
                        <a:cs typeface="Calibri"/>
                      </a:endParaRPr>
                    </a:p>
                  </a:txBody>
                  <a:tcPr marL="100489" marR="100489" marT="50292" marB="50292"/>
                </a:tc>
                <a:tc>
                  <a:txBody>
                    <a:bodyPr/>
                    <a:lstStyle/>
                    <a:p>
                      <a:pPr algn="ctr"/>
                      <a:r>
                        <a:rPr lang="en-US" sz="1200" b="1" dirty="0">
                          <a:latin typeface="Calibri"/>
                          <a:cs typeface="Calibri"/>
                        </a:rPr>
                        <a:t>1.8</a:t>
                      </a:r>
                    </a:p>
                  </a:txBody>
                  <a:tcPr marL="100489" marR="100489" marT="50292" marB="50292">
                    <a:solidFill>
                      <a:srgbClr val="FDEADA"/>
                    </a:solidFill>
                  </a:tcPr>
                </a:tc>
                <a:tc>
                  <a:txBody>
                    <a:bodyPr/>
                    <a:lstStyle/>
                    <a:p>
                      <a:pPr algn="ctr"/>
                      <a:r>
                        <a:rPr lang="en-US" sz="1200" b="1" dirty="0">
                          <a:latin typeface="Calibri"/>
                          <a:cs typeface="Calibri"/>
                        </a:rPr>
                        <a:t>17.5</a:t>
                      </a:r>
                    </a:p>
                  </a:txBody>
                  <a:tcPr marL="100489" marR="100489" marT="50292" marB="50292">
                    <a:solidFill>
                      <a:srgbClr val="FDEADA"/>
                    </a:solidFill>
                  </a:tcPr>
                </a:tc>
                <a:tc>
                  <a:txBody>
                    <a:bodyPr/>
                    <a:lstStyle/>
                    <a:p>
                      <a:pPr algn="ctr"/>
                      <a:r>
                        <a:rPr lang="en-US" sz="1200" b="1" dirty="0">
                          <a:latin typeface="Calibri"/>
                          <a:cs typeface="Calibri"/>
                        </a:rPr>
                        <a:t>0.74</a:t>
                      </a:r>
                    </a:p>
                  </a:txBody>
                  <a:tcPr marL="100489" marR="100489" marT="50292" marB="50292">
                    <a:solidFill>
                      <a:srgbClr val="C8FCF4"/>
                    </a:solidFill>
                  </a:tcPr>
                </a:tc>
                <a:tc>
                  <a:txBody>
                    <a:bodyPr/>
                    <a:lstStyle/>
                    <a:p>
                      <a:pPr algn="ctr"/>
                      <a:r>
                        <a:rPr lang="en-US" sz="1200" b="1" dirty="0">
                          <a:latin typeface="Calibri"/>
                          <a:cs typeface="Calibri"/>
                        </a:rPr>
                        <a:t>7.9</a:t>
                      </a:r>
                    </a:p>
                  </a:txBody>
                  <a:tcPr marL="100489" marR="100489" marT="50292" marB="50292">
                    <a:solidFill>
                      <a:srgbClr val="C8FCF4"/>
                    </a:solidFill>
                  </a:tcPr>
                </a:tc>
                <a:tc>
                  <a:txBody>
                    <a:bodyPr/>
                    <a:lstStyle/>
                    <a:p>
                      <a:pPr algn="ctr"/>
                      <a:r>
                        <a:rPr lang="en-US" sz="1200" b="1" dirty="0">
                          <a:latin typeface="Calibri"/>
                          <a:cs typeface="Calibri"/>
                        </a:rPr>
                        <a:t>1.8</a:t>
                      </a:r>
                    </a:p>
                  </a:txBody>
                  <a:tcPr marL="100489" marR="100489" marT="50292" marB="50292">
                    <a:solidFill>
                      <a:schemeClr val="bg2"/>
                    </a:solidFill>
                  </a:tcPr>
                </a:tc>
                <a:extLst>
                  <a:ext uri="{0D108BD9-81ED-4DB2-BD59-A6C34878D82A}">
                    <a16:rowId xmlns:a16="http://schemas.microsoft.com/office/drawing/2014/main" val="10001"/>
                  </a:ext>
                </a:extLst>
              </a:tr>
              <a:tr h="288032">
                <a:tc>
                  <a:txBody>
                    <a:bodyPr/>
                    <a:lstStyle/>
                    <a:p>
                      <a:pPr algn="ctr"/>
                      <a:r>
                        <a:rPr lang="en-US" sz="1200" dirty="0">
                          <a:solidFill>
                            <a:srgbClr val="0000FF"/>
                          </a:solidFill>
                          <a:latin typeface="Calibri"/>
                          <a:cs typeface="Calibri"/>
                        </a:rPr>
                        <a:t>N</a:t>
                      </a:r>
                    </a:p>
                  </a:txBody>
                  <a:tcPr marL="100489" marR="100489" marT="50292" marB="50292"/>
                </a:tc>
                <a:tc>
                  <a:txBody>
                    <a:bodyPr/>
                    <a:lstStyle/>
                    <a:p>
                      <a:pPr algn="ctr"/>
                      <a:r>
                        <a:rPr lang="en-US" sz="1200" dirty="0">
                          <a:solidFill>
                            <a:srgbClr val="0000FF"/>
                          </a:solidFill>
                          <a:latin typeface="Calibri"/>
                          <a:cs typeface="Calibri"/>
                        </a:rPr>
                        <a:t>10</a:t>
                      </a:r>
                      <a:r>
                        <a:rPr lang="en-US" sz="1200" baseline="30000" dirty="0">
                          <a:solidFill>
                            <a:srgbClr val="0000FF"/>
                          </a:solidFill>
                          <a:latin typeface="Calibri"/>
                          <a:cs typeface="Calibri"/>
                        </a:rPr>
                        <a:t>12</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2.2</a:t>
                      </a:r>
                    </a:p>
                  </a:txBody>
                  <a:tcPr marL="100489" marR="100489" marT="50292" marB="50292">
                    <a:solidFill>
                      <a:srgbClr val="C8FCF4"/>
                    </a:solidFill>
                  </a:tcPr>
                </a:tc>
                <a:tc>
                  <a:txBody>
                    <a:bodyPr/>
                    <a:lstStyle/>
                    <a:p>
                      <a:pPr algn="ctr"/>
                      <a:r>
                        <a:rPr lang="en-US" sz="1200" dirty="0">
                          <a:solidFill>
                            <a:srgbClr val="0000FF"/>
                          </a:solidFill>
                          <a:latin typeface="Calibri"/>
                          <a:cs typeface="Calibri"/>
                        </a:rPr>
                        <a:t>1.8</a:t>
                      </a:r>
                    </a:p>
                  </a:txBody>
                  <a:tcPr marL="100489" marR="100489" marT="50292" marB="50292">
                    <a:solidFill>
                      <a:srgbClr val="C8FCF4"/>
                    </a:solidFill>
                  </a:tcPr>
                </a:tc>
                <a:tc>
                  <a:txBody>
                    <a:bodyPr/>
                    <a:lstStyle/>
                    <a:p>
                      <a:pPr algn="ctr"/>
                      <a:r>
                        <a:rPr lang="en-US" sz="1200" dirty="0">
                          <a:solidFill>
                            <a:srgbClr val="0000FF"/>
                          </a:solidFill>
                          <a:latin typeface="Calibri"/>
                          <a:cs typeface="Calibri"/>
                        </a:rPr>
                        <a:t>2.2</a:t>
                      </a:r>
                    </a:p>
                  </a:txBody>
                  <a:tcPr marL="100489" marR="100489" marT="50292" marB="50292">
                    <a:solidFill>
                      <a:schemeClr val="bg2"/>
                    </a:solidFill>
                  </a:tcPr>
                </a:tc>
                <a:extLst>
                  <a:ext uri="{0D108BD9-81ED-4DB2-BD59-A6C34878D82A}">
                    <a16:rowId xmlns:a16="http://schemas.microsoft.com/office/drawing/2014/main" val="10002"/>
                  </a:ext>
                </a:extLst>
              </a:tr>
              <a:tr h="288032">
                <a:tc>
                  <a:txBody>
                    <a:bodyPr/>
                    <a:lstStyle/>
                    <a:p>
                      <a:pPr algn="ctr"/>
                      <a:r>
                        <a:rPr lang="en-US" sz="1200" dirty="0" err="1">
                          <a:solidFill>
                            <a:srgbClr val="0000FF"/>
                          </a:solidFill>
                          <a:latin typeface="Calibri"/>
                          <a:cs typeface="Calibri"/>
                        </a:rPr>
                        <a:t>f</a:t>
                      </a:r>
                      <a:r>
                        <a:rPr lang="en-US" sz="1200" baseline="-25000" dirty="0" err="1">
                          <a:solidFill>
                            <a:srgbClr val="0000FF"/>
                          </a:solidFill>
                          <a:latin typeface="Calibri"/>
                          <a:cs typeface="Calibri"/>
                        </a:rPr>
                        <a:t>r</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Hz</a:t>
                      </a:r>
                    </a:p>
                  </a:txBody>
                  <a:tcPr marL="100489" marR="100489" marT="50292" marB="50292"/>
                </a:tc>
                <a:tc>
                  <a:txBody>
                    <a:bodyPr/>
                    <a:lstStyle/>
                    <a:p>
                      <a:pPr algn="ctr"/>
                      <a:r>
                        <a:rPr lang="en-US" sz="1200" strike="noStrike" baseline="0" dirty="0">
                          <a:solidFill>
                            <a:srgbClr val="0000FF"/>
                          </a:solidFill>
                          <a:latin typeface="Calibri"/>
                          <a:cs typeface="Calibri"/>
                        </a:rPr>
                        <a:t>5</a:t>
                      </a:r>
                      <a:endParaRPr lang="en-US" sz="12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2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200" dirty="0">
                          <a:solidFill>
                            <a:srgbClr val="0000FF"/>
                          </a:solidFill>
                          <a:latin typeface="Calibri"/>
                          <a:cs typeface="Calibri"/>
                        </a:rPr>
                        <a:t>5</a:t>
                      </a:r>
                    </a:p>
                  </a:txBody>
                  <a:tcPr marL="100489" marR="100489" marT="50292" marB="50292">
                    <a:solidFill>
                      <a:schemeClr val="bg2"/>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err="1">
                          <a:solidFill>
                            <a:srgbClr val="0000FF"/>
                          </a:solidFill>
                          <a:latin typeface="Calibri"/>
                          <a:cs typeface="Calibri"/>
                        </a:rPr>
                        <a:t>P</a:t>
                      </a:r>
                      <a:r>
                        <a:rPr lang="en-US" sz="1200" b="1" baseline="-25000" dirty="0" err="1">
                          <a:solidFill>
                            <a:srgbClr val="0000FF"/>
                          </a:solidFill>
                          <a:latin typeface="Calibri"/>
                          <a:cs typeface="Calibri"/>
                        </a:rPr>
                        <a:t>beam</a:t>
                      </a:r>
                      <a:endParaRPr lang="en-US" sz="1200" b="1" dirty="0">
                        <a:solidFill>
                          <a:srgbClr val="0000FF"/>
                        </a:solidFill>
                        <a:latin typeface="Calibri"/>
                        <a:cs typeface="Calibri"/>
                      </a:endParaRPr>
                    </a:p>
                  </a:txBody>
                  <a:tcPr marL="100489" marR="100489" marT="50292" marB="50292"/>
                </a:tc>
                <a:tc>
                  <a:txBody>
                    <a:bodyPr/>
                    <a:lstStyle/>
                    <a:p>
                      <a:pPr algn="ctr"/>
                      <a:r>
                        <a:rPr lang="en-US" sz="1200" b="1" dirty="0">
                          <a:solidFill>
                            <a:srgbClr val="0000FF"/>
                          </a:solidFill>
                          <a:latin typeface="Calibri"/>
                          <a:cs typeface="Calibri"/>
                        </a:rPr>
                        <a:t>MW</a:t>
                      </a:r>
                    </a:p>
                  </a:txBody>
                  <a:tcPr marL="100489" marR="100489" marT="50292" marB="50292"/>
                </a:tc>
                <a:tc>
                  <a:txBody>
                    <a:bodyPr/>
                    <a:lstStyle/>
                    <a:p>
                      <a:pPr algn="ctr"/>
                      <a:r>
                        <a:rPr lang="en-US" sz="12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200" b="1" strike="noStrike" dirty="0">
                          <a:solidFill>
                            <a:srgbClr val="0000FF"/>
                          </a:solidFill>
                          <a:latin typeface="Calibri"/>
                          <a:cs typeface="Calibri"/>
                        </a:rPr>
                        <a:t>14.4</a:t>
                      </a:r>
                      <a:endParaRPr lang="en-US" sz="12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200" b="1" strike="noStrike" dirty="0">
                          <a:solidFill>
                            <a:srgbClr val="0000FF"/>
                          </a:solidFill>
                          <a:latin typeface="Calibri"/>
                          <a:cs typeface="Calibri"/>
                        </a:rPr>
                        <a:t>5.3</a:t>
                      </a:r>
                    </a:p>
                  </a:txBody>
                  <a:tcPr marL="100489" marR="100489" marT="50292" marB="50292">
                    <a:solidFill>
                      <a:srgbClr val="C8FCF4"/>
                    </a:solidFill>
                  </a:tcPr>
                </a:tc>
                <a:tc>
                  <a:txBody>
                    <a:bodyPr/>
                    <a:lstStyle/>
                    <a:p>
                      <a:pPr algn="ctr"/>
                      <a:r>
                        <a:rPr lang="en-US" sz="1200" b="1" strike="noStrike" dirty="0">
                          <a:solidFill>
                            <a:srgbClr val="0000FF"/>
                          </a:solidFill>
                          <a:latin typeface="Calibri"/>
                          <a:cs typeface="Calibri"/>
                        </a:rPr>
                        <a:t>11</a:t>
                      </a:r>
                      <a:endParaRPr lang="en-US" sz="1200" b="1" strike="sngStrike" dirty="0">
                        <a:solidFill>
                          <a:srgbClr val="0000FF"/>
                        </a:solidFill>
                        <a:latin typeface="Calibri"/>
                        <a:cs typeface="Calibri"/>
                      </a:endParaRPr>
                    </a:p>
                  </a:txBody>
                  <a:tcPr marL="100489" marR="100489" marT="50292" marB="50292">
                    <a:solidFill>
                      <a:srgbClr val="C8FCF4"/>
                    </a:solidFill>
                  </a:tcPr>
                </a:tc>
                <a:tc>
                  <a:txBody>
                    <a:bodyPr/>
                    <a:lstStyle/>
                    <a:p>
                      <a:pPr algn="ctr"/>
                      <a:r>
                        <a:rPr lang="en-US" sz="1200" b="1" strike="noStrike" dirty="0">
                          <a:solidFill>
                            <a:srgbClr val="0000FF"/>
                          </a:solidFill>
                          <a:latin typeface="Calibri"/>
                          <a:cs typeface="Calibri"/>
                        </a:rPr>
                        <a:t>5.3</a:t>
                      </a:r>
                    </a:p>
                  </a:txBody>
                  <a:tcPr marL="100489" marR="100489" marT="50292" marB="50292">
                    <a:solidFill>
                      <a:schemeClr val="bg2"/>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libri"/>
                          <a:cs typeface="Calibri"/>
                        </a:rPr>
                        <a:t>C</a:t>
                      </a:r>
                    </a:p>
                  </a:txBody>
                  <a:tcPr marL="100489" marR="100489" marT="50292" marB="50292"/>
                </a:tc>
                <a:tc>
                  <a:txBody>
                    <a:bodyPr/>
                    <a:lstStyle/>
                    <a:p>
                      <a:pPr algn="ctr"/>
                      <a:r>
                        <a:rPr lang="en-US" sz="1200" b="1" dirty="0">
                          <a:solidFill>
                            <a:srgbClr val="000000"/>
                          </a:solidFill>
                          <a:latin typeface="Calibri"/>
                          <a:cs typeface="Calibri"/>
                        </a:rPr>
                        <a:t>km</a:t>
                      </a:r>
                    </a:p>
                  </a:txBody>
                  <a:tcPr marL="100489" marR="100489" marT="50292" marB="50292"/>
                </a:tc>
                <a:tc>
                  <a:txBody>
                    <a:bodyPr/>
                    <a:lstStyle/>
                    <a:p>
                      <a:pPr algn="ctr"/>
                      <a:r>
                        <a:rPr lang="en-US" sz="1200" b="1"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11.4</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11</a:t>
                      </a:r>
                    </a:p>
                  </a:txBody>
                  <a:tcPr marL="100489" marR="100489" marT="50292" marB="50292">
                    <a:solidFill>
                      <a:srgbClr val="C8FCF4"/>
                    </a:solidFill>
                  </a:tcPr>
                </a:tc>
                <a:tc>
                  <a:txBody>
                    <a:bodyPr/>
                    <a:lstStyle/>
                    <a:p>
                      <a:pPr algn="ctr"/>
                      <a:r>
                        <a:rPr lang="en-US" sz="1200" b="1" dirty="0">
                          <a:solidFill>
                            <a:srgbClr val="000000"/>
                          </a:solidFill>
                          <a:latin typeface="Calibri"/>
                          <a:cs typeface="Calibri"/>
                        </a:rPr>
                        <a:t>11</a:t>
                      </a:r>
                    </a:p>
                  </a:txBody>
                  <a:tcPr marL="100489" marR="100489" marT="50292" marB="50292">
                    <a:solidFill>
                      <a:srgbClr val="C8FCF4"/>
                    </a:solidFill>
                  </a:tcPr>
                </a:tc>
                <a:tc>
                  <a:txBody>
                    <a:bodyPr/>
                    <a:lstStyle/>
                    <a:p>
                      <a:pPr algn="ctr"/>
                      <a:r>
                        <a:rPr lang="en-US" sz="1200" b="1" dirty="0">
                          <a:solidFill>
                            <a:srgbClr val="000000"/>
                          </a:solidFill>
                          <a:latin typeface="Calibri"/>
                          <a:cs typeface="Calibri"/>
                        </a:rPr>
                        <a:t>4.5</a:t>
                      </a:r>
                    </a:p>
                  </a:txBody>
                  <a:tcPr marL="100489" marR="100489" marT="50292" marB="50292">
                    <a:solidFill>
                      <a:schemeClr val="bg2"/>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err="1">
                          <a:solidFill>
                            <a:srgbClr val="000000"/>
                          </a:solidFill>
                          <a:latin typeface="Calibri"/>
                          <a:cs typeface="Calibri"/>
                        </a:rPr>
                        <a:t>B</a:t>
                      </a:r>
                      <a:r>
                        <a:rPr lang="en-US" sz="1200" b="1" baseline="-25000" dirty="0" err="1">
                          <a:solidFill>
                            <a:srgbClr val="000000"/>
                          </a:solidFill>
                          <a:latin typeface="Calibri"/>
                          <a:cs typeface="Calibri"/>
                        </a:rPr>
                        <a:t>dipole</a:t>
                      </a:r>
                      <a:endParaRPr lang="en-US" sz="1200" b="1" dirty="0">
                        <a:solidFill>
                          <a:srgbClr val="000000"/>
                        </a:solidFill>
                        <a:latin typeface="Calibri"/>
                        <a:cs typeface="Calibri"/>
                      </a:endParaRPr>
                    </a:p>
                  </a:txBody>
                  <a:tcPr marL="100489" marR="100489" marT="50292" marB="50292"/>
                </a:tc>
                <a:tc>
                  <a:txBody>
                    <a:bodyPr/>
                    <a:lstStyle/>
                    <a:p>
                      <a:pPr algn="ctr"/>
                      <a:r>
                        <a:rPr lang="en-US" sz="1200" b="1" dirty="0">
                          <a:solidFill>
                            <a:srgbClr val="000000"/>
                          </a:solidFill>
                          <a:latin typeface="Calibri"/>
                          <a:cs typeface="Calibri"/>
                        </a:rPr>
                        <a:t>T</a:t>
                      </a:r>
                    </a:p>
                  </a:txBody>
                  <a:tcPr marL="100489" marR="100489" marT="50292" marB="50292"/>
                </a:tc>
                <a:tc>
                  <a:txBody>
                    <a:bodyPr/>
                    <a:lstStyle/>
                    <a:p>
                      <a:pPr algn="ctr"/>
                      <a:r>
                        <a:rPr lang="en-US" sz="1200" b="1"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4.8</a:t>
                      </a:r>
                    </a:p>
                  </a:txBody>
                  <a:tcPr marL="100489" marR="100489" marT="50292" marB="50292">
                    <a:solidFill>
                      <a:srgbClr val="C8FCF4"/>
                    </a:solidFill>
                  </a:tcPr>
                </a:tc>
                <a:tc>
                  <a:txBody>
                    <a:bodyPr/>
                    <a:lstStyle/>
                    <a:p>
                      <a:pPr algn="ctr"/>
                      <a:r>
                        <a:rPr lang="en-US" sz="1200" b="1" dirty="0">
                          <a:solidFill>
                            <a:srgbClr val="000000"/>
                          </a:solidFill>
                          <a:latin typeface="Calibri"/>
                          <a:cs typeface="Calibri"/>
                        </a:rPr>
                        <a:t>11</a:t>
                      </a:r>
                    </a:p>
                  </a:txBody>
                  <a:tcPr marL="100489" marR="100489" marT="50292" marB="50292">
                    <a:solidFill>
                      <a:srgbClr val="C8FCF4"/>
                    </a:solidFill>
                  </a:tcPr>
                </a:tc>
                <a:tc>
                  <a:txBody>
                    <a:bodyPr/>
                    <a:lstStyle/>
                    <a:p>
                      <a:pPr algn="ctr"/>
                      <a:r>
                        <a:rPr lang="en-US" sz="1200" b="1" dirty="0">
                          <a:solidFill>
                            <a:srgbClr val="000000"/>
                          </a:solidFill>
                          <a:latin typeface="Calibri"/>
                          <a:cs typeface="Calibri"/>
                        </a:rPr>
                        <a:t>11</a:t>
                      </a:r>
                    </a:p>
                  </a:txBody>
                  <a:tcPr marL="100489" marR="100489" marT="50292" marB="50292">
                    <a:solidFill>
                      <a:schemeClr val="bg2"/>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Calibri"/>
                          <a:cs typeface="Calibri"/>
                        </a:rPr>
                        <a:t>Collider </a:t>
                      </a:r>
                      <a:r>
                        <a:rPr lang="en-US" sz="1200" b="1" dirty="0" err="1">
                          <a:solidFill>
                            <a:schemeClr val="tx1"/>
                          </a:solidFill>
                          <a:latin typeface="Calibri"/>
                          <a:cs typeface="Calibri"/>
                        </a:rPr>
                        <a:t>techn</a:t>
                      </a:r>
                      <a:r>
                        <a:rPr lang="en-US" sz="1200" b="1"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200" b="1"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200" b="1"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200" b="1" dirty="0" err="1">
                          <a:solidFill>
                            <a:schemeClr val="tx1"/>
                          </a:solidFill>
                          <a:latin typeface="Calibri"/>
                          <a:cs typeface="Calibri"/>
                        </a:rPr>
                        <a:t>NbTi</a:t>
                      </a:r>
                      <a:endParaRPr lang="en-US" sz="1200" b="1" dirty="0">
                        <a:solidFill>
                          <a:schemeClr val="tx1"/>
                        </a:solidFill>
                        <a:latin typeface="Calibri"/>
                        <a:cs typeface="Calibri"/>
                      </a:endParaRPr>
                    </a:p>
                  </a:txBody>
                  <a:tcPr marL="100489" marR="100489" marT="50292" marB="50292">
                    <a:solidFill>
                      <a:srgbClr val="C8FCF4"/>
                    </a:solidFill>
                  </a:tcPr>
                </a:tc>
                <a:tc>
                  <a:txBody>
                    <a:bodyPr/>
                    <a:lstStyle/>
                    <a:p>
                      <a:pPr algn="ctr"/>
                      <a:r>
                        <a:rPr lang="en-US" sz="1200" b="1" dirty="0">
                          <a:solidFill>
                            <a:schemeClr val="tx1"/>
                          </a:solidFill>
                          <a:latin typeface="Calibri"/>
                          <a:cs typeface="Calibri"/>
                        </a:rPr>
                        <a:t>Nb3Sn or HTS</a:t>
                      </a:r>
                    </a:p>
                  </a:txBody>
                  <a:tcPr marL="100489" marR="100489" marT="50292" marB="50292">
                    <a:solidFill>
                      <a:srgbClr val="C8FCF4"/>
                    </a:solidFill>
                  </a:tcPr>
                </a:tc>
                <a:tc>
                  <a:txBody>
                    <a:bodyPr/>
                    <a:lstStyle/>
                    <a:p>
                      <a:pPr algn="ctr"/>
                      <a:r>
                        <a:rPr lang="en-US" sz="1200" b="1" dirty="0">
                          <a:solidFill>
                            <a:schemeClr val="tx1"/>
                          </a:solidFill>
                          <a:latin typeface="Calibri"/>
                          <a:cs typeface="Calibri"/>
                        </a:rPr>
                        <a:t>Nb3Sn</a:t>
                      </a:r>
                    </a:p>
                  </a:txBody>
                  <a:tcPr marL="100489" marR="100489" marT="50292" marB="50292">
                    <a:solidFill>
                      <a:schemeClr val="bg2"/>
                    </a:solidFill>
                  </a:tcPr>
                </a:tc>
                <a:extLst>
                  <a:ext uri="{0D108BD9-81ED-4DB2-BD59-A6C34878D82A}">
                    <a16:rowId xmlns:a16="http://schemas.microsoft.com/office/drawing/2014/main" val="1634752097"/>
                  </a:ext>
                </a:extLst>
              </a:tr>
            </a:tbl>
          </a:graphicData>
        </a:graphic>
      </p:graphicFrame>
      <p:sp>
        <p:nvSpPr>
          <p:cNvPr id="9" name="Titre 11">
            <a:extLst>
              <a:ext uri="{FF2B5EF4-FFF2-40B4-BE49-F238E27FC236}">
                <a16:creationId xmlns:a16="http://schemas.microsoft.com/office/drawing/2014/main" id="{8CC8F53D-0EF2-A4AD-C41A-8C79B8B13E65}"/>
              </a:ext>
            </a:extLst>
          </p:cNvPr>
          <p:cNvSpPr txBox="1">
            <a:spLocks/>
          </p:cNvSpPr>
          <p:nvPr/>
        </p:nvSpPr>
        <p:spPr>
          <a:xfrm>
            <a:off x="1295400" y="-20538"/>
            <a:ext cx="6781800" cy="432048"/>
          </a:xfrm>
          <a:prstGeom prst="rect">
            <a:avLst/>
          </a:prstGeom>
          <a:noFill/>
          <a:ln w="0">
            <a:noFill/>
          </a:ln>
        </p:spPr>
        <p:txBody>
          <a:bodyPr vert="horz" lIns="0" tIns="0" rIns="0" bIns="0" anchor="ctr">
            <a:noAutofit/>
          </a:bodyPr>
          <a:lst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stStyle>
          <a:p>
            <a:pPr algn="ctr"/>
            <a:r>
              <a:rPr lang="en-GB" sz="3200" dirty="0">
                <a:latin typeface="Calibri"/>
                <a:cs typeface="Calibri"/>
              </a:rPr>
              <a:t>Staging (CERN-specific)</a:t>
            </a:r>
          </a:p>
        </p:txBody>
      </p:sp>
      <p:sp>
        <p:nvSpPr>
          <p:cNvPr id="10" name="TextBox 9">
            <a:extLst>
              <a:ext uri="{FF2B5EF4-FFF2-40B4-BE49-F238E27FC236}">
                <a16:creationId xmlns:a16="http://schemas.microsoft.com/office/drawing/2014/main" id="{AB0A3F84-513D-9FF5-48B5-62D33B0D57FD}"/>
              </a:ext>
            </a:extLst>
          </p:cNvPr>
          <p:cNvSpPr txBox="1"/>
          <p:nvPr/>
        </p:nvSpPr>
        <p:spPr>
          <a:xfrm>
            <a:off x="72750" y="1486306"/>
            <a:ext cx="2852447" cy="646331"/>
          </a:xfrm>
          <a:prstGeom prst="rect">
            <a:avLst/>
          </a:prstGeom>
          <a:solidFill>
            <a:schemeClr val="accent6">
              <a:lumMod val="20000"/>
              <a:lumOff val="80000"/>
              <a:alpha val="50271"/>
            </a:schemeClr>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Likely need longer for</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collider ring magnets</a:t>
            </a:r>
          </a:p>
          <a:p>
            <a:pPr marL="285750" indent="-2857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Fast-ramping HTS RCS magnets</a:t>
            </a:r>
          </a:p>
        </p:txBody>
      </p:sp>
      <p:sp>
        <p:nvSpPr>
          <p:cNvPr id="11" name="TextBox 10">
            <a:extLst>
              <a:ext uri="{FF2B5EF4-FFF2-40B4-BE49-F238E27FC236}">
                <a16:creationId xmlns:a16="http://schemas.microsoft.com/office/drawing/2014/main" id="{84CF226A-E5DC-C6ED-B91E-54327D88CFA8}"/>
              </a:ext>
            </a:extLst>
          </p:cNvPr>
          <p:cNvSpPr txBox="1"/>
          <p:nvPr/>
        </p:nvSpPr>
        <p:spPr>
          <a:xfrm>
            <a:off x="72750" y="2153586"/>
            <a:ext cx="3403695" cy="2677656"/>
          </a:xfrm>
          <a:prstGeom prst="rect">
            <a:avLst/>
          </a:prstGeom>
          <a:solidFill>
            <a:schemeClr val="accent3">
              <a:lumMod val="20000"/>
              <a:lumOff val="80000"/>
              <a:alpha val="50271"/>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Example options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Site Independent (SI)</a:t>
            </a:r>
          </a:p>
          <a:p>
            <a:pPr marL="285750" indent="-285750">
              <a:buFont typeface="Arial" panose="020B0604020202020204" pitchFamily="34" charset="0"/>
              <a:buChar char="•"/>
            </a:pP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Using SPS and LHC tunnels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3.2, then 7.6 TeV (could use Nb3Sn or HTS in second step; power and cost </a:t>
            </a: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Or 7.6 TeV in one step</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Smaller longitudinal emittance may allow 50% more luminosity at 3 TeV</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explore 4.5 km 3 TeV tunnel for higher luminosity</a:t>
            </a:r>
          </a:p>
          <a:p>
            <a:pPr marL="171450" indent="-171450">
              <a:buFont typeface="Arial" panose="020B0604020202020204" pitchFamily="34" charset="0"/>
              <a:buChar char="•"/>
            </a:pPr>
            <a:r>
              <a:rPr lang="en-US" sz="1200" spc="-1" dirty="0">
                <a:solidFill>
                  <a:schemeClr val="bg2">
                    <a:lumMod val="50000"/>
                  </a:schemeClr>
                </a:solidFill>
                <a:latin typeface="Calibri" panose="020F0502020204030204" pitchFamily="34" charset="0"/>
                <a:cs typeface="Calibri" panose="020F0502020204030204" pitchFamily="34" charset="0"/>
              </a:rPr>
              <a:t>With improved RCS technology it might be possible to reach more then 7.6 TeV</a:t>
            </a:r>
          </a:p>
        </p:txBody>
      </p:sp>
      <p:sp>
        <p:nvSpPr>
          <p:cNvPr id="13" name="TextBox 12">
            <a:extLst>
              <a:ext uri="{FF2B5EF4-FFF2-40B4-BE49-F238E27FC236}">
                <a16:creationId xmlns:a16="http://schemas.microsoft.com/office/drawing/2014/main" id="{70F1650B-0EBF-AD49-AE92-C9C793505775}"/>
              </a:ext>
            </a:extLst>
          </p:cNvPr>
          <p:cNvSpPr txBox="1"/>
          <p:nvPr/>
        </p:nvSpPr>
        <p:spPr>
          <a:xfrm>
            <a:off x="3803168" y="4551425"/>
            <a:ext cx="4286608" cy="307777"/>
          </a:xfrm>
          <a:prstGeom prst="rect">
            <a:avLst/>
          </a:prstGeom>
          <a:solidFill>
            <a:schemeClr val="accent1">
              <a:lumMod val="20000"/>
              <a:lumOff val="80000"/>
              <a:alpha val="50271"/>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Take with a grain of salt, this is to motivate the studies</a:t>
            </a:r>
          </a:p>
        </p:txBody>
      </p:sp>
    </p:spTree>
    <p:extLst>
      <p:ext uri="{BB962C8B-B14F-4D97-AF65-F5344CB8AC3E}">
        <p14:creationId xmlns:p14="http://schemas.microsoft.com/office/powerpoint/2010/main" val="906546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20D4B-59DF-A3B5-D27D-C8A734583A0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0BCAC12-804A-BB6C-A032-21575ACED181}"/>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5" name="Title 4">
            <a:extLst>
              <a:ext uri="{FF2B5EF4-FFF2-40B4-BE49-F238E27FC236}">
                <a16:creationId xmlns:a16="http://schemas.microsoft.com/office/drawing/2014/main" id="{EC4737CF-81D6-2AAC-E87B-91AA7B506CC3}"/>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Summary</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FB97DF92-DBA5-C930-0C3C-DF75555F4FD3}"/>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extBox 3">
            <a:extLst>
              <a:ext uri="{FF2B5EF4-FFF2-40B4-BE49-F238E27FC236}">
                <a16:creationId xmlns:a16="http://schemas.microsoft.com/office/drawing/2014/main" id="{99B8D0F0-2909-1E02-CAC1-37DDD7D84ABE}"/>
              </a:ext>
            </a:extLst>
          </p:cNvPr>
          <p:cNvSpPr txBox="1"/>
          <p:nvPr/>
        </p:nvSpPr>
        <p:spPr>
          <a:xfrm>
            <a:off x="406797" y="584036"/>
            <a:ext cx="8032712" cy="4339650"/>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Neutrino flux mitigation and site studies are progressing</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Study of movers in collider ring and at a later stage extension to full complex required</a:t>
            </a:r>
          </a:p>
          <a:p>
            <a:pPr marL="285750" indent="-2857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Machine-induced background can be mitigated</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Realistic performance specifications for the key high-field magnets have been developed with magnet experts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Models and prototypes required to progress</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Design for the fast-ramping magnets and power converter exists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Models and prototypes required to progress</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RF design is progressing, well advanced for RCS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Test of cooling cavities required to verify performance limits =&gt; needs an RF test stand</a:t>
            </a:r>
          </a:p>
          <a:p>
            <a:pPr marL="285750" indent="-2857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Important lattice design progress for the key systems (proton bunch compression, 6D cooling, final cooling, RCSs, collider ring)</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Some improvement required, connecting lattices need to be designed (not in original scope)</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Cooling cell engineering design progressing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Experimental </a:t>
            </a:r>
            <a:r>
              <a:rPr lang="en-US" sz="1200" dirty="0" err="1">
                <a:latin typeface="Calibri" panose="020F0502020204030204" pitchFamily="34" charset="0"/>
                <a:cs typeface="Calibri" panose="020F0502020204030204" pitchFamily="34" charset="0"/>
              </a:rPr>
              <a:t>programme</a:t>
            </a:r>
            <a:r>
              <a:rPr lang="en-US" sz="1200" dirty="0">
                <a:latin typeface="Calibri" panose="020F0502020204030204" pitchFamily="34" charset="0"/>
                <a:cs typeface="Calibri" panose="020F0502020204030204" pitchFamily="34" charset="0"/>
              </a:rPr>
              <a:t> needed</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Demonstrator design is progressing to test cooling cells with beam</a:t>
            </a:r>
          </a:p>
          <a:p>
            <a:endParaRPr lang="en-US"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Further </a:t>
            </a:r>
            <a:r>
              <a:rPr lang="en-US" sz="1200" dirty="0" err="1">
                <a:latin typeface="Calibri" panose="020F0502020204030204" pitchFamily="34" charset="0"/>
                <a:cs typeface="Calibri" panose="020F0502020204030204" pitchFamily="34" charset="0"/>
              </a:rPr>
              <a:t>optimisation</a:t>
            </a:r>
            <a:r>
              <a:rPr lang="en-US" sz="1200" dirty="0">
                <a:latin typeface="Calibri" panose="020F0502020204030204" pitchFamily="34" charset="0"/>
                <a:cs typeface="Calibri" panose="020F0502020204030204" pitchFamily="34" charset="0"/>
              </a:rPr>
              <a:t> of whole collider will be required</a:t>
            </a:r>
          </a:p>
        </p:txBody>
      </p:sp>
    </p:spTree>
    <p:extLst>
      <p:ext uri="{BB962C8B-B14F-4D97-AF65-F5344CB8AC3E}">
        <p14:creationId xmlns:p14="http://schemas.microsoft.com/office/powerpoint/2010/main" val="1143662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pPr algn="ctr"/>
            <a:r>
              <a:rPr lang="en-GB" sz="3200" dirty="0">
                <a:latin typeface="Calibri"/>
                <a:cs typeface="Calibri"/>
              </a:rPr>
              <a:t>IMCC/</a:t>
            </a:r>
            <a:r>
              <a:rPr lang="en-GB" sz="3200" dirty="0" err="1">
                <a:latin typeface="Calibri"/>
                <a:cs typeface="Calibri"/>
              </a:rPr>
              <a:t>MuCol</a:t>
            </a:r>
            <a:r>
              <a:rPr lang="en-GB" sz="3200" dirty="0">
                <a:latin typeface="Calibri"/>
                <a:cs typeface="Calibri"/>
              </a:rPr>
              <a:t>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23</a:t>
            </a:fld>
            <a:endParaRPr lang="en-GB" dirty="0"/>
          </a:p>
        </p:txBody>
      </p:sp>
      <p:graphicFrame>
        <p:nvGraphicFramePr>
          <p:cNvPr id="6" name="Table 5"/>
          <p:cNvGraphicFramePr>
            <a:graphicFrameLocks noGrp="1"/>
          </p:cNvGraphicFramePr>
          <p:nvPr/>
        </p:nvGraphicFramePr>
        <p:xfrm>
          <a:off x="107504" y="326362"/>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latin typeface="Calibri"/>
                          <a:cs typeface="Calibri"/>
                        </a:rPr>
                        <a:t>University of </a:t>
                      </a:r>
                      <a:r>
                        <a:rPr lang="en-US" sz="800" b="0" i="0" dirty="0">
                          <a:latin typeface="Calibri"/>
                          <a:cs typeface="Calibri"/>
                        </a:rPr>
                        <a:t>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CIEMAT</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panose="020F0502020204030204" pitchFamily="34" charset="0"/>
                          <a:cs typeface="Calibri" panose="020F0502020204030204" pitchFamily="34" charset="0"/>
                        </a:rPr>
                        <a:t>Seoul National University</a:t>
                      </a: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Chamonix, January 2025 </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626864"/>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Ty</a:t>
                      </a:r>
                    </a:p>
                  </a:txBody>
                  <a:tcPr marT="36576" marB="36576"/>
                </a:tc>
                <a:tc>
                  <a:txBody>
                    <a:bodyPr/>
                    <a:lstStyle/>
                    <a:p>
                      <a:endParaRPr lang="en-US" sz="800" b="0" dirty="0">
                        <a:solidFill>
                          <a:schemeClr val="tx1"/>
                        </a:solidFill>
                        <a:latin typeface="Calibri"/>
                        <a:cs typeface="Calibri"/>
                      </a:endParaRPr>
                    </a:p>
                  </a:txBody>
                  <a:tcPr marT="36576" marB="36576"/>
                </a:tc>
                <a:extLst>
                  <a:ext uri="{0D108BD9-81ED-4DB2-BD59-A6C34878D82A}">
                    <a16:rowId xmlns:a16="http://schemas.microsoft.com/office/drawing/2014/main" val="2289163894"/>
                  </a:ext>
                </a:extLst>
              </a:tr>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(58),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17D864F7-D734-6710-0EBC-A939C091C8A5}"/>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Tree>
    <p:extLst>
      <p:ext uri="{BB962C8B-B14F-4D97-AF65-F5344CB8AC3E}">
        <p14:creationId xmlns:p14="http://schemas.microsoft.com/office/powerpoint/2010/main" val="884235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288A4-F09F-2B0E-DE7C-7E2408BF969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C579025-1BE5-DDAD-3D2B-0526A6E1F68F}"/>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5" name="Title 4">
            <a:extLst>
              <a:ext uri="{FF2B5EF4-FFF2-40B4-BE49-F238E27FC236}">
                <a16:creationId xmlns:a16="http://schemas.microsoft.com/office/drawing/2014/main" id="{F5EC0FF4-25BA-F0BF-8C04-4F9EF8178A5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Roadmap </a:t>
            </a:r>
            <a:r>
              <a:rPr lang="en-US" sz="3200" spc="-1" dirty="0" err="1">
                <a:solidFill>
                  <a:srgbClr val="000000"/>
                </a:solidFill>
                <a:latin typeface="Calibri" panose="020F0502020204030204" pitchFamily="34" charset="0"/>
                <a:cs typeface="Calibri" panose="020F0502020204030204" pitchFamily="34" charset="0"/>
              </a:rPr>
              <a:t>Workpackages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9E35D7B2-293B-2F89-E54E-12E2B94FFB53}"/>
              </a:ext>
            </a:extLst>
          </p:cNvPr>
          <p:cNvSpPr>
            <a:spLocks noGrp="1"/>
          </p:cNvSpPr>
          <p:nvPr>
            <p:ph type="sldNum" sz="quarter" idx="4"/>
          </p:nvPr>
        </p:nvSpPr>
        <p:spPr/>
        <p:txBody>
          <a:bodyPr/>
          <a:lstStyle/>
          <a:p>
            <a:fld id="{974172A1-1CBF-0B40-9234-7D4D80EC19EA}" type="slidenum">
              <a:rPr lang="en-GB" smtClean="0"/>
              <a:pPr/>
              <a:t>24</a:t>
            </a:fld>
            <a:endParaRPr lang="en-GB" dirty="0"/>
          </a:p>
        </p:txBody>
      </p:sp>
      <p:graphicFrame>
        <p:nvGraphicFramePr>
          <p:cNvPr id="4" name="Table 3">
            <a:extLst>
              <a:ext uri="{FF2B5EF4-FFF2-40B4-BE49-F238E27FC236}">
                <a16:creationId xmlns:a16="http://schemas.microsoft.com/office/drawing/2014/main" id="{A18BA740-3DB5-290B-5C0F-60A6250F2E2A}"/>
              </a:ext>
            </a:extLst>
          </p:cNvPr>
          <p:cNvGraphicFramePr>
            <a:graphicFrameLocks noGrp="1"/>
          </p:cNvGraphicFramePr>
          <p:nvPr>
            <p:extLst>
              <p:ext uri="{D42A27DB-BD31-4B8C-83A1-F6EECF244321}">
                <p14:modId xmlns:p14="http://schemas.microsoft.com/office/powerpoint/2010/main" val="207483708"/>
              </p:ext>
            </p:extLst>
          </p:nvPr>
        </p:nvGraphicFramePr>
        <p:xfrm>
          <a:off x="119128" y="508838"/>
          <a:ext cx="8593552" cy="4062712"/>
        </p:xfrm>
        <a:graphic>
          <a:graphicData uri="http://schemas.openxmlformats.org/drawingml/2006/table">
            <a:tbl>
              <a:tblPr firstRow="1" bandRow="1"/>
              <a:tblGrid>
                <a:gridCol w="493347">
                  <a:extLst>
                    <a:ext uri="{9D8B030D-6E8A-4147-A177-3AD203B41FA5}">
                      <a16:colId xmlns:a16="http://schemas.microsoft.com/office/drawing/2014/main" val="290288913"/>
                    </a:ext>
                  </a:extLst>
                </a:gridCol>
                <a:gridCol w="1889185">
                  <a:extLst>
                    <a:ext uri="{9D8B030D-6E8A-4147-A177-3AD203B41FA5}">
                      <a16:colId xmlns:a16="http://schemas.microsoft.com/office/drawing/2014/main" val="4256534100"/>
                    </a:ext>
                  </a:extLst>
                </a:gridCol>
                <a:gridCol w="353683">
                  <a:extLst>
                    <a:ext uri="{9D8B030D-6E8A-4147-A177-3AD203B41FA5}">
                      <a16:colId xmlns:a16="http://schemas.microsoft.com/office/drawing/2014/main" val="1976847503"/>
                    </a:ext>
                  </a:extLst>
                </a:gridCol>
                <a:gridCol w="3577606">
                  <a:extLst>
                    <a:ext uri="{9D8B030D-6E8A-4147-A177-3AD203B41FA5}">
                      <a16:colId xmlns:a16="http://schemas.microsoft.com/office/drawing/2014/main" val="3459581182"/>
                    </a:ext>
                  </a:extLst>
                </a:gridCol>
                <a:gridCol w="2279731">
                  <a:extLst>
                    <a:ext uri="{9D8B030D-6E8A-4147-A177-3AD203B41FA5}">
                      <a16:colId xmlns:a16="http://schemas.microsoft.com/office/drawing/2014/main" val="3289026643"/>
                    </a:ext>
                  </a:extLst>
                </a:gridCol>
              </a:tblGrid>
              <a:tr h="196705">
                <a:tc>
                  <a:txBody>
                    <a:bodyPr/>
                    <a:lstStyle/>
                    <a:p>
                      <a:r>
                        <a:rPr lang="en-US" sz="1000" b="1" dirty="0" err="1">
                          <a:solidFill>
                            <a:schemeClr val="tx1"/>
                          </a:solidFill>
                          <a:latin typeface="Calibri" panose="020F0502020204030204" pitchFamily="34" charset="0"/>
                          <a:cs typeface="Calibri" panose="020F0502020204030204" pitchFamily="34" charset="0"/>
                        </a:rPr>
                        <a:t>Acr</a:t>
                      </a:r>
                      <a:r>
                        <a:rPr lang="en-US" sz="1000" b="1" dirty="0">
                          <a:solidFill>
                            <a:schemeClr val="tx1"/>
                          </a:solidFill>
                          <a:latin typeface="Calibri" panose="020F0502020204030204" pitchFamily="34" charset="0"/>
                          <a:cs typeface="Calibri" panose="020F0502020204030204" pitchFamily="34" charset="0"/>
                        </a:rPr>
                        <a:t>.</a:t>
                      </a:r>
                      <a:endParaRPr lang="de-DE" sz="1000" b="1" dirty="0">
                        <a:solidFill>
                          <a:schemeClr val="tx1"/>
                        </a:solidFill>
                        <a:latin typeface="Calibri" panose="020F0502020204030204" pitchFamily="34" charset="0"/>
                        <a:cs typeface="Calibri" panose="020F0502020204030204" pitchFamily="34" charset="0"/>
                      </a:endParaRPr>
                    </a:p>
                  </a:txBody>
                  <a:tcPr/>
                </a:tc>
                <a:tc>
                  <a:txBody>
                    <a:bodyPr/>
                    <a:lstStyle/>
                    <a:p>
                      <a:r>
                        <a:rPr lang="en-US" sz="1000" b="1" dirty="0" err="1">
                          <a:solidFill>
                            <a:schemeClr val="tx1"/>
                          </a:solidFill>
                          <a:latin typeface="Calibri" panose="020F0502020204030204" pitchFamily="34" charset="0"/>
                          <a:cs typeface="Calibri" panose="020F0502020204030204" pitchFamily="34" charset="0"/>
                        </a:rPr>
                        <a:t>Workpackage</a:t>
                      </a:r>
                      <a:endParaRPr lang="de-DE" sz="1000" b="1" dirty="0">
                        <a:solidFill>
                          <a:schemeClr val="tx1"/>
                        </a:solidFill>
                        <a:latin typeface="Calibri" panose="020F0502020204030204" pitchFamily="34" charset="0"/>
                        <a:cs typeface="Calibri" panose="020F0502020204030204" pitchFamily="34" charset="0"/>
                      </a:endParaRPr>
                    </a:p>
                  </a:txBody>
                  <a:tcPr/>
                </a:tc>
                <a:tc>
                  <a:txBody>
                    <a:bodyPr/>
                    <a:lstStyle/>
                    <a:p>
                      <a:r>
                        <a:rPr lang="de-DE" sz="1000" b="1" dirty="0">
                          <a:solidFill>
                            <a:schemeClr val="tx1"/>
                          </a:solidFill>
                          <a:latin typeface="Calibri" panose="020F0502020204030204" pitchFamily="34" charset="0"/>
                          <a:cs typeface="Calibri" panose="020F0502020204030204" pitchFamily="34" charset="0"/>
                        </a:rPr>
                        <a:t>%*</a:t>
                      </a:r>
                    </a:p>
                  </a:txBody>
                  <a:tcPr/>
                </a:tc>
                <a:tc>
                  <a:txBody>
                    <a:bodyPr/>
                    <a:lstStyle/>
                    <a:p>
                      <a:r>
                        <a:rPr lang="de-DE" sz="1000" b="1" dirty="0" err="1">
                          <a:solidFill>
                            <a:schemeClr val="tx1"/>
                          </a:solidFill>
                          <a:latin typeface="Calibri" panose="020F0502020204030204" pitchFamily="34" charset="0"/>
                          <a:cs typeface="Calibri" panose="020F0502020204030204" pitchFamily="34" charset="0"/>
                        </a:rPr>
                        <a:t>Achieved</a:t>
                      </a:r>
                      <a:endParaRPr lang="de-DE" sz="1000" b="1" dirty="0">
                        <a:solidFill>
                          <a:schemeClr val="tx1"/>
                        </a:solidFill>
                        <a:latin typeface="Calibri" panose="020F0502020204030204" pitchFamily="34" charset="0"/>
                        <a:cs typeface="Calibri" panose="020F0502020204030204" pitchFamily="34" charset="0"/>
                      </a:endParaRPr>
                    </a:p>
                  </a:txBody>
                  <a:tcPr/>
                </a:tc>
                <a:tc>
                  <a:txBody>
                    <a:bodyPr/>
                    <a:lstStyle/>
                    <a:p>
                      <a:r>
                        <a:rPr lang="de-DE" sz="1000" b="1" dirty="0">
                          <a:solidFill>
                            <a:schemeClr val="tx1"/>
                          </a:solidFill>
                          <a:latin typeface="Calibri" panose="020F0502020204030204" pitchFamily="34" charset="0"/>
                          <a:cs typeface="Calibri" panose="020F0502020204030204" pitchFamily="34" charset="0"/>
                        </a:rPr>
                        <a:t>In </a:t>
                      </a:r>
                      <a:r>
                        <a:rPr lang="de-DE" sz="1000" b="1" dirty="0" err="1">
                          <a:solidFill>
                            <a:schemeClr val="tx1"/>
                          </a:solidFill>
                          <a:latin typeface="Calibri" panose="020F0502020204030204" pitchFamily="34" charset="0"/>
                          <a:cs typeface="Calibri" panose="020F0502020204030204" pitchFamily="34" charset="0"/>
                        </a:rPr>
                        <a:t>progress</a:t>
                      </a:r>
                      <a:endParaRPr lang="de-DE" sz="1000" b="1"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849634603"/>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SITE/NF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Calibri" panose="020F0502020204030204" pitchFamily="34" charset="0"/>
                          <a:cs typeface="Calibri" panose="020F0502020204030204" pitchFamily="34" charset="0"/>
                        </a:rPr>
                        <a:t>Site, neutrino flux</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Mitigation </a:t>
                      </a:r>
                      <a:r>
                        <a:rPr lang="de-DE" sz="1000" dirty="0" err="1">
                          <a:solidFill>
                            <a:schemeClr val="tx1"/>
                          </a:solidFill>
                          <a:latin typeface="Calibri" panose="020F0502020204030204" pitchFamily="34" charset="0"/>
                          <a:cs typeface="Calibri" panose="020F0502020204030204" pitchFamily="34" charset="0"/>
                        </a:rPr>
                        <a:t>of</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flux</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from</a:t>
                      </a:r>
                      <a:r>
                        <a:rPr lang="de-DE" sz="1000" dirty="0">
                          <a:solidFill>
                            <a:schemeClr val="tx1"/>
                          </a:solidFill>
                          <a:latin typeface="Calibri" panose="020F0502020204030204" pitchFamily="34" charset="0"/>
                          <a:cs typeface="Calibri" panose="020F0502020204030204" pitchFamily="34" charset="0"/>
                        </a:rPr>
                        <a:t> experimental </a:t>
                      </a:r>
                      <a:r>
                        <a:rPr lang="de-DE" sz="1000" dirty="0" err="1">
                          <a:solidFill>
                            <a:schemeClr val="tx1"/>
                          </a:solidFill>
                          <a:latin typeface="Calibri" panose="020F0502020204030204" pitchFamily="34" charset="0"/>
                          <a:cs typeface="Calibri" panose="020F0502020204030204" pitchFamily="34" charset="0"/>
                        </a:rPr>
                        <a:t>insertions</a:t>
                      </a:r>
                      <a:r>
                        <a:rPr lang="de-DE" sz="1000" dirty="0">
                          <a:solidFill>
                            <a:schemeClr val="tx1"/>
                          </a:solidFill>
                          <a:latin typeface="Calibri" panose="020F0502020204030204" pitchFamily="34" charset="0"/>
                          <a:cs typeface="Calibri" panose="020F0502020204030204" pitchFamily="34" charset="0"/>
                        </a:rPr>
                        <a:t> and </a:t>
                      </a:r>
                      <a:r>
                        <a:rPr lang="de-DE" sz="1000" dirty="0" err="1">
                          <a:solidFill>
                            <a:schemeClr val="tx1"/>
                          </a:solidFill>
                          <a:latin typeface="Calibri" panose="020F0502020204030204" pitchFamily="34" charset="0"/>
                          <a:cs typeface="Calibri" panose="020F0502020204030204" pitchFamily="34" charset="0"/>
                        </a:rPr>
                        <a:t>average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arc</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integration</a:t>
                      </a:r>
                      <a:r>
                        <a:rPr lang="de-DE" sz="1000" dirty="0">
                          <a:solidFill>
                            <a:schemeClr val="tx1"/>
                          </a:solidFill>
                          <a:latin typeface="Calibri" panose="020F0502020204030204" pitchFamily="34" charset="0"/>
                          <a:cs typeface="Calibri" panose="020F0502020204030204" pitchFamily="34" charset="0"/>
                        </a:rPr>
                        <a:t> at CERN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Mover</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impact</a:t>
                      </a:r>
                      <a:r>
                        <a:rPr lang="de-DE" sz="1000" dirty="0">
                          <a:solidFill>
                            <a:schemeClr val="tx1"/>
                          </a:solidFill>
                          <a:latin typeface="Calibri" panose="020F0502020204030204" pitchFamily="34" charset="0"/>
                          <a:cs typeface="Calibri" panose="020F0502020204030204" pitchFamily="34" charset="0"/>
                        </a:rPr>
                        <a:t> on beam, </a:t>
                      </a:r>
                      <a:r>
                        <a:rPr lang="de-DE" sz="1000" dirty="0" err="1">
                          <a:solidFill>
                            <a:schemeClr val="tx1"/>
                          </a:solidFill>
                          <a:latin typeface="Calibri" panose="020F0502020204030204" pitchFamily="34" charset="0"/>
                          <a:cs typeface="Calibri" panose="020F0502020204030204" pitchFamily="34" charset="0"/>
                        </a:rPr>
                        <a:t>interconnects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61861215"/>
                  </a:ext>
                </a:extLst>
              </a:tr>
              <a:tr h="26399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000" dirty="0">
                          <a:solidFill>
                            <a:schemeClr val="tx1"/>
                          </a:solidFill>
                          <a:latin typeface="Calibri" panose="020F0502020204030204" pitchFamily="34" charset="0"/>
                          <a:cs typeface="Calibri" panose="020F0502020204030204" pitchFamily="34" charset="0"/>
                        </a:rPr>
                        <a:t>MDI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Machine-detector</a:t>
                      </a:r>
                      <a:r>
                        <a:rPr lang="de-DE" sz="1000" dirty="0">
                          <a:solidFill>
                            <a:schemeClr val="tx1"/>
                          </a:solidFill>
                          <a:latin typeface="Calibri" panose="020F0502020204030204" pitchFamily="34" charset="0"/>
                          <a:cs typeface="Calibri" panose="020F0502020204030204" pitchFamily="34" charset="0"/>
                        </a:rPr>
                        <a:t> interface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90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Important</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physics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can</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be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done</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791511565"/>
                  </a:ext>
                </a:extLst>
              </a:tr>
              <a:tr h="26399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solidFill>
                            <a:schemeClr val="tx1"/>
                          </a:solidFill>
                          <a:latin typeface="Calibri" panose="020F0502020204030204" pitchFamily="34" charset="0"/>
                          <a:cs typeface="Calibri" panose="020F0502020204030204" pitchFamily="34" charset="0"/>
                        </a:rPr>
                        <a:t>ACC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Calibri" panose="020F0502020204030204" pitchFamily="34" charset="0"/>
                          <a:cs typeface="Calibri" panose="020F0502020204030204" pitchFamily="34" charset="0"/>
                        </a:rPr>
                        <a:t>Accelerator design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Proton combination complex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Muon cooling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RCSs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Collider ring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Collective effects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solidFill>
                            <a:schemeClr val="tx1"/>
                          </a:solidFill>
                          <a:latin typeface="Calibri" panose="020F0502020204030204" pitchFamily="34" charset="0"/>
                          <a:cs typeface="Calibri" panose="020F0502020204030204" pitchFamily="34" charset="0"/>
                        </a:rPr>
                        <a:t>Long. beam. dynamics in acceleration</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70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70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60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Accumulator</a:t>
                      </a:r>
                      <a:r>
                        <a:rPr lang="de-DE" sz="1000" dirty="0">
                          <a:solidFill>
                            <a:schemeClr val="tx1"/>
                          </a:solidFill>
                          <a:latin typeface="Calibri" panose="020F0502020204030204" pitchFamily="34" charset="0"/>
                          <a:cs typeface="Calibri" panose="020F0502020204030204" pitchFamily="34" charset="0"/>
                        </a:rPr>
                        <a:t> and </a:t>
                      </a:r>
                      <a:r>
                        <a:rPr lang="de-DE" sz="1000" dirty="0" err="1">
                          <a:solidFill>
                            <a:schemeClr val="tx1"/>
                          </a:solidFill>
                          <a:latin typeface="Calibri" panose="020F0502020204030204" pitchFamily="34" charset="0"/>
                          <a:cs typeface="Calibri" panose="020F0502020204030204" pitchFamily="34" charset="0"/>
                        </a:rPr>
                        <a:t>compressor</a:t>
                      </a:r>
                      <a:r>
                        <a:rPr lang="de-DE" sz="1000" dirty="0">
                          <a:solidFill>
                            <a:schemeClr val="tx1"/>
                          </a:solidFill>
                          <a:latin typeface="Calibri" panose="020F0502020204030204" pitchFamily="34" charset="0"/>
                          <a:cs typeface="Calibri" panose="020F0502020204030204" pitchFamily="34" charset="0"/>
                        </a:rPr>
                        <a:t> ring design, initial </a:t>
                      </a:r>
                      <a:r>
                        <a:rPr lang="de-DE" sz="1000" dirty="0" err="1">
                          <a:solidFill>
                            <a:schemeClr val="tx1"/>
                          </a:solidFill>
                          <a:latin typeface="Calibri" panose="020F0502020204030204" pitchFamily="34" charset="0"/>
                          <a:cs typeface="Calibri" panose="020F0502020204030204" pitchFamily="34" charset="0"/>
                        </a:rPr>
                        <a:t>collective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effects</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6D and final </a:t>
                      </a:r>
                      <a:r>
                        <a:rPr lang="de-DE" sz="1000" dirty="0" err="1">
                          <a:solidFill>
                            <a:schemeClr val="tx1"/>
                          </a:solidFill>
                          <a:latin typeface="Calibri" panose="020F0502020204030204" pitchFamily="34" charset="0"/>
                          <a:cs typeface="Calibri" panose="020F0502020204030204" pitchFamily="34" charset="0"/>
                        </a:rPr>
                        <a:t>cooling</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lattice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designs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close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to</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performance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goal</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Lattice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designs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exist</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with</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realistic</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performance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specifications</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10 </a:t>
                      </a:r>
                      <a:r>
                        <a:rPr lang="de-DE" sz="1000" dirty="0" err="1">
                          <a:solidFill>
                            <a:schemeClr val="tx1"/>
                          </a:solidFill>
                          <a:latin typeface="Calibri" panose="020F0502020204030204" pitchFamily="34" charset="0"/>
                          <a:cs typeface="Calibri" panose="020F0502020204030204" pitchFamily="34" charset="0"/>
                        </a:rPr>
                        <a:t>TeV</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lattice</a:t>
                      </a:r>
                      <a:r>
                        <a:rPr lang="de-DE" sz="1000" dirty="0">
                          <a:solidFill>
                            <a:schemeClr val="tx1"/>
                          </a:solidFill>
                          <a:latin typeface="Calibri" panose="020F0502020204030204" pitchFamily="34" charset="0"/>
                          <a:cs typeface="Calibri" panose="020F0502020204030204" pitchFamily="34" charset="0"/>
                        </a:rPr>
                        <a:t> design </a:t>
                      </a:r>
                      <a:r>
                        <a:rPr lang="de-DE" sz="1000" dirty="0" err="1">
                          <a:solidFill>
                            <a:schemeClr val="tx1"/>
                          </a:solidFill>
                          <a:latin typeface="Calibri" panose="020F0502020204030204" pitchFamily="34" charset="0"/>
                          <a:cs typeface="Calibri" panose="020F0502020204030204" pitchFamily="34" charset="0"/>
                        </a:rPr>
                        <a:t>reaches</a:t>
                      </a:r>
                      <a:r>
                        <a:rPr lang="de-DE" sz="1000" dirty="0">
                          <a:solidFill>
                            <a:schemeClr val="tx1"/>
                          </a:solidFill>
                          <a:latin typeface="Calibri" panose="020F0502020204030204" pitchFamily="34" charset="0"/>
                          <a:cs typeface="Calibri" panose="020F0502020204030204" pitchFamily="34" charset="0"/>
                        </a:rPr>
                        <a:t> beta-</a:t>
                      </a:r>
                      <a:r>
                        <a:rPr lang="de-DE" sz="1000" dirty="0" err="1">
                          <a:solidFill>
                            <a:schemeClr val="tx1"/>
                          </a:solidFill>
                          <a:latin typeface="Calibri" panose="020F0502020204030204" pitchFamily="34" charset="0"/>
                          <a:cs typeface="Calibri" panose="020F0502020204030204" pitchFamily="34" charset="0"/>
                        </a:rPr>
                        <a:t>functions</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High-</a:t>
                      </a:r>
                      <a:r>
                        <a:rPr lang="de-DE" sz="1000" dirty="0" err="1">
                          <a:solidFill>
                            <a:schemeClr val="tx1"/>
                          </a:solidFill>
                          <a:latin typeface="Calibri" panose="020F0502020204030204" pitchFamily="34" charset="0"/>
                          <a:cs typeface="Calibri" panose="020F0502020204030204" pitchFamily="34" charset="0"/>
                        </a:rPr>
                        <a:t>energy</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complex</a:t>
                      </a:r>
                      <a:r>
                        <a:rPr lang="de-DE" sz="1000" dirty="0">
                          <a:solidFill>
                            <a:schemeClr val="tx1"/>
                          </a:solidFill>
                          <a:latin typeface="Calibri" panose="020F0502020204030204" pitchFamily="34" charset="0"/>
                          <a:cs typeface="Calibri" panose="020F0502020204030204" pitchFamily="34" charset="0"/>
                        </a:rPr>
                        <a:t> design </a:t>
                      </a:r>
                      <a:r>
                        <a:rPr lang="de-DE" sz="1000" dirty="0" err="1">
                          <a:solidFill>
                            <a:schemeClr val="tx1"/>
                          </a:solidFill>
                          <a:latin typeface="Calibri" panose="020F0502020204030204" pitchFamily="34" charset="0"/>
                          <a:cs typeface="Calibri" panose="020F0502020204030204" pitchFamily="34" charset="0"/>
                        </a:rPr>
                        <a:t>consistent</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with</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collective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effects</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For</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each</a:t>
                      </a:r>
                      <a:r>
                        <a:rPr lang="de-DE" sz="1000" dirty="0">
                          <a:solidFill>
                            <a:schemeClr val="tx1"/>
                          </a:solidFill>
                          <a:latin typeface="Calibri" panose="020F0502020204030204" pitchFamily="34" charset="0"/>
                          <a:cs typeface="Calibri" panose="020F0502020204030204" pitchFamily="34" charset="0"/>
                        </a:rPr>
                        <a:t> RCS RF </a:t>
                      </a:r>
                      <a:r>
                        <a:rPr lang="de-DE" sz="1000" dirty="0" err="1">
                          <a:solidFill>
                            <a:schemeClr val="tx1"/>
                          </a:solidFill>
                          <a:latin typeface="Calibri" panose="020F0502020204030204" pitchFamily="34" charset="0"/>
                          <a:cs typeface="Calibri" panose="020F0502020204030204" pitchFamily="34" charset="0"/>
                        </a:rPr>
                        <a:t>specified</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concept</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for</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matching</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between</a:t>
                      </a:r>
                      <a:r>
                        <a:rPr lang="de-DE" sz="1000" dirty="0">
                          <a:solidFill>
                            <a:schemeClr val="tx1"/>
                          </a:solidFill>
                          <a:latin typeface="Calibri" panose="020F0502020204030204" pitchFamily="34" charset="0"/>
                          <a:cs typeface="Calibri" panose="020F0502020204030204" pitchFamily="34" charset="0"/>
                        </a:rPr>
                        <a:t> RCSs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Bunch</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merger</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6D RF design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Energy </a:t>
                      </a:r>
                      <a:r>
                        <a:rPr lang="de-DE" sz="1000" dirty="0" err="1">
                          <a:solidFill>
                            <a:schemeClr val="tx1"/>
                          </a:solidFill>
                          <a:latin typeface="Calibri" panose="020F0502020204030204" pitchFamily="34" charset="0"/>
                          <a:cs typeface="Calibri" panose="020F0502020204030204" pitchFamily="34" charset="0"/>
                        </a:rPr>
                        <a:t>bandwidth</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mover</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impact</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Cooling </a:t>
                      </a:r>
                      <a:r>
                        <a:rPr lang="de-DE" sz="1000" dirty="0" err="1">
                          <a:solidFill>
                            <a:schemeClr val="tx1"/>
                          </a:solidFill>
                          <a:latin typeface="Calibri" panose="020F0502020204030204" pitchFamily="34" charset="0"/>
                          <a:cs typeface="Calibri" panose="020F0502020204030204" pitchFamily="34" charset="0"/>
                        </a:rPr>
                        <a:t>system</a:t>
                      </a:r>
                      <a:endParaRPr lang="de-DE" sz="10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9919203"/>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HFM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Calibri" panose="020F0502020204030204" pitchFamily="34" charset="0"/>
                          <a:cs typeface="Calibri" panose="020F0502020204030204" pitchFamily="34" charset="0"/>
                        </a:rPr>
                        <a:t>High-field magnet technology</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90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Feasible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performance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specification</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targets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for</a:t>
                      </a:r>
                      <a:r>
                        <a:rPr lang="de-DE" sz="1000" dirty="0">
                          <a:solidFill>
                            <a:schemeClr val="tx1"/>
                          </a:solidFill>
                          <a:latin typeface="Calibri" panose="020F0502020204030204" pitchFamily="34" charset="0"/>
                          <a:cs typeface="Calibri" panose="020F0502020204030204" pitchFamily="34" charset="0"/>
                        </a:rPr>
                        <a:t> all </a:t>
                      </a:r>
                      <a:r>
                        <a:rPr lang="de-DE" sz="1000" dirty="0" err="1">
                          <a:solidFill>
                            <a:schemeClr val="tx1"/>
                          </a:solidFill>
                          <a:latin typeface="Calibri" panose="020F0502020204030204" pitchFamily="34" charset="0"/>
                          <a:cs typeface="Calibri" panose="020F0502020204030204" pitchFamily="34" charset="0"/>
                        </a:rPr>
                        <a:t>magnets</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83042182"/>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FR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Calibri" panose="020F0502020204030204" pitchFamily="34" charset="0"/>
                          <a:cs typeface="Calibri" panose="020F0502020204030204" pitchFamily="34" charset="0"/>
                        </a:rPr>
                        <a:t>Fast-ramping magnets</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90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Design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848182851"/>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RF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Radio </a:t>
                      </a:r>
                      <a:r>
                        <a:rPr lang="de-DE" sz="1000" dirty="0" err="1">
                          <a:solidFill>
                            <a:schemeClr val="tx1"/>
                          </a:solidFill>
                          <a:latin typeface="Calibri" panose="020F0502020204030204" pitchFamily="34" charset="0"/>
                          <a:cs typeface="Calibri" panose="020F0502020204030204" pitchFamily="34" charset="0"/>
                        </a:rPr>
                        <a:t>frequency</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technologies</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70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1.3 GHz </a:t>
                      </a:r>
                      <a:r>
                        <a:rPr lang="de-DE" sz="1000" dirty="0" err="1">
                          <a:solidFill>
                            <a:schemeClr val="tx1"/>
                          </a:solidFill>
                          <a:latin typeface="Calibri" panose="020F0502020204030204" pitchFamily="34" charset="0"/>
                          <a:cs typeface="Calibri" panose="020F0502020204030204" pitchFamily="34" charset="0"/>
                        </a:rPr>
                        <a:t>for</a:t>
                      </a:r>
                      <a:r>
                        <a:rPr lang="de-DE" sz="1000" dirty="0">
                          <a:solidFill>
                            <a:schemeClr val="tx1"/>
                          </a:solidFill>
                          <a:latin typeface="Calibri" panose="020F0502020204030204" pitchFamily="34" charset="0"/>
                          <a:cs typeface="Calibri" panose="020F0502020204030204" pitchFamily="34" charset="0"/>
                        </a:rPr>
                        <a:t> RCS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6D Cooling RF design/</a:t>
                      </a:r>
                      <a:r>
                        <a:rPr lang="de-DE" sz="1000" dirty="0" err="1">
                          <a:solidFill>
                            <a:schemeClr val="tx1"/>
                          </a:solidFill>
                          <a:latin typeface="Calibri" panose="020F0502020204030204" pitchFamily="34" charset="0"/>
                          <a:cs typeface="Calibri" panose="020F0502020204030204" pitchFamily="34" charset="0"/>
                        </a:rPr>
                        <a:t>space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charge</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603230400"/>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TAR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Target </a:t>
                      </a:r>
                      <a:r>
                        <a:rPr lang="de-DE" sz="1000" dirty="0" err="1">
                          <a:solidFill>
                            <a:schemeClr val="tx1"/>
                          </a:solidFill>
                          <a:latin typeface="Calibri" panose="020F0502020204030204" pitchFamily="34" charset="0"/>
                          <a:cs typeface="Calibri" panose="020F0502020204030204" pitchFamily="34" charset="0"/>
                        </a:rPr>
                        <a:t>facility</a:t>
                      </a:r>
                      <a:r>
                        <a:rPr lang="de-DE" sz="1000" dirty="0">
                          <a:solidFill>
                            <a:schemeClr val="tx1"/>
                          </a:solidFill>
                          <a:latin typeface="Calibri" panose="020F0502020204030204" pitchFamily="34" charset="0"/>
                          <a:cs typeface="Calibri" panose="020F0502020204030204" pitchFamily="34" charset="0"/>
                        </a:rPr>
                        <a:t> and </a:t>
                      </a:r>
                      <a:r>
                        <a:rPr lang="de-DE" sz="1000" dirty="0" err="1">
                          <a:solidFill>
                            <a:schemeClr val="tx1"/>
                          </a:solidFill>
                          <a:latin typeface="Calibri" panose="020F0502020204030204" pitchFamily="34" charset="0"/>
                          <a:cs typeface="Calibri" panose="020F0502020204030204" pitchFamily="34" charset="0"/>
                        </a:rPr>
                        <a:t>technology</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Target </a:t>
                      </a:r>
                      <a:r>
                        <a:rPr lang="de-DE" sz="1000" dirty="0" err="1">
                          <a:solidFill>
                            <a:schemeClr val="tx1"/>
                          </a:solidFill>
                          <a:latin typeface="Calibri" panose="020F0502020204030204" pitchFamily="34" charset="0"/>
                          <a:cs typeface="Calibri" panose="020F0502020204030204" pitchFamily="34" charset="0"/>
                        </a:rPr>
                        <a:t>survives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shielding</a:t>
                      </a:r>
                      <a:r>
                        <a:rPr lang="de-DE" sz="1000" dirty="0">
                          <a:solidFill>
                            <a:schemeClr val="tx1"/>
                          </a:solidFill>
                          <a:latin typeface="Calibri" panose="020F0502020204030204" pitchFamily="34" charset="0"/>
                          <a:cs typeface="Calibri" panose="020F0502020204030204" pitchFamily="34" charset="0"/>
                        </a:rPr>
                        <a:t> possible, </a:t>
                      </a:r>
                      <a:r>
                        <a:rPr lang="de-DE" sz="1000" dirty="0" err="1">
                          <a:solidFill>
                            <a:schemeClr val="tx1"/>
                          </a:solidFill>
                          <a:latin typeface="Calibri" panose="020F0502020204030204" pitchFamily="34" charset="0"/>
                          <a:cs typeface="Calibri" panose="020F0502020204030204" pitchFamily="34" charset="0"/>
                        </a:rPr>
                        <a:t>solenoid</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Spent</a:t>
                      </a:r>
                      <a:r>
                        <a:rPr lang="de-DE" sz="1000" dirty="0">
                          <a:solidFill>
                            <a:schemeClr val="tx1"/>
                          </a:solidFill>
                          <a:latin typeface="Calibri" panose="020F0502020204030204" pitchFamily="34" charset="0"/>
                          <a:cs typeface="Calibri" panose="020F0502020204030204" pitchFamily="34" charset="0"/>
                        </a:rPr>
                        <a:t> beam</a:t>
                      </a:r>
                    </a:p>
                  </a:txBody>
                  <a:tcPr/>
                </a:tc>
                <a:extLst>
                  <a:ext uri="{0D108BD9-81ED-4DB2-BD59-A6C34878D82A}">
                    <a16:rowId xmlns:a16="http://schemas.microsoft.com/office/drawing/2014/main" val="1605721185"/>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MOD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Muon</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cooling</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cell</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module</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Initial design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03087285"/>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DEM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Muon</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cooling</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demonstrator</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70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Initial </a:t>
                      </a:r>
                      <a:r>
                        <a:rPr lang="de-DE" sz="1000" dirty="0" err="1">
                          <a:solidFill>
                            <a:schemeClr val="tx1"/>
                          </a:solidFill>
                          <a:latin typeface="Calibri" panose="020F0502020204030204" pitchFamily="34" charset="0"/>
                          <a:cs typeface="Calibri" panose="020F0502020204030204" pitchFamily="34" charset="0"/>
                        </a:rPr>
                        <a:t>concept</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site</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exploration</a:t>
                      </a:r>
                      <a:endParaRPr lang="de-DE" sz="10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654326996"/>
                  </a:ext>
                </a:extLst>
              </a:tr>
              <a:tr h="263999">
                <a:tc>
                  <a:txBody>
                    <a:bodyPr/>
                    <a:lstStyle/>
                    <a:p>
                      <a:r>
                        <a:rPr lang="en-US" sz="1000" dirty="0">
                          <a:solidFill>
                            <a:schemeClr val="tx1"/>
                          </a:solidFill>
                          <a:latin typeface="Calibri" panose="020F0502020204030204" pitchFamily="34" charset="0"/>
                          <a:cs typeface="Calibri" panose="020F0502020204030204" pitchFamily="34" charset="0"/>
                        </a:rPr>
                        <a:t>INT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Integration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70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a:solidFill>
                            <a:schemeClr val="tx1"/>
                          </a:solidFill>
                          <a:latin typeface="Calibri" panose="020F0502020204030204" pitchFamily="34" charset="0"/>
                          <a:cs typeface="Calibri" panose="020F0502020204030204" pitchFamily="34" charset="0"/>
                        </a:rPr>
                        <a:t>Overall </a:t>
                      </a:r>
                      <a:r>
                        <a:rPr lang="de-DE" sz="1000" dirty="0" err="1">
                          <a:solidFill>
                            <a:schemeClr val="tx1"/>
                          </a:solidFill>
                          <a:latin typeface="Calibri" panose="020F0502020204030204" pitchFamily="34" charset="0"/>
                          <a:cs typeface="Calibri" panose="020F0502020204030204" pitchFamily="34" charset="0"/>
                        </a:rPr>
                        <a:t>parameters</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staged</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approach</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key</a:t>
                      </a:r>
                      <a:r>
                        <a:rPr lang="de-DE" sz="1000" dirty="0">
                          <a:solidFill>
                            <a:schemeClr val="tx1"/>
                          </a:solidFill>
                          <a:latin typeface="Calibri" panose="020F0502020204030204" pitchFamily="34" charset="0"/>
                          <a:cs typeface="Calibri" panose="020F0502020204030204" pitchFamily="34" charset="0"/>
                        </a:rPr>
                        <a:t> </a:t>
                      </a:r>
                      <a:r>
                        <a:rPr lang="de-DE" sz="1000" dirty="0" err="1">
                          <a:solidFill>
                            <a:schemeClr val="tx1"/>
                          </a:solidFill>
                          <a:latin typeface="Calibri" panose="020F0502020204030204" pitchFamily="34" charset="0"/>
                          <a:cs typeface="Calibri" panose="020F0502020204030204" pitchFamily="34" charset="0"/>
                        </a:rPr>
                        <a:t>cost</a:t>
                      </a:r>
                      <a:r>
                        <a:rPr lang="de-DE" sz="1000" dirty="0">
                          <a:solidFill>
                            <a:schemeClr val="tx1"/>
                          </a:solidFill>
                          <a:latin typeface="Calibri" panose="020F0502020204030204" pitchFamily="34" charset="0"/>
                          <a:cs typeface="Calibri" panose="020F0502020204030204" pitchFamily="34" charset="0"/>
                        </a:rPr>
                        <a:t> and power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err="1">
                          <a:solidFill>
                            <a:schemeClr val="tx1"/>
                          </a:solidFill>
                          <a:latin typeface="Calibri" panose="020F0502020204030204" pitchFamily="34" charset="0"/>
                          <a:cs typeface="Calibri" panose="020F0502020204030204" pitchFamily="34" charset="0"/>
                        </a:rPr>
                        <a:t>Optimisation</a:t>
                      </a:r>
                      <a:endParaRPr lang="de-DE"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96925473"/>
                  </a:ext>
                </a:extLst>
              </a:tr>
            </a:tbl>
          </a:graphicData>
        </a:graphic>
      </p:graphicFrame>
      <p:sp>
        <p:nvSpPr>
          <p:cNvPr id="2" name="TextBox 1">
            <a:extLst>
              <a:ext uri="{FF2B5EF4-FFF2-40B4-BE49-F238E27FC236}">
                <a16:creationId xmlns:a16="http://schemas.microsoft.com/office/drawing/2014/main" id="{A0DA3998-D2AA-E7AB-9028-40959F070029}"/>
              </a:ext>
            </a:extLst>
          </p:cNvPr>
          <p:cNvSpPr txBox="1"/>
          <p:nvPr/>
        </p:nvSpPr>
        <p:spPr>
          <a:xfrm>
            <a:off x="71347" y="4614757"/>
            <a:ext cx="2305439"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*Percent readiness to launch CDR phase</a:t>
            </a:r>
          </a:p>
        </p:txBody>
      </p:sp>
    </p:spTree>
    <p:extLst>
      <p:ext uri="{BB962C8B-B14F-4D97-AF65-F5344CB8AC3E}">
        <p14:creationId xmlns:p14="http://schemas.microsoft.com/office/powerpoint/2010/main" val="373910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7F0EC-2D32-1CBD-F51D-DB64440F7C86}"/>
            </a:ext>
          </a:extLst>
        </p:cNvPr>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AB5B4F6C-9943-E158-329A-1A901071BBD3}"/>
              </a:ext>
            </a:extLst>
          </p:cNvPr>
          <p:cNvSpPr>
            <a:spLocks noGrp="1"/>
          </p:cNvSpPr>
          <p:nvPr>
            <p:ph type="ftr" sz="quarter" idx="4294967295"/>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dirty="0">
                <a:latin typeface="Calibri"/>
                <a:cs typeface="Calibri"/>
              </a:rPr>
              <a:t>D. Schulte      Muon Collider, LDG Review, February 2025 </a:t>
            </a:r>
            <a:endParaRPr lang="en-GB" dirty="0">
              <a:latin typeface="Calibri"/>
              <a:cs typeface="Calibri"/>
            </a:endParaRPr>
          </a:p>
        </p:txBody>
      </p:sp>
      <p:sp>
        <p:nvSpPr>
          <p:cNvPr id="9" name="Titre 11">
            <a:extLst>
              <a:ext uri="{FF2B5EF4-FFF2-40B4-BE49-F238E27FC236}">
                <a16:creationId xmlns:a16="http://schemas.microsoft.com/office/drawing/2014/main" id="{7C64DA52-39DF-6946-1C38-135393C0756A}"/>
              </a:ext>
            </a:extLst>
          </p:cNvPr>
          <p:cNvSpPr>
            <a:spLocks noGrp="1"/>
          </p:cNvSpPr>
          <p:nvPr>
            <p:ph type="title"/>
          </p:nvPr>
        </p:nvSpPr>
        <p:spPr>
          <a:xfrm>
            <a:off x="1295400" y="12229"/>
            <a:ext cx="6781800" cy="432048"/>
          </a:xfrm>
        </p:spPr>
        <p:txBody>
          <a:bodyPr/>
          <a:lstStyle/>
          <a:p>
            <a:pPr algn="ctr"/>
            <a:r>
              <a:rPr lang="en-GB" sz="3200" b="0" dirty="0">
                <a:latin typeface="Calibri"/>
                <a:cs typeface="Calibri"/>
              </a:rPr>
              <a:t>IMCC Organisation and Resources</a:t>
            </a:r>
          </a:p>
        </p:txBody>
      </p:sp>
      <p:sp>
        <p:nvSpPr>
          <p:cNvPr id="2" name="Slide Number Placeholder 1">
            <a:extLst>
              <a:ext uri="{FF2B5EF4-FFF2-40B4-BE49-F238E27FC236}">
                <a16:creationId xmlns:a16="http://schemas.microsoft.com/office/drawing/2014/main" id="{68B45D30-CC78-B599-21AC-F8607FD157D2}"/>
              </a:ext>
            </a:extLst>
          </p:cNvPr>
          <p:cNvSpPr>
            <a:spLocks noGrp="1"/>
          </p:cNvSpPr>
          <p:nvPr>
            <p:ph type="sldNum" sz="quarter" idx="12"/>
          </p:nvPr>
        </p:nvSpPr>
        <p:spPr/>
        <p:txBody>
          <a:bodyPr/>
          <a:lstStyle/>
          <a:p>
            <a:fld id="{3478A56A-6164-B14D-A8F7-980D09C4DD92}" type="slidenum">
              <a:rPr lang="en-US" sz="1400" smtClean="0">
                <a:solidFill>
                  <a:schemeClr val="bg1"/>
                </a:solidFill>
                <a:latin typeface="Calibri" panose="020F0502020204030204" pitchFamily="34" charset="0"/>
                <a:cs typeface="Calibri" panose="020F0502020204030204" pitchFamily="34" charset="0"/>
              </a:rPr>
              <a:pPr/>
              <a:t>25</a:t>
            </a:fld>
            <a:endParaRPr lang="en-US" sz="1400" dirty="0">
              <a:solidFill>
                <a:schemeClr val="bg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08ACAA20-07F7-4C6B-6FEF-F26F9472939D}"/>
              </a:ext>
            </a:extLst>
          </p:cNvPr>
          <p:cNvSpPr txBox="1"/>
          <p:nvPr/>
        </p:nvSpPr>
        <p:spPr>
          <a:xfrm>
            <a:off x="203713" y="696176"/>
            <a:ext cx="5970758" cy="3785652"/>
          </a:xfrm>
          <a:prstGeom prst="rect">
            <a:avLst/>
          </a:prstGeom>
          <a:noFill/>
        </p:spPr>
        <p:txBody>
          <a:bodyPr wrap="square" rtlCol="0">
            <a:spAutoFit/>
          </a:bodyPr>
          <a:lstStyle/>
          <a:p>
            <a:r>
              <a:rPr lang="en-US" sz="1200" b="1" dirty="0">
                <a:latin typeface="Calibri" panose="020F0502020204030204" pitchFamily="34" charset="0"/>
                <a:cs typeface="Calibri" panose="020F0502020204030204" pitchFamily="34" charset="0"/>
              </a:rPr>
              <a:t>Started almost from scratch after last European Strategy</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LDG suggested formation of IMCC</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Now 58 full members plus several contributing partners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Addendum to CERN-DoE agreement in preparation for DoE labs</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Muon Collider Roadmap had not been based on existing resources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Started with budget at CERN and elsewhere (e.g. INFN) as well as US contributions during Snowmass</a:t>
            </a:r>
          </a:p>
          <a:p>
            <a:pPr marL="171450" indent="-1714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First secured resources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Contributions of the </a:t>
            </a:r>
            <a:r>
              <a:rPr lang="en-US" sz="1200" b="1" dirty="0">
                <a:latin typeface="Calibri" panose="020F0502020204030204" pitchFamily="34" charset="0"/>
                <a:cs typeface="Calibri" panose="020F0502020204030204" pitchFamily="34" charset="0"/>
              </a:rPr>
              <a:t>partners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EU co-funding via </a:t>
            </a:r>
            <a:r>
              <a:rPr lang="en-US" sz="1200" b="1" dirty="0" err="1">
                <a:latin typeface="Calibri" panose="020F0502020204030204" pitchFamily="34" charset="0"/>
                <a:cs typeface="Calibri" panose="020F0502020204030204" pitchFamily="34" charset="0"/>
              </a:rPr>
              <a:t>MuCol</a:t>
            </a:r>
            <a:r>
              <a:rPr lang="en-US" sz="1200" b="1"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has been essential</a:t>
            </a:r>
          </a:p>
          <a:p>
            <a:pPr marL="285750" indent="-285750">
              <a:buFont typeface="Arial" panose="020B0604020202020204" pitchFamily="34" charset="0"/>
              <a:buChar char="•"/>
            </a:pPr>
            <a:r>
              <a:rPr lang="en-US" sz="1200" b="1" dirty="0">
                <a:latin typeface="Calibri" panose="020F0502020204030204" pitchFamily="34" charset="0"/>
                <a:cs typeface="Calibri" panose="020F0502020204030204" pitchFamily="34" charset="0"/>
              </a:rPr>
              <a:t>US contributed </a:t>
            </a:r>
            <a:r>
              <a:rPr lang="en-US" sz="1200" dirty="0">
                <a:latin typeface="Calibri" panose="020F0502020204030204" pitchFamily="34" charset="0"/>
                <a:cs typeface="Calibri" panose="020F0502020204030204" pitchFamily="34" charset="0"/>
              </a:rPr>
              <a:t>through Snowmass and now starts contributing</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Demonstrator at FNAL study, RF test stand at SLAC, funding at BNL</a:t>
            </a:r>
          </a:p>
          <a:p>
            <a:pPr marL="742950" lvl="1"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University funding for detector and to bring young particle physicists into accelerators</a:t>
            </a:r>
          </a:p>
          <a:p>
            <a:pPr marL="742950" lvl="1" indent="-2857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Total accelerator resources used until end 2024: 169 </a:t>
            </a:r>
            <a:r>
              <a:rPr lang="en-US" sz="1200" b="1" dirty="0" err="1">
                <a:latin typeface="Calibri" panose="020F0502020204030204" pitchFamily="34" charset="0"/>
                <a:cs typeface="Calibri" panose="020F0502020204030204" pitchFamily="34" charset="0"/>
              </a:rPr>
              <a:t>FTEy</a:t>
            </a:r>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Available 2025+26: 90 – 130 </a:t>
            </a:r>
            <a:r>
              <a:rPr lang="en-US" sz="1200" b="1" dirty="0" err="1">
                <a:latin typeface="Calibri" panose="020F0502020204030204" pitchFamily="34" charset="0"/>
                <a:cs typeface="Calibri" panose="020F0502020204030204" pitchFamily="34" charset="0"/>
              </a:rPr>
              <a:t>FTEy</a:t>
            </a:r>
            <a:r>
              <a:rPr lang="en-US" sz="1200" b="1" dirty="0">
                <a:latin typeface="Calibri" panose="020F0502020204030204" pitchFamily="34" charset="0"/>
                <a:cs typeface="Calibri" panose="020F0502020204030204" pitchFamily="34" charset="0"/>
              </a:rPr>
              <a:t> (secured - prospect)</a:t>
            </a:r>
          </a:p>
        </p:txBody>
      </p:sp>
      <p:pic>
        <p:nvPicPr>
          <p:cNvPr id="8" name="Picture 7" descr="A graph with red and blue squares&#10;&#10;Description automatically generated">
            <a:extLst>
              <a:ext uri="{FF2B5EF4-FFF2-40B4-BE49-F238E27FC236}">
                <a16:creationId xmlns:a16="http://schemas.microsoft.com/office/drawing/2014/main" id="{152BDE1D-9B2C-5890-5C5E-0B244EE573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8975" y="1137947"/>
            <a:ext cx="2720644" cy="3200400"/>
          </a:xfrm>
          <a:prstGeom prst="rect">
            <a:avLst/>
          </a:prstGeom>
        </p:spPr>
      </p:pic>
    </p:spTree>
    <p:extLst>
      <p:ext uri="{BB962C8B-B14F-4D97-AF65-F5344CB8AC3E}">
        <p14:creationId xmlns:p14="http://schemas.microsoft.com/office/powerpoint/2010/main" val="3598831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4DA43-D508-9E57-3D12-1B12B64297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B408D48-04BC-65B4-5568-45FB7BB509A0}"/>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5" name="Title 4">
            <a:extLst>
              <a:ext uri="{FF2B5EF4-FFF2-40B4-BE49-F238E27FC236}">
                <a16:creationId xmlns:a16="http://schemas.microsoft.com/office/drawing/2014/main" id="{EFE095B4-5783-F53D-D541-8526C19F0FE8}"/>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DD69EC3A-61AF-ABF3-83D5-826F4F98B0A7}"/>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Tree>
    <p:extLst>
      <p:ext uri="{BB962C8B-B14F-4D97-AF65-F5344CB8AC3E}">
        <p14:creationId xmlns:p14="http://schemas.microsoft.com/office/powerpoint/2010/main" val="106412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5DD28-C6E1-47EA-3DAA-EA3A89639B2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60B42F1-8472-9EB2-12B8-51B34D850F0B}"/>
              </a:ext>
            </a:extLst>
          </p:cNvPr>
          <p:cNvSpPr>
            <a:spLocks noGrp="1"/>
          </p:cNvSpPr>
          <p:nvPr>
            <p:ph type="ftr" sz="quarter" idx="3"/>
          </p:nvPr>
        </p:nvSpPr>
        <p:spPr/>
        <p:txBody>
          <a:bodyPr/>
          <a:lstStyle/>
          <a:p>
            <a:pPr algn="l"/>
            <a:r>
              <a:rPr lang="en-US"/>
              <a:t>D. Schulte      Muon Collider, LDG Review, February 2025 </a:t>
            </a:r>
            <a:endParaRPr lang="en-GB" dirty="0"/>
          </a:p>
        </p:txBody>
      </p:sp>
      <p:sp>
        <p:nvSpPr>
          <p:cNvPr id="5" name="Title 4">
            <a:extLst>
              <a:ext uri="{FF2B5EF4-FFF2-40B4-BE49-F238E27FC236}">
                <a16:creationId xmlns:a16="http://schemas.microsoft.com/office/drawing/2014/main" id="{BC113895-9BD6-DE59-7A00-165FB05D99BE}"/>
              </a:ext>
            </a:extLst>
          </p:cNvPr>
          <p:cNvSpPr>
            <a:spLocks noGrp="1"/>
          </p:cNvSpPr>
          <p:nvPr>
            <p:ph type="title"/>
          </p:nvPr>
        </p:nvSpPr>
        <p:spPr>
          <a:xfrm>
            <a:off x="-91861" y="-20538"/>
            <a:ext cx="8562093" cy="565175"/>
          </a:xfrm>
        </p:spPr>
        <p:txBody>
          <a:bodyPr/>
          <a:lstStyle/>
          <a:p>
            <a:pPr algn="ctr"/>
            <a:r>
              <a:rPr lang="en-US" sz="2800" spc="-1" dirty="0">
                <a:solidFill>
                  <a:srgbClr val="000000"/>
                </a:solidFill>
                <a:latin typeface="Calibri" panose="020F0502020204030204" pitchFamily="34" charset="0"/>
                <a:cs typeface="Calibri" panose="020F0502020204030204" pitchFamily="34" charset="0"/>
              </a:rPr>
              <a:t>Technically Limited </a:t>
            </a:r>
            <a:r>
              <a:rPr lang="en-US" sz="2800" b="0" strike="noStrike" spc="-1" dirty="0">
                <a:solidFill>
                  <a:srgbClr val="000000"/>
                </a:solidFill>
                <a:latin typeface="Calibri" panose="020F0502020204030204" pitchFamily="34" charset="0"/>
                <a:cs typeface="Calibri" panose="020F0502020204030204" pitchFamily="34" charset="0"/>
              </a:rPr>
              <a:t>Timeline for Development </a:t>
            </a:r>
            <a:r>
              <a:rPr lang="en-US" sz="2800" spc="-1" dirty="0">
                <a:solidFill>
                  <a:srgbClr val="000000"/>
                </a:solidFill>
                <a:latin typeface="Calibri" panose="020F0502020204030204" pitchFamily="34" charset="0"/>
                <a:cs typeface="Calibri" panose="020F0502020204030204" pitchFamily="34" charset="0"/>
              </a:rPr>
              <a:t>P</a:t>
            </a:r>
            <a:r>
              <a:rPr lang="en-US" sz="2800" b="0" strike="noStrike" spc="-1" dirty="0">
                <a:solidFill>
                  <a:srgbClr val="000000"/>
                </a:solidFill>
                <a:latin typeface="Calibri" panose="020F0502020204030204" pitchFamily="34" charset="0"/>
                <a:cs typeface="Calibri" panose="020F0502020204030204" pitchFamily="34" charset="0"/>
              </a:rPr>
              <a:t>hase</a:t>
            </a:r>
            <a:endParaRPr lang="en-US" sz="28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084CBA22-47F7-30B9-C20E-C51F3DD792FB}"/>
              </a:ext>
            </a:extLst>
          </p:cNvPr>
          <p:cNvSpPr>
            <a:spLocks noGrp="1"/>
          </p:cNvSpPr>
          <p:nvPr>
            <p:ph type="sldNum" sz="quarter" idx="4"/>
          </p:nvPr>
        </p:nvSpPr>
        <p:spPr/>
        <p:txBody>
          <a:bodyPr/>
          <a:lstStyle/>
          <a:p>
            <a:fld id="{974172A1-1CBF-0B40-9234-7D4D80EC19EA}" type="slidenum">
              <a:rPr lang="en-GB" smtClean="0"/>
              <a:pPr/>
              <a:t>27</a:t>
            </a:fld>
            <a:endParaRPr lang="en-GB" dirty="0"/>
          </a:p>
        </p:txBody>
      </p:sp>
      <p:pic>
        <p:nvPicPr>
          <p:cNvPr id="11" name="Picture 10">
            <a:extLst>
              <a:ext uri="{FF2B5EF4-FFF2-40B4-BE49-F238E27FC236}">
                <a16:creationId xmlns:a16="http://schemas.microsoft.com/office/drawing/2014/main" id="{C16BD1CF-8034-CA08-CD62-220956AE0BA7}"/>
              </a:ext>
            </a:extLst>
          </p:cNvPr>
          <p:cNvPicPr>
            <a:picLocks noChangeAspect="1"/>
          </p:cNvPicPr>
          <p:nvPr/>
        </p:nvPicPr>
        <p:blipFill>
          <a:blip r:embed="rId2"/>
          <a:srcRect r="36997" b="10122"/>
          <a:stretch/>
        </p:blipFill>
        <p:spPr>
          <a:xfrm>
            <a:off x="-91861" y="1514205"/>
            <a:ext cx="8725721" cy="3329273"/>
          </a:xfrm>
          <a:prstGeom prst="rect">
            <a:avLst/>
          </a:prstGeom>
        </p:spPr>
      </p:pic>
      <p:sp>
        <p:nvSpPr>
          <p:cNvPr id="12" name="TextBox 11">
            <a:extLst>
              <a:ext uri="{FF2B5EF4-FFF2-40B4-BE49-F238E27FC236}">
                <a16:creationId xmlns:a16="http://schemas.microsoft.com/office/drawing/2014/main" id="{F6AB2F5E-FA84-CA60-0865-2A16F438D04B}"/>
              </a:ext>
            </a:extLst>
          </p:cNvPr>
          <p:cNvSpPr txBox="1"/>
          <p:nvPr/>
        </p:nvSpPr>
        <p:spPr>
          <a:xfrm>
            <a:off x="4966372" y="875338"/>
            <a:ext cx="2628528"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Decision process and further optimization/project preparation</a:t>
            </a:r>
            <a:endParaRPr lang="en-CH" sz="1400" dirty="0">
              <a:latin typeface="Calibri" panose="020F0502020204030204" pitchFamily="34" charset="0"/>
              <a:cs typeface="Calibri" panose="020F0502020204030204" pitchFamily="34" charset="0"/>
            </a:endParaRPr>
          </a:p>
        </p:txBody>
      </p:sp>
      <p:cxnSp>
        <p:nvCxnSpPr>
          <p:cNvPr id="16" name="Straight Arrow Connector 15">
            <a:extLst>
              <a:ext uri="{FF2B5EF4-FFF2-40B4-BE49-F238E27FC236}">
                <a16:creationId xmlns:a16="http://schemas.microsoft.com/office/drawing/2014/main" id="{36996F11-75F1-8D09-188B-30F7E74920DB}"/>
              </a:ext>
            </a:extLst>
          </p:cNvPr>
          <p:cNvCxnSpPr>
            <a:cxnSpLocks/>
          </p:cNvCxnSpPr>
          <p:nvPr/>
        </p:nvCxnSpPr>
        <p:spPr>
          <a:xfrm flipH="1">
            <a:off x="4716379" y="1453498"/>
            <a:ext cx="249993" cy="977760"/>
          </a:xfrm>
          <a:prstGeom prst="straightConnector1">
            <a:avLst/>
          </a:prstGeom>
          <a:ln w="38100">
            <a:solidFill>
              <a:srgbClr val="0070C0">
                <a:alpha val="50339"/>
              </a:srgb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D415FFA-C8A8-E134-60BD-7BE123AE20DA}"/>
              </a:ext>
            </a:extLst>
          </p:cNvPr>
          <p:cNvSpPr txBox="1"/>
          <p:nvPr/>
        </p:nvSpPr>
        <p:spPr>
          <a:xfrm>
            <a:off x="83262" y="1021306"/>
            <a:ext cx="2841327"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Initial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to keep potential for ambitious starting point</a:t>
            </a:r>
            <a:endParaRPr lang="en-CH" sz="1400" dirty="0">
              <a:latin typeface="Calibri" panose="020F0502020204030204" pitchFamily="34" charset="0"/>
              <a:cs typeface="Calibri" panose="020F0502020204030204" pitchFamily="34" charset="0"/>
            </a:endParaRPr>
          </a:p>
        </p:txBody>
      </p:sp>
      <p:cxnSp>
        <p:nvCxnSpPr>
          <p:cNvPr id="19" name="Straight Arrow Connector 18">
            <a:extLst>
              <a:ext uri="{FF2B5EF4-FFF2-40B4-BE49-F238E27FC236}">
                <a16:creationId xmlns:a16="http://schemas.microsoft.com/office/drawing/2014/main" id="{538AC8CF-E886-91FE-D059-E7B7994C1C46}"/>
              </a:ext>
            </a:extLst>
          </p:cNvPr>
          <p:cNvCxnSpPr>
            <a:cxnSpLocks/>
          </p:cNvCxnSpPr>
          <p:nvPr/>
        </p:nvCxnSpPr>
        <p:spPr>
          <a:xfrm flipH="1">
            <a:off x="1405289" y="1525276"/>
            <a:ext cx="240632" cy="582588"/>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30AA12C-DB6C-32D3-2426-CE89334EC182}"/>
              </a:ext>
            </a:extLst>
          </p:cNvPr>
          <p:cNvCxnSpPr>
            <a:cxnSpLocks/>
          </p:cNvCxnSpPr>
          <p:nvPr/>
        </p:nvCxnSpPr>
        <p:spPr>
          <a:xfrm flipH="1">
            <a:off x="3316723" y="1096838"/>
            <a:ext cx="257390" cy="1136223"/>
          </a:xfrm>
          <a:prstGeom prst="straightConnector1">
            <a:avLst/>
          </a:prstGeom>
          <a:ln w="38100">
            <a:solidFill>
              <a:srgbClr val="0070C0">
                <a:alpha val="50019"/>
              </a:srgb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4EB2DA0-29E8-C78D-858F-3B648C7CED91}"/>
              </a:ext>
            </a:extLst>
          </p:cNvPr>
          <p:cNvSpPr txBox="1"/>
          <p:nvPr/>
        </p:nvSpPr>
        <p:spPr>
          <a:xfrm>
            <a:off x="2453771" y="512911"/>
            <a:ext cx="2512601"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R&amp;D required to prepare approval and launch of project</a:t>
            </a:r>
            <a:endParaRPr lang="en-CH" sz="1400" dirty="0">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693EA372-FCBC-9C79-6680-27080DC520D2}"/>
              </a:ext>
            </a:extLst>
          </p:cNvPr>
          <p:cNvSpPr txBox="1"/>
          <p:nvPr/>
        </p:nvSpPr>
        <p:spPr>
          <a:xfrm>
            <a:off x="6897057" y="2094696"/>
            <a:ext cx="1903085" cy="954107"/>
          </a:xfrm>
          <a:prstGeom prst="rect">
            <a:avLst/>
          </a:prstGeom>
          <a:solidFill>
            <a:schemeClr val="accent3">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As requested by ESPPU</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budget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Full commitment</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All R&amp;D successful</a:t>
            </a:r>
          </a:p>
        </p:txBody>
      </p:sp>
    </p:spTree>
    <p:extLst>
      <p:ext uri="{BB962C8B-B14F-4D97-AF65-F5344CB8AC3E}">
        <p14:creationId xmlns:p14="http://schemas.microsoft.com/office/powerpoint/2010/main" val="705245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14447-2636-9847-E51B-3A4C349E69D0}"/>
            </a:ext>
          </a:extLst>
        </p:cNvPr>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BCC16499-1EC3-5106-2A58-09DB2B42D2EF}"/>
              </a:ext>
            </a:extLst>
          </p:cNvPr>
          <p:cNvSpPr>
            <a:spLocks noGrp="1"/>
          </p:cNvSpPr>
          <p:nvPr>
            <p:ph type="ftr" sz="quarter" idx="4294967295"/>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LDG Review, February 2025 </a:t>
            </a:r>
            <a:endParaRPr lang="en-GB" dirty="0">
              <a:latin typeface="Calibri"/>
              <a:cs typeface="Calibri"/>
            </a:endParaRPr>
          </a:p>
        </p:txBody>
      </p:sp>
      <p:pic>
        <p:nvPicPr>
          <p:cNvPr id="6" name="Picture 5" descr="CoordinationCommittee.pdf">
            <a:extLst>
              <a:ext uri="{FF2B5EF4-FFF2-40B4-BE49-F238E27FC236}">
                <a16:creationId xmlns:a16="http://schemas.microsoft.com/office/drawing/2014/main" id="{BB1F2D8E-1AAA-D0C1-C001-9406B78D4183}"/>
              </a:ext>
            </a:extLst>
          </p:cNvPr>
          <p:cNvPicPr>
            <a:picLocks noChangeAspect="1"/>
          </p:cNvPicPr>
          <p:nvPr/>
        </p:nvPicPr>
        <p:blipFill rotWithShape="1">
          <a:blip r:embed="rId2">
            <a:extLst>
              <a:ext uri="{28A0092B-C50C-407E-A947-70E740481C1C}">
                <a14:useLocalDpi xmlns:a14="http://schemas.microsoft.com/office/drawing/2010/main" val="0"/>
              </a:ext>
            </a:extLst>
          </a:blip>
          <a:srcRect l="18791" t="12479" r="12835" b="10585"/>
          <a:stretch/>
        </p:blipFill>
        <p:spPr>
          <a:xfrm rot="16200000">
            <a:off x="5851679" y="653426"/>
            <a:ext cx="2160241" cy="3439821"/>
          </a:xfrm>
          <a:prstGeom prst="rect">
            <a:avLst/>
          </a:prstGeom>
        </p:spPr>
      </p:pic>
      <p:sp>
        <p:nvSpPr>
          <p:cNvPr id="8" name="TextBox 7">
            <a:extLst>
              <a:ext uri="{FF2B5EF4-FFF2-40B4-BE49-F238E27FC236}">
                <a16:creationId xmlns:a16="http://schemas.microsoft.com/office/drawing/2014/main" id="{763A2AA1-FB3B-F359-D950-49800402A6DE}"/>
              </a:ext>
            </a:extLst>
          </p:cNvPr>
          <p:cNvSpPr txBox="1"/>
          <p:nvPr/>
        </p:nvSpPr>
        <p:spPr>
          <a:xfrm>
            <a:off x="4743483" y="3435846"/>
            <a:ext cx="4293013" cy="1367645"/>
          </a:xfrm>
          <a:prstGeom prst="rect">
            <a:avLst/>
          </a:prstGeom>
          <a:solidFill>
            <a:schemeClr val="bg1"/>
          </a:solidFill>
        </p:spPr>
        <p:txBody>
          <a:bodyPr wrap="square" lIns="74258" tIns="37129" rIns="74258" bIns="37129" rtlCol="0">
            <a:spAutoFit/>
          </a:bodyPr>
          <a:lstStyle/>
          <a:p>
            <a:r>
              <a:rPr lang="en-US" sz="1200" b="1" dirty="0">
                <a:latin typeface="Calibri"/>
                <a:cs typeface="Calibri"/>
              </a:rPr>
              <a:t>Collaboration Board (ICB), </a:t>
            </a:r>
            <a:r>
              <a:rPr lang="en-US" sz="1200" dirty="0">
                <a:latin typeface="Calibri"/>
                <a:cs typeface="Calibri"/>
              </a:rPr>
              <a:t>elected chair: </a:t>
            </a:r>
            <a:r>
              <a:rPr lang="en-US" sz="1200" b="1" dirty="0">
                <a:latin typeface="Calibri"/>
                <a:cs typeface="Calibri"/>
              </a:rPr>
              <a:t>Nadia </a:t>
            </a:r>
            <a:r>
              <a:rPr lang="en-US" sz="1200" b="1" dirty="0" err="1">
                <a:latin typeface="Calibri"/>
                <a:cs typeface="Calibri"/>
              </a:rPr>
              <a:t>Pastrone</a:t>
            </a:r>
            <a:endParaRPr lang="en-US" sz="1200" b="1" dirty="0">
              <a:latin typeface="Calibri"/>
              <a:cs typeface="Calibri"/>
            </a:endParaRPr>
          </a:p>
          <a:p>
            <a:r>
              <a:rPr lang="en-US" sz="1200" b="1" dirty="0">
                <a:latin typeface="Calibri"/>
                <a:cs typeface="Calibri"/>
              </a:rPr>
              <a:t>Steering Board (ISB), </a:t>
            </a:r>
            <a:r>
              <a:rPr lang="en-US" sz="1200" dirty="0">
                <a:latin typeface="Calibri"/>
                <a:cs typeface="Calibri"/>
              </a:rPr>
              <a:t>Chair </a:t>
            </a:r>
            <a:r>
              <a:rPr lang="en-US" sz="1200" b="1" dirty="0">
                <a:latin typeface="Calibri"/>
                <a:cs typeface="Calibri"/>
              </a:rPr>
              <a:t>Steinar </a:t>
            </a:r>
            <a:r>
              <a:rPr lang="en-US" sz="1200" b="1" dirty="0" err="1">
                <a:latin typeface="Calibri"/>
                <a:cs typeface="Calibri"/>
              </a:rPr>
              <a:t>Stapnes</a:t>
            </a:r>
            <a:endParaRPr lang="en-US" sz="1200" dirty="0">
              <a:latin typeface="Calibri"/>
              <a:cs typeface="Calibri"/>
            </a:endParaRPr>
          </a:p>
          <a:p>
            <a:r>
              <a:rPr lang="en-US" sz="1200" b="1" dirty="0">
                <a:latin typeface="Calibri"/>
                <a:cs typeface="Calibri"/>
              </a:rPr>
              <a:t>International Advisory Committee (IAC), </a:t>
            </a:r>
            <a:r>
              <a:rPr lang="en-US" sz="1200" dirty="0">
                <a:latin typeface="Calibri"/>
                <a:cs typeface="Calibri"/>
              </a:rPr>
              <a:t>Chair</a:t>
            </a:r>
            <a:r>
              <a:rPr lang="en-US" sz="1200" b="1" dirty="0">
                <a:latin typeface="Calibri"/>
                <a:cs typeface="Calibri"/>
              </a:rPr>
              <a:t> Ursula Basler</a:t>
            </a:r>
          </a:p>
          <a:p>
            <a:endParaRPr lang="en-US" sz="1200" b="1" dirty="0">
              <a:latin typeface="Calibri"/>
              <a:cs typeface="Calibri"/>
            </a:endParaRPr>
          </a:p>
          <a:p>
            <a:r>
              <a:rPr lang="en-US" sz="1200" b="1" dirty="0">
                <a:latin typeface="Calibri"/>
                <a:cs typeface="Calibri"/>
              </a:rPr>
              <a:t>Coordination committee (CC)</a:t>
            </a:r>
            <a:endParaRPr lang="en-US" sz="1200" dirty="0">
              <a:latin typeface="Calibri"/>
              <a:cs typeface="Calibri"/>
            </a:endParaRPr>
          </a:p>
          <a:p>
            <a:pPr marL="285750" indent="-285750">
              <a:buFont typeface="Arial"/>
              <a:buChar char="•"/>
            </a:pPr>
            <a:r>
              <a:rPr lang="en-US" sz="1200" dirty="0">
                <a:latin typeface="Calibri"/>
                <a:cs typeface="Calibri"/>
              </a:rPr>
              <a:t>Study Leader: </a:t>
            </a:r>
            <a:r>
              <a:rPr lang="en-US" sz="1200" b="1" dirty="0">
                <a:latin typeface="Calibri"/>
                <a:cs typeface="Calibri"/>
              </a:rPr>
              <a:t>Daniel Schulte</a:t>
            </a:r>
          </a:p>
          <a:p>
            <a:pPr marL="285750" indent="-285750">
              <a:buFont typeface="Arial"/>
              <a:buChar char="•"/>
            </a:pPr>
            <a:r>
              <a:rPr lang="en-US" sz="1200" dirty="0">
                <a:latin typeface="Calibri"/>
                <a:cs typeface="Calibri"/>
              </a:rPr>
              <a:t>Deputies: </a:t>
            </a:r>
            <a:r>
              <a:rPr lang="en-US" sz="1200" b="1" dirty="0">
                <a:latin typeface="Calibri"/>
                <a:cs typeface="Calibri"/>
              </a:rPr>
              <a:t>Andrea </a:t>
            </a:r>
            <a:r>
              <a:rPr lang="en-US" sz="1200" b="1" dirty="0" err="1">
                <a:latin typeface="Calibri"/>
                <a:cs typeface="Calibri"/>
              </a:rPr>
              <a:t>Wulzer</a:t>
            </a:r>
            <a:r>
              <a:rPr lang="en-US" sz="1200" b="1" dirty="0">
                <a:latin typeface="Calibri"/>
                <a:cs typeface="Calibri"/>
              </a:rPr>
              <a:t>, Donatella </a:t>
            </a:r>
            <a:r>
              <a:rPr lang="en-US" sz="1200" b="1" dirty="0" err="1">
                <a:latin typeface="Calibri"/>
                <a:cs typeface="Calibri"/>
              </a:rPr>
              <a:t>Lucchesi</a:t>
            </a:r>
            <a:r>
              <a:rPr lang="en-US" sz="1200" b="1" dirty="0">
                <a:latin typeface="Calibri"/>
                <a:cs typeface="Calibri"/>
              </a:rPr>
              <a:t>, Chris Rogers</a:t>
            </a:r>
          </a:p>
        </p:txBody>
      </p:sp>
      <p:sp>
        <p:nvSpPr>
          <p:cNvPr id="9" name="Titre 11">
            <a:extLst>
              <a:ext uri="{FF2B5EF4-FFF2-40B4-BE49-F238E27FC236}">
                <a16:creationId xmlns:a16="http://schemas.microsoft.com/office/drawing/2014/main" id="{9DA6FB12-3615-A7EC-B649-CF9B43A0BD6D}"/>
              </a:ext>
            </a:extLst>
          </p:cNvPr>
          <p:cNvSpPr>
            <a:spLocks noGrp="1"/>
          </p:cNvSpPr>
          <p:nvPr>
            <p:ph type="title"/>
          </p:nvPr>
        </p:nvSpPr>
        <p:spPr>
          <a:xfrm>
            <a:off x="1295400" y="12229"/>
            <a:ext cx="6781800" cy="432048"/>
          </a:xfrm>
        </p:spPr>
        <p:txBody>
          <a:bodyPr/>
          <a:lstStyle/>
          <a:p>
            <a:pPr algn="ctr"/>
            <a:r>
              <a:rPr lang="en-GB" sz="3200" b="0" dirty="0">
                <a:latin typeface="Calibri"/>
                <a:cs typeface="Calibri"/>
              </a:rPr>
              <a:t>For Reference: Organisation</a:t>
            </a:r>
          </a:p>
        </p:txBody>
      </p:sp>
      <p:sp>
        <p:nvSpPr>
          <p:cNvPr id="2" name="Slide Number Placeholder 1">
            <a:extLst>
              <a:ext uri="{FF2B5EF4-FFF2-40B4-BE49-F238E27FC236}">
                <a16:creationId xmlns:a16="http://schemas.microsoft.com/office/drawing/2014/main" id="{9071A45D-C375-47B2-2F05-17106EB4E7F1}"/>
              </a:ext>
            </a:extLst>
          </p:cNvPr>
          <p:cNvSpPr>
            <a:spLocks noGrp="1"/>
          </p:cNvSpPr>
          <p:nvPr>
            <p:ph type="sldNum" sz="quarter" idx="12"/>
          </p:nvPr>
        </p:nvSpPr>
        <p:spPr/>
        <p:txBody>
          <a:bodyPr/>
          <a:lstStyle/>
          <a:p>
            <a:fld id="{3478A56A-6164-B14D-A8F7-980D09C4DD92}" type="slidenum">
              <a:rPr lang="en-US" sz="1400" smtClean="0">
                <a:solidFill>
                  <a:schemeClr val="bg1"/>
                </a:solidFill>
                <a:latin typeface="Calibri" panose="020F0502020204030204" pitchFamily="34" charset="0"/>
                <a:cs typeface="Calibri" panose="020F0502020204030204" pitchFamily="34" charset="0"/>
              </a:rPr>
              <a:pPr/>
              <a:t>28</a:t>
            </a:fld>
            <a:endParaRPr lang="en-US" sz="1400" dirty="0">
              <a:solidFill>
                <a:schemeClr val="bg1"/>
              </a:solidFill>
              <a:latin typeface="Calibri" panose="020F0502020204030204" pitchFamily="34" charset="0"/>
              <a:cs typeface="Calibri" panose="020F0502020204030204" pitchFamily="34" charset="0"/>
            </a:endParaRPr>
          </a:p>
        </p:txBody>
      </p:sp>
      <p:pic>
        <p:nvPicPr>
          <p:cNvPr id="3" name="Picture 2" descr="governance_final_new.pdf">
            <a:extLst>
              <a:ext uri="{FF2B5EF4-FFF2-40B4-BE49-F238E27FC236}">
                <a16:creationId xmlns:a16="http://schemas.microsoft.com/office/drawing/2014/main" id="{3B1BA106-0ACB-CAEB-EE5E-4919C9544D7A}"/>
              </a:ext>
            </a:extLst>
          </p:cNvPr>
          <p:cNvPicPr>
            <a:picLocks noChangeAspect="1"/>
          </p:cNvPicPr>
          <p:nvPr/>
        </p:nvPicPr>
        <p:blipFill rotWithShape="1">
          <a:blip r:embed="rId3">
            <a:extLst>
              <a:ext uri="{28A0092B-C50C-407E-A947-70E740481C1C}">
                <a14:useLocalDpi xmlns:a14="http://schemas.microsoft.com/office/drawing/2010/main" val="0"/>
              </a:ext>
            </a:extLst>
          </a:blip>
          <a:srcRect l="47903" t="11973" r="39589" b="11596"/>
          <a:stretch/>
        </p:blipFill>
        <p:spPr>
          <a:xfrm rot="16200000">
            <a:off x="6723435" y="-803820"/>
            <a:ext cx="449658" cy="3888432"/>
          </a:xfrm>
          <a:prstGeom prst="rect">
            <a:avLst/>
          </a:prstGeom>
        </p:spPr>
      </p:pic>
      <p:sp>
        <p:nvSpPr>
          <p:cNvPr id="4" name="TextBox 3">
            <a:extLst>
              <a:ext uri="{FF2B5EF4-FFF2-40B4-BE49-F238E27FC236}">
                <a16:creationId xmlns:a16="http://schemas.microsoft.com/office/drawing/2014/main" id="{8DD5706C-01BF-DB3C-9066-7CE3C6DF6D63}"/>
              </a:ext>
            </a:extLst>
          </p:cNvPr>
          <p:cNvSpPr txBox="1"/>
          <p:nvPr/>
        </p:nvSpPr>
        <p:spPr>
          <a:xfrm>
            <a:off x="19950" y="2374007"/>
            <a:ext cx="4552050" cy="2462213"/>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Study reports to</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The members and other contributors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CERN Council (represents European Particle Physics)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Via Lab Directors Group (LDG)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Via ESPPU</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European Union because they co-fund </a:t>
            </a:r>
            <a:r>
              <a:rPr lang="en-US" sz="1400" dirty="0" err="1">
                <a:latin typeface="Calibri" panose="020F0502020204030204" pitchFamily="34" charset="0"/>
                <a:cs typeface="Calibri" panose="020F0502020204030204" pitchFamily="34" charset="0"/>
              </a:rPr>
              <a:t>MuCol</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Addendum to CERN-DoE agreement in preparation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Actually, collaboration is already starting in practice</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Will revise organization once US is fully joining</a:t>
            </a:r>
          </a:p>
        </p:txBody>
      </p:sp>
      <p:sp>
        <p:nvSpPr>
          <p:cNvPr id="5" name="TextBox 4">
            <a:extLst>
              <a:ext uri="{FF2B5EF4-FFF2-40B4-BE49-F238E27FC236}">
                <a16:creationId xmlns:a16="http://schemas.microsoft.com/office/drawing/2014/main" id="{79F2D30F-A6A0-4327-2085-AABB9DEE61B6}"/>
              </a:ext>
            </a:extLst>
          </p:cNvPr>
          <p:cNvSpPr txBox="1"/>
          <p:nvPr/>
        </p:nvSpPr>
        <p:spPr>
          <a:xfrm>
            <a:off x="0" y="542313"/>
            <a:ext cx="4265880" cy="1815882"/>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IMCC, International Muon Collider Collaboration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Can be joined by signing </a:t>
            </a:r>
            <a:r>
              <a:rPr lang="en-US" sz="1400" dirty="0" err="1">
                <a:latin typeface="Calibri" panose="020F0502020204030204" pitchFamily="34" charset="0"/>
                <a:cs typeface="Calibri" panose="020F0502020204030204" pitchFamily="34" charset="0"/>
              </a:rPr>
              <a:t>MoC</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Currently hosted at CERN, but can be modified</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Resources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Voluntary contributions of the partners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The European Union via </a:t>
            </a:r>
            <a:r>
              <a:rPr lang="en-US" sz="1400" dirty="0" err="1">
                <a:latin typeface="Calibri" panose="020F0502020204030204" pitchFamily="34" charset="0"/>
                <a:cs typeface="Calibri" panose="020F0502020204030204" pitchFamily="34" charset="0"/>
              </a:rPr>
              <a:t>MuCol</a:t>
            </a:r>
            <a:r>
              <a:rPr lang="en-US" sz="1400" dirty="0">
                <a:latin typeface="Calibri" panose="020F0502020204030204" pitchFamily="34" charset="0"/>
                <a:cs typeface="Calibri" panose="020F0502020204030204" pitchFamily="34" charset="0"/>
              </a:rPr>
              <a:t> and </a:t>
            </a:r>
            <a:r>
              <a:rPr lang="en-US" sz="1400" dirty="0" err="1">
                <a:latin typeface="Calibri" panose="020F0502020204030204" pitchFamily="34" charset="0"/>
                <a:cs typeface="Calibri" panose="020F0502020204030204" pitchFamily="34" charset="0"/>
              </a:rPr>
              <a:t>iFast</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Non-member contributions</a:t>
            </a:r>
          </a:p>
        </p:txBody>
      </p:sp>
    </p:spTree>
    <p:extLst>
      <p:ext uri="{BB962C8B-B14F-4D97-AF65-F5344CB8AC3E}">
        <p14:creationId xmlns:p14="http://schemas.microsoft.com/office/powerpoint/2010/main" val="298541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9B688-8709-A5A7-36D6-35344389C0B4}"/>
            </a:ext>
          </a:extLst>
        </p:cNvPr>
        <p:cNvGrpSpPr/>
        <p:nvPr/>
      </p:nvGrpSpPr>
      <p:grpSpPr>
        <a:xfrm>
          <a:off x="0" y="0"/>
          <a:ext cx="0" cy="0"/>
          <a:chOff x="0" y="0"/>
          <a:chExt cx="0" cy="0"/>
        </a:xfrm>
      </p:grpSpPr>
      <p:sp>
        <p:nvSpPr>
          <p:cNvPr id="2" name="Freeform 2" descr="MUON-Slide-graphBase-pagebottom.jpg">
            <a:extLst>
              <a:ext uri="{FF2B5EF4-FFF2-40B4-BE49-F238E27FC236}">
                <a16:creationId xmlns:a16="http://schemas.microsoft.com/office/drawing/2014/main" id="{8A77A1D8-BC88-B302-BAE3-265A3E0D70BB}"/>
              </a:ext>
            </a:extLst>
          </p:cNvPr>
          <p:cNvSpPr/>
          <p:nvPr/>
        </p:nvSpPr>
        <p:spPr>
          <a:xfrm>
            <a:off x="0" y="4947840"/>
            <a:ext cx="9143280" cy="264600"/>
          </a:xfrm>
          <a:custGeom>
            <a:avLst/>
            <a:gdLst/>
            <a:ahLst/>
            <a:cxnLst/>
            <a:rect l="l" t="t" r="r" b="b"/>
            <a:pathLst>
              <a:path w="9143280" h="264600">
                <a:moveTo>
                  <a:pt x="0" y="0"/>
                </a:moveTo>
                <a:lnTo>
                  <a:pt x="9143280" y="0"/>
                </a:lnTo>
                <a:lnTo>
                  <a:pt x="9143280" y="264600"/>
                </a:lnTo>
                <a:lnTo>
                  <a:pt x="0" y="264600"/>
                </a:lnTo>
                <a:lnTo>
                  <a:pt x="0" y="0"/>
                </a:lnTo>
                <a:close/>
              </a:path>
            </a:pathLst>
          </a:custGeom>
          <a:blipFill>
            <a:blip r:embed="rId2"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3" name="Freeform 3" descr="MCC-inernational-finalV01.png">
            <a:extLst>
              <a:ext uri="{FF2B5EF4-FFF2-40B4-BE49-F238E27FC236}">
                <a16:creationId xmlns:a16="http://schemas.microsoft.com/office/drawing/2014/main" id="{76FE0730-100E-CFE8-0608-AFF45DACC62B}"/>
              </a:ext>
            </a:extLst>
          </p:cNvPr>
          <p:cNvSpPr/>
          <p:nvPr/>
        </p:nvSpPr>
        <p:spPr>
          <a:xfrm>
            <a:off x="8110800" y="36000"/>
            <a:ext cx="1013040" cy="1013040"/>
          </a:xfrm>
          <a:custGeom>
            <a:avLst/>
            <a:gdLst/>
            <a:ahLst/>
            <a:cxnLst/>
            <a:rect l="l" t="t" r="r" b="b"/>
            <a:pathLst>
              <a:path w="1013040" h="1013040">
                <a:moveTo>
                  <a:pt x="0" y="0"/>
                </a:moveTo>
                <a:lnTo>
                  <a:pt x="1013040" y="0"/>
                </a:lnTo>
                <a:lnTo>
                  <a:pt x="1013040" y="1013040"/>
                </a:lnTo>
                <a:lnTo>
                  <a:pt x="0" y="1013040"/>
                </a:lnTo>
                <a:lnTo>
                  <a:pt x="0" y="0"/>
                </a:lnTo>
                <a:close/>
              </a:path>
            </a:pathLst>
          </a:custGeom>
          <a:blipFill>
            <a:blip r:embed="rId3"/>
            <a:stretch>
              <a:fillRect/>
            </a:stretch>
          </a:blipFill>
        </p:spPr>
        <p:txBody>
          <a:bodyPr/>
          <a:lstStyle/>
          <a:p>
            <a:endParaRPr lang="en-US"/>
          </a:p>
        </p:txBody>
      </p:sp>
      <p:sp>
        <p:nvSpPr>
          <p:cNvPr id="4" name="Freeform 4" descr="MUON-Slide-graphBase-pagebottom.jpg">
            <a:extLst>
              <a:ext uri="{FF2B5EF4-FFF2-40B4-BE49-F238E27FC236}">
                <a16:creationId xmlns:a16="http://schemas.microsoft.com/office/drawing/2014/main" id="{79137B3F-43D6-2C57-7AB0-EE2F046401C0}"/>
              </a:ext>
            </a:extLst>
          </p:cNvPr>
          <p:cNvSpPr/>
          <p:nvPr/>
        </p:nvSpPr>
        <p:spPr>
          <a:xfrm>
            <a:off x="720" y="4696642"/>
            <a:ext cx="9143280" cy="507240"/>
          </a:xfrm>
          <a:custGeom>
            <a:avLst/>
            <a:gdLst/>
            <a:ahLst/>
            <a:cxnLst/>
            <a:rect l="l" t="t" r="r" b="b"/>
            <a:pathLst>
              <a:path w="9143280" h="507240">
                <a:moveTo>
                  <a:pt x="0" y="0"/>
                </a:moveTo>
                <a:lnTo>
                  <a:pt x="9143280" y="0"/>
                </a:lnTo>
                <a:lnTo>
                  <a:pt x="9143280" y="507240"/>
                </a:lnTo>
                <a:lnTo>
                  <a:pt x="0" y="507240"/>
                </a:lnTo>
                <a:lnTo>
                  <a:pt x="0" y="0"/>
                </a:lnTo>
                <a:close/>
              </a:path>
            </a:pathLst>
          </a:custGeom>
          <a:blipFill>
            <a:blip r:embed="rId4" cstate="hqprint">
              <a:extLst>
                <a:ext uri="{28A0092B-C50C-407E-A947-70E740481C1C}">
                  <a14:useLocalDpi xmlns:a14="http://schemas.microsoft.com/office/drawing/2010/main"/>
                </a:ext>
              </a:extLst>
            </a:blip>
            <a:stretch>
              <a:fillRect/>
            </a:stretch>
          </a:blipFill>
        </p:spPr>
        <p:txBody>
          <a:bodyPr/>
          <a:lstStyle/>
          <a:p>
            <a:endParaRPr lang="en-US"/>
          </a:p>
        </p:txBody>
      </p:sp>
      <p:sp>
        <p:nvSpPr>
          <p:cNvPr id="9" name="TextBox 9">
            <a:extLst>
              <a:ext uri="{FF2B5EF4-FFF2-40B4-BE49-F238E27FC236}">
                <a16:creationId xmlns:a16="http://schemas.microsoft.com/office/drawing/2014/main" id="{E083C120-1348-EDE3-CA7C-140E41DCC9A9}"/>
              </a:ext>
            </a:extLst>
          </p:cNvPr>
          <p:cNvSpPr txBox="1"/>
          <p:nvPr/>
        </p:nvSpPr>
        <p:spPr>
          <a:xfrm>
            <a:off x="1329000" y="58021"/>
            <a:ext cx="6781800" cy="449867"/>
          </a:xfrm>
          <a:prstGeom prst="rect">
            <a:avLst/>
          </a:prstGeom>
        </p:spPr>
        <p:txBody>
          <a:bodyPr lIns="0" tIns="0" rIns="0" bIns="0" rtlCol="0" anchor="t">
            <a:spAutoFit/>
          </a:bodyPr>
          <a:lstStyle/>
          <a:p>
            <a:pPr algn="ctr">
              <a:lnSpc>
                <a:spcPts val="3456"/>
              </a:lnSpc>
            </a:pPr>
            <a:r>
              <a:rPr lang="en-US" sz="3200" spc="29" dirty="0">
                <a:solidFill>
                  <a:srgbClr val="000000"/>
                </a:solidFill>
                <a:latin typeface="Calibri" panose="020F0502020204030204" pitchFamily="34" charset="0"/>
                <a:ea typeface="Optima Bold"/>
                <a:cs typeface="Calibri" panose="020F0502020204030204" pitchFamily="34" charset="0"/>
                <a:sym typeface="Optima Bold"/>
              </a:rPr>
              <a:t>Muon Collider Roadmap CTEs</a:t>
            </a:r>
          </a:p>
        </p:txBody>
      </p:sp>
      <p:sp>
        <p:nvSpPr>
          <p:cNvPr id="10" name="TextBox 10">
            <a:extLst>
              <a:ext uri="{FF2B5EF4-FFF2-40B4-BE49-F238E27FC236}">
                <a16:creationId xmlns:a16="http://schemas.microsoft.com/office/drawing/2014/main" id="{B22C4DB3-950D-6A97-DA6A-6447BD7C3499}"/>
              </a:ext>
            </a:extLst>
          </p:cNvPr>
          <p:cNvSpPr txBox="1"/>
          <p:nvPr/>
        </p:nvSpPr>
        <p:spPr>
          <a:xfrm>
            <a:off x="7678296" y="4559117"/>
            <a:ext cx="365760" cy="247174"/>
          </a:xfrm>
          <a:prstGeom prst="rect">
            <a:avLst/>
          </a:prstGeom>
        </p:spPr>
        <p:txBody>
          <a:bodyPr lIns="0" tIns="0" rIns="0" bIns="0" rtlCol="0" anchor="t">
            <a:spAutoFit/>
          </a:bodyPr>
          <a:lstStyle/>
          <a:p>
            <a:pPr algn="r">
              <a:lnSpc>
                <a:spcPts val="1439"/>
              </a:lnSpc>
            </a:pPr>
            <a:r>
              <a:rPr lang="en-US" sz="1200" b="1">
                <a:solidFill>
                  <a:srgbClr val="FFFFFF"/>
                </a:solidFill>
                <a:latin typeface="Arimo Bold"/>
                <a:ea typeface="Arimo Bold"/>
                <a:cs typeface="Arimo Bold"/>
                <a:sym typeface="Arimo Bold"/>
              </a:rPr>
              <a:t>2</a:t>
            </a:r>
          </a:p>
        </p:txBody>
      </p:sp>
      <p:sp>
        <p:nvSpPr>
          <p:cNvPr id="11" name="TextBox 11">
            <a:extLst>
              <a:ext uri="{FF2B5EF4-FFF2-40B4-BE49-F238E27FC236}">
                <a16:creationId xmlns:a16="http://schemas.microsoft.com/office/drawing/2014/main" id="{67C47E11-0831-1D32-15B8-7DCE61DF28CC}"/>
              </a:ext>
            </a:extLst>
          </p:cNvPr>
          <p:cNvSpPr txBox="1"/>
          <p:nvPr/>
        </p:nvSpPr>
        <p:spPr>
          <a:xfrm>
            <a:off x="7907826" y="4985466"/>
            <a:ext cx="365760" cy="179536"/>
          </a:xfrm>
          <a:prstGeom prst="rect">
            <a:avLst/>
          </a:prstGeom>
        </p:spPr>
        <p:txBody>
          <a:bodyPr lIns="0" tIns="0" rIns="0" bIns="0" rtlCol="0" anchor="t">
            <a:spAutoFit/>
          </a:bodyPr>
          <a:lstStyle/>
          <a:p>
            <a:pPr algn="r">
              <a:lnSpc>
                <a:spcPts val="1439"/>
              </a:lnSpc>
            </a:pPr>
            <a:r>
              <a:rPr lang="en-US" sz="1200" spc="11" dirty="0">
                <a:solidFill>
                  <a:srgbClr val="FFFFFF"/>
                </a:solidFill>
                <a:latin typeface="Arimo"/>
                <a:ea typeface="Arimo"/>
                <a:cs typeface="Arimo"/>
                <a:sym typeface="Arimo"/>
              </a:rPr>
              <a:t>3</a:t>
            </a:r>
          </a:p>
        </p:txBody>
      </p:sp>
      <p:grpSp>
        <p:nvGrpSpPr>
          <p:cNvPr id="13" name="Group 13">
            <a:extLst>
              <a:ext uri="{FF2B5EF4-FFF2-40B4-BE49-F238E27FC236}">
                <a16:creationId xmlns:a16="http://schemas.microsoft.com/office/drawing/2014/main" id="{5482C1F4-AD38-577A-C795-DB4A8441DF0E}"/>
              </a:ext>
            </a:extLst>
          </p:cNvPr>
          <p:cNvGrpSpPr/>
          <p:nvPr/>
        </p:nvGrpSpPr>
        <p:grpSpPr>
          <a:xfrm>
            <a:off x="233714" y="831628"/>
            <a:ext cx="1247940" cy="513244"/>
            <a:chOff x="0" y="0"/>
            <a:chExt cx="3327840" cy="1368651"/>
          </a:xfrm>
        </p:grpSpPr>
        <p:sp>
          <p:nvSpPr>
            <p:cNvPr id="14" name="Freeform 14">
              <a:extLst>
                <a:ext uri="{FF2B5EF4-FFF2-40B4-BE49-F238E27FC236}">
                  <a16:creationId xmlns:a16="http://schemas.microsoft.com/office/drawing/2014/main" id="{B26330EB-4B8D-1848-AAF5-AA9D46668DD5}"/>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15" name="TextBox 15">
              <a:extLst>
                <a:ext uri="{FF2B5EF4-FFF2-40B4-BE49-F238E27FC236}">
                  <a16:creationId xmlns:a16="http://schemas.microsoft.com/office/drawing/2014/main" id="{2259E4E5-4EAB-FD6B-BBAD-1C57D1A272D2}"/>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16" name="Group 16">
            <a:extLst>
              <a:ext uri="{FF2B5EF4-FFF2-40B4-BE49-F238E27FC236}">
                <a16:creationId xmlns:a16="http://schemas.microsoft.com/office/drawing/2014/main" id="{BA207AFB-C08B-2E82-8C70-AB921B1FC280}"/>
              </a:ext>
            </a:extLst>
          </p:cNvPr>
          <p:cNvGrpSpPr/>
          <p:nvPr/>
        </p:nvGrpSpPr>
        <p:grpSpPr>
          <a:xfrm>
            <a:off x="1766115" y="643890"/>
            <a:ext cx="1619163" cy="922528"/>
            <a:chOff x="0" y="0"/>
            <a:chExt cx="4317768" cy="2460075"/>
          </a:xfrm>
        </p:grpSpPr>
        <p:sp>
          <p:nvSpPr>
            <p:cNvPr id="17" name="Freeform 17">
              <a:extLst>
                <a:ext uri="{FF2B5EF4-FFF2-40B4-BE49-F238E27FC236}">
                  <a16:creationId xmlns:a16="http://schemas.microsoft.com/office/drawing/2014/main" id="{3B783F25-A955-8321-014F-94FEC2A2A005}"/>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8" name="TextBox 18">
              <a:extLst>
                <a:ext uri="{FF2B5EF4-FFF2-40B4-BE49-F238E27FC236}">
                  <a16:creationId xmlns:a16="http://schemas.microsoft.com/office/drawing/2014/main" id="{7B7B394D-4F19-CA5E-600D-E58AC7024FAF}"/>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9" name="Group 19">
            <a:extLst>
              <a:ext uri="{FF2B5EF4-FFF2-40B4-BE49-F238E27FC236}">
                <a16:creationId xmlns:a16="http://schemas.microsoft.com/office/drawing/2014/main" id="{DE0867AF-FA28-7FC2-DB38-96289A30580D}"/>
              </a:ext>
            </a:extLst>
          </p:cNvPr>
          <p:cNvGrpSpPr/>
          <p:nvPr/>
        </p:nvGrpSpPr>
        <p:grpSpPr>
          <a:xfrm>
            <a:off x="3874032" y="745735"/>
            <a:ext cx="1559803" cy="533764"/>
            <a:chOff x="-785043" y="-7533490"/>
            <a:chExt cx="4159475" cy="1423372"/>
          </a:xfrm>
        </p:grpSpPr>
        <p:sp>
          <p:nvSpPr>
            <p:cNvPr id="20" name="Freeform 20">
              <a:extLst>
                <a:ext uri="{FF2B5EF4-FFF2-40B4-BE49-F238E27FC236}">
                  <a16:creationId xmlns:a16="http://schemas.microsoft.com/office/drawing/2014/main" id="{21D4EABA-03F7-EAE6-E22F-F4F21F296F54}"/>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21" name="TextBox 21">
              <a:extLst>
                <a:ext uri="{FF2B5EF4-FFF2-40B4-BE49-F238E27FC236}">
                  <a16:creationId xmlns:a16="http://schemas.microsoft.com/office/drawing/2014/main" id="{C3AB0986-168B-C1C2-C1CC-D7A48B93DA25}"/>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22" name="Group 22">
            <a:extLst>
              <a:ext uri="{FF2B5EF4-FFF2-40B4-BE49-F238E27FC236}">
                <a16:creationId xmlns:a16="http://schemas.microsoft.com/office/drawing/2014/main" id="{B0FB9B97-09E4-8A81-8112-ED612A743B6C}"/>
              </a:ext>
            </a:extLst>
          </p:cNvPr>
          <p:cNvGrpSpPr/>
          <p:nvPr/>
        </p:nvGrpSpPr>
        <p:grpSpPr>
          <a:xfrm>
            <a:off x="6645333" y="804885"/>
            <a:ext cx="1293017" cy="513244"/>
            <a:chOff x="0" y="0"/>
            <a:chExt cx="3448045" cy="1368651"/>
          </a:xfrm>
        </p:grpSpPr>
        <p:sp>
          <p:nvSpPr>
            <p:cNvPr id="23" name="Freeform 23">
              <a:extLst>
                <a:ext uri="{FF2B5EF4-FFF2-40B4-BE49-F238E27FC236}">
                  <a16:creationId xmlns:a16="http://schemas.microsoft.com/office/drawing/2014/main" id="{4FB74E7C-271D-62B6-A6A8-A701ABB08E08}"/>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24" name="TextBox 24">
              <a:extLst>
                <a:ext uri="{FF2B5EF4-FFF2-40B4-BE49-F238E27FC236}">
                  <a16:creationId xmlns:a16="http://schemas.microsoft.com/office/drawing/2014/main" id="{6D0D9AF3-156F-AFD2-25BA-A19E62E5461B}"/>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5" name="Group 25">
            <a:extLst>
              <a:ext uri="{FF2B5EF4-FFF2-40B4-BE49-F238E27FC236}">
                <a16:creationId xmlns:a16="http://schemas.microsoft.com/office/drawing/2014/main" id="{1A7B712D-4DE5-DA9F-7C9A-3A7F9F55809F}"/>
              </a:ext>
            </a:extLst>
          </p:cNvPr>
          <p:cNvGrpSpPr/>
          <p:nvPr/>
        </p:nvGrpSpPr>
        <p:grpSpPr>
          <a:xfrm>
            <a:off x="8238537" y="1053009"/>
            <a:ext cx="757565" cy="307600"/>
            <a:chOff x="0" y="0"/>
            <a:chExt cx="2020174" cy="820266"/>
          </a:xfrm>
        </p:grpSpPr>
        <p:sp>
          <p:nvSpPr>
            <p:cNvPr id="26" name="Freeform 26">
              <a:extLst>
                <a:ext uri="{FF2B5EF4-FFF2-40B4-BE49-F238E27FC236}">
                  <a16:creationId xmlns:a16="http://schemas.microsoft.com/office/drawing/2014/main" id="{54208CA5-C7A1-5626-0A2C-66DB4238B340}"/>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7" name="TextBox 27">
              <a:extLst>
                <a:ext uri="{FF2B5EF4-FFF2-40B4-BE49-F238E27FC236}">
                  <a16:creationId xmlns:a16="http://schemas.microsoft.com/office/drawing/2014/main" id="{67CDAFDD-6707-AB62-8470-FED911072ABA}"/>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9" name="TextBox 3">
            <a:extLst>
              <a:ext uri="{FF2B5EF4-FFF2-40B4-BE49-F238E27FC236}">
                <a16:creationId xmlns:a16="http://schemas.microsoft.com/office/drawing/2014/main" id="{73D0FEA5-C651-BFC7-6930-14690C93163E}"/>
              </a:ext>
            </a:extLst>
          </p:cNvPr>
          <p:cNvSpPr txBox="1"/>
          <p:nvPr/>
        </p:nvSpPr>
        <p:spPr>
          <a:xfrm>
            <a:off x="163902" y="4952564"/>
            <a:ext cx="6536638" cy="198636"/>
          </a:xfrm>
          <a:prstGeom prst="roundRect">
            <a:avLst/>
          </a:prstGeom>
          <a:noFill/>
        </p:spPr>
        <p:txBody>
          <a:bodyPr wrap="square" lIns="0" tIns="0" rIns="0" bIns="0" rtlCol="0" anchor="t">
            <a:spAutoFit/>
          </a:bodyPr>
          <a:lstStyle/>
          <a:p>
            <a:pPr>
              <a:lnSpc>
                <a:spcPts val="1439"/>
              </a:lnSpc>
            </a:pPr>
            <a:r>
              <a:rPr lang="en-US" sz="1200" spc="11" dirty="0">
                <a:solidFill>
                  <a:srgbClr val="000000"/>
                </a:solidFill>
                <a:latin typeface="Calibri" panose="020F0502020204030204" pitchFamily="34" charset="0"/>
                <a:ea typeface="Arimo"/>
                <a:cs typeface="Calibri" panose="020F0502020204030204" pitchFamily="34" charset="0"/>
                <a:sym typeface="Arimo"/>
              </a:rPr>
              <a:t>D. Schulte      Muon Collider, </a:t>
            </a:r>
            <a:r>
              <a:rPr lang="en-US" sz="1200" spc="11" dirty="0">
                <a:solidFill>
                  <a:srgbClr val="000000"/>
                </a:solidFill>
                <a:latin typeface="Calibri"/>
                <a:ea typeface="Arimo"/>
                <a:cs typeface="Calibri"/>
                <a:sym typeface="Arimo"/>
              </a:rPr>
              <a:t>LDG Review</a:t>
            </a:r>
            <a:r>
              <a:rPr lang="en-US" sz="1200" dirty="0">
                <a:latin typeface="Calibri"/>
                <a:cs typeface="Calibri"/>
              </a:rPr>
              <a:t>, February 2025 </a:t>
            </a:r>
            <a:endParaRPr lang="en-US" sz="1200" spc="11" dirty="0">
              <a:solidFill>
                <a:srgbClr val="000000"/>
              </a:solidFill>
              <a:latin typeface="Arimo"/>
              <a:ea typeface="Arimo"/>
              <a:cs typeface="Arimo"/>
              <a:sym typeface="Arimo"/>
            </a:endParaRPr>
          </a:p>
        </p:txBody>
      </p:sp>
      <p:pic>
        <p:nvPicPr>
          <p:cNvPr id="30" name="Picture 29">
            <a:extLst>
              <a:ext uri="{FF2B5EF4-FFF2-40B4-BE49-F238E27FC236}">
                <a16:creationId xmlns:a16="http://schemas.microsoft.com/office/drawing/2014/main" id="{F0DF8DD3-4A73-0735-C1EC-6312F62B7806}"/>
              </a:ext>
            </a:extLst>
          </p:cNvPr>
          <p:cNvPicPr>
            <a:picLocks noChangeAspect="1"/>
          </p:cNvPicPr>
          <p:nvPr/>
        </p:nvPicPr>
        <p:blipFill>
          <a:blip r:embed="rId5"/>
          <a:stretch>
            <a:fillRect/>
          </a:stretch>
        </p:blipFill>
        <p:spPr>
          <a:xfrm>
            <a:off x="0" y="1683946"/>
            <a:ext cx="9144000" cy="1288814"/>
          </a:xfrm>
          <a:prstGeom prst="rect">
            <a:avLst/>
          </a:prstGeom>
        </p:spPr>
      </p:pic>
      <p:sp>
        <p:nvSpPr>
          <p:cNvPr id="5" name="Donut 4">
            <a:extLst>
              <a:ext uri="{FF2B5EF4-FFF2-40B4-BE49-F238E27FC236}">
                <a16:creationId xmlns:a16="http://schemas.microsoft.com/office/drawing/2014/main" id="{778C95B3-D04C-260B-36E9-C27DCA1A4BE6}"/>
              </a:ext>
            </a:extLst>
          </p:cNvPr>
          <p:cNvSpPr/>
          <p:nvPr/>
        </p:nvSpPr>
        <p:spPr>
          <a:xfrm>
            <a:off x="57796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a:extLst>
              <a:ext uri="{FF2B5EF4-FFF2-40B4-BE49-F238E27FC236}">
                <a16:creationId xmlns:a16="http://schemas.microsoft.com/office/drawing/2014/main" id="{9D393279-AABD-4A5A-A98A-867E944F5D99}"/>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5B1501F-9170-BE17-EFAB-AF3B46FF51E9}"/>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Donut 30">
            <a:extLst>
              <a:ext uri="{FF2B5EF4-FFF2-40B4-BE49-F238E27FC236}">
                <a16:creationId xmlns:a16="http://schemas.microsoft.com/office/drawing/2014/main" id="{28F5786D-0099-93F3-BCE6-1EE76706065A}"/>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Donut 32">
            <a:extLst>
              <a:ext uri="{FF2B5EF4-FFF2-40B4-BE49-F238E27FC236}">
                <a16:creationId xmlns:a16="http://schemas.microsoft.com/office/drawing/2014/main" id="{04B280E1-CDD9-0335-2C8D-2CBAE3BE735E}"/>
              </a:ext>
            </a:extLst>
          </p:cNvPr>
          <p:cNvSpPr/>
          <p:nvPr/>
        </p:nvSpPr>
        <p:spPr>
          <a:xfrm>
            <a:off x="729184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Donut 33">
            <a:extLst>
              <a:ext uri="{FF2B5EF4-FFF2-40B4-BE49-F238E27FC236}">
                <a16:creationId xmlns:a16="http://schemas.microsoft.com/office/drawing/2014/main" id="{A544D36C-FBB2-37B6-F1AF-946FBC556438}"/>
              </a:ext>
            </a:extLst>
          </p:cNvPr>
          <p:cNvSpPr/>
          <p:nvPr/>
        </p:nvSpPr>
        <p:spPr>
          <a:xfrm>
            <a:off x="838820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Donut 34">
            <a:extLst>
              <a:ext uri="{FF2B5EF4-FFF2-40B4-BE49-F238E27FC236}">
                <a16:creationId xmlns:a16="http://schemas.microsoft.com/office/drawing/2014/main" id="{87A726EB-8DB2-46DD-4C86-CFEAFE073E56}"/>
              </a:ext>
            </a:extLst>
          </p:cNvPr>
          <p:cNvSpPr/>
          <p:nvPr/>
        </p:nvSpPr>
        <p:spPr>
          <a:xfrm>
            <a:off x="1825909" y="1429954"/>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8" name="TextBox 37">
            <a:extLst>
              <a:ext uri="{FF2B5EF4-FFF2-40B4-BE49-F238E27FC236}">
                <a16:creationId xmlns:a16="http://schemas.microsoft.com/office/drawing/2014/main" id="{036B725C-1162-F475-3398-59D4D84404B2}"/>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9" name="TextBox 38">
            <a:extLst>
              <a:ext uri="{FF2B5EF4-FFF2-40B4-BE49-F238E27FC236}">
                <a16:creationId xmlns:a16="http://schemas.microsoft.com/office/drawing/2014/main" id="{88F76469-FB90-9FA9-FE4B-7A085F62F6C1}"/>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41" name="TextBox 40">
            <a:extLst>
              <a:ext uri="{FF2B5EF4-FFF2-40B4-BE49-F238E27FC236}">
                <a16:creationId xmlns:a16="http://schemas.microsoft.com/office/drawing/2014/main" id="{98FA5C14-C908-5FD9-E690-516CC6351CD1}"/>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B991CC98-F764-6C4E-483D-9AB8834E4ECA}"/>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44" name="TextBox 43">
            <a:extLst>
              <a:ext uri="{FF2B5EF4-FFF2-40B4-BE49-F238E27FC236}">
                <a16:creationId xmlns:a16="http://schemas.microsoft.com/office/drawing/2014/main" id="{355E53BC-85CA-B8FE-0979-10531D29B322}"/>
              </a:ext>
            </a:extLst>
          </p:cNvPr>
          <p:cNvSpPr txBox="1"/>
          <p:nvPr/>
        </p:nvSpPr>
        <p:spPr>
          <a:xfrm>
            <a:off x="7110512" y="4116921"/>
            <a:ext cx="2010799" cy="523220"/>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C69924BE-2574-1082-55E9-B3B9F21881E5}"/>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Tree>
    <p:extLst>
      <p:ext uri="{BB962C8B-B14F-4D97-AF65-F5344CB8AC3E}">
        <p14:creationId xmlns:p14="http://schemas.microsoft.com/office/powerpoint/2010/main" val="854033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DF95A-0472-1339-6E92-B64B70724F0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F0DE2C0-0875-0650-F326-8BCCE5473A3C}"/>
              </a:ext>
            </a:extLst>
          </p:cNvPr>
          <p:cNvSpPr>
            <a:spLocks noGrp="1"/>
          </p:cNvSpPr>
          <p:nvPr>
            <p:ph type="ftr" sz="quarter" idx="3"/>
          </p:nvPr>
        </p:nvSpPr>
        <p:spPr>
          <a:xfrm>
            <a:off x="179512" y="4965266"/>
            <a:ext cx="7516688" cy="230015"/>
          </a:xfrm>
        </p:spPr>
        <p:txBody>
          <a:bodyPr/>
          <a:lstStyle/>
          <a:p>
            <a:pPr algn="l"/>
            <a:r>
              <a:rPr lang="en-US" dirty="0"/>
              <a:t>D. Schulte      Muon Collider, LDG Review, February 2025 </a:t>
            </a:r>
            <a:endParaRPr lang="en-GB" dirty="0"/>
          </a:p>
        </p:txBody>
      </p:sp>
      <p:sp>
        <p:nvSpPr>
          <p:cNvPr id="5" name="Title 4">
            <a:extLst>
              <a:ext uri="{FF2B5EF4-FFF2-40B4-BE49-F238E27FC236}">
                <a16:creationId xmlns:a16="http://schemas.microsoft.com/office/drawing/2014/main" id="{32367BE9-E08E-D1DF-EEEF-D39B59BD9CA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Roadmap </a:t>
            </a:r>
            <a:r>
              <a:rPr lang="en-US" sz="3200" spc="-1" dirty="0" err="1">
                <a:solidFill>
                  <a:srgbClr val="000000"/>
                </a:solidFill>
                <a:latin typeface="Calibri" panose="020F0502020204030204" pitchFamily="34" charset="0"/>
                <a:cs typeface="Calibri" panose="020F0502020204030204" pitchFamily="34" charset="0"/>
              </a:rPr>
              <a:t>Workpackages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1B18F6DB-028D-1D9D-74FF-B22F9259220F}"/>
              </a:ext>
            </a:extLst>
          </p:cNvPr>
          <p:cNvSpPr>
            <a:spLocks noGrp="1"/>
          </p:cNvSpPr>
          <p:nvPr>
            <p:ph type="sldNum" sz="quarter" idx="4"/>
          </p:nvPr>
        </p:nvSpPr>
        <p:spPr/>
        <p:txBody>
          <a:bodyPr/>
          <a:lstStyle/>
          <a:p>
            <a:fld id="{974172A1-1CBF-0B40-9234-7D4D80EC19EA}" type="slidenum">
              <a:rPr lang="en-GB" smtClean="0"/>
              <a:pPr/>
              <a:t>4</a:t>
            </a:fld>
            <a:endParaRPr lang="en-GB" dirty="0"/>
          </a:p>
        </p:txBody>
      </p:sp>
      <p:graphicFrame>
        <p:nvGraphicFramePr>
          <p:cNvPr id="4" name="Table 3">
            <a:extLst>
              <a:ext uri="{FF2B5EF4-FFF2-40B4-BE49-F238E27FC236}">
                <a16:creationId xmlns:a16="http://schemas.microsoft.com/office/drawing/2014/main" id="{5D088A09-0897-89B4-90F3-286C0CB779A0}"/>
              </a:ext>
            </a:extLst>
          </p:cNvPr>
          <p:cNvGraphicFramePr>
            <a:graphicFrameLocks noGrp="1"/>
          </p:cNvGraphicFramePr>
          <p:nvPr>
            <p:extLst>
              <p:ext uri="{D42A27DB-BD31-4B8C-83A1-F6EECF244321}">
                <p14:modId xmlns:p14="http://schemas.microsoft.com/office/powerpoint/2010/main" val="3260479970"/>
              </p:ext>
            </p:extLst>
          </p:nvPr>
        </p:nvGraphicFramePr>
        <p:xfrm>
          <a:off x="119129" y="508838"/>
          <a:ext cx="6471452" cy="4389120"/>
        </p:xfrm>
        <a:graphic>
          <a:graphicData uri="http://schemas.openxmlformats.org/drawingml/2006/table">
            <a:tbl>
              <a:tblPr firstRow="1" bandRow="1"/>
              <a:tblGrid>
                <a:gridCol w="775343">
                  <a:extLst>
                    <a:ext uri="{9D8B030D-6E8A-4147-A177-3AD203B41FA5}">
                      <a16:colId xmlns:a16="http://schemas.microsoft.com/office/drawing/2014/main" val="290288913"/>
                    </a:ext>
                  </a:extLst>
                </a:gridCol>
                <a:gridCol w="2780381">
                  <a:extLst>
                    <a:ext uri="{9D8B030D-6E8A-4147-A177-3AD203B41FA5}">
                      <a16:colId xmlns:a16="http://schemas.microsoft.com/office/drawing/2014/main" val="4256534100"/>
                    </a:ext>
                  </a:extLst>
                </a:gridCol>
                <a:gridCol w="2915728">
                  <a:extLst>
                    <a:ext uri="{9D8B030D-6E8A-4147-A177-3AD203B41FA5}">
                      <a16:colId xmlns:a16="http://schemas.microsoft.com/office/drawing/2014/main" val="1976847503"/>
                    </a:ext>
                  </a:extLst>
                </a:gridCol>
              </a:tblGrid>
              <a:tr h="196705">
                <a:tc>
                  <a:txBody>
                    <a:bodyPr/>
                    <a:lstStyle/>
                    <a:p>
                      <a:r>
                        <a:rPr lang="en-US" sz="1200" b="1" dirty="0">
                          <a:solidFill>
                            <a:schemeClr val="tx1"/>
                          </a:solidFill>
                          <a:latin typeface="Calibri" panose="020F0502020204030204" pitchFamily="34" charset="0"/>
                          <a:cs typeface="Calibri" panose="020F0502020204030204" pitchFamily="34" charset="0"/>
                        </a:rPr>
                        <a:t>Acronym</a:t>
                      </a:r>
                      <a:endParaRPr lang="de-DE" sz="1200" b="1" dirty="0">
                        <a:solidFill>
                          <a:schemeClr val="tx1"/>
                        </a:solidFill>
                        <a:latin typeface="Calibri" panose="020F0502020204030204" pitchFamily="34" charset="0"/>
                        <a:cs typeface="Calibri" panose="020F0502020204030204" pitchFamily="34" charset="0"/>
                      </a:endParaRPr>
                    </a:p>
                  </a:txBody>
                  <a:tcPr/>
                </a:tc>
                <a:tc>
                  <a:txBody>
                    <a:bodyPr/>
                    <a:lstStyle/>
                    <a:p>
                      <a:r>
                        <a:rPr lang="en-US" sz="1200" b="1" dirty="0" err="1">
                          <a:solidFill>
                            <a:schemeClr val="tx1"/>
                          </a:solidFill>
                          <a:latin typeface="Calibri" panose="020F0502020204030204" pitchFamily="34" charset="0"/>
                          <a:cs typeface="Calibri" panose="020F0502020204030204" pitchFamily="34" charset="0"/>
                        </a:rPr>
                        <a:t>Workpackage</a:t>
                      </a:r>
                      <a:endParaRPr lang="de-DE" sz="1200" b="1" dirty="0">
                        <a:solidFill>
                          <a:schemeClr val="tx1"/>
                        </a:solidFill>
                        <a:latin typeface="Calibri" panose="020F0502020204030204" pitchFamily="34" charset="0"/>
                        <a:cs typeface="Calibri" panose="020F0502020204030204" pitchFamily="34" charset="0"/>
                      </a:endParaRPr>
                    </a:p>
                  </a:txBody>
                  <a:tcPr/>
                </a:tc>
                <a:tc>
                  <a:txBody>
                    <a:bodyPr/>
                    <a:lstStyle/>
                    <a:p>
                      <a:r>
                        <a:rPr lang="de-DE" sz="1200" b="1" dirty="0">
                          <a:solidFill>
                            <a:schemeClr val="tx1"/>
                          </a:solidFill>
                          <a:latin typeface="Calibri" panose="020F0502020204030204" pitchFamily="34" charset="0"/>
                          <a:cs typeface="Calibri" panose="020F0502020204030204" pitchFamily="34" charset="0"/>
                        </a:rPr>
                        <a:t>Leader(s)</a:t>
                      </a:r>
                    </a:p>
                  </a:txBody>
                  <a:tcPr/>
                </a:tc>
                <a:extLst>
                  <a:ext uri="{0D108BD9-81ED-4DB2-BD59-A6C34878D82A}">
                    <a16:rowId xmlns:a16="http://schemas.microsoft.com/office/drawing/2014/main" val="849634603"/>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SITE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Site considerations/layout</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Christian </a:t>
                      </a:r>
                      <a:r>
                        <a:rPr lang="de-DE" sz="1200" dirty="0" err="1">
                          <a:solidFill>
                            <a:schemeClr val="tx1"/>
                          </a:solidFill>
                          <a:latin typeface="Calibri" panose="020F0502020204030204" pitchFamily="34" charset="0"/>
                          <a:cs typeface="Calibri" panose="020F0502020204030204" pitchFamily="34" charset="0"/>
                        </a:rPr>
                        <a:t>Carli</a:t>
                      </a:r>
                      <a:r>
                        <a:rPr lang="de-DE" sz="1200" dirty="0">
                          <a:solidFill>
                            <a:schemeClr val="tx1"/>
                          </a:solidFill>
                          <a:latin typeface="Calibri" panose="020F0502020204030204" pitchFamily="34" charset="0"/>
                          <a:cs typeface="Calibri" panose="020F0502020204030204" pitchFamily="34" charset="0"/>
                        </a:rPr>
                        <a:t>, Claudia </a:t>
                      </a:r>
                      <a:r>
                        <a:rPr lang="de-DE" sz="1200" dirty="0" err="1">
                          <a:solidFill>
                            <a:schemeClr val="tx1"/>
                          </a:solidFill>
                          <a:latin typeface="Calibri" panose="020F0502020204030204" pitchFamily="34" charset="0"/>
                          <a:cs typeface="Calibri" panose="020F0502020204030204" pitchFamily="34" charset="0"/>
                        </a:rPr>
                        <a:t>Ahdida</a:t>
                      </a:r>
                      <a:r>
                        <a:rPr lang="de-DE" sz="1200" dirty="0">
                          <a:solidFill>
                            <a:schemeClr val="tx1"/>
                          </a:solidFill>
                          <a:latin typeface="Calibri" panose="020F0502020204030204" pitchFamily="34" charset="0"/>
                          <a:cs typeface="Calibri" panose="020F0502020204030204" pitchFamily="34" charset="0"/>
                        </a:rPr>
                        <a:t>, John Osborn</a:t>
                      </a:r>
                    </a:p>
                  </a:txBody>
                  <a:tcPr/>
                </a:tc>
                <a:extLst>
                  <a:ext uri="{0D108BD9-81ED-4DB2-BD59-A6C34878D82A}">
                    <a16:rowId xmlns:a16="http://schemas.microsoft.com/office/drawing/2014/main" val="461861215"/>
                  </a:ext>
                </a:extLst>
              </a:tr>
              <a:tr h="26399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dirty="0">
                          <a:solidFill>
                            <a:schemeClr val="tx1"/>
                          </a:solidFill>
                          <a:latin typeface="Calibri" panose="020F0502020204030204" pitchFamily="34" charset="0"/>
                          <a:cs typeface="Calibri" panose="020F0502020204030204" pitchFamily="34" charset="0"/>
                        </a:rPr>
                        <a:t>NF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Neutrino </a:t>
                      </a:r>
                      <a:r>
                        <a:rPr lang="de-DE" sz="1200" dirty="0" err="1">
                          <a:solidFill>
                            <a:schemeClr val="tx1"/>
                          </a:solidFill>
                          <a:latin typeface="Calibri" panose="020F0502020204030204" pitchFamily="34" charset="0"/>
                          <a:cs typeface="Calibri" panose="020F0502020204030204" pitchFamily="34" charset="0"/>
                        </a:rPr>
                        <a:t>flux</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mitigation</a:t>
                      </a:r>
                      <a:r>
                        <a:rPr lang="de-DE" sz="1200" dirty="0">
                          <a:solidFill>
                            <a:schemeClr val="tx1"/>
                          </a:solidFill>
                          <a:latin typeface="Calibri" panose="020F0502020204030204" pitchFamily="34" charset="0"/>
                          <a:cs typeface="Calibri" panose="020F0502020204030204" pitchFamily="34" charset="0"/>
                        </a:rPr>
                        <a:t> syst.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Roberto </a:t>
                      </a:r>
                      <a:r>
                        <a:rPr lang="de-DE" sz="1200" dirty="0" err="1">
                          <a:solidFill>
                            <a:schemeClr val="tx1"/>
                          </a:solidFill>
                          <a:latin typeface="Calibri" panose="020F0502020204030204" pitchFamily="34" charset="0"/>
                          <a:cs typeface="Calibri" panose="020F0502020204030204" pitchFamily="34" charset="0"/>
                        </a:rPr>
                        <a:t>Losito</a:t>
                      </a:r>
                      <a:r>
                        <a:rPr lang="de-DE" sz="1200" dirty="0">
                          <a:solidFill>
                            <a:schemeClr val="tx1"/>
                          </a:solidFill>
                          <a:latin typeface="Calibri" panose="020F0502020204030204" pitchFamily="34" charset="0"/>
                          <a:cs typeface="Calibri" panose="020F0502020204030204" pitchFamily="34" charset="0"/>
                        </a:rPr>
                        <a:t>, Christian </a:t>
                      </a:r>
                      <a:r>
                        <a:rPr lang="de-DE" sz="1200" dirty="0" err="1">
                          <a:solidFill>
                            <a:schemeClr val="tx1"/>
                          </a:solidFill>
                          <a:latin typeface="Calibri" panose="020F0502020204030204" pitchFamily="34" charset="0"/>
                          <a:cs typeface="Calibri" panose="020F0502020204030204" pitchFamily="34" charset="0"/>
                        </a:rPr>
                        <a:t>Carli</a:t>
                      </a:r>
                      <a:endParaRPr lang="de-DE" sz="12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23256990"/>
                  </a:ext>
                </a:extLst>
              </a:tr>
              <a:tr h="26399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dirty="0">
                          <a:solidFill>
                            <a:schemeClr val="tx1"/>
                          </a:solidFill>
                          <a:latin typeface="Calibri" panose="020F0502020204030204" pitchFamily="34" charset="0"/>
                          <a:cs typeface="Calibri" panose="020F0502020204030204" pitchFamily="34" charset="0"/>
                        </a:rPr>
                        <a:t>MDI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err="1">
                          <a:solidFill>
                            <a:schemeClr val="tx1"/>
                          </a:solidFill>
                          <a:latin typeface="Calibri" panose="020F0502020204030204" pitchFamily="34" charset="0"/>
                          <a:cs typeface="Calibri" panose="020F0502020204030204" pitchFamily="34" charset="0"/>
                        </a:rPr>
                        <a:t>Machine-detector</a:t>
                      </a:r>
                      <a:r>
                        <a:rPr lang="de-DE" sz="1200" dirty="0">
                          <a:solidFill>
                            <a:schemeClr val="tx1"/>
                          </a:solidFill>
                          <a:latin typeface="Calibri" panose="020F0502020204030204" pitchFamily="34" charset="0"/>
                          <a:cs typeface="Calibri" panose="020F0502020204030204" pitchFamily="34" charset="0"/>
                        </a:rPr>
                        <a:t> interface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Anton Lechner</a:t>
                      </a:r>
                    </a:p>
                  </a:txBody>
                  <a:tcPr/>
                </a:tc>
                <a:extLst>
                  <a:ext uri="{0D108BD9-81ED-4DB2-BD59-A6C34878D82A}">
                    <a16:rowId xmlns:a16="http://schemas.microsoft.com/office/drawing/2014/main" val="1791511565"/>
                  </a:ext>
                </a:extLst>
              </a:tr>
              <a:tr h="26399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solidFill>
                            <a:schemeClr val="tx1"/>
                          </a:solidFill>
                          <a:latin typeface="Calibri" panose="020F0502020204030204" pitchFamily="34" charset="0"/>
                          <a:cs typeface="Calibri" panose="020F0502020204030204" pitchFamily="34" charset="0"/>
                        </a:rPr>
                        <a:t>ACC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Accelerator design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Proton combination complex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Muon cooling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RCSs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Collider ring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Collective effects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solidFill>
                          <a:latin typeface="Calibri" panose="020F0502020204030204" pitchFamily="34" charset="0"/>
                          <a:cs typeface="Calibri" panose="020F0502020204030204" pitchFamily="34" charset="0"/>
                        </a:rPr>
                        <a:t>Long. beam. dynamics in acceleration</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Natalia Milas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Chris Rogers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Antoine Chance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Christian </a:t>
                      </a:r>
                      <a:r>
                        <a:rPr lang="de-DE" sz="1200" dirty="0" err="1">
                          <a:solidFill>
                            <a:schemeClr val="tx1"/>
                          </a:solidFill>
                          <a:latin typeface="Calibri" panose="020F0502020204030204" pitchFamily="34" charset="0"/>
                          <a:cs typeface="Calibri" panose="020F0502020204030204" pitchFamily="34" charset="0"/>
                        </a:rPr>
                        <a:t>Carli</a:t>
                      </a:r>
                      <a:endParaRPr lang="de-DE" sz="12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Elias </a:t>
                      </a:r>
                      <a:r>
                        <a:rPr lang="de-DE" sz="1200" dirty="0" err="1">
                          <a:solidFill>
                            <a:schemeClr val="tx1"/>
                          </a:solidFill>
                          <a:latin typeface="Calibri" panose="020F0502020204030204" pitchFamily="34" charset="0"/>
                          <a:cs typeface="Calibri" panose="020F0502020204030204" pitchFamily="34" charset="0"/>
                        </a:rPr>
                        <a:t>Metral</a:t>
                      </a:r>
                      <a:endParaRPr lang="de-DE" sz="12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Heiko Damerau</a:t>
                      </a:r>
                    </a:p>
                  </a:txBody>
                  <a:tcPr/>
                </a:tc>
                <a:extLst>
                  <a:ext uri="{0D108BD9-81ED-4DB2-BD59-A6C34878D82A}">
                    <a16:rowId xmlns:a16="http://schemas.microsoft.com/office/drawing/2014/main" val="409919203"/>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HFM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High-field magnet technology</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Luca Bottura</a:t>
                      </a:r>
                    </a:p>
                  </a:txBody>
                  <a:tcPr/>
                </a:tc>
                <a:extLst>
                  <a:ext uri="{0D108BD9-81ED-4DB2-BD59-A6C34878D82A}">
                    <a16:rowId xmlns:a16="http://schemas.microsoft.com/office/drawing/2014/main" val="983042182"/>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FR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Fast-ramping magnets</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Fulvio </a:t>
                      </a:r>
                      <a:r>
                        <a:rPr lang="de-DE" sz="1200" dirty="0" err="1">
                          <a:solidFill>
                            <a:schemeClr val="tx1"/>
                          </a:solidFill>
                          <a:latin typeface="Calibri" panose="020F0502020204030204" pitchFamily="34" charset="0"/>
                          <a:cs typeface="Calibri" panose="020F0502020204030204" pitchFamily="34" charset="0"/>
                        </a:rPr>
                        <a:t>Boattini</a:t>
                      </a:r>
                      <a:endParaRPr lang="de-DE" sz="12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848182851"/>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RF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Radio </a:t>
                      </a:r>
                      <a:r>
                        <a:rPr lang="de-DE" sz="1200" dirty="0" err="1">
                          <a:solidFill>
                            <a:schemeClr val="tx1"/>
                          </a:solidFill>
                          <a:latin typeface="Calibri" panose="020F0502020204030204" pitchFamily="34" charset="0"/>
                          <a:cs typeface="Calibri" panose="020F0502020204030204" pitchFamily="34" charset="0"/>
                        </a:rPr>
                        <a:t>frequency</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technologies</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Alexej </a:t>
                      </a:r>
                      <a:r>
                        <a:rPr lang="de-DE" sz="1200" dirty="0" err="1">
                          <a:solidFill>
                            <a:schemeClr val="tx1"/>
                          </a:solidFill>
                          <a:latin typeface="Calibri" panose="020F0502020204030204" pitchFamily="34" charset="0"/>
                          <a:cs typeface="Calibri" panose="020F0502020204030204" pitchFamily="34" charset="0"/>
                        </a:rPr>
                        <a:t>Grudiev</a:t>
                      </a:r>
                      <a:r>
                        <a:rPr lang="de-DE" sz="1200" dirty="0">
                          <a:solidFill>
                            <a:schemeClr val="tx1"/>
                          </a:solidFill>
                          <a:latin typeface="Calibri" panose="020F0502020204030204" pitchFamily="34" charset="0"/>
                          <a:cs typeface="Calibri" panose="020F0502020204030204" pitchFamily="34" charset="0"/>
                        </a:rPr>
                        <a:t>, Dario </a:t>
                      </a:r>
                      <a:r>
                        <a:rPr lang="de-DE" sz="1200" dirty="0" err="1">
                          <a:solidFill>
                            <a:schemeClr val="tx1"/>
                          </a:solidFill>
                          <a:latin typeface="Calibri" panose="020F0502020204030204" pitchFamily="34" charset="0"/>
                          <a:cs typeface="Calibri" panose="020F0502020204030204" pitchFamily="34" charset="0"/>
                        </a:rPr>
                        <a:t>Giove</a:t>
                      </a:r>
                      <a:endParaRPr lang="de-DE" sz="12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603230400"/>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TAR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Target </a:t>
                      </a:r>
                      <a:r>
                        <a:rPr lang="de-DE" sz="1200" dirty="0" err="1">
                          <a:solidFill>
                            <a:schemeClr val="tx1"/>
                          </a:solidFill>
                          <a:latin typeface="Calibri" panose="020F0502020204030204" pitchFamily="34" charset="0"/>
                          <a:cs typeface="Calibri" panose="020F0502020204030204" pitchFamily="34" charset="0"/>
                        </a:rPr>
                        <a:t>facility</a:t>
                      </a:r>
                      <a:r>
                        <a:rPr lang="de-DE" sz="1200" dirty="0">
                          <a:solidFill>
                            <a:schemeClr val="tx1"/>
                          </a:solidFill>
                          <a:latin typeface="Calibri" panose="020F0502020204030204" pitchFamily="34" charset="0"/>
                          <a:cs typeface="Calibri" panose="020F0502020204030204" pitchFamily="34" charset="0"/>
                        </a:rPr>
                        <a:t> and </a:t>
                      </a:r>
                      <a:r>
                        <a:rPr lang="de-DE" sz="1200" dirty="0" err="1">
                          <a:solidFill>
                            <a:schemeClr val="tx1"/>
                          </a:solidFill>
                          <a:latin typeface="Calibri" panose="020F0502020204030204" pitchFamily="34" charset="0"/>
                          <a:cs typeface="Calibri" panose="020F0502020204030204" pitchFamily="34" charset="0"/>
                        </a:rPr>
                        <a:t>technology</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Chris Rogers</a:t>
                      </a:r>
                    </a:p>
                  </a:txBody>
                  <a:tcPr/>
                </a:tc>
                <a:extLst>
                  <a:ext uri="{0D108BD9-81ED-4DB2-BD59-A6C34878D82A}">
                    <a16:rowId xmlns:a16="http://schemas.microsoft.com/office/drawing/2014/main" val="1605721185"/>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MOD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err="1">
                          <a:solidFill>
                            <a:schemeClr val="tx1"/>
                          </a:solidFill>
                          <a:latin typeface="Calibri" panose="020F0502020204030204" pitchFamily="34" charset="0"/>
                          <a:cs typeface="Calibri" panose="020F0502020204030204" pitchFamily="34" charset="0"/>
                        </a:rPr>
                        <a:t>Muon</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cooling</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cell</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module</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Lucio Rossi</a:t>
                      </a:r>
                    </a:p>
                  </a:txBody>
                  <a:tcPr/>
                </a:tc>
                <a:extLst>
                  <a:ext uri="{0D108BD9-81ED-4DB2-BD59-A6C34878D82A}">
                    <a16:rowId xmlns:a16="http://schemas.microsoft.com/office/drawing/2014/main" val="503087285"/>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DEM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err="1">
                          <a:solidFill>
                            <a:schemeClr val="tx1"/>
                          </a:solidFill>
                          <a:latin typeface="Calibri" panose="020F0502020204030204" pitchFamily="34" charset="0"/>
                          <a:cs typeface="Calibri" panose="020F0502020204030204" pitchFamily="34" charset="0"/>
                        </a:rPr>
                        <a:t>Muon</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cooling</a:t>
                      </a:r>
                      <a:r>
                        <a:rPr lang="de-DE" sz="1200" dirty="0">
                          <a:solidFill>
                            <a:schemeClr val="tx1"/>
                          </a:solidFill>
                          <a:latin typeface="Calibri" panose="020F0502020204030204" pitchFamily="34" charset="0"/>
                          <a:cs typeface="Calibri" panose="020F0502020204030204" pitchFamily="34" charset="0"/>
                        </a:rPr>
                        <a:t> </a:t>
                      </a:r>
                      <a:r>
                        <a:rPr lang="de-DE" sz="1200" dirty="0" err="1">
                          <a:solidFill>
                            <a:schemeClr val="tx1"/>
                          </a:solidFill>
                          <a:latin typeface="Calibri" panose="020F0502020204030204" pitchFamily="34" charset="0"/>
                          <a:cs typeface="Calibri" panose="020F0502020204030204" pitchFamily="34" charset="0"/>
                        </a:rPr>
                        <a:t>demonstrator</a:t>
                      </a:r>
                      <a:endParaRPr lang="de-DE" sz="120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Roberto </a:t>
                      </a:r>
                      <a:r>
                        <a:rPr lang="de-DE" sz="1200" dirty="0" err="1">
                          <a:solidFill>
                            <a:schemeClr val="tx1"/>
                          </a:solidFill>
                          <a:latin typeface="Calibri" panose="020F0502020204030204" pitchFamily="34" charset="0"/>
                          <a:cs typeface="Calibri" panose="020F0502020204030204" pitchFamily="34" charset="0"/>
                        </a:rPr>
                        <a:t>Losito</a:t>
                      </a:r>
                      <a:endParaRPr lang="de-DE" sz="12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654326996"/>
                  </a:ext>
                </a:extLst>
              </a:tr>
              <a:tr h="263999">
                <a:tc>
                  <a:txBody>
                    <a:bodyPr/>
                    <a:lstStyle/>
                    <a:p>
                      <a:r>
                        <a:rPr lang="en-US" sz="1200" dirty="0">
                          <a:solidFill>
                            <a:schemeClr val="tx1"/>
                          </a:solidFill>
                          <a:latin typeface="Calibri" panose="020F0502020204030204" pitchFamily="34" charset="0"/>
                          <a:cs typeface="Calibri" panose="020F0502020204030204" pitchFamily="34" charset="0"/>
                        </a:rPr>
                        <a:t>INT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Integration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latin typeface="Calibri" panose="020F0502020204030204" pitchFamily="34" charset="0"/>
                          <a:cs typeface="Calibri" panose="020F0502020204030204" pitchFamily="34" charset="0"/>
                        </a:rPr>
                        <a:t>John Osborn, Carlo Rossi, Daniel Schulte</a:t>
                      </a:r>
                    </a:p>
                  </a:txBody>
                  <a:tcPr/>
                </a:tc>
                <a:extLst>
                  <a:ext uri="{0D108BD9-81ED-4DB2-BD59-A6C34878D82A}">
                    <a16:rowId xmlns:a16="http://schemas.microsoft.com/office/drawing/2014/main" val="596925473"/>
                  </a:ext>
                </a:extLst>
              </a:tr>
            </a:tbl>
          </a:graphicData>
        </a:graphic>
      </p:graphicFrame>
      <p:sp>
        <p:nvSpPr>
          <p:cNvPr id="7" name="TextBox 6">
            <a:extLst>
              <a:ext uri="{FF2B5EF4-FFF2-40B4-BE49-F238E27FC236}">
                <a16:creationId xmlns:a16="http://schemas.microsoft.com/office/drawing/2014/main" id="{43CC94F8-D7CA-0328-9AA5-26A961058C5E}"/>
              </a:ext>
            </a:extLst>
          </p:cNvPr>
          <p:cNvSpPr txBox="1"/>
          <p:nvPr/>
        </p:nvSpPr>
        <p:spPr>
          <a:xfrm>
            <a:off x="6745458" y="1624027"/>
            <a:ext cx="1901483" cy="3323987"/>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CC members:</a:t>
            </a:r>
          </a:p>
          <a:p>
            <a:r>
              <a:rPr lang="en-US" sz="1000" dirty="0">
                <a:latin typeface="Calibri" panose="020F0502020204030204" pitchFamily="34" charset="0"/>
                <a:cs typeface="Calibri" panose="020F0502020204030204" pitchFamily="34" charset="0"/>
              </a:rPr>
              <a:t>Daniel Schulte (study leader)</a:t>
            </a:r>
          </a:p>
          <a:p>
            <a:r>
              <a:rPr lang="en-US" sz="1000" dirty="0">
                <a:latin typeface="Calibri" panose="020F0502020204030204" pitchFamily="34" charset="0"/>
                <a:cs typeface="Calibri" panose="020F0502020204030204" pitchFamily="34" charset="0"/>
              </a:rPr>
              <a:t>Andrea </a:t>
            </a:r>
            <a:r>
              <a:rPr lang="en-US" sz="1000" dirty="0" err="1">
                <a:latin typeface="Calibri" panose="020F0502020204030204" pitchFamily="34" charset="0"/>
                <a:cs typeface="Calibri" panose="020F0502020204030204" pitchFamily="34" charset="0"/>
              </a:rPr>
              <a:t>Wulzer</a:t>
            </a:r>
            <a:r>
              <a:rPr lang="en-US" sz="1000" dirty="0">
                <a:latin typeface="Calibri" panose="020F0502020204030204" pitchFamily="34" charset="0"/>
                <a:cs typeface="Calibri" panose="020F0502020204030204" pitchFamily="34" charset="0"/>
              </a:rPr>
              <a:t> (deputy physics)</a:t>
            </a:r>
          </a:p>
          <a:p>
            <a:r>
              <a:rPr lang="en-US" sz="1000" dirty="0">
                <a:latin typeface="Calibri" panose="020F0502020204030204" pitchFamily="34" charset="0"/>
                <a:cs typeface="Calibri" panose="020F0502020204030204" pitchFamily="34" charset="0"/>
              </a:rPr>
              <a:t>Donatella </a:t>
            </a:r>
            <a:r>
              <a:rPr lang="en-US" sz="1000" dirty="0" err="1">
                <a:latin typeface="Calibri" panose="020F0502020204030204" pitchFamily="34" charset="0"/>
                <a:cs typeface="Calibri" panose="020F0502020204030204" pitchFamily="34" charset="0"/>
              </a:rPr>
              <a:t>Luccesi</a:t>
            </a:r>
            <a:r>
              <a:rPr lang="en-US" sz="1000" dirty="0">
                <a:latin typeface="Calibri" panose="020F0502020204030204" pitchFamily="34" charset="0"/>
                <a:cs typeface="Calibri" panose="020F0502020204030204" pitchFamily="34" charset="0"/>
              </a:rPr>
              <a:t> (dep. detector)</a:t>
            </a:r>
          </a:p>
          <a:p>
            <a:r>
              <a:rPr lang="en-US" sz="1000" dirty="0">
                <a:latin typeface="Calibri" panose="020F0502020204030204" pitchFamily="34" charset="0"/>
                <a:cs typeface="Calibri" panose="020F0502020204030204" pitchFamily="34" charset="0"/>
              </a:rPr>
              <a:t>Chris Rogers (dep. machine)</a:t>
            </a:r>
          </a:p>
          <a:p>
            <a:r>
              <a:rPr lang="en-US" sz="1000" dirty="0">
                <a:latin typeface="Calibri" panose="020F0502020204030204" pitchFamily="34" charset="0"/>
                <a:cs typeface="Calibri" panose="020F0502020204030204" pitchFamily="34" charset="0"/>
              </a:rPr>
              <a:t>Luca </a:t>
            </a:r>
            <a:r>
              <a:rPr lang="en-US" sz="1000" dirty="0" err="1">
                <a:latin typeface="Calibri" panose="020F0502020204030204" pitchFamily="34" charset="0"/>
                <a:cs typeface="Calibri" panose="020F0502020204030204" pitchFamily="34" charset="0"/>
              </a:rPr>
              <a:t>Bottura</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Christian Carli</a:t>
            </a:r>
          </a:p>
          <a:p>
            <a:r>
              <a:rPr lang="en-US" sz="1000" dirty="0">
                <a:latin typeface="Calibri" panose="020F0502020204030204" pitchFamily="34" charset="0"/>
                <a:cs typeface="Calibri" panose="020F0502020204030204" pitchFamily="34" charset="0"/>
              </a:rPr>
              <a:t>Antoine Chance</a:t>
            </a:r>
          </a:p>
          <a:p>
            <a:r>
              <a:rPr lang="en-US" sz="1000" dirty="0">
                <a:latin typeface="Calibri" panose="020F0502020204030204" pitchFamily="34" charset="0"/>
                <a:cs typeface="Calibri" panose="020F0502020204030204" pitchFamily="34" charset="0"/>
              </a:rPr>
              <a:t>Dario </a:t>
            </a:r>
            <a:r>
              <a:rPr lang="en-US" sz="1000" dirty="0" err="1">
                <a:latin typeface="Calibri" panose="020F0502020204030204" pitchFamily="34" charset="0"/>
                <a:cs typeface="Calibri" panose="020F0502020204030204" pitchFamily="34" charset="0"/>
              </a:rPr>
              <a:t>Giove</a:t>
            </a:r>
            <a:endParaRPr lang="en-US" sz="1000" dirty="0">
              <a:latin typeface="Calibri" panose="020F0502020204030204" pitchFamily="34" charset="0"/>
              <a:cs typeface="Calibri" panose="020F0502020204030204" pitchFamily="34" charset="0"/>
            </a:endParaRPr>
          </a:p>
          <a:p>
            <a:r>
              <a:rPr lang="en-US" sz="1000" dirty="0" err="1">
                <a:latin typeface="Calibri" panose="020F0502020204030204" pitchFamily="34" charset="0"/>
                <a:cs typeface="Calibri" panose="020F0502020204030204" pitchFamily="34" charset="0"/>
              </a:rPr>
              <a:t>Alexej</a:t>
            </a:r>
            <a:r>
              <a:rPr lang="en-US" sz="1000" dirty="0">
                <a:latin typeface="Calibri" panose="020F0502020204030204" pitchFamily="34" charset="0"/>
                <a:cs typeface="Calibri" panose="020F0502020204030204" pitchFamily="34" charset="0"/>
              </a:rPr>
              <a:t> </a:t>
            </a:r>
            <a:r>
              <a:rPr lang="en-US" sz="1000" dirty="0" err="1">
                <a:latin typeface="Calibri" panose="020F0502020204030204" pitchFamily="34" charset="0"/>
                <a:cs typeface="Calibri" panose="020F0502020204030204" pitchFamily="34" charset="0"/>
              </a:rPr>
              <a:t>Grudiev</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Anton Lechner</a:t>
            </a:r>
          </a:p>
          <a:p>
            <a:r>
              <a:rPr lang="en-US" sz="1000" dirty="0">
                <a:latin typeface="Calibri" panose="020F0502020204030204" pitchFamily="34" charset="0"/>
                <a:cs typeface="Calibri" panose="020F0502020204030204" pitchFamily="34" charset="0"/>
              </a:rPr>
              <a:t>Roberto </a:t>
            </a:r>
            <a:r>
              <a:rPr lang="en-US" sz="1000" dirty="0" err="1">
                <a:latin typeface="Calibri" panose="020F0502020204030204" pitchFamily="34" charset="0"/>
                <a:cs typeface="Calibri" panose="020F0502020204030204" pitchFamily="34" charset="0"/>
              </a:rPr>
              <a:t>Losito</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Elias </a:t>
            </a:r>
            <a:r>
              <a:rPr lang="en-US" sz="1000" dirty="0" err="1">
                <a:latin typeface="Calibri" panose="020F0502020204030204" pitchFamily="34" charset="0"/>
                <a:cs typeface="Calibri" panose="020F0502020204030204" pitchFamily="34" charset="0"/>
              </a:rPr>
              <a:t>Metral</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Natalia Milas</a:t>
            </a:r>
          </a:p>
          <a:p>
            <a:r>
              <a:rPr lang="en-US" sz="1000" dirty="0">
                <a:latin typeface="Calibri" panose="020F0502020204030204" pitchFamily="34" charset="0"/>
                <a:cs typeface="Calibri" panose="020F0502020204030204" pitchFamily="34" charset="0"/>
              </a:rPr>
              <a:t>Lucio Rossi</a:t>
            </a:r>
          </a:p>
          <a:p>
            <a:endParaRPr lang="en-US" sz="1000" dirty="0">
              <a:latin typeface="Calibri" panose="020F0502020204030204" pitchFamily="34" charset="0"/>
              <a:cs typeface="Calibri" panose="020F0502020204030204" pitchFamily="34" charset="0"/>
            </a:endParaRPr>
          </a:p>
          <a:p>
            <a:r>
              <a:rPr lang="en-US" sz="1000" dirty="0" err="1">
                <a:latin typeface="Calibri" panose="020F0502020204030204" pitchFamily="34" charset="0"/>
                <a:cs typeface="Calibri" panose="020F0502020204030204" pitchFamily="34" charset="0"/>
              </a:rPr>
              <a:t>Diktys</a:t>
            </a:r>
            <a:r>
              <a:rPr lang="en-US" sz="1000" dirty="0">
                <a:latin typeface="Calibri" panose="020F0502020204030204" pitchFamily="34" charset="0"/>
                <a:cs typeface="Calibri" panose="020F0502020204030204" pitchFamily="34" charset="0"/>
              </a:rPr>
              <a:t> </a:t>
            </a:r>
            <a:r>
              <a:rPr lang="en-US" sz="1000" dirty="0" err="1">
                <a:latin typeface="Calibri" panose="020F0502020204030204" pitchFamily="34" charset="0"/>
                <a:cs typeface="Calibri" panose="020F0502020204030204" pitchFamily="34" charset="0"/>
              </a:rPr>
              <a:t>Stratakis</a:t>
            </a:r>
            <a:endParaRPr lang="en-US" sz="1000" dirty="0">
              <a:latin typeface="Calibri" panose="020F0502020204030204" pitchFamily="34" charset="0"/>
              <a:cs typeface="Calibri" panose="020F0502020204030204" pitchFamily="34" charset="0"/>
            </a:endParaRPr>
          </a:p>
          <a:p>
            <a:r>
              <a:rPr lang="en-US" sz="1000" dirty="0" err="1">
                <a:latin typeface="Calibri" panose="020F0502020204030204" pitchFamily="34" charset="0"/>
                <a:cs typeface="Calibri" panose="020F0502020204030204" pitchFamily="34" charset="0"/>
              </a:rPr>
              <a:t>Sergo</a:t>
            </a:r>
            <a:r>
              <a:rPr lang="en-US" sz="1000" dirty="0">
                <a:latin typeface="Calibri" panose="020F0502020204030204" pitchFamily="34" charset="0"/>
                <a:cs typeface="Calibri" panose="020F0502020204030204" pitchFamily="34" charset="0"/>
              </a:rPr>
              <a:t> </a:t>
            </a:r>
            <a:r>
              <a:rPr lang="en-US" sz="1000" dirty="0" err="1">
                <a:latin typeface="Calibri" panose="020F0502020204030204" pitchFamily="34" charset="0"/>
                <a:cs typeface="Calibri" panose="020F0502020204030204" pitchFamily="34" charset="0"/>
              </a:rPr>
              <a:t>Jindiariani</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Mark Palmer</a:t>
            </a:r>
          </a:p>
          <a:p>
            <a:r>
              <a:rPr lang="en-US" sz="1000" dirty="0">
                <a:latin typeface="Calibri" panose="020F0502020204030204" pitchFamily="34" charset="0"/>
                <a:cs typeface="Calibri" panose="020F0502020204030204" pitchFamily="34" charset="0"/>
              </a:rPr>
              <a:t>Steinar </a:t>
            </a:r>
            <a:r>
              <a:rPr lang="en-US" sz="1000" dirty="0" err="1">
                <a:latin typeface="Calibri" panose="020F0502020204030204" pitchFamily="34" charset="0"/>
                <a:cs typeface="Calibri" panose="020F0502020204030204" pitchFamily="34" charset="0"/>
              </a:rPr>
              <a:t>Stapnes</a:t>
            </a:r>
            <a:r>
              <a:rPr lang="en-US" sz="1000" dirty="0">
                <a:latin typeface="Calibri" panose="020F0502020204030204" pitchFamily="34" charset="0"/>
                <a:cs typeface="Calibri" panose="020F0502020204030204" pitchFamily="34" charset="0"/>
              </a:rPr>
              <a:t> (SB chair)</a:t>
            </a:r>
          </a:p>
          <a:p>
            <a:r>
              <a:rPr lang="en-US" sz="1000" dirty="0">
                <a:latin typeface="Calibri" panose="020F0502020204030204" pitchFamily="34" charset="0"/>
                <a:cs typeface="Calibri" panose="020F0502020204030204" pitchFamily="34" charset="0"/>
              </a:rPr>
              <a:t>Nadia </a:t>
            </a:r>
            <a:r>
              <a:rPr lang="en-US" sz="1000" dirty="0" err="1">
                <a:latin typeface="Calibri" panose="020F0502020204030204" pitchFamily="34" charset="0"/>
                <a:cs typeface="Calibri" panose="020F0502020204030204" pitchFamily="34" charset="0"/>
              </a:rPr>
              <a:t>Pastron</a:t>
            </a:r>
            <a:r>
              <a:rPr lang="en-US" sz="1000" dirty="0">
                <a:latin typeface="Calibri" panose="020F0502020204030204" pitchFamily="34" charset="0"/>
                <a:cs typeface="Calibri" panose="020F0502020204030204" pitchFamily="34" charset="0"/>
              </a:rPr>
              <a:t> (ICB chair)</a:t>
            </a:r>
          </a:p>
        </p:txBody>
      </p:sp>
    </p:spTree>
    <p:extLst>
      <p:ext uri="{BB962C8B-B14F-4D97-AF65-F5344CB8AC3E}">
        <p14:creationId xmlns:p14="http://schemas.microsoft.com/office/powerpoint/2010/main" val="274351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EFDEF-F71C-5CEB-868A-1EE7F7409B38}"/>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7D9973D1-0885-094A-E002-825ACC5D813F}"/>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Beam-induced Background (</a:t>
            </a:r>
            <a:r>
              <a:rPr lang="en-GB" sz="3200" b="0" dirty="0">
                <a:latin typeface="Calibri"/>
                <a:cs typeface="Calibri"/>
              </a:rPr>
              <a:t>MDI)</a:t>
            </a:r>
          </a:p>
        </p:txBody>
      </p:sp>
      <p:sp>
        <p:nvSpPr>
          <p:cNvPr id="52" name="Espace réservé du pied de page 4">
            <a:extLst>
              <a:ext uri="{FF2B5EF4-FFF2-40B4-BE49-F238E27FC236}">
                <a16:creationId xmlns:a16="http://schemas.microsoft.com/office/drawing/2014/main" id="{C6D2F94F-2064-9227-0BA9-599967BDAEC8}"/>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BC63D8F4-2BD8-CC71-7217-4F2D45326F96}"/>
              </a:ext>
            </a:extLst>
          </p:cNvPr>
          <p:cNvSpPr txBox="1"/>
          <p:nvPr/>
        </p:nvSpPr>
        <p:spPr>
          <a:xfrm>
            <a:off x="129292" y="2773646"/>
            <a:ext cx="3635294" cy="1169551"/>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 also thanks to HL-LHC developments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Radiation levels similar to HL-LHC</a:t>
            </a:r>
          </a:p>
        </p:txBody>
      </p:sp>
      <p:pic>
        <p:nvPicPr>
          <p:cNvPr id="8" name="Picture 7" descr="A diagram of a machine&#10;&#10;Description automatically generated">
            <a:extLst>
              <a:ext uri="{FF2B5EF4-FFF2-40B4-BE49-F238E27FC236}">
                <a16:creationId xmlns:a16="http://schemas.microsoft.com/office/drawing/2014/main" id="{B6F7A315-974E-2344-3370-7F6077F28EA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354515" y="1217300"/>
            <a:ext cx="1430962" cy="1236693"/>
          </a:xfrm>
          <a:prstGeom prst="rect">
            <a:avLst/>
          </a:prstGeom>
        </p:spPr>
      </p:pic>
      <p:sp>
        <p:nvSpPr>
          <p:cNvPr id="10" name="TextBox 9">
            <a:extLst>
              <a:ext uri="{FF2B5EF4-FFF2-40B4-BE49-F238E27FC236}">
                <a16:creationId xmlns:a16="http://schemas.microsoft.com/office/drawing/2014/main" id="{D95E1FB7-5E6D-CD90-ABE8-0B1650DAB66A}"/>
              </a:ext>
            </a:extLst>
          </p:cNvPr>
          <p:cNvSpPr txBox="1"/>
          <p:nvPr/>
        </p:nvSpPr>
        <p:spPr>
          <a:xfrm>
            <a:off x="4119140" y="484259"/>
            <a:ext cx="2084518" cy="738664"/>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MUon</a:t>
            </a:r>
            <a:r>
              <a:rPr lang="en-US" sz="1400" dirty="0">
                <a:latin typeface="Calibri" panose="020F0502020204030204" pitchFamily="34" charset="0"/>
                <a:cs typeface="Calibri" panose="020F0502020204030204" pitchFamily="34" charset="0"/>
              </a:rPr>
              <a:t> System for Interesting Collisions)</a:t>
            </a:r>
            <a:endParaRPr lang="en-CH" sz="14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21B4C8E8-F664-9D91-4581-E3CF4C7D6A1B}"/>
              </a:ext>
            </a:extLst>
          </p:cNvPr>
          <p:cNvSpPr txBox="1"/>
          <p:nvPr/>
        </p:nvSpPr>
        <p:spPr>
          <a:xfrm>
            <a:off x="6303285" y="507965"/>
            <a:ext cx="1966275" cy="738664"/>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400" dirty="0">
                <a:latin typeface="Calibri" panose="020F0502020204030204" pitchFamily="34" charset="0"/>
                <a:cs typeface="Calibri" panose="020F0502020204030204" pitchFamily="34" charset="0"/>
              </a:rPr>
              <a:t>(</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Accelerator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Instrumented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Aperatus</a:t>
            </a:r>
            <a:r>
              <a:rPr lang="de-CH" sz="1400" dirty="0">
                <a:latin typeface="Calibri" panose="020F0502020204030204" pitchFamily="34" charset="0"/>
                <a:cs typeface="Calibri" panose="020F0502020204030204" pitchFamily="34" charset="0"/>
              </a:rPr>
              <a:t>)</a:t>
            </a:r>
            <a:endParaRPr lang="en-CH" sz="14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724FD237-B529-A40E-7C31-FCCAE57B787D}"/>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7" name="TextBox 6">
            <a:extLst>
              <a:ext uri="{FF2B5EF4-FFF2-40B4-BE49-F238E27FC236}">
                <a16:creationId xmlns:a16="http://schemas.microsoft.com/office/drawing/2014/main" id="{5A9F705B-7C16-1568-9CC7-30D0121C5330}"/>
              </a:ext>
            </a:extLst>
          </p:cNvPr>
          <p:cNvSpPr txBox="1"/>
          <p:nvPr/>
        </p:nvSpPr>
        <p:spPr>
          <a:xfrm>
            <a:off x="131590" y="1575966"/>
            <a:ext cx="3623311" cy="954107"/>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r>
              <a:rPr lang="en-US" sz="1400" spc="-1" dirty="0">
                <a:solidFill>
                  <a:srgbClr val="000000"/>
                </a:solidFill>
                <a:latin typeface="Calibri" panose="020F0502020204030204" pitchFamily="34" charset="0"/>
                <a:cs typeface="Calibri" panose="020F0502020204030204" pitchFamily="34" charset="0"/>
              </a:rPr>
              <a:t>All software tools are in place, mask optimized and background data delivered to experiment, now iterating with detector experts</a:t>
            </a:r>
          </a:p>
        </p:txBody>
      </p:sp>
      <p:pic>
        <p:nvPicPr>
          <p:cNvPr id="11" name="Picture 10" descr="A graph of a number of objects&#10;&#10;Description automatically generated with medium confidence">
            <a:extLst>
              <a:ext uri="{FF2B5EF4-FFF2-40B4-BE49-F238E27FC236}">
                <a16:creationId xmlns:a16="http://schemas.microsoft.com/office/drawing/2014/main" id="{6463D1E7-AC82-AD9F-B405-2CF0381309D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4310397" y="2475187"/>
            <a:ext cx="1779528" cy="1281522"/>
          </a:xfrm>
          <a:prstGeom prst="rect">
            <a:avLst/>
          </a:prstGeom>
        </p:spPr>
      </p:pic>
      <p:pic>
        <p:nvPicPr>
          <p:cNvPr id="14" name="Picture 13" descr="A rainbow colored rectangular object&#10;&#10;Description automatically generated with medium confidence">
            <a:extLst>
              <a:ext uri="{FF2B5EF4-FFF2-40B4-BE49-F238E27FC236}">
                <a16:creationId xmlns:a16="http://schemas.microsoft.com/office/drawing/2014/main" id="{CE262E87-0E8C-5EC3-9ED6-7DE7DB7C2D1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79809" y="3773307"/>
            <a:ext cx="1966275" cy="1207318"/>
          </a:xfrm>
          <a:prstGeom prst="rect">
            <a:avLst/>
          </a:prstGeom>
        </p:spPr>
      </p:pic>
      <p:pic>
        <p:nvPicPr>
          <p:cNvPr id="15" name="Picture 14" descr="A blue and green triangle with white lines&#10;&#10;Description automatically generated">
            <a:extLst>
              <a:ext uri="{FF2B5EF4-FFF2-40B4-BE49-F238E27FC236}">
                <a16:creationId xmlns:a16="http://schemas.microsoft.com/office/drawing/2014/main" id="{14BF71A6-B834-CF27-AAF9-0BD17C83C4F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688033" y="3655641"/>
            <a:ext cx="2085482" cy="1068594"/>
          </a:xfrm>
          <a:prstGeom prst="rect">
            <a:avLst/>
          </a:prstGeom>
        </p:spPr>
      </p:pic>
      <p:sp>
        <p:nvSpPr>
          <p:cNvPr id="35" name="AutoShape 2">
            <a:extLst>
              <a:ext uri="{FF2B5EF4-FFF2-40B4-BE49-F238E27FC236}">
                <a16:creationId xmlns:a16="http://schemas.microsoft.com/office/drawing/2014/main" id="{C30B0B04-1D03-70F5-9556-3D47E5E966BF}"/>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7" name="Picture 36">
            <a:extLst>
              <a:ext uri="{FF2B5EF4-FFF2-40B4-BE49-F238E27FC236}">
                <a16:creationId xmlns:a16="http://schemas.microsoft.com/office/drawing/2014/main" id="{253168AD-A0FB-2EFF-4A5E-702CD72FB1E5}"/>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4132081" y="1210948"/>
            <a:ext cx="2200614" cy="1237845"/>
          </a:xfrm>
          <a:prstGeom prst="rect">
            <a:avLst/>
          </a:prstGeom>
        </p:spPr>
      </p:pic>
      <p:sp>
        <p:nvSpPr>
          <p:cNvPr id="3" name="TextBox 2">
            <a:extLst>
              <a:ext uri="{FF2B5EF4-FFF2-40B4-BE49-F238E27FC236}">
                <a16:creationId xmlns:a16="http://schemas.microsoft.com/office/drawing/2014/main" id="{8D4164FF-F833-DD96-27EF-269FA771B28C}"/>
              </a:ext>
            </a:extLst>
          </p:cNvPr>
          <p:cNvSpPr txBox="1"/>
          <p:nvPr/>
        </p:nvSpPr>
        <p:spPr>
          <a:xfrm>
            <a:off x="119608" y="589529"/>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r>
              <a:rPr lang="en-US" sz="1400" dirty="0">
                <a:latin typeface="Calibri" panose="020F0502020204030204" pitchFamily="34" charset="0"/>
                <a:cs typeface="Calibri" panose="020F0502020204030204" pitchFamily="34" charset="0"/>
              </a:rPr>
              <a:t>:</a:t>
            </a:r>
          </a:p>
          <a:p>
            <a:r>
              <a:rPr lang="en-US" sz="1400" dirty="0">
                <a:latin typeface="Calibri" panose="020F0502020204030204" pitchFamily="34" charset="0"/>
                <a:cs typeface="Calibri" panose="020F0502020204030204" pitchFamily="34" charset="0"/>
              </a:rPr>
              <a:t>Develop tools and provide required input for detector background studies and improve mask</a:t>
            </a:r>
          </a:p>
        </p:txBody>
      </p:sp>
      <p:pic>
        <p:nvPicPr>
          <p:cNvPr id="5" name="Picture 4" descr="A drawing of a machine&#10;&#10;Description automatically generated with medium confidence">
            <a:extLst>
              <a:ext uri="{FF2B5EF4-FFF2-40B4-BE49-F238E27FC236}">
                <a16:creationId xmlns:a16="http://schemas.microsoft.com/office/drawing/2014/main" id="{3DD970F4-4540-01C0-9BA4-91AB4D257B1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272810" y="2478842"/>
            <a:ext cx="3151579" cy="1385801"/>
          </a:xfrm>
          <a:prstGeom prst="rect">
            <a:avLst/>
          </a:prstGeom>
        </p:spPr>
      </p:pic>
    </p:spTree>
    <p:extLst>
      <p:ext uri="{BB962C8B-B14F-4D97-AF65-F5344CB8AC3E}">
        <p14:creationId xmlns:p14="http://schemas.microsoft.com/office/powerpoint/2010/main" val="4083654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1D5EF-313D-F427-CDEC-9EBB37E22AF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BA23381-73FA-3081-613D-33D85E5DC41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 (ACC)</a:t>
            </a:r>
          </a:p>
        </p:txBody>
      </p:sp>
      <p:sp>
        <p:nvSpPr>
          <p:cNvPr id="52" name="Espace réservé du pied de page 4">
            <a:extLst>
              <a:ext uri="{FF2B5EF4-FFF2-40B4-BE49-F238E27FC236}">
                <a16:creationId xmlns:a16="http://schemas.microsoft.com/office/drawing/2014/main" id="{676D1930-66D1-B8FC-60E4-5942EC9F9BFA}"/>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C8EDE6C0-86EA-229F-350C-A2E9563783F1}"/>
              </a:ext>
            </a:extLst>
          </p:cNvPr>
          <p:cNvSpPr txBox="1"/>
          <p:nvPr/>
        </p:nvSpPr>
        <p:spPr>
          <a:xfrm>
            <a:off x="129292" y="2086306"/>
            <a:ext cx="3635294" cy="138499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742950" lvl="1" indent="-285750">
              <a:buFont typeface="Arial" panose="020B0604020202020204" pitchFamily="34" charset="0"/>
              <a:buChar char="•"/>
            </a:pPr>
            <a:r>
              <a:rPr lang="en-US" sz="1400" spc="-1" dirty="0" err="1">
                <a:solidFill>
                  <a:srgbClr val="000000"/>
                </a:solidFill>
                <a:latin typeface="Calibri" panose="020F0502020204030204" pitchFamily="34" charset="0"/>
                <a:cs typeface="Calibri" panose="020F0502020204030204" pitchFamily="34" charset="0"/>
              </a:rPr>
              <a:t>Optimisation</a:t>
            </a:r>
            <a:r>
              <a:rPr lang="en-US" sz="1400" spc="-1" dirty="0">
                <a:solidFill>
                  <a:srgbClr val="000000"/>
                </a:solidFill>
                <a:latin typeface="Calibri" panose="020F0502020204030204" pitchFamily="34" charset="0"/>
                <a:cs typeface="Calibri" panose="020F0502020204030204" pitchFamily="34" charset="0"/>
              </a:rPr>
              <a:t> in compressor ring for collective effects ongoing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4 MW requires beam energy of 10 GeV</a:t>
            </a:r>
          </a:p>
        </p:txBody>
      </p:sp>
      <p:sp>
        <p:nvSpPr>
          <p:cNvPr id="2" name="Slide Number Placeholder 1">
            <a:extLst>
              <a:ext uri="{FF2B5EF4-FFF2-40B4-BE49-F238E27FC236}">
                <a16:creationId xmlns:a16="http://schemas.microsoft.com/office/drawing/2014/main" id="{11495EFA-BC6E-F08C-49D6-B50CB8F3F6A0}"/>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7" name="TextBox 6">
            <a:extLst>
              <a:ext uri="{FF2B5EF4-FFF2-40B4-BE49-F238E27FC236}">
                <a16:creationId xmlns:a16="http://schemas.microsoft.com/office/drawing/2014/main" id="{0D7CAF6F-365F-9E55-04D6-10CCF5FCB30F}"/>
              </a:ext>
            </a:extLst>
          </p:cNvPr>
          <p:cNvSpPr txBox="1"/>
          <p:nvPr/>
        </p:nvSpPr>
        <p:spPr>
          <a:xfrm>
            <a:off x="131590" y="1263973"/>
            <a:ext cx="3623311" cy="738664"/>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r>
              <a:rPr lang="en-US" sz="1400" spc="-1" dirty="0">
                <a:solidFill>
                  <a:srgbClr val="000000"/>
                </a:solidFill>
                <a:latin typeface="Calibri" panose="020F0502020204030204" pitchFamily="34" charset="0"/>
                <a:cs typeface="Calibri" panose="020F0502020204030204" pitchFamily="34" charset="0"/>
              </a:rPr>
              <a:t>Lattices exist for accumulator and combiner rings, first collective effects studies promising</a:t>
            </a:r>
          </a:p>
        </p:txBody>
      </p:sp>
      <p:sp>
        <p:nvSpPr>
          <p:cNvPr id="35" name="AutoShape 2">
            <a:extLst>
              <a:ext uri="{FF2B5EF4-FFF2-40B4-BE49-F238E27FC236}">
                <a16:creationId xmlns:a16="http://schemas.microsoft.com/office/drawing/2014/main" id="{C529D252-7196-8F3C-6BCE-F2D9E23FABE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92DBB25E-3230-A3E2-1A44-9B1B4F886112}"/>
              </a:ext>
            </a:extLst>
          </p:cNvPr>
          <p:cNvSpPr txBox="1"/>
          <p:nvPr/>
        </p:nvSpPr>
        <p:spPr>
          <a:xfrm>
            <a:off x="129292" y="489372"/>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Concept of proton pulse combination complex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8E51FA5B-4E61-0F29-3F65-BD046D2B66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03948" y="517290"/>
            <a:ext cx="3775001" cy="990603"/>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8A903581-CE01-A4AF-4327-B307229ACAD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3590" y="3542382"/>
            <a:ext cx="2876550" cy="1296683"/>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9550826D-4714-39B8-D053-8139B9DB8C3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28366" y="1531511"/>
            <a:ext cx="3546209" cy="2223271"/>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2FBF9C4E-8DA2-AEA4-0C52-134D7357EBF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062694" y="3454366"/>
            <a:ext cx="3160235" cy="1381785"/>
          </a:xfrm>
          <a:prstGeom prst="rect">
            <a:avLst/>
          </a:prstGeom>
        </p:spPr>
      </p:pic>
    </p:spTree>
    <p:extLst>
      <p:ext uri="{BB962C8B-B14F-4D97-AF65-F5344CB8AC3E}">
        <p14:creationId xmlns:p14="http://schemas.microsoft.com/office/powerpoint/2010/main" val="236239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28221-C2AD-1239-A618-7848DE8157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090019-908F-745D-E013-D1D92BEA494D}"/>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Target (TAR/HFM)</a:t>
            </a:r>
          </a:p>
        </p:txBody>
      </p:sp>
      <p:sp>
        <p:nvSpPr>
          <p:cNvPr id="52" name="Espace réservé du pied de page 4">
            <a:extLst>
              <a:ext uri="{FF2B5EF4-FFF2-40B4-BE49-F238E27FC236}">
                <a16:creationId xmlns:a16="http://schemas.microsoft.com/office/drawing/2014/main" id="{52549B90-29CA-B7C6-3C9C-187ACA679F6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DD497E94-6F64-55D4-9FBA-A81E3B3FFEA9}"/>
              </a:ext>
            </a:extLst>
          </p:cNvPr>
          <p:cNvSpPr txBox="1"/>
          <p:nvPr/>
        </p:nvSpPr>
        <p:spPr>
          <a:xfrm>
            <a:off x="117308" y="2850174"/>
            <a:ext cx="3635294" cy="138499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r>
              <a:rPr lang="en-US" sz="1400" spc="-1" dirty="0">
                <a:solidFill>
                  <a:srgbClr val="000000"/>
                </a:solidFill>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Cooling, stress, radiation are OK</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Cooling by natural convection is OK</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Components survive 2 MW beam</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Alternative, higher power liquid metal target to be studied</a:t>
            </a:r>
          </a:p>
        </p:txBody>
      </p:sp>
      <p:sp>
        <p:nvSpPr>
          <p:cNvPr id="2" name="Slide Number Placeholder 1">
            <a:extLst>
              <a:ext uri="{FF2B5EF4-FFF2-40B4-BE49-F238E27FC236}">
                <a16:creationId xmlns:a16="http://schemas.microsoft.com/office/drawing/2014/main" id="{0D9C0808-6108-6C89-6B02-803A778C3B0C}"/>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7" name="TextBox 6">
            <a:extLst>
              <a:ext uri="{FF2B5EF4-FFF2-40B4-BE49-F238E27FC236}">
                <a16:creationId xmlns:a16="http://schemas.microsoft.com/office/drawing/2014/main" id="{13A5870F-CFE7-32F8-29E2-241CCAA1A05D}"/>
              </a:ext>
            </a:extLst>
          </p:cNvPr>
          <p:cNvSpPr txBox="1"/>
          <p:nvPr/>
        </p:nvSpPr>
        <p:spPr>
          <a:xfrm>
            <a:off x="129291" y="1166972"/>
            <a:ext cx="3623311" cy="1600438"/>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r>
              <a:rPr lang="en-US" sz="1400" spc="-1" dirty="0">
                <a:solidFill>
                  <a:srgbClr val="000000"/>
                </a:solidFill>
                <a:latin typeface="Calibri" panose="020F0502020204030204" pitchFamily="34" charset="0"/>
                <a:cs typeface="Calibri" panose="020F0502020204030204" pitchFamily="34" charset="0"/>
              </a:rPr>
              <a:t>Initial 2 MW/400kJ target conceptual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use graphite target instead of mercury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 and shielding concept developed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First pion yield optimization performed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Study of proton removal ongoing</a:t>
            </a:r>
          </a:p>
        </p:txBody>
      </p:sp>
      <p:sp>
        <p:nvSpPr>
          <p:cNvPr id="35" name="AutoShape 2">
            <a:extLst>
              <a:ext uri="{FF2B5EF4-FFF2-40B4-BE49-F238E27FC236}">
                <a16:creationId xmlns:a16="http://schemas.microsoft.com/office/drawing/2014/main" id="{1CB60C6D-29DB-5CC0-5CFF-9AB6E51B3769}"/>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6BA94A2-4A0B-94BB-6FD6-620D19F944F7}"/>
              </a:ext>
            </a:extLst>
          </p:cNvPr>
          <p:cNvSpPr txBox="1"/>
          <p:nvPr/>
        </p:nvSpPr>
        <p:spPr>
          <a:xfrm>
            <a:off x="129292" y="407136"/>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Assessment of feasibility of 2 MW target</a:t>
            </a:r>
          </a:p>
          <a:p>
            <a:r>
              <a:rPr lang="en-US" sz="1400" dirty="0">
                <a:latin typeface="Calibri" panose="020F0502020204030204" pitchFamily="34" charset="0"/>
                <a:cs typeface="Calibri" panose="020F0502020204030204" pitchFamily="34" charset="0"/>
              </a:rPr>
              <a:t>Can we replace mercury with graphite?</a:t>
            </a:r>
          </a:p>
        </p:txBody>
      </p:sp>
      <p:pic>
        <p:nvPicPr>
          <p:cNvPr id="9" name="Picture 8" descr="A diagram of a machine&#10;&#10;Description automatically generated">
            <a:extLst>
              <a:ext uri="{FF2B5EF4-FFF2-40B4-BE49-F238E27FC236}">
                <a16:creationId xmlns:a16="http://schemas.microsoft.com/office/drawing/2014/main" id="{5794A414-DA1C-DDFA-874F-7E61DC342CC2}"/>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3953503" y="611289"/>
            <a:ext cx="4352297" cy="1914875"/>
          </a:xfrm>
          <a:prstGeom prst="rect">
            <a:avLst/>
          </a:prstGeom>
        </p:spPr>
      </p:pic>
      <p:pic>
        <p:nvPicPr>
          <p:cNvPr id="10" name="Picture 9" descr="A graph of a graph of a graph&#10;&#10;Description automatically generated with medium confidence">
            <a:extLst>
              <a:ext uri="{FF2B5EF4-FFF2-40B4-BE49-F238E27FC236}">
                <a16:creationId xmlns:a16="http://schemas.microsoft.com/office/drawing/2014/main" id="{BBE7D9BF-9590-66B0-AC8C-BED7604EEB71}"/>
              </a:ext>
            </a:extLst>
          </p:cNvPr>
          <p:cNvPicPr>
            <a:picLocks noChangeAspect="1"/>
          </p:cNvPicPr>
          <p:nvPr/>
        </p:nvPicPr>
        <p:blipFill>
          <a:blip r:embed="rId3">
            <a:extLst>
              <a:ext uri="{28A0092B-C50C-407E-A947-70E740481C1C}">
                <a14:useLocalDpi xmlns:a14="http://schemas.microsoft.com/office/drawing/2010/main"/>
              </a:ext>
            </a:extLst>
          </a:blip>
          <a:srcRect t="32931"/>
          <a:stretch/>
        </p:blipFill>
        <p:spPr>
          <a:xfrm>
            <a:off x="3972787" y="3739585"/>
            <a:ext cx="3547748" cy="1284288"/>
          </a:xfrm>
          <a:prstGeom prst="rect">
            <a:avLst/>
          </a:prstGeom>
        </p:spPr>
      </p:pic>
      <p:pic>
        <p:nvPicPr>
          <p:cNvPr id="11" name="Picture 10" descr="Diagram of a graphite tank&#10;&#10;Description automatically generated">
            <a:extLst>
              <a:ext uri="{FF2B5EF4-FFF2-40B4-BE49-F238E27FC236}">
                <a16:creationId xmlns:a16="http://schemas.microsoft.com/office/drawing/2014/main" id="{43247550-C260-B577-DAEB-3751154A10CC}"/>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3921042" y="2198701"/>
            <a:ext cx="3171106" cy="1614612"/>
          </a:xfrm>
          <a:prstGeom prst="rect">
            <a:avLst/>
          </a:prstGeom>
        </p:spPr>
      </p:pic>
      <p:pic>
        <p:nvPicPr>
          <p:cNvPr id="13" name="Picture 12" descr="A diagram of a liquid lead target curtain&#10;&#10;Description automatically generated">
            <a:extLst>
              <a:ext uri="{FF2B5EF4-FFF2-40B4-BE49-F238E27FC236}">
                <a16:creationId xmlns:a16="http://schemas.microsoft.com/office/drawing/2014/main" id="{FEC471EC-62D4-8410-5C38-39B4E6DA0D2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312333" y="3228195"/>
            <a:ext cx="1737114" cy="1170236"/>
          </a:xfrm>
          <a:prstGeom prst="rect">
            <a:avLst/>
          </a:prstGeom>
        </p:spPr>
      </p:pic>
    </p:spTree>
    <p:extLst>
      <p:ext uri="{BB962C8B-B14F-4D97-AF65-F5344CB8AC3E}">
        <p14:creationId xmlns:p14="http://schemas.microsoft.com/office/powerpoint/2010/main" val="633967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851EA-D2EB-D6F9-4E69-0E9BFF4B040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FC7C258-2307-41E0-9C26-343581B2B028}"/>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(ACC)</a:t>
            </a:r>
          </a:p>
        </p:txBody>
      </p:sp>
      <p:sp>
        <p:nvSpPr>
          <p:cNvPr id="52" name="Espace réservé du pied de page 4">
            <a:extLst>
              <a:ext uri="{FF2B5EF4-FFF2-40B4-BE49-F238E27FC236}">
                <a16:creationId xmlns:a16="http://schemas.microsoft.com/office/drawing/2014/main" id="{112B81B9-15EF-6121-48D4-B189BC0A4FBF}"/>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2" name="Slide Number Placeholder 1">
            <a:extLst>
              <a:ext uri="{FF2B5EF4-FFF2-40B4-BE49-F238E27FC236}">
                <a16:creationId xmlns:a16="http://schemas.microsoft.com/office/drawing/2014/main" id="{1E34B160-F780-34F9-8181-389A423BF77B}"/>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35" name="AutoShape 2">
            <a:extLst>
              <a:ext uri="{FF2B5EF4-FFF2-40B4-BE49-F238E27FC236}">
                <a16:creationId xmlns:a16="http://schemas.microsoft.com/office/drawing/2014/main" id="{FB635C89-921D-663B-F56A-AE6CB1344D9C}"/>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E95337F7-F5A2-8F1B-F659-1706341D5B94}"/>
              </a:ext>
            </a:extLst>
          </p:cNvPr>
          <p:cNvSpPr txBox="1"/>
          <p:nvPr/>
        </p:nvSpPr>
        <p:spPr>
          <a:xfrm>
            <a:off x="129292" y="489372"/>
            <a:ext cx="3635293" cy="738664"/>
          </a:xfrm>
          <a:prstGeom prst="rect">
            <a:avLst/>
          </a:prstGeom>
          <a:solidFill>
            <a:schemeClr val="accent1">
              <a:lumMod val="20000"/>
              <a:lumOff val="80000"/>
            </a:schemeClr>
          </a:solidFill>
        </p:spPr>
        <p:txBody>
          <a:bodyPr wrap="square">
            <a:spAutoFit/>
          </a:bodyPr>
          <a:lstStyle/>
          <a:p>
            <a:r>
              <a:rPr lang="en-US" sz="1400" b="1" dirty="0">
                <a:latin typeface="Calibri" panose="020F0502020204030204" pitchFamily="34" charset="0"/>
                <a:cs typeface="Calibri" panose="020F0502020204030204" pitchFamily="34" charset="0"/>
              </a:rPr>
              <a:t>Goal:</a:t>
            </a:r>
          </a:p>
          <a:p>
            <a:r>
              <a:rPr lang="en-US" sz="1400" dirty="0">
                <a:latin typeface="Calibri" panose="020F0502020204030204" pitchFamily="34" charset="0"/>
                <a:cs typeface="Calibri" panose="020F0502020204030204" pitchFamily="34" charset="0"/>
              </a:rPr>
              <a:t>Improve the 6D muon cooling design</a:t>
            </a:r>
          </a:p>
          <a:p>
            <a:r>
              <a:rPr lang="en-US" sz="1400" dirty="0">
                <a:latin typeface="Calibri" panose="020F0502020204030204" pitchFamily="34" charset="0"/>
                <a:cs typeface="Calibri" panose="020F0502020204030204" pitchFamily="34" charset="0"/>
              </a:rPr>
              <a:t>Improve the final muon cooling design</a:t>
            </a:r>
          </a:p>
        </p:txBody>
      </p:sp>
      <p:pic>
        <p:nvPicPr>
          <p:cNvPr id="6" name="Picture 5" descr="A diagram of a different type of heat exchanger&#10;&#10;Description automatically generated with medium confidence">
            <a:extLst>
              <a:ext uri="{FF2B5EF4-FFF2-40B4-BE49-F238E27FC236}">
                <a16:creationId xmlns:a16="http://schemas.microsoft.com/office/drawing/2014/main" id="{4FE069B7-5436-EF2F-701E-23869935F0D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55925" y="2318248"/>
            <a:ext cx="1916462" cy="969309"/>
          </a:xfrm>
          <a:prstGeom prst="rect">
            <a:avLst/>
          </a:prstGeom>
        </p:spPr>
      </p:pic>
      <p:pic>
        <p:nvPicPr>
          <p:cNvPr id="8" name="Picture 7" descr="damping.eps">
            <a:extLst>
              <a:ext uri="{FF2B5EF4-FFF2-40B4-BE49-F238E27FC236}">
                <a16:creationId xmlns:a16="http://schemas.microsoft.com/office/drawing/2014/main" id="{17065158-9F54-16F9-587B-35A060F3F3C0}"/>
              </a:ext>
            </a:extLst>
          </p:cNvPr>
          <p:cNvPicPr>
            <a:picLocks noChangeAspect="1"/>
          </p:cNvPicPr>
          <p:nvPr/>
        </p:nvPicPr>
        <p:blipFill rotWithShape="1">
          <a:blip r:embed="rId3"/>
          <a:srcRect t="25926" b="10091"/>
          <a:stretch/>
        </p:blipFill>
        <p:spPr>
          <a:xfrm>
            <a:off x="456226" y="4194407"/>
            <a:ext cx="2847581" cy="596911"/>
          </a:xfrm>
          <a:prstGeom prst="rect">
            <a:avLst/>
          </a:prstGeom>
        </p:spPr>
      </p:pic>
      <p:pic>
        <p:nvPicPr>
          <p:cNvPr id="14" name="Picture 13" descr="p0.tiff">
            <a:extLst>
              <a:ext uri="{FF2B5EF4-FFF2-40B4-BE49-F238E27FC236}">
                <a16:creationId xmlns:a16="http://schemas.microsoft.com/office/drawing/2014/main" id="{A3EFD349-D94B-2DC5-4906-34BB378400E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0318" y="3076421"/>
            <a:ext cx="3512305" cy="1117986"/>
          </a:xfrm>
          <a:prstGeom prst="rect">
            <a:avLst/>
          </a:prstGeom>
        </p:spPr>
      </p:pic>
      <p:pic>
        <p:nvPicPr>
          <p:cNvPr id="18" name="Picture 17">
            <a:extLst>
              <a:ext uri="{FF2B5EF4-FFF2-40B4-BE49-F238E27FC236}">
                <a16:creationId xmlns:a16="http://schemas.microsoft.com/office/drawing/2014/main" id="{3F36D0CE-5752-775E-0A76-EFC2F5DC233A}"/>
              </a:ext>
            </a:extLst>
          </p:cNvPr>
          <p:cNvPicPr>
            <a:picLocks noChangeAspect="1"/>
          </p:cNvPicPr>
          <p:nvPr/>
        </p:nvPicPr>
        <p:blipFill>
          <a:blip r:embed="rId5"/>
          <a:srcRect l="38460" r="28666"/>
          <a:stretch/>
        </p:blipFill>
        <p:spPr>
          <a:xfrm>
            <a:off x="4015550" y="454012"/>
            <a:ext cx="3775354" cy="1618707"/>
          </a:xfrm>
          <a:prstGeom prst="rect">
            <a:avLst/>
          </a:prstGeom>
        </p:spPr>
      </p:pic>
      <p:sp>
        <p:nvSpPr>
          <p:cNvPr id="30" name="TextBox 29">
            <a:extLst>
              <a:ext uri="{FF2B5EF4-FFF2-40B4-BE49-F238E27FC236}">
                <a16:creationId xmlns:a16="http://schemas.microsoft.com/office/drawing/2014/main" id="{30CC730B-71FA-CBE9-67C7-83CDF901D3A4}"/>
              </a:ext>
            </a:extLst>
          </p:cNvPr>
          <p:cNvSpPr txBox="1"/>
          <p:nvPr/>
        </p:nvSpPr>
        <p:spPr>
          <a:xfrm>
            <a:off x="129292" y="1370487"/>
            <a:ext cx="3623311" cy="1384995"/>
          </a:xfrm>
          <a:prstGeom prst="rect">
            <a:avLst/>
          </a:prstGeom>
          <a:solidFill>
            <a:schemeClr val="accent3">
              <a:lumMod val="20000"/>
              <a:lumOff val="80000"/>
              <a:alpha val="50000"/>
            </a:schemeClr>
          </a:solidFill>
          <a:ln>
            <a:noFill/>
          </a:ln>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Achieved: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Improved 6D cooling lattice developed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Improved final cooling lattices developed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Identified final cooling absorbers as CTE</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Use of hydrogen gas to mitigate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design started</a:t>
            </a:r>
          </a:p>
        </p:txBody>
      </p:sp>
      <p:pic>
        <p:nvPicPr>
          <p:cNvPr id="31" name="Grafik 9" descr="Ein Bild, das Text, Diagramm, Reihe, parallel enthält.&#10;&#10;KI-generierte Inhalte können fehlerhaft sein.">
            <a:extLst>
              <a:ext uri="{FF2B5EF4-FFF2-40B4-BE49-F238E27FC236}">
                <a16:creationId xmlns:a16="http://schemas.microsoft.com/office/drawing/2014/main" id="{628129EB-C477-4E03-6075-623F9D7E8A61}"/>
              </a:ext>
            </a:extLst>
          </p:cNvPr>
          <p:cNvPicPr>
            <a:picLocks noChangeAspect="1"/>
          </p:cNvPicPr>
          <p:nvPr/>
        </p:nvPicPr>
        <p:blipFill>
          <a:blip r:embed="rId6"/>
          <a:stretch>
            <a:fillRect/>
          </a:stretch>
        </p:blipFill>
        <p:spPr>
          <a:xfrm>
            <a:off x="7044184" y="2630291"/>
            <a:ext cx="1970524" cy="1970524"/>
          </a:xfrm>
          <a:prstGeom prst="rect">
            <a:avLst/>
          </a:prstGeom>
        </p:spPr>
      </p:pic>
      <p:pic>
        <p:nvPicPr>
          <p:cNvPr id="33" name="Grafik 11">
            <a:extLst>
              <a:ext uri="{FF2B5EF4-FFF2-40B4-BE49-F238E27FC236}">
                <a16:creationId xmlns:a16="http://schemas.microsoft.com/office/drawing/2014/main" id="{AB2F59B2-A482-0B3B-83C1-0C62246AE0D8}"/>
              </a:ext>
            </a:extLst>
          </p:cNvPr>
          <p:cNvPicPr>
            <a:picLocks noChangeAspect="1"/>
          </p:cNvPicPr>
          <p:nvPr/>
        </p:nvPicPr>
        <p:blipFill>
          <a:blip r:embed="rId7"/>
          <a:stretch>
            <a:fillRect/>
          </a:stretch>
        </p:blipFill>
        <p:spPr>
          <a:xfrm>
            <a:off x="4244469" y="3799584"/>
            <a:ext cx="2387868" cy="1070082"/>
          </a:xfrm>
          <a:prstGeom prst="rect">
            <a:avLst/>
          </a:prstGeom>
        </p:spPr>
      </p:pic>
    </p:spTree>
    <p:extLst>
      <p:ext uri="{BB962C8B-B14F-4D97-AF65-F5344CB8AC3E}">
        <p14:creationId xmlns:p14="http://schemas.microsoft.com/office/powerpoint/2010/main" val="2098192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722F3-C660-6773-7802-52745E5B1D7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E94D2791-89B9-7DB8-2FA3-868FBC71D8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(ACC)</a:t>
            </a:r>
          </a:p>
        </p:txBody>
      </p:sp>
      <p:sp>
        <p:nvSpPr>
          <p:cNvPr id="52" name="Espace réservé du pied de page 4">
            <a:extLst>
              <a:ext uri="{FF2B5EF4-FFF2-40B4-BE49-F238E27FC236}">
                <a16:creationId xmlns:a16="http://schemas.microsoft.com/office/drawing/2014/main" id="{FB6D8327-6D7D-C58A-0B55-2733D2C98080}"/>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LDG Review, February 2025 </a:t>
            </a:r>
            <a:endParaRPr lang="en-GB" dirty="0">
              <a:latin typeface="Calibri"/>
              <a:cs typeface="Calibri"/>
            </a:endParaRPr>
          </a:p>
        </p:txBody>
      </p:sp>
      <p:sp>
        <p:nvSpPr>
          <p:cNvPr id="4" name="TextBox 3">
            <a:extLst>
              <a:ext uri="{FF2B5EF4-FFF2-40B4-BE49-F238E27FC236}">
                <a16:creationId xmlns:a16="http://schemas.microsoft.com/office/drawing/2014/main" id="{9DF78A7F-AD3D-3915-0E43-54BCB889711B}"/>
              </a:ext>
            </a:extLst>
          </p:cNvPr>
          <p:cNvSpPr txBox="1"/>
          <p:nvPr/>
        </p:nvSpPr>
        <p:spPr>
          <a:xfrm>
            <a:off x="122434" y="453391"/>
            <a:ext cx="3635294" cy="4401205"/>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 cooling is much improved</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 transmission should be improved</a:t>
            </a: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pPr lvl="1"/>
            <a:endParaRPr lang="en-US" sz="1400" spc="-1" dirty="0">
              <a:solidFill>
                <a:srgbClr val="000000"/>
              </a:solidFill>
              <a:latin typeface="Calibri" panose="020F0502020204030204" pitchFamily="34" charset="0"/>
              <a:cs typeface="Calibri" panose="020F0502020204030204" pitchFamily="34" charset="0"/>
            </a:endParaRPr>
          </a:p>
          <a:p>
            <a:pPr lvl="1"/>
            <a:r>
              <a:rPr lang="en-US" sz="1400" spc="-1" dirty="0">
                <a:solidFill>
                  <a:srgbClr val="000000"/>
                </a:solidFill>
                <a:latin typeface="Calibri" panose="020F0502020204030204" pitchFamily="34" charset="0"/>
                <a:cs typeface="Calibri" panose="020F0502020204030204" pitchFamily="34" charset="0"/>
              </a:rPr>
              <a:t>(Compensated by high-energy complex, could  increase target power, mu+ could be 30% more)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Identified final cooling absorber as CTE, solved by using hydrogen gas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Collective effects and imperfections need to be addressed</a:t>
            </a:r>
          </a:p>
        </p:txBody>
      </p:sp>
      <p:sp>
        <p:nvSpPr>
          <p:cNvPr id="2" name="Slide Number Placeholder 1">
            <a:extLst>
              <a:ext uri="{FF2B5EF4-FFF2-40B4-BE49-F238E27FC236}">
                <a16:creationId xmlns:a16="http://schemas.microsoft.com/office/drawing/2014/main" id="{2C9F3B66-0137-0C06-7167-496134DCA37E}"/>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35" name="AutoShape 2">
            <a:extLst>
              <a:ext uri="{FF2B5EF4-FFF2-40B4-BE49-F238E27FC236}">
                <a16:creationId xmlns:a16="http://schemas.microsoft.com/office/drawing/2014/main" id="{E40FD12B-5F68-D9B9-24FB-AA75A6765367}"/>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9" name="Straight Connector 58">
            <a:extLst>
              <a:ext uri="{FF2B5EF4-FFF2-40B4-BE49-F238E27FC236}">
                <a16:creationId xmlns:a16="http://schemas.microsoft.com/office/drawing/2014/main" id="{038FD940-5D26-AF4C-D792-5169DCE907E0}"/>
              </a:ext>
            </a:extLst>
          </p:cNvPr>
          <p:cNvCxnSpPr>
            <a:cxnSpLocks/>
          </p:cNvCxnSpPr>
          <p:nvPr/>
        </p:nvCxnSpPr>
        <p:spPr>
          <a:xfrm>
            <a:off x="5300669" y="1591913"/>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F0C0BCF-995B-7B63-2CBC-95EB9920DD18}"/>
              </a:ext>
            </a:extLst>
          </p:cNvPr>
          <p:cNvCxnSpPr>
            <a:cxnSpLocks/>
          </p:cNvCxnSpPr>
          <p:nvPr/>
        </p:nvCxnSpPr>
        <p:spPr>
          <a:xfrm flipH="1" flipV="1">
            <a:off x="4853004" y="1558386"/>
            <a:ext cx="447665" cy="3047"/>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2" name="Table 71">
            <a:extLst>
              <a:ext uri="{FF2B5EF4-FFF2-40B4-BE49-F238E27FC236}">
                <a16:creationId xmlns:a16="http://schemas.microsoft.com/office/drawing/2014/main" id="{A3D58166-D65B-1D8A-4119-E5680FA60D61}"/>
              </a:ext>
            </a:extLst>
          </p:cNvPr>
          <p:cNvGraphicFramePr>
            <a:graphicFrameLocks noGrp="1"/>
          </p:cNvGraphicFramePr>
          <p:nvPr>
            <p:extLst>
              <p:ext uri="{D42A27DB-BD31-4B8C-83A1-F6EECF244321}">
                <p14:modId xmlns:p14="http://schemas.microsoft.com/office/powerpoint/2010/main" val="3903590431"/>
              </p:ext>
            </p:extLst>
          </p:nvPr>
        </p:nvGraphicFramePr>
        <p:xfrm>
          <a:off x="437706" y="2223494"/>
          <a:ext cx="2918489" cy="914400"/>
        </p:xfrm>
        <a:graphic>
          <a:graphicData uri="http://schemas.openxmlformats.org/drawingml/2006/table">
            <a:tbl>
              <a:tblPr firstRow="1" bandRow="1">
                <a:tableStyleId>{5C22544A-7EE6-4342-B048-85BDC9FD1C3A}</a:tableStyleId>
              </a:tblPr>
              <a:tblGrid>
                <a:gridCol w="1270845">
                  <a:extLst>
                    <a:ext uri="{9D8B030D-6E8A-4147-A177-3AD203B41FA5}">
                      <a16:colId xmlns:a16="http://schemas.microsoft.com/office/drawing/2014/main" val="709389169"/>
                    </a:ext>
                  </a:extLst>
                </a:gridCol>
                <a:gridCol w="793630">
                  <a:extLst>
                    <a:ext uri="{9D8B030D-6E8A-4147-A177-3AD203B41FA5}">
                      <a16:colId xmlns:a16="http://schemas.microsoft.com/office/drawing/2014/main" val="392462692"/>
                    </a:ext>
                  </a:extLst>
                </a:gridCol>
                <a:gridCol w="854014">
                  <a:extLst>
                    <a:ext uri="{9D8B030D-6E8A-4147-A177-3AD203B41FA5}">
                      <a16:colId xmlns:a16="http://schemas.microsoft.com/office/drawing/2014/main" val="3047312192"/>
                    </a:ext>
                  </a:extLst>
                </a:gridCol>
              </a:tblGrid>
              <a:tr h="236256">
                <a:tc>
                  <a:txBody>
                    <a:bodyPr/>
                    <a:lstStyle/>
                    <a:p>
                      <a:r>
                        <a:rPr lang="en-US" sz="1400" dirty="0">
                          <a:latin typeface="Calibri" panose="020F0502020204030204" pitchFamily="34" charset="0"/>
                          <a:cs typeface="Calibri" panose="020F0502020204030204" pitchFamily="34" charset="0"/>
                        </a:rPr>
                        <a:t>System</a:t>
                      </a:r>
                    </a:p>
                  </a:txBody>
                  <a:tcPr/>
                </a:tc>
                <a:tc>
                  <a:txBody>
                    <a:bodyPr/>
                    <a:lstStyle/>
                    <a:p>
                      <a:r>
                        <a:rPr lang="en-US" sz="1400" dirty="0">
                          <a:latin typeface="Calibri" panose="020F0502020204030204" pitchFamily="34" charset="0"/>
                          <a:cs typeface="Calibri" panose="020F0502020204030204" pitchFamily="34" charset="0"/>
                        </a:rPr>
                        <a:t>goal</a:t>
                      </a:r>
                    </a:p>
                  </a:txBody>
                  <a:tcPr/>
                </a:tc>
                <a:tc>
                  <a:txBody>
                    <a:bodyPr/>
                    <a:lstStyle/>
                    <a:p>
                      <a:r>
                        <a:rPr lang="en-US" sz="1400" dirty="0" err="1">
                          <a:latin typeface="Calibri" panose="020F0502020204030204" pitchFamily="34" charset="0"/>
                          <a:cs typeface="Calibri" panose="020F0502020204030204" pitchFamily="34" charset="0"/>
                        </a:rPr>
                        <a:t>estim</a:t>
                      </a:r>
                      <a:r>
                        <a:rPr lang="en-US" sz="1400" dirty="0">
                          <a:latin typeface="Calibri" panose="020F0502020204030204" pitchFamily="34" charset="0"/>
                          <a:cs typeface="Calibri" panose="020F0502020204030204" pitchFamily="34" charset="0"/>
                        </a:rPr>
                        <a:t>.</a:t>
                      </a:r>
                    </a:p>
                  </a:txBody>
                  <a:tcPr/>
                </a:tc>
                <a:extLst>
                  <a:ext uri="{0D108BD9-81ED-4DB2-BD59-A6C34878D82A}">
                    <a16:rowId xmlns:a16="http://schemas.microsoft.com/office/drawing/2014/main" val="1471141868"/>
                  </a:ext>
                </a:extLst>
              </a:tr>
              <a:tr h="236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cs typeface="Calibri" panose="020F0502020204030204" pitchFamily="34" charset="0"/>
                        </a:rPr>
                        <a:t>End of cooling</a:t>
                      </a:r>
                    </a:p>
                  </a:txBody>
                  <a:tcPr/>
                </a:tc>
                <a:tc>
                  <a:txBody>
                    <a:bodyPr/>
                    <a:lstStyle/>
                    <a:p>
                      <a:r>
                        <a:rPr lang="en-US" sz="1400" dirty="0">
                          <a:latin typeface="Calibri" panose="020F0502020204030204" pitchFamily="34" charset="0"/>
                          <a:cs typeface="Calibri" panose="020F0502020204030204" pitchFamily="34" charset="0"/>
                        </a:rPr>
                        <a:t>4x10</a:t>
                      </a:r>
                      <a:r>
                        <a:rPr lang="en-US" sz="1400" baseline="30000" dirty="0">
                          <a:latin typeface="Calibri" panose="020F0502020204030204" pitchFamily="34" charset="0"/>
                          <a:cs typeface="Calibri" panose="020F0502020204030204" pitchFamily="34" charset="0"/>
                        </a:rPr>
                        <a:t>12</a:t>
                      </a:r>
                      <a:endParaRPr lang="en-US" sz="14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cs typeface="Calibri" panose="020F0502020204030204" pitchFamily="34" charset="0"/>
                        </a:rPr>
                        <a:t>2.8x10</a:t>
                      </a:r>
                      <a:r>
                        <a:rPr lang="en-US" sz="1400" baseline="30000" dirty="0">
                          <a:latin typeface="Calibri" panose="020F0502020204030204" pitchFamily="34" charset="0"/>
                          <a:cs typeface="Calibri" panose="020F0502020204030204" pitchFamily="34" charset="0"/>
                        </a:rPr>
                        <a:t>12</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01541677"/>
                  </a:ext>
                </a:extLst>
              </a:tr>
              <a:tr h="236256">
                <a:tc>
                  <a:txBody>
                    <a:bodyPr/>
                    <a:lstStyle/>
                    <a:p>
                      <a:r>
                        <a:rPr lang="en-US" sz="1400" dirty="0">
                          <a:latin typeface="Calibri" panose="020F0502020204030204" pitchFamily="34" charset="0"/>
                          <a:cs typeface="Calibri" panose="020F0502020204030204" pitchFamily="34" charset="0"/>
                        </a:rPr>
                        <a:t>Collider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cs typeface="Calibri" panose="020F0502020204030204" pitchFamily="34" charset="0"/>
                        </a:rPr>
                        <a:t>1.8x10</a:t>
                      </a:r>
                      <a:r>
                        <a:rPr lang="en-US" sz="1400" baseline="30000" dirty="0">
                          <a:latin typeface="Calibri" panose="020F0502020204030204" pitchFamily="34" charset="0"/>
                          <a:cs typeface="Calibri" panose="020F0502020204030204" pitchFamily="34" charset="0"/>
                        </a:rPr>
                        <a:t>12</a:t>
                      </a:r>
                      <a:endParaRPr lang="en-US" sz="14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cs typeface="Calibri" panose="020F0502020204030204" pitchFamily="34" charset="0"/>
                        </a:rPr>
                        <a:t>1.5x10</a:t>
                      </a:r>
                      <a:r>
                        <a:rPr lang="en-US" sz="1400" baseline="30000" dirty="0">
                          <a:latin typeface="Calibri" panose="020F0502020204030204" pitchFamily="34" charset="0"/>
                          <a:cs typeface="Calibri" panose="020F0502020204030204" pitchFamily="34" charset="0"/>
                        </a:rPr>
                        <a:t>12</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04496117"/>
                  </a:ext>
                </a:extLst>
              </a:tr>
            </a:tbl>
          </a:graphicData>
        </a:graphic>
      </p:graphicFrame>
      <p:pic>
        <p:nvPicPr>
          <p:cNvPr id="5" name="Picture 4" descr="A diagram of a diagram&#10;&#10;Description automatically generated">
            <a:extLst>
              <a:ext uri="{FF2B5EF4-FFF2-40B4-BE49-F238E27FC236}">
                <a16:creationId xmlns:a16="http://schemas.microsoft.com/office/drawing/2014/main" id="{1589BF1F-9E43-AF5E-1E02-2119BC22EE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7855" y="972830"/>
            <a:ext cx="4351767" cy="3448375"/>
          </a:xfrm>
          <a:prstGeom prst="rect">
            <a:avLst/>
          </a:prstGeom>
        </p:spPr>
      </p:pic>
      <p:cxnSp>
        <p:nvCxnSpPr>
          <p:cNvPr id="6" name="Straight Arrow Connector 5">
            <a:extLst>
              <a:ext uri="{FF2B5EF4-FFF2-40B4-BE49-F238E27FC236}">
                <a16:creationId xmlns:a16="http://schemas.microsoft.com/office/drawing/2014/main" id="{5AC93072-EC37-FBC4-2369-1D300FD3E63F}"/>
              </a:ext>
            </a:extLst>
          </p:cNvPr>
          <p:cNvCxnSpPr>
            <a:cxnSpLocks/>
          </p:cNvCxnSpPr>
          <p:nvPr/>
        </p:nvCxnSpPr>
        <p:spPr>
          <a:xfrm>
            <a:off x="5164703" y="964248"/>
            <a:ext cx="468655" cy="35688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6AF341B-469F-C6F1-F0A3-99C75AB2455E}"/>
              </a:ext>
            </a:extLst>
          </p:cNvPr>
          <p:cNvCxnSpPr>
            <a:cxnSpLocks/>
          </p:cNvCxnSpPr>
          <p:nvPr/>
        </p:nvCxnSpPr>
        <p:spPr>
          <a:xfrm>
            <a:off x="4591746" y="1995686"/>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DFBE81E0-3A5A-0D94-7E4D-C3618F28351F}"/>
              </a:ext>
            </a:extLst>
          </p:cNvPr>
          <p:cNvSpPr txBox="1"/>
          <p:nvPr/>
        </p:nvSpPr>
        <p:spPr>
          <a:xfrm rot="16200000">
            <a:off x="4117096" y="2414483"/>
            <a:ext cx="641522" cy="307777"/>
          </a:xfrm>
          <a:prstGeom prst="rect">
            <a:avLst/>
          </a:prstGeom>
          <a:noFill/>
        </p:spPr>
        <p:txBody>
          <a:bodyPr wrap="none" rtlCol="0">
            <a:spAutoFit/>
          </a:bodyPr>
          <a:lstStyle/>
          <a:p>
            <a:r>
              <a:rPr lang="en-CH" sz="1400" dirty="0"/>
              <a:t>better</a:t>
            </a:r>
          </a:p>
        </p:txBody>
      </p:sp>
      <p:cxnSp>
        <p:nvCxnSpPr>
          <p:cNvPr id="9" name="Straight Arrow Connector 8">
            <a:extLst>
              <a:ext uri="{FF2B5EF4-FFF2-40B4-BE49-F238E27FC236}">
                <a16:creationId xmlns:a16="http://schemas.microsoft.com/office/drawing/2014/main" id="{2D64318F-3BB8-3712-A5E4-C733EBA747AD}"/>
              </a:ext>
            </a:extLst>
          </p:cNvPr>
          <p:cNvCxnSpPr>
            <a:cxnSpLocks/>
          </p:cNvCxnSpPr>
          <p:nvPr/>
        </p:nvCxnSpPr>
        <p:spPr>
          <a:xfrm rot="5400000">
            <a:off x="7076022" y="3953153"/>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91507C78-C409-56AE-DBBB-86976D72AE3F}"/>
              </a:ext>
            </a:extLst>
          </p:cNvPr>
          <p:cNvSpPr txBox="1"/>
          <p:nvPr/>
        </p:nvSpPr>
        <p:spPr>
          <a:xfrm>
            <a:off x="6753053" y="4496221"/>
            <a:ext cx="641522" cy="307777"/>
          </a:xfrm>
          <a:prstGeom prst="rect">
            <a:avLst/>
          </a:prstGeom>
          <a:noFill/>
        </p:spPr>
        <p:txBody>
          <a:bodyPr wrap="none" rtlCol="0">
            <a:spAutoFit/>
          </a:bodyPr>
          <a:lstStyle/>
          <a:p>
            <a:r>
              <a:rPr lang="en-CH" sz="1400" dirty="0"/>
              <a:t>better</a:t>
            </a:r>
          </a:p>
        </p:txBody>
      </p:sp>
      <p:sp>
        <p:nvSpPr>
          <p:cNvPr id="11" name="TextBox 10">
            <a:extLst>
              <a:ext uri="{FF2B5EF4-FFF2-40B4-BE49-F238E27FC236}">
                <a16:creationId xmlns:a16="http://schemas.microsoft.com/office/drawing/2014/main" id="{DBB87F68-F6AC-D699-28B6-789CB4C0744D}"/>
              </a:ext>
            </a:extLst>
          </p:cNvPr>
          <p:cNvSpPr txBox="1"/>
          <p:nvPr/>
        </p:nvSpPr>
        <p:spPr>
          <a:xfrm>
            <a:off x="4103948" y="692270"/>
            <a:ext cx="1677062"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Old MAP design</a:t>
            </a:r>
          </a:p>
        </p:txBody>
      </p:sp>
      <p:sp>
        <p:nvSpPr>
          <p:cNvPr id="13" name="TextBox 12">
            <a:extLst>
              <a:ext uri="{FF2B5EF4-FFF2-40B4-BE49-F238E27FC236}">
                <a16:creationId xmlns:a16="http://schemas.microsoft.com/office/drawing/2014/main" id="{C57CE08E-E8D1-19F6-F321-7AE289B055BD}"/>
              </a:ext>
            </a:extLst>
          </p:cNvPr>
          <p:cNvSpPr txBox="1"/>
          <p:nvPr/>
        </p:nvSpPr>
        <p:spPr>
          <a:xfrm>
            <a:off x="3708083" y="1062438"/>
            <a:ext cx="764697"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Target</a:t>
            </a:r>
          </a:p>
        </p:txBody>
      </p:sp>
      <p:cxnSp>
        <p:nvCxnSpPr>
          <p:cNvPr id="14" name="Straight Arrow Connector 13">
            <a:extLst>
              <a:ext uri="{FF2B5EF4-FFF2-40B4-BE49-F238E27FC236}">
                <a16:creationId xmlns:a16="http://schemas.microsoft.com/office/drawing/2014/main" id="{33661A6A-9CE6-EE47-BF52-05EF8FF8B88D}"/>
              </a:ext>
            </a:extLst>
          </p:cNvPr>
          <p:cNvCxnSpPr>
            <a:cxnSpLocks/>
          </p:cNvCxnSpPr>
          <p:nvPr/>
        </p:nvCxnSpPr>
        <p:spPr>
          <a:xfrm>
            <a:off x="4423134" y="1216846"/>
            <a:ext cx="683849" cy="280117"/>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F943262-87DB-2ED0-2F66-B596EF053D0C}"/>
              </a:ext>
            </a:extLst>
          </p:cNvPr>
          <p:cNvSpPr txBox="1"/>
          <p:nvPr/>
        </p:nvSpPr>
        <p:spPr>
          <a:xfrm>
            <a:off x="3703189" y="1568810"/>
            <a:ext cx="1043684"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Achieved</a:t>
            </a:r>
          </a:p>
        </p:txBody>
      </p:sp>
      <p:cxnSp>
        <p:nvCxnSpPr>
          <p:cNvPr id="19" name="Straight Arrow Connector 18">
            <a:extLst>
              <a:ext uri="{FF2B5EF4-FFF2-40B4-BE49-F238E27FC236}">
                <a16:creationId xmlns:a16="http://schemas.microsoft.com/office/drawing/2014/main" id="{2D739E58-366B-E558-311C-C33E8CE289D5}"/>
              </a:ext>
            </a:extLst>
          </p:cNvPr>
          <p:cNvCxnSpPr>
            <a:cxnSpLocks/>
          </p:cNvCxnSpPr>
          <p:nvPr/>
        </p:nvCxnSpPr>
        <p:spPr>
          <a:xfrm>
            <a:off x="4656703" y="1813596"/>
            <a:ext cx="515465" cy="129384"/>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0" name="Table 19">
            <a:extLst>
              <a:ext uri="{FF2B5EF4-FFF2-40B4-BE49-F238E27FC236}">
                <a16:creationId xmlns:a16="http://schemas.microsoft.com/office/drawing/2014/main" id="{EBCD1057-2EA4-5DD5-0F94-1210B4E5EBEB}"/>
              </a:ext>
            </a:extLst>
          </p:cNvPr>
          <p:cNvGraphicFramePr>
            <a:graphicFrameLocks noGrp="1"/>
          </p:cNvGraphicFramePr>
          <p:nvPr>
            <p:extLst>
              <p:ext uri="{D42A27DB-BD31-4B8C-83A1-F6EECF244321}">
                <p14:modId xmlns:p14="http://schemas.microsoft.com/office/powerpoint/2010/main" val="3750106530"/>
              </p:ext>
            </p:extLst>
          </p:nvPr>
        </p:nvGraphicFramePr>
        <p:xfrm>
          <a:off x="244482" y="953092"/>
          <a:ext cx="3458705" cy="914400"/>
        </p:xfrm>
        <a:graphic>
          <a:graphicData uri="http://schemas.openxmlformats.org/drawingml/2006/table">
            <a:tbl>
              <a:tblPr firstRow="1" bandRow="1">
                <a:tableStyleId>{5C22544A-7EE6-4342-B048-85BDC9FD1C3A}</a:tableStyleId>
              </a:tblPr>
              <a:tblGrid>
                <a:gridCol w="1567065">
                  <a:extLst>
                    <a:ext uri="{9D8B030D-6E8A-4147-A177-3AD203B41FA5}">
                      <a16:colId xmlns:a16="http://schemas.microsoft.com/office/drawing/2014/main" val="709389169"/>
                    </a:ext>
                  </a:extLst>
                </a:gridCol>
                <a:gridCol w="621102">
                  <a:extLst>
                    <a:ext uri="{9D8B030D-6E8A-4147-A177-3AD203B41FA5}">
                      <a16:colId xmlns:a16="http://schemas.microsoft.com/office/drawing/2014/main" val="3819139877"/>
                    </a:ext>
                  </a:extLst>
                </a:gridCol>
                <a:gridCol w="697531">
                  <a:extLst>
                    <a:ext uri="{9D8B030D-6E8A-4147-A177-3AD203B41FA5}">
                      <a16:colId xmlns:a16="http://schemas.microsoft.com/office/drawing/2014/main" val="392462692"/>
                    </a:ext>
                  </a:extLst>
                </a:gridCol>
                <a:gridCol w="573007">
                  <a:extLst>
                    <a:ext uri="{9D8B030D-6E8A-4147-A177-3AD203B41FA5}">
                      <a16:colId xmlns:a16="http://schemas.microsoft.com/office/drawing/2014/main" val="3047312192"/>
                    </a:ext>
                  </a:extLst>
                </a:gridCol>
              </a:tblGrid>
              <a:tr h="298977">
                <a:tc>
                  <a:txBody>
                    <a:bodyPr/>
                    <a:lstStyle/>
                    <a:p>
                      <a:r>
                        <a:rPr lang="en-US" sz="1400" dirty="0">
                          <a:latin typeface="Calibri" panose="020F0502020204030204" pitchFamily="34" charset="0"/>
                          <a:cs typeface="Calibri" panose="020F0502020204030204" pitchFamily="34" charset="0"/>
                        </a:rPr>
                        <a:t>Parameter</a:t>
                      </a:r>
                    </a:p>
                  </a:txBody>
                  <a:tcPr/>
                </a:tc>
                <a:tc>
                  <a:txBody>
                    <a:bodyPr/>
                    <a:lstStyle/>
                    <a:p>
                      <a:r>
                        <a:rPr lang="en-US" sz="1400" dirty="0">
                          <a:latin typeface="Calibri" panose="020F0502020204030204" pitchFamily="34" charset="0"/>
                          <a:cs typeface="Calibri" panose="020F0502020204030204" pitchFamily="34" charset="0"/>
                        </a:rPr>
                        <a:t>MAP</a:t>
                      </a:r>
                    </a:p>
                  </a:txBody>
                  <a:tcPr/>
                </a:tc>
                <a:tc>
                  <a:txBody>
                    <a:bodyPr/>
                    <a:lstStyle/>
                    <a:p>
                      <a:r>
                        <a:rPr lang="en-US" sz="1400" dirty="0">
                          <a:latin typeface="Calibri" panose="020F0502020204030204" pitchFamily="34" charset="0"/>
                          <a:cs typeface="Calibri" panose="020F0502020204030204" pitchFamily="34" charset="0"/>
                        </a:rPr>
                        <a:t>goal</a:t>
                      </a:r>
                    </a:p>
                  </a:txBody>
                  <a:tcPr/>
                </a:tc>
                <a:tc>
                  <a:txBody>
                    <a:bodyPr/>
                    <a:lstStyle/>
                    <a:p>
                      <a:r>
                        <a:rPr lang="en-US" sz="1400" dirty="0">
                          <a:latin typeface="Calibri" panose="020F0502020204030204" pitchFamily="34" charset="0"/>
                          <a:cs typeface="Calibri" panose="020F0502020204030204" pitchFamily="34" charset="0"/>
                        </a:rPr>
                        <a:t>est.</a:t>
                      </a:r>
                    </a:p>
                  </a:txBody>
                  <a:tcPr/>
                </a:tc>
                <a:extLst>
                  <a:ext uri="{0D108BD9-81ED-4DB2-BD59-A6C34878D82A}">
                    <a16:rowId xmlns:a16="http://schemas.microsoft.com/office/drawing/2014/main" val="1471141868"/>
                  </a:ext>
                </a:extLst>
              </a:tr>
              <a:tr h="298977">
                <a:tc>
                  <a:txBody>
                    <a:bodyPr/>
                    <a:lstStyle/>
                    <a:p>
                      <a:r>
                        <a:rPr lang="en-US" sz="1400" dirty="0">
                          <a:latin typeface="Calibri" panose="020F0502020204030204" pitchFamily="34" charset="0"/>
                          <a:cs typeface="Calibri" panose="020F0502020204030204" pitchFamily="34" charset="0"/>
                        </a:rPr>
                        <a:t>Long. </a:t>
                      </a:r>
                      <a:r>
                        <a:rPr lang="en-US" sz="1400" dirty="0" err="1">
                          <a:latin typeface="Calibri" panose="020F0502020204030204" pitchFamily="34" charset="0"/>
                          <a:cs typeface="Calibri" panose="020F0502020204030204" pitchFamily="34" charset="0"/>
                        </a:rPr>
                        <a:t>emitt</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meVs</a:t>
                      </a:r>
                      <a:r>
                        <a:rPr lang="en-US" sz="1400" dirty="0">
                          <a:latin typeface="Calibri" panose="020F0502020204030204" pitchFamily="34" charset="0"/>
                          <a:cs typeface="Calibri" panose="020F0502020204030204" pitchFamily="34" charset="0"/>
                        </a:rPr>
                        <a:t>]</a:t>
                      </a:r>
                    </a:p>
                  </a:txBody>
                  <a:tcPr/>
                </a:tc>
                <a:tc>
                  <a:txBody>
                    <a:bodyPr/>
                    <a:lstStyle/>
                    <a:p>
                      <a:r>
                        <a:rPr lang="en-US" sz="1400" dirty="0">
                          <a:latin typeface="Calibri" panose="020F0502020204030204" pitchFamily="34" charset="0"/>
                          <a:cs typeface="Calibri" panose="020F0502020204030204" pitchFamily="34" charset="0"/>
                        </a:rPr>
                        <a:t>26.7</a:t>
                      </a:r>
                    </a:p>
                  </a:txBody>
                  <a:tcPr/>
                </a:tc>
                <a:tc>
                  <a:txBody>
                    <a:bodyPr/>
                    <a:lstStyle/>
                    <a:p>
                      <a:r>
                        <a:rPr lang="en-US" sz="1400" dirty="0">
                          <a:latin typeface="Calibri" panose="020F0502020204030204" pitchFamily="34" charset="0"/>
                          <a:cs typeface="Calibri" panose="020F0502020204030204" pitchFamily="34" charset="0"/>
                        </a:rPr>
                        <a:t>&lt;22.5</a:t>
                      </a:r>
                    </a:p>
                  </a:txBody>
                  <a:tcPr/>
                </a:tc>
                <a:tc>
                  <a:txBody>
                    <a:bodyPr/>
                    <a:lstStyle/>
                    <a:p>
                      <a:r>
                        <a:rPr lang="en-US" sz="1400" dirty="0">
                          <a:latin typeface="Calibri" panose="020F0502020204030204" pitchFamily="34" charset="0"/>
                          <a:cs typeface="Calibri" panose="020F0502020204030204" pitchFamily="34" charset="0"/>
                        </a:rPr>
                        <a:t>12.3</a:t>
                      </a:r>
                    </a:p>
                  </a:txBody>
                  <a:tcPr/>
                </a:tc>
                <a:extLst>
                  <a:ext uri="{0D108BD9-81ED-4DB2-BD59-A6C34878D82A}">
                    <a16:rowId xmlns:a16="http://schemas.microsoft.com/office/drawing/2014/main" val="1080189708"/>
                  </a:ext>
                </a:extLst>
              </a:tr>
              <a:tr h="298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latin typeface="Calibri" panose="020F0502020204030204" pitchFamily="34" charset="0"/>
                          <a:cs typeface="Calibri" panose="020F0502020204030204" pitchFamily="34" charset="0"/>
                        </a:rPr>
                        <a:t>Transv</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emitt</a:t>
                      </a:r>
                      <a:r>
                        <a:rPr lang="en-US" sz="1400" dirty="0">
                          <a:latin typeface="Calibri" panose="020F0502020204030204" pitchFamily="34" charset="0"/>
                          <a:cs typeface="Calibri" panose="020F0502020204030204" pitchFamily="34" charset="0"/>
                        </a:rPr>
                        <a:t> [um]</a:t>
                      </a:r>
                    </a:p>
                  </a:txBody>
                  <a:tcPr/>
                </a:tc>
                <a:tc>
                  <a:txBody>
                    <a:bodyPr/>
                    <a:lstStyle/>
                    <a:p>
                      <a:r>
                        <a:rPr lang="en-US" sz="1400" dirty="0">
                          <a:latin typeface="Calibri" panose="020F0502020204030204" pitchFamily="34" charset="0"/>
                          <a:cs typeface="Calibri" panose="020F0502020204030204" pitchFamily="34" charset="0"/>
                        </a:rPr>
                        <a:t>55</a:t>
                      </a:r>
                    </a:p>
                  </a:txBody>
                  <a:tcPr/>
                </a:tc>
                <a:tc>
                  <a:txBody>
                    <a:bodyPr/>
                    <a:lstStyle/>
                    <a:p>
                      <a:r>
                        <a:rPr lang="en-US" sz="1400" dirty="0">
                          <a:latin typeface="Calibri" panose="020F0502020204030204" pitchFamily="34" charset="0"/>
                          <a:cs typeface="Calibri" panose="020F0502020204030204" pitchFamily="34" charset="0"/>
                        </a:rPr>
                        <a:t>&lt;22.5</a:t>
                      </a:r>
                    </a:p>
                  </a:txBody>
                  <a:tcPr/>
                </a:tc>
                <a:tc>
                  <a:txBody>
                    <a:bodyPr/>
                    <a:lstStyle/>
                    <a:p>
                      <a:r>
                        <a:rPr lang="en-US" sz="1400" dirty="0">
                          <a:latin typeface="Calibri" panose="020F0502020204030204" pitchFamily="34" charset="0"/>
                          <a:cs typeface="Calibri" panose="020F0502020204030204" pitchFamily="34" charset="0"/>
                        </a:rPr>
                        <a:t>24</a:t>
                      </a:r>
                    </a:p>
                  </a:txBody>
                  <a:tcPr/>
                </a:tc>
                <a:extLst>
                  <a:ext uri="{0D108BD9-81ED-4DB2-BD59-A6C34878D82A}">
                    <a16:rowId xmlns:a16="http://schemas.microsoft.com/office/drawing/2014/main" val="2301541677"/>
                  </a:ext>
                </a:extLst>
              </a:tr>
            </a:tbl>
          </a:graphicData>
        </a:graphic>
      </p:graphicFrame>
    </p:spTree>
    <p:extLst>
      <p:ext uri="{BB962C8B-B14F-4D97-AF65-F5344CB8AC3E}">
        <p14:creationId xmlns:p14="http://schemas.microsoft.com/office/powerpoint/2010/main" val="40954010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229068</TotalTime>
  <Words>3681</Words>
  <Application>Microsoft Macintosh PowerPoint</Application>
  <PresentationFormat>On-screen Show (16:9)</PresentationFormat>
  <Paragraphs>809</Paragraphs>
  <Slides>28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Arial Narrow</vt:lpstr>
      <vt:lpstr>Arimo</vt:lpstr>
      <vt:lpstr>Arimo Bold</vt:lpstr>
      <vt:lpstr>Calibri</vt:lpstr>
      <vt:lpstr>Helvetica</vt:lpstr>
      <vt:lpstr>Montserrat</vt:lpstr>
      <vt:lpstr>Symbol</vt:lpstr>
      <vt:lpstr>Wingdings</vt:lpstr>
      <vt:lpstr>Office Theme</vt:lpstr>
      <vt:lpstr>PowerPoint Presentation</vt:lpstr>
      <vt:lpstr>Overall Goals and Roadmap Deliverables</vt:lpstr>
      <vt:lpstr>PowerPoint Presentation</vt:lpstr>
      <vt:lpstr>Roadmap Workpackages</vt:lpstr>
      <vt:lpstr>Beam-induced Background (MDI)</vt:lpstr>
      <vt:lpstr>Proton Complex (ACC)</vt:lpstr>
      <vt:lpstr>Target (TAR/HFM)</vt:lpstr>
      <vt:lpstr>Muon Cooling (ACC)</vt:lpstr>
      <vt:lpstr>Muon Cooling (ACC)</vt:lpstr>
      <vt:lpstr>Muon Cooling RF Technology (RF/MOD)</vt:lpstr>
      <vt:lpstr>Muon Cooling Solenoids (HFM)</vt:lpstr>
      <vt:lpstr>Muon 6D Cooling Cell (MOD)</vt:lpstr>
      <vt:lpstr>Muon Cooling Demonstrator (DEM)</vt:lpstr>
      <vt:lpstr>RCS Design (ACC)</vt:lpstr>
      <vt:lpstr>Fast-ramping RCD Dipoles (FR)</vt:lpstr>
      <vt:lpstr>Collider Ring (ACC)</vt:lpstr>
      <vt:lpstr>Collider Ring Magnets (HFM)</vt:lpstr>
      <vt:lpstr>Collective Effects (ACC)</vt:lpstr>
      <vt:lpstr>Site (SITE/NF/INT)</vt:lpstr>
      <vt:lpstr>Site (SITE/INT)</vt:lpstr>
      <vt:lpstr>PowerPoint Presentation</vt:lpstr>
      <vt:lpstr>Summary</vt:lpstr>
      <vt:lpstr>IMCC/MuCol Partners</vt:lpstr>
      <vt:lpstr>Roadmap Workpackages</vt:lpstr>
      <vt:lpstr>IMCC Organisation and Resources</vt:lpstr>
      <vt:lpstr>Reserve</vt:lpstr>
      <vt:lpstr>Technically Limited Timeline for Development Phase</vt:lpstr>
      <vt:lpstr>For Reference: Organisation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MuCol_template</dc:title>
  <dc:subject/>
  <dc:creator/>
  <dc:description/>
  <cp:lastModifiedBy>Steinar Stapnes</cp:lastModifiedBy>
  <cp:revision>239</cp:revision>
  <cp:lastPrinted>2025-02-10T12:33:26Z</cp:lastPrinted>
  <dcterms:created xsi:type="dcterms:W3CDTF">2023-06-08T13:19:21Z</dcterms:created>
  <dcterms:modified xsi:type="dcterms:W3CDTF">2025-03-04T08:20:47Z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23</vt:r8>
  </property>
</Properties>
</file>