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2" r:id="rId2"/>
  </p:sldMasterIdLst>
  <p:notesMasterIdLst>
    <p:notesMasterId r:id="rId22"/>
  </p:notesMasterIdLst>
  <p:handoutMasterIdLst>
    <p:handoutMasterId r:id="rId23"/>
  </p:handoutMasterIdLst>
  <p:sldIdLst>
    <p:sldId id="264" r:id="rId3"/>
    <p:sldId id="258" r:id="rId4"/>
    <p:sldId id="284" r:id="rId5"/>
    <p:sldId id="267" r:id="rId6"/>
    <p:sldId id="268" r:id="rId7"/>
    <p:sldId id="270" r:id="rId8"/>
    <p:sldId id="271" r:id="rId9"/>
    <p:sldId id="272" r:id="rId10"/>
    <p:sldId id="273" r:id="rId11"/>
    <p:sldId id="277" r:id="rId12"/>
    <p:sldId id="278" r:id="rId13"/>
    <p:sldId id="280" r:id="rId14"/>
    <p:sldId id="266" r:id="rId15"/>
    <p:sldId id="276" r:id="rId16"/>
    <p:sldId id="285" r:id="rId17"/>
    <p:sldId id="286" r:id="rId18"/>
    <p:sldId id="275" r:id="rId19"/>
    <p:sldId id="279" r:id="rId20"/>
    <p:sldId id="283" r:id="rId21"/>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30" autoAdjust="0"/>
    <p:restoredTop sz="94579" autoAdjust="0"/>
  </p:normalViewPr>
  <p:slideViewPr>
    <p:cSldViewPr snapToObjects="1" showGuides="1">
      <p:cViewPr varScale="1">
        <p:scale>
          <a:sx n="158" d="100"/>
          <a:sy n="158" d="100"/>
        </p:scale>
        <p:origin x="354"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18/03/2025</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18/03/2025</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8"/>
          <a:stretch>
            <a:fillRect/>
          </a:stretch>
        </p:blipFill>
        <p:spPr>
          <a:xfrm>
            <a:off x="8305800" y="209550"/>
            <a:ext cx="609600" cy="6096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gif"/><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arxiv.org/pdf/physics/0309023" TargetMode="External"/><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hyperlink" Target="https://indico.fnal.gov/event/64984/contributions/299942/attachments/182895/251382/Design_of_RF_cavities_for_Muon_Cooling_Fermilab_v04.pdf" TargetMode="Externa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a:stretch>
            <a:fillRect/>
          </a:stretch>
        </p:blipFill>
        <p:spPr>
          <a:xfrm>
            <a:off x="132503" y="57150"/>
            <a:ext cx="1391497" cy="1391497"/>
          </a:xfrm>
          <a:prstGeom prst="rect">
            <a:avLst/>
          </a:prstGeom>
        </p:spPr>
      </p:pic>
      <p:sp>
        <p:nvSpPr>
          <p:cNvPr id="87" name="ZoneTexte 86"/>
          <p:cNvSpPr txBox="1"/>
          <p:nvPr/>
        </p:nvSpPr>
        <p:spPr>
          <a:xfrm>
            <a:off x="0" y="3905453"/>
            <a:ext cx="3744416" cy="1323439"/>
          </a:xfrm>
          <a:prstGeom prst="rect">
            <a:avLst/>
          </a:prstGeom>
          <a:noFill/>
        </p:spPr>
        <p:txBody>
          <a:bodyPr wrap="square" rtlCol="0">
            <a:spAutoFit/>
          </a:bodyPr>
          <a:lstStyle/>
          <a:p>
            <a:r>
              <a:rPr lang="en-GB" sz="1600" dirty="0">
                <a:solidFill>
                  <a:schemeClr val="bg1"/>
                </a:solidFill>
                <a:latin typeface="Arial Narrow"/>
                <a:cs typeface="Arial Narrow"/>
              </a:rPr>
              <a:t>Dillon Merenich</a:t>
            </a:r>
            <a:r>
              <a:rPr lang="en-GB" sz="1600" baseline="30000" dirty="0">
                <a:solidFill>
                  <a:schemeClr val="bg1"/>
                </a:solidFill>
                <a:latin typeface="Arial Narrow"/>
                <a:cs typeface="Arial Narrow"/>
              </a:rPr>
              <a:t>1</a:t>
            </a:r>
            <a:r>
              <a:rPr lang="en-GB" sz="1600" dirty="0">
                <a:solidFill>
                  <a:schemeClr val="bg1"/>
                </a:solidFill>
                <a:latin typeface="Arial Narrow"/>
                <a:cs typeface="Arial Narrow"/>
              </a:rPr>
              <a:t>, </a:t>
            </a:r>
            <a:r>
              <a:rPr lang="en-GB" sz="1600" dirty="0" err="1">
                <a:solidFill>
                  <a:schemeClr val="bg1"/>
                </a:solidFill>
                <a:latin typeface="Arial Narrow"/>
                <a:cs typeface="Arial Narrow"/>
              </a:rPr>
              <a:t>Tianhuan</a:t>
            </a:r>
            <a:r>
              <a:rPr lang="en-GB" sz="1600" dirty="0">
                <a:solidFill>
                  <a:schemeClr val="bg1"/>
                </a:solidFill>
                <a:latin typeface="Arial Narrow"/>
                <a:cs typeface="Arial Narrow"/>
              </a:rPr>
              <a:t> Luo</a:t>
            </a:r>
            <a:r>
              <a:rPr lang="en-GB" sz="1600" baseline="30000" dirty="0">
                <a:solidFill>
                  <a:schemeClr val="bg1"/>
                </a:solidFill>
                <a:latin typeface="Arial Narrow"/>
                <a:cs typeface="Arial Narrow"/>
              </a:rPr>
              <a:t>2</a:t>
            </a:r>
            <a:r>
              <a:rPr lang="en-GB" sz="1600" dirty="0">
                <a:solidFill>
                  <a:schemeClr val="bg1"/>
                </a:solidFill>
                <a:latin typeface="Arial Narrow"/>
                <a:cs typeface="Arial Narrow"/>
              </a:rPr>
              <a:t>, Xueying Lu</a:t>
            </a:r>
            <a:r>
              <a:rPr lang="en-GB" sz="1600" baseline="30000" dirty="0">
                <a:solidFill>
                  <a:schemeClr val="bg1"/>
                </a:solidFill>
                <a:latin typeface="Arial Narrow"/>
                <a:cs typeface="Arial Narrow"/>
              </a:rPr>
              <a:t>1,3</a:t>
            </a:r>
            <a:endParaRPr lang="en-GB" sz="1600" dirty="0">
              <a:solidFill>
                <a:schemeClr val="bg1"/>
              </a:solidFill>
              <a:latin typeface="Arial Narrow"/>
              <a:cs typeface="Arial Narrow"/>
            </a:endParaRPr>
          </a:p>
          <a:p>
            <a:r>
              <a:rPr lang="en-GB" sz="1600" dirty="0">
                <a:solidFill>
                  <a:schemeClr val="bg1"/>
                </a:solidFill>
                <a:latin typeface="Arial Narrow"/>
                <a:cs typeface="Arial Narrow"/>
              </a:rPr>
              <a:t>Northern Illinois University</a:t>
            </a:r>
            <a:r>
              <a:rPr lang="en-GB" sz="1600" baseline="30000" dirty="0">
                <a:solidFill>
                  <a:schemeClr val="bg1"/>
                </a:solidFill>
                <a:latin typeface="Arial Narrow"/>
                <a:cs typeface="Arial Narrow"/>
              </a:rPr>
              <a:t>1</a:t>
            </a:r>
          </a:p>
          <a:p>
            <a:r>
              <a:rPr lang="en-GB" sz="1600" dirty="0">
                <a:solidFill>
                  <a:schemeClr val="bg1"/>
                </a:solidFill>
                <a:latin typeface="Arial Narrow"/>
                <a:cs typeface="Arial Narrow"/>
              </a:rPr>
              <a:t>Lawrence Berkeley National Lab</a:t>
            </a:r>
            <a:r>
              <a:rPr lang="en-GB" sz="1600" baseline="30000" dirty="0">
                <a:solidFill>
                  <a:schemeClr val="bg1"/>
                </a:solidFill>
                <a:latin typeface="Arial Narrow"/>
                <a:cs typeface="Arial Narrow"/>
              </a:rPr>
              <a:t>2 </a:t>
            </a:r>
          </a:p>
          <a:p>
            <a:r>
              <a:rPr lang="en-GB" sz="1600" dirty="0">
                <a:solidFill>
                  <a:schemeClr val="bg1"/>
                </a:solidFill>
                <a:latin typeface="Arial Narrow"/>
                <a:cs typeface="Arial Narrow"/>
              </a:rPr>
              <a:t>Argonne National Lab</a:t>
            </a:r>
            <a:r>
              <a:rPr lang="en-GB" sz="1600" baseline="30000" dirty="0">
                <a:solidFill>
                  <a:schemeClr val="bg1"/>
                </a:solidFill>
                <a:latin typeface="Arial Narrow"/>
                <a:cs typeface="Arial Narrow"/>
              </a:rPr>
              <a:t>3</a:t>
            </a:r>
          </a:p>
          <a:p>
            <a:r>
              <a:rPr lang="fr-FR" sz="1600" dirty="0">
                <a:solidFill>
                  <a:schemeClr val="bg1"/>
                </a:solidFill>
                <a:latin typeface="Arial Narrow"/>
                <a:cs typeface="Arial Narrow"/>
              </a:rPr>
              <a:t>March 18, 2025</a:t>
            </a:r>
            <a:endParaRPr lang="en-GB" sz="1600" dirty="0"/>
          </a:p>
        </p:txBody>
      </p:sp>
      <p:sp>
        <p:nvSpPr>
          <p:cNvPr id="11" name="ZoneTexte 10"/>
          <p:cNvSpPr txBox="1"/>
          <p:nvPr/>
        </p:nvSpPr>
        <p:spPr>
          <a:xfrm>
            <a:off x="2535766" y="2038350"/>
            <a:ext cx="4377267" cy="1077218"/>
          </a:xfrm>
          <a:prstGeom prst="rect">
            <a:avLst/>
          </a:prstGeom>
          <a:noFill/>
        </p:spPr>
        <p:txBody>
          <a:bodyPr wrap="square" rtlCol="0">
            <a:spAutoFit/>
          </a:bodyPr>
          <a:lstStyle/>
          <a:p>
            <a:pPr algn="ctr"/>
            <a:r>
              <a:rPr lang="en-US" sz="3200" b="1" i="1" dirty="0">
                <a:latin typeface="Arial Narrow"/>
                <a:cs typeface="Arial Narrow"/>
              </a:rPr>
              <a:t>Beam Loading of Windowed RF Cavities</a:t>
            </a:r>
            <a:endParaRPr lang="en-GB" sz="3200" b="1" i="1" dirty="0"/>
          </a:p>
        </p:txBody>
      </p:sp>
      <p:pic>
        <p:nvPicPr>
          <p:cNvPr id="1026" name="Picture 2">
            <a:extLst>
              <a:ext uri="{FF2B5EF4-FFF2-40B4-BE49-F238E27FC236}">
                <a16:creationId xmlns:a16="http://schemas.microsoft.com/office/drawing/2014/main" id="{7BAE7514-BAC8-68B8-04B0-D95EA1BE51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2320" y="95182"/>
            <a:ext cx="473591" cy="47550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BCC8566-7452-6AE6-4D73-19F5917974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15170" y="79907"/>
            <a:ext cx="1359946" cy="47550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E98E67F-1740-B9E5-F4FB-C11C0B759C30}"/>
              </a:ext>
            </a:extLst>
          </p:cNvPr>
          <p:cNvPicPr>
            <a:picLocks noChangeAspect="1"/>
          </p:cNvPicPr>
          <p:nvPr/>
        </p:nvPicPr>
        <p:blipFill>
          <a:blip r:embed="rId7"/>
          <a:stretch>
            <a:fillRect/>
          </a:stretch>
        </p:blipFill>
        <p:spPr>
          <a:xfrm>
            <a:off x="7399737" y="585967"/>
            <a:ext cx="1689664" cy="50975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03F786-FBDF-B424-E0D8-6567DAB0815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55BD49B-4517-205C-9375-F6C535295F90}"/>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le 3">
            <a:extLst>
              <a:ext uri="{FF2B5EF4-FFF2-40B4-BE49-F238E27FC236}">
                <a16:creationId xmlns:a16="http://schemas.microsoft.com/office/drawing/2014/main" id="{CBD91FC1-765B-2316-6F9D-17CACE7C8682}"/>
              </a:ext>
            </a:extLst>
          </p:cNvPr>
          <p:cNvSpPr>
            <a:spLocks noGrp="1"/>
          </p:cNvSpPr>
          <p:nvPr>
            <p:ph type="title"/>
          </p:nvPr>
        </p:nvSpPr>
        <p:spPr>
          <a:xfrm>
            <a:off x="1295400" y="206375"/>
            <a:ext cx="6444952" cy="857250"/>
          </a:xfrm>
        </p:spPr>
        <p:txBody>
          <a:bodyPr/>
          <a:lstStyle/>
          <a:p>
            <a:pPr algn="l"/>
            <a:r>
              <a:rPr lang="en-US" dirty="0"/>
              <a:t>Wakefield Results Using CST PIC – Pillbox with a Pipe</a:t>
            </a:r>
          </a:p>
        </p:txBody>
      </p:sp>
      <p:grpSp>
        <p:nvGrpSpPr>
          <p:cNvPr id="2" name="Group 1">
            <a:extLst>
              <a:ext uri="{FF2B5EF4-FFF2-40B4-BE49-F238E27FC236}">
                <a16:creationId xmlns:a16="http://schemas.microsoft.com/office/drawing/2014/main" id="{BE0C8C5F-D942-9964-2DF5-5D15C881AE61}"/>
              </a:ext>
            </a:extLst>
          </p:cNvPr>
          <p:cNvGrpSpPr/>
          <p:nvPr/>
        </p:nvGrpSpPr>
        <p:grpSpPr>
          <a:xfrm>
            <a:off x="7092924" y="1092656"/>
            <a:ext cx="2047597" cy="1479093"/>
            <a:chOff x="6372200" y="2571750"/>
            <a:chExt cx="2161898" cy="1872208"/>
          </a:xfrm>
        </p:grpSpPr>
        <p:pic>
          <p:nvPicPr>
            <p:cNvPr id="6" name="Picture 5">
              <a:extLst>
                <a:ext uri="{FF2B5EF4-FFF2-40B4-BE49-F238E27FC236}">
                  <a16:creationId xmlns:a16="http://schemas.microsoft.com/office/drawing/2014/main" id="{CBCA4BE9-BB31-2D79-3F5B-C892733A0C8A}"/>
                </a:ext>
              </a:extLst>
            </p:cNvPr>
            <p:cNvPicPr>
              <a:picLocks noChangeAspect="1"/>
            </p:cNvPicPr>
            <p:nvPr/>
          </p:nvPicPr>
          <p:blipFill>
            <a:blip r:embed="rId2"/>
            <a:stretch>
              <a:fillRect/>
            </a:stretch>
          </p:blipFill>
          <p:spPr>
            <a:xfrm>
              <a:off x="6372200" y="2571750"/>
              <a:ext cx="2161898" cy="1872208"/>
            </a:xfrm>
            <a:prstGeom prst="rect">
              <a:avLst/>
            </a:prstGeom>
          </p:spPr>
        </p:pic>
        <p:sp>
          <p:nvSpPr>
            <p:cNvPr id="8" name="Rectangle 7">
              <a:extLst>
                <a:ext uri="{FF2B5EF4-FFF2-40B4-BE49-F238E27FC236}">
                  <a16:creationId xmlns:a16="http://schemas.microsoft.com/office/drawing/2014/main" id="{577EA096-1279-FD61-3832-53F0D53AA258}"/>
                </a:ext>
              </a:extLst>
            </p:cNvPr>
            <p:cNvSpPr/>
            <p:nvPr/>
          </p:nvSpPr>
          <p:spPr>
            <a:xfrm>
              <a:off x="6389084" y="2571750"/>
              <a:ext cx="2145014" cy="187220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F6DC1F0C-0160-2018-2C37-987371C9CD1E}"/>
              </a:ext>
            </a:extLst>
          </p:cNvPr>
          <p:cNvSpPr txBox="1"/>
          <p:nvPr/>
        </p:nvSpPr>
        <p:spPr>
          <a:xfrm>
            <a:off x="7207013" y="675439"/>
            <a:ext cx="1936987" cy="369332"/>
          </a:xfrm>
          <a:prstGeom prst="rect">
            <a:avLst/>
          </a:prstGeom>
          <a:solidFill>
            <a:schemeClr val="accent1">
              <a:lumMod val="40000"/>
              <a:lumOff val="60000"/>
            </a:schemeClr>
          </a:solidFill>
        </p:spPr>
        <p:txBody>
          <a:bodyPr wrap="square" rtlCol="0">
            <a:spAutoFit/>
          </a:bodyPr>
          <a:lstStyle/>
          <a:p>
            <a:pPr algn="ctr"/>
            <a:r>
              <a:rPr lang="en-US" dirty="0"/>
              <a:t>Wakefield model</a:t>
            </a:r>
          </a:p>
        </p:txBody>
      </p:sp>
      <p:sp>
        <p:nvSpPr>
          <p:cNvPr id="13" name="Content Placeholder 12">
            <a:extLst>
              <a:ext uri="{FF2B5EF4-FFF2-40B4-BE49-F238E27FC236}">
                <a16:creationId xmlns:a16="http://schemas.microsoft.com/office/drawing/2014/main" id="{DDA94B4A-B548-6FC4-AD8B-45E352DF88A4}"/>
              </a:ext>
            </a:extLst>
          </p:cNvPr>
          <p:cNvSpPr>
            <a:spLocks noGrp="1"/>
          </p:cNvSpPr>
          <p:nvPr>
            <p:ph sz="quarter" idx="12"/>
          </p:nvPr>
        </p:nvSpPr>
        <p:spPr>
          <a:xfrm>
            <a:off x="7383082" y="2619634"/>
            <a:ext cx="2154700" cy="562631"/>
          </a:xfrm>
        </p:spPr>
        <p:txBody>
          <a:bodyPr/>
          <a:lstStyle/>
          <a:p>
            <a:pPr marL="0" indent="0">
              <a:buNone/>
            </a:pPr>
            <a:r>
              <a:rPr lang="en-US" dirty="0" err="1"/>
              <a:t>rp</a:t>
            </a:r>
            <a:r>
              <a:rPr lang="en-US" dirty="0"/>
              <a:t>=25mm, d=12mm</a:t>
            </a:r>
          </a:p>
          <a:p>
            <a:endParaRPr lang="en-US" dirty="0"/>
          </a:p>
        </p:txBody>
      </p:sp>
      <p:pic>
        <p:nvPicPr>
          <p:cNvPr id="14" name="Picture 13">
            <a:extLst>
              <a:ext uri="{FF2B5EF4-FFF2-40B4-BE49-F238E27FC236}">
                <a16:creationId xmlns:a16="http://schemas.microsoft.com/office/drawing/2014/main" id="{9F865B47-B233-CE36-7C7A-2753594C7669}"/>
              </a:ext>
            </a:extLst>
          </p:cNvPr>
          <p:cNvPicPr>
            <a:picLocks noChangeAspect="1"/>
          </p:cNvPicPr>
          <p:nvPr/>
        </p:nvPicPr>
        <p:blipFill>
          <a:blip r:embed="rId3"/>
          <a:stretch>
            <a:fillRect/>
          </a:stretch>
        </p:blipFill>
        <p:spPr>
          <a:xfrm>
            <a:off x="135451" y="1262173"/>
            <a:ext cx="3231374" cy="2317689"/>
          </a:xfrm>
          <a:prstGeom prst="rect">
            <a:avLst/>
          </a:prstGeom>
        </p:spPr>
      </p:pic>
      <p:pic>
        <p:nvPicPr>
          <p:cNvPr id="15" name="Picture 14">
            <a:extLst>
              <a:ext uri="{FF2B5EF4-FFF2-40B4-BE49-F238E27FC236}">
                <a16:creationId xmlns:a16="http://schemas.microsoft.com/office/drawing/2014/main" id="{0334085F-489D-0987-303B-17FA986E3BC1}"/>
              </a:ext>
            </a:extLst>
          </p:cNvPr>
          <p:cNvPicPr>
            <a:picLocks noChangeAspect="1"/>
          </p:cNvPicPr>
          <p:nvPr/>
        </p:nvPicPr>
        <p:blipFill>
          <a:blip r:embed="rId4"/>
          <a:stretch>
            <a:fillRect/>
          </a:stretch>
        </p:blipFill>
        <p:spPr>
          <a:xfrm>
            <a:off x="3482444" y="1181779"/>
            <a:ext cx="3455302" cy="2398083"/>
          </a:xfrm>
          <a:prstGeom prst="rect">
            <a:avLst/>
          </a:prstGeom>
        </p:spPr>
      </p:pic>
      <p:sp>
        <p:nvSpPr>
          <p:cNvPr id="16" name="TextBox 15">
            <a:extLst>
              <a:ext uri="{FF2B5EF4-FFF2-40B4-BE49-F238E27FC236}">
                <a16:creationId xmlns:a16="http://schemas.microsoft.com/office/drawing/2014/main" id="{1A4220EA-A40A-4FD5-FA67-66FF0E7009FE}"/>
              </a:ext>
            </a:extLst>
          </p:cNvPr>
          <p:cNvSpPr txBox="1"/>
          <p:nvPr/>
        </p:nvSpPr>
        <p:spPr>
          <a:xfrm>
            <a:off x="5005097" y="1245297"/>
            <a:ext cx="635456" cy="369332"/>
          </a:xfrm>
          <a:prstGeom prst="rect">
            <a:avLst/>
          </a:prstGeom>
          <a:solidFill>
            <a:schemeClr val="accent1">
              <a:lumMod val="40000"/>
              <a:lumOff val="60000"/>
            </a:schemeClr>
          </a:solidFill>
        </p:spPr>
        <p:txBody>
          <a:bodyPr wrap="square" rtlCol="0">
            <a:spAutoFit/>
          </a:bodyPr>
          <a:lstStyle/>
          <a:p>
            <a:pPr algn="ctr"/>
            <a:r>
              <a:rPr lang="el-GR" dirty="0"/>
              <a:t>β</a:t>
            </a:r>
            <a:r>
              <a:rPr lang="en-US" dirty="0"/>
              <a:t>=1</a:t>
            </a:r>
          </a:p>
        </p:txBody>
      </p:sp>
      <p:sp>
        <p:nvSpPr>
          <p:cNvPr id="17" name="TextBox 16">
            <a:extLst>
              <a:ext uri="{FF2B5EF4-FFF2-40B4-BE49-F238E27FC236}">
                <a16:creationId xmlns:a16="http://schemas.microsoft.com/office/drawing/2014/main" id="{8A4E585F-469E-9F78-89CA-3FA8C7A624EB}"/>
              </a:ext>
            </a:extLst>
          </p:cNvPr>
          <p:cNvSpPr txBox="1"/>
          <p:nvPr/>
        </p:nvSpPr>
        <p:spPr>
          <a:xfrm>
            <a:off x="1979712" y="2938271"/>
            <a:ext cx="803915" cy="369332"/>
          </a:xfrm>
          <a:prstGeom prst="rect">
            <a:avLst/>
          </a:prstGeom>
          <a:solidFill>
            <a:schemeClr val="accent1">
              <a:lumMod val="40000"/>
              <a:lumOff val="60000"/>
            </a:schemeClr>
          </a:solidFill>
        </p:spPr>
        <p:txBody>
          <a:bodyPr wrap="square" rtlCol="0">
            <a:spAutoFit/>
          </a:bodyPr>
          <a:lstStyle/>
          <a:p>
            <a:pPr algn="ctr"/>
            <a:r>
              <a:rPr lang="el-GR" dirty="0"/>
              <a:t>β</a:t>
            </a:r>
            <a:r>
              <a:rPr lang="en-US" dirty="0"/>
              <a:t>=0.9</a:t>
            </a:r>
          </a:p>
        </p:txBody>
      </p:sp>
      <p:sp>
        <p:nvSpPr>
          <p:cNvPr id="18" name="TextBox 17">
            <a:extLst>
              <a:ext uri="{FF2B5EF4-FFF2-40B4-BE49-F238E27FC236}">
                <a16:creationId xmlns:a16="http://schemas.microsoft.com/office/drawing/2014/main" id="{0CEE80D8-078D-75B5-AF5F-886BBB9FD05A}"/>
              </a:ext>
            </a:extLst>
          </p:cNvPr>
          <p:cNvSpPr txBox="1"/>
          <p:nvPr/>
        </p:nvSpPr>
        <p:spPr>
          <a:xfrm>
            <a:off x="2130153" y="3852813"/>
            <a:ext cx="2874944" cy="830997"/>
          </a:xfrm>
          <a:prstGeom prst="rect">
            <a:avLst/>
          </a:prstGeom>
          <a:solidFill>
            <a:schemeClr val="bg2">
              <a:lumMod val="90000"/>
            </a:schemeClr>
          </a:solidFill>
        </p:spPr>
        <p:txBody>
          <a:bodyPr wrap="square" rtlCol="0" anchor="t">
            <a:spAutoFit/>
          </a:bodyPr>
          <a:lstStyle/>
          <a:p>
            <a:pPr marL="190500" algn="ctr">
              <a:spcAft>
                <a:spcPts val="300"/>
              </a:spcAft>
            </a:pPr>
            <a:r>
              <a:rPr lang="en-US" sz="1600" b="0" dirty="0">
                <a:solidFill>
                  <a:srgbClr val="FF0000"/>
                </a:solidFill>
                <a:effectLst/>
                <a:latin typeface="Arial" panose="020B0604020202020204" pitchFamily="34" charset="0"/>
              </a:rPr>
              <a:t>Perfect agreement between postprocessing and Wakefield Solver</a:t>
            </a:r>
          </a:p>
        </p:txBody>
      </p:sp>
    </p:spTree>
    <p:extLst>
      <p:ext uri="{BB962C8B-B14F-4D97-AF65-F5344CB8AC3E}">
        <p14:creationId xmlns:p14="http://schemas.microsoft.com/office/powerpoint/2010/main" val="4177361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68293-2B62-0835-C1F8-338824636D1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056BBC7-4DB1-D862-6079-AFD88776B9DD}"/>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itle 3">
            <a:extLst>
              <a:ext uri="{FF2B5EF4-FFF2-40B4-BE49-F238E27FC236}">
                <a16:creationId xmlns:a16="http://schemas.microsoft.com/office/drawing/2014/main" id="{6936E3F3-15CB-7338-A739-DAB8F99E9FEB}"/>
              </a:ext>
            </a:extLst>
          </p:cNvPr>
          <p:cNvSpPr>
            <a:spLocks noGrp="1"/>
          </p:cNvSpPr>
          <p:nvPr>
            <p:ph type="title"/>
          </p:nvPr>
        </p:nvSpPr>
        <p:spPr>
          <a:xfrm>
            <a:off x="1295400" y="206375"/>
            <a:ext cx="6444952" cy="857250"/>
          </a:xfrm>
        </p:spPr>
        <p:txBody>
          <a:bodyPr/>
          <a:lstStyle/>
          <a:p>
            <a:pPr algn="l"/>
            <a:r>
              <a:rPr lang="en-US" dirty="0" err="1"/>
              <a:t>Wakefields</a:t>
            </a:r>
            <a:r>
              <a:rPr lang="en-US" dirty="0"/>
              <a:t> Results CST PIC Solver</a:t>
            </a:r>
          </a:p>
        </p:txBody>
      </p:sp>
      <p:pic>
        <p:nvPicPr>
          <p:cNvPr id="7" name="Picture 6">
            <a:extLst>
              <a:ext uri="{FF2B5EF4-FFF2-40B4-BE49-F238E27FC236}">
                <a16:creationId xmlns:a16="http://schemas.microsoft.com/office/drawing/2014/main" id="{47329CB4-2E09-1AA0-A004-5993752F4644}"/>
              </a:ext>
            </a:extLst>
          </p:cNvPr>
          <p:cNvPicPr>
            <a:picLocks noChangeAspect="1"/>
          </p:cNvPicPr>
          <p:nvPr/>
        </p:nvPicPr>
        <p:blipFill>
          <a:blip r:embed="rId2"/>
          <a:stretch>
            <a:fillRect/>
          </a:stretch>
        </p:blipFill>
        <p:spPr>
          <a:xfrm>
            <a:off x="51673" y="1177435"/>
            <a:ext cx="3339218" cy="2636719"/>
          </a:xfrm>
          <a:prstGeom prst="rect">
            <a:avLst/>
          </a:prstGeom>
        </p:spPr>
      </p:pic>
      <p:pic>
        <p:nvPicPr>
          <p:cNvPr id="9" name="Picture 8">
            <a:extLst>
              <a:ext uri="{FF2B5EF4-FFF2-40B4-BE49-F238E27FC236}">
                <a16:creationId xmlns:a16="http://schemas.microsoft.com/office/drawing/2014/main" id="{A35836C9-6723-B25A-96D9-FC687AA86151}"/>
              </a:ext>
            </a:extLst>
          </p:cNvPr>
          <p:cNvPicPr>
            <a:picLocks noChangeAspect="1"/>
          </p:cNvPicPr>
          <p:nvPr/>
        </p:nvPicPr>
        <p:blipFill>
          <a:blip r:embed="rId3"/>
          <a:stretch>
            <a:fillRect/>
          </a:stretch>
        </p:blipFill>
        <p:spPr>
          <a:xfrm>
            <a:off x="5377820" y="1177436"/>
            <a:ext cx="3682431" cy="2636720"/>
          </a:xfrm>
          <a:prstGeom prst="rect">
            <a:avLst/>
          </a:prstGeom>
        </p:spPr>
      </p:pic>
      <p:sp>
        <p:nvSpPr>
          <p:cNvPr id="10" name="TextBox 9">
            <a:extLst>
              <a:ext uri="{FF2B5EF4-FFF2-40B4-BE49-F238E27FC236}">
                <a16:creationId xmlns:a16="http://schemas.microsoft.com/office/drawing/2014/main" id="{BF20AF77-C096-1718-366B-80F660C04465}"/>
              </a:ext>
            </a:extLst>
          </p:cNvPr>
          <p:cNvSpPr txBox="1"/>
          <p:nvPr/>
        </p:nvSpPr>
        <p:spPr>
          <a:xfrm>
            <a:off x="473743" y="4144635"/>
            <a:ext cx="2130150" cy="923330"/>
          </a:xfrm>
          <a:prstGeom prst="rect">
            <a:avLst/>
          </a:prstGeom>
          <a:solidFill>
            <a:schemeClr val="accent1">
              <a:lumMod val="40000"/>
              <a:lumOff val="60000"/>
            </a:schemeClr>
          </a:solidFill>
        </p:spPr>
        <p:txBody>
          <a:bodyPr wrap="square" rtlCol="0">
            <a:spAutoFit/>
          </a:bodyPr>
          <a:lstStyle/>
          <a:p>
            <a:pPr algn="ctr"/>
            <a:r>
              <a:rPr lang="en-US" dirty="0"/>
              <a:t>Wakefield vs PIC</a:t>
            </a:r>
          </a:p>
          <a:p>
            <a:pPr algn="ctr"/>
            <a:r>
              <a:rPr lang="en-US" dirty="0"/>
              <a:t>Both extended Vacuum</a:t>
            </a:r>
          </a:p>
        </p:txBody>
      </p:sp>
      <p:sp>
        <p:nvSpPr>
          <p:cNvPr id="12" name="TextBox 11">
            <a:extLst>
              <a:ext uri="{FF2B5EF4-FFF2-40B4-BE49-F238E27FC236}">
                <a16:creationId xmlns:a16="http://schemas.microsoft.com/office/drawing/2014/main" id="{50E2B31E-76C2-72DC-FA98-5D14AA5FABDB}"/>
              </a:ext>
            </a:extLst>
          </p:cNvPr>
          <p:cNvSpPr txBox="1"/>
          <p:nvPr/>
        </p:nvSpPr>
        <p:spPr>
          <a:xfrm>
            <a:off x="6300192" y="4006135"/>
            <a:ext cx="2130150" cy="1200329"/>
          </a:xfrm>
          <a:prstGeom prst="rect">
            <a:avLst/>
          </a:prstGeom>
          <a:solidFill>
            <a:schemeClr val="accent1">
              <a:lumMod val="40000"/>
              <a:lumOff val="60000"/>
            </a:schemeClr>
          </a:solidFill>
        </p:spPr>
        <p:txBody>
          <a:bodyPr wrap="square" rtlCol="0">
            <a:spAutoFit/>
          </a:bodyPr>
          <a:lstStyle/>
          <a:p>
            <a:pPr algn="ctr"/>
            <a:r>
              <a:rPr lang="en-US" dirty="0"/>
              <a:t>PIC Wakefield w pipe incision vs PIC</a:t>
            </a:r>
          </a:p>
          <a:p>
            <a:pPr algn="ctr"/>
            <a:r>
              <a:rPr lang="en-US" dirty="0"/>
              <a:t>extended Vacuum</a:t>
            </a:r>
          </a:p>
        </p:txBody>
      </p:sp>
      <p:sp>
        <p:nvSpPr>
          <p:cNvPr id="21" name="TextBox 20">
            <a:extLst>
              <a:ext uri="{FF2B5EF4-FFF2-40B4-BE49-F238E27FC236}">
                <a16:creationId xmlns:a16="http://schemas.microsoft.com/office/drawing/2014/main" id="{6FF04027-7FBA-E9B6-D4A4-65FB7C00569E}"/>
              </a:ext>
            </a:extLst>
          </p:cNvPr>
          <p:cNvSpPr txBox="1"/>
          <p:nvPr/>
        </p:nvSpPr>
        <p:spPr>
          <a:xfrm>
            <a:off x="3175257" y="4352350"/>
            <a:ext cx="2392069" cy="584775"/>
          </a:xfrm>
          <a:prstGeom prst="rect">
            <a:avLst/>
          </a:prstGeom>
          <a:solidFill>
            <a:schemeClr val="bg2">
              <a:lumMod val="90000"/>
            </a:schemeClr>
          </a:solidFill>
        </p:spPr>
        <p:txBody>
          <a:bodyPr wrap="square" rtlCol="0" anchor="t">
            <a:spAutoFit/>
          </a:bodyPr>
          <a:lstStyle/>
          <a:p>
            <a:pPr marL="190500" algn="ctr">
              <a:spcAft>
                <a:spcPts val="300"/>
              </a:spcAft>
            </a:pPr>
            <a:r>
              <a:rPr lang="en-US" sz="1600" b="0" dirty="0">
                <a:solidFill>
                  <a:srgbClr val="FF0000"/>
                </a:solidFill>
                <a:effectLst/>
                <a:latin typeface="Arial" panose="020B0604020202020204" pitchFamily="34" charset="0"/>
              </a:rPr>
              <a:t>For </a:t>
            </a:r>
            <a:r>
              <a:rPr lang="el-GR" sz="1600" baseline="0" dirty="0">
                <a:solidFill>
                  <a:srgbClr val="FF0000"/>
                </a:solidFill>
              </a:rPr>
              <a:t>μ</a:t>
            </a:r>
            <a:r>
              <a:rPr lang="en-US" sz="1600" baseline="0" dirty="0">
                <a:solidFill>
                  <a:srgbClr val="FF0000"/>
                </a:solidFill>
              </a:rPr>
              <a:t>C</a:t>
            </a:r>
            <a:r>
              <a:rPr lang="en-US" sz="1600" b="0" dirty="0">
                <a:solidFill>
                  <a:srgbClr val="FF0000"/>
                </a:solidFill>
                <a:effectLst/>
                <a:latin typeface="Arial" panose="020B0604020202020204" pitchFamily="34" charset="0"/>
              </a:rPr>
              <a:t> bunches, impact ~ </a:t>
            </a:r>
            <a:r>
              <a:rPr lang="en-US" sz="1600" i="1" dirty="0">
                <a:solidFill>
                  <a:srgbClr val="FF0000"/>
                </a:solidFill>
                <a:latin typeface="Century Schoolbook" panose="02040604050505020304" pitchFamily="18" charset="0"/>
              </a:rPr>
              <a:t>O(MV) </a:t>
            </a:r>
            <a:endParaRPr lang="en-US" sz="1600" b="0" dirty="0">
              <a:solidFill>
                <a:srgbClr val="FF0000"/>
              </a:solidFill>
              <a:effectLst/>
              <a:latin typeface="Arial" panose="020B0604020202020204" pitchFamily="34" charset="0"/>
            </a:endParaRPr>
          </a:p>
        </p:txBody>
      </p:sp>
      <p:sp>
        <p:nvSpPr>
          <p:cNvPr id="15" name="TextBox 14">
            <a:extLst>
              <a:ext uri="{FF2B5EF4-FFF2-40B4-BE49-F238E27FC236}">
                <a16:creationId xmlns:a16="http://schemas.microsoft.com/office/drawing/2014/main" id="{C8698C47-2D14-9644-2525-AFEECC1F4B38}"/>
              </a:ext>
            </a:extLst>
          </p:cNvPr>
          <p:cNvSpPr txBox="1"/>
          <p:nvPr/>
        </p:nvSpPr>
        <p:spPr>
          <a:xfrm>
            <a:off x="3508391" y="2397170"/>
            <a:ext cx="1725799" cy="369332"/>
          </a:xfrm>
          <a:prstGeom prst="rect">
            <a:avLst/>
          </a:prstGeom>
          <a:solidFill>
            <a:schemeClr val="accent1">
              <a:lumMod val="40000"/>
              <a:lumOff val="60000"/>
            </a:schemeClr>
          </a:solidFill>
        </p:spPr>
        <p:txBody>
          <a:bodyPr wrap="square" rtlCol="0">
            <a:spAutoFit/>
          </a:bodyPr>
          <a:lstStyle/>
          <a:p>
            <a:pPr algn="ctr"/>
            <a:r>
              <a:rPr lang="en-US" dirty="0"/>
              <a:t>Extended pipe</a:t>
            </a:r>
          </a:p>
        </p:txBody>
      </p:sp>
      <p:sp>
        <p:nvSpPr>
          <p:cNvPr id="16" name="TextBox 15">
            <a:extLst>
              <a:ext uri="{FF2B5EF4-FFF2-40B4-BE49-F238E27FC236}">
                <a16:creationId xmlns:a16="http://schemas.microsoft.com/office/drawing/2014/main" id="{C97CEC1F-ED6D-7BC7-AFD3-3BC0DF4425B3}"/>
              </a:ext>
            </a:extLst>
          </p:cNvPr>
          <p:cNvSpPr txBox="1"/>
          <p:nvPr/>
        </p:nvSpPr>
        <p:spPr>
          <a:xfrm>
            <a:off x="3989878" y="3814154"/>
            <a:ext cx="702157" cy="369332"/>
          </a:xfrm>
          <a:prstGeom prst="rect">
            <a:avLst/>
          </a:prstGeom>
          <a:solidFill>
            <a:schemeClr val="accent1">
              <a:lumMod val="40000"/>
              <a:lumOff val="60000"/>
            </a:schemeClr>
          </a:solidFill>
        </p:spPr>
        <p:txBody>
          <a:bodyPr wrap="square" rtlCol="0">
            <a:spAutoFit/>
          </a:bodyPr>
          <a:lstStyle/>
          <a:p>
            <a:pPr algn="ctr"/>
            <a:r>
              <a:rPr lang="en-US" dirty="0"/>
              <a:t>Pipe</a:t>
            </a:r>
          </a:p>
        </p:txBody>
      </p:sp>
      <p:cxnSp>
        <p:nvCxnSpPr>
          <p:cNvPr id="22" name="Straight Arrow Connector 21">
            <a:extLst>
              <a:ext uri="{FF2B5EF4-FFF2-40B4-BE49-F238E27FC236}">
                <a16:creationId xmlns:a16="http://schemas.microsoft.com/office/drawing/2014/main" id="{B9F51BFA-7754-A515-DAC4-C2E90BBCA425}"/>
              </a:ext>
            </a:extLst>
          </p:cNvPr>
          <p:cNvCxnSpPr>
            <a:cxnSpLocks/>
          </p:cNvCxnSpPr>
          <p:nvPr/>
        </p:nvCxnSpPr>
        <p:spPr>
          <a:xfrm>
            <a:off x="7020272" y="1063625"/>
            <a:ext cx="0" cy="8466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0F1F04AD-48C8-6087-281B-BD398E305726}"/>
              </a:ext>
            </a:extLst>
          </p:cNvPr>
          <p:cNvSpPr txBox="1"/>
          <p:nvPr/>
        </p:nvSpPr>
        <p:spPr>
          <a:xfrm>
            <a:off x="6411958" y="409980"/>
            <a:ext cx="2160240" cy="646331"/>
          </a:xfrm>
          <a:prstGeom prst="rect">
            <a:avLst/>
          </a:prstGeom>
          <a:solidFill>
            <a:schemeClr val="accent1">
              <a:lumMod val="40000"/>
              <a:lumOff val="60000"/>
            </a:schemeClr>
          </a:solidFill>
        </p:spPr>
        <p:txBody>
          <a:bodyPr wrap="square" rtlCol="0">
            <a:spAutoFit/>
          </a:bodyPr>
          <a:lstStyle/>
          <a:p>
            <a:pPr algn="ctr"/>
            <a:r>
              <a:rPr lang="en-US" dirty="0"/>
              <a:t>Deviation due to vacuum extension</a:t>
            </a:r>
          </a:p>
        </p:txBody>
      </p:sp>
      <p:grpSp>
        <p:nvGrpSpPr>
          <p:cNvPr id="26" name="Group 25">
            <a:extLst>
              <a:ext uri="{FF2B5EF4-FFF2-40B4-BE49-F238E27FC236}">
                <a16:creationId xmlns:a16="http://schemas.microsoft.com/office/drawing/2014/main" id="{2E47896D-5DEB-37EC-C3A2-C0B4B6BC6815}"/>
              </a:ext>
            </a:extLst>
          </p:cNvPr>
          <p:cNvGrpSpPr/>
          <p:nvPr/>
        </p:nvGrpSpPr>
        <p:grpSpPr>
          <a:xfrm>
            <a:off x="3631819" y="2888819"/>
            <a:ext cx="1418276" cy="925337"/>
            <a:chOff x="6372200" y="2571750"/>
            <a:chExt cx="2161898" cy="1872208"/>
          </a:xfrm>
        </p:grpSpPr>
        <p:pic>
          <p:nvPicPr>
            <p:cNvPr id="27" name="Picture 26">
              <a:extLst>
                <a:ext uri="{FF2B5EF4-FFF2-40B4-BE49-F238E27FC236}">
                  <a16:creationId xmlns:a16="http://schemas.microsoft.com/office/drawing/2014/main" id="{17A2451D-F10D-BB57-7492-EF1E0D84E91A}"/>
                </a:ext>
              </a:extLst>
            </p:cNvPr>
            <p:cNvPicPr>
              <a:picLocks noChangeAspect="1"/>
            </p:cNvPicPr>
            <p:nvPr/>
          </p:nvPicPr>
          <p:blipFill>
            <a:blip r:embed="rId4"/>
            <a:stretch>
              <a:fillRect/>
            </a:stretch>
          </p:blipFill>
          <p:spPr>
            <a:xfrm>
              <a:off x="6372200" y="2571750"/>
              <a:ext cx="2161898" cy="1872208"/>
            </a:xfrm>
            <a:prstGeom prst="rect">
              <a:avLst/>
            </a:prstGeom>
            <a:ln>
              <a:noFill/>
            </a:ln>
          </p:spPr>
        </p:pic>
        <p:sp>
          <p:nvSpPr>
            <p:cNvPr id="28" name="Rectangle 27">
              <a:extLst>
                <a:ext uri="{FF2B5EF4-FFF2-40B4-BE49-F238E27FC236}">
                  <a16:creationId xmlns:a16="http://schemas.microsoft.com/office/drawing/2014/main" id="{1D66F146-52BC-F13D-8BAE-B875FD73B27A}"/>
                </a:ext>
              </a:extLst>
            </p:cNvPr>
            <p:cNvSpPr/>
            <p:nvPr/>
          </p:nvSpPr>
          <p:spPr>
            <a:xfrm>
              <a:off x="6389084" y="2571750"/>
              <a:ext cx="2145014" cy="187220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0" name="Picture 29" descr="A blue squares with a white arrow&#10;&#10;AI-generated content may be incorrect.">
            <a:extLst>
              <a:ext uri="{FF2B5EF4-FFF2-40B4-BE49-F238E27FC236}">
                <a16:creationId xmlns:a16="http://schemas.microsoft.com/office/drawing/2014/main" id="{7ABEF313-6692-0CEF-F08D-4C89953B0248}"/>
              </a:ext>
            </a:extLst>
          </p:cNvPr>
          <p:cNvPicPr>
            <a:picLocks noChangeAspect="1"/>
          </p:cNvPicPr>
          <p:nvPr/>
        </p:nvPicPr>
        <p:blipFill>
          <a:blip r:embed="rId5"/>
          <a:stretch>
            <a:fillRect/>
          </a:stretch>
        </p:blipFill>
        <p:spPr>
          <a:xfrm>
            <a:off x="3302913" y="1249952"/>
            <a:ext cx="2162886" cy="1131843"/>
          </a:xfrm>
          <a:prstGeom prst="rect">
            <a:avLst/>
          </a:prstGeom>
        </p:spPr>
      </p:pic>
      <p:pic>
        <p:nvPicPr>
          <p:cNvPr id="32" name="Picture 31">
            <a:extLst>
              <a:ext uri="{FF2B5EF4-FFF2-40B4-BE49-F238E27FC236}">
                <a16:creationId xmlns:a16="http://schemas.microsoft.com/office/drawing/2014/main" id="{8D51B31E-E788-321B-E2CB-D811806EBD68}"/>
              </a:ext>
            </a:extLst>
          </p:cNvPr>
          <p:cNvPicPr>
            <a:picLocks noChangeAspect="1"/>
          </p:cNvPicPr>
          <p:nvPr/>
        </p:nvPicPr>
        <p:blipFill>
          <a:blip r:embed="rId6"/>
          <a:srcRect l="22438" t="6438" r="33462" b="9443"/>
          <a:stretch/>
        </p:blipFill>
        <p:spPr>
          <a:xfrm>
            <a:off x="3282829" y="594116"/>
            <a:ext cx="841622" cy="841622"/>
          </a:xfrm>
          <a:prstGeom prst="rect">
            <a:avLst/>
          </a:prstGeom>
        </p:spPr>
      </p:pic>
    </p:spTree>
    <p:extLst>
      <p:ext uri="{BB962C8B-B14F-4D97-AF65-F5344CB8AC3E}">
        <p14:creationId xmlns:p14="http://schemas.microsoft.com/office/powerpoint/2010/main" val="2001680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382D6-74BC-C1CC-F312-2E252390300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C3150D-37B8-7B13-DA5D-02D636C6D67A}"/>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4" name="Title 3">
            <a:extLst>
              <a:ext uri="{FF2B5EF4-FFF2-40B4-BE49-F238E27FC236}">
                <a16:creationId xmlns:a16="http://schemas.microsoft.com/office/drawing/2014/main" id="{FDCC3189-8381-8AC2-52FB-60CC017AB9B1}"/>
              </a:ext>
            </a:extLst>
          </p:cNvPr>
          <p:cNvSpPr>
            <a:spLocks noGrp="1"/>
          </p:cNvSpPr>
          <p:nvPr>
            <p:ph type="title"/>
          </p:nvPr>
        </p:nvSpPr>
        <p:spPr>
          <a:xfrm>
            <a:off x="1295400" y="206375"/>
            <a:ext cx="6444952" cy="857250"/>
          </a:xfrm>
        </p:spPr>
        <p:txBody>
          <a:bodyPr/>
          <a:lstStyle/>
          <a:p>
            <a:pPr algn="l"/>
            <a:r>
              <a:rPr lang="en-US" dirty="0"/>
              <a:t>Conclusions and Takeaways</a:t>
            </a:r>
          </a:p>
        </p:txBody>
      </p:sp>
      <p:sp>
        <p:nvSpPr>
          <p:cNvPr id="13" name="Content Placeholder 12">
            <a:extLst>
              <a:ext uri="{FF2B5EF4-FFF2-40B4-BE49-F238E27FC236}">
                <a16:creationId xmlns:a16="http://schemas.microsoft.com/office/drawing/2014/main" id="{44BEA018-973F-3970-23CD-0A7D2E12B86B}"/>
              </a:ext>
            </a:extLst>
          </p:cNvPr>
          <p:cNvSpPr>
            <a:spLocks noGrp="1"/>
          </p:cNvSpPr>
          <p:nvPr>
            <p:ph sz="quarter" idx="12"/>
          </p:nvPr>
        </p:nvSpPr>
        <p:spPr>
          <a:xfrm>
            <a:off x="323528" y="1491630"/>
            <a:ext cx="8352928" cy="1728192"/>
          </a:xfrm>
        </p:spPr>
        <p:txBody>
          <a:bodyPr/>
          <a:lstStyle/>
          <a:p>
            <a:endParaRPr lang="en-US" sz="2000" dirty="0"/>
          </a:p>
          <a:p>
            <a:endParaRPr lang="en-US" dirty="0"/>
          </a:p>
        </p:txBody>
      </p:sp>
      <p:sp>
        <p:nvSpPr>
          <p:cNvPr id="2" name="Content Placeholder 12">
            <a:extLst>
              <a:ext uri="{FF2B5EF4-FFF2-40B4-BE49-F238E27FC236}">
                <a16:creationId xmlns:a16="http://schemas.microsoft.com/office/drawing/2014/main" id="{F62CAFC4-F80F-2DCA-52BC-DB360453E585}"/>
              </a:ext>
            </a:extLst>
          </p:cNvPr>
          <p:cNvSpPr txBox="1">
            <a:spLocks/>
          </p:cNvSpPr>
          <p:nvPr/>
        </p:nvSpPr>
        <p:spPr>
          <a:xfrm>
            <a:off x="323528" y="1491630"/>
            <a:ext cx="8352928" cy="331236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CST Wakefield Solver is not suitable to handle windowed geometry – does not acknowledge the windows, regardless of mesh</a:t>
            </a:r>
          </a:p>
          <a:p>
            <a:pPr lvl="1"/>
            <a:r>
              <a:rPr lang="en-US" sz="1400" dirty="0"/>
              <a:t>Pipe insertion has significant impact on the wake</a:t>
            </a:r>
          </a:p>
          <a:p>
            <a:r>
              <a:rPr lang="en-US" sz="1800" dirty="0"/>
              <a:t>CST PIC solver can be used with postprocessing </a:t>
            </a:r>
            <a:r>
              <a:rPr lang="en-US" sz="1800" dirty="0" err="1"/>
              <a:t>wakefield</a:t>
            </a:r>
            <a:r>
              <a:rPr lang="en-US" sz="1800" dirty="0"/>
              <a:t> calculations</a:t>
            </a:r>
          </a:p>
          <a:p>
            <a:pPr lvl="1"/>
            <a:r>
              <a:rPr lang="en-US" sz="1400" dirty="0"/>
              <a:t>Valid for large bunches, need to make sure solver time step is small enough, windows must be transparent to particles, and simulation time must be long enough to propagate all trailing charges</a:t>
            </a:r>
          </a:p>
          <a:p>
            <a:pPr lvl="1"/>
            <a:r>
              <a:rPr lang="en-US" sz="1400" dirty="0"/>
              <a:t>Short bunches not valid outside of frequency range of mesh</a:t>
            </a:r>
          </a:p>
          <a:p>
            <a:pPr lvl="1"/>
            <a:r>
              <a:rPr lang="en-US" sz="1400" dirty="0"/>
              <a:t>Ignores beam scattering effects</a:t>
            </a:r>
          </a:p>
          <a:p>
            <a:r>
              <a:rPr lang="en-US" sz="1800" dirty="0"/>
              <a:t>PIC Solver results indicate CST Wakefield Solver providers a slight overestimate in the near-field wake, but the wake is still significant enough to impact operation (</a:t>
            </a:r>
            <a:r>
              <a:rPr lang="en-US" sz="1800" i="1" dirty="0">
                <a:latin typeface="Century Schoolbook" panose="02040604050505020304" pitchFamily="18" charset="0"/>
              </a:rPr>
              <a:t>O(MV) </a:t>
            </a:r>
            <a:r>
              <a:rPr lang="en-US" sz="1800" i="1" dirty="0"/>
              <a:t>)</a:t>
            </a:r>
          </a:p>
          <a:p>
            <a:r>
              <a:rPr lang="en-US" sz="1800" dirty="0">
                <a:sym typeface="Wingdings" panose="05000000000000000000" pitchFamily="2" charset="2"/>
              </a:rPr>
              <a:t>Studies ignore multiple scattering effects, which may be significant at later stages (B7-B10)</a:t>
            </a:r>
          </a:p>
          <a:p>
            <a:r>
              <a:rPr lang="en-US" sz="1800" dirty="0">
                <a:sym typeface="Wingdings" panose="05000000000000000000" pitchFamily="2" charset="2"/>
              </a:rPr>
              <a:t>Need to assess effects on wakes from </a:t>
            </a:r>
            <a:r>
              <a:rPr lang="en-US" sz="1800">
                <a:sym typeface="Wingdings" panose="05000000000000000000" pitchFamily="2" charset="2"/>
              </a:rPr>
              <a:t>fields in </a:t>
            </a:r>
            <a:r>
              <a:rPr lang="en-US" sz="1800" dirty="0">
                <a:sym typeface="Wingdings" panose="05000000000000000000" pitchFamily="2" charset="2"/>
              </a:rPr>
              <a:t>the extended vacuum</a:t>
            </a:r>
            <a:endParaRPr lang="en-US" sz="1800" dirty="0"/>
          </a:p>
          <a:p>
            <a:endParaRPr lang="en-US" sz="1800" dirty="0"/>
          </a:p>
          <a:p>
            <a:pPr lvl="1"/>
            <a:endParaRPr lang="en-US" sz="1400" dirty="0"/>
          </a:p>
        </p:txBody>
      </p:sp>
    </p:spTree>
    <p:extLst>
      <p:ext uri="{BB962C8B-B14F-4D97-AF65-F5344CB8AC3E}">
        <p14:creationId xmlns:p14="http://schemas.microsoft.com/office/powerpoint/2010/main" val="50160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sp>
        <p:nvSpPr>
          <p:cNvPr id="82" name="Titre 81"/>
          <p:cNvSpPr>
            <a:spLocks noGrp="1"/>
          </p:cNvSpPr>
          <p:nvPr>
            <p:ph type="title"/>
          </p:nvPr>
        </p:nvSpPr>
        <p:spPr/>
        <p:txBody>
          <a:bodyPr/>
          <a:lstStyle/>
          <a:p>
            <a:endParaRPr lang="en-GB"/>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5562600" y="4019550"/>
            <a:ext cx="2971800" cy="830997"/>
          </a:xfrm>
          <a:prstGeom prst="rect">
            <a:avLst/>
          </a:prstGeom>
          <a:noFill/>
        </p:spPr>
        <p:txBody>
          <a:bodyPr wrap="square" rtlCol="0">
            <a:spAutoFit/>
          </a:bodyPr>
          <a:lstStyle/>
          <a:p>
            <a:pPr algn="r"/>
            <a:r>
              <a:rPr lang="en-GB" sz="1600" dirty="0">
                <a:solidFill>
                  <a:schemeClr val="bg1"/>
                </a:solidFill>
                <a:latin typeface="Arial Narrow"/>
                <a:cs typeface="Arial Narrow"/>
              </a:rPr>
              <a:t>Dillon Merenich</a:t>
            </a:r>
          </a:p>
          <a:p>
            <a:pPr algn="r"/>
            <a:r>
              <a:rPr lang="en-GB" sz="1600" dirty="0">
                <a:solidFill>
                  <a:schemeClr val="bg1"/>
                </a:solidFill>
                <a:latin typeface="Arial Narrow"/>
                <a:cs typeface="Arial Narrow"/>
              </a:rPr>
              <a:t>Northern Illinois University</a:t>
            </a:r>
          </a:p>
          <a:p>
            <a:pPr algn="r"/>
            <a:r>
              <a:rPr lang="fr-FR" sz="1600" dirty="0">
                <a:solidFill>
                  <a:schemeClr val="bg1"/>
                </a:solidFill>
                <a:latin typeface="Arial Narrow"/>
                <a:cs typeface="Arial Narrow"/>
              </a:rPr>
              <a:t>March 18, 2025</a:t>
            </a:r>
            <a:endParaRPr lang="en-GB" dirty="0"/>
          </a:p>
        </p:txBody>
      </p:sp>
      <p:sp>
        <p:nvSpPr>
          <p:cNvPr id="11" name="ZoneTexte 10"/>
          <p:cNvSpPr txBox="1"/>
          <p:nvPr/>
        </p:nvSpPr>
        <p:spPr>
          <a:xfrm>
            <a:off x="2535766" y="2038350"/>
            <a:ext cx="4377267" cy="1077218"/>
          </a:xfrm>
          <a:prstGeom prst="rect">
            <a:avLst/>
          </a:prstGeom>
          <a:noFill/>
        </p:spPr>
        <p:txBody>
          <a:bodyPr wrap="square" rtlCol="0">
            <a:spAutoFit/>
          </a:bodyPr>
          <a:lstStyle/>
          <a:p>
            <a:pPr algn="ctr"/>
            <a:r>
              <a:rPr lang="fr-FR" sz="3200" b="1" i="1" dirty="0" err="1">
                <a:latin typeface="Arial Narrow"/>
                <a:cs typeface="Arial Narrow"/>
              </a:rPr>
              <a:t>Thank</a:t>
            </a:r>
            <a:r>
              <a:rPr lang="fr-FR" sz="3200" b="1" i="1" dirty="0">
                <a:latin typeface="Arial Narrow"/>
                <a:cs typeface="Arial Narrow"/>
              </a:rPr>
              <a:t> </a:t>
            </a:r>
            <a:r>
              <a:rPr lang="fr-FR" sz="3200" b="1" i="1" dirty="0" err="1">
                <a:latin typeface="Arial Narrow"/>
                <a:cs typeface="Arial Narrow"/>
              </a:rPr>
              <a:t>you</a:t>
            </a:r>
            <a:endParaRPr lang="fr-FR" sz="3200" b="1" i="1" dirty="0">
              <a:latin typeface="Arial Narrow"/>
              <a:cs typeface="Arial Narrow"/>
            </a:endParaRPr>
          </a:p>
          <a:p>
            <a:pPr algn="ctr"/>
            <a:r>
              <a:rPr lang="fr-FR" sz="3200" b="1" i="1" dirty="0">
                <a:latin typeface="Arial Narrow"/>
                <a:cs typeface="Arial Narrow"/>
              </a:rPr>
              <a:t>for attention</a:t>
            </a:r>
            <a:endParaRPr lang="en-GB" sz="3200" b="1"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BC7F6BA-1777-6CC6-D6FF-1EBC8E5D283E}"/>
            </a:ext>
          </a:extLst>
        </p:cNvPr>
        <p:cNvGrpSpPr/>
        <p:nvPr/>
      </p:nvGrpSpPr>
      <p:grpSpPr>
        <a:xfrm>
          <a:off x="0" y="0"/>
          <a:ext cx="0" cy="0"/>
          <a:chOff x="0" y="0"/>
          <a:chExt cx="0" cy="0"/>
        </a:xfrm>
      </p:grpSpPr>
      <p:pic>
        <p:nvPicPr>
          <p:cNvPr id="10" name="Image 9" descr="MUON-SlideGraph-gradient.png">
            <a:extLst>
              <a:ext uri="{FF2B5EF4-FFF2-40B4-BE49-F238E27FC236}">
                <a16:creationId xmlns:a16="http://schemas.microsoft.com/office/drawing/2014/main" id="{095C7CC6-853B-5316-9D46-2DB8D497C36C}"/>
              </a:ext>
            </a:extLst>
          </p:cNvPr>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a:extLst>
              <a:ext uri="{FF2B5EF4-FFF2-40B4-BE49-F238E27FC236}">
                <a16:creationId xmlns:a16="http://schemas.microsoft.com/office/drawing/2014/main" id="{D4319A93-FE00-366B-C25B-A4423A57D66E}"/>
              </a:ext>
            </a:extLst>
          </p:cNvPr>
          <p:cNvPicPr>
            <a:picLocks noChangeAspect="1"/>
          </p:cNvPicPr>
          <p:nvPr/>
        </p:nvPicPr>
        <p:blipFill>
          <a:blip r:embed="rId3"/>
          <a:stretch>
            <a:fillRect/>
          </a:stretch>
        </p:blipFill>
        <p:spPr>
          <a:xfrm>
            <a:off x="0" y="0"/>
            <a:ext cx="9144000" cy="5140960"/>
          </a:xfrm>
          <a:prstGeom prst="rect">
            <a:avLst/>
          </a:prstGeom>
        </p:spPr>
      </p:pic>
      <p:sp>
        <p:nvSpPr>
          <p:cNvPr id="82" name="Titre 81">
            <a:extLst>
              <a:ext uri="{FF2B5EF4-FFF2-40B4-BE49-F238E27FC236}">
                <a16:creationId xmlns:a16="http://schemas.microsoft.com/office/drawing/2014/main" id="{E0F23DE3-3EC0-C25F-31C8-9D55B93BD3C1}"/>
              </a:ext>
            </a:extLst>
          </p:cNvPr>
          <p:cNvSpPr>
            <a:spLocks noGrp="1"/>
          </p:cNvSpPr>
          <p:nvPr>
            <p:ph type="title"/>
          </p:nvPr>
        </p:nvSpPr>
        <p:spPr/>
        <p:txBody>
          <a:bodyPr/>
          <a:lstStyle/>
          <a:p>
            <a:endParaRPr lang="en-GB"/>
          </a:p>
        </p:txBody>
      </p:sp>
      <p:pic>
        <p:nvPicPr>
          <p:cNvPr id="85" name="Image 84" descr="MCC-LogoCERN.jpg">
            <a:extLst>
              <a:ext uri="{FF2B5EF4-FFF2-40B4-BE49-F238E27FC236}">
                <a16:creationId xmlns:a16="http://schemas.microsoft.com/office/drawing/2014/main" id="{410C3F50-879B-2C07-7CD3-2BB327E7B9D7}"/>
              </a:ext>
            </a:extLst>
          </p:cNvPr>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a:extLst>
              <a:ext uri="{FF2B5EF4-FFF2-40B4-BE49-F238E27FC236}">
                <a16:creationId xmlns:a16="http://schemas.microsoft.com/office/drawing/2014/main" id="{CD60CF1D-B198-F825-D99E-96C88154A1B1}"/>
              </a:ext>
            </a:extLst>
          </p:cNvPr>
          <p:cNvPicPr>
            <a:picLocks noChangeAspect="1"/>
          </p:cNvPicPr>
          <p:nvPr/>
        </p:nvPicPr>
        <p:blipFill>
          <a:blip r:embed="rId5"/>
          <a:stretch>
            <a:fillRect/>
          </a:stretch>
        </p:blipFill>
        <p:spPr>
          <a:xfrm>
            <a:off x="132503" y="57150"/>
            <a:ext cx="1391497" cy="1391497"/>
          </a:xfrm>
          <a:prstGeom prst="rect">
            <a:avLst/>
          </a:prstGeom>
        </p:spPr>
      </p:pic>
      <p:sp>
        <p:nvSpPr>
          <p:cNvPr id="11" name="ZoneTexte 10">
            <a:extLst>
              <a:ext uri="{FF2B5EF4-FFF2-40B4-BE49-F238E27FC236}">
                <a16:creationId xmlns:a16="http://schemas.microsoft.com/office/drawing/2014/main" id="{40C2729F-540A-0383-DF0C-E326D2AB4467}"/>
              </a:ext>
            </a:extLst>
          </p:cNvPr>
          <p:cNvSpPr txBox="1"/>
          <p:nvPr/>
        </p:nvSpPr>
        <p:spPr>
          <a:xfrm>
            <a:off x="2535766" y="2038350"/>
            <a:ext cx="4377267" cy="584775"/>
          </a:xfrm>
          <a:prstGeom prst="rect">
            <a:avLst/>
          </a:prstGeom>
          <a:noFill/>
        </p:spPr>
        <p:txBody>
          <a:bodyPr wrap="square" rtlCol="0">
            <a:spAutoFit/>
          </a:bodyPr>
          <a:lstStyle/>
          <a:p>
            <a:pPr algn="ctr"/>
            <a:r>
              <a:rPr lang="fr-FR" sz="3200" b="1" i="1" dirty="0">
                <a:latin typeface="Arial Narrow"/>
              </a:rPr>
              <a:t>Backup</a:t>
            </a:r>
            <a:endParaRPr lang="en-GB" sz="3200" b="1" i="1" dirty="0"/>
          </a:p>
        </p:txBody>
      </p:sp>
    </p:spTree>
    <p:extLst>
      <p:ext uri="{BB962C8B-B14F-4D97-AF65-F5344CB8AC3E}">
        <p14:creationId xmlns:p14="http://schemas.microsoft.com/office/powerpoint/2010/main" val="1409970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A19F275-9241-25D1-BDCB-4DAB1C447C7D}"/>
              </a:ext>
            </a:extLst>
          </p:cNvPr>
          <p:cNvPicPr>
            <a:picLocks noChangeAspect="1"/>
          </p:cNvPicPr>
          <p:nvPr/>
        </p:nvPicPr>
        <p:blipFill>
          <a:blip r:embed="rId2"/>
          <a:stretch>
            <a:fillRect/>
          </a:stretch>
        </p:blipFill>
        <p:spPr>
          <a:xfrm>
            <a:off x="4449419" y="1075391"/>
            <a:ext cx="4694581" cy="3651870"/>
          </a:xfrm>
          <a:prstGeom prst="rect">
            <a:avLst/>
          </a:prstGeom>
        </p:spPr>
      </p:pic>
      <p:sp>
        <p:nvSpPr>
          <p:cNvPr id="3" name="Slide Number Placeholder 2">
            <a:extLst>
              <a:ext uri="{FF2B5EF4-FFF2-40B4-BE49-F238E27FC236}">
                <a16:creationId xmlns:a16="http://schemas.microsoft.com/office/drawing/2014/main" id="{84E36145-1A3A-AB11-C71A-DC23972DDADF}"/>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4" name="Title 3">
            <a:extLst>
              <a:ext uri="{FF2B5EF4-FFF2-40B4-BE49-F238E27FC236}">
                <a16:creationId xmlns:a16="http://schemas.microsoft.com/office/drawing/2014/main" id="{33227FB2-E919-49E6-02D6-95078B542EF4}"/>
              </a:ext>
            </a:extLst>
          </p:cNvPr>
          <p:cNvSpPr>
            <a:spLocks noGrp="1"/>
          </p:cNvSpPr>
          <p:nvPr>
            <p:ph type="title"/>
          </p:nvPr>
        </p:nvSpPr>
        <p:spPr/>
        <p:txBody>
          <a:bodyPr/>
          <a:lstStyle/>
          <a:p>
            <a:r>
              <a:rPr lang="en-US" dirty="0"/>
              <a:t>Cavity R/Q vs Freq</a:t>
            </a:r>
          </a:p>
        </p:txBody>
      </p:sp>
      <p:grpSp>
        <p:nvGrpSpPr>
          <p:cNvPr id="7" name="Group 6">
            <a:extLst>
              <a:ext uri="{FF2B5EF4-FFF2-40B4-BE49-F238E27FC236}">
                <a16:creationId xmlns:a16="http://schemas.microsoft.com/office/drawing/2014/main" id="{D183BE74-C9E2-00FB-5A24-252D5A160781}"/>
              </a:ext>
            </a:extLst>
          </p:cNvPr>
          <p:cNvGrpSpPr/>
          <p:nvPr/>
        </p:nvGrpSpPr>
        <p:grpSpPr>
          <a:xfrm>
            <a:off x="395833" y="1112061"/>
            <a:ext cx="3847798" cy="3291830"/>
            <a:chOff x="4686300" y="1886199"/>
            <a:chExt cx="3847798" cy="3291830"/>
          </a:xfrm>
        </p:grpSpPr>
        <p:pic>
          <p:nvPicPr>
            <p:cNvPr id="8" name="Picture 7">
              <a:extLst>
                <a:ext uri="{FF2B5EF4-FFF2-40B4-BE49-F238E27FC236}">
                  <a16:creationId xmlns:a16="http://schemas.microsoft.com/office/drawing/2014/main" id="{54D8FF6C-4505-E2B3-EC82-74DDA3A514C7}"/>
                </a:ext>
              </a:extLst>
            </p:cNvPr>
            <p:cNvPicPr>
              <a:picLocks noChangeAspect="1"/>
            </p:cNvPicPr>
            <p:nvPr/>
          </p:nvPicPr>
          <p:blipFill>
            <a:blip r:embed="rId3"/>
            <a:stretch>
              <a:fillRect/>
            </a:stretch>
          </p:blipFill>
          <p:spPr>
            <a:xfrm>
              <a:off x="4686300" y="1886199"/>
              <a:ext cx="1485954" cy="3291830"/>
            </a:xfrm>
            <a:prstGeom prst="rect">
              <a:avLst/>
            </a:prstGeom>
          </p:spPr>
        </p:pic>
        <p:pic>
          <p:nvPicPr>
            <p:cNvPr id="9" name="Picture 8">
              <a:extLst>
                <a:ext uri="{FF2B5EF4-FFF2-40B4-BE49-F238E27FC236}">
                  <a16:creationId xmlns:a16="http://schemas.microsoft.com/office/drawing/2014/main" id="{83F000F5-6A2D-A437-8829-0B4DED5BD761}"/>
                </a:ext>
              </a:extLst>
            </p:cNvPr>
            <p:cNvPicPr>
              <a:picLocks noChangeAspect="1"/>
            </p:cNvPicPr>
            <p:nvPr/>
          </p:nvPicPr>
          <p:blipFill>
            <a:blip r:embed="rId4"/>
            <a:stretch>
              <a:fillRect/>
            </a:stretch>
          </p:blipFill>
          <p:spPr>
            <a:xfrm>
              <a:off x="6372200" y="2571750"/>
              <a:ext cx="2161898" cy="1872208"/>
            </a:xfrm>
            <a:prstGeom prst="rect">
              <a:avLst/>
            </a:prstGeom>
          </p:spPr>
        </p:pic>
        <p:sp>
          <p:nvSpPr>
            <p:cNvPr id="10" name="Rectangle 9">
              <a:extLst>
                <a:ext uri="{FF2B5EF4-FFF2-40B4-BE49-F238E27FC236}">
                  <a16:creationId xmlns:a16="http://schemas.microsoft.com/office/drawing/2014/main" id="{11945D26-192F-323E-6D48-1C928D61D9DB}"/>
                </a:ext>
              </a:extLst>
            </p:cNvPr>
            <p:cNvSpPr/>
            <p:nvPr/>
          </p:nvSpPr>
          <p:spPr>
            <a:xfrm>
              <a:off x="6048757" y="3404468"/>
              <a:ext cx="117802" cy="24740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7AA6282-CC39-7062-95F1-392466B98EA3}"/>
                </a:ext>
              </a:extLst>
            </p:cNvPr>
            <p:cNvSpPr/>
            <p:nvPr/>
          </p:nvSpPr>
          <p:spPr>
            <a:xfrm>
              <a:off x="6372200" y="2571750"/>
              <a:ext cx="2161898" cy="187220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D652C372-C164-BD89-BE83-DAF4455F80CB}"/>
                </a:ext>
              </a:extLst>
            </p:cNvPr>
            <p:cNvCxnSpPr>
              <a:stCxn id="10" idx="0"/>
            </p:cNvCxnSpPr>
            <p:nvPr/>
          </p:nvCxnSpPr>
          <p:spPr>
            <a:xfrm flipV="1">
              <a:off x="6107658" y="2571750"/>
              <a:ext cx="281426" cy="832718"/>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CAEAA3E3-2E6B-4A25-8E01-26C10F44002D}"/>
                </a:ext>
              </a:extLst>
            </p:cNvPr>
            <p:cNvCxnSpPr>
              <a:cxnSpLocks/>
            </p:cNvCxnSpPr>
            <p:nvPr/>
          </p:nvCxnSpPr>
          <p:spPr>
            <a:xfrm>
              <a:off x="6107658" y="3653395"/>
              <a:ext cx="281426" cy="790563"/>
            </a:xfrm>
            <a:prstGeom prst="line">
              <a:avLst/>
            </a:prstGeom>
          </p:spPr>
          <p:style>
            <a:lnRef idx="2">
              <a:schemeClr val="accent1"/>
            </a:lnRef>
            <a:fillRef idx="0">
              <a:schemeClr val="accent1"/>
            </a:fillRef>
            <a:effectRef idx="1">
              <a:schemeClr val="accent1"/>
            </a:effectRef>
            <a:fontRef idx="minor">
              <a:schemeClr val="tx1"/>
            </a:fontRef>
          </p:style>
        </p:cxnSp>
      </p:grpSp>
      <p:sp>
        <p:nvSpPr>
          <p:cNvPr id="14" name="Content Placeholder 12">
            <a:extLst>
              <a:ext uri="{FF2B5EF4-FFF2-40B4-BE49-F238E27FC236}">
                <a16:creationId xmlns:a16="http://schemas.microsoft.com/office/drawing/2014/main" id="{B0299599-387A-745B-6CF4-F16D91FB33A5}"/>
              </a:ext>
            </a:extLst>
          </p:cNvPr>
          <p:cNvSpPr>
            <a:spLocks noGrp="1"/>
          </p:cNvSpPr>
          <p:nvPr>
            <p:ph sz="quarter" idx="12"/>
          </p:nvPr>
        </p:nvSpPr>
        <p:spPr>
          <a:xfrm>
            <a:off x="6486279" y="1707654"/>
            <a:ext cx="2154700" cy="562631"/>
          </a:xfrm>
        </p:spPr>
        <p:txBody>
          <a:bodyPr/>
          <a:lstStyle/>
          <a:p>
            <a:pPr marL="0" indent="0">
              <a:buNone/>
            </a:pPr>
            <a:r>
              <a:rPr lang="en-US" dirty="0" err="1"/>
              <a:t>rp</a:t>
            </a:r>
            <a:r>
              <a:rPr lang="en-US" dirty="0"/>
              <a:t>=25mm, d=12mm</a:t>
            </a:r>
          </a:p>
          <a:p>
            <a:endParaRPr lang="en-US" dirty="0"/>
          </a:p>
        </p:txBody>
      </p:sp>
    </p:spTree>
    <p:extLst>
      <p:ext uri="{BB962C8B-B14F-4D97-AF65-F5344CB8AC3E}">
        <p14:creationId xmlns:p14="http://schemas.microsoft.com/office/powerpoint/2010/main" val="2133622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graph of a graph showing a green and blue line&#10;&#10;AI-generated content may be incorrect.">
            <a:extLst>
              <a:ext uri="{FF2B5EF4-FFF2-40B4-BE49-F238E27FC236}">
                <a16:creationId xmlns:a16="http://schemas.microsoft.com/office/drawing/2014/main" id="{87DB7A58-9689-1363-9CAD-38127E38D29F}"/>
              </a:ext>
            </a:extLst>
          </p:cNvPr>
          <p:cNvPicPr>
            <a:picLocks noGrp="1" noChangeAspect="1"/>
          </p:cNvPicPr>
          <p:nvPr>
            <p:ph sz="quarter" idx="12"/>
          </p:nvPr>
        </p:nvPicPr>
        <p:blipFill>
          <a:blip r:embed="rId2"/>
          <a:stretch>
            <a:fillRect/>
          </a:stretch>
        </p:blipFill>
        <p:spPr>
          <a:xfrm>
            <a:off x="1880627" y="1276350"/>
            <a:ext cx="5458946" cy="3535363"/>
          </a:xfrm>
        </p:spPr>
      </p:pic>
      <p:sp>
        <p:nvSpPr>
          <p:cNvPr id="3" name="Slide Number Placeholder 2">
            <a:extLst>
              <a:ext uri="{FF2B5EF4-FFF2-40B4-BE49-F238E27FC236}">
                <a16:creationId xmlns:a16="http://schemas.microsoft.com/office/drawing/2014/main" id="{ACFA2151-911E-3D28-7BF7-6D152A0B1DEC}"/>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4" name="Title 3">
            <a:extLst>
              <a:ext uri="{FF2B5EF4-FFF2-40B4-BE49-F238E27FC236}">
                <a16:creationId xmlns:a16="http://schemas.microsoft.com/office/drawing/2014/main" id="{3C0E0080-89EA-6201-F390-F75786DE94CC}"/>
              </a:ext>
            </a:extLst>
          </p:cNvPr>
          <p:cNvSpPr>
            <a:spLocks noGrp="1"/>
          </p:cNvSpPr>
          <p:nvPr>
            <p:ph type="title"/>
          </p:nvPr>
        </p:nvSpPr>
        <p:spPr/>
        <p:txBody>
          <a:bodyPr/>
          <a:lstStyle/>
          <a:p>
            <a:r>
              <a:rPr lang="en-US" dirty="0"/>
              <a:t>Wakefield Solver – HOM Wake from Subtraction</a:t>
            </a:r>
          </a:p>
        </p:txBody>
      </p:sp>
    </p:spTree>
    <p:extLst>
      <p:ext uri="{BB962C8B-B14F-4D97-AF65-F5344CB8AC3E}">
        <p14:creationId xmlns:p14="http://schemas.microsoft.com/office/powerpoint/2010/main" val="1240180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127951F-AEF8-B52E-A48B-59B78D828D45}"/>
              </a:ext>
            </a:extLst>
          </p:cNvPr>
          <p:cNvPicPr>
            <a:picLocks noChangeAspect="1"/>
          </p:cNvPicPr>
          <p:nvPr/>
        </p:nvPicPr>
        <p:blipFill>
          <a:blip r:embed="rId2"/>
          <a:stretch>
            <a:fillRect/>
          </a:stretch>
        </p:blipFill>
        <p:spPr>
          <a:xfrm>
            <a:off x="2843808" y="803671"/>
            <a:ext cx="3456384" cy="4189557"/>
          </a:xfrm>
          <a:prstGeom prst="rect">
            <a:avLst/>
          </a:prstGeom>
          <a:noFill/>
        </p:spPr>
      </p:pic>
      <p:sp>
        <p:nvSpPr>
          <p:cNvPr id="3" name="Slide Number Placeholder 2">
            <a:extLst>
              <a:ext uri="{FF2B5EF4-FFF2-40B4-BE49-F238E27FC236}">
                <a16:creationId xmlns:a16="http://schemas.microsoft.com/office/drawing/2014/main" id="{90DA3CEC-DCBA-00E9-A0AA-4BF6635E0574}"/>
              </a:ext>
            </a:extLst>
          </p:cNvPr>
          <p:cNvSpPr>
            <a:spLocks noGrp="1"/>
          </p:cNvSpPr>
          <p:nvPr>
            <p:ph type="sldNum" sz="quarter" idx="4"/>
          </p:nvPr>
        </p:nvSpPr>
        <p:spPr>
          <a:xfrm>
            <a:off x="7848600" y="4904185"/>
            <a:ext cx="457200" cy="273844"/>
          </a:xfrm>
        </p:spPr>
        <p:txBody>
          <a:bodyPr anchor="ctr">
            <a:normAutofit/>
          </a:bodyPr>
          <a:lstStyle/>
          <a:p>
            <a:pPr>
              <a:lnSpc>
                <a:spcPct val="90000"/>
              </a:lnSpc>
              <a:spcAft>
                <a:spcPts val="600"/>
              </a:spcAft>
            </a:pPr>
            <a:fld id="{974172A1-1CBF-0B40-9234-7D4D80EC19EA}" type="slidenum">
              <a:rPr lang="en-GB" smtClean="0"/>
              <a:pPr>
                <a:lnSpc>
                  <a:spcPct val="90000"/>
                </a:lnSpc>
                <a:spcAft>
                  <a:spcPts val="600"/>
                </a:spcAft>
              </a:pPr>
              <a:t>17</a:t>
            </a:fld>
            <a:endParaRPr lang="en-GB"/>
          </a:p>
        </p:txBody>
      </p:sp>
      <p:sp>
        <p:nvSpPr>
          <p:cNvPr id="4" name="Title 3">
            <a:extLst>
              <a:ext uri="{FF2B5EF4-FFF2-40B4-BE49-F238E27FC236}">
                <a16:creationId xmlns:a16="http://schemas.microsoft.com/office/drawing/2014/main" id="{85A09766-377A-0032-05CA-8901C8E63BE2}"/>
              </a:ext>
            </a:extLst>
          </p:cNvPr>
          <p:cNvSpPr>
            <a:spLocks noGrp="1"/>
          </p:cNvSpPr>
          <p:nvPr>
            <p:ph type="title"/>
          </p:nvPr>
        </p:nvSpPr>
        <p:spPr>
          <a:xfrm>
            <a:off x="1295400" y="206375"/>
            <a:ext cx="6781800" cy="857250"/>
          </a:xfrm>
        </p:spPr>
        <p:txBody>
          <a:bodyPr>
            <a:normAutofit/>
          </a:bodyPr>
          <a:lstStyle/>
          <a:p>
            <a:r>
              <a:rPr lang="en-US" dirty="0"/>
              <a:t>Pseudo code</a:t>
            </a:r>
          </a:p>
        </p:txBody>
      </p:sp>
    </p:spTree>
    <p:extLst>
      <p:ext uri="{BB962C8B-B14F-4D97-AF65-F5344CB8AC3E}">
        <p14:creationId xmlns:p14="http://schemas.microsoft.com/office/powerpoint/2010/main" val="845975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38DEEA-596D-A3E0-6571-E785EA0FB88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4E28B2-362A-B005-84E8-DE0B3706B6C0}"/>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
        <p:nvSpPr>
          <p:cNvPr id="4" name="Title 3">
            <a:extLst>
              <a:ext uri="{FF2B5EF4-FFF2-40B4-BE49-F238E27FC236}">
                <a16:creationId xmlns:a16="http://schemas.microsoft.com/office/drawing/2014/main" id="{58425B8F-FB2C-3674-949F-1331FC7B1650}"/>
              </a:ext>
            </a:extLst>
          </p:cNvPr>
          <p:cNvSpPr>
            <a:spLocks noGrp="1"/>
          </p:cNvSpPr>
          <p:nvPr>
            <p:ph type="title"/>
          </p:nvPr>
        </p:nvSpPr>
        <p:spPr>
          <a:xfrm>
            <a:off x="1295400" y="206375"/>
            <a:ext cx="6444952" cy="857250"/>
          </a:xfrm>
        </p:spPr>
        <p:txBody>
          <a:bodyPr/>
          <a:lstStyle/>
          <a:p>
            <a:pPr algn="l"/>
            <a:r>
              <a:rPr lang="en-US" dirty="0"/>
              <a:t>Nuances with CST PIC Solver</a:t>
            </a:r>
          </a:p>
        </p:txBody>
      </p:sp>
      <p:sp>
        <p:nvSpPr>
          <p:cNvPr id="13" name="Content Placeholder 12">
            <a:extLst>
              <a:ext uri="{FF2B5EF4-FFF2-40B4-BE49-F238E27FC236}">
                <a16:creationId xmlns:a16="http://schemas.microsoft.com/office/drawing/2014/main" id="{3B3F2EE7-036E-53AA-2BD4-DE903ACCF27C}"/>
              </a:ext>
            </a:extLst>
          </p:cNvPr>
          <p:cNvSpPr>
            <a:spLocks noGrp="1"/>
          </p:cNvSpPr>
          <p:nvPr>
            <p:ph sz="quarter" idx="12"/>
          </p:nvPr>
        </p:nvSpPr>
        <p:spPr>
          <a:xfrm>
            <a:off x="323528" y="1338434"/>
            <a:ext cx="4536504" cy="1728192"/>
          </a:xfrm>
        </p:spPr>
        <p:txBody>
          <a:bodyPr/>
          <a:lstStyle/>
          <a:p>
            <a:r>
              <a:rPr lang="en-US" sz="1800" dirty="0">
                <a:sym typeface="Wingdings" panose="05000000000000000000" pitchFamily="2" charset="2"/>
              </a:rPr>
              <a:t>Need drift space before the desired calculation domain to remove edge effects  larger mesh domain  longer simulations</a:t>
            </a:r>
            <a:endParaRPr lang="en-US" sz="1800" dirty="0"/>
          </a:p>
          <a:p>
            <a:r>
              <a:rPr lang="en-US" sz="1800" dirty="0"/>
              <a:t>Need a small time constant in CST to resolve fields </a:t>
            </a:r>
            <a:r>
              <a:rPr lang="en-US" sz="1800" dirty="0">
                <a:sym typeface="Wingdings" panose="05000000000000000000" pitchFamily="2" charset="2"/>
              </a:rPr>
              <a:t> quite lengthy simulations</a:t>
            </a:r>
          </a:p>
          <a:p>
            <a:r>
              <a:rPr lang="en-US" sz="1800" dirty="0">
                <a:sym typeface="Wingdings" panose="05000000000000000000" pitchFamily="2" charset="2"/>
              </a:rPr>
              <a:t>Not useful for small particle bunches, high frequency noise, would need very dense mesh to resolve frequencies for small pulses</a:t>
            </a:r>
          </a:p>
          <a:p>
            <a:r>
              <a:rPr lang="en-US" sz="1800" dirty="0">
                <a:sym typeface="Wingdings" panose="05000000000000000000" pitchFamily="2" charset="2"/>
              </a:rPr>
              <a:t>Simulation time must be long enough for </a:t>
            </a:r>
            <a:r>
              <a:rPr lang="en-US" sz="1800" dirty="0" err="1">
                <a:sym typeface="Wingdings" panose="05000000000000000000" pitchFamily="2" charset="2"/>
              </a:rPr>
              <a:t>s</a:t>
            </a:r>
            <a:r>
              <a:rPr lang="en-US" sz="1800" baseline="-25000" dirty="0" err="1">
                <a:sym typeface="Wingdings" panose="05000000000000000000" pitchFamily="2" charset="2"/>
              </a:rPr>
              <a:t>max</a:t>
            </a:r>
            <a:r>
              <a:rPr lang="en-US" sz="1800" baseline="-25000" dirty="0"/>
              <a:t> </a:t>
            </a:r>
            <a:r>
              <a:rPr lang="en-US" sz="1800" dirty="0"/>
              <a:t>to propagate through entire structure</a:t>
            </a:r>
          </a:p>
        </p:txBody>
      </p:sp>
      <p:pic>
        <p:nvPicPr>
          <p:cNvPr id="6" name="Picture 5">
            <a:extLst>
              <a:ext uri="{FF2B5EF4-FFF2-40B4-BE49-F238E27FC236}">
                <a16:creationId xmlns:a16="http://schemas.microsoft.com/office/drawing/2014/main" id="{30F108EA-ECED-9F21-DFFF-AF3B7BA0E5AF}"/>
              </a:ext>
            </a:extLst>
          </p:cNvPr>
          <p:cNvPicPr>
            <a:picLocks noChangeAspect="1"/>
          </p:cNvPicPr>
          <p:nvPr/>
        </p:nvPicPr>
        <p:blipFill>
          <a:blip r:embed="rId2"/>
          <a:stretch>
            <a:fillRect/>
          </a:stretch>
        </p:blipFill>
        <p:spPr>
          <a:xfrm>
            <a:off x="4775148" y="666612"/>
            <a:ext cx="3856245" cy="1939777"/>
          </a:xfrm>
          <a:prstGeom prst="rect">
            <a:avLst/>
          </a:prstGeom>
        </p:spPr>
      </p:pic>
      <p:pic>
        <p:nvPicPr>
          <p:cNvPr id="14" name="Picture 13">
            <a:extLst>
              <a:ext uri="{FF2B5EF4-FFF2-40B4-BE49-F238E27FC236}">
                <a16:creationId xmlns:a16="http://schemas.microsoft.com/office/drawing/2014/main" id="{F764AB1D-98D7-4D19-573E-4C51710433BE}"/>
              </a:ext>
            </a:extLst>
          </p:cNvPr>
          <p:cNvPicPr>
            <a:picLocks noChangeAspect="1"/>
          </p:cNvPicPr>
          <p:nvPr/>
        </p:nvPicPr>
        <p:blipFill>
          <a:blip r:embed="rId3"/>
          <a:stretch>
            <a:fillRect/>
          </a:stretch>
        </p:blipFill>
        <p:spPr>
          <a:xfrm>
            <a:off x="4707903" y="2820392"/>
            <a:ext cx="4142547" cy="2083793"/>
          </a:xfrm>
          <a:prstGeom prst="rect">
            <a:avLst/>
          </a:prstGeom>
        </p:spPr>
      </p:pic>
      <p:sp>
        <p:nvSpPr>
          <p:cNvPr id="15" name="TextBox 14">
            <a:extLst>
              <a:ext uri="{FF2B5EF4-FFF2-40B4-BE49-F238E27FC236}">
                <a16:creationId xmlns:a16="http://schemas.microsoft.com/office/drawing/2014/main" id="{3FE8683B-1674-FE88-1395-FE081790C4D9}"/>
              </a:ext>
            </a:extLst>
          </p:cNvPr>
          <p:cNvSpPr txBox="1"/>
          <p:nvPr/>
        </p:nvSpPr>
        <p:spPr>
          <a:xfrm>
            <a:off x="6779176" y="1767697"/>
            <a:ext cx="2130150" cy="646331"/>
          </a:xfrm>
          <a:prstGeom prst="rect">
            <a:avLst/>
          </a:prstGeom>
          <a:solidFill>
            <a:schemeClr val="accent1">
              <a:lumMod val="40000"/>
              <a:lumOff val="60000"/>
            </a:schemeClr>
          </a:solidFill>
        </p:spPr>
        <p:txBody>
          <a:bodyPr wrap="square" rtlCol="0">
            <a:spAutoFit/>
          </a:bodyPr>
          <a:lstStyle/>
          <a:p>
            <a:pPr algn="ctr"/>
            <a:r>
              <a:rPr lang="en-US" dirty="0"/>
              <a:t>On </a:t>
            </a:r>
            <a:r>
              <a:rPr lang="en-US" dirty="0" err="1"/>
              <a:t>axiz</a:t>
            </a:r>
            <a:r>
              <a:rPr lang="en-US" dirty="0"/>
              <a:t> </a:t>
            </a:r>
            <a:r>
              <a:rPr lang="en-US" dirty="0" err="1"/>
              <a:t>Ez</a:t>
            </a:r>
            <a:r>
              <a:rPr lang="en-US" dirty="0"/>
              <a:t>, edge effect</a:t>
            </a:r>
          </a:p>
        </p:txBody>
      </p:sp>
      <p:sp>
        <p:nvSpPr>
          <p:cNvPr id="16" name="TextBox 15">
            <a:extLst>
              <a:ext uri="{FF2B5EF4-FFF2-40B4-BE49-F238E27FC236}">
                <a16:creationId xmlns:a16="http://schemas.microsoft.com/office/drawing/2014/main" id="{5C0EB663-520A-AD10-97FA-D5A9712AA7DB}"/>
              </a:ext>
            </a:extLst>
          </p:cNvPr>
          <p:cNvSpPr txBox="1"/>
          <p:nvPr/>
        </p:nvSpPr>
        <p:spPr>
          <a:xfrm>
            <a:off x="6948264" y="3539122"/>
            <a:ext cx="2130150" cy="646331"/>
          </a:xfrm>
          <a:prstGeom prst="rect">
            <a:avLst/>
          </a:prstGeom>
          <a:solidFill>
            <a:schemeClr val="accent1">
              <a:lumMod val="40000"/>
              <a:lumOff val="60000"/>
            </a:schemeClr>
          </a:solidFill>
        </p:spPr>
        <p:txBody>
          <a:bodyPr wrap="square" rtlCol="0">
            <a:spAutoFit/>
          </a:bodyPr>
          <a:lstStyle/>
          <a:p>
            <a:pPr algn="ctr"/>
            <a:r>
              <a:rPr lang="en-US" dirty="0"/>
              <a:t>On </a:t>
            </a:r>
            <a:r>
              <a:rPr lang="en-US" dirty="0" err="1"/>
              <a:t>axiz</a:t>
            </a:r>
            <a:r>
              <a:rPr lang="en-US" dirty="0"/>
              <a:t> </a:t>
            </a:r>
            <a:r>
              <a:rPr lang="en-US" dirty="0" err="1"/>
              <a:t>Ez</a:t>
            </a:r>
            <a:r>
              <a:rPr lang="en-US" dirty="0"/>
              <a:t>, large time constant</a:t>
            </a:r>
          </a:p>
        </p:txBody>
      </p:sp>
      <p:pic>
        <p:nvPicPr>
          <p:cNvPr id="18" name="Picture 17">
            <a:extLst>
              <a:ext uri="{FF2B5EF4-FFF2-40B4-BE49-F238E27FC236}">
                <a16:creationId xmlns:a16="http://schemas.microsoft.com/office/drawing/2014/main" id="{A360E734-CBB4-E001-A5C7-CA9CAB511502}"/>
              </a:ext>
            </a:extLst>
          </p:cNvPr>
          <p:cNvPicPr>
            <a:picLocks noChangeAspect="1"/>
          </p:cNvPicPr>
          <p:nvPr/>
        </p:nvPicPr>
        <p:blipFill>
          <a:blip r:embed="rId4"/>
          <a:stretch>
            <a:fillRect/>
          </a:stretch>
        </p:blipFill>
        <p:spPr>
          <a:xfrm>
            <a:off x="6948264" y="2937453"/>
            <a:ext cx="2130151" cy="564738"/>
          </a:xfrm>
          <a:prstGeom prst="rect">
            <a:avLst/>
          </a:prstGeom>
        </p:spPr>
      </p:pic>
    </p:spTree>
    <p:extLst>
      <p:ext uri="{BB962C8B-B14F-4D97-AF65-F5344CB8AC3E}">
        <p14:creationId xmlns:p14="http://schemas.microsoft.com/office/powerpoint/2010/main" val="10900579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41F1C-F47C-D0CB-8FC6-AE787B766C71}"/>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9AD23FC-BB78-FA17-05B2-FA36A4CD4F2D}"/>
              </a:ext>
            </a:extLst>
          </p:cNvPr>
          <p:cNvSpPr>
            <a:spLocks noGrp="1"/>
          </p:cNvSpPr>
          <p:nvPr>
            <p:ph type="sldNum" sz="quarter" idx="4"/>
          </p:nvPr>
        </p:nvSpPr>
        <p:spPr>
          <a:xfrm>
            <a:off x="7848600" y="4904185"/>
            <a:ext cx="457200" cy="273844"/>
          </a:xfrm>
        </p:spPr>
        <p:txBody>
          <a:bodyPr anchor="ctr">
            <a:normAutofit/>
          </a:bodyPr>
          <a:lstStyle/>
          <a:p>
            <a:pPr>
              <a:lnSpc>
                <a:spcPct val="90000"/>
              </a:lnSpc>
              <a:spcAft>
                <a:spcPts val="600"/>
              </a:spcAft>
            </a:pPr>
            <a:fld id="{974172A1-1CBF-0B40-9234-7D4D80EC19EA}" type="slidenum">
              <a:rPr lang="en-GB" smtClean="0"/>
              <a:pPr>
                <a:lnSpc>
                  <a:spcPct val="90000"/>
                </a:lnSpc>
                <a:spcAft>
                  <a:spcPts val="600"/>
                </a:spcAft>
              </a:pPr>
              <a:t>19</a:t>
            </a:fld>
            <a:endParaRPr lang="en-GB"/>
          </a:p>
        </p:txBody>
      </p:sp>
      <p:sp>
        <p:nvSpPr>
          <p:cNvPr id="4" name="Title 3">
            <a:extLst>
              <a:ext uri="{FF2B5EF4-FFF2-40B4-BE49-F238E27FC236}">
                <a16:creationId xmlns:a16="http://schemas.microsoft.com/office/drawing/2014/main" id="{B515DBF2-5600-B5C8-CF38-91E513A3911C}"/>
              </a:ext>
            </a:extLst>
          </p:cNvPr>
          <p:cNvSpPr>
            <a:spLocks noGrp="1"/>
          </p:cNvSpPr>
          <p:nvPr>
            <p:ph type="title"/>
          </p:nvPr>
        </p:nvSpPr>
        <p:spPr>
          <a:xfrm>
            <a:off x="1295400" y="206375"/>
            <a:ext cx="6781800" cy="857250"/>
          </a:xfrm>
        </p:spPr>
        <p:txBody>
          <a:bodyPr>
            <a:normAutofit/>
          </a:bodyPr>
          <a:lstStyle/>
          <a:p>
            <a:r>
              <a:rPr lang="en-US" dirty="0" err="1"/>
              <a:t>Wakefunction</a:t>
            </a:r>
            <a:r>
              <a:rPr lang="en-US" dirty="0"/>
              <a:t> Trade Study – Single Particle</a:t>
            </a:r>
          </a:p>
        </p:txBody>
      </p:sp>
      <p:pic>
        <p:nvPicPr>
          <p:cNvPr id="8" name="Picture 7">
            <a:extLst>
              <a:ext uri="{FF2B5EF4-FFF2-40B4-BE49-F238E27FC236}">
                <a16:creationId xmlns:a16="http://schemas.microsoft.com/office/drawing/2014/main" id="{CF110CBE-FDF8-A3AC-8EAF-9467AA9D9423}"/>
              </a:ext>
            </a:extLst>
          </p:cNvPr>
          <p:cNvPicPr>
            <a:picLocks noChangeAspect="1"/>
          </p:cNvPicPr>
          <p:nvPr/>
        </p:nvPicPr>
        <p:blipFill>
          <a:blip r:embed="rId2"/>
          <a:stretch>
            <a:fillRect/>
          </a:stretch>
        </p:blipFill>
        <p:spPr>
          <a:xfrm>
            <a:off x="4932040" y="1563638"/>
            <a:ext cx="3921556" cy="2721677"/>
          </a:xfrm>
          <a:prstGeom prst="rect">
            <a:avLst/>
          </a:prstGeom>
        </p:spPr>
      </p:pic>
      <p:pic>
        <p:nvPicPr>
          <p:cNvPr id="10" name="Picture 9">
            <a:extLst>
              <a:ext uri="{FF2B5EF4-FFF2-40B4-BE49-F238E27FC236}">
                <a16:creationId xmlns:a16="http://schemas.microsoft.com/office/drawing/2014/main" id="{DF3F50C9-FD24-9965-8584-A315F7B77428}"/>
              </a:ext>
            </a:extLst>
          </p:cNvPr>
          <p:cNvPicPr>
            <a:picLocks noChangeAspect="1"/>
          </p:cNvPicPr>
          <p:nvPr/>
        </p:nvPicPr>
        <p:blipFill>
          <a:blip r:embed="rId3"/>
          <a:stretch>
            <a:fillRect/>
          </a:stretch>
        </p:blipFill>
        <p:spPr>
          <a:xfrm>
            <a:off x="1127537" y="2831130"/>
            <a:ext cx="2749708" cy="2103563"/>
          </a:xfrm>
          <a:prstGeom prst="rect">
            <a:avLst/>
          </a:prstGeom>
        </p:spPr>
      </p:pic>
      <p:pic>
        <p:nvPicPr>
          <p:cNvPr id="14" name="Picture 13">
            <a:extLst>
              <a:ext uri="{FF2B5EF4-FFF2-40B4-BE49-F238E27FC236}">
                <a16:creationId xmlns:a16="http://schemas.microsoft.com/office/drawing/2014/main" id="{465CA373-BB1A-7E0F-A15D-0F8AB4CE0127}"/>
              </a:ext>
            </a:extLst>
          </p:cNvPr>
          <p:cNvPicPr>
            <a:picLocks noChangeAspect="1"/>
          </p:cNvPicPr>
          <p:nvPr/>
        </p:nvPicPr>
        <p:blipFill>
          <a:blip r:embed="rId4"/>
          <a:stretch>
            <a:fillRect/>
          </a:stretch>
        </p:blipFill>
        <p:spPr>
          <a:xfrm>
            <a:off x="1066799" y="699541"/>
            <a:ext cx="2867579" cy="2131589"/>
          </a:xfrm>
          <a:prstGeom prst="rect">
            <a:avLst/>
          </a:prstGeom>
        </p:spPr>
      </p:pic>
      <p:sp>
        <p:nvSpPr>
          <p:cNvPr id="15" name="TextBox 14">
            <a:extLst>
              <a:ext uri="{FF2B5EF4-FFF2-40B4-BE49-F238E27FC236}">
                <a16:creationId xmlns:a16="http://schemas.microsoft.com/office/drawing/2014/main" id="{071616B7-1C1C-422A-5C66-F0D24141DE51}"/>
              </a:ext>
            </a:extLst>
          </p:cNvPr>
          <p:cNvSpPr txBox="1"/>
          <p:nvPr/>
        </p:nvSpPr>
        <p:spPr>
          <a:xfrm>
            <a:off x="2869303" y="699541"/>
            <a:ext cx="2130150" cy="646331"/>
          </a:xfrm>
          <a:prstGeom prst="rect">
            <a:avLst/>
          </a:prstGeom>
          <a:solidFill>
            <a:schemeClr val="accent1">
              <a:lumMod val="40000"/>
              <a:lumOff val="60000"/>
            </a:schemeClr>
          </a:solidFill>
        </p:spPr>
        <p:txBody>
          <a:bodyPr wrap="square" rtlCol="0">
            <a:spAutoFit/>
          </a:bodyPr>
          <a:lstStyle/>
          <a:p>
            <a:pPr algn="ctr"/>
            <a:r>
              <a:rPr lang="en-US" dirty="0"/>
              <a:t>Filtered pic wake function</a:t>
            </a:r>
          </a:p>
        </p:txBody>
      </p:sp>
      <p:sp>
        <p:nvSpPr>
          <p:cNvPr id="16" name="TextBox 15">
            <a:extLst>
              <a:ext uri="{FF2B5EF4-FFF2-40B4-BE49-F238E27FC236}">
                <a16:creationId xmlns:a16="http://schemas.microsoft.com/office/drawing/2014/main" id="{806B34E0-7ED6-C3D7-B6EE-2508D335030E}"/>
              </a:ext>
            </a:extLst>
          </p:cNvPr>
          <p:cNvSpPr txBox="1"/>
          <p:nvPr/>
        </p:nvSpPr>
        <p:spPr>
          <a:xfrm>
            <a:off x="2782295" y="2913415"/>
            <a:ext cx="2130150" cy="646331"/>
          </a:xfrm>
          <a:prstGeom prst="rect">
            <a:avLst/>
          </a:prstGeom>
          <a:solidFill>
            <a:schemeClr val="accent1">
              <a:lumMod val="40000"/>
              <a:lumOff val="60000"/>
            </a:schemeClr>
          </a:solidFill>
        </p:spPr>
        <p:txBody>
          <a:bodyPr wrap="square" rtlCol="0">
            <a:spAutoFit/>
          </a:bodyPr>
          <a:lstStyle/>
          <a:p>
            <a:pPr algn="ctr"/>
            <a:r>
              <a:rPr lang="en-US" dirty="0"/>
              <a:t>Unfiltered pic wake function spectrum</a:t>
            </a:r>
          </a:p>
        </p:txBody>
      </p:sp>
      <p:sp>
        <p:nvSpPr>
          <p:cNvPr id="17" name="TextBox 16">
            <a:extLst>
              <a:ext uri="{FF2B5EF4-FFF2-40B4-BE49-F238E27FC236}">
                <a16:creationId xmlns:a16="http://schemas.microsoft.com/office/drawing/2014/main" id="{AA5E0603-AE1C-6C29-5E7A-2DEBA3118723}"/>
              </a:ext>
            </a:extLst>
          </p:cNvPr>
          <p:cNvSpPr txBox="1"/>
          <p:nvPr/>
        </p:nvSpPr>
        <p:spPr>
          <a:xfrm>
            <a:off x="5947050" y="1161206"/>
            <a:ext cx="2130150" cy="369332"/>
          </a:xfrm>
          <a:prstGeom prst="rect">
            <a:avLst/>
          </a:prstGeom>
          <a:solidFill>
            <a:schemeClr val="accent1">
              <a:lumMod val="40000"/>
              <a:lumOff val="60000"/>
            </a:schemeClr>
          </a:solidFill>
        </p:spPr>
        <p:txBody>
          <a:bodyPr wrap="square" rtlCol="0">
            <a:spAutoFit/>
          </a:bodyPr>
          <a:lstStyle/>
          <a:p>
            <a:pPr algn="ctr"/>
            <a:r>
              <a:rPr lang="en-US" dirty="0"/>
              <a:t>Wake potentials</a:t>
            </a:r>
          </a:p>
        </p:txBody>
      </p:sp>
      <p:cxnSp>
        <p:nvCxnSpPr>
          <p:cNvPr id="19" name="Straight Arrow Connector 18">
            <a:extLst>
              <a:ext uri="{FF2B5EF4-FFF2-40B4-BE49-F238E27FC236}">
                <a16:creationId xmlns:a16="http://schemas.microsoft.com/office/drawing/2014/main" id="{5113C1FB-0A38-4216-C868-666BD72F9419}"/>
              </a:ext>
            </a:extLst>
          </p:cNvPr>
          <p:cNvCxnSpPr/>
          <p:nvPr/>
        </p:nvCxnSpPr>
        <p:spPr>
          <a:xfrm>
            <a:off x="1066799" y="2913415"/>
            <a:ext cx="408857" cy="183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3F095D2-726D-1EC2-CAE7-0C72A2CAB80D}"/>
              </a:ext>
            </a:extLst>
          </p:cNvPr>
          <p:cNvSpPr txBox="1"/>
          <p:nvPr/>
        </p:nvSpPr>
        <p:spPr>
          <a:xfrm>
            <a:off x="129875" y="2608624"/>
            <a:ext cx="936924" cy="646331"/>
          </a:xfrm>
          <a:prstGeom prst="rect">
            <a:avLst/>
          </a:prstGeom>
          <a:solidFill>
            <a:schemeClr val="accent1">
              <a:lumMod val="40000"/>
              <a:lumOff val="60000"/>
            </a:schemeClr>
          </a:solidFill>
        </p:spPr>
        <p:txBody>
          <a:bodyPr wrap="square" rtlCol="0">
            <a:spAutoFit/>
          </a:bodyPr>
          <a:lstStyle/>
          <a:p>
            <a:pPr algn="ctr"/>
            <a:r>
              <a:rPr lang="en-US" dirty="0"/>
              <a:t>Pillbox modes</a:t>
            </a:r>
          </a:p>
        </p:txBody>
      </p:sp>
    </p:spTree>
    <p:extLst>
      <p:ext uri="{BB962C8B-B14F-4D97-AF65-F5344CB8AC3E}">
        <p14:creationId xmlns:p14="http://schemas.microsoft.com/office/powerpoint/2010/main" val="3206571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contenu 12"/>
          <p:cNvSpPr>
            <a:spLocks noGrp="1"/>
          </p:cNvSpPr>
          <p:nvPr>
            <p:ph sz="quarter" idx="12"/>
          </p:nvPr>
        </p:nvSpPr>
        <p:spPr/>
        <p:txBody>
          <a:bodyPr/>
          <a:lstStyle/>
          <a:p>
            <a:r>
              <a:rPr lang="en-GB" sz="2400" dirty="0"/>
              <a:t>Introduction</a:t>
            </a:r>
          </a:p>
          <a:p>
            <a:pPr lvl="1"/>
            <a:r>
              <a:rPr lang="en-GB" sz="2000" dirty="0"/>
              <a:t>Beam loading for Muon Collider</a:t>
            </a:r>
          </a:p>
          <a:p>
            <a:r>
              <a:rPr lang="en-GB" sz="2400" dirty="0"/>
              <a:t>Beam loading with CST Wakefield Solver</a:t>
            </a:r>
          </a:p>
          <a:p>
            <a:pPr lvl="1"/>
            <a:r>
              <a:rPr lang="en-GB" sz="2000" dirty="0"/>
              <a:t>Pillbox with no windows</a:t>
            </a:r>
          </a:p>
          <a:p>
            <a:pPr lvl="1"/>
            <a:r>
              <a:rPr lang="en-GB" sz="2000" dirty="0"/>
              <a:t>Pillbox with windows</a:t>
            </a:r>
          </a:p>
          <a:p>
            <a:r>
              <a:rPr lang="en-GB" sz="2400" dirty="0"/>
              <a:t>Beam loading with CST PIC Solver</a:t>
            </a:r>
            <a:endParaRPr lang="en-GB" dirty="0"/>
          </a:p>
          <a:p>
            <a:r>
              <a:rPr lang="en-GB" sz="2400" dirty="0"/>
              <a:t>Conclusions</a:t>
            </a:r>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2</a:t>
            </a:fld>
            <a:endParaRPr lang="en-GB" dirty="0"/>
          </a:p>
        </p:txBody>
      </p:sp>
      <p:sp>
        <p:nvSpPr>
          <p:cNvPr id="12" name="Titre 11"/>
          <p:cNvSpPr>
            <a:spLocks noGrp="1"/>
          </p:cNvSpPr>
          <p:nvPr>
            <p:ph type="title"/>
          </p:nvPr>
        </p:nvSpPr>
        <p:spPr/>
        <p:txBody>
          <a:bodyPr/>
          <a:lstStyle/>
          <a:p>
            <a:r>
              <a:rPr lang="en-GB" dirty="0"/>
              <a:t>Outline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98D9C-E4E9-316D-98CE-164C33CEC92F}"/>
            </a:ext>
          </a:extLst>
        </p:cNvPr>
        <p:cNvGrpSpPr/>
        <p:nvPr/>
      </p:nvGrpSpPr>
      <p:grpSpPr>
        <a:xfrm>
          <a:off x="0" y="0"/>
          <a:ext cx="0" cy="0"/>
          <a:chOff x="0" y="0"/>
          <a:chExt cx="0" cy="0"/>
        </a:xfrm>
      </p:grpSpPr>
      <p:pic>
        <p:nvPicPr>
          <p:cNvPr id="23" name="Picture 22">
            <a:extLst>
              <a:ext uri="{FF2B5EF4-FFF2-40B4-BE49-F238E27FC236}">
                <a16:creationId xmlns:a16="http://schemas.microsoft.com/office/drawing/2014/main" id="{40BC3243-0D90-0F0A-994B-80E6A48885E9}"/>
              </a:ext>
            </a:extLst>
          </p:cNvPr>
          <p:cNvPicPr>
            <a:picLocks noChangeAspect="1"/>
          </p:cNvPicPr>
          <p:nvPr/>
        </p:nvPicPr>
        <p:blipFill>
          <a:blip r:embed="rId2"/>
          <a:stretch>
            <a:fillRect/>
          </a:stretch>
        </p:blipFill>
        <p:spPr>
          <a:xfrm>
            <a:off x="1788302" y="3939901"/>
            <a:ext cx="1034310" cy="1066541"/>
          </a:xfrm>
          <a:prstGeom prst="rect">
            <a:avLst/>
          </a:prstGeom>
        </p:spPr>
      </p:pic>
      <p:sp>
        <p:nvSpPr>
          <p:cNvPr id="4" name="Espace réservé du numéro de diapositive 3">
            <a:extLst>
              <a:ext uri="{FF2B5EF4-FFF2-40B4-BE49-F238E27FC236}">
                <a16:creationId xmlns:a16="http://schemas.microsoft.com/office/drawing/2014/main" id="{C43C9A53-D754-02CE-B40E-AF8938450BB8}"/>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12" name="Titre 11">
            <a:extLst>
              <a:ext uri="{FF2B5EF4-FFF2-40B4-BE49-F238E27FC236}">
                <a16:creationId xmlns:a16="http://schemas.microsoft.com/office/drawing/2014/main" id="{49B1F8F5-B26F-8B50-C5F1-237D3E3E9872}"/>
              </a:ext>
            </a:extLst>
          </p:cNvPr>
          <p:cNvSpPr>
            <a:spLocks noGrp="1"/>
          </p:cNvSpPr>
          <p:nvPr>
            <p:ph type="title"/>
          </p:nvPr>
        </p:nvSpPr>
        <p:spPr/>
        <p:txBody>
          <a:bodyPr/>
          <a:lstStyle/>
          <a:p>
            <a:pPr algn="l"/>
            <a:r>
              <a:rPr lang="en-GB" dirty="0" err="1"/>
              <a:t>Beamloading</a:t>
            </a:r>
            <a:r>
              <a:rPr lang="en-GB" dirty="0"/>
              <a:t> Overview</a:t>
            </a:r>
          </a:p>
        </p:txBody>
      </p:sp>
      <p:pic>
        <p:nvPicPr>
          <p:cNvPr id="6" name="Picture 5">
            <a:extLst>
              <a:ext uri="{FF2B5EF4-FFF2-40B4-BE49-F238E27FC236}">
                <a16:creationId xmlns:a16="http://schemas.microsoft.com/office/drawing/2014/main" id="{5B5BBBBD-673B-FBAD-ECB0-5B8E12E486A9}"/>
              </a:ext>
            </a:extLst>
          </p:cNvPr>
          <p:cNvPicPr>
            <a:picLocks noChangeAspect="1"/>
          </p:cNvPicPr>
          <p:nvPr/>
        </p:nvPicPr>
        <p:blipFill>
          <a:blip r:embed="rId3"/>
          <a:stretch>
            <a:fillRect/>
          </a:stretch>
        </p:blipFill>
        <p:spPr>
          <a:xfrm>
            <a:off x="4863474" y="1669822"/>
            <a:ext cx="3655868" cy="702032"/>
          </a:xfrm>
          <a:prstGeom prst="rect">
            <a:avLst/>
          </a:prstGeom>
        </p:spPr>
      </p:pic>
      <p:pic>
        <p:nvPicPr>
          <p:cNvPr id="8" name="Picture 7">
            <a:extLst>
              <a:ext uri="{FF2B5EF4-FFF2-40B4-BE49-F238E27FC236}">
                <a16:creationId xmlns:a16="http://schemas.microsoft.com/office/drawing/2014/main" id="{BED38B4B-F5A6-08DF-C4A5-0F1D4B96E01D}"/>
              </a:ext>
            </a:extLst>
          </p:cNvPr>
          <p:cNvPicPr>
            <a:picLocks noChangeAspect="1"/>
          </p:cNvPicPr>
          <p:nvPr/>
        </p:nvPicPr>
        <p:blipFill>
          <a:blip r:embed="rId4"/>
          <a:stretch>
            <a:fillRect/>
          </a:stretch>
        </p:blipFill>
        <p:spPr>
          <a:xfrm>
            <a:off x="4058342" y="1199571"/>
            <a:ext cx="4579643" cy="376130"/>
          </a:xfrm>
          <a:prstGeom prst="rect">
            <a:avLst/>
          </a:prstGeom>
        </p:spPr>
      </p:pic>
      <p:pic>
        <p:nvPicPr>
          <p:cNvPr id="10" name="Picture 9">
            <a:extLst>
              <a:ext uri="{FF2B5EF4-FFF2-40B4-BE49-F238E27FC236}">
                <a16:creationId xmlns:a16="http://schemas.microsoft.com/office/drawing/2014/main" id="{7C289A42-4708-D2CE-7B83-2E612A73DE92}"/>
              </a:ext>
            </a:extLst>
          </p:cNvPr>
          <p:cNvPicPr>
            <a:picLocks noChangeAspect="1"/>
          </p:cNvPicPr>
          <p:nvPr/>
        </p:nvPicPr>
        <p:blipFill>
          <a:blip r:embed="rId5"/>
          <a:stretch>
            <a:fillRect/>
          </a:stretch>
        </p:blipFill>
        <p:spPr>
          <a:xfrm>
            <a:off x="5381750" y="3406557"/>
            <a:ext cx="3225895" cy="660142"/>
          </a:xfrm>
          <a:prstGeom prst="rect">
            <a:avLst/>
          </a:prstGeom>
        </p:spPr>
      </p:pic>
      <p:sp>
        <p:nvSpPr>
          <p:cNvPr id="11" name="Content Placeholder 1">
            <a:extLst>
              <a:ext uri="{FF2B5EF4-FFF2-40B4-BE49-F238E27FC236}">
                <a16:creationId xmlns:a16="http://schemas.microsoft.com/office/drawing/2014/main" id="{414F820C-3F7F-F40D-8646-31DDEABAA0E8}"/>
              </a:ext>
            </a:extLst>
          </p:cNvPr>
          <p:cNvSpPr txBox="1">
            <a:spLocks/>
          </p:cNvSpPr>
          <p:nvPr/>
        </p:nvSpPr>
        <p:spPr>
          <a:xfrm>
            <a:off x="285496" y="1276350"/>
            <a:ext cx="3655868" cy="353615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Wake potential describes the energy loss per trailing charge per bunch charge</a:t>
            </a:r>
          </a:p>
          <a:p>
            <a:pPr lvl="1"/>
            <a:r>
              <a:rPr lang="en-US" sz="1400" dirty="0"/>
              <a:t>Couples to high R/Q modes</a:t>
            </a:r>
          </a:p>
          <a:p>
            <a:pPr lvl="1"/>
            <a:r>
              <a:rPr lang="en-US" sz="1400" dirty="0"/>
              <a:t>Combination of cavity modes and space charge effects</a:t>
            </a:r>
          </a:p>
        </p:txBody>
      </p:sp>
      <p:sp>
        <p:nvSpPr>
          <p:cNvPr id="14" name="TextBox 13">
            <a:extLst>
              <a:ext uri="{FF2B5EF4-FFF2-40B4-BE49-F238E27FC236}">
                <a16:creationId xmlns:a16="http://schemas.microsoft.com/office/drawing/2014/main" id="{DCD01AA3-B6FD-3C11-2FD6-6979484E1647}"/>
              </a:ext>
            </a:extLst>
          </p:cNvPr>
          <p:cNvSpPr txBox="1"/>
          <p:nvPr/>
        </p:nvSpPr>
        <p:spPr>
          <a:xfrm>
            <a:off x="5885769" y="769709"/>
            <a:ext cx="1936987" cy="369332"/>
          </a:xfrm>
          <a:prstGeom prst="rect">
            <a:avLst/>
          </a:prstGeom>
          <a:solidFill>
            <a:schemeClr val="accent1">
              <a:lumMod val="40000"/>
              <a:lumOff val="60000"/>
            </a:schemeClr>
          </a:solidFill>
        </p:spPr>
        <p:txBody>
          <a:bodyPr wrap="square" rtlCol="0">
            <a:spAutoFit/>
          </a:bodyPr>
          <a:lstStyle/>
          <a:p>
            <a:pPr algn="ctr"/>
            <a:r>
              <a:rPr lang="en-US" dirty="0"/>
              <a:t>Single Particle</a:t>
            </a:r>
          </a:p>
        </p:txBody>
      </p:sp>
      <p:sp>
        <p:nvSpPr>
          <p:cNvPr id="15" name="TextBox 14">
            <a:extLst>
              <a:ext uri="{FF2B5EF4-FFF2-40B4-BE49-F238E27FC236}">
                <a16:creationId xmlns:a16="http://schemas.microsoft.com/office/drawing/2014/main" id="{7B9A9924-98FF-4605-E038-6BF5AFBC9C80}"/>
              </a:ext>
            </a:extLst>
          </p:cNvPr>
          <p:cNvSpPr txBox="1"/>
          <p:nvPr/>
        </p:nvSpPr>
        <p:spPr>
          <a:xfrm>
            <a:off x="5871920" y="2897934"/>
            <a:ext cx="1936987" cy="369332"/>
          </a:xfrm>
          <a:prstGeom prst="rect">
            <a:avLst/>
          </a:prstGeom>
          <a:solidFill>
            <a:schemeClr val="accent1">
              <a:lumMod val="40000"/>
              <a:lumOff val="60000"/>
            </a:schemeClr>
          </a:solidFill>
        </p:spPr>
        <p:txBody>
          <a:bodyPr wrap="square" rtlCol="0">
            <a:spAutoFit/>
          </a:bodyPr>
          <a:lstStyle/>
          <a:p>
            <a:pPr algn="ctr"/>
            <a:r>
              <a:rPr lang="en-US" dirty="0"/>
              <a:t>Particle Bunch</a:t>
            </a:r>
          </a:p>
        </p:txBody>
      </p:sp>
      <p:pic>
        <p:nvPicPr>
          <p:cNvPr id="9" name="Picture 8">
            <a:extLst>
              <a:ext uri="{FF2B5EF4-FFF2-40B4-BE49-F238E27FC236}">
                <a16:creationId xmlns:a16="http://schemas.microsoft.com/office/drawing/2014/main" id="{73DA7497-D53D-B352-FEE2-796B490D2A99}"/>
              </a:ext>
            </a:extLst>
          </p:cNvPr>
          <p:cNvPicPr>
            <a:picLocks noChangeAspect="1"/>
          </p:cNvPicPr>
          <p:nvPr/>
        </p:nvPicPr>
        <p:blipFill>
          <a:blip r:embed="rId6"/>
          <a:stretch>
            <a:fillRect/>
          </a:stretch>
        </p:blipFill>
        <p:spPr>
          <a:xfrm>
            <a:off x="6059921" y="2394184"/>
            <a:ext cx="1560984" cy="484571"/>
          </a:xfrm>
          <a:prstGeom prst="rect">
            <a:avLst/>
          </a:prstGeom>
        </p:spPr>
      </p:pic>
      <p:pic>
        <p:nvPicPr>
          <p:cNvPr id="18" name="Picture 17">
            <a:extLst>
              <a:ext uri="{FF2B5EF4-FFF2-40B4-BE49-F238E27FC236}">
                <a16:creationId xmlns:a16="http://schemas.microsoft.com/office/drawing/2014/main" id="{57C1DE39-5A09-E9EB-6C08-1AACBC5E8CD7}"/>
              </a:ext>
            </a:extLst>
          </p:cNvPr>
          <p:cNvPicPr>
            <a:picLocks noChangeAspect="1"/>
          </p:cNvPicPr>
          <p:nvPr/>
        </p:nvPicPr>
        <p:blipFill>
          <a:blip r:embed="rId7"/>
          <a:stretch>
            <a:fillRect/>
          </a:stretch>
        </p:blipFill>
        <p:spPr>
          <a:xfrm>
            <a:off x="611062" y="3455169"/>
            <a:ext cx="3388791" cy="525985"/>
          </a:xfrm>
          <a:prstGeom prst="rect">
            <a:avLst/>
          </a:prstGeom>
        </p:spPr>
      </p:pic>
      <p:sp>
        <p:nvSpPr>
          <p:cNvPr id="19" name="TextBox 18">
            <a:extLst>
              <a:ext uri="{FF2B5EF4-FFF2-40B4-BE49-F238E27FC236}">
                <a16:creationId xmlns:a16="http://schemas.microsoft.com/office/drawing/2014/main" id="{0D70765D-4FBA-125A-60F5-4AE9B51C7D92}"/>
              </a:ext>
            </a:extLst>
          </p:cNvPr>
          <p:cNvSpPr txBox="1"/>
          <p:nvPr/>
        </p:nvSpPr>
        <p:spPr>
          <a:xfrm>
            <a:off x="1423887" y="2997964"/>
            <a:ext cx="1936987" cy="369332"/>
          </a:xfrm>
          <a:prstGeom prst="rect">
            <a:avLst/>
          </a:prstGeom>
          <a:solidFill>
            <a:schemeClr val="accent1">
              <a:lumMod val="40000"/>
              <a:lumOff val="60000"/>
            </a:schemeClr>
          </a:solidFill>
        </p:spPr>
        <p:txBody>
          <a:bodyPr wrap="square" rtlCol="0">
            <a:spAutoFit/>
          </a:bodyPr>
          <a:lstStyle/>
          <a:p>
            <a:pPr algn="ctr"/>
            <a:r>
              <a:rPr lang="en-US" dirty="0"/>
              <a:t>Mode Wake</a:t>
            </a:r>
          </a:p>
        </p:txBody>
      </p:sp>
      <p:sp>
        <p:nvSpPr>
          <p:cNvPr id="29" name="TextBox 28">
            <a:extLst>
              <a:ext uri="{FF2B5EF4-FFF2-40B4-BE49-F238E27FC236}">
                <a16:creationId xmlns:a16="http://schemas.microsoft.com/office/drawing/2014/main" id="{8DA3A570-8F70-B6E9-832E-57B54DD9F57E}"/>
              </a:ext>
            </a:extLst>
          </p:cNvPr>
          <p:cNvSpPr txBox="1"/>
          <p:nvPr/>
        </p:nvSpPr>
        <p:spPr>
          <a:xfrm>
            <a:off x="5724128" y="4590944"/>
            <a:ext cx="3225895" cy="415498"/>
          </a:xfrm>
          <a:prstGeom prst="rect">
            <a:avLst/>
          </a:prstGeom>
          <a:noFill/>
        </p:spPr>
        <p:txBody>
          <a:bodyPr wrap="square">
            <a:spAutoFit/>
          </a:bodyPr>
          <a:lstStyle/>
          <a:p>
            <a:r>
              <a:rPr lang="en-US" sz="1050" dirty="0">
                <a:hlinkClick r:id="rId8"/>
              </a:rPr>
              <a:t>https://arxiv.org/pdf/physics/0309023</a:t>
            </a:r>
            <a:endParaRPr lang="en-US" sz="1050" dirty="0"/>
          </a:p>
          <a:p>
            <a:endParaRPr lang="en-US" sz="1050" dirty="0"/>
          </a:p>
        </p:txBody>
      </p:sp>
    </p:spTree>
    <p:extLst>
      <p:ext uri="{BB962C8B-B14F-4D97-AF65-F5344CB8AC3E}">
        <p14:creationId xmlns:p14="http://schemas.microsoft.com/office/powerpoint/2010/main" val="1886279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FA2A04-42A2-A953-333D-9DFA48C6F675}"/>
              </a:ext>
            </a:extLst>
          </p:cNvPr>
          <p:cNvSpPr>
            <a:spLocks noGrp="1"/>
          </p:cNvSpPr>
          <p:nvPr>
            <p:ph sz="quarter" idx="12"/>
          </p:nvPr>
        </p:nvSpPr>
        <p:spPr>
          <a:xfrm>
            <a:off x="457200" y="1276350"/>
            <a:ext cx="4546848" cy="3536156"/>
          </a:xfrm>
        </p:spPr>
        <p:txBody>
          <a:bodyPr/>
          <a:lstStyle/>
          <a:p>
            <a:r>
              <a:rPr lang="en-US" sz="1800" dirty="0"/>
              <a:t>Previous studies* (right) to extract wake potentials introduce a beam pipe to CST Wakefield simulations, modifying the more realistic windowed geometry of the </a:t>
            </a:r>
            <a:r>
              <a:rPr lang="en-US" sz="1800" dirty="0" err="1"/>
              <a:t>MuC</a:t>
            </a:r>
            <a:r>
              <a:rPr lang="en-US" sz="1800" dirty="0"/>
              <a:t> cavities</a:t>
            </a:r>
          </a:p>
          <a:p>
            <a:r>
              <a:rPr lang="en-US" sz="1800" dirty="0"/>
              <a:t>Questions arise:</a:t>
            </a:r>
          </a:p>
          <a:p>
            <a:pPr lvl="1"/>
            <a:r>
              <a:rPr lang="en-US" sz="1400" dirty="0"/>
              <a:t>How does the introduction of a pipe impact the fields excited by the bunch? Scattering effects from the beam passing through the aperture? </a:t>
            </a:r>
          </a:p>
          <a:p>
            <a:pPr lvl="1"/>
            <a:r>
              <a:rPr lang="en-US" sz="1400" dirty="0"/>
              <a:t>Are the field changes significant enough to the wake calculation?</a:t>
            </a:r>
          </a:p>
          <a:p>
            <a:pPr lvl="1"/>
            <a:r>
              <a:rPr lang="en-US" sz="1400" dirty="0"/>
              <a:t>Can there be a way to use CST to resolve the </a:t>
            </a:r>
            <a:r>
              <a:rPr lang="en-US" sz="1400" dirty="0" err="1"/>
              <a:t>wakefield</a:t>
            </a:r>
            <a:r>
              <a:rPr lang="en-US" sz="1400" dirty="0"/>
              <a:t> without a pipe?</a:t>
            </a:r>
          </a:p>
          <a:p>
            <a:endParaRPr lang="en-US" sz="1800" dirty="0"/>
          </a:p>
        </p:txBody>
      </p:sp>
      <p:sp>
        <p:nvSpPr>
          <p:cNvPr id="3" name="Slide Number Placeholder 2">
            <a:extLst>
              <a:ext uri="{FF2B5EF4-FFF2-40B4-BE49-F238E27FC236}">
                <a16:creationId xmlns:a16="http://schemas.microsoft.com/office/drawing/2014/main" id="{37CA2857-C941-DE00-4058-6C08F8F5B1E3}"/>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a:extLst>
              <a:ext uri="{FF2B5EF4-FFF2-40B4-BE49-F238E27FC236}">
                <a16:creationId xmlns:a16="http://schemas.microsoft.com/office/drawing/2014/main" id="{48055F38-347C-175C-0F48-53510BF00422}"/>
              </a:ext>
            </a:extLst>
          </p:cNvPr>
          <p:cNvSpPr>
            <a:spLocks noGrp="1"/>
          </p:cNvSpPr>
          <p:nvPr>
            <p:ph type="title"/>
          </p:nvPr>
        </p:nvSpPr>
        <p:spPr/>
        <p:txBody>
          <a:bodyPr/>
          <a:lstStyle/>
          <a:p>
            <a:r>
              <a:rPr lang="en-US" dirty="0"/>
              <a:t>Motivation</a:t>
            </a:r>
          </a:p>
        </p:txBody>
      </p:sp>
      <p:pic>
        <p:nvPicPr>
          <p:cNvPr id="5" name="Picture 4">
            <a:extLst>
              <a:ext uri="{FF2B5EF4-FFF2-40B4-BE49-F238E27FC236}">
                <a16:creationId xmlns:a16="http://schemas.microsoft.com/office/drawing/2014/main" id="{9076AED5-46DC-FBA1-89D3-60AA59BA0770}"/>
              </a:ext>
            </a:extLst>
          </p:cNvPr>
          <p:cNvPicPr>
            <a:picLocks noChangeAspect="1"/>
          </p:cNvPicPr>
          <p:nvPr/>
        </p:nvPicPr>
        <p:blipFill>
          <a:blip r:embed="rId2"/>
          <a:stretch>
            <a:fillRect/>
          </a:stretch>
        </p:blipFill>
        <p:spPr>
          <a:xfrm>
            <a:off x="5346976" y="573898"/>
            <a:ext cx="817148" cy="2030735"/>
          </a:xfrm>
          <a:prstGeom prst="rect">
            <a:avLst/>
          </a:prstGeom>
        </p:spPr>
      </p:pic>
      <p:pic>
        <p:nvPicPr>
          <p:cNvPr id="6" name="Picture 5">
            <a:extLst>
              <a:ext uri="{FF2B5EF4-FFF2-40B4-BE49-F238E27FC236}">
                <a16:creationId xmlns:a16="http://schemas.microsoft.com/office/drawing/2014/main" id="{C1850D95-B1B1-802F-5F59-8AA07748DBDD}"/>
              </a:ext>
            </a:extLst>
          </p:cNvPr>
          <p:cNvPicPr>
            <a:picLocks noChangeAspect="1"/>
          </p:cNvPicPr>
          <p:nvPr/>
        </p:nvPicPr>
        <p:blipFill>
          <a:blip r:embed="rId3"/>
          <a:stretch>
            <a:fillRect/>
          </a:stretch>
        </p:blipFill>
        <p:spPr>
          <a:xfrm>
            <a:off x="6291833" y="635000"/>
            <a:ext cx="2852167" cy="1760540"/>
          </a:xfrm>
          <a:prstGeom prst="rect">
            <a:avLst/>
          </a:prstGeom>
        </p:spPr>
      </p:pic>
      <p:pic>
        <p:nvPicPr>
          <p:cNvPr id="7" name="Picture 6">
            <a:extLst>
              <a:ext uri="{FF2B5EF4-FFF2-40B4-BE49-F238E27FC236}">
                <a16:creationId xmlns:a16="http://schemas.microsoft.com/office/drawing/2014/main" id="{D5D1AC64-D151-4524-5F9E-1D7233EA4041}"/>
              </a:ext>
            </a:extLst>
          </p:cNvPr>
          <p:cNvPicPr>
            <a:picLocks noChangeAspect="1"/>
          </p:cNvPicPr>
          <p:nvPr/>
        </p:nvPicPr>
        <p:blipFill>
          <a:blip r:embed="rId4"/>
          <a:stretch>
            <a:fillRect/>
          </a:stretch>
        </p:blipFill>
        <p:spPr>
          <a:xfrm>
            <a:off x="5408282" y="2604633"/>
            <a:ext cx="3208938" cy="2620230"/>
          </a:xfrm>
          <a:prstGeom prst="rect">
            <a:avLst/>
          </a:prstGeom>
        </p:spPr>
      </p:pic>
      <p:sp>
        <p:nvSpPr>
          <p:cNvPr id="9" name="TextBox 8">
            <a:extLst>
              <a:ext uri="{FF2B5EF4-FFF2-40B4-BE49-F238E27FC236}">
                <a16:creationId xmlns:a16="http://schemas.microsoft.com/office/drawing/2014/main" id="{A1974E9B-D8BE-8206-F91B-52283ADD8F55}"/>
              </a:ext>
            </a:extLst>
          </p:cNvPr>
          <p:cNvSpPr txBox="1"/>
          <p:nvPr/>
        </p:nvSpPr>
        <p:spPr>
          <a:xfrm>
            <a:off x="0" y="4803998"/>
            <a:ext cx="4572000" cy="261610"/>
          </a:xfrm>
          <a:prstGeom prst="rect">
            <a:avLst/>
          </a:prstGeom>
          <a:noFill/>
        </p:spPr>
        <p:txBody>
          <a:bodyPr wrap="square">
            <a:spAutoFit/>
          </a:bodyPr>
          <a:lstStyle/>
          <a:p>
            <a:r>
              <a:rPr lang="en-US" sz="1050" dirty="0">
                <a:hlinkClick r:id="rId5"/>
              </a:rPr>
              <a:t>*Design Studies of cavities for muon cooling</a:t>
            </a:r>
            <a:endParaRPr lang="en-US" sz="1050" dirty="0"/>
          </a:p>
        </p:txBody>
      </p:sp>
    </p:spTree>
    <p:extLst>
      <p:ext uri="{BB962C8B-B14F-4D97-AF65-F5344CB8AC3E}">
        <p14:creationId xmlns:p14="http://schemas.microsoft.com/office/powerpoint/2010/main" val="3997948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87B06FA-FB06-9CF9-4463-421589985374}"/>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F24D3C1E-671F-D8BB-8817-B5B656EE9790}"/>
              </a:ext>
            </a:extLst>
          </p:cNvPr>
          <p:cNvSpPr>
            <a:spLocks noGrp="1"/>
          </p:cNvSpPr>
          <p:nvPr>
            <p:ph type="title"/>
          </p:nvPr>
        </p:nvSpPr>
        <p:spPr>
          <a:xfrm>
            <a:off x="1295400" y="206375"/>
            <a:ext cx="6516960" cy="857250"/>
          </a:xfrm>
        </p:spPr>
        <p:txBody>
          <a:bodyPr/>
          <a:lstStyle/>
          <a:p>
            <a:pPr algn="l"/>
            <a:r>
              <a:rPr lang="en-US" dirty="0"/>
              <a:t>Wakefield Simulations in a Simple Pillbox with Beam Pipe</a:t>
            </a:r>
          </a:p>
        </p:txBody>
      </p:sp>
      <p:grpSp>
        <p:nvGrpSpPr>
          <p:cNvPr id="14" name="Group 13">
            <a:extLst>
              <a:ext uri="{FF2B5EF4-FFF2-40B4-BE49-F238E27FC236}">
                <a16:creationId xmlns:a16="http://schemas.microsoft.com/office/drawing/2014/main" id="{58224E81-62CA-15F2-A0AF-3EC11A3D2A50}"/>
              </a:ext>
            </a:extLst>
          </p:cNvPr>
          <p:cNvGrpSpPr/>
          <p:nvPr/>
        </p:nvGrpSpPr>
        <p:grpSpPr>
          <a:xfrm>
            <a:off x="5004048" y="1645295"/>
            <a:ext cx="3847798" cy="3291830"/>
            <a:chOff x="4686300" y="1886199"/>
            <a:chExt cx="3847798" cy="3291830"/>
          </a:xfrm>
        </p:grpSpPr>
        <p:pic>
          <p:nvPicPr>
            <p:cNvPr id="5" name="Picture 4">
              <a:extLst>
                <a:ext uri="{FF2B5EF4-FFF2-40B4-BE49-F238E27FC236}">
                  <a16:creationId xmlns:a16="http://schemas.microsoft.com/office/drawing/2014/main" id="{E914D78B-FBD3-8202-1BCC-E9E6922ED323}"/>
                </a:ext>
              </a:extLst>
            </p:cNvPr>
            <p:cNvPicPr>
              <a:picLocks noChangeAspect="1"/>
            </p:cNvPicPr>
            <p:nvPr/>
          </p:nvPicPr>
          <p:blipFill>
            <a:blip r:embed="rId2"/>
            <a:stretch>
              <a:fillRect/>
            </a:stretch>
          </p:blipFill>
          <p:spPr>
            <a:xfrm>
              <a:off x="4686300" y="1886199"/>
              <a:ext cx="1485954" cy="3291830"/>
            </a:xfrm>
            <a:prstGeom prst="rect">
              <a:avLst/>
            </a:prstGeom>
          </p:spPr>
        </p:pic>
        <p:pic>
          <p:nvPicPr>
            <p:cNvPr id="6" name="Picture 5">
              <a:extLst>
                <a:ext uri="{FF2B5EF4-FFF2-40B4-BE49-F238E27FC236}">
                  <a16:creationId xmlns:a16="http://schemas.microsoft.com/office/drawing/2014/main" id="{7D32BBAF-D0CF-CE26-0D42-6B4C2F605623}"/>
                </a:ext>
              </a:extLst>
            </p:cNvPr>
            <p:cNvPicPr>
              <a:picLocks noChangeAspect="1"/>
            </p:cNvPicPr>
            <p:nvPr/>
          </p:nvPicPr>
          <p:blipFill>
            <a:blip r:embed="rId3"/>
            <a:stretch>
              <a:fillRect/>
            </a:stretch>
          </p:blipFill>
          <p:spPr>
            <a:xfrm>
              <a:off x="6372200" y="2571750"/>
              <a:ext cx="2161898" cy="1872208"/>
            </a:xfrm>
            <a:prstGeom prst="rect">
              <a:avLst/>
            </a:prstGeom>
          </p:spPr>
        </p:pic>
        <p:sp>
          <p:nvSpPr>
            <p:cNvPr id="8" name="Rectangle 7">
              <a:extLst>
                <a:ext uri="{FF2B5EF4-FFF2-40B4-BE49-F238E27FC236}">
                  <a16:creationId xmlns:a16="http://schemas.microsoft.com/office/drawing/2014/main" id="{DB5A98FA-4094-3286-983B-6281B698C0C5}"/>
                </a:ext>
              </a:extLst>
            </p:cNvPr>
            <p:cNvSpPr/>
            <p:nvPr/>
          </p:nvSpPr>
          <p:spPr>
            <a:xfrm>
              <a:off x="6048757" y="3404468"/>
              <a:ext cx="117802" cy="24740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F4B57E1-BB9F-598E-569B-68C16D43F1E1}"/>
                </a:ext>
              </a:extLst>
            </p:cNvPr>
            <p:cNvSpPr/>
            <p:nvPr/>
          </p:nvSpPr>
          <p:spPr>
            <a:xfrm>
              <a:off x="6372200" y="2571750"/>
              <a:ext cx="2161898" cy="187220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5F9D39BE-B3EA-92E7-8987-E62C00CADA47}"/>
                </a:ext>
              </a:extLst>
            </p:cNvPr>
            <p:cNvCxnSpPr>
              <a:stCxn id="8" idx="0"/>
            </p:cNvCxnSpPr>
            <p:nvPr/>
          </p:nvCxnSpPr>
          <p:spPr>
            <a:xfrm flipV="1">
              <a:off x="6107658" y="2571750"/>
              <a:ext cx="281426" cy="832718"/>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79BD85BE-0CAE-97F9-2101-CC3A4F924E12}"/>
                </a:ext>
              </a:extLst>
            </p:cNvPr>
            <p:cNvCxnSpPr>
              <a:cxnSpLocks/>
            </p:cNvCxnSpPr>
            <p:nvPr/>
          </p:nvCxnSpPr>
          <p:spPr>
            <a:xfrm>
              <a:off x="6107658" y="3653395"/>
              <a:ext cx="281426" cy="790563"/>
            </a:xfrm>
            <a:prstGeom prst="line">
              <a:avLst/>
            </a:prstGeom>
          </p:spPr>
          <p:style>
            <a:lnRef idx="2">
              <a:schemeClr val="accent1"/>
            </a:lnRef>
            <a:fillRef idx="0">
              <a:schemeClr val="accent1"/>
            </a:fillRef>
            <a:effectRef idx="1">
              <a:schemeClr val="accent1"/>
            </a:effectRef>
            <a:fontRef idx="minor">
              <a:schemeClr val="tx1"/>
            </a:fontRef>
          </p:style>
        </p:cxnSp>
      </p:grpSp>
      <p:graphicFrame>
        <p:nvGraphicFramePr>
          <p:cNvPr id="15" name="Content Placeholder 4">
            <a:extLst>
              <a:ext uri="{FF2B5EF4-FFF2-40B4-BE49-F238E27FC236}">
                <a16:creationId xmlns:a16="http://schemas.microsoft.com/office/drawing/2014/main" id="{69CA84E5-1723-337F-D230-70D62C0EC31E}"/>
              </a:ext>
            </a:extLst>
          </p:cNvPr>
          <p:cNvGraphicFramePr>
            <a:graphicFrameLocks noGrp="1"/>
          </p:cNvGraphicFramePr>
          <p:nvPr>
            <p:ph sz="quarter" idx="12"/>
            <p:extLst>
              <p:ext uri="{D42A27DB-BD31-4B8C-83A1-F6EECF244321}">
                <p14:modId xmlns:p14="http://schemas.microsoft.com/office/powerpoint/2010/main" val="2823026250"/>
              </p:ext>
            </p:extLst>
          </p:nvPr>
        </p:nvGraphicFramePr>
        <p:xfrm>
          <a:off x="4858421" y="658339"/>
          <a:ext cx="4032448" cy="1005840"/>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4063451747"/>
                    </a:ext>
                  </a:extLst>
                </a:gridCol>
                <a:gridCol w="1008112">
                  <a:extLst>
                    <a:ext uri="{9D8B030D-6E8A-4147-A177-3AD203B41FA5}">
                      <a16:colId xmlns:a16="http://schemas.microsoft.com/office/drawing/2014/main" val="842776111"/>
                    </a:ext>
                  </a:extLst>
                </a:gridCol>
                <a:gridCol w="1008112">
                  <a:extLst>
                    <a:ext uri="{9D8B030D-6E8A-4147-A177-3AD203B41FA5}">
                      <a16:colId xmlns:a16="http://schemas.microsoft.com/office/drawing/2014/main" val="2973318343"/>
                    </a:ext>
                  </a:extLst>
                </a:gridCol>
                <a:gridCol w="1008112">
                  <a:extLst>
                    <a:ext uri="{9D8B030D-6E8A-4147-A177-3AD203B41FA5}">
                      <a16:colId xmlns:a16="http://schemas.microsoft.com/office/drawing/2014/main" val="3601922665"/>
                    </a:ext>
                  </a:extLst>
                </a:gridCol>
              </a:tblGrid>
              <a:tr h="286822">
                <a:tc>
                  <a:txBody>
                    <a:bodyPr/>
                    <a:lstStyle/>
                    <a:p>
                      <a:pPr algn="ctr"/>
                      <a:r>
                        <a:rPr lang="el-GR" dirty="0"/>
                        <a:t>σ</a:t>
                      </a:r>
                      <a:r>
                        <a:rPr lang="en-US" baseline="-25000" dirty="0"/>
                        <a:t>z</a:t>
                      </a:r>
                      <a:r>
                        <a:rPr lang="en-US" dirty="0"/>
                        <a:t> (mm)</a:t>
                      </a:r>
                    </a:p>
                  </a:txBody>
                  <a:tcPr/>
                </a:tc>
                <a:tc>
                  <a:txBody>
                    <a:bodyPr/>
                    <a:lstStyle/>
                    <a:p>
                      <a:pPr algn="ctr"/>
                      <a:r>
                        <a:rPr lang="en-US" dirty="0" err="1"/>
                        <a:t>Q</a:t>
                      </a:r>
                      <a:r>
                        <a:rPr lang="en-US" baseline="-25000" dirty="0" err="1"/>
                        <a:t>tot</a:t>
                      </a:r>
                      <a:r>
                        <a:rPr lang="en-US" baseline="-25000" dirty="0"/>
                        <a:t> </a:t>
                      </a:r>
                      <a:r>
                        <a:rPr lang="en-US" baseline="0" dirty="0"/>
                        <a:t>(</a:t>
                      </a:r>
                      <a:r>
                        <a:rPr lang="el-GR" baseline="0" dirty="0"/>
                        <a:t>μ</a:t>
                      </a:r>
                      <a:r>
                        <a:rPr lang="en-US" baseline="0" dirty="0"/>
                        <a:t>C)</a:t>
                      </a:r>
                      <a:endParaRPr lang="en-US" dirty="0"/>
                    </a:p>
                  </a:txBody>
                  <a:tcPr/>
                </a:tc>
                <a:tc>
                  <a:txBody>
                    <a:bodyPr/>
                    <a:lstStyle/>
                    <a:p>
                      <a:pPr algn="ctr"/>
                      <a:r>
                        <a:rPr lang="en-US" dirty="0"/>
                        <a:t> </a:t>
                      </a:r>
                      <a:r>
                        <a:rPr lang="el-GR" dirty="0"/>
                        <a:t>β</a:t>
                      </a:r>
                      <a:endParaRPr lang="en-US" dirty="0"/>
                    </a:p>
                  </a:txBody>
                  <a:tcPr/>
                </a:tc>
                <a:tc>
                  <a:txBody>
                    <a:bodyPr/>
                    <a:lstStyle/>
                    <a:p>
                      <a:pPr algn="ctr"/>
                      <a:r>
                        <a:rPr lang="en-US" dirty="0" err="1"/>
                        <a:t>I</a:t>
                      </a:r>
                      <a:r>
                        <a:rPr lang="en-US" baseline="-25000" dirty="0" err="1"/>
                        <a:t>ave</a:t>
                      </a:r>
                      <a:r>
                        <a:rPr lang="en-US" baseline="-25000" dirty="0"/>
                        <a:t> </a:t>
                      </a:r>
                      <a:r>
                        <a:rPr lang="en-US" baseline="0" dirty="0"/>
                        <a:t>(A)</a:t>
                      </a:r>
                      <a:endParaRPr lang="en-US" dirty="0"/>
                    </a:p>
                  </a:txBody>
                  <a:tcPr/>
                </a:tc>
                <a:extLst>
                  <a:ext uri="{0D108BD9-81ED-4DB2-BD59-A6C34878D82A}">
                    <a16:rowId xmlns:a16="http://schemas.microsoft.com/office/drawing/2014/main" val="3803374597"/>
                  </a:ext>
                </a:extLst>
              </a:tr>
              <a:tr h="286822">
                <a:tc>
                  <a:txBody>
                    <a:bodyPr/>
                    <a:lstStyle/>
                    <a:p>
                      <a:pPr algn="ctr"/>
                      <a:r>
                        <a:rPr lang="en-US" dirty="0"/>
                        <a:t>26.3</a:t>
                      </a:r>
                    </a:p>
                  </a:txBody>
                  <a:tcPr/>
                </a:tc>
                <a:tc>
                  <a:txBody>
                    <a:bodyPr/>
                    <a:lstStyle/>
                    <a:p>
                      <a:pPr algn="ctr"/>
                      <a:r>
                        <a:rPr lang="en-US" dirty="0"/>
                        <a:t>3.5</a:t>
                      </a:r>
                    </a:p>
                  </a:txBody>
                  <a:tcPr/>
                </a:tc>
                <a:tc>
                  <a:txBody>
                    <a:bodyPr/>
                    <a:lstStyle/>
                    <a:p>
                      <a:pPr algn="ctr"/>
                      <a:r>
                        <a:rPr lang="en-US" dirty="0"/>
                        <a:t>0.9</a:t>
                      </a:r>
                    </a:p>
                  </a:txBody>
                  <a:tcPr/>
                </a:tc>
                <a:tc>
                  <a:txBody>
                    <a:bodyPr/>
                    <a:lstStyle/>
                    <a:p>
                      <a:pPr algn="ctr"/>
                      <a:r>
                        <a:rPr lang="en-US" dirty="0"/>
                        <a:t>660</a:t>
                      </a:r>
                    </a:p>
                  </a:txBody>
                  <a:tcPr/>
                </a:tc>
                <a:extLst>
                  <a:ext uri="{0D108BD9-81ED-4DB2-BD59-A6C34878D82A}">
                    <a16:rowId xmlns:a16="http://schemas.microsoft.com/office/drawing/2014/main" val="3454656541"/>
                  </a:ext>
                </a:extLst>
              </a:tr>
            </a:tbl>
          </a:graphicData>
        </a:graphic>
      </p:graphicFrame>
      <p:pic>
        <p:nvPicPr>
          <p:cNvPr id="16" name="Picture 15">
            <a:extLst>
              <a:ext uri="{FF2B5EF4-FFF2-40B4-BE49-F238E27FC236}">
                <a16:creationId xmlns:a16="http://schemas.microsoft.com/office/drawing/2014/main" id="{4F3CC03A-1471-FBF8-0024-0900C976143D}"/>
              </a:ext>
            </a:extLst>
          </p:cNvPr>
          <p:cNvPicPr>
            <a:picLocks noChangeAspect="1"/>
          </p:cNvPicPr>
          <p:nvPr/>
        </p:nvPicPr>
        <p:blipFill>
          <a:blip r:embed="rId4"/>
          <a:srcRect r="17780"/>
          <a:stretch/>
        </p:blipFill>
        <p:spPr>
          <a:xfrm>
            <a:off x="35496" y="1515283"/>
            <a:ext cx="3349203" cy="1846780"/>
          </a:xfrm>
          <a:prstGeom prst="rect">
            <a:avLst/>
          </a:prstGeom>
        </p:spPr>
      </p:pic>
      <p:pic>
        <p:nvPicPr>
          <p:cNvPr id="17" name="Picture 16">
            <a:extLst>
              <a:ext uri="{FF2B5EF4-FFF2-40B4-BE49-F238E27FC236}">
                <a16:creationId xmlns:a16="http://schemas.microsoft.com/office/drawing/2014/main" id="{9F022DF1-E879-CA06-A7CB-E4AE9B57B073}"/>
              </a:ext>
            </a:extLst>
          </p:cNvPr>
          <p:cNvPicPr>
            <a:picLocks noChangeAspect="1"/>
          </p:cNvPicPr>
          <p:nvPr/>
        </p:nvPicPr>
        <p:blipFill>
          <a:blip r:embed="rId5"/>
          <a:srcRect r="17780"/>
          <a:stretch/>
        </p:blipFill>
        <p:spPr>
          <a:xfrm>
            <a:off x="58389" y="3362063"/>
            <a:ext cx="3349203" cy="1846780"/>
          </a:xfrm>
          <a:prstGeom prst="rect">
            <a:avLst/>
          </a:prstGeom>
        </p:spPr>
      </p:pic>
      <p:sp>
        <p:nvSpPr>
          <p:cNvPr id="18" name="TextBox 17">
            <a:extLst>
              <a:ext uri="{FF2B5EF4-FFF2-40B4-BE49-F238E27FC236}">
                <a16:creationId xmlns:a16="http://schemas.microsoft.com/office/drawing/2014/main" id="{0844668D-0C34-B2ED-D72D-4394CE5E05EB}"/>
              </a:ext>
            </a:extLst>
          </p:cNvPr>
          <p:cNvSpPr txBox="1"/>
          <p:nvPr/>
        </p:nvSpPr>
        <p:spPr>
          <a:xfrm>
            <a:off x="6802403" y="1773454"/>
            <a:ext cx="1936987" cy="369332"/>
          </a:xfrm>
          <a:prstGeom prst="rect">
            <a:avLst/>
          </a:prstGeom>
          <a:solidFill>
            <a:schemeClr val="accent1">
              <a:lumMod val="40000"/>
              <a:lumOff val="60000"/>
            </a:schemeClr>
          </a:solidFill>
        </p:spPr>
        <p:txBody>
          <a:bodyPr wrap="square" rtlCol="0">
            <a:spAutoFit/>
          </a:bodyPr>
          <a:lstStyle/>
          <a:p>
            <a:pPr algn="ctr"/>
            <a:r>
              <a:rPr lang="en-US" dirty="0"/>
              <a:t>Wakefield model</a:t>
            </a:r>
          </a:p>
        </p:txBody>
      </p:sp>
      <p:sp>
        <p:nvSpPr>
          <p:cNvPr id="21" name="TextBox 20">
            <a:extLst>
              <a:ext uri="{FF2B5EF4-FFF2-40B4-BE49-F238E27FC236}">
                <a16:creationId xmlns:a16="http://schemas.microsoft.com/office/drawing/2014/main" id="{CDF94255-9F4E-9309-621D-0411E71A90F4}"/>
              </a:ext>
            </a:extLst>
          </p:cNvPr>
          <p:cNvSpPr txBox="1"/>
          <p:nvPr/>
        </p:nvSpPr>
        <p:spPr>
          <a:xfrm>
            <a:off x="2131637" y="1773454"/>
            <a:ext cx="1936987" cy="369332"/>
          </a:xfrm>
          <a:prstGeom prst="rect">
            <a:avLst/>
          </a:prstGeom>
          <a:solidFill>
            <a:schemeClr val="accent1">
              <a:lumMod val="40000"/>
              <a:lumOff val="60000"/>
            </a:schemeClr>
          </a:solidFill>
        </p:spPr>
        <p:txBody>
          <a:bodyPr wrap="square" rtlCol="0">
            <a:spAutoFit/>
          </a:bodyPr>
          <a:lstStyle/>
          <a:p>
            <a:pPr algn="ctr"/>
            <a:r>
              <a:rPr lang="en-US" dirty="0"/>
              <a:t>Bunch current</a:t>
            </a:r>
          </a:p>
        </p:txBody>
      </p:sp>
      <p:sp>
        <p:nvSpPr>
          <p:cNvPr id="22" name="TextBox 21">
            <a:extLst>
              <a:ext uri="{FF2B5EF4-FFF2-40B4-BE49-F238E27FC236}">
                <a16:creationId xmlns:a16="http://schemas.microsoft.com/office/drawing/2014/main" id="{11C90B57-8927-B3E2-8F6F-8CB3B9126D29}"/>
              </a:ext>
            </a:extLst>
          </p:cNvPr>
          <p:cNvSpPr txBox="1"/>
          <p:nvPr/>
        </p:nvSpPr>
        <p:spPr>
          <a:xfrm>
            <a:off x="2131637" y="3602369"/>
            <a:ext cx="1936987" cy="369332"/>
          </a:xfrm>
          <a:prstGeom prst="rect">
            <a:avLst/>
          </a:prstGeom>
          <a:solidFill>
            <a:schemeClr val="accent1">
              <a:lumMod val="40000"/>
              <a:lumOff val="60000"/>
            </a:schemeClr>
          </a:solidFill>
        </p:spPr>
        <p:txBody>
          <a:bodyPr wrap="square" rtlCol="0">
            <a:spAutoFit/>
          </a:bodyPr>
          <a:lstStyle/>
          <a:p>
            <a:pPr algn="ctr"/>
            <a:r>
              <a:rPr lang="en-US" dirty="0"/>
              <a:t>Bunch Spectrum</a:t>
            </a:r>
          </a:p>
        </p:txBody>
      </p:sp>
      <p:sp>
        <p:nvSpPr>
          <p:cNvPr id="23" name="TextBox 22">
            <a:extLst>
              <a:ext uri="{FF2B5EF4-FFF2-40B4-BE49-F238E27FC236}">
                <a16:creationId xmlns:a16="http://schemas.microsoft.com/office/drawing/2014/main" id="{12808B34-F48A-68FC-7450-01E935565454}"/>
              </a:ext>
            </a:extLst>
          </p:cNvPr>
          <p:cNvSpPr txBox="1"/>
          <p:nvPr/>
        </p:nvSpPr>
        <p:spPr>
          <a:xfrm>
            <a:off x="5209644" y="1933113"/>
            <a:ext cx="981898" cy="1277273"/>
          </a:xfrm>
          <a:prstGeom prst="rect">
            <a:avLst/>
          </a:prstGeom>
          <a:noFill/>
        </p:spPr>
        <p:txBody>
          <a:bodyPr wrap="square" rtlCol="0" anchor="t">
            <a:spAutoFit/>
          </a:bodyPr>
          <a:lstStyle/>
          <a:p>
            <a:pPr marL="190500" algn="l">
              <a:spcAft>
                <a:spcPts val="300"/>
              </a:spcAft>
            </a:pPr>
            <a:r>
              <a:rPr lang="en-US" sz="1200" b="0" dirty="0">
                <a:solidFill>
                  <a:srgbClr val="000000"/>
                </a:solidFill>
                <a:effectLst/>
                <a:latin typeface="Arial" panose="020B0604020202020204" pitchFamily="34" charset="0"/>
              </a:rPr>
              <a:t>Cavity radius = 140 mm</a:t>
            </a:r>
          </a:p>
          <a:p>
            <a:pPr marL="190500" algn="l">
              <a:spcAft>
                <a:spcPts val="300"/>
              </a:spcAft>
            </a:pPr>
            <a:endParaRPr lang="en-US" sz="1200" dirty="0">
              <a:solidFill>
                <a:srgbClr val="000000"/>
              </a:solidFill>
              <a:latin typeface="Arial" panose="020B0604020202020204" pitchFamily="34" charset="0"/>
            </a:endParaRPr>
          </a:p>
          <a:p>
            <a:pPr marL="190500" algn="l">
              <a:spcAft>
                <a:spcPts val="300"/>
              </a:spcAft>
            </a:pPr>
            <a:r>
              <a:rPr lang="en-US" sz="1200" dirty="0">
                <a:solidFill>
                  <a:srgbClr val="000000"/>
                </a:solidFill>
                <a:latin typeface="Arial" panose="020B0604020202020204" pitchFamily="34" charset="0"/>
              </a:rPr>
              <a:t>f</a:t>
            </a:r>
            <a:r>
              <a:rPr lang="en-US" sz="1200" b="0" dirty="0">
                <a:solidFill>
                  <a:srgbClr val="000000"/>
                </a:solidFill>
                <a:effectLst/>
                <a:latin typeface="Arial" panose="020B0604020202020204" pitchFamily="34" charset="0"/>
              </a:rPr>
              <a:t>010 ~ 820 MHz</a:t>
            </a:r>
          </a:p>
        </p:txBody>
      </p:sp>
    </p:spTree>
    <p:extLst>
      <p:ext uri="{BB962C8B-B14F-4D97-AF65-F5344CB8AC3E}">
        <p14:creationId xmlns:p14="http://schemas.microsoft.com/office/powerpoint/2010/main" val="3562111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3C8B6-D457-A8EC-242F-349D44A84788}"/>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9518C2-5827-7162-690F-318600B26B81}"/>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EA099B8A-F395-07BE-9D78-1A04D3AA0A51}"/>
              </a:ext>
            </a:extLst>
          </p:cNvPr>
          <p:cNvSpPr>
            <a:spLocks noGrp="1"/>
          </p:cNvSpPr>
          <p:nvPr>
            <p:ph type="title"/>
          </p:nvPr>
        </p:nvSpPr>
        <p:spPr/>
        <p:txBody>
          <a:bodyPr/>
          <a:lstStyle/>
          <a:p>
            <a:r>
              <a:rPr lang="en-US" dirty="0" err="1"/>
              <a:t>Wakefields</a:t>
            </a:r>
            <a:r>
              <a:rPr lang="en-US" dirty="0"/>
              <a:t> in a Simple Pillbox with Beam Pipe</a:t>
            </a:r>
          </a:p>
        </p:txBody>
      </p:sp>
      <p:pic>
        <p:nvPicPr>
          <p:cNvPr id="13" name="Content Placeholder 12">
            <a:extLst>
              <a:ext uri="{FF2B5EF4-FFF2-40B4-BE49-F238E27FC236}">
                <a16:creationId xmlns:a16="http://schemas.microsoft.com/office/drawing/2014/main" id="{D4DFF125-694E-658A-C334-7B334229F384}"/>
              </a:ext>
            </a:extLst>
          </p:cNvPr>
          <p:cNvPicPr>
            <a:picLocks noGrp="1" noChangeAspect="1"/>
          </p:cNvPicPr>
          <p:nvPr>
            <p:ph sz="quarter" idx="12"/>
          </p:nvPr>
        </p:nvPicPr>
        <p:blipFill>
          <a:blip r:embed="rId2"/>
          <a:stretch>
            <a:fillRect/>
          </a:stretch>
        </p:blipFill>
        <p:spPr>
          <a:xfrm>
            <a:off x="5427607" y="668587"/>
            <a:ext cx="3248685" cy="2106792"/>
          </a:xfrm>
          <a:prstGeom prst="rect">
            <a:avLst/>
          </a:prstGeom>
        </p:spPr>
      </p:pic>
      <p:sp>
        <p:nvSpPr>
          <p:cNvPr id="20" name="Content Placeholder 6">
            <a:extLst>
              <a:ext uri="{FF2B5EF4-FFF2-40B4-BE49-F238E27FC236}">
                <a16:creationId xmlns:a16="http://schemas.microsoft.com/office/drawing/2014/main" id="{2778A65B-2F5D-72E4-D6B8-64D6A8EAF48F}"/>
              </a:ext>
            </a:extLst>
          </p:cNvPr>
          <p:cNvSpPr txBox="1">
            <a:spLocks/>
          </p:cNvSpPr>
          <p:nvPr/>
        </p:nvSpPr>
        <p:spPr>
          <a:xfrm>
            <a:off x="457200" y="1276350"/>
            <a:ext cx="4474840" cy="3536156"/>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800" dirty="0"/>
          </a:p>
        </p:txBody>
      </p:sp>
      <p:sp>
        <p:nvSpPr>
          <p:cNvPr id="23" name="TextBox 22">
            <a:extLst>
              <a:ext uri="{FF2B5EF4-FFF2-40B4-BE49-F238E27FC236}">
                <a16:creationId xmlns:a16="http://schemas.microsoft.com/office/drawing/2014/main" id="{D6D5D641-035B-8F43-0C78-EE62A7541C54}"/>
              </a:ext>
            </a:extLst>
          </p:cNvPr>
          <p:cNvSpPr txBox="1"/>
          <p:nvPr/>
        </p:nvSpPr>
        <p:spPr>
          <a:xfrm>
            <a:off x="3995936" y="1063625"/>
            <a:ext cx="1368152" cy="738664"/>
          </a:xfrm>
          <a:prstGeom prst="rect">
            <a:avLst/>
          </a:prstGeom>
          <a:solidFill>
            <a:schemeClr val="accent1">
              <a:lumMod val="40000"/>
              <a:lumOff val="60000"/>
            </a:schemeClr>
          </a:solidFill>
        </p:spPr>
        <p:txBody>
          <a:bodyPr wrap="square" rtlCol="0">
            <a:spAutoFit/>
          </a:bodyPr>
          <a:lstStyle/>
          <a:p>
            <a:pPr algn="ctr"/>
            <a:r>
              <a:rPr lang="en-US" sz="1400" dirty="0"/>
              <a:t>Wake potential variation with </a:t>
            </a:r>
            <a:r>
              <a:rPr lang="en-US" sz="1400" dirty="0" err="1"/>
              <a:t>rp</a:t>
            </a:r>
            <a:endParaRPr lang="en-US" sz="1400" dirty="0"/>
          </a:p>
        </p:txBody>
      </p:sp>
      <p:sp>
        <p:nvSpPr>
          <p:cNvPr id="25" name="Content Placeholder 6">
            <a:extLst>
              <a:ext uri="{FF2B5EF4-FFF2-40B4-BE49-F238E27FC236}">
                <a16:creationId xmlns:a16="http://schemas.microsoft.com/office/drawing/2014/main" id="{B616D966-FB29-7E7C-3EC5-AECAE9F1D7FA}"/>
              </a:ext>
            </a:extLst>
          </p:cNvPr>
          <p:cNvSpPr txBox="1">
            <a:spLocks/>
          </p:cNvSpPr>
          <p:nvPr/>
        </p:nvSpPr>
        <p:spPr>
          <a:xfrm>
            <a:off x="457200" y="1276351"/>
            <a:ext cx="3178696" cy="136740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Simulations fix d=12 mm and vary </a:t>
            </a:r>
            <a:r>
              <a:rPr lang="en-US" sz="1800" dirty="0" err="1"/>
              <a:t>rp</a:t>
            </a:r>
            <a:endParaRPr lang="en-US" sz="1800" dirty="0"/>
          </a:p>
          <a:p>
            <a:r>
              <a:rPr lang="en-US" sz="1800" dirty="0"/>
              <a:t>Clear impact of the pipe radius on the wake potential</a:t>
            </a:r>
          </a:p>
        </p:txBody>
      </p:sp>
      <p:sp>
        <p:nvSpPr>
          <p:cNvPr id="26" name="TextBox 25">
            <a:extLst>
              <a:ext uri="{FF2B5EF4-FFF2-40B4-BE49-F238E27FC236}">
                <a16:creationId xmlns:a16="http://schemas.microsoft.com/office/drawing/2014/main" id="{9ADC9291-368B-3D16-C9BB-494E12C30E1B}"/>
              </a:ext>
            </a:extLst>
          </p:cNvPr>
          <p:cNvSpPr txBox="1"/>
          <p:nvPr/>
        </p:nvSpPr>
        <p:spPr>
          <a:xfrm>
            <a:off x="4059455" y="3364155"/>
            <a:ext cx="1368152" cy="523220"/>
          </a:xfrm>
          <a:prstGeom prst="rect">
            <a:avLst/>
          </a:prstGeom>
          <a:solidFill>
            <a:schemeClr val="accent1">
              <a:lumMod val="40000"/>
              <a:lumOff val="60000"/>
            </a:schemeClr>
          </a:solidFill>
        </p:spPr>
        <p:txBody>
          <a:bodyPr wrap="square" rtlCol="0">
            <a:spAutoFit/>
          </a:bodyPr>
          <a:lstStyle/>
          <a:p>
            <a:pPr algn="ctr"/>
            <a:r>
              <a:rPr lang="en-US" sz="1400" dirty="0"/>
              <a:t>Wake potential variation with d</a:t>
            </a:r>
          </a:p>
        </p:txBody>
      </p:sp>
      <p:pic>
        <p:nvPicPr>
          <p:cNvPr id="28" name="Picture 27">
            <a:extLst>
              <a:ext uri="{FF2B5EF4-FFF2-40B4-BE49-F238E27FC236}">
                <a16:creationId xmlns:a16="http://schemas.microsoft.com/office/drawing/2014/main" id="{8C5A4B52-EFAF-9D3B-A3F3-60CF0537B6A0}"/>
              </a:ext>
            </a:extLst>
          </p:cNvPr>
          <p:cNvPicPr>
            <a:picLocks noChangeAspect="1"/>
          </p:cNvPicPr>
          <p:nvPr/>
        </p:nvPicPr>
        <p:blipFill>
          <a:blip r:embed="rId3"/>
          <a:stretch>
            <a:fillRect/>
          </a:stretch>
        </p:blipFill>
        <p:spPr>
          <a:xfrm>
            <a:off x="5494239" y="2885316"/>
            <a:ext cx="3182053" cy="2063581"/>
          </a:xfrm>
          <a:prstGeom prst="rect">
            <a:avLst/>
          </a:prstGeom>
        </p:spPr>
      </p:pic>
      <p:sp>
        <p:nvSpPr>
          <p:cNvPr id="29" name="Content Placeholder 6">
            <a:extLst>
              <a:ext uri="{FF2B5EF4-FFF2-40B4-BE49-F238E27FC236}">
                <a16:creationId xmlns:a16="http://schemas.microsoft.com/office/drawing/2014/main" id="{FEF25706-4276-3A87-771C-6451C3E5D57D}"/>
              </a:ext>
            </a:extLst>
          </p:cNvPr>
          <p:cNvSpPr txBox="1">
            <a:spLocks/>
          </p:cNvSpPr>
          <p:nvPr/>
        </p:nvSpPr>
        <p:spPr>
          <a:xfrm>
            <a:off x="484856" y="3048942"/>
            <a:ext cx="3178696" cy="1367408"/>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Simulations fix r=5 mm and vary d</a:t>
            </a:r>
          </a:p>
          <a:p>
            <a:r>
              <a:rPr lang="en-US" sz="1800" dirty="0"/>
              <a:t>Minimal impact on wake potential</a:t>
            </a:r>
          </a:p>
        </p:txBody>
      </p:sp>
      <p:sp>
        <p:nvSpPr>
          <p:cNvPr id="30" name="TextBox 29">
            <a:extLst>
              <a:ext uri="{FF2B5EF4-FFF2-40B4-BE49-F238E27FC236}">
                <a16:creationId xmlns:a16="http://schemas.microsoft.com/office/drawing/2014/main" id="{9079C8AE-2E98-0E31-C490-8C6655D83587}"/>
              </a:ext>
            </a:extLst>
          </p:cNvPr>
          <p:cNvSpPr txBox="1"/>
          <p:nvPr/>
        </p:nvSpPr>
        <p:spPr>
          <a:xfrm>
            <a:off x="217979" y="4487232"/>
            <a:ext cx="4099080" cy="584775"/>
          </a:xfrm>
          <a:prstGeom prst="rect">
            <a:avLst/>
          </a:prstGeom>
          <a:solidFill>
            <a:schemeClr val="bg2">
              <a:lumMod val="90000"/>
            </a:schemeClr>
          </a:solidFill>
        </p:spPr>
        <p:txBody>
          <a:bodyPr wrap="square" rtlCol="0" anchor="t">
            <a:spAutoFit/>
          </a:bodyPr>
          <a:lstStyle/>
          <a:p>
            <a:pPr marL="190500" algn="ctr">
              <a:spcAft>
                <a:spcPts val="300"/>
              </a:spcAft>
            </a:pPr>
            <a:r>
              <a:rPr lang="en-US" sz="1600" b="0" dirty="0">
                <a:solidFill>
                  <a:srgbClr val="FF0000"/>
                </a:solidFill>
                <a:effectLst/>
                <a:latin typeface="Arial" panose="020B0604020202020204" pitchFamily="34" charset="0"/>
              </a:rPr>
              <a:t>Pipe insertion does impact the resulting beam loading effects</a:t>
            </a:r>
          </a:p>
        </p:txBody>
      </p:sp>
    </p:spTree>
    <p:extLst>
      <p:ext uri="{BB962C8B-B14F-4D97-AF65-F5344CB8AC3E}">
        <p14:creationId xmlns:p14="http://schemas.microsoft.com/office/powerpoint/2010/main" val="3196464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558437-A861-2257-81C9-FD8B95D7B5B7}"/>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C6F23C0-6FE5-439F-5F42-D50172DE877D}"/>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BBF170A7-B2BD-4B48-1334-93CE152DC49B}"/>
              </a:ext>
            </a:extLst>
          </p:cNvPr>
          <p:cNvSpPr>
            <a:spLocks noGrp="1"/>
          </p:cNvSpPr>
          <p:nvPr>
            <p:ph type="title"/>
          </p:nvPr>
        </p:nvSpPr>
        <p:spPr>
          <a:xfrm>
            <a:off x="1295400" y="206375"/>
            <a:ext cx="6444952" cy="857250"/>
          </a:xfrm>
        </p:spPr>
        <p:txBody>
          <a:bodyPr/>
          <a:lstStyle/>
          <a:p>
            <a:pPr algn="l"/>
            <a:r>
              <a:rPr lang="en-US" dirty="0" err="1"/>
              <a:t>Wakefields</a:t>
            </a:r>
            <a:r>
              <a:rPr lang="en-US" dirty="0"/>
              <a:t> in a Segmented Pillbox with Beam Pip, </a:t>
            </a:r>
            <a:r>
              <a:rPr lang="en-US" dirty="0" err="1"/>
              <a:t>rp</a:t>
            </a:r>
            <a:r>
              <a:rPr lang="en-US" dirty="0"/>
              <a:t>=5mm,d=12mm</a:t>
            </a:r>
          </a:p>
        </p:txBody>
      </p:sp>
      <p:sp>
        <p:nvSpPr>
          <p:cNvPr id="7" name="Content Placeholder 6">
            <a:extLst>
              <a:ext uri="{FF2B5EF4-FFF2-40B4-BE49-F238E27FC236}">
                <a16:creationId xmlns:a16="http://schemas.microsoft.com/office/drawing/2014/main" id="{EFDA4570-40ED-D2AE-D414-6AC332BA0B06}"/>
              </a:ext>
            </a:extLst>
          </p:cNvPr>
          <p:cNvSpPr>
            <a:spLocks noGrp="1"/>
          </p:cNvSpPr>
          <p:nvPr>
            <p:ph sz="quarter" idx="12"/>
          </p:nvPr>
        </p:nvSpPr>
        <p:spPr>
          <a:xfrm>
            <a:off x="457200" y="1276350"/>
            <a:ext cx="4474840" cy="3536156"/>
          </a:xfrm>
        </p:spPr>
        <p:txBody>
          <a:bodyPr/>
          <a:lstStyle/>
          <a:p>
            <a:r>
              <a:rPr lang="en-US" sz="2000" dirty="0"/>
              <a:t>Segment the pipe to see how CST treats a beam passing through the windows</a:t>
            </a:r>
          </a:p>
          <a:p>
            <a:pPr lvl="1"/>
            <a:r>
              <a:rPr lang="en-US" sz="1600" dirty="0"/>
              <a:t>5 mesh cells across window </a:t>
            </a:r>
            <a:r>
              <a:rPr lang="en-US" sz="1600">
                <a:sym typeface="Wingdings" panose="05000000000000000000" pitchFamily="2" charset="2"/>
              </a:rPr>
              <a:t> 150</a:t>
            </a:r>
            <a:r>
              <a:rPr lang="el-GR" sz="1600" baseline="0"/>
              <a:t>μ</a:t>
            </a:r>
            <a:r>
              <a:rPr lang="en-US" sz="1600" dirty="0">
                <a:sym typeface="Wingdings" panose="05000000000000000000" pitchFamily="2" charset="2"/>
              </a:rPr>
              <a:t>m</a:t>
            </a:r>
          </a:p>
          <a:p>
            <a:pPr lvl="1"/>
            <a:r>
              <a:rPr lang="en-US" sz="1600" dirty="0">
                <a:sym typeface="Wingdings" panose="05000000000000000000" pitchFamily="2" charset="2"/>
              </a:rPr>
              <a:t>Material is Be  penetration depth ~2.2</a:t>
            </a:r>
            <a:r>
              <a:rPr lang="el-GR" sz="1600" baseline="0" dirty="0"/>
              <a:t>μ</a:t>
            </a:r>
            <a:r>
              <a:rPr lang="en-US" sz="1600" dirty="0">
                <a:sym typeface="Wingdings" panose="05000000000000000000" pitchFamily="2" charset="2"/>
              </a:rPr>
              <a:t>m </a:t>
            </a:r>
            <a:endParaRPr lang="en-US" sz="1600" dirty="0"/>
          </a:p>
          <a:p>
            <a:r>
              <a:rPr lang="en-US" sz="2000" dirty="0"/>
              <a:t>Results for a given pipe radius and length result in the same for the segmented and non-segmented cases</a:t>
            </a:r>
          </a:p>
          <a:p>
            <a:r>
              <a:rPr lang="en-US" sz="2000" dirty="0"/>
              <a:t>CST seems to not be acknowledging the windows </a:t>
            </a:r>
            <a:r>
              <a:rPr lang="en-US" sz="2000" dirty="0">
                <a:sym typeface="Wingdings" panose="05000000000000000000" pitchFamily="2" charset="2"/>
              </a:rPr>
              <a:t> as pipe radius approaches zero, the wake should differ</a:t>
            </a:r>
          </a:p>
          <a:p>
            <a:pPr lvl="1"/>
            <a:endParaRPr lang="en-US" sz="1600" dirty="0">
              <a:sym typeface="Wingdings" panose="05000000000000000000" pitchFamily="2" charset="2"/>
            </a:endParaRPr>
          </a:p>
          <a:p>
            <a:endParaRPr lang="en-US" sz="2000" dirty="0"/>
          </a:p>
        </p:txBody>
      </p:sp>
      <p:pic>
        <p:nvPicPr>
          <p:cNvPr id="8" name="Picture 7">
            <a:extLst>
              <a:ext uri="{FF2B5EF4-FFF2-40B4-BE49-F238E27FC236}">
                <a16:creationId xmlns:a16="http://schemas.microsoft.com/office/drawing/2014/main" id="{B77CAEDA-D4DA-479E-5451-E6E2567E668E}"/>
              </a:ext>
            </a:extLst>
          </p:cNvPr>
          <p:cNvPicPr>
            <a:picLocks noChangeAspect="1"/>
          </p:cNvPicPr>
          <p:nvPr/>
        </p:nvPicPr>
        <p:blipFill>
          <a:blip r:embed="rId2"/>
          <a:stretch>
            <a:fillRect/>
          </a:stretch>
        </p:blipFill>
        <p:spPr>
          <a:xfrm>
            <a:off x="5581387" y="711428"/>
            <a:ext cx="3491880" cy="1863925"/>
          </a:xfrm>
          <a:prstGeom prst="rect">
            <a:avLst/>
          </a:prstGeom>
        </p:spPr>
      </p:pic>
      <p:pic>
        <p:nvPicPr>
          <p:cNvPr id="9" name="Picture 8">
            <a:extLst>
              <a:ext uri="{FF2B5EF4-FFF2-40B4-BE49-F238E27FC236}">
                <a16:creationId xmlns:a16="http://schemas.microsoft.com/office/drawing/2014/main" id="{A54EBB1B-60CB-3D44-A751-0ECEB0DCC571}"/>
              </a:ext>
            </a:extLst>
          </p:cNvPr>
          <p:cNvPicPr>
            <a:picLocks noChangeAspect="1"/>
          </p:cNvPicPr>
          <p:nvPr/>
        </p:nvPicPr>
        <p:blipFill>
          <a:blip r:embed="rId3"/>
          <a:stretch>
            <a:fillRect/>
          </a:stretch>
        </p:blipFill>
        <p:spPr>
          <a:xfrm>
            <a:off x="5004048" y="2793655"/>
            <a:ext cx="4103875" cy="2351954"/>
          </a:xfrm>
          <a:prstGeom prst="rect">
            <a:avLst/>
          </a:prstGeom>
        </p:spPr>
      </p:pic>
    </p:spTree>
    <p:extLst>
      <p:ext uri="{BB962C8B-B14F-4D97-AF65-F5344CB8AC3E}">
        <p14:creationId xmlns:p14="http://schemas.microsoft.com/office/powerpoint/2010/main" val="1439118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FD658-8281-2C4F-0356-F7A9CA25DE3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F9025AF-2655-C066-7D5C-EEB93703D26F}"/>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le 3">
            <a:extLst>
              <a:ext uri="{FF2B5EF4-FFF2-40B4-BE49-F238E27FC236}">
                <a16:creationId xmlns:a16="http://schemas.microsoft.com/office/drawing/2014/main" id="{29CE91F0-1249-A1D1-6424-BC3373C60A93}"/>
              </a:ext>
            </a:extLst>
          </p:cNvPr>
          <p:cNvSpPr>
            <a:spLocks noGrp="1"/>
          </p:cNvSpPr>
          <p:nvPr>
            <p:ph type="title"/>
          </p:nvPr>
        </p:nvSpPr>
        <p:spPr>
          <a:xfrm>
            <a:off x="1295400" y="206375"/>
            <a:ext cx="6444952" cy="857250"/>
          </a:xfrm>
        </p:spPr>
        <p:txBody>
          <a:bodyPr/>
          <a:lstStyle/>
          <a:p>
            <a:pPr algn="l"/>
            <a:r>
              <a:rPr lang="en-US" dirty="0" err="1"/>
              <a:t>Wakefields</a:t>
            </a:r>
            <a:r>
              <a:rPr lang="en-US" dirty="0"/>
              <a:t> in a Segmented Pillbox with Beam Pipe, </a:t>
            </a:r>
            <a:r>
              <a:rPr lang="en-US" dirty="0" err="1"/>
              <a:t>rp</a:t>
            </a:r>
            <a:r>
              <a:rPr lang="en-US" dirty="0"/>
              <a:t>=</a:t>
            </a:r>
            <a:r>
              <a:rPr lang="en-US" dirty="0" err="1"/>
              <a:t>rc,d</a:t>
            </a:r>
            <a:r>
              <a:rPr lang="en-US" dirty="0"/>
              <a:t>=12mm</a:t>
            </a:r>
          </a:p>
        </p:txBody>
      </p:sp>
      <p:sp>
        <p:nvSpPr>
          <p:cNvPr id="7" name="Content Placeholder 6">
            <a:extLst>
              <a:ext uri="{FF2B5EF4-FFF2-40B4-BE49-F238E27FC236}">
                <a16:creationId xmlns:a16="http://schemas.microsoft.com/office/drawing/2014/main" id="{C9D5FCA2-B25E-A81D-81CB-74C0C7D7495C}"/>
              </a:ext>
            </a:extLst>
          </p:cNvPr>
          <p:cNvSpPr>
            <a:spLocks noGrp="1"/>
          </p:cNvSpPr>
          <p:nvPr>
            <p:ph sz="quarter" idx="12"/>
          </p:nvPr>
        </p:nvSpPr>
        <p:spPr>
          <a:xfrm>
            <a:off x="457200" y="1276350"/>
            <a:ext cx="4558024" cy="1655440"/>
          </a:xfrm>
        </p:spPr>
        <p:txBody>
          <a:bodyPr/>
          <a:lstStyle/>
          <a:p>
            <a:r>
              <a:rPr lang="en-US" sz="1800" dirty="0" err="1"/>
              <a:t>rp</a:t>
            </a:r>
            <a:r>
              <a:rPr lang="en-US" sz="1800" dirty="0"/>
              <a:t> = </a:t>
            </a:r>
            <a:r>
              <a:rPr lang="en-US" sz="1800" dirty="0" err="1"/>
              <a:t>rc</a:t>
            </a:r>
            <a:r>
              <a:rPr lang="en-US" sz="1800" dirty="0"/>
              <a:t> </a:t>
            </a:r>
            <a:r>
              <a:rPr lang="en-US" sz="1800" dirty="0">
                <a:sym typeface="Wingdings" panose="05000000000000000000" pitchFamily="2" charset="2"/>
              </a:rPr>
              <a:t>Wake resembles that of a smooth pipe</a:t>
            </a:r>
          </a:p>
          <a:p>
            <a:r>
              <a:rPr lang="en-US" sz="1800" dirty="0">
                <a:sym typeface="Wingdings" panose="05000000000000000000" pitchFamily="2" charset="2"/>
              </a:rPr>
              <a:t>Validates CST is not acknowledging the windows in this geometry</a:t>
            </a:r>
            <a:r>
              <a:rPr lang="en-US" sz="1800" dirty="0"/>
              <a:t> </a:t>
            </a:r>
            <a:endParaRPr lang="en-US" dirty="0"/>
          </a:p>
        </p:txBody>
      </p:sp>
      <p:pic>
        <p:nvPicPr>
          <p:cNvPr id="2" name="Picture 1">
            <a:extLst>
              <a:ext uri="{FF2B5EF4-FFF2-40B4-BE49-F238E27FC236}">
                <a16:creationId xmlns:a16="http://schemas.microsoft.com/office/drawing/2014/main" id="{00655A05-7883-BDC0-D5B4-89648431B7FC}"/>
              </a:ext>
            </a:extLst>
          </p:cNvPr>
          <p:cNvPicPr>
            <a:picLocks noChangeAspect="1"/>
          </p:cNvPicPr>
          <p:nvPr/>
        </p:nvPicPr>
        <p:blipFill>
          <a:blip r:embed="rId2"/>
          <a:stretch>
            <a:fillRect/>
          </a:stretch>
        </p:blipFill>
        <p:spPr>
          <a:xfrm>
            <a:off x="5015224" y="2709745"/>
            <a:ext cx="4067944" cy="2331362"/>
          </a:xfrm>
          <a:prstGeom prst="rect">
            <a:avLst/>
          </a:prstGeom>
        </p:spPr>
      </p:pic>
      <p:sp>
        <p:nvSpPr>
          <p:cNvPr id="5" name="TextBox 4">
            <a:extLst>
              <a:ext uri="{FF2B5EF4-FFF2-40B4-BE49-F238E27FC236}">
                <a16:creationId xmlns:a16="http://schemas.microsoft.com/office/drawing/2014/main" id="{AF464C50-1164-D9FE-C2F4-180DBEC297A2}"/>
              </a:ext>
            </a:extLst>
          </p:cNvPr>
          <p:cNvSpPr txBox="1"/>
          <p:nvPr/>
        </p:nvSpPr>
        <p:spPr>
          <a:xfrm>
            <a:off x="1298740" y="3215466"/>
            <a:ext cx="2874944" cy="584775"/>
          </a:xfrm>
          <a:prstGeom prst="rect">
            <a:avLst/>
          </a:prstGeom>
          <a:solidFill>
            <a:schemeClr val="bg2">
              <a:lumMod val="90000"/>
            </a:schemeClr>
          </a:solidFill>
        </p:spPr>
        <p:txBody>
          <a:bodyPr wrap="square" rtlCol="0" anchor="t">
            <a:spAutoFit/>
          </a:bodyPr>
          <a:lstStyle/>
          <a:p>
            <a:pPr marL="190500" algn="ctr">
              <a:spcAft>
                <a:spcPts val="300"/>
              </a:spcAft>
            </a:pPr>
            <a:r>
              <a:rPr lang="en-US" sz="1600" b="0" dirty="0">
                <a:solidFill>
                  <a:srgbClr val="FF0000"/>
                </a:solidFill>
                <a:effectLst/>
                <a:latin typeface="Arial" panose="020B0604020202020204" pitchFamily="34" charset="0"/>
              </a:rPr>
              <a:t>CST cannot properly resolve windowed wake</a:t>
            </a:r>
          </a:p>
        </p:txBody>
      </p:sp>
      <p:pic>
        <p:nvPicPr>
          <p:cNvPr id="9" name="Picture 8">
            <a:extLst>
              <a:ext uri="{FF2B5EF4-FFF2-40B4-BE49-F238E27FC236}">
                <a16:creationId xmlns:a16="http://schemas.microsoft.com/office/drawing/2014/main" id="{66DC20C9-7ACC-C79E-381F-DCB338290421}"/>
              </a:ext>
            </a:extLst>
          </p:cNvPr>
          <p:cNvPicPr>
            <a:picLocks noChangeAspect="1"/>
          </p:cNvPicPr>
          <p:nvPr/>
        </p:nvPicPr>
        <p:blipFill>
          <a:blip r:embed="rId3"/>
          <a:stretch>
            <a:fillRect/>
          </a:stretch>
        </p:blipFill>
        <p:spPr>
          <a:xfrm>
            <a:off x="5335291" y="631753"/>
            <a:ext cx="3747877" cy="1964834"/>
          </a:xfrm>
          <a:prstGeom prst="rect">
            <a:avLst/>
          </a:prstGeom>
        </p:spPr>
      </p:pic>
    </p:spTree>
    <p:extLst>
      <p:ext uri="{BB962C8B-B14F-4D97-AF65-F5344CB8AC3E}">
        <p14:creationId xmlns:p14="http://schemas.microsoft.com/office/powerpoint/2010/main" val="2520692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26C45-D8C9-A53F-69C7-68D3298BF363}"/>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1068CD5-649B-2BF4-F603-A1C7B7711C1A}"/>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itle 3">
            <a:extLst>
              <a:ext uri="{FF2B5EF4-FFF2-40B4-BE49-F238E27FC236}">
                <a16:creationId xmlns:a16="http://schemas.microsoft.com/office/drawing/2014/main" id="{A6F48F10-DB3E-AC54-97D1-485BD514F34E}"/>
              </a:ext>
            </a:extLst>
          </p:cNvPr>
          <p:cNvSpPr>
            <a:spLocks noGrp="1"/>
          </p:cNvSpPr>
          <p:nvPr>
            <p:ph type="title"/>
          </p:nvPr>
        </p:nvSpPr>
        <p:spPr>
          <a:xfrm>
            <a:off x="1295400" y="206375"/>
            <a:ext cx="6444952" cy="857250"/>
          </a:xfrm>
        </p:spPr>
        <p:txBody>
          <a:bodyPr/>
          <a:lstStyle/>
          <a:p>
            <a:pPr algn="l"/>
            <a:r>
              <a:rPr lang="en-US" dirty="0"/>
              <a:t>CST PIC Solver - Setup</a:t>
            </a:r>
          </a:p>
        </p:txBody>
      </p:sp>
      <p:sp>
        <p:nvSpPr>
          <p:cNvPr id="7" name="Content Placeholder 6">
            <a:extLst>
              <a:ext uri="{FF2B5EF4-FFF2-40B4-BE49-F238E27FC236}">
                <a16:creationId xmlns:a16="http://schemas.microsoft.com/office/drawing/2014/main" id="{F86B7E9A-F713-136B-7F99-21834542D017}"/>
              </a:ext>
            </a:extLst>
          </p:cNvPr>
          <p:cNvSpPr>
            <a:spLocks noGrp="1"/>
          </p:cNvSpPr>
          <p:nvPr>
            <p:ph sz="quarter" idx="12"/>
          </p:nvPr>
        </p:nvSpPr>
        <p:spPr>
          <a:xfrm>
            <a:off x="457199" y="1276350"/>
            <a:ext cx="3371819" cy="3536156"/>
          </a:xfrm>
        </p:spPr>
        <p:txBody>
          <a:bodyPr/>
          <a:lstStyle/>
          <a:p>
            <a:r>
              <a:rPr lang="en-US" sz="2000" dirty="0"/>
              <a:t>Mimic bunch charge from </a:t>
            </a:r>
            <a:r>
              <a:rPr lang="en-US" sz="2000" dirty="0" err="1"/>
              <a:t>wakefield</a:t>
            </a:r>
            <a:r>
              <a:rPr lang="en-US" sz="2000" dirty="0"/>
              <a:t> solver</a:t>
            </a:r>
          </a:p>
          <a:p>
            <a:r>
              <a:rPr lang="en-US" sz="2000" dirty="0"/>
              <a:t>Extend pipe to remove edge effects, valid since </a:t>
            </a:r>
            <a:r>
              <a:rPr lang="en-US" sz="2000" dirty="0" err="1"/>
              <a:t>wakefield</a:t>
            </a:r>
            <a:r>
              <a:rPr lang="en-US" sz="2000" dirty="0"/>
              <a:t> solver uses open bounds</a:t>
            </a:r>
          </a:p>
          <a:p>
            <a:r>
              <a:rPr lang="en-US" sz="2000" dirty="0"/>
              <a:t>Reduce time stability factor in CST </a:t>
            </a:r>
            <a:r>
              <a:rPr lang="en-US" sz="2000" dirty="0">
                <a:sym typeface="Wingdings" panose="05000000000000000000" pitchFamily="2" charset="2"/>
              </a:rPr>
              <a:t> higher resolution of fields</a:t>
            </a:r>
            <a:endParaRPr lang="en-US" sz="2000" dirty="0"/>
          </a:p>
          <a:p>
            <a:r>
              <a:rPr lang="en-US" sz="2000" dirty="0"/>
              <a:t>Resolve fields and export</a:t>
            </a:r>
          </a:p>
          <a:p>
            <a:r>
              <a:rPr lang="en-US" sz="2000" dirty="0"/>
              <a:t>Calculate wake potential in post processing w/ Python</a:t>
            </a:r>
          </a:p>
        </p:txBody>
      </p:sp>
      <p:grpSp>
        <p:nvGrpSpPr>
          <p:cNvPr id="20" name="Group 19">
            <a:extLst>
              <a:ext uri="{FF2B5EF4-FFF2-40B4-BE49-F238E27FC236}">
                <a16:creationId xmlns:a16="http://schemas.microsoft.com/office/drawing/2014/main" id="{405CBAEF-0B8C-3895-6887-429D53CB0CCA}"/>
              </a:ext>
            </a:extLst>
          </p:cNvPr>
          <p:cNvGrpSpPr/>
          <p:nvPr/>
        </p:nvGrpSpPr>
        <p:grpSpPr>
          <a:xfrm>
            <a:off x="3713089" y="753786"/>
            <a:ext cx="5148064" cy="2818443"/>
            <a:chOff x="3713089" y="753786"/>
            <a:chExt cx="5148064" cy="2818443"/>
          </a:xfrm>
        </p:grpSpPr>
        <p:pic>
          <p:nvPicPr>
            <p:cNvPr id="9" name="Picture 8">
              <a:extLst>
                <a:ext uri="{FF2B5EF4-FFF2-40B4-BE49-F238E27FC236}">
                  <a16:creationId xmlns:a16="http://schemas.microsoft.com/office/drawing/2014/main" id="{76417A01-40A5-0FD7-73F1-2AE0B1000916}"/>
                </a:ext>
              </a:extLst>
            </p:cNvPr>
            <p:cNvPicPr>
              <a:picLocks noChangeAspect="1"/>
            </p:cNvPicPr>
            <p:nvPr/>
          </p:nvPicPr>
          <p:blipFill>
            <a:blip r:embed="rId2"/>
            <a:stretch>
              <a:fillRect/>
            </a:stretch>
          </p:blipFill>
          <p:spPr>
            <a:xfrm>
              <a:off x="3713089" y="763506"/>
              <a:ext cx="5148064" cy="2288408"/>
            </a:xfrm>
            <a:prstGeom prst="rect">
              <a:avLst/>
            </a:prstGeom>
          </p:spPr>
        </p:pic>
        <p:sp>
          <p:nvSpPr>
            <p:cNvPr id="10" name="Oval 9">
              <a:extLst>
                <a:ext uri="{FF2B5EF4-FFF2-40B4-BE49-F238E27FC236}">
                  <a16:creationId xmlns:a16="http://schemas.microsoft.com/office/drawing/2014/main" id="{58207367-0DF5-989D-8795-6E68AC0B6D64}"/>
                </a:ext>
              </a:extLst>
            </p:cNvPr>
            <p:cNvSpPr/>
            <p:nvPr/>
          </p:nvSpPr>
          <p:spPr>
            <a:xfrm>
              <a:off x="4034820" y="1861991"/>
              <a:ext cx="45719" cy="4571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B6CBECF-7AA5-BE01-0008-7784D86EE45D}"/>
                </a:ext>
              </a:extLst>
            </p:cNvPr>
            <p:cNvSpPr txBox="1"/>
            <p:nvPr/>
          </p:nvSpPr>
          <p:spPr>
            <a:xfrm>
              <a:off x="6924166" y="753786"/>
              <a:ext cx="1936987" cy="369332"/>
            </a:xfrm>
            <a:prstGeom prst="rect">
              <a:avLst/>
            </a:prstGeom>
            <a:solidFill>
              <a:schemeClr val="accent1">
                <a:lumMod val="40000"/>
                <a:lumOff val="60000"/>
              </a:schemeClr>
            </a:solidFill>
          </p:spPr>
          <p:txBody>
            <a:bodyPr wrap="square" rtlCol="0">
              <a:spAutoFit/>
            </a:bodyPr>
            <a:lstStyle/>
            <a:p>
              <a:pPr algn="ctr"/>
              <a:r>
                <a:rPr lang="en-US" dirty="0"/>
                <a:t>PIC model</a:t>
              </a:r>
            </a:p>
          </p:txBody>
        </p:sp>
        <p:pic>
          <p:nvPicPr>
            <p:cNvPr id="13" name="Picture 12">
              <a:extLst>
                <a:ext uri="{FF2B5EF4-FFF2-40B4-BE49-F238E27FC236}">
                  <a16:creationId xmlns:a16="http://schemas.microsoft.com/office/drawing/2014/main" id="{67C474FC-CD2B-516D-4682-CADE6AEB8E6E}"/>
                </a:ext>
              </a:extLst>
            </p:cNvPr>
            <p:cNvPicPr>
              <a:picLocks noChangeAspect="1"/>
            </p:cNvPicPr>
            <p:nvPr/>
          </p:nvPicPr>
          <p:blipFill>
            <a:blip r:embed="rId3"/>
            <a:srcRect t="64761" r="85833"/>
            <a:stretch/>
          </p:blipFill>
          <p:spPr>
            <a:xfrm>
              <a:off x="3713089" y="2139848"/>
              <a:ext cx="1295400" cy="1432381"/>
            </a:xfrm>
            <a:prstGeom prst="rect">
              <a:avLst/>
            </a:prstGeom>
          </p:spPr>
        </p:pic>
      </p:grpSp>
      <p:grpSp>
        <p:nvGrpSpPr>
          <p:cNvPr id="29" name="Group 28">
            <a:extLst>
              <a:ext uri="{FF2B5EF4-FFF2-40B4-BE49-F238E27FC236}">
                <a16:creationId xmlns:a16="http://schemas.microsoft.com/office/drawing/2014/main" id="{D937F2A5-C6A9-0DAD-582C-3F57724E6032}"/>
              </a:ext>
            </a:extLst>
          </p:cNvPr>
          <p:cNvGrpSpPr/>
          <p:nvPr/>
        </p:nvGrpSpPr>
        <p:grpSpPr>
          <a:xfrm>
            <a:off x="6735148" y="2284116"/>
            <a:ext cx="2376658" cy="2944965"/>
            <a:chOff x="6767342" y="2284116"/>
            <a:chExt cx="2376658" cy="2944965"/>
          </a:xfrm>
        </p:grpSpPr>
        <p:grpSp>
          <p:nvGrpSpPr>
            <p:cNvPr id="21" name="Group 20">
              <a:extLst>
                <a:ext uri="{FF2B5EF4-FFF2-40B4-BE49-F238E27FC236}">
                  <a16:creationId xmlns:a16="http://schemas.microsoft.com/office/drawing/2014/main" id="{D60075AD-47E2-EF72-3A26-63B071BF9A8A}"/>
                </a:ext>
              </a:extLst>
            </p:cNvPr>
            <p:cNvGrpSpPr/>
            <p:nvPr/>
          </p:nvGrpSpPr>
          <p:grpSpPr>
            <a:xfrm>
              <a:off x="6767342" y="2284116"/>
              <a:ext cx="2376658" cy="2944965"/>
              <a:chOff x="6767342" y="2284116"/>
              <a:chExt cx="2376658" cy="2944965"/>
            </a:xfrm>
          </p:grpSpPr>
          <p:pic>
            <p:nvPicPr>
              <p:cNvPr id="18" name="Picture 17">
                <a:extLst>
                  <a:ext uri="{FF2B5EF4-FFF2-40B4-BE49-F238E27FC236}">
                    <a16:creationId xmlns:a16="http://schemas.microsoft.com/office/drawing/2014/main" id="{1996DC3A-C81B-C9C9-949B-D541BD13F84A}"/>
                  </a:ext>
                </a:extLst>
              </p:cNvPr>
              <p:cNvPicPr>
                <a:picLocks noChangeAspect="1"/>
              </p:cNvPicPr>
              <p:nvPr/>
            </p:nvPicPr>
            <p:blipFill>
              <a:blip r:embed="rId4"/>
              <a:srcRect l="91333" b="50000"/>
              <a:stretch/>
            </p:blipFill>
            <p:spPr>
              <a:xfrm>
                <a:off x="6767342" y="3196743"/>
                <a:ext cx="792481" cy="2032338"/>
              </a:xfrm>
              <a:prstGeom prst="rect">
                <a:avLst/>
              </a:prstGeom>
            </p:spPr>
          </p:pic>
          <p:pic>
            <p:nvPicPr>
              <p:cNvPr id="16" name="Picture 15">
                <a:extLst>
                  <a:ext uri="{FF2B5EF4-FFF2-40B4-BE49-F238E27FC236}">
                    <a16:creationId xmlns:a16="http://schemas.microsoft.com/office/drawing/2014/main" id="{C9787F1C-E44F-8C4E-5053-A59F0EDC210E}"/>
                  </a:ext>
                </a:extLst>
              </p:cNvPr>
              <p:cNvPicPr>
                <a:picLocks noChangeAspect="1"/>
              </p:cNvPicPr>
              <p:nvPr/>
            </p:nvPicPr>
            <p:blipFill>
              <a:blip r:embed="rId4"/>
              <a:srcRect l="37997" r="37670"/>
              <a:stretch/>
            </p:blipFill>
            <p:spPr>
              <a:xfrm>
                <a:off x="7559823" y="2284116"/>
                <a:ext cx="1584177" cy="2894024"/>
              </a:xfrm>
              <a:prstGeom prst="rect">
                <a:avLst/>
              </a:prstGeom>
              <a:ln w="38100">
                <a:solidFill>
                  <a:srgbClr val="00B050"/>
                </a:solidFill>
              </a:ln>
            </p:spPr>
          </p:pic>
        </p:grpSp>
        <p:cxnSp>
          <p:nvCxnSpPr>
            <p:cNvPr id="23" name="Straight Arrow Connector 22">
              <a:extLst>
                <a:ext uri="{FF2B5EF4-FFF2-40B4-BE49-F238E27FC236}">
                  <a16:creationId xmlns:a16="http://schemas.microsoft.com/office/drawing/2014/main" id="{18CCCB2E-C025-32F1-9144-B5981AC41048}"/>
                </a:ext>
              </a:extLst>
            </p:cNvPr>
            <p:cNvCxnSpPr>
              <a:cxnSpLocks/>
              <a:stCxn id="25" idx="2"/>
            </p:cNvCxnSpPr>
            <p:nvPr/>
          </p:nvCxnSpPr>
          <p:spPr>
            <a:xfrm flipH="1">
              <a:off x="8335584" y="2930447"/>
              <a:ext cx="16327" cy="6785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DC92DACC-E0DA-6A2E-B222-C43016A705D4}"/>
                </a:ext>
              </a:extLst>
            </p:cNvPr>
            <p:cNvSpPr txBox="1"/>
            <p:nvPr/>
          </p:nvSpPr>
          <p:spPr>
            <a:xfrm>
              <a:off x="7923477" y="2284116"/>
              <a:ext cx="856867" cy="646331"/>
            </a:xfrm>
            <a:prstGeom prst="rect">
              <a:avLst/>
            </a:prstGeom>
            <a:solidFill>
              <a:schemeClr val="accent1">
                <a:lumMod val="40000"/>
                <a:lumOff val="60000"/>
              </a:schemeClr>
            </a:solidFill>
          </p:spPr>
          <p:txBody>
            <a:bodyPr wrap="square" rtlCol="0">
              <a:spAutoFit/>
            </a:bodyPr>
            <a:lstStyle/>
            <a:p>
              <a:pPr algn="ctr"/>
              <a:r>
                <a:rPr lang="en-US" dirty="0"/>
                <a:t>Beam center</a:t>
              </a:r>
            </a:p>
          </p:txBody>
        </p:sp>
      </p:grpSp>
    </p:spTree>
    <p:extLst>
      <p:ext uri="{BB962C8B-B14F-4D97-AF65-F5344CB8AC3E}">
        <p14:creationId xmlns:p14="http://schemas.microsoft.com/office/powerpoint/2010/main" val="2849160398"/>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anchor="t">
        <a:spAutoFit/>
      </a:bodyPr>
      <a:lstStyle>
        <a:defPPr marL="190500" algn="l">
          <a:spcAft>
            <a:spcPts val="300"/>
          </a:spcAft>
          <a:defRPr sz="1200" b="0" dirty="0">
            <a:solidFill>
              <a:srgbClr val="000000"/>
            </a:solidFill>
            <a:effectLst/>
            <a:latin typeface="Arial" panose="020B0604020202020204" pitchFamily="34" charset="0"/>
          </a:defRPr>
        </a:defPPr>
      </a:lstStyle>
    </a:tx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9021</TotalTime>
  <Words>858</Words>
  <Application>Microsoft Office PowerPoint</Application>
  <PresentationFormat>On-screen Show (16:9)</PresentationFormat>
  <Paragraphs>133</Paragraphs>
  <Slides>19</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Arial</vt:lpstr>
      <vt:lpstr>Arial Narrow</vt:lpstr>
      <vt:lpstr>Calibri</vt:lpstr>
      <vt:lpstr>Century Schoolbook</vt:lpstr>
      <vt:lpstr>Wingdings</vt:lpstr>
      <vt:lpstr>IMCC - 1</vt:lpstr>
      <vt:lpstr>1_IMCC - 1</vt:lpstr>
      <vt:lpstr>PowerPoint Presentation</vt:lpstr>
      <vt:lpstr>Outline</vt:lpstr>
      <vt:lpstr>Beamloading Overview</vt:lpstr>
      <vt:lpstr>Motivation</vt:lpstr>
      <vt:lpstr>Wakefield Simulations in a Simple Pillbox with Beam Pipe</vt:lpstr>
      <vt:lpstr>Wakefields in a Simple Pillbox with Beam Pipe</vt:lpstr>
      <vt:lpstr>Wakefields in a Segmented Pillbox with Beam Pip, rp=5mm,d=12mm</vt:lpstr>
      <vt:lpstr>Wakefields in a Segmented Pillbox with Beam Pipe, rp=rc,d=12mm</vt:lpstr>
      <vt:lpstr>CST PIC Solver - Setup</vt:lpstr>
      <vt:lpstr>Wakefield Results Using CST PIC – Pillbox with a Pipe</vt:lpstr>
      <vt:lpstr>Wakefields Results CST PIC Solver</vt:lpstr>
      <vt:lpstr>Conclusions and Takeaways</vt:lpstr>
      <vt:lpstr>PowerPoint Presentation</vt:lpstr>
      <vt:lpstr>PowerPoint Presentation</vt:lpstr>
      <vt:lpstr>Cavity R/Q vs Freq</vt:lpstr>
      <vt:lpstr>Wakefield Solver – HOM Wake from Subtraction</vt:lpstr>
      <vt:lpstr>Pseudo code</vt:lpstr>
      <vt:lpstr>Nuances with CST PIC Solver</vt:lpstr>
      <vt:lpstr>Wakefunction Trade Study – Single Particle</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Dillon Merenich</cp:lastModifiedBy>
  <cp:revision>34</cp:revision>
  <dcterms:created xsi:type="dcterms:W3CDTF">2021-05-17T12:13:58Z</dcterms:created>
  <dcterms:modified xsi:type="dcterms:W3CDTF">2025-03-18T15:59:49Z</dcterms:modified>
</cp:coreProperties>
</file>