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17"/>
  </p:notesMasterIdLst>
  <p:sldIdLst>
    <p:sldId id="256" r:id="rId2"/>
    <p:sldId id="2318" r:id="rId3"/>
    <p:sldId id="2261" r:id="rId4"/>
    <p:sldId id="2264" r:id="rId5"/>
    <p:sldId id="2307" r:id="rId6"/>
    <p:sldId id="2321" r:id="rId7"/>
    <p:sldId id="2320" r:id="rId8"/>
    <p:sldId id="2325" r:id="rId9"/>
    <p:sldId id="2296" r:id="rId10"/>
    <p:sldId id="2299" r:id="rId11"/>
    <p:sldId id="2324" r:id="rId12"/>
    <p:sldId id="2323" r:id="rId13"/>
    <p:sldId id="2326" r:id="rId14"/>
    <p:sldId id="2327" r:id="rId15"/>
    <p:sldId id="2328" r:id="rId16"/>
  </p:sldIdLst>
  <p:sldSz cx="9144000" cy="5715000" type="screen16x10"/>
  <p:notesSz cx="6858000" cy="9144000"/>
  <p:embeddedFontLst>
    <p:embeddedFont>
      <p:font typeface="Radikal Medium" pitchFamily="2" charset="0"/>
      <p:regular r:id="rId18"/>
    </p:embeddedFont>
    <p:embeddedFont>
      <p:font typeface="Roboto" panose="02000000000000000000" pitchFamily="2" charset="0"/>
      <p:regular r:id="rId19"/>
      <p:bold r:id="rId20"/>
      <p:italic r:id="rId21"/>
      <p:boldItalic r:id="rId22"/>
    </p:embeddedFont>
    <p:embeddedFont>
      <p:font typeface="Source Sans 3" panose="020B0303030403020204" pitchFamily="34" charset="0"/>
      <p:regular r:id="rId23"/>
      <p:bold r:id="rId24"/>
      <p:italic r:id="rId25"/>
      <p:boldItalic r:id="rId26"/>
    </p:embeddedFont>
    <p:embeddedFont>
      <p:font typeface="Source Sans 3 Medium" panose="020B0303030403020204" pitchFamily="34" charset="0"/>
      <p:regular r:id="rId27"/>
      <p:italic r:id="rId28"/>
    </p:embeddedFont>
    <p:embeddedFont>
      <p:font typeface="Source Sans 3 SemiBold" panose="020B0303030403020204" pitchFamily="34" charset="0"/>
      <p:bold r:id="rId29"/>
      <p:boldItalic r:id="rId30"/>
    </p:embeddedFont>
    <p:embeddedFont>
      <p:font typeface="Source Sans Pro" panose="020B0503030403020204" pitchFamily="34" charset="0"/>
      <p:regular r:id="rId31"/>
      <p:bold r:id="rId32"/>
      <p:italic r:id="rId33"/>
      <p:boldItalic r:id="rId34"/>
    </p:embeddedFont>
    <p:embeddedFont>
      <p:font typeface="Source Sans Pro Semibold" panose="020B0603030403020204" pitchFamily="34" charset="0"/>
      <p:bold r:id="rId35"/>
      <p:boldItalic r:id="rId36"/>
    </p:embeddedFont>
    <p:embeddedFont>
      <p:font typeface="Source Sans Pro Semibold" panose="020B0603030403020204" pitchFamily="34" charset="0"/>
      <p:bold r:id="rId35"/>
      <p:boldItalic r:id="rId36"/>
    </p:embeddedFont>
    <p:embeddedFont>
      <p:font typeface="Tahoma" panose="020B0604030504040204" pitchFamily="34" charset="0"/>
      <p:regular r:id="rId37"/>
      <p:bold r:id="rId3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BFBFBF"/>
    <a:srgbClr val="DC2232"/>
    <a:srgbClr val="2D6AA1"/>
    <a:srgbClr val="162D51"/>
    <a:srgbClr val="162D50"/>
    <a:srgbClr val="B83A4B"/>
    <a:srgbClr val="59AA54"/>
    <a:srgbClr val="AE325D"/>
    <a:srgbClr val="E86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88711" autoAdjust="0"/>
  </p:normalViewPr>
  <p:slideViewPr>
    <p:cSldViewPr snapToGrid="0">
      <p:cViewPr varScale="1">
        <p:scale>
          <a:sx n="103" d="100"/>
          <a:sy n="103" d="100"/>
        </p:scale>
        <p:origin x="811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259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font" Target="fonts/font2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font" Target="fonts/font20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7"/>
          </a:xfrm>
          <a:prstGeom prst="rect">
            <a:avLst/>
          </a:prstGeom>
        </p:spPr>
        <p:txBody>
          <a:bodyPr vert="horz" lIns="91398" tIns="45699" rIns="91398" bIns="4569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7"/>
          </a:xfrm>
          <a:prstGeom prst="rect">
            <a:avLst/>
          </a:prstGeom>
        </p:spPr>
        <p:txBody>
          <a:bodyPr vert="horz" lIns="91398" tIns="45699" rIns="91398" bIns="45699" rtlCol="0"/>
          <a:lstStyle>
            <a:lvl1pPr algn="r">
              <a:defRPr sz="1200"/>
            </a:lvl1pPr>
          </a:lstStyle>
          <a:p>
            <a:fld id="{D41CA6F2-2800-4A6E-9EFD-0B904EC4A5C8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98" tIns="45699" rIns="91398" bIns="4569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398" tIns="45699" rIns="91398" bIns="4569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398" tIns="45699" rIns="91398" bIns="4569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398" tIns="45699" rIns="91398" bIns="45699" rtlCol="0" anchor="b"/>
          <a:lstStyle>
            <a:lvl1pPr algn="r">
              <a:defRPr sz="1200"/>
            </a:lvl1pPr>
          </a:lstStyle>
          <a:p>
            <a:fld id="{9BE875E1-03C4-47A7-BBFA-1C9E20ED2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863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13969" fontAlgn="base">
              <a:spcBef>
                <a:spcPct val="0"/>
              </a:spcBef>
              <a:spcAft>
                <a:spcPct val="0"/>
              </a:spcAft>
              <a:defRPr/>
            </a:pPr>
            <a:fld id="{7F51EA0F-C86F-433F-AFA2-4AFB5A97C65C}" type="slidenum"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pPr defTabSz="913969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61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96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D8D70BCA-8034-4AEA-A9D2-83A86D72DD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4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084" y="245279"/>
            <a:ext cx="8487696" cy="470019"/>
          </a:xfrm>
        </p:spPr>
        <p:txBody>
          <a:bodyPr/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082" y="914400"/>
            <a:ext cx="8487697" cy="4233069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D8D70BCA-8034-4AEA-A9D2-83A86D72DD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68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084" y="857677"/>
            <a:ext cx="3982064" cy="427476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994" y="857677"/>
            <a:ext cx="4232785" cy="427476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D8D70BCA-8034-4AEA-A9D2-83A86D72DD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0F8D25E-F57F-4859-B07D-555133595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084" y="245279"/>
            <a:ext cx="8487696" cy="470019"/>
          </a:xfrm>
        </p:spPr>
        <p:txBody>
          <a:bodyPr/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103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D8D70BCA-8034-4AEA-A9D2-83A86D72DD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FD6835C-E08C-12EA-BC3D-FB59BD1F6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084" y="245279"/>
            <a:ext cx="8487696" cy="470019"/>
          </a:xfrm>
        </p:spPr>
        <p:txBody>
          <a:bodyPr/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1597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D8D70BCA-8034-4AEA-A9D2-83A86D72DD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209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D8D70BCA-8034-4AEA-A9D2-83A86D72DD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433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D8D70BCA-8034-4AEA-A9D2-83A86D72DD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44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0040" y="304272"/>
            <a:ext cx="8503920" cy="304272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Comparison slide with two columns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66560" y="5296959"/>
            <a:ext cx="2057400" cy="304271"/>
          </a:xfrm>
          <a:prstGeom prst="rect">
            <a:avLst/>
          </a:prstGeom>
        </p:spPr>
        <p:txBody>
          <a:bodyPr/>
          <a:lstStyle/>
          <a:p>
            <a:fld id="{177CE274-8713-884F-B04F-B6B90AF4196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2D4C75-924A-E1E8-AB47-E0EDDABAB6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0675" y="823660"/>
            <a:ext cx="4197096" cy="432441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ABE9EF27-CA65-6736-ECE2-81135FA8D5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26231" y="823660"/>
            <a:ext cx="4197096" cy="432441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9132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464" y="245279"/>
            <a:ext cx="8539316" cy="4700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464" y="914400"/>
            <a:ext cx="8539316" cy="4327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5786" y="5391507"/>
            <a:ext cx="347994" cy="212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  <a:latin typeface="Source Sans Pro Semibold" panose="020B0603030403020204" pitchFamily="34" charset="0"/>
              </a:defRPr>
            </a:lvl1pPr>
          </a:lstStyle>
          <a:p>
            <a:fld id="{D8D70BCA-8034-4AEA-A9D2-83A86D72DD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E91A0A-D3A7-0AD8-5E06-98BC5A9E1381}"/>
              </a:ext>
            </a:extLst>
          </p:cNvPr>
          <p:cNvSpPr/>
          <p:nvPr userDrawn="1"/>
        </p:nvSpPr>
        <p:spPr bwMode="ltGray">
          <a:xfrm>
            <a:off x="1" y="0"/>
            <a:ext cx="110612" cy="5715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0F91750B-08E7-709A-8712-A82AC759631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231581" y="5336954"/>
            <a:ext cx="1600200" cy="340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7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64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36.png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43.png"/><Relationship Id="rId7" Type="http://schemas.openxmlformats.org/officeDocument/2006/relationships/image" Target="../media/image12.png"/><Relationship Id="rId12" Type="http://schemas.openxmlformats.org/officeDocument/2006/relationships/image" Target="../media/image19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11" Type="http://schemas.openxmlformats.org/officeDocument/2006/relationships/image" Target="../media/image18.jpeg"/><Relationship Id="rId5" Type="http://schemas.openxmlformats.org/officeDocument/2006/relationships/image" Target="../media/image10.png"/><Relationship Id="rId15" Type="http://schemas.openxmlformats.org/officeDocument/2006/relationships/image" Target="../media/image45.png"/><Relationship Id="rId10" Type="http://schemas.openxmlformats.org/officeDocument/2006/relationships/image" Target="../media/image17.jpeg"/><Relationship Id="rId4" Type="http://schemas.openxmlformats.org/officeDocument/2006/relationships/image" Target="../media/image14.png"/><Relationship Id="rId9" Type="http://schemas.openxmlformats.org/officeDocument/2006/relationships/image" Target="../media/image16.png"/><Relationship Id="rId1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2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7.png"/><Relationship Id="rId5" Type="http://schemas.openxmlformats.org/officeDocument/2006/relationships/slideLayout" Target="../slideLayouts/slideLayout5.xml"/><Relationship Id="rId4" Type="http://schemas.openxmlformats.org/officeDocument/2006/relationships/video" Target="../media/media2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7E62D-A12E-5358-8AEF-C8412F9370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8415" y="1571249"/>
            <a:ext cx="5787169" cy="774659"/>
          </a:xfrm>
        </p:spPr>
        <p:txBody>
          <a:bodyPr anchor="t"/>
          <a:lstStyle/>
          <a:p>
            <a:pPr>
              <a:lnSpc>
                <a:spcPct val="120000"/>
              </a:lnSpc>
            </a:pPr>
            <a:r>
              <a:rPr lang="en-US" dirty="0">
                <a:latin typeface="Source Sans 3 SemiBold" panose="020B0303030403020204" pitchFamily="34" charset="0"/>
              </a:rPr>
              <a:t>Long-baseline LMT Clock Atom Interferometry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617140-3019-1AA7-CB76-390396502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1313" y="4355925"/>
            <a:ext cx="6801374" cy="987861"/>
          </a:xfrm>
        </p:spPr>
        <p:txBody>
          <a:bodyPr>
            <a:normAutofit/>
          </a:bodyPr>
          <a:lstStyle/>
          <a:p>
            <a:r>
              <a:rPr lang="en-US" dirty="0">
                <a:latin typeface="Source Sans 3 SemiBold" panose="020B0303030403020204" pitchFamily="34" charset="0"/>
              </a:rPr>
              <a:t>Jan Rudolph</a:t>
            </a:r>
          </a:p>
          <a:p>
            <a:r>
              <a:rPr lang="en-US" sz="1400" dirty="0">
                <a:latin typeface="Source Sans 3 Medium" panose="020B0303030403020204" pitchFamily="34" charset="0"/>
              </a:rPr>
              <a:t>Stanford University &amp; Fermilab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1FCA365-016E-BE33-0968-111548337B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6874" y="158287"/>
            <a:ext cx="1935451" cy="391839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495D1040-D64C-82C3-65BD-7B5C346CBA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16204" y="158288"/>
            <a:ext cx="1451995" cy="31006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0C09E9F-83A4-AE55-F7EE-CDD4EB8B18AA}"/>
              </a:ext>
            </a:extLst>
          </p:cNvPr>
          <p:cNvSpPr txBox="1">
            <a:spLocks/>
          </p:cNvSpPr>
          <p:nvPr/>
        </p:nvSpPr>
        <p:spPr>
          <a:xfrm>
            <a:off x="1346510" y="3253514"/>
            <a:ext cx="6450980" cy="7746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1800" dirty="0">
                <a:solidFill>
                  <a:schemeClr val="tx1"/>
                </a:solidFill>
                <a:latin typeface="Source Sans 3 SemiBold" panose="020B0303030403020204" pitchFamily="34" charset="0"/>
              </a:rPr>
              <a:t>TVLBAI Workshop 2025</a:t>
            </a:r>
          </a:p>
          <a:p>
            <a:pPr>
              <a:lnSpc>
                <a:spcPct val="125000"/>
              </a:lnSpc>
            </a:pPr>
            <a:r>
              <a:rPr lang="en-US" sz="1600" dirty="0">
                <a:solidFill>
                  <a:schemeClr val="tx1"/>
                </a:solidFill>
                <a:latin typeface="Source Sans 3 Medium" panose="020B0303030403020204" pitchFamily="34" charset="0"/>
              </a:rPr>
              <a:t> Hannover, Germany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7A56F9-9751-A2D9-C19D-796F76F5B99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271" y="4995745"/>
            <a:ext cx="648285" cy="64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982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C5E7E9-5BA7-5C2E-0608-9E543C478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70BCA-8034-4AEA-A9D2-83A86D72DD5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8D9B58-045F-A442-3DB5-24BB84DA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Coriolis Compensation: Counterrotation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8116F6-E7CE-1DB9-D404-C75F9A1306C6}"/>
              </a:ext>
            </a:extLst>
          </p:cNvPr>
          <p:cNvSpPr/>
          <p:nvPr/>
        </p:nvSpPr>
        <p:spPr>
          <a:xfrm>
            <a:off x="246993" y="5276193"/>
            <a:ext cx="1418897" cy="4388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launchRotFromHalf">
            <a:hlinkClick r:id="" action="ppaction://media"/>
            <a:extLst>
              <a:ext uri="{FF2B5EF4-FFF2-40B4-BE49-F238E27FC236}">
                <a16:creationId xmlns:a16="http://schemas.microsoft.com/office/drawing/2014/main" id="{E3F143CF-E0F2-A69F-64E3-053EF4A0CC6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b="5512"/>
          <a:stretch/>
        </p:blipFill>
        <p:spPr>
          <a:xfrm>
            <a:off x="745358" y="851784"/>
            <a:ext cx="3467354" cy="4751990"/>
          </a:xfrm>
          <a:prstGeom prst="rect">
            <a:avLst/>
          </a:prstGeom>
        </p:spPr>
      </p:pic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17B580FC-9958-92CC-9153-E6126CB9F795}"/>
              </a:ext>
            </a:extLst>
          </p:cNvPr>
          <p:cNvSpPr txBox="1">
            <a:spLocks/>
          </p:cNvSpPr>
          <p:nvPr/>
        </p:nvSpPr>
        <p:spPr>
          <a:xfrm>
            <a:off x="4797460" y="857677"/>
            <a:ext cx="3840481" cy="427476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Counterrotating the beams closes the interferometer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Starting at half angle and pivoting at midpoint minimizes displacement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Displacement grows linearly with duration and baseline length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AE6A2637-F7FC-982A-588F-206506F783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11077" y="3020517"/>
            <a:ext cx="3840480" cy="258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74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8C689-BCB4-CC2C-1D43-1BBBBDEC25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084" y="857677"/>
            <a:ext cx="5636504" cy="160358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Running the exact same sequence (5.6 s) over a 1km baseline: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~10cm displacement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Need 10x larger beam ⟶ 100x more laser power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Requires &gt;10x wider instrument</a:t>
            </a:r>
          </a:p>
          <a:p>
            <a:pPr marL="342900" lvl="1" indent="0">
              <a:lnSpc>
                <a:spcPct val="100000"/>
              </a:lnSpc>
              <a:buNone/>
            </a:pPr>
            <a:r>
              <a:rPr lang="en-US" sz="1600" dirty="0"/>
              <a:t>⟶  leads to overall sensitivity loss</a:t>
            </a:r>
          </a:p>
          <a:p>
            <a:pPr marL="342900" lvl="1" indent="0">
              <a:lnSpc>
                <a:spcPct val="100000"/>
              </a:lnSpc>
              <a:buNone/>
            </a:pPr>
            <a:endParaRPr lang="en-US" sz="1600" dirty="0"/>
          </a:p>
          <a:p>
            <a:pPr marL="342900" lvl="1" indent="0">
              <a:lnSpc>
                <a:spcPct val="100000"/>
              </a:lnSpc>
              <a:buNone/>
            </a:pPr>
            <a:endParaRPr lang="en-US" sz="1600" dirty="0"/>
          </a:p>
          <a:p>
            <a:pPr marL="342900" lvl="1" indent="0">
              <a:lnSpc>
                <a:spcPct val="100000"/>
              </a:lnSpc>
              <a:buNone/>
            </a:pPr>
            <a:endParaRPr lang="en-US" sz="1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4AC815-F14A-7F42-011C-583D9688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70BCA-8034-4AEA-A9D2-83A86D72DD5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9DCDB1-7B26-24EA-E5E0-D46AF139D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Counterrotation of the Beams for 1km Baseline Detector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627DAD-7673-AA44-8DF1-FE6A5179B9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588" y="811180"/>
            <a:ext cx="2755328" cy="2720340"/>
          </a:xfrm>
          <a:prstGeom prst="rect">
            <a:avLst/>
          </a:prstGeom>
        </p:spPr>
      </p:pic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1F2B2FCE-8630-929C-D9FA-17D33CCB3016}"/>
              </a:ext>
            </a:extLst>
          </p:cNvPr>
          <p:cNvSpPr txBox="1">
            <a:spLocks/>
          </p:cNvSpPr>
          <p:nvPr/>
        </p:nvSpPr>
        <p:spPr>
          <a:xfrm>
            <a:off x="376084" y="2597011"/>
            <a:ext cx="5544656" cy="16035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/>
              <a:t>Practical solution:  build your detector at the south pole</a:t>
            </a:r>
          </a:p>
          <a:p>
            <a:pPr>
              <a:lnSpc>
                <a:spcPct val="100000"/>
              </a:lnSpc>
            </a:pPr>
            <a:r>
              <a:rPr lang="en-US" dirty="0"/>
              <a:t>Alternative strategy:  multi-loop sequences!</a:t>
            </a:r>
          </a:p>
          <a:p>
            <a:pPr>
              <a:lnSpc>
                <a:spcPct val="100000"/>
              </a:lnSpc>
            </a:pPr>
            <a:endParaRPr lang="en-US" sz="1600" dirty="0"/>
          </a:p>
          <a:p>
            <a:pPr marL="342900" lvl="1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sz="1600" dirty="0"/>
          </a:p>
          <a:p>
            <a:pPr marL="342900" lvl="1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sz="1600" dirty="0"/>
          </a:p>
          <a:p>
            <a:pPr marL="342900" lvl="1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2634EA3-BF66-F2AE-9B12-9F5991EFB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92" y="3627402"/>
            <a:ext cx="5735648" cy="178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2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7900B00-FDEA-087A-215D-DC66B89D3ED6}"/>
              </a:ext>
            </a:extLst>
          </p:cNvPr>
          <p:cNvSpPr/>
          <p:nvPr/>
        </p:nvSpPr>
        <p:spPr>
          <a:xfrm>
            <a:off x="280220" y="5276193"/>
            <a:ext cx="1569601" cy="4388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7D9EF-8CF3-726F-0FE3-2FBA306DE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70BCA-8034-4AEA-A9D2-83A86D72DD5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98FE29-D486-5001-966B-6AA4B65B4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Double Loop Sequence – No Rotation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03A795A-DD98-3982-355A-F31EE3308E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70134" y="3038672"/>
            <a:ext cx="3840480" cy="2589581"/>
          </a:xfrm>
          <a:prstGeom prst="rect">
            <a:avLst/>
          </a:prstGeom>
        </p:spPr>
      </p:pic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08099498-019D-5599-A570-E395CC01C516}"/>
              </a:ext>
            </a:extLst>
          </p:cNvPr>
          <p:cNvSpPr txBox="1">
            <a:spLocks/>
          </p:cNvSpPr>
          <p:nvPr/>
        </p:nvSpPr>
        <p:spPr>
          <a:xfrm>
            <a:off x="4770134" y="862932"/>
            <a:ext cx="4144463" cy="427476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Double (even) loop sequence cancels (constant) inertial effects</a:t>
            </a:r>
          </a:p>
          <a:p>
            <a:r>
              <a:rPr lang="en-US" dirty="0"/>
              <a:t>Interferometer closes with static beams</a:t>
            </a:r>
          </a:p>
          <a:p>
            <a:r>
              <a:rPr lang="en-US" dirty="0"/>
              <a:t>No dynamic rotation required</a:t>
            </a:r>
          </a:p>
          <a:p>
            <a:r>
              <a:rPr lang="en-US" dirty="0"/>
              <a:t>Displacement manageable!</a:t>
            </a:r>
          </a:p>
        </p:txBody>
      </p:sp>
      <p:pic>
        <p:nvPicPr>
          <p:cNvPr id="7" name="launchNoRotQ2">
            <a:hlinkClick r:id="" action="ppaction://media"/>
            <a:extLst>
              <a:ext uri="{FF2B5EF4-FFF2-40B4-BE49-F238E27FC236}">
                <a16:creationId xmlns:a16="http://schemas.microsoft.com/office/drawing/2014/main" id="{A8C9C042-76FF-260C-8C9B-8AA54C4AB1E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b="5510"/>
          <a:stretch/>
        </p:blipFill>
        <p:spPr>
          <a:xfrm>
            <a:off x="717327" y="862932"/>
            <a:ext cx="3467354" cy="475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57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9F7290-FF18-5081-D6D9-C94EA508A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Size Dynamics &amp; Pulse Strategy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313A46-C324-2F16-70F5-A361BBC0A73F}"/>
              </a:ext>
            </a:extLst>
          </p:cNvPr>
          <p:cNvSpPr txBox="1">
            <a:spLocks/>
          </p:cNvSpPr>
          <p:nvPr/>
        </p:nvSpPr>
        <p:spPr>
          <a:xfrm>
            <a:off x="376083" y="857677"/>
            <a:ext cx="4488229" cy="382100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dirty="0"/>
              <a:t>Need to find a lensing </a:t>
            </a:r>
            <a:r>
              <a:rPr lang="en-US" sz="1600" i="1" dirty="0"/>
              <a:t>and</a:t>
            </a:r>
            <a:r>
              <a:rPr lang="en-US" sz="1600" dirty="0"/>
              <a:t> pulse strategy combination to address: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Spontaneous emission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Off-resonant scattering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Intensity inhomogeneity/displacement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Doppler broadening (temperature, laser noise, …)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1600" dirty="0"/>
          </a:p>
          <a:p>
            <a:pPr>
              <a:lnSpc>
                <a:spcPct val="100000"/>
              </a:lnSpc>
            </a:pPr>
            <a:r>
              <a:rPr lang="en-US" sz="1600" dirty="0"/>
              <a:t>Very large LMT enhancement with current lasers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Sequence fidelity ~90%, most atoms survive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More laser power ⟶ larger optimal beam size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&gt;10k enhancement requires ~ 2 x 100 W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Many practical constraints:  free aperture, lensing volume, detection volume, …</a:t>
            </a:r>
            <a:endParaRPr lang="en-US" sz="1400" dirty="0"/>
          </a:p>
          <a:p>
            <a:pPr lvl="1">
              <a:lnSpc>
                <a:spcPct val="100000"/>
              </a:lnSpc>
            </a:pPr>
            <a:endParaRPr lang="en-US" sz="1400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194848BA-1AED-BFEA-400D-E9981A18DE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0164" y="326916"/>
            <a:ext cx="3728621" cy="25603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D96E44D-E969-97A5-0951-136A0EF08009}"/>
              </a:ext>
            </a:extLst>
          </p:cNvPr>
          <p:cNvSpPr txBox="1"/>
          <p:nvPr/>
        </p:nvSpPr>
        <p:spPr>
          <a:xfrm>
            <a:off x="5573354" y="663123"/>
            <a:ext cx="2682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</a:t>
            </a:r>
            <a:r>
              <a:rPr lang="en-US" sz="1400" dirty="0"/>
              <a:t> </a:t>
            </a:r>
            <a:r>
              <a:rPr lang="en-US" sz="1400" baseline="30000" dirty="0"/>
              <a:t>87</a:t>
            </a:r>
            <a:r>
              <a:rPr lang="en-US" sz="1400" dirty="0"/>
              <a:t>Sr atoms at 180 </a:t>
            </a:r>
            <a:r>
              <a:rPr lang="en-US" sz="1400" dirty="0" err="1"/>
              <a:t>pK</a:t>
            </a:r>
            <a:r>
              <a:rPr lang="en-US" sz="1400" dirty="0"/>
              <a:t> (axial)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3A57039C-ACA9-1A2B-F208-09537CBE56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35518" y="2996899"/>
            <a:ext cx="3956944" cy="257860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33ECA75-32F2-6C55-3617-3555815977EC}"/>
              </a:ext>
            </a:extLst>
          </p:cNvPr>
          <p:cNvSpPr txBox="1"/>
          <p:nvPr/>
        </p:nvSpPr>
        <p:spPr>
          <a:xfrm>
            <a:off x="6007543" y="4370903"/>
            <a:ext cx="2682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 = 2 x 10 W, 1 Hz RMS noise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57EC53-CB86-C8D6-EA95-E85A4E38E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70BCA-8034-4AEA-A9D2-83A86D72DD5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3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C59A37-7148-0206-51F1-6659E655F1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6083" y="857677"/>
            <a:ext cx="7474376" cy="4274762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1800" dirty="0"/>
              <a:t>10 m and 100 m-scale instruments under construction</a:t>
            </a:r>
            <a:r>
              <a:rPr lang="en-US" dirty="0"/>
              <a:t> (Stanford &amp; Fermilab)</a:t>
            </a:r>
            <a:endParaRPr lang="en-US" sz="1800" dirty="0"/>
          </a:p>
          <a:p>
            <a:pPr>
              <a:spcAft>
                <a:spcPts val="1200"/>
              </a:spcAft>
            </a:pPr>
            <a:r>
              <a:rPr lang="en-US" sz="1800" dirty="0"/>
              <a:t>Have developed and modeled different modes/atom optics</a:t>
            </a:r>
          </a:p>
          <a:p>
            <a:pPr lvl="1">
              <a:spcAft>
                <a:spcPts val="1200"/>
              </a:spcAft>
            </a:pPr>
            <a:r>
              <a:rPr lang="en-US" sz="1600" dirty="0"/>
              <a:t>Narrowband composite clock AI with fermions</a:t>
            </a:r>
          </a:p>
          <a:p>
            <a:pPr lvl="1">
              <a:spcAft>
                <a:spcPts val="1200"/>
              </a:spcAft>
            </a:pPr>
            <a:r>
              <a:rPr lang="en-US" sz="1600" dirty="0"/>
              <a:t>Collinear three-photon clock AI with bosons</a:t>
            </a:r>
          </a:p>
          <a:p>
            <a:pPr>
              <a:spcAft>
                <a:spcPts val="1200"/>
              </a:spcAft>
            </a:pPr>
            <a:r>
              <a:rPr lang="en-US" sz="1800" dirty="0"/>
              <a:t>Laser noise not a practical constraint for LMT AI</a:t>
            </a:r>
          </a:p>
          <a:p>
            <a:pPr>
              <a:spcAft>
                <a:spcPts val="1200"/>
              </a:spcAft>
            </a:pPr>
            <a:r>
              <a:rPr lang="en-US" sz="1800" dirty="0"/>
              <a:t>Coriolis compensation through multi-loop sequences</a:t>
            </a:r>
          </a:p>
          <a:p>
            <a:pPr>
              <a:spcAft>
                <a:spcPts val="1200"/>
              </a:spcAft>
            </a:pPr>
            <a:r>
              <a:rPr lang="en-US" sz="1800" dirty="0"/>
              <a:t>Designed practical sequences for substantial LMT enhancement</a:t>
            </a:r>
          </a:p>
          <a:p>
            <a:pPr>
              <a:spcAft>
                <a:spcPts val="1200"/>
              </a:spcAft>
            </a:pPr>
            <a:r>
              <a:rPr lang="en-US" sz="1800" dirty="0"/>
              <a:t>Exploring practical LMT limits, at 100 m baseline and beyond</a:t>
            </a:r>
          </a:p>
          <a:p>
            <a:pPr>
              <a:spcAft>
                <a:spcPts val="1200"/>
              </a:spcAft>
            </a:pPr>
            <a:endParaRPr lang="en-US" sz="1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0374CE-107B-7D77-C634-9FABBA3DD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70BCA-8034-4AEA-A9D2-83A86D72DD5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801F06-448D-EF8B-0A84-7DF425DA3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439CBD-C58B-0B9C-7A58-442E2C66F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459" y="245279"/>
            <a:ext cx="1013321" cy="501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125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id="{3700CE4E-1467-3205-1CF4-973960F5C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0B6C-CA73-B044-A89C-37F5E5CDE01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E4D381-533F-41F5-8896-8DF646FE8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Collaborators &amp; Funding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95ECC19-AAB9-4DF9-9CD4-1F772316F6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45" y="3619789"/>
            <a:ext cx="1148961" cy="44620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04F23FB-0771-4630-A839-957E319059A9}"/>
              </a:ext>
            </a:extLst>
          </p:cNvPr>
          <p:cNvSpPr/>
          <p:nvPr/>
        </p:nvSpPr>
        <p:spPr>
          <a:xfrm>
            <a:off x="422393" y="4098881"/>
            <a:ext cx="1258062" cy="271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167" dirty="0">
                <a:solidFill>
                  <a:schemeClr val="tx2"/>
                </a:solidFill>
                <a:ea typeface="Source Sans Pro SemiBold" panose="020B0603030403020204" pitchFamily="34" charset="0"/>
              </a:rPr>
              <a:t>GBMF7945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C52E6D5-672E-4531-BA4E-D27E0C155D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1162" y="3582421"/>
            <a:ext cx="766519" cy="75918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E41A194-4F37-4C83-A1D2-2650BA802B27}"/>
              </a:ext>
            </a:extLst>
          </p:cNvPr>
          <p:cNvSpPr txBox="1"/>
          <p:nvPr/>
        </p:nvSpPr>
        <p:spPr>
          <a:xfrm>
            <a:off x="794098" y="831590"/>
            <a:ext cx="1674036" cy="25545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220000" algn="tr" rotWithShape="0">
              <a:prstClr val="black">
                <a:alpha val="40000"/>
              </a:prstClr>
            </a:outerShdw>
          </a:effectLst>
        </p:spPr>
        <p:txBody>
          <a:bodyPr wrap="square" lIns="152400" tIns="76200" rIns="152400" bIns="7620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Mahiro Abe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Rachel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Barcklay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Samuel Carman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Nicholas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Entin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Benjamin Garber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Yijun Jiang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Yi Lu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Megan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Nantel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 SemiBold" panose="020B0603030403020204" pitchFamily="34" charset="0"/>
              </a:rPr>
              <a:t>Indra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 SemiBold" panose="020B0603030403020204" pitchFamily="34" charset="0"/>
              </a:rPr>
              <a:t>Periwal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 SemiBold" panose="020B06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Hunter Swan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Dhruv Tandon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Michael Van de Graaff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and 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 SemiBold" panose="020B0603030403020204" pitchFamily="34" charset="0"/>
              </a:rPr>
              <a:t>Jason Hogan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123CE9-EA20-4120-A394-EF8845D14F22}"/>
              </a:ext>
            </a:extLst>
          </p:cNvPr>
          <p:cNvSpPr txBox="1"/>
          <p:nvPr/>
        </p:nvSpPr>
        <p:spPr>
          <a:xfrm rot="16200000">
            <a:off x="-120979" y="1983939"/>
            <a:ext cx="150698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500" dirty="0">
                <a:solidFill>
                  <a:schemeClr val="bg2">
                    <a:lumMod val="10000"/>
                  </a:schemeClr>
                </a:solidFill>
                <a:latin typeface="Source Sans 3 Medium" panose="020B0303030403020204" pitchFamily="34" charset="0"/>
                <a:ea typeface="Source Sans Pro SemiBold" panose="020B0603030403020204" pitchFamily="34" charset="0"/>
              </a:rPr>
              <a:t>Stanford Team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C7CEDD-FC00-EC9F-9EDB-01222061E753}"/>
              </a:ext>
            </a:extLst>
          </p:cNvPr>
          <p:cNvSpPr txBox="1"/>
          <p:nvPr/>
        </p:nvSpPr>
        <p:spPr>
          <a:xfrm>
            <a:off x="3140636" y="1287951"/>
            <a:ext cx="5675265" cy="3600986"/>
          </a:xfrm>
          <a:prstGeom prst="rect">
            <a:avLst/>
          </a:prstGeom>
          <a:noFill/>
        </p:spPr>
        <p:txBody>
          <a:bodyPr wrap="square" numCol="4" rtlCol="0" anchor="t" anchorCtr="1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Mahiro Abe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Philip Adamson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Evan Angelico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Rachel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Barcklay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Marcel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Borcean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Daniela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Bortoletto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Kieran Bridges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Samuel Carman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Steve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Chappa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Swapan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 Chattopadhyay</a:t>
            </a:r>
          </a:p>
          <a:p>
            <a:pPr>
              <a:buNone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Zilin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 Chen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Jonathon Coleman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Noah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Curfman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Kenneth DeRose</a:t>
            </a:r>
          </a:p>
          <a:p>
            <a:pPr>
              <a:buNone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Tejas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 Deshpande</a:t>
            </a:r>
          </a:p>
          <a:p>
            <a:pPr>
              <a:buNone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Savas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Dimopoulos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Mike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Dinnon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Bill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Dymond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Nicholas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Entin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Gedminas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Elertas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Christopher Foot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Josef Frisch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Benjamin Garber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Steve Geer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Valerie Gibson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Jonah Glick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Peter Graham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Steve Hahn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Cecilia Hanna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Roni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Harnik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Leonie Hawkins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Sam Hindley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Jason Hogan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Henry Hunt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Dirk Hurd</a:t>
            </a:r>
          </a:p>
          <a:p>
            <a:pPr>
              <a:buNone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Yijun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 Jiang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Michael Kagan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Mark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Kasevich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Ronald Kellett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Mandy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Kiburg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Tim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Kovachy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Jim Kowalkowski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Yi Lu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Joseph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Lykken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John March-Russell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Jeremiah Mitchell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Martin Murphy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Sergei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Nagaitsev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Megan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Nantel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Lucy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Nobrega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Chris Overstreet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Alyssa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Payleitner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Indra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Periwal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Robert Plunkett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Surjeet Rajendran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Roger Romani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Natasha Sachdeva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Murtaza Safdari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Sharika Saraf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James Santucci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Jesse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Schelfhout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Ariel Schwartzman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Ian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Shipsey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Hunter Swan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Dhruv Tandon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Dylan Temples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Henry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Throssell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Linda Valerio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Michael Van de Graaff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Arvydas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Vasonis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Maxine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Vandegar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Erik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Voirin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Yiping Wang</a:t>
            </a: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Daniel 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Weatherill</a:t>
            </a:r>
            <a:endParaRPr lang="en-US" sz="1200" dirty="0">
              <a:solidFill>
                <a:schemeClr val="bg2">
                  <a:lumMod val="10000"/>
                </a:schemeClr>
              </a:solidFill>
              <a:ea typeface="Source Sans Pro" panose="020B0503030403020204" pitchFamily="34" charset="0"/>
            </a:endParaRPr>
          </a:p>
          <a:p>
            <a:pPr>
              <a:buNone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ea typeface="Source Sans Pro" panose="020B0503030403020204" pitchFamily="34" charset="0"/>
              </a:rPr>
              <a:t>Daniel Wood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F2E8856-99D9-4986-265B-A8FD35031A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813" y="807860"/>
            <a:ext cx="2278500" cy="46019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D407DE0-BE4E-51C6-E623-9AB242C73D35}"/>
              </a:ext>
            </a:extLst>
          </p:cNvPr>
          <p:cNvSpPr/>
          <p:nvPr/>
        </p:nvSpPr>
        <p:spPr bwMode="auto">
          <a:xfrm>
            <a:off x="2943181" y="5194732"/>
            <a:ext cx="1391073" cy="44202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marL="285739" indent="-285739"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500">
              <a:latin typeface="Tahoma" pitchFamily="34" charset="0"/>
              <a:cs typeface="Arial" charset="0"/>
            </a:endParaRPr>
          </a:p>
        </p:txBody>
      </p:sp>
      <p:pic>
        <p:nvPicPr>
          <p:cNvPr id="4" name="Picture 10" descr="https://upload.wikimedia.org/wikipedia/en/thumb/6/6d/Northern_Illinois_University_logo.svg/1280px-Northern_Illinois_University_logo.svg.png">
            <a:extLst>
              <a:ext uri="{FF2B5EF4-FFF2-40B4-BE49-F238E27FC236}">
                <a16:creationId xmlns:a16="http://schemas.microsoft.com/office/drawing/2014/main" id="{F42AFECB-B4DB-724A-8D42-1190DC775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015" y="5294980"/>
            <a:ext cx="621196" cy="231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LVP_UNI_LOGO_Pantone1">
            <a:extLst>
              <a:ext uri="{FF2B5EF4-FFF2-40B4-BE49-F238E27FC236}">
                <a16:creationId xmlns:a16="http://schemas.microsoft.com/office/drawing/2014/main" id="{B6508ACF-A7D1-5306-14EF-E862BA2A7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9446" y="4948076"/>
            <a:ext cx="999248" cy="23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Image result for john hopkins logo">
            <a:extLst>
              <a:ext uri="{FF2B5EF4-FFF2-40B4-BE49-F238E27FC236}">
                <a16:creationId xmlns:a16="http://schemas.microsoft.com/office/drawing/2014/main" id="{E21AC0C8-9781-F49F-7AD6-903F1FD62E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8" t="21636" r="14674" b="17919"/>
          <a:stretch/>
        </p:blipFill>
        <p:spPr bwMode="auto">
          <a:xfrm>
            <a:off x="7065490" y="4922615"/>
            <a:ext cx="629086" cy="34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8BF5EE2-C330-4237-C7BC-722B1101A405}"/>
              </a:ext>
            </a:extLst>
          </p:cNvPr>
          <p:cNvSpPr/>
          <p:nvPr/>
        </p:nvSpPr>
        <p:spPr bwMode="auto">
          <a:xfrm>
            <a:off x="4271719" y="5222446"/>
            <a:ext cx="1373711" cy="32445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marL="285739" indent="-285739"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500">
              <a:latin typeface="Tahoma" pitchFamily="34" charset="0"/>
              <a:cs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B8E37E-5F9F-6371-D256-D0CED8A208B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628" y="5209826"/>
            <a:ext cx="1205408" cy="4018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010578-B2D9-EFC1-098C-43336D657FD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7" t="37567" r="10352" b="37682"/>
          <a:stretch/>
        </p:blipFill>
        <p:spPr>
          <a:xfrm>
            <a:off x="4689205" y="4948078"/>
            <a:ext cx="1069951" cy="222189"/>
          </a:xfrm>
          <a:prstGeom prst="rect">
            <a:avLst/>
          </a:prstGeom>
        </p:spPr>
      </p:pic>
      <p:pic>
        <p:nvPicPr>
          <p:cNvPr id="10" name="Picture 2" descr="Image result for fermilab logo">
            <a:extLst>
              <a:ext uri="{FF2B5EF4-FFF2-40B4-BE49-F238E27FC236}">
                <a16:creationId xmlns:a16="http://schemas.microsoft.com/office/drawing/2014/main" id="{5F88A5EF-FBF3-1AEC-B72C-B21814791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727" y="4936166"/>
            <a:ext cx="1127312" cy="24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6817A5-A736-9D36-3007-F8A4423A323F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" t="24355" r="1809" b="26071"/>
          <a:stretch/>
        </p:blipFill>
        <p:spPr>
          <a:xfrm>
            <a:off x="4242440" y="5261738"/>
            <a:ext cx="1015908" cy="27650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F76A11-E819-5474-F5CE-11FF31FB392A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29" r="41662"/>
          <a:stretch/>
        </p:blipFill>
        <p:spPr>
          <a:xfrm>
            <a:off x="3416241" y="5303195"/>
            <a:ext cx="657650" cy="1935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D7D96FE-A2A8-738D-8359-18B7162B6F8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374" y="5261738"/>
            <a:ext cx="629086" cy="26387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7B6F44A-F280-3028-8905-27D4E0DFC9A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10" y="4468043"/>
            <a:ext cx="853525" cy="57584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2F5ECC4-4397-446C-BAFF-6B27CF6253E6}"/>
              </a:ext>
            </a:extLst>
          </p:cNvPr>
          <p:cNvSpPr txBox="1"/>
          <p:nvPr/>
        </p:nvSpPr>
        <p:spPr>
          <a:xfrm>
            <a:off x="282901" y="5047717"/>
            <a:ext cx="14044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200" dirty="0">
                <a:solidFill>
                  <a:schemeClr val="tx2"/>
                </a:solidFill>
              </a:rPr>
              <a:t>NSF QLCI 2016244</a:t>
            </a:r>
          </a:p>
        </p:txBody>
      </p:sp>
      <p:pic>
        <p:nvPicPr>
          <p:cNvPr id="28" name="Picture 27" descr="A picture containing icon&#10;&#10;Description automatically generated">
            <a:extLst>
              <a:ext uri="{FF2B5EF4-FFF2-40B4-BE49-F238E27FC236}">
                <a16:creationId xmlns:a16="http://schemas.microsoft.com/office/drawing/2014/main" id="{713C3704-FAE5-6102-787F-04AEF0DE4253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50852"/>
          <a:stretch/>
        </p:blipFill>
        <p:spPr>
          <a:xfrm>
            <a:off x="1872928" y="4473084"/>
            <a:ext cx="899322" cy="47002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E6CA229-1B65-7495-FAED-E6BF7C37494D}"/>
              </a:ext>
            </a:extLst>
          </p:cNvPr>
          <p:cNvSpPr txBox="1"/>
          <p:nvPr/>
        </p:nvSpPr>
        <p:spPr>
          <a:xfrm>
            <a:off x="1903310" y="5047717"/>
            <a:ext cx="7541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UK STFC</a:t>
            </a:r>
          </a:p>
        </p:txBody>
      </p:sp>
    </p:spTree>
    <p:extLst>
      <p:ext uri="{BB962C8B-B14F-4D97-AF65-F5344CB8AC3E}">
        <p14:creationId xmlns:p14="http://schemas.microsoft.com/office/powerpoint/2010/main" val="3429751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A3E52A6-E224-678B-C149-3AB628080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Stanford Strontium Gradiometer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1E8E54D5-BD6F-5C9E-6F82-F6AEB3FBAA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766" y="337598"/>
            <a:ext cx="2932533" cy="521208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9A6BCB-E507-1C73-31B9-6277C2AC7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70BCA-8034-4AEA-A9D2-83A86D72DD5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8F78B01-8270-0E74-8953-FF6240D1F1A5}"/>
              </a:ext>
            </a:extLst>
          </p:cNvPr>
          <p:cNvSpPr txBox="1">
            <a:spLocks/>
          </p:cNvSpPr>
          <p:nvPr/>
        </p:nvSpPr>
        <p:spPr>
          <a:xfrm>
            <a:off x="376082" y="1055646"/>
            <a:ext cx="4331087" cy="4233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Stack of two ~5m-scale atomic fountains</a:t>
            </a:r>
          </a:p>
          <a:p>
            <a:r>
              <a:rPr lang="en-US" dirty="0"/>
              <a:t>Support free-fall times of 1.5 s each</a:t>
            </a:r>
          </a:p>
          <a:p>
            <a:r>
              <a:rPr lang="en-US" dirty="0"/>
              <a:t>Full complexity of </a:t>
            </a:r>
            <a:r>
              <a:rPr lang="en-US" sz="1400" dirty="0">
                <a:latin typeface="Radikal Medium" pitchFamily="2" charset="0"/>
              </a:rPr>
              <a:t>MAGIS-100</a:t>
            </a:r>
            <a:r>
              <a:rPr lang="en-US" dirty="0"/>
              <a:t> (and more)</a:t>
            </a:r>
          </a:p>
          <a:p>
            <a:endParaRPr lang="en-US" dirty="0"/>
          </a:p>
          <a:p>
            <a:r>
              <a:rPr lang="en-US" dirty="0"/>
              <a:t>Most hardware is designed, built, and tested</a:t>
            </a:r>
          </a:p>
          <a:p>
            <a:r>
              <a:rPr lang="en-US" dirty="0"/>
              <a:t>Vertical since spring 2025</a:t>
            </a:r>
          </a:p>
          <a:p>
            <a:r>
              <a:rPr lang="en-US" dirty="0"/>
              <a:t>Final assembly ongoing</a:t>
            </a:r>
          </a:p>
          <a:p>
            <a:endParaRPr lang="en-US" dirty="0"/>
          </a:p>
          <a:p>
            <a:r>
              <a:rPr lang="en-US" sz="1400" dirty="0">
                <a:latin typeface="Radikal Medium" pitchFamily="2" charset="0"/>
              </a:rPr>
              <a:t>MAGIS</a:t>
            </a:r>
            <a:r>
              <a:rPr lang="en-US" dirty="0"/>
              <a:t> pathfinder</a:t>
            </a:r>
          </a:p>
          <a:p>
            <a:r>
              <a:rPr lang="en-US" dirty="0"/>
              <a:t>State-of-the-art gravity </a:t>
            </a:r>
            <a:r>
              <a:rPr lang="en-US" dirty="0" err="1"/>
              <a:t>gradiometry</a:t>
            </a:r>
            <a:endParaRPr lang="en-US" dirty="0"/>
          </a:p>
          <a:p>
            <a:r>
              <a:rPr lang="en-US" dirty="0"/>
              <a:t>Tests of fundamental physics with clock AI</a:t>
            </a:r>
          </a:p>
        </p:txBody>
      </p:sp>
      <p:pic>
        <p:nvPicPr>
          <p:cNvPr id="1026" name="Picture 2" descr="Google (Noto Color Emoji 16.0)">
            <a:extLst>
              <a:ext uri="{FF2B5EF4-FFF2-40B4-BE49-F238E27FC236}">
                <a16:creationId xmlns:a16="http://schemas.microsoft.com/office/drawing/2014/main" id="{00749B90-8A1E-6664-7FAB-FCC11923C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844" y="2647976"/>
            <a:ext cx="283866" cy="283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872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black and grey rectangular object&#10;&#10;Description automatically generated">
            <a:extLst>
              <a:ext uri="{FF2B5EF4-FFF2-40B4-BE49-F238E27FC236}">
                <a16:creationId xmlns:a16="http://schemas.microsoft.com/office/drawing/2014/main" id="{2CB6E715-7CAA-281C-9D18-3C210E9CDA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48" y="933451"/>
            <a:ext cx="6618965" cy="125726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A27D823-09A9-451D-A81D-9947DFFF1662}"/>
              </a:ext>
            </a:extLst>
          </p:cNvPr>
          <p:cNvSpPr/>
          <p:nvPr/>
        </p:nvSpPr>
        <p:spPr>
          <a:xfrm>
            <a:off x="677076" y="2818636"/>
            <a:ext cx="5885004" cy="14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000000"/>
                </a:solidFill>
              </a:rPr>
              <a:t>100-meter baseline atom interferometer currently under construction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000000"/>
                </a:solidFill>
              </a:rPr>
              <a:t>Prototype gravitational wave detector in the mid-band (0.03 – 3 Hz)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000000"/>
                </a:solidFill>
              </a:rPr>
              <a:t>Intermediate step to full-scale detector (terrestrial or space)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000000"/>
                </a:solidFill>
              </a:rPr>
              <a:t>Probes for ultralight wave-like dark matter beyond current limits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000000"/>
                </a:solidFill>
              </a:rPr>
              <a:t>Tests of quantum mechanics on unprecedented scales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13D13BDF-5F6A-2CF8-32AD-7FE5D5086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0B6C-CA73-B044-A89C-37F5E5CDE01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9" name="Picture 10" descr="https://upload.wikimedia.org/wikipedia/en/thumb/6/6d/Northern_Illinois_University_logo.svg/1280px-Northern_Illinois_University_logo.svg.png">
            <a:extLst>
              <a:ext uri="{FF2B5EF4-FFF2-40B4-BE49-F238E27FC236}">
                <a16:creationId xmlns:a16="http://schemas.microsoft.com/office/drawing/2014/main" id="{37F6A88B-2413-419D-AFB6-3971099FF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098" y="5355871"/>
            <a:ext cx="621196" cy="231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5" descr="LVP_UNI_LOGO_Pantone1">
            <a:extLst>
              <a:ext uri="{FF2B5EF4-FFF2-40B4-BE49-F238E27FC236}">
                <a16:creationId xmlns:a16="http://schemas.microsoft.com/office/drawing/2014/main" id="{58CDDD4C-471F-4663-8F75-FE7170B64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23229" y="5008968"/>
            <a:ext cx="999248" cy="23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4" descr="Image result for john hopkins logo">
            <a:extLst>
              <a:ext uri="{FF2B5EF4-FFF2-40B4-BE49-F238E27FC236}">
                <a16:creationId xmlns:a16="http://schemas.microsoft.com/office/drawing/2014/main" id="{E7889BFF-4C39-4E14-A363-EF7F2D9D59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8" t="21636" r="14674" b="17919"/>
          <a:stretch/>
        </p:blipFill>
        <p:spPr bwMode="auto">
          <a:xfrm>
            <a:off x="4839273" y="4983506"/>
            <a:ext cx="629086" cy="34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746385D-4989-043E-8B86-3369A40E9268}"/>
              </a:ext>
            </a:extLst>
          </p:cNvPr>
          <p:cNvSpPr/>
          <p:nvPr/>
        </p:nvSpPr>
        <p:spPr bwMode="auto">
          <a:xfrm>
            <a:off x="1940802" y="5283337"/>
            <a:ext cx="1373711" cy="32445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marL="285739" indent="-285739"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500">
              <a:latin typeface="Tahoma" pitchFamily="34" charset="0"/>
              <a:cs typeface="Aria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502624-44A8-8C31-48E7-9DDFC3C33A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016" y="651663"/>
            <a:ext cx="1875792" cy="462573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B927F9F-B9B4-CD0B-8352-2C193B828C9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64" y="252713"/>
            <a:ext cx="1995566" cy="4030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EBEDB5-9D22-4C69-B31A-0B5D320650DE}"/>
              </a:ext>
            </a:extLst>
          </p:cNvPr>
          <p:cNvSpPr txBox="1"/>
          <p:nvPr/>
        </p:nvSpPr>
        <p:spPr>
          <a:xfrm>
            <a:off x="673205" y="2462425"/>
            <a:ext cx="52826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6197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500" b="1" dirty="0">
                <a:solidFill>
                  <a:srgbClr val="000000"/>
                </a:solidFill>
              </a:rPr>
              <a:t>M</a:t>
            </a:r>
            <a:r>
              <a:rPr lang="en-US" sz="1500" dirty="0">
                <a:solidFill>
                  <a:srgbClr val="000000"/>
                </a:solidFill>
              </a:rPr>
              <a:t>atter wave </a:t>
            </a:r>
            <a:r>
              <a:rPr lang="en-US" sz="1500" b="1" dirty="0">
                <a:solidFill>
                  <a:srgbClr val="000000"/>
                </a:solidFill>
              </a:rPr>
              <a:t>A</a:t>
            </a:r>
            <a:r>
              <a:rPr lang="en-US" sz="1500" dirty="0">
                <a:solidFill>
                  <a:srgbClr val="000000"/>
                </a:solidFill>
              </a:rPr>
              <a:t>tomic </a:t>
            </a:r>
            <a:r>
              <a:rPr lang="en-US" sz="1500" b="1" dirty="0">
                <a:solidFill>
                  <a:srgbClr val="000000"/>
                </a:solidFill>
              </a:rPr>
              <a:t>G</a:t>
            </a:r>
            <a:r>
              <a:rPr lang="en-US" sz="1500" dirty="0">
                <a:solidFill>
                  <a:srgbClr val="000000"/>
                </a:solidFill>
              </a:rPr>
              <a:t>radiometer </a:t>
            </a:r>
            <a:r>
              <a:rPr lang="en-US" sz="1500" b="1" dirty="0">
                <a:solidFill>
                  <a:srgbClr val="000000"/>
                </a:solidFill>
              </a:rPr>
              <a:t>I</a:t>
            </a:r>
            <a:r>
              <a:rPr lang="en-US" sz="1500" dirty="0">
                <a:solidFill>
                  <a:srgbClr val="000000"/>
                </a:solidFill>
              </a:rPr>
              <a:t>nterferometric </a:t>
            </a:r>
            <a:r>
              <a:rPr lang="en-US" sz="1500" b="1" dirty="0">
                <a:solidFill>
                  <a:srgbClr val="000000"/>
                </a:solidFill>
              </a:rPr>
              <a:t>S</a:t>
            </a:r>
            <a:r>
              <a:rPr lang="en-US" sz="1500" dirty="0">
                <a:solidFill>
                  <a:srgbClr val="000000"/>
                </a:solidFill>
              </a:rPr>
              <a:t>ensor </a:t>
            </a:r>
            <a:r>
              <a:rPr lang="en-US" sz="1200" dirty="0">
                <a:solidFill>
                  <a:srgbClr val="000000"/>
                </a:solidFill>
              </a:rPr>
              <a:t>[1]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F8F2C3-CD03-47BB-CA6D-64392E598A9A}"/>
              </a:ext>
            </a:extLst>
          </p:cNvPr>
          <p:cNvSpPr txBox="1"/>
          <p:nvPr/>
        </p:nvSpPr>
        <p:spPr bwMode="auto">
          <a:xfrm>
            <a:off x="5258915" y="1080429"/>
            <a:ext cx="121748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en-US" sz="1000" kern="0" dirty="0">
                <a:solidFill>
                  <a:schemeClr val="bg2">
                    <a:lumMod val="10000"/>
                  </a:schemeClr>
                </a:solidFill>
                <a:latin typeface="Source Sans 3" panose="020B0303030403020204" pitchFamily="34" charset="0"/>
              </a:rPr>
              <a:t>MINOS Building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45DF1F-518C-8E42-4429-34E9E499D64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710" y="5270717"/>
            <a:ext cx="1205408" cy="4018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B130BC-074F-7CA9-14EB-B90DF2AA6D5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7" t="37567" r="10352" b="37682"/>
          <a:stretch/>
        </p:blipFill>
        <p:spPr>
          <a:xfrm>
            <a:off x="2462988" y="5008969"/>
            <a:ext cx="1069951" cy="222189"/>
          </a:xfrm>
          <a:prstGeom prst="rect">
            <a:avLst/>
          </a:prstGeom>
        </p:spPr>
      </p:pic>
      <p:pic>
        <p:nvPicPr>
          <p:cNvPr id="37" name="Picture 2" descr="Image result for fermilab logo">
            <a:extLst>
              <a:ext uri="{FF2B5EF4-FFF2-40B4-BE49-F238E27FC236}">
                <a16:creationId xmlns:a16="http://schemas.microsoft.com/office/drawing/2014/main" id="{480817AF-AC0F-4B95-BE14-3EC3237B7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10" y="4997057"/>
            <a:ext cx="1127312" cy="24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07CE7B-139C-8B44-3CEC-A50669D570FC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" t="24355" r="1809" b="26071"/>
          <a:stretch/>
        </p:blipFill>
        <p:spPr>
          <a:xfrm>
            <a:off x="1911523" y="5322629"/>
            <a:ext cx="1015908" cy="27650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9BA17A-20B6-892D-1465-694A405644FE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29" r="41662"/>
          <a:stretch/>
        </p:blipFill>
        <p:spPr>
          <a:xfrm>
            <a:off x="352250" y="5008968"/>
            <a:ext cx="657650" cy="19359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29874A8-C5A2-3FC3-7593-E5FB876C6492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457" y="5322629"/>
            <a:ext cx="629086" cy="26387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DB3215-180A-6AD1-8A7F-1C58598637F5}"/>
              </a:ext>
            </a:extLst>
          </p:cNvPr>
          <p:cNvSpPr txBox="1"/>
          <p:nvPr/>
        </p:nvSpPr>
        <p:spPr bwMode="auto">
          <a:xfrm>
            <a:off x="1549841" y="867733"/>
            <a:ext cx="121748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>
              <a:buNone/>
            </a:pPr>
            <a:r>
              <a:rPr lang="en-US" sz="1000" kern="0" dirty="0">
                <a:solidFill>
                  <a:schemeClr val="bg2">
                    <a:lumMod val="10000"/>
                  </a:schemeClr>
                </a:solidFill>
                <a:latin typeface="Source Sans 3" panose="020B0303030403020204" pitchFamily="34" charset="0"/>
              </a:rPr>
              <a:t>Wilson Hall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34272D6-9275-40D5-B0D0-B5AD81D410F8}"/>
              </a:ext>
            </a:extLst>
          </p:cNvPr>
          <p:cNvCxnSpPr/>
          <p:nvPr/>
        </p:nvCxnSpPr>
        <p:spPr>
          <a:xfrm flipH="1">
            <a:off x="6116693" y="1159148"/>
            <a:ext cx="1384710" cy="269073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03A3B2D-5389-266D-0194-0C7FCEBE18A1}"/>
              </a:ext>
            </a:extLst>
          </p:cNvPr>
          <p:cNvSpPr txBox="1"/>
          <p:nvPr/>
        </p:nvSpPr>
        <p:spPr bwMode="auto">
          <a:xfrm>
            <a:off x="681075" y="4464873"/>
            <a:ext cx="320705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00" dirty="0">
                <a:ea typeface="Source Sans Pro SemiBold" panose="020B0603030403020204" pitchFamily="34" charset="0"/>
              </a:rPr>
              <a:t>[1] </a:t>
            </a:r>
            <a:r>
              <a:rPr lang="en-US" sz="1000" dirty="0">
                <a:ea typeface="Source Sans Pro" panose="020B0503030403020204" pitchFamily="34" charset="0"/>
              </a:rPr>
              <a:t>Abe, et al. - Quantum Sci. Technol. </a:t>
            </a:r>
            <a:r>
              <a:rPr lang="en-US" sz="1000" b="1" dirty="0">
                <a:ea typeface="Source Sans Pro" panose="020B0503030403020204" pitchFamily="34" charset="0"/>
              </a:rPr>
              <a:t>6</a:t>
            </a:r>
            <a:r>
              <a:rPr lang="en-US" sz="1000" dirty="0">
                <a:ea typeface="Source Sans Pro" panose="020B0503030403020204" pitchFamily="34" charset="0"/>
              </a:rPr>
              <a:t>, 044003 (2021)</a:t>
            </a: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A91A4B9E-249D-EE1A-2136-60BC7BCEA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084" y="245279"/>
            <a:ext cx="8487696" cy="470019"/>
          </a:xfrm>
        </p:spPr>
        <p:txBody>
          <a:bodyPr/>
          <a:lstStyle/>
          <a:p>
            <a:r>
              <a:rPr lang="en-US" dirty="0">
                <a:solidFill>
                  <a:srgbClr val="162D50"/>
                </a:solidFill>
              </a:rPr>
              <a:t>                            Detector Facility at FNAL</a:t>
            </a:r>
          </a:p>
        </p:txBody>
      </p:sp>
    </p:spTree>
    <p:extLst>
      <p:ext uri="{BB962C8B-B14F-4D97-AF65-F5344CB8AC3E}">
        <p14:creationId xmlns:p14="http://schemas.microsoft.com/office/powerpoint/2010/main" val="2605473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9813B-00D7-C753-35FC-FC558FE75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Radikal Medium" pitchFamily="2" charset="0"/>
              </a:rPr>
              <a:t>MAGIS</a:t>
            </a:r>
            <a:r>
              <a:rPr lang="en-US" dirty="0"/>
              <a:t> Roadmap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1601B3-6D5A-AF1E-DC4B-78F15BD38F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581" y="1198055"/>
            <a:ext cx="5079142" cy="11946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1165F1-3449-ED17-8198-FD9F44467CDB}"/>
              </a:ext>
            </a:extLst>
          </p:cNvPr>
          <p:cNvSpPr txBox="1"/>
          <p:nvPr/>
        </p:nvSpPr>
        <p:spPr bwMode="auto">
          <a:xfrm>
            <a:off x="1238250" y="2699664"/>
            <a:ext cx="3602525" cy="112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800"/>
              </a:spcAft>
            </a:pPr>
            <a:r>
              <a:rPr lang="en-US" sz="1333" kern="0" dirty="0"/>
              <a:t>Main areas of technology development:</a:t>
            </a:r>
          </a:p>
          <a:p>
            <a:pPr marL="285750" indent="-2857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333" kern="0" dirty="0"/>
              <a:t>Larger detectors (baseline length)</a:t>
            </a:r>
          </a:p>
          <a:p>
            <a:pPr marL="285750" indent="-2857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333" kern="0" dirty="0"/>
              <a:t>Atom number (phase resolution)</a:t>
            </a:r>
          </a:p>
          <a:p>
            <a:pPr marL="285750" indent="-2857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333" b="1" kern="0" dirty="0">
                <a:latin typeface="Source Sans 3 SemiBold" panose="020B0303030403020204" pitchFamily="34" charset="0"/>
                <a:ea typeface="Source Sans Pro SemiBold" panose="020B0603030403020204" pitchFamily="34" charset="0"/>
              </a:rPr>
              <a:t>LMT atom optics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BB02B4-36A1-CC27-B434-2995D76BC48B}"/>
              </a:ext>
            </a:extLst>
          </p:cNvPr>
          <p:cNvSpPr txBox="1"/>
          <p:nvPr/>
        </p:nvSpPr>
        <p:spPr bwMode="auto">
          <a:xfrm>
            <a:off x="4468813" y="5357168"/>
            <a:ext cx="320705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00" dirty="0">
                <a:ea typeface="Source Sans Pro SemiBold" panose="020B0603030403020204" pitchFamily="34" charset="0"/>
              </a:rPr>
              <a:t>[1] M. </a:t>
            </a:r>
            <a:r>
              <a:rPr lang="en-US" sz="1000" dirty="0">
                <a:ea typeface="Source Sans Pro" panose="020B0503030403020204" pitchFamily="34" charset="0"/>
              </a:rPr>
              <a:t>Abe et al., Quantum Sci. Technol. 6, 044003 (2021)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650254C-94A7-0181-BB1B-C3445A691F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644" y="2724800"/>
            <a:ext cx="2505414" cy="23520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0F93A65-1D65-7B11-11B7-B8E57A4FA94D}"/>
              </a:ext>
            </a:extLst>
          </p:cNvPr>
          <p:cNvSpPr txBox="1"/>
          <p:nvPr/>
        </p:nvSpPr>
        <p:spPr bwMode="auto">
          <a:xfrm>
            <a:off x="1238250" y="3958739"/>
            <a:ext cx="3255476" cy="96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500"/>
              </a:spcAft>
            </a:pPr>
            <a:r>
              <a:rPr lang="en-US" sz="1333" kern="0" dirty="0"/>
              <a:t>Terrestrial detectors rely on thousandfold enhancement through LMT</a:t>
            </a:r>
          </a:p>
          <a:p>
            <a:pPr>
              <a:spcAft>
                <a:spcPts val="500"/>
              </a:spcAft>
            </a:pPr>
            <a:r>
              <a:rPr lang="en-US" sz="1333" kern="0" dirty="0">
                <a:ea typeface="Source Sans Pro SemiBold" panose="020B0603030403020204" pitchFamily="34" charset="0"/>
              </a:rPr>
              <a:t>Clock atom interferometry can support such a large number of pulses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BEF885-D497-B814-32CA-F477F1D94131}"/>
              </a:ext>
            </a:extLst>
          </p:cNvPr>
          <p:cNvSpPr txBox="1"/>
          <p:nvPr/>
        </p:nvSpPr>
        <p:spPr bwMode="auto">
          <a:xfrm>
            <a:off x="1871195" y="920672"/>
            <a:ext cx="5139913" cy="27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167" dirty="0">
                <a:ea typeface="Source Sans Pro SemiBold" panose="020B0603030403020204" pitchFamily="34" charset="0"/>
              </a:rPr>
              <a:t>Design parameter targets for </a:t>
            </a:r>
            <a:r>
              <a:rPr lang="en-US" sz="1050" dirty="0">
                <a:latin typeface="Radikal Medium" pitchFamily="2" charset="0"/>
                <a:ea typeface="Source Sans Pro SemiBold" panose="020B0603030403020204" pitchFamily="34" charset="0"/>
              </a:rPr>
              <a:t>MAGIS-100</a:t>
            </a:r>
            <a:r>
              <a:rPr lang="en-US" sz="1167" dirty="0">
                <a:ea typeface="Source Sans Pro SemiBold" panose="020B0603030403020204" pitchFamily="34" charset="0"/>
              </a:rPr>
              <a:t> and follow-on detectors </a:t>
            </a:r>
            <a:r>
              <a:rPr lang="en-US" sz="1000" dirty="0">
                <a:ea typeface="Source Sans Pro SemiBold" panose="020B0603030403020204" pitchFamily="34" charset="0"/>
              </a:rPr>
              <a:t>[1]</a:t>
            </a:r>
          </a:p>
        </p:txBody>
      </p:sp>
      <p:cxnSp>
        <p:nvCxnSpPr>
          <p:cNvPr id="12" name="Connector: Curved 11">
            <a:extLst>
              <a:ext uri="{FF2B5EF4-FFF2-40B4-BE49-F238E27FC236}">
                <a16:creationId xmlns:a16="http://schemas.microsoft.com/office/drawing/2014/main" id="{A0AEE212-2EA1-EF5B-BA65-986411535E82}"/>
              </a:ext>
            </a:extLst>
          </p:cNvPr>
          <p:cNvCxnSpPr>
            <a:cxnSpLocks/>
          </p:cNvCxnSpPr>
          <p:nvPr/>
        </p:nvCxnSpPr>
        <p:spPr>
          <a:xfrm>
            <a:off x="5480069" y="1815019"/>
            <a:ext cx="838200" cy="1290560"/>
          </a:xfrm>
          <a:prstGeom prst="curvedConnector3">
            <a:avLst>
              <a:gd name="adj1" fmla="val 39199"/>
            </a:avLst>
          </a:prstGeom>
          <a:ln>
            <a:solidFill>
              <a:srgbClr val="1D75C4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ctor: Curved 19">
            <a:extLst>
              <a:ext uri="{FF2B5EF4-FFF2-40B4-BE49-F238E27FC236}">
                <a16:creationId xmlns:a16="http://schemas.microsoft.com/office/drawing/2014/main" id="{757566DD-A244-1FD2-1CFF-7C6B9B8B5316}"/>
              </a:ext>
            </a:extLst>
          </p:cNvPr>
          <p:cNvCxnSpPr>
            <a:cxnSpLocks/>
          </p:cNvCxnSpPr>
          <p:nvPr/>
        </p:nvCxnSpPr>
        <p:spPr>
          <a:xfrm>
            <a:off x="5556269" y="1947006"/>
            <a:ext cx="762000" cy="1981200"/>
          </a:xfrm>
          <a:prstGeom prst="curvedConnector3">
            <a:avLst>
              <a:gd name="adj1" fmla="val 25698"/>
            </a:avLst>
          </a:prstGeom>
          <a:ln w="9525" cap="flat" cmpd="sng" algn="ctr">
            <a:solidFill>
              <a:srgbClr val="5795D2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14BAC-BDED-D89B-91A8-19FA3D0BA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70BCA-8034-4AEA-A9D2-83A86D72DD5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93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1CB3CD6-57B3-C690-D196-E9009D5F0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282416-47C8-1668-B691-82C43FB55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530" y="1242313"/>
            <a:ext cx="7112104" cy="4233069"/>
          </a:xfrm>
        </p:spPr>
        <p:txBody>
          <a:bodyPr>
            <a:normAutofit/>
          </a:bodyPr>
          <a:lstStyle/>
          <a:p>
            <a:pPr marL="274320" lvl="1" indent="-274320">
              <a:lnSpc>
                <a:spcPct val="100000"/>
              </a:lnSpc>
              <a:spcBef>
                <a:spcPts val="0"/>
              </a:spcBef>
            </a:pPr>
            <a:r>
              <a:rPr lang="en-US" sz="2200" dirty="0"/>
              <a:t>Major challenges for LMT enhancement</a:t>
            </a:r>
          </a:p>
          <a:p>
            <a:pPr marL="274320" lvl="1" indent="-274320">
              <a:lnSpc>
                <a:spcPct val="100000"/>
              </a:lnSpc>
              <a:spcBef>
                <a:spcPts val="0"/>
              </a:spcBef>
            </a:pPr>
            <a:endParaRPr lang="en-US" sz="2200" dirty="0"/>
          </a:p>
          <a:p>
            <a:pPr marL="274320" indent="-274320">
              <a:lnSpc>
                <a:spcPct val="100000"/>
              </a:lnSpc>
              <a:spcBef>
                <a:spcPts val="0"/>
              </a:spcBef>
            </a:pPr>
            <a:endParaRPr lang="en-US" sz="2200" dirty="0"/>
          </a:p>
          <a:p>
            <a:pPr marL="274320" indent="-274320">
              <a:lnSpc>
                <a:spcPct val="100000"/>
              </a:lnSpc>
              <a:spcBef>
                <a:spcPts val="0"/>
              </a:spcBef>
            </a:pPr>
            <a:r>
              <a:rPr lang="en-US" sz="2200" dirty="0"/>
              <a:t>Mitigation strategies</a:t>
            </a:r>
          </a:p>
          <a:p>
            <a:pPr marL="274320" indent="-274320">
              <a:lnSpc>
                <a:spcPct val="100000"/>
              </a:lnSpc>
              <a:spcBef>
                <a:spcPts val="0"/>
              </a:spcBef>
            </a:pPr>
            <a:endParaRPr lang="en-US" sz="2200" dirty="0"/>
          </a:p>
          <a:p>
            <a:pPr marL="274320" indent="-274320">
              <a:lnSpc>
                <a:spcPct val="100000"/>
              </a:lnSpc>
              <a:spcBef>
                <a:spcPts val="0"/>
              </a:spcBef>
            </a:pPr>
            <a:endParaRPr lang="en-US" sz="2200" dirty="0"/>
          </a:p>
          <a:p>
            <a:pPr marL="274320" indent="-274320">
              <a:lnSpc>
                <a:spcPct val="100000"/>
              </a:lnSpc>
              <a:spcBef>
                <a:spcPts val="0"/>
              </a:spcBef>
            </a:pPr>
            <a:r>
              <a:rPr lang="en-US" sz="2200" dirty="0"/>
              <a:t>Practical limits for LMT enhancement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732F3-FC28-7379-F6E7-87F55BB54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70BCA-8034-4AEA-A9D2-83A86D72DD5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550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AF263-2360-9051-7373-5B240E301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for Long-Baseline 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6F846-1E46-EB35-4999-BB45A693F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1800" dirty="0"/>
              <a:t>How do I increase my baseline without sacrificing LMT enhancement?</a:t>
            </a:r>
          </a:p>
          <a:p>
            <a:pPr>
              <a:spcAft>
                <a:spcPts val="1200"/>
              </a:spcAft>
            </a:pPr>
            <a:r>
              <a:rPr lang="en-US" sz="1800" dirty="0"/>
              <a:t>What </a:t>
            </a:r>
            <a:r>
              <a:rPr lang="en-US" sz="1800" i="1" dirty="0"/>
              <a:t>are</a:t>
            </a:r>
            <a:r>
              <a:rPr lang="en-US" sz="1800" dirty="0"/>
              <a:t> and what </a:t>
            </a:r>
            <a:r>
              <a:rPr lang="en-US" sz="1800" i="1" dirty="0"/>
              <a:t>aren’t</a:t>
            </a:r>
            <a:r>
              <a:rPr lang="en-US" sz="1800" dirty="0"/>
              <a:t> major challenges?</a:t>
            </a:r>
          </a:p>
          <a:p>
            <a:pPr lvl="1">
              <a:spcAft>
                <a:spcPts val="1200"/>
              </a:spcAft>
            </a:pPr>
            <a:r>
              <a:rPr lang="en-US" sz="1800" dirty="0"/>
              <a:t>Low Rabi frequency/laser power?</a:t>
            </a:r>
          </a:p>
          <a:p>
            <a:pPr lvl="1">
              <a:spcAft>
                <a:spcPts val="1200"/>
              </a:spcAft>
            </a:pPr>
            <a:r>
              <a:rPr lang="en-US" sz="1800" dirty="0"/>
              <a:t>Laser noise?</a:t>
            </a:r>
          </a:p>
          <a:p>
            <a:pPr lvl="1">
              <a:spcAft>
                <a:spcPts val="1200"/>
              </a:spcAft>
            </a:pPr>
            <a:r>
              <a:rPr lang="en-US" sz="1800" dirty="0"/>
              <a:t>COM dynamics, Coriolis deflection?</a:t>
            </a:r>
          </a:p>
          <a:p>
            <a:pPr lvl="1">
              <a:spcAft>
                <a:spcPts val="1200"/>
              </a:spcAft>
            </a:pPr>
            <a:r>
              <a:rPr lang="en-US" sz="1800" dirty="0"/>
              <a:t>Atom cloud collimation/temperature?</a:t>
            </a:r>
          </a:p>
          <a:p>
            <a:pPr>
              <a:spcAft>
                <a:spcPts val="1200"/>
              </a:spcAft>
            </a:pPr>
            <a:endParaRPr lang="en-US" sz="1800" dirty="0"/>
          </a:p>
          <a:p>
            <a:pPr marL="0" indent="0">
              <a:spcAft>
                <a:spcPts val="1200"/>
              </a:spcAft>
              <a:buNone/>
            </a:pPr>
            <a:r>
              <a:rPr lang="en-US" sz="1800" dirty="0"/>
              <a:t>⟶  Can I increase my LMT order by extending the baseline?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F008CA-0E5E-3729-3620-02730AD09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70BCA-8034-4AEA-A9D2-83A86D72DD5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9DEB9-F284-C358-2027-54C5A552B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Study: Narrowband Clock AI using </a:t>
            </a:r>
            <a:r>
              <a:rPr lang="en-US" baseline="30000" dirty="0"/>
              <a:t>87</a:t>
            </a:r>
            <a:r>
              <a:rPr lang="en-US" dirty="0"/>
              <a:t>Sr at 698nm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D5393-FE4E-B20C-1DD7-0633A0F19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082" y="914401"/>
            <a:ext cx="4865317" cy="2027432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Every mode (atom/isotope/transition) requires a completely different optimization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Narrow transition (</a:t>
            </a:r>
            <a:r>
              <a:rPr lang="en-US" dirty="0" err="1"/>
              <a:t>mHz</a:t>
            </a:r>
            <a:r>
              <a:rPr lang="en-US" dirty="0"/>
              <a:t>) ⟶ low Rabi frequency (kHz)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Pulse durations are long, always pulsing (T ⟶ 0)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Double diffraction (two laser frequencies)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46112B-77EF-E8C6-C92B-7360DD6E8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70BCA-8034-4AEA-A9D2-83A86D72DD5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36BB0E-F57F-59AF-92FA-53434C0B39E6}"/>
              </a:ext>
            </a:extLst>
          </p:cNvPr>
          <p:cNvSpPr txBox="1"/>
          <p:nvPr/>
        </p:nvSpPr>
        <p:spPr>
          <a:xfrm>
            <a:off x="5598281" y="1284576"/>
            <a:ext cx="934871" cy="2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25" spc="0" baseline="0" dirty="0">
                <a:ln/>
                <a:solidFill>
                  <a:srgbClr val="1A1A1A"/>
                </a:solidFill>
                <a:latin typeface="Source Sans 3"/>
                <a:sym typeface="Source Sans 3"/>
                <a:rtl val="0"/>
              </a:rPr>
              <a:t>Singlet state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238280-708F-B76F-3AC3-FD2B86FA28E2}"/>
              </a:ext>
            </a:extLst>
          </p:cNvPr>
          <p:cNvSpPr txBox="1"/>
          <p:nvPr/>
        </p:nvSpPr>
        <p:spPr>
          <a:xfrm>
            <a:off x="7735539" y="1597897"/>
            <a:ext cx="944879" cy="291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25" spc="0" baseline="0" dirty="0">
                <a:ln/>
                <a:solidFill>
                  <a:srgbClr val="1A1A1A"/>
                </a:solidFill>
                <a:latin typeface="Source Sans 3"/>
                <a:sym typeface="Source Sans 3"/>
                <a:rtl val="0"/>
              </a:rPr>
              <a:t>Triplet states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8B3978-3EF1-DCBA-63A0-B5C58159A5F8}"/>
              </a:ext>
            </a:extLst>
          </p:cNvPr>
          <p:cNvSpPr txBox="1"/>
          <p:nvPr/>
        </p:nvSpPr>
        <p:spPr>
          <a:xfrm>
            <a:off x="6194569" y="1708154"/>
            <a:ext cx="369012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US" sz="1200" spc="0" baseline="30000" dirty="0">
                <a:ln/>
                <a:solidFill>
                  <a:srgbClr val="1A1A1A"/>
                </a:solidFill>
                <a:latin typeface="Source Sans 3"/>
                <a:sym typeface="Source Sans 3"/>
                <a:rtl val="0"/>
              </a:rPr>
              <a:t>1</a:t>
            </a:r>
            <a:r>
              <a:rPr lang="en-US" sz="1200" spc="0" baseline="0" dirty="0">
                <a:ln/>
                <a:solidFill>
                  <a:srgbClr val="1A1A1A"/>
                </a:solidFill>
                <a:latin typeface="Source Sans 3"/>
                <a:sym typeface="Source Sans 3"/>
                <a:rtl val="0"/>
              </a:rPr>
              <a:t>S</a:t>
            </a:r>
            <a:r>
              <a:rPr lang="en-US" sz="1200" spc="0" baseline="-25000" dirty="0">
                <a:ln/>
                <a:solidFill>
                  <a:srgbClr val="1A1A1A"/>
                </a:solidFill>
                <a:latin typeface="Source Sans 3"/>
                <a:sym typeface="Source Sans 3"/>
                <a:rtl val="0"/>
              </a:rPr>
              <a:t>0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FC52DA4-2DB9-F0F9-6E4C-DB258CADAA37}"/>
              </a:ext>
            </a:extLst>
          </p:cNvPr>
          <p:cNvSpPr/>
          <p:nvPr/>
        </p:nvSpPr>
        <p:spPr>
          <a:xfrm>
            <a:off x="6093041" y="1686121"/>
            <a:ext cx="571500" cy="9525"/>
          </a:xfrm>
          <a:custGeom>
            <a:avLst/>
            <a:gdLst>
              <a:gd name="connsiteX0" fmla="*/ 34 w 571500"/>
              <a:gd name="connsiteY0" fmla="*/ 10 h 9525"/>
              <a:gd name="connsiteX1" fmla="*/ 571534 w 571500"/>
              <a:gd name="connsiteY1" fmla="*/ 1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1500" h="9525">
                <a:moveTo>
                  <a:pt x="34" y="10"/>
                </a:moveTo>
                <a:lnTo>
                  <a:pt x="571534" y="10"/>
                </a:lnTo>
              </a:path>
            </a:pathLst>
          </a:custGeom>
          <a:noFill/>
          <a:ln w="25400" cap="flat">
            <a:solidFill>
              <a:srgbClr val="2D6AA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72F831B-FD31-593E-8430-9A5589153BD3}"/>
              </a:ext>
            </a:extLst>
          </p:cNvPr>
          <p:cNvSpPr/>
          <p:nvPr/>
        </p:nvSpPr>
        <p:spPr>
          <a:xfrm>
            <a:off x="7902791" y="1114620"/>
            <a:ext cx="571500" cy="9525"/>
          </a:xfrm>
          <a:custGeom>
            <a:avLst/>
            <a:gdLst>
              <a:gd name="connsiteX0" fmla="*/ 224 w 571500"/>
              <a:gd name="connsiteY0" fmla="*/ -50 h 9525"/>
              <a:gd name="connsiteX1" fmla="*/ 571724 w 571500"/>
              <a:gd name="connsiteY1" fmla="*/ -5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1500" h="9525">
                <a:moveTo>
                  <a:pt x="224" y="-50"/>
                </a:moveTo>
                <a:lnTo>
                  <a:pt x="571724" y="-50"/>
                </a:lnTo>
              </a:path>
            </a:pathLst>
          </a:custGeom>
          <a:noFill/>
          <a:ln w="25400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7616BA6-9F9D-D033-86ED-7D22B758731B}"/>
              </a:ext>
            </a:extLst>
          </p:cNvPr>
          <p:cNvSpPr/>
          <p:nvPr/>
        </p:nvSpPr>
        <p:spPr>
          <a:xfrm>
            <a:off x="7902791" y="1209869"/>
            <a:ext cx="571500" cy="9525"/>
          </a:xfrm>
          <a:custGeom>
            <a:avLst/>
            <a:gdLst>
              <a:gd name="connsiteX0" fmla="*/ 224 w 571500"/>
              <a:gd name="connsiteY0" fmla="*/ -40 h 9525"/>
              <a:gd name="connsiteX1" fmla="*/ 571724 w 571500"/>
              <a:gd name="connsiteY1" fmla="*/ -4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1500" h="9525">
                <a:moveTo>
                  <a:pt x="224" y="-40"/>
                </a:moveTo>
                <a:lnTo>
                  <a:pt x="571724" y="-40"/>
                </a:lnTo>
              </a:path>
            </a:pathLst>
          </a:custGeom>
          <a:noFill/>
          <a:ln w="25400" cap="flat">
            <a:solidFill>
              <a:srgbClr val="DC223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D12748E-AB93-2795-0710-F275A8D1DB46}"/>
              </a:ext>
            </a:extLst>
          </p:cNvPr>
          <p:cNvSpPr/>
          <p:nvPr/>
        </p:nvSpPr>
        <p:spPr>
          <a:xfrm>
            <a:off x="7902791" y="1019371"/>
            <a:ext cx="571500" cy="9525"/>
          </a:xfrm>
          <a:custGeom>
            <a:avLst/>
            <a:gdLst>
              <a:gd name="connsiteX0" fmla="*/ 224 w 571500"/>
              <a:gd name="connsiteY0" fmla="*/ -60 h 9525"/>
              <a:gd name="connsiteX1" fmla="*/ 571724 w 571500"/>
              <a:gd name="connsiteY1" fmla="*/ -6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1500" h="9525">
                <a:moveTo>
                  <a:pt x="224" y="-60"/>
                </a:moveTo>
                <a:lnTo>
                  <a:pt x="571724" y="-60"/>
                </a:lnTo>
              </a:path>
            </a:pathLst>
          </a:custGeom>
          <a:noFill/>
          <a:ln w="25400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A93875-EFA2-28B3-1433-1250A566402B}"/>
              </a:ext>
            </a:extLst>
          </p:cNvPr>
          <p:cNvSpPr txBox="1"/>
          <p:nvPr/>
        </p:nvSpPr>
        <p:spPr>
          <a:xfrm>
            <a:off x="8007151" y="1232497"/>
            <a:ext cx="372218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US" sz="1200" spc="0" baseline="30000" dirty="0">
                <a:ln/>
                <a:solidFill>
                  <a:srgbClr val="1A1A1A"/>
                </a:solidFill>
                <a:latin typeface="Source Sans 3"/>
                <a:sym typeface="Source Sans 3"/>
                <a:rtl val="0"/>
              </a:rPr>
              <a:t>3</a:t>
            </a:r>
            <a:r>
              <a:rPr lang="en-US" sz="1200" spc="0" baseline="0" dirty="0">
                <a:ln/>
                <a:solidFill>
                  <a:srgbClr val="1A1A1A"/>
                </a:solidFill>
                <a:latin typeface="Source Sans 3"/>
                <a:sym typeface="Source Sans 3"/>
                <a:rtl val="0"/>
              </a:rPr>
              <a:t>P</a:t>
            </a:r>
            <a:r>
              <a:rPr lang="en-US" sz="1200" spc="0" baseline="-25000" dirty="0">
                <a:ln/>
                <a:solidFill>
                  <a:srgbClr val="1A1A1A"/>
                </a:solidFill>
                <a:latin typeface="Source Sans 3"/>
                <a:sym typeface="Source Sans 3"/>
                <a:rtl val="0"/>
              </a:rPr>
              <a:t>J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144B04-104A-F8A4-0929-8DDD00C09732}"/>
              </a:ext>
            </a:extLst>
          </p:cNvPr>
          <p:cNvSpPr txBox="1"/>
          <p:nvPr/>
        </p:nvSpPr>
        <p:spPr>
          <a:xfrm>
            <a:off x="8449243" y="1086257"/>
            <a:ext cx="240029" cy="2533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spc="0" baseline="0">
                <a:ln/>
                <a:solidFill>
                  <a:srgbClr val="1A1A1A"/>
                </a:solidFill>
                <a:latin typeface="Source Sans 3"/>
                <a:sym typeface="Source Sans 3"/>
                <a:rtl val="0"/>
              </a:rPr>
              <a:t>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3926D06-62ED-73D7-8193-D1CCB5D013BD}"/>
              </a:ext>
            </a:extLst>
          </p:cNvPr>
          <p:cNvSpPr txBox="1"/>
          <p:nvPr/>
        </p:nvSpPr>
        <p:spPr>
          <a:xfrm>
            <a:off x="8448155" y="991019"/>
            <a:ext cx="240029" cy="2533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spc="0" baseline="0">
                <a:ln/>
                <a:solidFill>
                  <a:srgbClr val="1A1A1A"/>
                </a:solidFill>
                <a:latin typeface="Source Sans 3"/>
                <a:sym typeface="Source Sans 3"/>
                <a:rtl val="0"/>
              </a:rPr>
              <a:t>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0847EB-7CA0-A303-0F8C-BE10FF80ED27}"/>
              </a:ext>
            </a:extLst>
          </p:cNvPr>
          <p:cNvSpPr txBox="1"/>
          <p:nvPr/>
        </p:nvSpPr>
        <p:spPr>
          <a:xfrm>
            <a:off x="8449754" y="896447"/>
            <a:ext cx="240029" cy="2533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spc="0" baseline="0">
                <a:ln/>
                <a:solidFill>
                  <a:srgbClr val="1A1A1A"/>
                </a:solidFill>
                <a:latin typeface="Source Sans 3"/>
                <a:sym typeface="Source Sans 3"/>
                <a:rtl val="0"/>
              </a:rPr>
              <a:t>2</a:t>
            </a: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334085A-75A8-76B7-E4DB-FB1B95ABE448}"/>
              </a:ext>
            </a:extLst>
          </p:cNvPr>
          <p:cNvSpPr/>
          <p:nvPr/>
        </p:nvSpPr>
        <p:spPr>
          <a:xfrm>
            <a:off x="6695909" y="1218017"/>
            <a:ext cx="1186298" cy="458579"/>
          </a:xfrm>
          <a:custGeom>
            <a:avLst/>
            <a:gdLst>
              <a:gd name="connsiteX0" fmla="*/ 104 w 1148879"/>
              <a:gd name="connsiteY0" fmla="*/ 532644 h 532656"/>
              <a:gd name="connsiteX1" fmla="*/ 1148983 w 1148879"/>
              <a:gd name="connsiteY1" fmla="*/ -12 h 5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8879" h="532656">
                <a:moveTo>
                  <a:pt x="104" y="532644"/>
                </a:moveTo>
                <a:lnTo>
                  <a:pt x="1148983" y="-12"/>
                </a:lnTo>
              </a:path>
            </a:pathLst>
          </a:custGeom>
          <a:noFill/>
          <a:ln w="12700" cap="flat">
            <a:solidFill>
              <a:srgbClr val="7F7F7F"/>
            </a:solidFill>
            <a:prstDash val="solid"/>
            <a:miter/>
            <a:headEnd type="triangle"/>
            <a:tailEnd type="triangle"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1FFC029-7807-F1BB-53ED-6897DC5D9094}"/>
              </a:ext>
            </a:extLst>
          </p:cNvPr>
          <p:cNvSpPr txBox="1"/>
          <p:nvPr/>
        </p:nvSpPr>
        <p:spPr>
          <a:xfrm rot="20334913">
            <a:off x="7047015" y="1409822"/>
            <a:ext cx="5998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spc="0" baseline="0" dirty="0">
                <a:ln/>
                <a:solidFill>
                  <a:schemeClr val="bg1">
                    <a:lumMod val="50000"/>
                  </a:schemeClr>
                </a:solidFill>
                <a:latin typeface="Source Sans 3 Medium" panose="020B0303030403020204" pitchFamily="34" charset="0"/>
                <a:sym typeface="Source Sans 3"/>
                <a:rtl val="0"/>
              </a:rPr>
              <a:t>698 nm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0A1B6B1A-CF75-958B-2C7E-527D853B32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755" y="2322575"/>
            <a:ext cx="4104346" cy="2814546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0AF13D6C-2883-67E5-1517-DA13C07E6985}"/>
              </a:ext>
            </a:extLst>
          </p:cNvPr>
          <p:cNvSpPr txBox="1"/>
          <p:nvPr/>
        </p:nvSpPr>
        <p:spPr>
          <a:xfrm>
            <a:off x="260316" y="4721713"/>
            <a:ext cx="447589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0" i="0" dirty="0">
                <a:effectLst/>
                <a:highlight>
                  <a:srgbClr val="FFFFFF"/>
                </a:highlight>
              </a:rPr>
              <a:t>[2] S. Carman, JR, B. E. Garber, et al. to appear in PRX 10.1103/qk3v-46y8</a:t>
            </a:r>
            <a:endParaRPr lang="en-US" sz="1100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D2CAC628-8FB4-A863-9D68-4C5F484A9A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871" y="3908980"/>
            <a:ext cx="2484789" cy="8127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31F44F-91AC-DD7F-1377-66B632DAE5B0}"/>
              </a:ext>
            </a:extLst>
          </p:cNvPr>
          <p:cNvSpPr txBox="1"/>
          <p:nvPr/>
        </p:nvSpPr>
        <p:spPr>
          <a:xfrm>
            <a:off x="479501" y="3385760"/>
            <a:ext cx="38850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en-US" sz="1400" dirty="0"/>
              <a:t>There are compelling alternatives, like multi-photon transitions that work for any isotope!</a:t>
            </a:r>
          </a:p>
        </p:txBody>
      </p:sp>
    </p:spTree>
    <p:extLst>
      <p:ext uri="{BB962C8B-B14F-4D97-AF65-F5344CB8AC3E}">
        <p14:creationId xmlns:p14="http://schemas.microsoft.com/office/powerpoint/2010/main" val="77513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20141-CF5E-3EDC-BE3F-D729AEF68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Noise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4A949-A666-98A7-DB3F-A95AC22F3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082" y="914400"/>
            <a:ext cx="4011971" cy="423306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Due to narrow linewidth, laser noise has been suspected to be a major concern</a:t>
            </a:r>
          </a:p>
          <a:p>
            <a:pPr>
              <a:spcAft>
                <a:spcPts val="600"/>
              </a:spcAft>
            </a:pPr>
            <a:r>
              <a:rPr lang="en-US" dirty="0"/>
              <a:t>Pulse infidelity of </a:t>
            </a:r>
            <a:r>
              <a:rPr lang="en-US" i="1" dirty="0"/>
              <a:t>n</a:t>
            </a:r>
            <a:r>
              <a:rPr lang="en-US" dirty="0"/>
              <a:t> consecutive pulses scales linearly with </a:t>
            </a:r>
            <a:r>
              <a:rPr lang="en-US" i="1" dirty="0"/>
              <a:t>n</a:t>
            </a:r>
          </a:p>
          <a:p>
            <a:pPr>
              <a:spcAft>
                <a:spcPts val="600"/>
              </a:spcAft>
            </a:pPr>
            <a:r>
              <a:rPr lang="en-US" dirty="0"/>
              <a:t>Number of relevant parasitic paths is small</a:t>
            </a:r>
          </a:p>
          <a:p>
            <a:pPr>
              <a:spcAft>
                <a:spcPts val="600"/>
              </a:spcAft>
            </a:pPr>
            <a:r>
              <a:rPr lang="en-US" dirty="0"/>
              <a:t>Not a limiting source of error for RMS laser noise of 10 Hz or better </a:t>
            </a:r>
            <a:r>
              <a:rPr lang="en-US" sz="1400" dirty="0"/>
              <a:t>[3]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EEF4B3-531F-6768-B73C-82385A260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70BCA-8034-4AEA-A9D2-83A86D72DD5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617697-8141-C988-9D74-3DB4655445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738" y="505467"/>
            <a:ext cx="4160260" cy="21616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475359-FF06-53F1-34DE-EE6612724A83}"/>
              </a:ext>
            </a:extLst>
          </p:cNvPr>
          <p:cNvSpPr txBox="1"/>
          <p:nvPr/>
        </p:nvSpPr>
        <p:spPr>
          <a:xfrm>
            <a:off x="1472914" y="5391507"/>
            <a:ext cx="40119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0" i="0" dirty="0">
                <a:effectLst/>
                <a:highlight>
                  <a:srgbClr val="FFFFFF"/>
                </a:highlight>
              </a:rPr>
              <a:t>[3] Y. Jiang, JR, J.M. Hogan</a:t>
            </a:r>
            <a:r>
              <a:rPr lang="en-US" sz="1100" dirty="0">
                <a:highlight>
                  <a:srgbClr val="FFFFFF"/>
                </a:highlight>
              </a:rPr>
              <a:t> -</a:t>
            </a:r>
            <a:r>
              <a:rPr lang="en-US" sz="1100" b="0" i="0" dirty="0">
                <a:effectLst/>
                <a:highlight>
                  <a:srgbClr val="FFFFFF"/>
                </a:highlight>
              </a:rPr>
              <a:t> arXiv:2508.10288 </a:t>
            </a:r>
            <a:endParaRPr lang="en-US" sz="11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60FAAD9-35B2-6DE7-A8F5-F46EA64BD4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207" y="2862972"/>
            <a:ext cx="4288791" cy="237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657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CFAC19-FD22-FB3B-48C2-013972A4B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70BCA-8034-4AEA-A9D2-83A86D72DD5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871D43-59A4-82DC-D224-4950DDE37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COM Dynamics in a 100m Gradiometer</a:t>
            </a:r>
          </a:p>
        </p:txBody>
      </p:sp>
      <p:pic>
        <p:nvPicPr>
          <p:cNvPr id="12" name="test">
            <a:hlinkClick r:id="" action="ppaction://media"/>
            <a:extLst>
              <a:ext uri="{FF2B5EF4-FFF2-40B4-BE49-F238E27FC236}">
                <a16:creationId xmlns:a16="http://schemas.microsoft.com/office/drawing/2014/main" id="{7879A0D6-CCE1-DA39-837E-0C42605F15B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b="5678"/>
          <a:stretch/>
        </p:blipFill>
        <p:spPr>
          <a:xfrm>
            <a:off x="857654" y="788250"/>
            <a:ext cx="3467354" cy="4743660"/>
          </a:xfrm>
          <a:prstGeom prst="rect">
            <a:avLst/>
          </a:prstGeom>
        </p:spPr>
      </p:pic>
      <p:pic>
        <p:nvPicPr>
          <p:cNvPr id="14" name="launchNoRot">
            <a:hlinkClick r:id="" action="ppaction://media"/>
            <a:extLst>
              <a:ext uri="{FF2B5EF4-FFF2-40B4-BE49-F238E27FC236}">
                <a16:creationId xmlns:a16="http://schemas.microsoft.com/office/drawing/2014/main" id="{7A600E4A-5ECE-38B9-402C-724355A9862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/>
          <a:srcRect b="5678"/>
          <a:stretch/>
        </p:blipFill>
        <p:spPr>
          <a:xfrm>
            <a:off x="4940913" y="805113"/>
            <a:ext cx="3467354" cy="47436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3967420-033D-F2ED-6796-7560F74F4FEF}"/>
              </a:ext>
            </a:extLst>
          </p:cNvPr>
          <p:cNvSpPr/>
          <p:nvPr/>
        </p:nvSpPr>
        <p:spPr>
          <a:xfrm>
            <a:off x="205740" y="5288280"/>
            <a:ext cx="1615440" cy="3154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5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79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Stanford Theme">
  <a:themeElements>
    <a:clrScheme name="Custom 1">
      <a:dk1>
        <a:srgbClr val="2E2D29"/>
      </a:dk1>
      <a:lt1>
        <a:sysClr val="window" lastClr="FFFFFF"/>
      </a:lt1>
      <a:dk2>
        <a:srgbClr val="53565A"/>
      </a:dk2>
      <a:lt2>
        <a:srgbClr val="EBEAE8"/>
      </a:lt2>
      <a:accent1>
        <a:srgbClr val="B83A4B"/>
      </a:accent1>
      <a:accent2>
        <a:srgbClr val="8C1515"/>
      </a:accent2>
      <a:accent3>
        <a:srgbClr val="53565A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tanford Fonts">
      <a:majorFont>
        <a:latin typeface="Roboto"/>
        <a:ea typeface=""/>
        <a:cs typeface=""/>
      </a:majorFont>
      <a:minorFont>
        <a:latin typeface="Source Sans 3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ford-16x10.potx" id="{C5EC2DDD-4493-4065-B0DD-09A476782196}" vid="{278C0CA5-5EAD-4E19-A21C-3D081A5DEA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Stanford-16x10</Template>
  <TotalTime>10203</TotalTime>
  <Words>972</Words>
  <Application>Microsoft Office PowerPoint</Application>
  <PresentationFormat>On-screen Show (16:10)</PresentationFormat>
  <Paragraphs>226</Paragraphs>
  <Slides>15</Slides>
  <Notes>1</Notes>
  <HiddenSlides>0</HiddenSlides>
  <MMClips>4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Radikal Medium</vt:lpstr>
      <vt:lpstr>Source Sans 3 Medium</vt:lpstr>
      <vt:lpstr>Roboto</vt:lpstr>
      <vt:lpstr>Arial</vt:lpstr>
      <vt:lpstr>Source Sans Pro</vt:lpstr>
      <vt:lpstr>Calibri</vt:lpstr>
      <vt:lpstr>Tahoma</vt:lpstr>
      <vt:lpstr>Source Sans Pro Semibold</vt:lpstr>
      <vt:lpstr>Source Sans 3 SemiBold</vt:lpstr>
      <vt:lpstr>Source Sans Pro Semibold</vt:lpstr>
      <vt:lpstr>Source Sans 3</vt:lpstr>
      <vt:lpstr>Stanford Theme</vt:lpstr>
      <vt:lpstr>Long-baseline LMT Clock Atom Interferometry</vt:lpstr>
      <vt:lpstr>Stanford Strontium Gradiometer</vt:lpstr>
      <vt:lpstr>                            Detector Facility at FNAL</vt:lpstr>
      <vt:lpstr>MAGIS Roadmap</vt:lpstr>
      <vt:lpstr>Outline</vt:lpstr>
      <vt:lpstr>Challenges for Long-Baseline AI</vt:lpstr>
      <vt:lpstr>Case Study: Narrowband Clock AI using 87Sr at 698nm</vt:lpstr>
      <vt:lpstr>Laser Noise</vt:lpstr>
      <vt:lpstr>COM Dynamics in a 100m Gradiometer</vt:lpstr>
      <vt:lpstr>Coriolis Compensation: Counterrotation</vt:lpstr>
      <vt:lpstr>Counterrotation of the Beams for 1km Baseline Detector</vt:lpstr>
      <vt:lpstr>Double Loop Sequence – No Rotation</vt:lpstr>
      <vt:lpstr>Size Dynamics &amp; Pulse Strategy</vt:lpstr>
      <vt:lpstr>Summary</vt:lpstr>
      <vt:lpstr>Collaborators &amp; Funding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MAGIS Meeting 2023</dc:title>
  <dc:creator>Jan Rudolph</dc:creator>
  <cp:keywords/>
  <cp:lastModifiedBy>Jan Rudolph</cp:lastModifiedBy>
  <cp:revision>279</cp:revision>
  <dcterms:created xsi:type="dcterms:W3CDTF">2023-04-11T19:51:02Z</dcterms:created>
  <dcterms:modified xsi:type="dcterms:W3CDTF">2025-08-21T07:15:17Z</dcterms:modified>
</cp:coreProperties>
</file>