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6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7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84" r:id="rId5"/>
  </p:sldMasterIdLst>
  <p:notesMasterIdLst>
    <p:notesMasterId r:id="rId24"/>
  </p:notesMasterIdLst>
  <p:handoutMasterIdLst>
    <p:handoutMasterId r:id="rId25"/>
  </p:handoutMasterIdLst>
  <p:sldIdLst>
    <p:sldId id="256" r:id="rId6"/>
    <p:sldId id="2473" r:id="rId7"/>
    <p:sldId id="2490" r:id="rId8"/>
    <p:sldId id="2491" r:id="rId9"/>
    <p:sldId id="2493" r:id="rId10"/>
    <p:sldId id="2002" r:id="rId11"/>
    <p:sldId id="2492" r:id="rId12"/>
    <p:sldId id="1931" r:id="rId13"/>
    <p:sldId id="1990" r:id="rId14"/>
    <p:sldId id="1991" r:id="rId15"/>
    <p:sldId id="1913" r:id="rId16"/>
    <p:sldId id="1999" r:id="rId17"/>
    <p:sldId id="2466" r:id="rId18"/>
    <p:sldId id="2000" r:id="rId19"/>
    <p:sldId id="1992" r:id="rId20"/>
    <p:sldId id="1995" r:id="rId21"/>
    <p:sldId id="2464" r:id="rId22"/>
    <p:sldId id="247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50CEEECC-FDE6-4D67-9DD1-1F08A69C0BF5}">
          <p14:sldIdLst>
            <p14:sldId id="256"/>
          </p14:sldIdLst>
        </p14:section>
        <p14:section name="Squeezing" id="{BCA2C39F-51C8-47D2-A5EF-9B38EB2DB30E}">
          <p14:sldIdLst>
            <p14:sldId id="2473"/>
            <p14:sldId id="2490"/>
            <p14:sldId id="2491"/>
            <p14:sldId id="2493"/>
            <p14:sldId id="2002"/>
            <p14:sldId id="2492"/>
            <p14:sldId id="1931"/>
            <p14:sldId id="1990"/>
            <p14:sldId id="1991"/>
            <p14:sldId id="1913"/>
            <p14:sldId id="1999"/>
            <p14:sldId id="2466"/>
            <p14:sldId id="2000"/>
            <p14:sldId id="1992"/>
            <p14:sldId id="1995"/>
            <p14:sldId id="2464"/>
            <p14:sldId id="2479"/>
          </p14:sldIdLst>
        </p14:section>
        <p14:section name="AION overall motivation" id="{16D54940-CD37-41D9-BEF3-853E74351504}">
          <p14:sldIdLst/>
        </p14:section>
        <p14:section name="AION progress update" id="{49721C79-1D09-442E-BF4D-4FBB0A44EA38}">
          <p14:sldIdLst/>
        </p14:section>
        <p14:section name="Outlook for VLB AIs" id="{E6FD945B-F129-40B6-A83B-3F957630436F}">
          <p14:sldIdLst/>
        </p14:section>
        <p14:section name="Interleaved AI proposal" id="{0E123B06-2407-4D6D-B3B1-2E261FE5FE0A}">
          <p14:sldIdLst/>
        </p14:section>
        <p14:section name="Backup" id="{CE29B0CF-77B0-4C98-9EF6-0F69D372ED4C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00"/>
    <a:srgbClr val="00B050"/>
    <a:srgbClr val="4472C4"/>
    <a:srgbClr val="BFBFBF"/>
    <a:srgbClr val="B13072"/>
    <a:srgbClr val="822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71" autoAdjust="0"/>
    <p:restoredTop sz="91404" autoAdjust="0"/>
  </p:normalViewPr>
  <p:slideViewPr>
    <p:cSldViewPr snapToGrid="0" snapToObjects="1">
      <p:cViewPr varScale="1">
        <p:scale>
          <a:sx n="68" d="100"/>
          <a:sy n="68" d="100"/>
        </p:scale>
        <p:origin x="54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7676"/>
    </p:cViewPr>
  </p:sorterViewPr>
  <p:notesViewPr>
    <p:cSldViewPr snapToGrid="0" snapToObjects="1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C7077F0-3CE7-12CB-C327-460F1D73B7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C09F7C-EDCE-71EA-05E7-797596B048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E191B-B761-402C-A42E-D8A913846A04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B23F0A-FC85-DDBE-9EC5-B036B0E577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84DC7A-4E02-72A8-34A8-EAD0473705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36F10-A9CF-4674-A004-F0CB60587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180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0T08:35:14.27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9000 1206 24575,'-126'-6'0,"-1"-5"0,-176-40 0,79 11 0,-1050-150-594,721 109 428,-491-59 166,13 2 0,395 32 0,-329-43 0,222 40 586,413 56-412,141 31-174,-203 3 0,31-2 0,317 18 0,0-3 0,-49-12 0,48 8 0,0 2 0,-48-1 0,-10 8-37,55 2-405,0-2-1,-91-13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3T08:48:11.99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91 0 24575,'-7'1'0,"1"0"0,0 0 0,1 0 0,-2 1 0,1 1 0,0-1 0,1 1 0,-9 7 0,11-9 0,1 0 0,1 0 0,0 1 0,-1-1 0,1 1 0,-1-1 0,0 1 0,1 0 0,0 0 0,0 0 0,-1 0 0,1 0 0,0 0 0,0 1 0,0-1 0,0 0 0,0 1 0,0-1 0,1 1 0,0 0 0,-1-1 0,1 1 0,-1 0 0,1-1 0,0 1 0,-1 0 0,1-1 0,1 1 0,-1 0 0,0 0 0,1 3 0,0-3 0,-1-1 0,1 0 0,0 0 0,0 0 0,0 0 0,0 0 0,0-1 0,0 1 0,1 0 0,-1-1 0,0 1 0,0-1 0,1 0 0,0 1 0,-1-1 0,0 0 0,1 0 0,-1 0 0,1-1 0,0 1 0,-1-1 0,4 1 0,39 4 0,-39-5 0,0 1 0,7-1 0,1 0 0,0-1 0,21-6 0,-31 6 0,-1 0 0,1 0 0,-1-1 0,1 1 0,-1-1 0,0 1 0,0-1 0,1-1 0,-1 1 0,4-5 0,-6 6 0,1-1 0,0 1 0,0-1 0,0 0 0,0 0 0,-1 0 0,1 0 0,-1 1 0,0-1 0,1 0 0,-1 0 0,0-1 0,1 1 0,-1 0 0,0 0 0,0 0 0,0 0 0,0 0 0,0 0 0,-1 0 0,1-3 0,-1 3 4,1 0 0,-1 0-1,1 0 1,-1 0 0,0 0 0,0 0-1,0 0 1,0 1 0,0-1-1,0 0 1,-1 1 0,1-1 0,0 1-1,0 0 1,-1-1 0,1 1 0,0 0-1,-1 0 1,1 0 0,-1 1-1,1-1 1,-1 0 0,1 1 0,0-1-1,-4 1 1,-41-4-893,40 5 316,-11-1-6253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0T08:44:16.531"/>
    </inkml:context>
    <inkml:brush xml:id="br0">
      <inkml:brushProperty name="width" value="0.1" units="cm"/>
      <inkml:brushProperty name="height" value="0.1" units="cm"/>
      <inkml:brushProperty name="color" value="#FF0000"/>
      <inkml:brushProperty name="transparency" value="145"/>
    </inkml:brush>
  </inkml:definitions>
  <inkml:trace contextRef="#ctx0" brushRef="#br0">0 0 24213,'4438'0'0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0T08:44:16.532"/>
    </inkml:context>
    <inkml:brush xml:id="br0">
      <inkml:brushProperty name="width" value="0.1" units="cm"/>
      <inkml:brushProperty name="height" value="0.1" units="cm"/>
      <inkml:brushProperty name="color" value="#FF0000"/>
      <inkml:brushProperty name="transparency" value="145"/>
    </inkml:brush>
  </inkml:definitions>
  <inkml:trace contextRef="#ctx0" brushRef="#br0">0 1 24044,'0'1927'0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0T08:44:16.533"/>
    </inkml:context>
    <inkml:brush xml:id="br0">
      <inkml:brushProperty name="width" value="0.1" units="cm"/>
      <inkml:brushProperty name="height" value="0.1" units="cm"/>
      <inkml:brushProperty name="transparency" value="145"/>
    </inkml:brush>
  </inkml:definitions>
  <inkml:trace contextRef="#ctx0" brushRef="#br0">1553 0 23849,'-1553'1333'0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0T08:44:16.534"/>
    </inkml:context>
    <inkml:brush xml:id="br0">
      <inkml:brushProperty name="width" value="0.1" units="cm"/>
      <inkml:brushProperty name="height" value="0.1" units="cm"/>
      <inkml:brushProperty name="color" value="#FF0000"/>
      <inkml:brushProperty name="transparency" value="145"/>
    </inkml:brush>
  </inkml:definitions>
  <inkml:trace contextRef="#ctx0" brushRef="#br0">0 0 24575,'17'15'0,"0"-1"0,23 14 0,3 3 0,-26-19 0,0-2 0,22 12 0,-25-15 0,0 1 0,0 0 0,0 1 0,17 15 0,-18-11 36,6 4-316,0 1 0,-1 0 0,-2 2-1,22 31 1,-29-34-6546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0T08:44:16.535"/>
    </inkml:context>
    <inkml:brush xml:id="br0">
      <inkml:brushProperty name="width" value="0.1" units="cm"/>
      <inkml:brushProperty name="height" value="0.1" units="cm"/>
      <inkml:brushProperty name="color" value="#FF0000"/>
      <inkml:brushProperty name="transparency" value="145"/>
    </inkml:brush>
  </inkml:definitions>
  <inkml:trace contextRef="#ctx0" brushRef="#br0">349 0 24575,'-1'6'0,"0"-1"0,-1 0 0,0 0 0,0 0 0,0 1 0,-1-2 0,1 1 0,-6 6 0,-3 8 0,6-8 0,-1-1 0,0 0 0,-1 0 0,0 0 0,0-1 0,-1 0 0,0-1 0,-1 0 0,-13 11 0,12-11 0,3-4 0,0 1 0,1 1 0,0-1 0,0 1 0,0 0 0,1 0 0,0 0 0,0 1 0,-6 10 0,9-11 0,-1 0 0,0 0 0,0 0 0,0-1 0,-1 1 0,0-1 0,0 0 0,-1 0 0,1 0 0,-1-1 0,0 0 0,-8 6 0,0-1-273,-1 1 0,2 0 0,-1 1 0,-17 20 0,14-11-6553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0T08:44:16.536"/>
    </inkml:context>
    <inkml:brush xml:id="br0">
      <inkml:brushProperty name="width" value="0.1" units="cm"/>
      <inkml:brushProperty name="height" value="0.1" units="cm"/>
      <inkml:brushProperty name="color" value="#FF0000"/>
      <inkml:brushProperty name="transparency" value="145"/>
    </inkml:brush>
  </inkml:definitions>
  <inkml:trace contextRef="#ctx0" brushRef="#br0">0 145 24575,'2'1'0,"0"0"0,0-1 0,0 1 0,0 0 0,-1 0 0,1 0 0,0 0 0,-1 0 0,1 1 0,0-1 0,-1 0 0,0 1 0,2 1 0,7 6 0,28 23 0,55 60 0,-16-14 0,-24-35 0,-39-34 0,-2 1 0,1 0 0,-1 1 0,-1 1 0,17 21 0,-27-31 0,0-1 0,0 0 0,0 1 0,0-1 0,0 0 0,0 0 0,0 1 0,0-1 0,1 0 0,-1 0 0,0 0 0,1 0 0,-1-1 0,1 1 0,-1 0 0,1 0 0,2 0 0,-3-1 0,0 0 0,1 0 0,-1 0 0,0-1 0,0 1 0,0 0 0,0 0 0,0-1 0,1 1 0,-1-1 0,0 1 0,0-1 0,0 0 0,0 1 0,0-1 0,0 0 0,-1 1 0,1-1 0,1-1 0,4-6 0,0 0 0,-1-1 0,0 1 0,8-19 0,-1 4 0,7-12 0,26-70 0,-26 65 0,1 0 0,44-62 0,-51 82 0,-8 12-227,-1 1-1,0-1 1,0 0-1,-1-1 1,5-16-1,-4 5-6598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0T08:50:31.2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3952 0 24575,'-30'2'0,"-47"8"0,19-1 0,-122 17 0,-64 6 0,128-20 0,1 6 0,-149 41 0,-217 92 0,362-109 0,1 5 0,-200 113 0,233-110 0,-4 1 0,1 5 0,-125 103 0,-73 96 0,144-140 0,95-80 0,-61 58 0,43-24 0,27-29 0,-79 68 0,77-76 0,1 1 0,2 2 0,-56 69 0,48-48 0,10-15 0,-57 91 0,48-58 0,24-44 0,1 2 0,2 0 0,-25 66 0,22-36-1365,9-33-5461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0T08:50:32.5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24575,'0'4'0,"-1"12"0,1 1 0,1 0 0,0-1 0,1 1 0,1 0 0,1-1 0,8 24 0,-5-21 0,1 1 0,1-1 0,1-1 0,22 32 0,-28-45 0,1 0 0,0 0 0,1 0 0,-1 0 0,1-1 0,-1 0 0,2 0 0,-1 0 0,0-1 0,1 0 0,-1 0 0,1 0 0,0-1 0,0 0 0,0-1 0,0 0 0,14 1 0,-7-1 12,-1-2 0,1 0 0,-1 0 0,1-1 0,-1-1 0,0 0 0,1-1 0,-2-1 0,22-9 0,-2-3-507,0-2 0,38-30 0,-44 29-6331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0T08:35:15.65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1158 0 24575,'-3'5'0,"1"-1"0,-1 0 0,0 0 0,-1 0 0,1-1 0,-1 1 0,1-1 0,-1 0 0,0 0 0,0 0 0,-1 0 0,1-1 0,-6 3 0,-65 21 0,62-22 0,-93 29 0,-167 77 0,217-85 0,1 3 0,1 2 0,-83 63 0,106-69 0,-41 23 0,51-36 0,0 2 0,1 1 0,1 0 0,1 1 0,0 1 0,-20 24 0,28-28 0,0 0 0,2 1 0,-1 1 0,2-1 0,0 1 0,0 0 0,-4 18 0,9-26 0,1 0 0,0 0 0,0 0 0,1 1 0,-1-1 0,1 0 0,1 0 0,-1 0 0,1 0 0,0 0 0,1 0 0,0 0 0,-1 0 0,2 0 0,-1 0 0,1-1 0,0 1 0,0-1 0,0 0 0,1 0 0,4 6 0,28 25 0,1 0 0,1-3 0,48 33 0,6 5 0,9 14 0,-21-16 0,4-4 0,106 65 0,-42-43-1365,-109-65-5461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3T08:48:02.98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0 367 24575,'1'-2'0,"-1"-1"0,1 1 0,0 0 0,-1 0 0,1-1 0,0 1 0,1 0 0,-1 0 0,0 0 0,1 0 0,2-3 0,22-22 0,-19 21 0,13-13 0,1-1 0,1 2 0,1 1 0,1 0 0,1 1 0,27-13 0,79-18 0,-92 32 0,2-2 0,1 2 0,85-22 0,1 13 0,-116 20 0,0 2 0,1-1 0,-2 1 0,2 1 0,0 0 0,-2 0 0,2 1 0,0 1 0,-1 0 0,0 0 0,1 1 0,-1 0 0,0 1 0,22 7 0,103 41 0,-44-17 0,28 9 0,69 28 0,-85-35 0,-25-10 0,-30-10 0,1-2 0,0-2 0,101 12 0,-93-19 0,0-2 0,70-4 0,-39-1 0,-86 2 0,84 1 0,0-4 0,135-18 0,-192 17 0,33-1 0,-43 4 0,1 0 0,0-2 0,39-9 0,211-61 0,-249 68 0,-1 0 0,45-2 0,2 0 0,154-29 0,-186 30 0,-18 2 0,-1 2 0,1 0 0,19 0 0,7 1 0,-27 0 0,-1 0 0,0 1 0,0 1 0,1 0 0,29 7 0,-37-5-10,0 1-1,0 1 1,0 0-1,-1 0 1,-1 0-1,12 9 1,3 1-1282,-12-8-5534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3T08:48:03.99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41 0 24575,'13'12'0,"0"1"0,0 0 0,-1 1 0,20 31 0,13 15 0,5-9 0,-30-31 0,33 40 0,-53-59 0,2 1 0,-1-1 0,0 1 0,0 0 0,-1-1 0,1 1 0,0 0 0,0 0 0,0 0 0,0 0 0,-1 0 0,1 0 0,-1 0 0,0 0 0,0 1 0,0-1 0,1 0 0,-1 0 0,0 0 0,0 1 0,-1 2 0,1-1 0,0 0 0,-1 0 0,-1 0 0,1 0 0,-1 0 0,2 0 0,-2 0 0,0-1 0,1 1 0,-4 4 0,-5 6 0,0 0 0,-1 0 0,-18 18 0,24-27 0,-205 227-1365,198-219-5461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3T08:48:09.89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24 24575,'13'-1'0,"1"-1"0,18-7 0,-21 6 0,-1-1 0,1 2 0,1 0 0,21 2 0,-30 0 0,0 1 0,1 0 0,-1 0 0,0 1 0,0-1 0,0 1 0,1 0 0,-2 0 0,2 1 0,-2-1 0,2 1 0,-2 0 0,1 0 0,-1 1 0,1-1 0,-1 1 0,0 0 0,0 0 0,0 0 0,3 7 0,-1-1 0,-1 1 0,0 0 0,0 0 0,-1 0 0,0 0 0,1 1 0,-3-1 0,1 1 0,0-1 0,0 1 0,-1 0 0,-1-1 0,0 1 0,0 0 0,1-1 0,-2 1 0,-1-1 0,1 0 0,-1 0 0,0 0 0,0-1 0,-1 1 0,0-1 0,0 0 0,0-1 0,-2 1 0,1-1 0,0-1 0,-1 1 0,1-2 0,-1 1 0,-9 7 0,12-12 8,0 1 0,0-1 0,1 0 0,-2 1 0,2 0 0,-1 0 0,1 0 0,0 1 0,0-1 0,0 1 0,0-1 0,0 1 0,1 0 0,-2 9 0,0 1-379,0 0-1,2 0 1,-3 27 0,3-15-6455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3T08:48:11.99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91 0 24575,'-7'1'0,"1"0"0,0 0 0,1 0 0,-2 1 0,1 1 0,0-1 0,1 1 0,-9 7 0,11-9 0,1 0 0,1 0 0,0 1 0,-1-1 0,1 1 0,-1-1 0,0 1 0,1 0 0,0 0 0,0 0 0,-1 0 0,1 0 0,0 0 0,0 1 0,0-1 0,0 0 0,0 1 0,0-1 0,1 1 0,0 0 0,-1-1 0,1 1 0,-1 0 0,1-1 0,0 1 0,-1 0 0,1-1 0,1 1 0,-1 0 0,0 0 0,1 3 0,0-3 0,-1-1 0,1 0 0,0 0 0,0 0 0,0 0 0,0 0 0,0-1 0,0 1 0,1 0 0,-1-1 0,0 1 0,0-1 0,1 0 0,0 1 0,-1-1 0,0 0 0,1 0 0,-1 0 0,1-1 0,0 1 0,-1-1 0,4 1 0,39 4 0,-39-5 0,0 1 0,7-1 0,1 0 0,0-1 0,21-6 0,-31 6 0,-1 0 0,1 0 0,-1-1 0,1 1 0,-1-1 0,0 1 0,0-1 0,1-1 0,-1 1 0,4-5 0,-6 6 0,1-1 0,0 1 0,0-1 0,0 0 0,0 0 0,-1 0 0,1 0 0,-1 1 0,0-1 0,1 0 0,-1 0 0,0-1 0,1 1 0,-1 0 0,0 0 0,0 0 0,0 0 0,0 0 0,0 0 0,-1 0 0,1-3 0,-1 3 4,1 0 0,-1 0-1,1 0 1,-1 0 0,0 0 0,0 0-1,0 0 1,0 1 0,0-1-1,0 0 1,-1 1 0,1-1 0,0 1-1,0 0 1,-1-1 0,1 1 0,0 0-1,-1 0 1,1 0 0,-1 1-1,1-1 1,-1 0 0,1 1 0,0-1-1,-4 1 1,-41-4-893,40 5 316,-11-1-6253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3T08:48:02.98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0 367 24575,'1'-2'0,"-1"-1"0,1 1 0,0 0 0,-1 0 0,1-1 0,0 1 0,1 0 0,-1 0 0,0 0 0,1 0 0,2-3 0,22-22 0,-19 21 0,13-13 0,1-1 0,1 2 0,1 1 0,1 0 0,1 1 0,27-13 0,79-18 0,-92 32 0,2-2 0,1 2 0,85-22 0,1 13 0,-116 20 0,0 2 0,1-1 0,-2 1 0,2 1 0,0 0 0,-2 0 0,2 1 0,0 1 0,-1 0 0,0 0 0,1 1 0,-1 0 0,0 1 0,22 7 0,103 41 0,-44-17 0,28 9 0,69 28 0,-85-35 0,-25-10 0,-30-10 0,1-2 0,0-2 0,101 12 0,-93-19 0,0-2 0,70-4 0,-39-1 0,-86 2 0,84 1 0,0-4 0,135-18 0,-192 17 0,33-1 0,-43 4 0,1 0 0,0-2 0,39-9 0,211-61 0,-249 68 0,-1 0 0,45-2 0,2 0 0,154-29 0,-186 30 0,-18 2 0,-1 2 0,1 0 0,19 0 0,7 1 0,-27 0 0,-1 0 0,0 1 0,0 1 0,1 0 0,29 7 0,-37-5-10,0 1-1,0 1 1,0 0-1,-1 0 1,-1 0-1,12 9 1,3 1-1282,-12-8-5534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3T08:48:03.99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41 0 24575,'13'12'0,"0"1"0,0 0 0,-1 1 0,20 31 0,13 15 0,5-9 0,-30-31 0,33 40 0,-53-59 0,2 1 0,-1-1 0,0 1 0,0 0 0,-1-1 0,1 1 0,0 0 0,0 0 0,0 0 0,0 0 0,-1 0 0,1 0 0,-1 0 0,0 0 0,0 1 0,0-1 0,1 0 0,-1 0 0,0 0 0,0 1 0,-1 2 0,1-1 0,0 0 0,-1 0 0,-1 0 0,1 0 0,-1 0 0,2 0 0,-2 0 0,0-1 0,1 1 0,-4 4 0,-5 6 0,0 0 0,-1 0 0,-18 18 0,24-27 0,-205 227-1365,198-219-5461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3T08:48:09.89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24 24575,'13'-1'0,"1"-1"0,18-7 0,-21 6 0,-1-1 0,1 2 0,1 0 0,21 2 0,-30 0 0,0 1 0,1 0 0,-1 0 0,0 1 0,0-1 0,0 1 0,1 0 0,-2 0 0,2 1 0,-2-1 0,2 1 0,-2 0 0,1 0 0,-1 1 0,1-1 0,-1 1 0,0 0 0,0 0 0,0 0 0,3 7 0,-1-1 0,-1 1 0,0 0 0,0 0 0,-1 0 0,0 0 0,1 1 0,-3-1 0,1 1 0,0-1 0,0 1 0,-1 0 0,-1-1 0,0 1 0,0 0 0,1-1 0,-2 1 0,-1-1 0,1 0 0,-1 0 0,0 0 0,0-1 0,-1 1 0,0-1 0,0 0 0,0-1 0,-2 1 0,1-1 0,0-1 0,-1 1 0,1-2 0,-1 1 0,-9 7 0,12-12 8,0 1 0,0-1 0,1 0 0,-2 1 0,2 0 0,-1 0 0,1 0 0,0 1 0,0-1 0,0 1 0,0-1 0,0 1 0,1 0 0,-2 9 0,0 1-379,0 0-1,2 0 1,-3 27 0,3-15-6455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1DB59-7DE5-E944-9D20-4D6EC0E8B061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22E93-88BF-444B-AFCD-F6FBE2077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90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FF2FD2-3D84-45E5-9359-F20DFC87CC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8127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627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FF2FD2-3D84-45E5-9359-F20DFC87CC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53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FF2FD2-3D84-45E5-9359-F20DFC87CC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56954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FF2FD2-3D84-45E5-9359-F20DFC87CC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3396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FF2FD2-3D84-45E5-9359-F20DFC87CC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69885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FF2FD2-3D84-45E5-9359-F20DFC87CC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510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3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592A8-62EF-26D0-5247-9458414FE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A3C875-3A1F-2383-7A5B-25CD2DFBAB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081E84-715C-43DA-25DC-98CA98A60E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Minimum sensitivity plot – shaded regions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Merger events depicted as lines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Merger evolves from left to right</a:t>
            </a:r>
          </a:p>
          <a:p>
            <a:r>
              <a:rPr lang="en-GB" dirty="0"/>
              <a:t>LIGO first signal in 2015 – yellow star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7B4ED-52B0-A16D-B1A8-7FC4255171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602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4958C-72D8-667D-79E6-F63AB97F0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FEC268-5DD0-16F8-B5B0-B8587BB105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84EB56-A747-2074-455B-4687D010E6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Future laser interferometer detectors: LISA (space), ET (bigger, longer)</a:t>
            </a:r>
          </a:p>
          <a:p>
            <a:r>
              <a:rPr lang="en-GB" dirty="0"/>
              <a:t>Mind the gap!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6BEC24-E821-0894-AFBC-3780ACD469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621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FE8ECA-7957-9E75-1324-91D5E7D36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1FC020-9D02-5454-414E-9D5D1B3CAF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7B7715-1941-A367-627E-8214C02C83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Here is where my tech comes in: AION-km and AEDGE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18CEA-3274-0F71-A0FD-3CED3B5E6F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606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C70F8A-692C-1470-2D5B-06CF3591D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058C5E-B52E-019D-6FD9-142BAFF5D2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A58755-76E7-1D77-E7D5-F2D7E39A96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E1A5C-43E2-5153-099C-DF1D9374FB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205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FF2FD2-3D84-45E5-9359-F20DFC87CC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7348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07E13-E7AC-A8A7-AA9A-BCB83EC97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27BF23-F2A2-B8BB-B87D-DBEE2D5C03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7B2C51-1821-8045-31AE-446EAADC8B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E0BB6E-E17C-522B-D0ED-829856C2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FF2FD2-3D84-45E5-9359-F20DFC87CC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0922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FF2FD2-3D84-45E5-9359-F20DFC87CC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1191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FF2FD2-3D84-45E5-9359-F20DFC87CC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9122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5E957-4AC9-7C4A-B53F-2E3C5F32C4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8E9002-52A4-AC4B-A7E7-3516385F06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7A0CE-9252-2342-8FA2-78444260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84453-126D-6449-A995-5530A732E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CEFB6-4FA7-0646-B7F1-F32BF4BDF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89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15ECE-F628-F740-82F0-29CDE8C67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E25534-E595-054D-B1F8-0029344FA5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16040-C0B1-6D4C-9C49-ECC8CE6CE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5F35D-9B77-9C43-ABB0-345B81CDD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01AA7-94F6-0041-89CF-F24336065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18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1E14BF-7DAA-BA4F-BD8F-D0FAE2C15D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B0883A-DAC6-D34D-B555-F0E591D4D4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39D7B-C880-FE43-A8FE-CB9087800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4B7DB-F8C2-A04C-BE39-E49F239A2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7C8E2-6ED2-0143-B757-8221B2690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16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A4706-D142-4F87-9B57-6B6AE40B71EE}" type="datetime1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hc"/>
          <p:cNvSpPr txBox="1"/>
          <p:nvPr userDrawn="1"/>
        </p:nvSpPr>
        <p:spPr>
          <a:xfrm>
            <a:off x="0" y="0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8" name="fc"/>
          <p:cNvSpPr txBox="1"/>
          <p:nvPr userDrawn="1"/>
        </p:nvSpPr>
        <p:spPr>
          <a:xfrm>
            <a:off x="0" y="6491288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081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2B28-71CE-4B0B-AC00-37EEC74D0FE0}" type="datetime1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308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DAA7C-3504-4AAF-A3C7-142CA038404A}" type="datetime1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515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C80F7-BE5E-4DD2-A4C3-4537252079CB}" type="datetime1">
              <a:rPr lang="en-GB" smtClean="0"/>
              <a:t>21/08/2025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352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5BF0-BB34-42FE-9694-353A9C2C7514}" type="datetime1">
              <a:rPr lang="en-GB" smtClean="0"/>
              <a:t>21/08/2025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963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7092-022E-47B8-B687-F62DA5E70613}" type="datetime1">
              <a:rPr lang="en-GB" smtClean="0"/>
              <a:t>21/08/2025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77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5C48-52C4-421A-BB41-2143E3747E36}" type="datetime1">
              <a:rPr lang="en-GB" smtClean="0"/>
              <a:t>21/08/2025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52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BF06-3CE9-4076-B96A-8111625871BD}" type="datetime1">
              <a:rPr lang="en-GB" smtClean="0"/>
              <a:t>21/08/2025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147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E4439-1542-0846-AAC5-164DEAB3D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Bookman Old Style" panose="02050604050505020204" pitchFamily="18" charset="0"/>
              </a:defRPr>
            </a:lvl1pPr>
            <a:lvl2pPr>
              <a:defRPr>
                <a:latin typeface="Bookman Old Style" panose="02050604050505020204" pitchFamily="18" charset="0"/>
              </a:defRPr>
            </a:lvl2pPr>
            <a:lvl3pPr>
              <a:defRPr>
                <a:latin typeface="Bookman Old Style" panose="02050604050505020204" pitchFamily="18" charset="0"/>
              </a:defRPr>
            </a:lvl3pPr>
            <a:lvl4pPr>
              <a:defRPr>
                <a:latin typeface="Bookman Old Style" panose="02050604050505020204" pitchFamily="18" charset="0"/>
              </a:defRPr>
            </a:lvl4pPr>
            <a:lvl5pPr>
              <a:defRPr>
                <a:latin typeface="Bookman Old Style" panose="02050604050505020204" pitchFamily="18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133CCEB2-089C-614A-AD1E-A220B29F2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30" y="-11228"/>
            <a:ext cx="10515600" cy="1325563"/>
          </a:xfrm>
        </p:spPr>
        <p:txBody>
          <a:bodyPr/>
          <a:lstStyle>
            <a:lvl1pPr>
              <a:defRPr>
                <a:latin typeface="Bookman Old Style" panose="02050604050505020204" pitchFamily="18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6136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B538-81AD-41C9-A89A-15718970E6E0}" type="datetime1">
              <a:rPr lang="en-GB" smtClean="0"/>
              <a:t>21/08/2025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962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302A-7C9F-4B6A-8918-D43AC614BC5F}" type="datetime1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804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B1B9-CCDA-433F-9169-7A93CB831DED}" type="datetime1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42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E4218A7-0EFB-C64D-B252-A596CA8668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7717" y="73246"/>
            <a:ext cx="1701706" cy="87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1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10B01-E735-9542-BB64-D6FA3CE8E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9208A-82D1-4D4D-9945-D8A2B25AB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793C3-CA47-F840-AE64-CBC5D432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0E0D4-E287-B146-8686-038568225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F857-42BE-C845-AB07-4620A4EB8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07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6BCB1-4923-994F-B968-3DA0FE818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134EF-42DC-C947-9F6C-CD12980951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CEBAEE-F90B-4F4D-A52E-3DADD24FF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4FCD9A-2AB4-C24C-AA7C-21EA89BA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FBEA0-C659-704E-9208-36C55910E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4DA2B5-C295-B94B-B876-855B56382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84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7E954-3E24-C042-8761-3D8B1AE59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E6136-E744-DE49-91EC-13A72A10A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1605A1-CCF4-5D41-B200-8206BD0C87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389C64-496A-5B40-8E62-BC8C865D80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800269-71B4-9245-BE05-A56C6F4B92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377679-9354-F940-A138-04B4C00E2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2C2DD0-ED5E-0B49-8497-3A5E6FFB8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D958E9-A1D4-954C-B962-77036B572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18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7C10-8EE3-9D49-8038-E14261E07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E84D8-2FCD-F348-B54E-4C48071D7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C2705B-9374-F049-9DBB-ECFA8A043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20A229-B4E5-9C4F-A301-5D787AE0A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55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76F0E-96BC-B84C-B017-EDDB12C2F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8D4CD-1218-2447-B9D9-BEA55AFA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79F765-6D41-2E4E-AA12-DFA34F73BE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466716-CF97-4F47-BE0B-D07B12A30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0C0C27-34FF-FC40-B3D6-FCCF41358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D55D9-1F3C-9B40-B7E3-282255926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9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100D1-B280-2D4C-B780-385F16D04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23EA85-446A-D34F-BCCC-16EBD82BC8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427454-57D3-8E42-A80C-D5A73457E6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227AB2-2CFA-8249-93D3-AAE154ABA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58F1F3-20A7-C341-BE18-E46027E70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A2B78-1B1E-D54C-B40C-F028E4947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21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FCB02F-FB8A-304A-B3E8-C0BD1A54D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41F98C-04E2-ED41-895A-780947675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92FD5-B3B2-4845-AE80-282B5168F7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BBD0E-C43B-4F46-85AF-D4A4E63DA2F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8C306-614D-864A-9B75-79C51A47BC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62C2F-27C3-D942-A045-46F5263A80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3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F2B7D-D4D8-4509-B1CF-2AF294B777D9}" type="datetime1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hc"/>
          <p:cNvSpPr txBox="1"/>
          <p:nvPr userDrawn="1"/>
        </p:nvSpPr>
        <p:spPr>
          <a:xfrm>
            <a:off x="0" y="0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8" name="fc"/>
          <p:cNvSpPr txBox="1"/>
          <p:nvPr userDrawn="1"/>
        </p:nvSpPr>
        <p:spPr>
          <a:xfrm>
            <a:off x="0" y="6491288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64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5.png"/><Relationship Id="rId7" Type="http://schemas.openxmlformats.org/officeDocument/2006/relationships/image" Target="../media/image78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png"/><Relationship Id="rId5" Type="http://schemas.openxmlformats.org/officeDocument/2006/relationships/image" Target="../media/image46.png"/><Relationship Id="rId4" Type="http://schemas.openxmlformats.org/officeDocument/2006/relationships/image" Target="../media/image85.png"/><Relationship Id="rId9" Type="http://schemas.openxmlformats.org/officeDocument/2006/relationships/image" Target="../media/image8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4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0.png"/><Relationship Id="rId5" Type="http://schemas.openxmlformats.org/officeDocument/2006/relationships/image" Target="../media/image410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48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70.png"/><Relationship Id="rId5" Type="http://schemas.openxmlformats.org/officeDocument/2006/relationships/image" Target="../media/image340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4.pn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customXml" Target="../ink/ink15.xml"/><Relationship Id="rId18" Type="http://schemas.openxmlformats.org/officeDocument/2006/relationships/image" Target="../media/image65.svg"/><Relationship Id="rId3" Type="http://schemas.openxmlformats.org/officeDocument/2006/relationships/image" Target="../media/image58.jpg"/><Relationship Id="rId21" Type="http://schemas.openxmlformats.org/officeDocument/2006/relationships/customXml" Target="../ink/ink17.xml"/><Relationship Id="rId7" Type="http://schemas.openxmlformats.org/officeDocument/2006/relationships/customXml" Target="../ink/ink12.xml"/><Relationship Id="rId12" Type="http://schemas.openxmlformats.org/officeDocument/2006/relationships/image" Target="../media/image93.png"/><Relationship Id="rId17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63.png"/><Relationship Id="rId20" Type="http://schemas.openxmlformats.org/officeDocument/2006/relationships/image" Target="../media/image67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customXml" Target="../ink/ink14.xml"/><Relationship Id="rId24" Type="http://schemas.openxmlformats.org/officeDocument/2006/relationships/image" Target="../media/image69.png"/><Relationship Id="rId5" Type="http://schemas.openxmlformats.org/officeDocument/2006/relationships/customXml" Target="../ink/ink11.xml"/><Relationship Id="rId15" Type="http://schemas.openxmlformats.org/officeDocument/2006/relationships/customXml" Target="../ink/ink16.xml"/><Relationship Id="rId23" Type="http://schemas.openxmlformats.org/officeDocument/2006/relationships/customXml" Target="../ink/ink18.xml"/><Relationship Id="rId10" Type="http://schemas.openxmlformats.org/officeDocument/2006/relationships/image" Target="../media/image62.png"/><Relationship Id="rId19" Type="http://schemas.openxmlformats.org/officeDocument/2006/relationships/image" Target="../media/image66.png"/><Relationship Id="rId4" Type="http://schemas.openxmlformats.org/officeDocument/2006/relationships/image" Target="../media/image59.png"/><Relationship Id="rId9" Type="http://schemas.openxmlformats.org/officeDocument/2006/relationships/customXml" Target="../ink/ink13.xml"/><Relationship Id="rId14" Type="http://schemas.openxmlformats.org/officeDocument/2006/relationships/image" Target="../media/image94.png"/><Relationship Id="rId22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6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4.png"/><Relationship Id="rId5" Type="http://schemas.openxmlformats.org/officeDocument/2006/relationships/image" Target="../media/image6.jpeg"/><Relationship Id="rId10" Type="http://schemas.openxmlformats.org/officeDocument/2006/relationships/customXml" Target="../ink/ink2.xml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8" Type="http://schemas.openxmlformats.org/officeDocument/2006/relationships/customXml" Target="../ink/ink5.xml"/><Relationship Id="rId3" Type="http://schemas.openxmlformats.org/officeDocument/2006/relationships/image" Target="../media/image15.png"/><Relationship Id="rId21" Type="http://schemas.openxmlformats.org/officeDocument/2006/relationships/image" Target="../media/image19.png"/><Relationship Id="rId7" Type="http://schemas.openxmlformats.org/officeDocument/2006/relationships/customXml" Target="../ink/ink3.xml"/><Relationship Id="rId17" Type="http://schemas.openxmlformats.org/officeDocument/2006/relationships/image" Target="../media/image150.png"/><Relationship Id="rId2" Type="http://schemas.openxmlformats.org/officeDocument/2006/relationships/notesSlide" Target="../notesSlides/notesSlide6.xml"/><Relationship Id="rId16" Type="http://schemas.openxmlformats.org/officeDocument/2006/relationships/customXml" Target="../ink/ink4.xml"/><Relationship Id="rId20" Type="http://schemas.openxmlformats.org/officeDocument/2006/relationships/customXml" Target="../ink/ink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5" Type="http://schemas.openxmlformats.org/officeDocument/2006/relationships/image" Target="../media/image140.png"/><Relationship Id="rId19" Type="http://schemas.openxmlformats.org/officeDocument/2006/relationships/image" Target="../media/image160.png"/><Relationship Id="rId4" Type="http://schemas.openxmlformats.org/officeDocument/2006/relationships/image" Target="../media/image16.png"/><Relationship Id="rId2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customXml" Target="../ink/ink9.xml"/><Relationship Id="rId3" Type="http://schemas.openxmlformats.org/officeDocument/2006/relationships/image" Target="../media/image21.png"/><Relationship Id="rId21" Type="http://schemas.openxmlformats.org/officeDocument/2006/relationships/image" Target="../media/image35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2.png"/><Relationship Id="rId10" Type="http://schemas.openxmlformats.org/officeDocument/2006/relationships/image" Target="../media/image28.png"/><Relationship Id="rId19" Type="http://schemas.openxmlformats.org/officeDocument/2006/relationships/image" Target="../media/image34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customXml" Target="../ink/ink7.xml"/><Relationship Id="rId22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0.png"/><Relationship Id="rId3" Type="http://schemas.openxmlformats.org/officeDocument/2006/relationships/image" Target="../media/image680.png"/><Relationship Id="rId7" Type="http://schemas.openxmlformats.org/officeDocument/2006/relationships/image" Target="../media/image7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image" Target="../media/image700.png"/><Relationship Id="rId4" Type="http://schemas.openxmlformats.org/officeDocument/2006/relationships/image" Target="../media/image37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81.png"/><Relationship Id="rId11" Type="http://schemas.openxmlformats.org/officeDocument/2006/relationships/image" Target="../media/image830.png"/><Relationship Id="rId5" Type="http://schemas.openxmlformats.org/officeDocument/2006/relationships/image" Target="../media/image42.png"/><Relationship Id="rId10" Type="http://schemas.openxmlformats.org/officeDocument/2006/relationships/image" Target="../media/image360.png"/><Relationship Id="rId4" Type="http://schemas.openxmlformats.org/officeDocument/2006/relationships/image" Target="../media/image41.png"/><Relationship Id="rId9" Type="http://schemas.openxmlformats.org/officeDocument/2006/relationships/image" Target="../media/image3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FFF8-9ECB-DD44-84D0-DB094BE71F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734" y="3303904"/>
            <a:ext cx="10786532" cy="2387600"/>
          </a:xfrm>
        </p:spPr>
        <p:txBody>
          <a:bodyPr>
            <a:normAutofit/>
          </a:bodyPr>
          <a:lstStyle/>
          <a:p>
            <a:r>
              <a:rPr lang="en-GB" dirty="0"/>
              <a:t>Prospects for squeezed clock interferometry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9B62D-7426-4F4B-8E47-3301A391F4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0125" y="5968522"/>
            <a:ext cx="10191750" cy="708027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Richard Hobson, Imperial College London, AION 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295F85-D300-FD47-8934-C7EADA26F8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2267" y="902706"/>
            <a:ext cx="4393142" cy="22573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7C0D8A-2CE1-2045-83A0-618D6A2CAF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42" y="0"/>
            <a:ext cx="3370068" cy="866899"/>
          </a:xfrm>
          <a:prstGeom prst="rect">
            <a:avLst/>
          </a:prstGeom>
        </p:spPr>
      </p:pic>
      <p:pic>
        <p:nvPicPr>
          <p:cNvPr id="12" name="Picture 1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87D0DD2-0E15-E389-8DAE-750A9AA300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9414" y="181451"/>
            <a:ext cx="2567233" cy="67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073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CFACD-C325-4674-9122-7CBCCE039C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>
            <a:solidFill>
              <a:srgbClr val="00519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14856" y="64269"/>
            <a:ext cx="876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Cavity squeezing – limits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016" y="1276290"/>
            <a:ext cx="9707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you squeeze, some atoms scatter photons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effectively smaller atom number 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1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C374F2C-A48C-4A5A-8E00-CDFF1524DB8D}"/>
                  </a:ext>
                </a:extLst>
              </p:cNvPr>
              <p:cNvSpPr/>
              <p:nvPr/>
            </p:nvSpPr>
            <p:spPr>
              <a:xfrm>
                <a:off x="281523" y="3428999"/>
                <a:ext cx="7681377" cy="12223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Squeezing per scattered photon is limited by the “collective cooperativity”: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191"/>
                  </a:solidFill>
                  <a:effectLst/>
                  <a:uLnTx/>
                  <a:uFillTx/>
                  <a:latin typeface="DM Sans" pitchFamily="2" charset="0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NC</m:t>
                    </m:r>
                    <m:r>
                      <a:rPr kumimoji="0" lang="en-GB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4</m:t>
                        </m:r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𝑁</m:t>
                        </m:r>
                        <m:sSup>
                          <m:sSupPr>
                            <m:ctrlPr>
                              <a:rPr kumimoji="0" lang="en-GB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GB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𝑔</m:t>
                            </m:r>
                          </m:e>
                          <m:sup>
                            <m:r>
                              <a:rPr kumimoji="0" lang="en-GB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𝜅</m:t>
                        </m:r>
                        <m:r>
                          <m:rPr>
                            <m:sty m:val="p"/>
                          </m:rPr>
                          <a:rPr kumimoji="0" lang="el-G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Γ</m:t>
                        </m:r>
                      </m:den>
                    </m:f>
                  </m:oMath>
                </a14:m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DM Sans" pitchFamily="2" charset="0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C374F2C-A48C-4A5A-8E00-CDFF1524DB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523" y="3428999"/>
                <a:ext cx="7681377" cy="1222386"/>
              </a:xfrm>
              <a:prstGeom prst="rect">
                <a:avLst/>
              </a:prstGeom>
              <a:blipFill>
                <a:blip r:embed="rId3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2F3AA7B-F756-4B0B-B998-91C76DFD33B2}"/>
                  </a:ext>
                </a:extLst>
              </p:cNvPr>
              <p:cNvSpPr txBox="1"/>
              <p:nvPr/>
            </p:nvSpPr>
            <p:spPr>
              <a:xfrm>
                <a:off x="461016" y="4709847"/>
                <a:ext cx="9707868" cy="2159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 For best squeezing, we want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Large atom number N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High vacuum Rabi frequency g (i.e. small cavity mode waist)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Low cavity decay rate </a:t>
                </a:r>
                <a14:m>
                  <m:oMath xmlns:m="http://schemas.openxmlformats.org/officeDocument/2006/math"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5B9BD5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𝜅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(i.e. high cavity finesse)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[Low atom decay rate (but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Γ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depends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>
                                <a:lumMod val="6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>
                                <a:lumMod val="6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𝑑</m:t>
                        </m:r>
                      </m:e>
                      <m:sup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>
                                <a:lumMod val="6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so cancels with g)]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2F3AA7B-F756-4B0B-B998-91C76DFD33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016" y="4709847"/>
                <a:ext cx="9707868" cy="2159694"/>
              </a:xfrm>
              <a:prstGeom prst="rect">
                <a:avLst/>
              </a:prstGeom>
              <a:blipFill>
                <a:blip r:embed="rId4"/>
                <a:stretch>
                  <a:fillRect l="-565" t="-1977" b="-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 descr="A close up of a logo&#10;&#10;Description automatically generated">
            <a:extLst>
              <a:ext uri="{FF2B5EF4-FFF2-40B4-BE49-F238E27FC236}">
                <a16:creationId xmlns:a16="http://schemas.microsoft.com/office/drawing/2014/main" id="{1FF7DF39-FAF1-4F8D-AE1A-8971C39188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36" y="1737134"/>
            <a:ext cx="3362364" cy="157956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78BE679-1740-4E38-A6DD-F57A3F15DE61}"/>
              </a:ext>
            </a:extLst>
          </p:cNvPr>
          <p:cNvSpPr txBox="1"/>
          <p:nvPr/>
        </p:nvSpPr>
        <p:spPr>
          <a:xfrm>
            <a:off x="3822173" y="2329420"/>
            <a:ext cx="4667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34980AA-B5F1-4352-8E89-8D214D23AC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4210" y="3391723"/>
            <a:ext cx="2829590" cy="22022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E989EEF-4199-4DBB-9348-BF553FBE0C50}"/>
                  </a:ext>
                </a:extLst>
              </p:cNvPr>
              <p:cNvSpPr txBox="1"/>
              <p:nvPr/>
            </p:nvSpPr>
            <p:spPr>
              <a:xfrm>
                <a:off x="9566659" y="4915398"/>
                <a:ext cx="831079" cy="5568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</m:t>
                          </m:r>
                        </m:sub>
                      </m:sSub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(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𝑟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E989EEF-4199-4DBB-9348-BF553FBE0C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6659" y="4915398"/>
                <a:ext cx="831079" cy="5568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D07C7F9D-F6D3-4A41-AC68-8D65E17A7217}"/>
              </a:ext>
            </a:extLst>
          </p:cNvPr>
          <p:cNvSpPr txBox="1"/>
          <p:nvPr/>
        </p:nvSpPr>
        <p:spPr>
          <a:xfrm>
            <a:off x="7817664" y="5849693"/>
            <a:ext cx="43290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Figure from Chen paper: https://link.aps.org/doi/10.1103/PhysRevA.89.043837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484E01E-EC8B-4512-9D47-F36AE4E753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78903" y="1177930"/>
            <a:ext cx="2382366" cy="163536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FA10D30-A8CF-4D64-8785-0289666AE6BC}"/>
              </a:ext>
            </a:extLst>
          </p:cNvPr>
          <p:cNvSpPr txBox="1"/>
          <p:nvPr/>
        </p:nvSpPr>
        <p:spPr>
          <a:xfrm>
            <a:off x="9008021" y="1724629"/>
            <a:ext cx="791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B71197-288D-4CF5-8A21-DC0A3FD0FD5E}"/>
              </a:ext>
            </a:extLst>
          </p:cNvPr>
          <p:cNvSpPr txBox="1"/>
          <p:nvPr/>
        </p:nvSpPr>
        <p:spPr>
          <a:xfrm>
            <a:off x="10218474" y="2459334"/>
            <a:ext cx="791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DFAF652-B2A6-4638-A5BA-57B027DD6684}"/>
                  </a:ext>
                </a:extLst>
              </p:cNvPr>
              <p:cNvSpPr txBox="1"/>
              <p:nvPr/>
            </p:nvSpPr>
            <p:spPr>
              <a:xfrm>
                <a:off x="9374031" y="1197282"/>
                <a:ext cx="6201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𝛿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DFAF652-B2A6-4638-A5BA-57B027DD6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4031" y="1197282"/>
                <a:ext cx="62015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5299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airplane&#10;&#10;Description automatically generated">
            <a:extLst>
              <a:ext uri="{FF2B5EF4-FFF2-40B4-BE49-F238E27FC236}">
                <a16:creationId xmlns:a16="http://schemas.microsoft.com/office/drawing/2014/main" id="{179B9D88-27BD-4E3C-BA63-C3FD9162E6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682" y="1082799"/>
            <a:ext cx="5157013" cy="547468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11</a:t>
            </a:fld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picture containing dark, red, skiing, black&#10;&#10;Description automatically generated">
            <a:extLst>
              <a:ext uri="{FF2B5EF4-FFF2-40B4-BE49-F238E27FC236}">
                <a16:creationId xmlns:a16="http://schemas.microsoft.com/office/drawing/2014/main" id="{B2CDD500-4577-40C9-9663-D64438AB59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187" y="1078489"/>
            <a:ext cx="1753984" cy="17327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ontent Placeholder 2">
                <a:extLst>
                  <a:ext uri="{FF2B5EF4-FFF2-40B4-BE49-F238E27FC236}">
                    <a16:creationId xmlns:a16="http://schemas.microsoft.com/office/drawing/2014/main" id="{FDEF0BAA-D075-4FE1-AA19-611B2B71FA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77113" y="2967616"/>
                <a:ext cx="6830454" cy="1596742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</a:rPr>
                  <a:t>For </a:t>
                </a:r>
                <a:r>
                  <a:rPr lang="en-GB" sz="1800" b="1" dirty="0">
                    <a:solidFill>
                      <a:schemeClr val="accent1">
                        <a:lumMod val="75000"/>
                      </a:schemeClr>
                    </a:solidFill>
                  </a:rPr>
                  <a:t>weak probe</a:t>
                </a:r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</a:rPr>
                  <a:t> and for </a:t>
                </a:r>
                <a:r>
                  <a:rPr lang="en-GB" sz="1800" b="1" dirty="0">
                    <a:solidFill>
                      <a:schemeClr val="accent1">
                        <a:lumMod val="75000"/>
                      </a:schemeClr>
                    </a:solidFill>
                  </a:rPr>
                  <a:t>large cavity detuning</a:t>
                </a:r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ad>
                      <m:radPr>
                        <m:degHide m:val="on"/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</m:rad>
                  </m:oMath>
                </a14:m>
                <a:endParaRPr lang="en-GB" sz="1800" b="0" dirty="0">
                  <a:solidFill>
                    <a:schemeClr val="accent1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</a:rPr>
                  <a:t>each cavity mode is shifted in frequency by</a:t>
                </a:r>
              </a:p>
            </p:txBody>
          </p:sp>
        </mc:Choice>
        <mc:Fallback xmlns="">
          <p:sp>
            <p:nvSpPr>
              <p:cNvPr id="43" name="Content Placeholder 2">
                <a:extLst>
                  <a:ext uri="{FF2B5EF4-FFF2-40B4-BE49-F238E27FC236}">
                    <a16:creationId xmlns:a16="http://schemas.microsoft.com/office/drawing/2014/main" id="{FDEF0BAA-D075-4FE1-AA19-611B2B71FA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77113" y="2967616"/>
                <a:ext cx="6830454" cy="1596742"/>
              </a:xfrm>
              <a:blipFill>
                <a:blip r:embed="rId5"/>
                <a:stretch>
                  <a:fillRect t="-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2E67BCB-1E4B-4919-BB30-796B965D4C38}"/>
                  </a:ext>
                </a:extLst>
              </p:cNvPr>
              <p:cNvSpPr txBox="1"/>
              <p:nvPr/>
            </p:nvSpPr>
            <p:spPr>
              <a:xfrm>
                <a:off x="834052" y="4293265"/>
                <a:ext cx="2504062" cy="9373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2E67BCB-1E4B-4919-BB30-796B965D4C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052" y="4293265"/>
                <a:ext cx="2504062" cy="9373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9AFB2C4C-8D37-4243-B207-678DE1665467}"/>
                  </a:ext>
                </a:extLst>
              </p:cNvPr>
              <p:cNvSpPr/>
              <p:nvPr/>
            </p:nvSpPr>
            <p:spPr>
              <a:xfrm>
                <a:off x="327291" y="1563509"/>
                <a:ext cx="6125153" cy="879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Far-detuned cavity mode 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Atoms act as a dispersive medium depending internal atomic state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9AFB2C4C-8D37-4243-B207-678DE16654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291" y="1563509"/>
                <a:ext cx="6125153" cy="879664"/>
              </a:xfrm>
              <a:prstGeom prst="rect">
                <a:avLst/>
              </a:prstGeom>
              <a:blipFill>
                <a:blip r:embed="rId7"/>
                <a:stretch>
                  <a:fillRect l="-896" b="-765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4249279" y="4376450"/>
            <a:ext cx="1635760" cy="7710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1 atom = 55 Hz shift</a:t>
            </a:r>
          </a:p>
        </p:txBody>
      </p:sp>
      <p:sp>
        <p:nvSpPr>
          <p:cNvPr id="4" name="Right Arrow 3"/>
          <p:cNvSpPr/>
          <p:nvPr/>
        </p:nvSpPr>
        <p:spPr>
          <a:xfrm>
            <a:off x="3463352" y="4625829"/>
            <a:ext cx="560008" cy="2578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ACA6B2-BFE6-33E3-474D-44E087D0167C}"/>
              </a:ext>
            </a:extLst>
          </p:cNvPr>
          <p:cNvSpPr txBox="1"/>
          <p:nvPr/>
        </p:nvSpPr>
        <p:spPr>
          <a:xfrm>
            <a:off x="919443" y="64269"/>
            <a:ext cx="102984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Cavity squeezing – NPL Sr clock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5859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460805A4-F93F-4754-AC14-560D50BC75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471" y="1278458"/>
            <a:ext cx="4552197" cy="483566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596FC-90D0-4E23-A98F-8C7E3F67D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CFACD-C325-4674-9122-7CBCCE039C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052051D6-91D0-497B-868A-58E4EE7A6F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080" y="1924809"/>
            <a:ext cx="2746640" cy="268605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CD0A92-69FF-4807-9B3A-2A1FD30F9A19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2">
                <a:extLst>
                  <a:ext uri="{FF2B5EF4-FFF2-40B4-BE49-F238E27FC236}">
                    <a16:creationId xmlns:a16="http://schemas.microsoft.com/office/drawing/2014/main" id="{4B752C1A-842C-4E08-8B8C-2F6026959C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11653" y="4730749"/>
                <a:ext cx="6830454" cy="86186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</a:rPr>
                  <a:t>Blue/red cavity modes are shifted in frequency by </a:t>
                </a:r>
                <a:r>
                  <a:rPr lang="en-GB" sz="1800" b="1" dirty="0">
                    <a:solidFill>
                      <a:schemeClr val="accent1">
                        <a:lumMod val="75000"/>
                      </a:schemeClr>
                    </a:solidFill>
                  </a:rPr>
                  <a:t>opposite sign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 We probe the </a:t>
                </a:r>
                <a:r>
                  <a:rPr lang="en-GB" sz="1800" b="1" dirty="0">
                    <a:solidFill>
                      <a:schemeClr val="accent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frequency difference </a:t>
                </a:r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to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𝑔</m:t>
                        </m:r>
                      </m:sub>
                    </m:sSub>
                  </m:oMath>
                </a14:m>
                <a:endParaRPr lang="en-GB" sz="18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Content Placeholder 2">
                <a:extLst>
                  <a:ext uri="{FF2B5EF4-FFF2-40B4-BE49-F238E27FC236}">
                    <a16:creationId xmlns:a16="http://schemas.microsoft.com/office/drawing/2014/main" id="{4B752C1A-842C-4E08-8B8C-2F6026959C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1653" y="4730749"/>
                <a:ext cx="6830454" cy="861867"/>
              </a:xfrm>
              <a:blipFill>
                <a:blip r:embed="rId5"/>
                <a:stretch>
                  <a:fillRect l="-714" t="-3546" b="-42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C383EF5-2995-4E60-A201-4874EE5C94BB}"/>
                  </a:ext>
                </a:extLst>
              </p:cNvPr>
              <p:cNvSpPr txBox="1"/>
              <p:nvPr/>
            </p:nvSpPr>
            <p:spPr>
              <a:xfrm>
                <a:off x="2831855" y="5642553"/>
                <a:ext cx="1492588" cy="6026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l-G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Δ</m:t>
                      </m:r>
                      <m:sSub>
                        <m:sSubPr>
                          <m:ctrlP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𝜔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sub>
                      </m:sSub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kumimoji="0" lang="en-GB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GB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kumimoji="0" lang="en-GB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kumimoji="0" lang="en-GB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Δ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𝑁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C383EF5-2995-4E60-A201-4874EE5C94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1855" y="5642553"/>
                <a:ext cx="1492588" cy="6026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ctor: Curved 24">
            <a:extLst>
              <a:ext uri="{FF2B5EF4-FFF2-40B4-BE49-F238E27FC236}">
                <a16:creationId xmlns:a16="http://schemas.microsoft.com/office/drawing/2014/main" id="{E4EDDA62-3ED8-40E9-A3D5-F2995B1403E0}"/>
              </a:ext>
            </a:extLst>
          </p:cNvPr>
          <p:cNvCxnSpPr>
            <a:cxnSpLocks/>
          </p:cNvCxnSpPr>
          <p:nvPr/>
        </p:nvCxnSpPr>
        <p:spPr>
          <a:xfrm rot="10800000" flipV="1">
            <a:off x="8442298" y="6043023"/>
            <a:ext cx="434342" cy="202131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ECBB29C-0D06-429E-A7B1-75EAE3D17D61}"/>
              </a:ext>
            </a:extLst>
          </p:cNvPr>
          <p:cNvSpPr txBox="1"/>
          <p:nvPr/>
        </p:nvSpPr>
        <p:spPr>
          <a:xfrm>
            <a:off x="311653" y="1268210"/>
            <a:ext cx="8391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In detail: Two cavity modes probed with red- and blue-detuned QND light: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162A536-FC80-D425-BD70-2B2DA28114C8}"/>
                  </a:ext>
                </a:extLst>
              </p:cNvPr>
              <p:cNvSpPr/>
              <p:nvPr/>
            </p:nvSpPr>
            <p:spPr>
              <a:xfrm>
                <a:off x="6536927" y="5859654"/>
                <a:ext cx="1766565" cy="77100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bg1"/>
                    </a:solidFill>
                  </a:rPr>
                  <a:t>1 atom =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55 Hz shift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162A536-FC80-D425-BD70-2B2DA28114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6927" y="5859654"/>
                <a:ext cx="1766565" cy="771001"/>
              </a:xfrm>
              <a:prstGeom prst="rect">
                <a:avLst/>
              </a:prstGeom>
              <a:blipFill>
                <a:blip r:embed="rId7"/>
                <a:stretch>
                  <a:fillRect l="-2055" r="-4795" b="-3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D19506E7-C797-881D-202D-1D69E051E23F}"/>
              </a:ext>
            </a:extLst>
          </p:cNvPr>
          <p:cNvSpPr txBox="1"/>
          <p:nvPr/>
        </p:nvSpPr>
        <p:spPr>
          <a:xfrm>
            <a:off x="152174" y="6391403"/>
            <a:ext cx="73023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FFFF00"/>
                </a:highlight>
              </a:rPr>
              <a:t>R Hobson et al. Optics Express 27, 26, 37099-37110 (2019)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FC333E-D25A-39C9-2323-EE670BFBD9EA}"/>
              </a:ext>
            </a:extLst>
          </p:cNvPr>
          <p:cNvSpPr txBox="1"/>
          <p:nvPr/>
        </p:nvSpPr>
        <p:spPr>
          <a:xfrm>
            <a:off x="919443" y="64269"/>
            <a:ext cx="102984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Cavity squeezing – NPL Sr clock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4840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6154" y="618299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CFACD-C325-4674-9122-7CBCCE039C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>
            <a:solidFill>
              <a:srgbClr val="00519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19443" y="64269"/>
            <a:ext cx="102984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Cavity squeezing – NPL Sr clock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  <p:pic>
        <p:nvPicPr>
          <p:cNvPr id="3" name="Picture 2" descr="A picture containing sitting, light, control, blue&#10;&#10;Description automatically generated">
            <a:extLst>
              <a:ext uri="{FF2B5EF4-FFF2-40B4-BE49-F238E27FC236}">
                <a16:creationId xmlns:a16="http://schemas.microsoft.com/office/drawing/2014/main" id="{B77D3CC9-F9D4-6E75-3C3E-0170DF704F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2" b="-2031"/>
          <a:stretch/>
        </p:blipFill>
        <p:spPr>
          <a:xfrm>
            <a:off x="6417770" y="3209021"/>
            <a:ext cx="5050329" cy="35716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E9A534-A9C8-4D6F-C619-3DB9808783DE}"/>
              </a:ext>
            </a:extLst>
          </p:cNvPr>
          <p:cNvSpPr txBox="1"/>
          <p:nvPr/>
        </p:nvSpPr>
        <p:spPr>
          <a:xfrm>
            <a:off x="6309446" y="6469747"/>
            <a:ext cx="5410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highlight>
                  <a:srgbClr val="FFFF00"/>
                </a:highlight>
              </a:rPr>
              <a:t>W. Bowden et al. Scientific Reports 9, 11704 (2019)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DF8AF0-98A9-419C-8477-583DE1C005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80"/>
          <a:stretch/>
        </p:blipFill>
        <p:spPr>
          <a:xfrm>
            <a:off x="8915400" y="1004761"/>
            <a:ext cx="2552699" cy="23356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3315AB-8E94-9E83-957F-A0763C037A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343"/>
          <a:stretch/>
        </p:blipFill>
        <p:spPr>
          <a:xfrm>
            <a:off x="3245722" y="2172587"/>
            <a:ext cx="2554841" cy="40104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1743C14-A31E-DA86-8863-2B39DB8426DD}"/>
              </a:ext>
            </a:extLst>
          </p:cNvPr>
          <p:cNvSpPr txBox="1"/>
          <p:nvPr/>
        </p:nvSpPr>
        <p:spPr>
          <a:xfrm>
            <a:off x="152174" y="6270511"/>
            <a:ext cx="54668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FFFF00"/>
                </a:highlight>
              </a:rPr>
              <a:t>R Hobson et al. Optics Express 27, 26, 37099-37110 (2019)</a:t>
            </a:r>
          </a:p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FFFF00"/>
                </a:highlight>
              </a:rPr>
              <a:t>W. Bowden et al. PRX 10, 4, 041052 (2020)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DD8CF2-E3F6-6BB5-3F32-EF8A9931A30D}"/>
              </a:ext>
            </a:extLst>
          </p:cNvPr>
          <p:cNvSpPr txBox="1"/>
          <p:nvPr/>
        </p:nvSpPr>
        <p:spPr>
          <a:xfrm>
            <a:off x="571499" y="1084845"/>
            <a:ext cx="7972425" cy="880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rgbClr val="005191"/>
                </a:solidFill>
                <a:latin typeface="Calibri" panose="020F0502020204030204"/>
              </a:rPr>
              <a:t>We achieved quantum non-demolition measurement, and could improve the clock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5191"/>
                </a:solidFill>
                <a:latin typeface="Calibri" panose="020F0502020204030204"/>
              </a:rPr>
              <a:t>E.g. 2-second Ramsey clock (in clock 2) using an atom phase lock (to clock 1)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67135A-2008-31B8-2A26-CF759B334935}"/>
              </a:ext>
            </a:extLst>
          </p:cNvPr>
          <p:cNvSpPr txBox="1"/>
          <p:nvPr/>
        </p:nvSpPr>
        <p:spPr>
          <a:xfrm>
            <a:off x="447376" y="2910334"/>
            <a:ext cx="2152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5191"/>
                </a:solidFill>
                <a:latin typeface="Calibri" panose="020F0502020204030204"/>
              </a:rPr>
              <a:t>No atom phase lock: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D68421-D66D-0854-6A2A-5DB2EBD0BA9B}"/>
              </a:ext>
            </a:extLst>
          </p:cNvPr>
          <p:cNvSpPr txBox="1"/>
          <p:nvPr/>
        </p:nvSpPr>
        <p:spPr>
          <a:xfrm>
            <a:off x="447376" y="4698144"/>
            <a:ext cx="23471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5191"/>
                </a:solidFill>
                <a:latin typeface="Calibri" panose="020F0502020204030204"/>
              </a:rPr>
              <a:t>With atom phase lock: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0768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CFACD-C325-4674-9122-7CBCCE039C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>
            <a:solidFill>
              <a:srgbClr val="00519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52174" y="1810066"/>
                <a:ext cx="7533252" cy="4440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But… No squeezing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400" dirty="0">
                  <a:solidFill>
                    <a:srgbClr val="005191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Many technical problems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Cavity length noise ~ 100 kHz pk-pk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 complex locking scheme needed, residual technical detection noise at acoustic frequencies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Inhomogenous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atom-cavity coupling (+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ve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and –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ve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modes)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 Not all atoms participate equally, and large range of Stark shifts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Large detuning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 large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Stark shift per scattered photon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 Enhanced dependence on local probe power; probe-induced dipole potential causes atomic heating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Excitation phase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|</m:t>
                        </m:r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𝑔</m:t>
                        </m:r>
                      </m:e>
                    </m:d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sSup>
                      <m:sSup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</m:t>
                        </m:r>
                      </m:e>
                      <m:sup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𝑖</m:t>
                        </m:r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𝑘</m:t>
                            </m:r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698</m:t>
                            </m:r>
                          </m:sub>
                        </m:sSub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𝑧</m:t>
                        </m:r>
                      </m:sup>
                    </m:sSup>
                    <m:d>
                      <m:dPr>
                        <m:begChr m:val=""/>
                        <m:endChr m:val="⟩"/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|</m:t>
                        </m:r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</m:t>
                        </m:r>
                      </m:e>
                    </m:d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depends on lattice site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 If atoms released for atom interferometry, phase would be random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Need magic wavelength lattice  constraint on cavity mode positions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74" y="1810066"/>
                <a:ext cx="7533252" cy="4440896"/>
              </a:xfrm>
              <a:prstGeom prst="rect">
                <a:avLst/>
              </a:prstGeom>
              <a:blipFill>
                <a:blip r:embed="rId3"/>
                <a:stretch>
                  <a:fillRect l="-1294" t="-1099" r="-485" b="-23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E4606F59-8844-75B4-738D-AF203A2D67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26" y="1322888"/>
            <a:ext cx="4443034" cy="47197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C7AD35-BA42-46D5-0B70-40DA5A72B940}"/>
              </a:ext>
            </a:extLst>
          </p:cNvPr>
          <p:cNvSpPr txBox="1"/>
          <p:nvPr/>
        </p:nvSpPr>
        <p:spPr>
          <a:xfrm>
            <a:off x="919443" y="64269"/>
            <a:ext cx="102984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Cavity squeezing – NPL Sr clock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5306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C3AE2C6-F405-4B46-53ED-E6B59CB26C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43" y="3546323"/>
            <a:ext cx="3864957" cy="276981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>
            <a:solidFill>
              <a:srgbClr val="00519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4781" y="64269"/>
            <a:ext cx="112824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Cavity squeezing – Imperial AION plan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8132" y="1233065"/>
            <a:ext cx="1161165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5191"/>
                </a:solidFill>
                <a:latin typeface="Calibri" panose="020F0502020204030204"/>
              </a:rPr>
              <a:t>Neat trick from Onur Hosten/Mark </a:t>
            </a:r>
            <a:r>
              <a:rPr lang="en-GB" dirty="0" err="1">
                <a:solidFill>
                  <a:srgbClr val="005191"/>
                </a:solidFill>
                <a:latin typeface="Calibri" panose="020F0502020204030204"/>
              </a:rPr>
              <a:t>Kasevich</a:t>
            </a:r>
            <a:r>
              <a:rPr lang="en-GB" dirty="0">
                <a:solidFill>
                  <a:srgbClr val="005191"/>
                </a:solidFill>
                <a:latin typeface="Calibri" panose="020F0502020204030204"/>
              </a:rPr>
              <a:t> group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Overlap lattice/probe modes line up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u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niform, high coupling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1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World record squeezing factor: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100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1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14C7F4-5A50-4B80-A414-E91FFF61CD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393"/>
          <a:stretch/>
        </p:blipFill>
        <p:spPr>
          <a:xfrm>
            <a:off x="6318323" y="1180897"/>
            <a:ext cx="5200650" cy="17757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EF42115-82CE-404D-81DB-73878E1175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639"/>
          <a:stretch/>
        </p:blipFill>
        <p:spPr>
          <a:xfrm>
            <a:off x="494750" y="2832946"/>
            <a:ext cx="3421834" cy="32365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8960EA-3563-4187-B342-508CEE1A20BA}"/>
              </a:ext>
            </a:extLst>
          </p:cNvPr>
          <p:cNvSpPr txBox="1"/>
          <p:nvPr/>
        </p:nvSpPr>
        <p:spPr>
          <a:xfrm>
            <a:off x="198132" y="6200511"/>
            <a:ext cx="40591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Figures from Hosten/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Kasevich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(Stanford): https://www.nature.com/articles/nature16176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BF64C9-C73C-8EF7-64DA-0F1BFC3BC2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5895" y="3499139"/>
            <a:ext cx="3706424" cy="33068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6F760A7-61C8-B3A3-2C5E-755AB256E13C}"/>
              </a:ext>
            </a:extLst>
          </p:cNvPr>
          <p:cNvSpPr txBox="1"/>
          <p:nvPr/>
        </p:nvSpPr>
        <p:spPr>
          <a:xfrm>
            <a:off x="4162058" y="4325680"/>
            <a:ext cx="12650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689 nm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349FC7-0B60-8901-4CE4-6341B3E4B26F}"/>
              </a:ext>
            </a:extLst>
          </p:cNvPr>
          <p:cNvSpPr txBox="1"/>
          <p:nvPr/>
        </p:nvSpPr>
        <p:spPr>
          <a:xfrm>
            <a:off x="7885990" y="6183428"/>
            <a:ext cx="12650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1379 nm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1D1EE08-FC64-9F3C-18DB-A139E66D68B4}"/>
              </a:ext>
            </a:extLst>
          </p:cNvPr>
          <p:cNvSpPr/>
          <p:nvPr/>
        </p:nvSpPr>
        <p:spPr>
          <a:xfrm>
            <a:off x="4102705" y="3101218"/>
            <a:ext cx="8132838" cy="37930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70FBAC-821E-6DCD-610F-3630BE2F18B2}"/>
              </a:ext>
            </a:extLst>
          </p:cNvPr>
          <p:cNvSpPr txBox="1"/>
          <p:nvPr/>
        </p:nvSpPr>
        <p:spPr>
          <a:xfrm>
            <a:off x="4170578" y="3125014"/>
            <a:ext cx="80214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5191"/>
                </a:solidFill>
                <a:latin typeface="Calibri" panose="020F0502020204030204"/>
              </a:rPr>
              <a:t>Imperial plan for Sr – squeeze internal states, then map to momentum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77105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8689BE-E401-7E02-7DDB-A52B6F62A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5864" y="925137"/>
            <a:ext cx="3415640" cy="3047403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>
            <a:solidFill>
              <a:srgbClr val="00519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9437" y="1342799"/>
                <a:ext cx="6771438" cy="5425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 fundamental squeezing limit (for a given cavity) is given by the collective cooperativity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𝑁𝐶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𝑔</m:t>
                              </m:r>
                            </m:e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𝜅</m:t>
                          </m:r>
                          <m:r>
                            <m:rPr>
                              <m:sty m:val="p"/>
                            </m:rP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Γ</m:t>
                          </m:r>
                        </m:den>
                      </m:f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𝜆</m:t>
                              </m:r>
                            </m:e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𝐹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𝜋</m:t>
                              </m:r>
                            </m:e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  <m:sSubSup>
                            <m:sSub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𝑤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kumimoji="0" lang="en-GB" sz="1800" b="0" i="1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GB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GB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𝜆</m:t>
                                  </m:r>
                                </m:num>
                                <m:den>
                                  <m:r>
                                    <a:rPr kumimoji="0" lang="en-GB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689 </m:t>
                                  </m:r>
                                  <m:r>
                                    <a:rPr kumimoji="0" lang="en-GB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𝑛𝑚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GB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100</m:t>
                                  </m:r>
                                  <m:r>
                                    <a:rPr kumimoji="0" lang="en-GB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𝜇</m:t>
                                  </m:r>
                                  <m:r>
                                    <a:rPr kumimoji="0" lang="en-GB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𝑚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kumimoji="0" lang="en-GB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accent1">
                                              <a:lumMod val="75000"/>
                                            </a:scheme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GB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accent1">
                                              <a:lumMod val="75000"/>
                                            </a:scheme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kumimoji="0" lang="en-GB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accent1">
                                              <a:lumMod val="75000"/>
                                            </a:scheme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𝐹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10</m:t>
                              </m:r>
                            </m:e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𝑁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10</m:t>
                              </m:r>
                            </m:e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r>
                        <a:rPr kumimoji="0" lang="en-GB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9.2×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19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 Squeezing beyond 20 dB seems possible!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19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19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An open question: how close can we get to fundamental limits?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It’s a game of controlling the (many) technical noise sources…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Detection noise, cavity length noise, probe spectral impurity, atom motion, atom position spread, RF pulse fidelity (amplitude and frequency noise), magnetic field noise, probe-cavity coupling efficiency, atom-atom interactions (collisions), spin-flips or leakage to other internal states (Raman scatter, off-resonant excitation)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437" y="1342799"/>
                <a:ext cx="6771438" cy="5425396"/>
              </a:xfrm>
              <a:prstGeom prst="rect">
                <a:avLst/>
              </a:prstGeom>
              <a:blipFill>
                <a:blip r:embed="rId4"/>
                <a:stretch>
                  <a:fillRect l="-811" t="-562" r="-180" b="-3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89D2A13E-A0EF-9E8F-9228-C27F160D28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2567" y="3951665"/>
            <a:ext cx="3864957" cy="27698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A4350A-B80A-ACA0-FB28-3A79395C6C52}"/>
              </a:ext>
            </a:extLst>
          </p:cNvPr>
          <p:cNvSpPr txBox="1"/>
          <p:nvPr/>
        </p:nvSpPr>
        <p:spPr>
          <a:xfrm>
            <a:off x="454781" y="64269"/>
            <a:ext cx="112824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Cavity squeezing – Imperial AION plan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542546-DC9E-BA19-595E-5293F3A50E74}"/>
              </a:ext>
            </a:extLst>
          </p:cNvPr>
          <p:cNvSpPr txBox="1"/>
          <p:nvPr/>
        </p:nvSpPr>
        <p:spPr>
          <a:xfrm>
            <a:off x="10472130" y="3387009"/>
            <a:ext cx="12650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1379 nm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4967D7-70D4-F0C6-705E-49907EF8107D}"/>
              </a:ext>
            </a:extLst>
          </p:cNvPr>
          <p:cNvSpPr txBox="1"/>
          <p:nvPr/>
        </p:nvSpPr>
        <p:spPr>
          <a:xfrm>
            <a:off x="7098782" y="1612512"/>
            <a:ext cx="12650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689 nm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846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indoor, piece, chocolate, slice&#10;&#10;Description automatically generated">
            <a:extLst>
              <a:ext uri="{FF2B5EF4-FFF2-40B4-BE49-F238E27FC236}">
                <a16:creationId xmlns:a16="http://schemas.microsoft.com/office/drawing/2014/main" id="{C33B9837-73D6-5110-C69D-176BEF0E7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89" y="1515367"/>
            <a:ext cx="5579653" cy="313855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387341F-42CD-E0F0-6001-D56D0497D2C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29"/>
          <a:stretch/>
        </p:blipFill>
        <p:spPr>
          <a:xfrm>
            <a:off x="5268232" y="1003167"/>
            <a:ext cx="6716939" cy="5790564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DCF964F-9DAF-0529-057A-B230243CD72D}"/>
              </a:ext>
            </a:extLst>
          </p:cNvPr>
          <p:cNvSpPr txBox="1"/>
          <p:nvPr/>
        </p:nvSpPr>
        <p:spPr>
          <a:xfrm>
            <a:off x="111196" y="4329819"/>
            <a:ext cx="4751885" cy="338554"/>
          </a:xfrm>
          <a:prstGeom prst="rect">
            <a:avLst/>
          </a:prstGeom>
          <a:solidFill>
            <a:schemeClr val="tx1">
              <a:lumMod val="75000"/>
              <a:lumOff val="25000"/>
              <a:alpha val="76863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FF00"/>
                </a:solidFill>
                <a:latin typeface="Bookman Old Style" panose="02050604050505020204" pitchFamily="18" charset="0"/>
              </a:rPr>
              <a:t>Squeezing cavity</a:t>
            </a:r>
            <a:endParaRPr lang="en-US" sz="1600" dirty="0">
              <a:solidFill>
                <a:srgbClr val="FFFF00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1E128FE-E283-405B-CB28-F75E0598B903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>
            <a:solidFill>
              <a:srgbClr val="00519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BCE5EFA-F6EB-2C0D-82FA-D9B7FC7B1B72}"/>
              </a:ext>
            </a:extLst>
          </p:cNvPr>
          <p:cNvSpPr txBox="1"/>
          <p:nvPr/>
        </p:nvSpPr>
        <p:spPr>
          <a:xfrm>
            <a:off x="342900" y="64269"/>
            <a:ext cx="1150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Experimental progress – </a:t>
            </a:r>
            <a:r>
              <a:rPr kumimoji="0" lang="en-GB" sz="4400" b="1" i="0" u="none" strike="noStrike" kern="1200" cap="none" spc="0" normalizeH="0" baseline="3000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87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Sr clock interferometer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976AD3F2-09CE-09E0-9330-7D9EDA40A330}"/>
                  </a:ext>
                </a:extLst>
              </p14:cNvPr>
              <p14:cNvContentPartPr/>
              <p14:nvPr/>
            </p14:nvContentPartPr>
            <p14:xfrm>
              <a:off x="5392013" y="3654669"/>
              <a:ext cx="1597918" cy="72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976AD3F2-09CE-09E0-9330-7D9EDA40A33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74014" y="3618669"/>
                <a:ext cx="1633555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97F2BAA-A7EF-86CE-1F7F-0C03043AF2EB}"/>
                  </a:ext>
                </a:extLst>
              </p14:cNvPr>
              <p14:cNvContentPartPr/>
              <p14:nvPr/>
            </p14:nvContentPartPr>
            <p14:xfrm>
              <a:off x="6102293" y="3663309"/>
              <a:ext cx="720" cy="6940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97F2BAA-A7EF-86CE-1F7F-0C03043AF2E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066293" y="3645309"/>
                <a:ext cx="72000" cy="72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0EC59788-CE4E-AE0E-7DAB-5E531114E6D9}"/>
                  </a:ext>
                </a:extLst>
              </p14:cNvPr>
              <p14:cNvContentPartPr/>
              <p14:nvPr/>
            </p14:nvContentPartPr>
            <p14:xfrm>
              <a:off x="5787307" y="3414549"/>
              <a:ext cx="559440" cy="4802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0EC59788-CE4E-AE0E-7DAB-5E531114E6D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769307" y="3396549"/>
                <a:ext cx="595080" cy="515880"/>
              </a:xfrm>
              <a:prstGeom prst="rect">
                <a:avLst/>
              </a:prstGeom>
            </p:spPr>
          </p:pic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9AF36925-8686-C14B-F673-CC2AA60CF4DD}"/>
              </a:ext>
            </a:extLst>
          </p:cNvPr>
          <p:cNvGrpSpPr/>
          <p:nvPr/>
        </p:nvGrpSpPr>
        <p:grpSpPr>
          <a:xfrm>
            <a:off x="5418653" y="3521829"/>
            <a:ext cx="150840" cy="282240"/>
            <a:chOff x="5388826" y="3444630"/>
            <a:chExt cx="150840" cy="282240"/>
          </a:xfrm>
          <a:solidFill>
            <a:srgbClr val="000000"/>
          </a:solidFill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363835B0-0D9A-D7E9-EC8C-0329AB1D5465}"/>
                    </a:ext>
                  </a:extLst>
                </p14:cNvPr>
                <p14:cNvContentPartPr/>
                <p14:nvPr/>
              </p14:nvContentPartPr>
              <p14:xfrm>
                <a:off x="5388826" y="3444630"/>
                <a:ext cx="147600" cy="123480"/>
              </p14:xfrm>
            </p:contentPart>
          </mc:Choice>
          <mc:Fallback xmlns="">
            <p:pic>
              <p:nvPicPr>
                <p:cNvPr id="148" name="Ink 147">
                  <a:extLst>
                    <a:ext uri="{FF2B5EF4-FFF2-40B4-BE49-F238E27FC236}">
                      <a16:creationId xmlns:a16="http://schemas.microsoft.com/office/drawing/2014/main" id="{4289D7ED-1945-1F6F-C0EE-11EFCA49D325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370826" y="3426630"/>
                  <a:ext cx="183240" cy="15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580ED651-AC93-054F-71D9-213900A293CC}"/>
                    </a:ext>
                  </a:extLst>
                </p14:cNvPr>
                <p14:cNvContentPartPr/>
                <p14:nvPr/>
              </p14:nvContentPartPr>
              <p14:xfrm>
                <a:off x="5413666" y="3577470"/>
                <a:ext cx="126000" cy="149400"/>
              </p14:xfrm>
            </p:contentPart>
          </mc:Choice>
          <mc:Fallback xmlns="">
            <p:pic>
              <p:nvPicPr>
                <p:cNvPr id="149" name="Ink 148">
                  <a:extLst>
                    <a:ext uri="{FF2B5EF4-FFF2-40B4-BE49-F238E27FC236}">
                      <a16:creationId xmlns:a16="http://schemas.microsoft.com/office/drawing/2014/main" id="{21718157-E30D-12A3-0A89-CD154AE3299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395666" y="3559470"/>
                  <a:ext cx="161640" cy="185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BB358D7A-5287-F7F9-F168-235FF77A4362}"/>
                  </a:ext>
                </a:extLst>
              </p14:cNvPr>
              <p14:cNvContentPartPr/>
              <p14:nvPr/>
            </p14:nvContentPartPr>
            <p14:xfrm>
              <a:off x="5959849" y="4055349"/>
              <a:ext cx="249120" cy="1875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BB358D7A-5287-F7F9-F168-235FF77A436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941875" y="4037349"/>
                <a:ext cx="284709" cy="223200"/>
              </a:xfrm>
              <a:prstGeom prst="rect">
                <a:avLst/>
              </a:prstGeom>
            </p:spPr>
          </p:pic>
        </mc:Fallback>
      </mc:AlternateContent>
      <p:pic>
        <p:nvPicPr>
          <p:cNvPr id="17" name="Graphic 16">
            <a:extLst>
              <a:ext uri="{FF2B5EF4-FFF2-40B4-BE49-F238E27FC236}">
                <a16:creationId xmlns:a16="http://schemas.microsoft.com/office/drawing/2014/main" id="{78633610-1B5C-6902-2629-2B847461E51F}"/>
              </a:ext>
            </a:extLst>
          </p:cNvPr>
          <p:cNvPicPr>
            <a:picLocks noChangeAspect="1"/>
          </p:cNvPicPr>
          <p:nvPr/>
        </p:nvPicPr>
        <p:blipFill>
          <a:blip r:embed="rId17">
            <a:alphaModFix amt="36000"/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787308" y="4383902"/>
            <a:ext cx="643298" cy="643298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00979A0E-44FA-E9CA-367C-889AAF442DD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97944" y="3406771"/>
            <a:ext cx="3723628" cy="4802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8729D80-0046-0F04-A60E-60B98232E6DB}"/>
              </a:ext>
            </a:extLst>
          </p:cNvPr>
          <p:cNvSpPr txBox="1"/>
          <p:nvPr/>
        </p:nvSpPr>
        <p:spPr>
          <a:xfrm>
            <a:off x="10466885" y="2096089"/>
            <a:ext cx="762000" cy="510778"/>
          </a:xfrm>
          <a:prstGeom prst="roundRect">
            <a:avLst>
              <a:gd name="adj" fmla="val 25991"/>
            </a:avLst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87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E91BDE7-9B64-FA34-EBB8-4058353FD1EB}"/>
              </a:ext>
            </a:extLst>
          </p:cNvPr>
          <p:cNvGrpSpPr/>
          <p:nvPr/>
        </p:nvGrpSpPr>
        <p:grpSpPr>
          <a:xfrm>
            <a:off x="8915100" y="2476545"/>
            <a:ext cx="1486800" cy="887400"/>
            <a:chOff x="8915100" y="2476545"/>
            <a:chExt cx="1486800" cy="887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933948E5-5011-7770-36D1-E6B058D64BC3}"/>
                    </a:ext>
                  </a:extLst>
                </p14:cNvPr>
                <p14:cNvContentPartPr/>
                <p14:nvPr/>
              </p14:nvContentPartPr>
              <p14:xfrm>
                <a:off x="8978820" y="2476545"/>
                <a:ext cx="1423080" cy="86040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933948E5-5011-7770-36D1-E6B058D64BC3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8969820" y="2467545"/>
                  <a:ext cx="1440720" cy="87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34A920EE-5917-299E-34BE-FCB540C0110D}"/>
                    </a:ext>
                  </a:extLst>
                </p14:cNvPr>
                <p14:cNvContentPartPr/>
                <p14:nvPr/>
              </p14:nvContentPartPr>
              <p14:xfrm>
                <a:off x="8915100" y="3238305"/>
                <a:ext cx="190080" cy="1256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34A920EE-5917-299E-34BE-FCB540C0110D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8906100" y="3229665"/>
                  <a:ext cx="207720" cy="1432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87B71C3-4B1F-CB1B-4D7D-0A245AEAF90F}"/>
              </a:ext>
            </a:extLst>
          </p:cNvPr>
          <p:cNvSpPr txBox="1"/>
          <p:nvPr/>
        </p:nvSpPr>
        <p:spPr>
          <a:xfrm>
            <a:off x="188945" y="6253731"/>
            <a:ext cx="11790928" cy="540000"/>
          </a:xfrm>
          <a:prstGeom prst="rect">
            <a:avLst/>
          </a:prstGeom>
          <a:solidFill>
            <a:srgbClr val="FFFF00"/>
          </a:solidFill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i="0" dirty="0">
                <a:solidFill>
                  <a:srgbClr val="1A63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more</a:t>
            </a:r>
            <a:r>
              <a:rPr lang="en-GB" dirty="0">
                <a:solidFill>
                  <a:srgbClr val="1A63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see “</a:t>
            </a:r>
            <a:r>
              <a:rPr lang="en-GB" i="1" dirty="0">
                <a:solidFill>
                  <a:srgbClr val="1A63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Differential, single-photon interferometry with the </a:t>
            </a:r>
            <a:r>
              <a:rPr lang="en-GB" i="1" baseline="30000" dirty="0">
                <a:solidFill>
                  <a:srgbClr val="1A63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87</a:t>
            </a:r>
            <a:r>
              <a:rPr lang="en-GB" i="1" dirty="0">
                <a:solidFill>
                  <a:srgbClr val="1A63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Sr clock transition for AION” </a:t>
            </a:r>
            <a:r>
              <a:rPr lang="en-GB" i="0" dirty="0">
                <a:solidFill>
                  <a:srgbClr val="1A63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Charles Baynham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585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3B80E7B-5EAC-8156-75B5-73E7F1FED2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87" b="2071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A person standing in front of a row of computer monitors&#10;&#10;Description automatically generated with medium confidence">
            <a:extLst>
              <a:ext uri="{FF2B5EF4-FFF2-40B4-BE49-F238E27FC236}">
                <a16:creationId xmlns:a16="http://schemas.microsoft.com/office/drawing/2014/main" id="{37B58EA6-8392-45F4-B86A-1EBD3F1C4F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43" t="12387" r="4834"/>
          <a:stretch/>
        </p:blipFill>
        <p:spPr bwMode="auto">
          <a:xfrm>
            <a:off x="10668369" y="541073"/>
            <a:ext cx="1523631" cy="288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1F6573E4-F37B-4686-96A2-0BC1F83E7E69}"/>
              </a:ext>
            </a:extLst>
          </p:cNvPr>
          <p:cNvSpPr txBox="1"/>
          <p:nvPr/>
        </p:nvSpPr>
        <p:spPr>
          <a:xfrm>
            <a:off x="904875" y="5946810"/>
            <a:ext cx="10467975" cy="461665"/>
          </a:xfrm>
          <a:prstGeom prst="rect">
            <a:avLst/>
          </a:prstGeom>
          <a:solidFill>
            <a:srgbClr val="000000">
              <a:alpha val="30196"/>
            </a:srgb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Leonie, Ludo, Charles, Richard, David, Elizabeth, Alice, Tom, Dillen, and Oliver</a:t>
            </a:r>
          </a:p>
        </p:txBody>
      </p:sp>
      <p:pic>
        <p:nvPicPr>
          <p:cNvPr id="1026" name="Picture 2" descr="Dillen Lee">
            <a:extLst>
              <a:ext uri="{FF2B5EF4-FFF2-40B4-BE49-F238E27FC236}">
                <a16:creationId xmlns:a16="http://schemas.microsoft.com/office/drawing/2014/main" id="{0806F2C8-4B85-3165-F5BE-D839B36D7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5687" y="3429000"/>
            <a:ext cx="1701795" cy="179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0B2E24-2A14-994F-CDF0-FC2CAE74E142}"/>
              </a:ext>
            </a:extLst>
          </p:cNvPr>
          <p:cNvSpPr txBox="1"/>
          <p:nvPr/>
        </p:nvSpPr>
        <p:spPr>
          <a:xfrm>
            <a:off x="427345" y="89958"/>
            <a:ext cx="112197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+mj-lt"/>
              </a:rPr>
              <a:t>The ultracold Sr group</a:t>
            </a:r>
          </a:p>
        </p:txBody>
      </p:sp>
    </p:spTree>
    <p:extLst>
      <p:ext uri="{BB962C8B-B14F-4D97-AF65-F5344CB8AC3E}">
        <p14:creationId xmlns:p14="http://schemas.microsoft.com/office/powerpoint/2010/main" val="3706965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573437-698E-333C-72B1-7C31B7B42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graph&#10;&#10;Description automatically generated">
            <a:extLst>
              <a:ext uri="{FF2B5EF4-FFF2-40B4-BE49-F238E27FC236}">
                <a16:creationId xmlns:a16="http://schemas.microsoft.com/office/drawing/2014/main" id="{9B7949D0-0D31-F5EC-FF51-8E0DF13074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8" y="1122598"/>
            <a:ext cx="8797062" cy="545475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49D9576-F41A-1C97-B4E3-2A195B90214D}"/>
              </a:ext>
            </a:extLst>
          </p:cNvPr>
          <p:cNvGrpSpPr/>
          <p:nvPr/>
        </p:nvGrpSpPr>
        <p:grpSpPr>
          <a:xfrm>
            <a:off x="9039177" y="1122598"/>
            <a:ext cx="2945745" cy="2330491"/>
            <a:chOff x="7003895" y="2106874"/>
            <a:chExt cx="4908859" cy="3883585"/>
          </a:xfrm>
        </p:grpSpPr>
        <p:pic>
          <p:nvPicPr>
            <p:cNvPr id="14" name="Picture 2" descr="An artist's impression of gravitational waves generated by binary neutron stars.">
              <a:extLst>
                <a:ext uri="{FF2B5EF4-FFF2-40B4-BE49-F238E27FC236}">
                  <a16:creationId xmlns:a16="http://schemas.microsoft.com/office/drawing/2014/main" id="{33E4E6BE-418B-BB12-6908-7D80C6F1403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"/>
            <a:stretch/>
          </p:blipFill>
          <p:spPr bwMode="auto">
            <a:xfrm>
              <a:off x="7003895" y="2106874"/>
              <a:ext cx="4908859" cy="3883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B896C39-6EB6-52B0-E560-BB73F48895E8}"/>
                </a:ext>
              </a:extLst>
            </p:cNvPr>
            <p:cNvSpPr/>
            <p:nvPr/>
          </p:nvSpPr>
          <p:spPr>
            <a:xfrm>
              <a:off x="7004997" y="5842724"/>
              <a:ext cx="4907756" cy="14557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https://</a:t>
              </a:r>
              <a:r>
                <a:rPr lang="en-US" sz="800" dirty="0" err="1">
                  <a:solidFill>
                    <a:schemeClr val="bg1"/>
                  </a:solidFill>
                  <a:latin typeface="Bookman Old Style" panose="02050604050505020204" pitchFamily="18" charset="0"/>
                </a:rPr>
                <a:t>sservi.nasa.gov</a:t>
              </a:r>
              <a:r>
                <a:rPr lang="en-US" sz="800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/articles/scientists-detect-first-gravitational-waves/</a:t>
              </a: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D8E6F3C-0A1A-7B1A-2E6C-E15DD3F19991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31729C5-420A-0382-A4B7-D7B115E89927}"/>
              </a:ext>
            </a:extLst>
          </p:cNvPr>
          <p:cNvSpPr txBox="1"/>
          <p:nvPr/>
        </p:nvSpPr>
        <p:spPr>
          <a:xfrm>
            <a:off x="1861200" y="89958"/>
            <a:ext cx="83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005191"/>
                </a:solidFill>
                <a:latin typeface="+mj-lt"/>
              </a:rPr>
              <a:t>Motivation: Gravitational waves</a:t>
            </a:r>
          </a:p>
        </p:txBody>
      </p:sp>
      <p:pic>
        <p:nvPicPr>
          <p:cNvPr id="5" name="Picture 4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EA1F7DA6-4B2B-F294-598E-F80A18764B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177" y="3005137"/>
            <a:ext cx="2945744" cy="3682180"/>
          </a:xfrm>
          <a:prstGeom prst="rect">
            <a:avLst/>
          </a:prstGeom>
        </p:spPr>
      </p:pic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E52D3527-8154-6F34-FB34-8D3B9C51767D}"/>
              </a:ext>
            </a:extLst>
          </p:cNvPr>
          <p:cNvSpPr/>
          <p:nvPr/>
        </p:nvSpPr>
        <p:spPr>
          <a:xfrm>
            <a:off x="7153154" y="4016415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F128DADC-3A3F-E562-57E8-EBC90FD4A7E2}"/>
              </a:ext>
            </a:extLst>
          </p:cNvPr>
          <p:cNvSpPr/>
          <p:nvPr/>
        </p:nvSpPr>
        <p:spPr>
          <a:xfrm>
            <a:off x="9039176" y="3005137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86213C1-014B-04B1-642E-FBB7C6E7C34D}"/>
              </a:ext>
            </a:extLst>
          </p:cNvPr>
          <p:cNvSpPr txBox="1"/>
          <p:nvPr/>
        </p:nvSpPr>
        <p:spPr>
          <a:xfrm>
            <a:off x="9291249" y="3005137"/>
            <a:ext cx="26971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chemeClr val="bg1"/>
                </a:solidFill>
              </a:rPr>
              <a:t>https://www.ligo.caltech.edu/image/ligo20160211a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FF49C3-0015-32C5-28D1-256B793E7DF8}"/>
              </a:ext>
            </a:extLst>
          </p:cNvPr>
          <p:cNvGrpSpPr/>
          <p:nvPr/>
        </p:nvGrpSpPr>
        <p:grpSpPr>
          <a:xfrm>
            <a:off x="3979884" y="4573913"/>
            <a:ext cx="547302" cy="596708"/>
            <a:chOff x="3979884" y="4573913"/>
            <a:chExt cx="547302" cy="596708"/>
          </a:xfrm>
          <a:solidFill>
            <a:srgbClr val="C00000"/>
          </a:solidFill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CCEF25E9-D69D-FF3A-17C7-449CDAC03633}"/>
                </a:ext>
              </a:extLst>
            </p:cNvPr>
            <p:cNvSpPr/>
            <p:nvPr/>
          </p:nvSpPr>
          <p:spPr>
            <a:xfrm>
              <a:off x="3979884" y="4573913"/>
              <a:ext cx="144000" cy="144966"/>
            </a:xfrm>
            <a:prstGeom prst="ellipse">
              <a:avLst/>
            </a:prstGeom>
            <a:grp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6813BB9-4C3A-9DC4-B5C7-8AF8D2142908}"/>
                </a:ext>
              </a:extLst>
            </p:cNvPr>
            <p:cNvSpPr/>
            <p:nvPr/>
          </p:nvSpPr>
          <p:spPr>
            <a:xfrm>
              <a:off x="4383186" y="5025655"/>
              <a:ext cx="144000" cy="144966"/>
            </a:xfrm>
            <a:prstGeom prst="ellipse">
              <a:avLst/>
            </a:prstGeom>
            <a:grpFill/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6EC0E88-55C9-05CA-B239-76E44B0875BB}"/>
                </a:ext>
              </a:extLst>
            </p:cNvPr>
            <p:cNvCxnSpPr>
              <a:cxnSpLocks/>
              <a:stCxn id="2" idx="5"/>
              <a:endCxn id="4" idx="1"/>
            </p:cNvCxnSpPr>
            <p:nvPr/>
          </p:nvCxnSpPr>
          <p:spPr>
            <a:xfrm>
              <a:off x="4102796" y="4697649"/>
              <a:ext cx="301478" cy="349236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32EF5CB-B225-209C-4D24-4F63FCEF30B0}"/>
              </a:ext>
            </a:extLst>
          </p:cNvPr>
          <p:cNvGrpSpPr/>
          <p:nvPr/>
        </p:nvGrpSpPr>
        <p:grpSpPr>
          <a:xfrm>
            <a:off x="6477663" y="4871224"/>
            <a:ext cx="288000" cy="298152"/>
            <a:chOff x="6477663" y="4871224"/>
            <a:chExt cx="288000" cy="298152"/>
          </a:xfrm>
          <a:solidFill>
            <a:srgbClr val="C00000"/>
          </a:soli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B13A0ED-D1CA-979C-EC77-DA8ABE291DDB}"/>
                </a:ext>
              </a:extLst>
            </p:cNvPr>
            <p:cNvSpPr/>
            <p:nvPr/>
          </p:nvSpPr>
          <p:spPr>
            <a:xfrm>
              <a:off x="6477663" y="4871224"/>
              <a:ext cx="144000" cy="144966"/>
            </a:xfrm>
            <a:prstGeom prst="ellipse">
              <a:avLst/>
            </a:prstGeom>
            <a:grp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165FC9E-CC98-659C-38C3-F251F179E6FA}"/>
                </a:ext>
              </a:extLst>
            </p:cNvPr>
            <p:cNvSpPr/>
            <p:nvPr/>
          </p:nvSpPr>
          <p:spPr>
            <a:xfrm>
              <a:off x="6621663" y="5024410"/>
              <a:ext cx="144000" cy="144966"/>
            </a:xfrm>
            <a:prstGeom prst="ellipse">
              <a:avLst/>
            </a:prstGeom>
            <a:grpFill/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A13568-78AE-8640-7653-64F6FCE0DDF3}"/>
                </a:ext>
              </a:extLst>
            </p:cNvPr>
            <p:cNvCxnSpPr>
              <a:cxnSpLocks/>
              <a:stCxn id="18" idx="5"/>
              <a:endCxn id="19" idx="1"/>
            </p:cNvCxnSpPr>
            <p:nvPr/>
          </p:nvCxnSpPr>
          <p:spPr>
            <a:xfrm>
              <a:off x="6600575" y="4994960"/>
              <a:ext cx="42176" cy="50680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87BB5E6-8E48-CC85-4ECF-1737E594DDF3}"/>
              </a:ext>
            </a:extLst>
          </p:cNvPr>
          <p:cNvSpPr txBox="1"/>
          <p:nvPr/>
        </p:nvSpPr>
        <p:spPr>
          <a:xfrm rot="299314">
            <a:off x="5072000" y="4878528"/>
            <a:ext cx="759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00000"/>
                </a:solidFill>
                <a:sym typeface="Wingdings" panose="05000000000000000000" pitchFamily="2" charset="2"/>
              </a:rPr>
              <a:t>Time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C654E8AE-6A8B-958A-7487-5D4B44B6B23E}"/>
              </a:ext>
            </a:extLst>
          </p:cNvPr>
          <p:cNvSpPr/>
          <p:nvPr/>
        </p:nvSpPr>
        <p:spPr bwMode="auto">
          <a:xfrm rot="392261">
            <a:off x="5081924" y="4755615"/>
            <a:ext cx="759024" cy="218261"/>
          </a:xfrm>
          <a:prstGeom prst="rightArrow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1pPr>
            <a:lvl2pPr marL="405216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2pPr>
            <a:lvl3pPr marL="810433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3pPr>
            <a:lvl4pPr marL="1215649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4pPr>
            <a:lvl5pPr marL="1620865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5pPr>
            <a:lvl6pPr marL="2026082" algn="l" defTabSz="405216" rtl="0" eaLnBrk="1" latinLnBrk="0" hangingPunct="1"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6pPr>
            <a:lvl7pPr marL="2431298" algn="l" defTabSz="405216" rtl="0" eaLnBrk="1" latinLnBrk="0" hangingPunct="1"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7pPr>
            <a:lvl8pPr marL="2836515" algn="l" defTabSz="405216" rtl="0" eaLnBrk="1" latinLnBrk="0" hangingPunct="1"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8pPr>
            <a:lvl9pPr marL="3241731" algn="l" defTabSz="405216" rtl="0" eaLnBrk="1" latinLnBrk="0" hangingPunct="1"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ＭＳ Ｐゴシック" pitchFamily="1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34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8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B945B-E6F8-5AF5-254A-04D234477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graph&#10;&#10;Description automatically generated">
            <a:extLst>
              <a:ext uri="{FF2B5EF4-FFF2-40B4-BE49-F238E27FC236}">
                <a16:creationId xmlns:a16="http://schemas.microsoft.com/office/drawing/2014/main" id="{CD560395-563C-0A53-10C5-D696A9F017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8" y="1122598"/>
            <a:ext cx="8797062" cy="545475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4528830-8383-B472-B2F9-291E973DA45E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80D20B3-AAA9-6E4A-D8FD-3EE8120715EF}"/>
              </a:ext>
            </a:extLst>
          </p:cNvPr>
          <p:cNvSpPr txBox="1"/>
          <p:nvPr/>
        </p:nvSpPr>
        <p:spPr>
          <a:xfrm>
            <a:off x="1861200" y="89958"/>
            <a:ext cx="83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005191"/>
                </a:solidFill>
                <a:latin typeface="+mj-lt"/>
              </a:rPr>
              <a:t>Motivation: Gravitational waves</a:t>
            </a:r>
          </a:p>
        </p:txBody>
      </p:sp>
      <p:pic>
        <p:nvPicPr>
          <p:cNvPr id="4" name="Picture 3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3D1053D5-0B4F-8DBB-6A89-15F0ABC35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7" y="1123356"/>
            <a:ext cx="8797063" cy="54547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73194F-799A-7291-98CC-DC3F57FEBE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7593" y="1032622"/>
            <a:ext cx="2049762" cy="1456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AE9B84A-5BB7-6103-529C-354F731F01A6}"/>
              </a:ext>
            </a:extLst>
          </p:cNvPr>
          <p:cNvCxnSpPr>
            <a:cxnSpLocks/>
          </p:cNvCxnSpPr>
          <p:nvPr/>
        </p:nvCxnSpPr>
        <p:spPr bwMode="auto">
          <a:xfrm flipV="1">
            <a:off x="4491225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9CD41F7-A3F7-A6EE-8D3A-AA9E62C6EF6A}"/>
              </a:ext>
            </a:extLst>
          </p:cNvPr>
          <p:cNvCxnSpPr>
            <a:cxnSpLocks/>
          </p:cNvCxnSpPr>
          <p:nvPr/>
        </p:nvCxnSpPr>
        <p:spPr bwMode="auto">
          <a:xfrm flipV="1">
            <a:off x="6597764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0" name="Picture 2" descr="An artist's impression of gravitational waves generated by binary neutron stars.">
            <a:extLst>
              <a:ext uri="{FF2B5EF4-FFF2-40B4-BE49-F238E27FC236}">
                <a16:creationId xmlns:a16="http://schemas.microsoft.com/office/drawing/2014/main" id="{31AF9239-67B7-8713-A84D-108D24B7AF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9039177" y="1122598"/>
            <a:ext cx="2945745" cy="2330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84F9E3B-65B8-D2B1-3219-D61399CBC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89683" y="3579856"/>
            <a:ext cx="1590007" cy="873118"/>
          </a:xfrm>
          <a:prstGeom prst="rect">
            <a:avLst/>
          </a:prstGeom>
          <a:noFill/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3509866-BA7D-4A17-0C4F-040E95FDFEDF}"/>
              </a:ext>
            </a:extLst>
          </p:cNvPr>
          <p:cNvSpPr txBox="1"/>
          <p:nvPr/>
        </p:nvSpPr>
        <p:spPr>
          <a:xfrm>
            <a:off x="1525034" y="3400175"/>
            <a:ext cx="162637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https://lisa.nasa.gov/archive2011/</a:t>
            </a:r>
          </a:p>
        </p:txBody>
      </p: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4F9F2E48-D0CE-0E52-49D8-3A1A9D7A20FF}"/>
              </a:ext>
            </a:extLst>
          </p:cNvPr>
          <p:cNvSpPr/>
          <p:nvPr/>
        </p:nvSpPr>
        <p:spPr>
          <a:xfrm>
            <a:off x="7153154" y="4016415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699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ADA48-0B6C-AF66-087F-CAA921D42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FA0C72-9A88-B308-E548-2940CDF2A0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903" y="1122598"/>
            <a:ext cx="8785412" cy="545475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F947FC-16D5-66D5-6C03-B6DA53254D95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E5F91B8-1091-9FA1-8B4A-E62A17FA8858}"/>
              </a:ext>
            </a:extLst>
          </p:cNvPr>
          <p:cNvSpPr txBox="1"/>
          <p:nvPr/>
        </p:nvSpPr>
        <p:spPr>
          <a:xfrm>
            <a:off x="1861200" y="89958"/>
            <a:ext cx="83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005191"/>
                </a:solidFill>
                <a:latin typeface="+mj-lt"/>
              </a:rPr>
              <a:t>Motivation: Gravitational waves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38D98F-F2DC-FE11-81D1-B40AFDF6C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7593" y="1032622"/>
            <a:ext cx="2049762" cy="1456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ADEA3C3-B9E6-8F96-F312-A10783C0CA85}"/>
              </a:ext>
            </a:extLst>
          </p:cNvPr>
          <p:cNvCxnSpPr>
            <a:cxnSpLocks/>
          </p:cNvCxnSpPr>
          <p:nvPr/>
        </p:nvCxnSpPr>
        <p:spPr bwMode="auto">
          <a:xfrm flipV="1">
            <a:off x="4491225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F69BE44-852B-AED6-415F-2B737CF1DBE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97764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0" name="Picture 2" descr="An artist's impression of gravitational waves generated by binary neutron stars.">
            <a:extLst>
              <a:ext uri="{FF2B5EF4-FFF2-40B4-BE49-F238E27FC236}">
                <a16:creationId xmlns:a16="http://schemas.microsoft.com/office/drawing/2014/main" id="{40E01681-0869-9273-4BA8-2D59005617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9039177" y="1122598"/>
            <a:ext cx="2945745" cy="2330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C036A7-7C53-8EBB-8E4F-CEBF2F3C3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89683" y="3579856"/>
            <a:ext cx="1590007" cy="873118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2D1EA3-7076-1053-AD7E-55F3C3ECF0DB}"/>
              </a:ext>
            </a:extLst>
          </p:cNvPr>
          <p:cNvSpPr txBox="1"/>
          <p:nvPr/>
        </p:nvSpPr>
        <p:spPr>
          <a:xfrm>
            <a:off x="1525034" y="3400175"/>
            <a:ext cx="162637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https://lisa.nasa.gov/archive2011/</a:t>
            </a: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D4F336F7-EB1A-9018-7CDC-252DB0437830}"/>
              </a:ext>
            </a:extLst>
          </p:cNvPr>
          <p:cNvSpPr/>
          <p:nvPr/>
        </p:nvSpPr>
        <p:spPr>
          <a:xfrm>
            <a:off x="7153154" y="4016415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43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D9792-C748-1E48-FF60-C34EA659C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97CDF0-CCDA-8A28-0DF2-92F7C8EBF0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903" y="1122598"/>
            <a:ext cx="8785412" cy="545475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6924D8E-77FF-2907-460C-B89ED590A090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D6FE491-A1F0-D009-1088-6F541E7565BA}"/>
              </a:ext>
            </a:extLst>
          </p:cNvPr>
          <p:cNvSpPr txBox="1"/>
          <p:nvPr/>
        </p:nvSpPr>
        <p:spPr>
          <a:xfrm>
            <a:off x="1861200" y="89958"/>
            <a:ext cx="83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005191"/>
                </a:solidFill>
                <a:latin typeface="+mj-lt"/>
              </a:rPr>
              <a:t>Motivation: Gravitational waves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37BDB4-6242-0EA9-5C9B-74F7E7E33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7593" y="1032622"/>
            <a:ext cx="2049762" cy="1456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6569C05-295E-0B35-4ADC-063740A1924D}"/>
              </a:ext>
            </a:extLst>
          </p:cNvPr>
          <p:cNvCxnSpPr>
            <a:cxnSpLocks/>
          </p:cNvCxnSpPr>
          <p:nvPr/>
        </p:nvCxnSpPr>
        <p:spPr bwMode="auto">
          <a:xfrm flipV="1">
            <a:off x="4491225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AE2816-911D-2B05-405A-9689D55F5567}"/>
              </a:ext>
            </a:extLst>
          </p:cNvPr>
          <p:cNvCxnSpPr>
            <a:cxnSpLocks/>
          </p:cNvCxnSpPr>
          <p:nvPr/>
        </p:nvCxnSpPr>
        <p:spPr bwMode="auto">
          <a:xfrm flipV="1">
            <a:off x="6597764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0" name="Picture 2" descr="An artist's impression of gravitational waves generated by binary neutron stars.">
            <a:extLst>
              <a:ext uri="{FF2B5EF4-FFF2-40B4-BE49-F238E27FC236}">
                <a16:creationId xmlns:a16="http://schemas.microsoft.com/office/drawing/2014/main" id="{62F6D944-D341-DB66-5AC2-76EB809D02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9039177" y="1122598"/>
            <a:ext cx="2945745" cy="2330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509659-FD8D-A358-7CF0-6740D12A7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89683" y="3579856"/>
            <a:ext cx="1590007" cy="873118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32156E-C762-D3AC-3261-F6BDD6E7B4CB}"/>
              </a:ext>
            </a:extLst>
          </p:cNvPr>
          <p:cNvSpPr txBox="1"/>
          <p:nvPr/>
        </p:nvSpPr>
        <p:spPr>
          <a:xfrm>
            <a:off x="1525034" y="3400175"/>
            <a:ext cx="162637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https://lisa.nasa.gov/archive2011/</a:t>
            </a: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099607D9-A789-9532-26AA-B176BB62AB6C}"/>
              </a:ext>
            </a:extLst>
          </p:cNvPr>
          <p:cNvSpPr/>
          <p:nvPr/>
        </p:nvSpPr>
        <p:spPr>
          <a:xfrm>
            <a:off x="7153154" y="4016415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92620AC-781F-BF33-D940-836374AE2E8C}"/>
                  </a:ext>
                </a:extLst>
              </p:cNvPr>
              <p:cNvSpPr txBox="1"/>
              <p:nvPr/>
            </p:nvSpPr>
            <p:spPr>
              <a:xfrm>
                <a:off x="9214013" y="4641958"/>
                <a:ext cx="2596072" cy="502766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𝛿𝜙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Hz</m:t>
                          </m:r>
                        </m:e>
                      </m:ra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92620AC-781F-BF33-D940-836374AE2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4013" y="4641958"/>
                <a:ext cx="2596072" cy="50276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8ACA1E3C-ED27-BB4C-4671-D8272E623EE1}"/>
              </a:ext>
            </a:extLst>
          </p:cNvPr>
          <p:cNvSpPr/>
          <p:nvPr/>
        </p:nvSpPr>
        <p:spPr>
          <a:xfrm>
            <a:off x="9039177" y="4167253"/>
            <a:ext cx="2945745" cy="146018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38D0FB8-A93F-E9F3-5607-9B411D20F3E4}"/>
              </a:ext>
            </a:extLst>
          </p:cNvPr>
          <p:cNvGrpSpPr/>
          <p:nvPr/>
        </p:nvGrpSpPr>
        <p:grpSpPr>
          <a:xfrm>
            <a:off x="5536140" y="4067190"/>
            <a:ext cx="3494160" cy="666720"/>
            <a:chOff x="5536140" y="4067190"/>
            <a:chExt cx="3494160" cy="666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B008BE4B-82B5-1BA0-A494-9A3C918BB001}"/>
                    </a:ext>
                  </a:extLst>
                </p14:cNvPr>
                <p14:cNvContentPartPr/>
                <p14:nvPr/>
              </p14:nvContentPartPr>
              <p14:xfrm>
                <a:off x="5789940" y="4299390"/>
                <a:ext cx="3240360" cy="4345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B008BE4B-82B5-1BA0-A494-9A3C918BB00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753940" y="4263750"/>
                  <a:ext cx="3312000" cy="50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B3B8A38B-4999-BFF8-7058-411F20CD318A}"/>
                    </a:ext>
                  </a:extLst>
                </p14:cNvPr>
                <p14:cNvContentPartPr/>
                <p14:nvPr/>
              </p14:nvContentPartPr>
              <p14:xfrm>
                <a:off x="5536140" y="4067190"/>
                <a:ext cx="417240" cy="55872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B3B8A38B-4999-BFF8-7058-411F20CD318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500140" y="4031190"/>
                  <a:ext cx="488880" cy="6303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171506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D345475-B84E-4E71-A931-917BA8BAE9D8}"/>
              </a:ext>
            </a:extLst>
          </p:cNvPr>
          <p:cNvSpPr txBox="1"/>
          <p:nvPr/>
        </p:nvSpPr>
        <p:spPr>
          <a:xfrm>
            <a:off x="1159379" y="64269"/>
            <a:ext cx="98732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Roadmap to low phase noise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86381C5-E60F-5CA3-80E2-63C422E9F785}"/>
                  </a:ext>
                </a:extLst>
              </p:cNvPr>
              <p:cNvSpPr txBox="1"/>
              <p:nvPr/>
            </p:nvSpPr>
            <p:spPr>
              <a:xfrm>
                <a:off x="3445486" y="3358140"/>
                <a:ext cx="5301027" cy="10826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𝛿𝜙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𝑎𝑡𝑜𝑚𝑠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sz="28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86381C5-E60F-5CA3-80E2-63C422E9F7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5486" y="3358140"/>
                <a:ext cx="5301027" cy="10826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72A65CD-1973-164D-5243-14FE4F121FBE}"/>
                  </a:ext>
                </a:extLst>
              </p:cNvPr>
              <p:cNvSpPr txBox="1"/>
              <p:nvPr/>
            </p:nvSpPr>
            <p:spPr>
              <a:xfrm>
                <a:off x="3335669" y="5541154"/>
                <a:ext cx="2582602" cy="8762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</a:rPr>
                  <a:t>Quantum squeezing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&lt;1</m:t>
                        </m:r>
                      </m:e>
                    </m:d>
                  </m:oMath>
                </a14:m>
                <a:endParaRPr lang="en-GB" sz="18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72A65CD-1973-164D-5243-14FE4F121F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5669" y="5541154"/>
                <a:ext cx="2582602" cy="876266"/>
              </a:xfrm>
              <a:prstGeom prst="rect">
                <a:avLst/>
              </a:prstGeom>
              <a:blipFill>
                <a:blip r:embed="rId4"/>
                <a:stretch>
                  <a:fillRect b="-48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95594E9-5439-B71A-55D2-1A57DE0F55DA}"/>
                  </a:ext>
                </a:extLst>
              </p:cNvPr>
              <p:cNvSpPr txBox="1"/>
              <p:nvPr/>
            </p:nvSpPr>
            <p:spPr>
              <a:xfrm>
                <a:off x="6433084" y="5541154"/>
                <a:ext cx="2929992" cy="7848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</a:rPr>
                  <a:t>More atoms…</a:t>
                </a:r>
              </a:p>
              <a:p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</a:rPr>
                  <a:t>But can we reach</a:t>
                </a:r>
                <a14:m>
                  <m:oMath xmlns:m="http://schemas.openxmlformats.org/officeDocument/2006/math">
                    <m:r>
                      <a:rPr lang="en-GB" sz="18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1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GB" sz="18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sz="18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</a:rPr>
                  <a:t>? 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95594E9-5439-B71A-55D2-1A57DE0F5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3084" y="5541154"/>
                <a:ext cx="2929992" cy="784830"/>
              </a:xfrm>
              <a:prstGeom prst="rect">
                <a:avLst/>
              </a:prstGeom>
              <a:blipFill>
                <a:blip r:embed="rId5"/>
                <a:stretch>
                  <a:fillRect l="-1663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E6606BD-A5B5-9D77-29B3-F40560EB6512}"/>
              </a:ext>
            </a:extLst>
          </p:cNvPr>
          <p:cNvCxnSpPr>
            <a:cxnSpLocks/>
          </p:cNvCxnSpPr>
          <p:nvPr/>
        </p:nvCxnSpPr>
        <p:spPr>
          <a:xfrm flipH="1" flipV="1">
            <a:off x="6889057" y="4765003"/>
            <a:ext cx="223558" cy="721089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14B3A5F-75A8-8B3C-0098-30B0FDB2759C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4626970" y="4415502"/>
            <a:ext cx="935630" cy="1125652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0C316DD-A1D6-29F3-4E4D-48C2CA218178}"/>
                  </a:ext>
                </a:extLst>
              </p:cNvPr>
              <p:cNvSpPr txBox="1"/>
              <p:nvPr/>
            </p:nvSpPr>
            <p:spPr>
              <a:xfrm>
                <a:off x="7392317" y="1608237"/>
                <a:ext cx="3818608" cy="6396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𝛿𝜙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en-GB" sz="3200" i="1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GB" sz="3200">
                              <a:latin typeface="Cambria Math" panose="02040503050406030204" pitchFamily="18" charset="0"/>
                            </a:rPr>
                            <m:t>Hz</m:t>
                          </m:r>
                        </m:e>
                      </m:rad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0C316DD-A1D6-29F3-4E4D-48C2CA218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317" y="1608237"/>
                <a:ext cx="3818608" cy="63966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255775F2-4CE4-0CBC-24A6-1A869D00E1F6}"/>
              </a:ext>
            </a:extLst>
          </p:cNvPr>
          <p:cNvGrpSpPr/>
          <p:nvPr/>
        </p:nvGrpSpPr>
        <p:grpSpPr>
          <a:xfrm>
            <a:off x="5435216" y="1532374"/>
            <a:ext cx="1569315" cy="539834"/>
            <a:chOff x="2068445" y="1228174"/>
            <a:chExt cx="1862238" cy="53983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3C93D426-B390-E7AB-4195-A1BEA93F2D08}"/>
                    </a:ext>
                  </a:extLst>
                </p14:cNvPr>
                <p14:cNvContentPartPr/>
                <p14:nvPr/>
              </p14:nvContentPartPr>
              <p14:xfrm>
                <a:off x="2068445" y="1566859"/>
                <a:ext cx="1725210" cy="132314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3C93D426-B390-E7AB-4195-A1BEA93F2D08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057764" y="1557870"/>
                  <a:ext cx="1746145" cy="1499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BAD8FECD-BF33-E4BE-889C-FE496444A1DC}"/>
                    </a:ext>
                  </a:extLst>
                </p14:cNvPr>
                <p14:cNvContentPartPr/>
                <p14:nvPr/>
              </p14:nvContentPartPr>
              <p14:xfrm>
                <a:off x="3800435" y="1514208"/>
                <a:ext cx="130248" cy="25380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BAD8FECD-BF33-E4BE-889C-FE496444A1D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789759" y="1505221"/>
                  <a:ext cx="151173" cy="2714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2164482C-9ECA-74A6-5696-AFD59A4BBD14}"/>
                    </a:ext>
                  </a:extLst>
                </p14:cNvPr>
                <p14:cNvContentPartPr/>
                <p14:nvPr/>
              </p14:nvContentPartPr>
              <p14:xfrm>
                <a:off x="2931050" y="1228174"/>
                <a:ext cx="94198" cy="21564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2164482C-9ECA-74A6-5696-AFD59A4BBD14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920394" y="1219174"/>
                  <a:ext cx="115084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E6134ACB-567A-D896-DF08-9534ADB7CAE9}"/>
                    </a:ext>
                  </a:extLst>
                </p14:cNvPr>
                <p14:cNvContentPartPr/>
                <p14:nvPr/>
              </p14:nvContentPartPr>
              <p14:xfrm>
                <a:off x="2931050" y="1532374"/>
                <a:ext cx="84603" cy="4968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E6134ACB-567A-D896-DF08-9534ADB7CAE9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920421" y="1523374"/>
                  <a:ext cx="105435" cy="67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E3B728D-8F3E-881D-3EFD-AE82C4FDCD47}"/>
                  </a:ext>
                </a:extLst>
              </p:cNvPr>
              <p:cNvSpPr txBox="1"/>
              <p:nvPr/>
            </p:nvSpPr>
            <p:spPr>
              <a:xfrm>
                <a:off x="1518810" y="1605294"/>
                <a:ext cx="3255066" cy="6396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𝛿𝜙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GB" sz="3200" i="1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GB" sz="3200">
                              <a:latin typeface="Cambria Math" panose="02040503050406030204" pitchFamily="18" charset="0"/>
                            </a:rPr>
                            <m:t>Hz</m:t>
                          </m:r>
                        </m:e>
                      </m:rad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E3B728D-8F3E-881D-3EFD-AE82C4FDCD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810" y="1605294"/>
                <a:ext cx="3255066" cy="63966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0427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5FEFF-9C40-2A21-6E12-BC51D240C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2F1110-BCA9-9BE2-3759-7F1ED8F946EA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BE6EB7A-AD1B-7F93-E7D1-0976C38936FC}"/>
              </a:ext>
            </a:extLst>
          </p:cNvPr>
          <p:cNvSpPr txBox="1"/>
          <p:nvPr/>
        </p:nvSpPr>
        <p:spPr>
          <a:xfrm>
            <a:off x="1159379" y="64269"/>
            <a:ext cx="98732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Why squeezed states?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1F916C-82D3-E9B7-6305-64C86A5079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4339" y="1619462"/>
            <a:ext cx="680270" cy="6026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CC4FE4-E386-D038-1CC4-17D03EE99D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079" y="1649649"/>
            <a:ext cx="633113" cy="5763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099258-B1C8-ECBE-76AB-E974814EF9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5370" y="2762489"/>
            <a:ext cx="1677241" cy="15032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3B6180-FFF0-AF79-76C0-B579BAB551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5100" y="2793136"/>
            <a:ext cx="1683940" cy="15032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1A42BA-999C-94BE-BC0E-962998E7505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8928" y="4671555"/>
            <a:ext cx="1589729" cy="14421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CF0766-04E1-0F22-12E9-43F9F649BB3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3897" y="4676738"/>
            <a:ext cx="1577592" cy="14049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7451EF5-D773-E71E-0999-7CF8BB256B52}"/>
              </a:ext>
            </a:extLst>
          </p:cNvPr>
          <p:cNvSpPr/>
          <p:nvPr/>
        </p:nvSpPr>
        <p:spPr>
          <a:xfrm>
            <a:off x="5663613" y="1795585"/>
            <a:ext cx="10078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191"/>
                </a:solidFill>
                <a:latin typeface="Bookman Old Style" panose="02050604050505020204" pitchFamily="18" charset="0"/>
              </a:rPr>
              <a:t>Low N:</a:t>
            </a:r>
            <a:endParaRPr lang="en-GB" sz="1600" dirty="0">
              <a:latin typeface="Bookman Old Style" panose="0205060405050502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F5379F-1DDA-EF8E-AD08-619A6990097E}"/>
              </a:ext>
            </a:extLst>
          </p:cNvPr>
          <p:cNvSpPr/>
          <p:nvPr/>
        </p:nvSpPr>
        <p:spPr>
          <a:xfrm>
            <a:off x="5663613" y="5141550"/>
            <a:ext cx="11979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191"/>
                </a:solidFill>
                <a:latin typeface="Bookman Old Style" panose="02050604050505020204" pitchFamily="18" charset="0"/>
              </a:rPr>
              <a:t>High N Squeezed:</a:t>
            </a:r>
            <a:endParaRPr lang="en-GB" sz="1600" dirty="0">
              <a:latin typeface="Bookman Old Style" panose="0205060405050502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81B95BA-C7D6-63EA-6C94-13A375418771}"/>
              </a:ext>
            </a:extLst>
          </p:cNvPr>
          <p:cNvSpPr/>
          <p:nvPr/>
        </p:nvSpPr>
        <p:spPr>
          <a:xfrm>
            <a:off x="5663613" y="3357171"/>
            <a:ext cx="10078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191"/>
                </a:solidFill>
                <a:latin typeface="Bookman Old Style" panose="02050604050505020204" pitchFamily="18" charset="0"/>
              </a:rPr>
              <a:t>High N:</a:t>
            </a:r>
            <a:endParaRPr lang="en-GB" sz="1600" dirty="0">
              <a:latin typeface="Bookman Old Style" panose="020506040505050202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99CC176-E645-5CE9-D460-C2B66B6BF340}"/>
              </a:ext>
            </a:extLst>
          </p:cNvPr>
          <p:cNvCxnSpPr>
            <a:cxnSpLocks/>
          </p:cNvCxnSpPr>
          <p:nvPr/>
        </p:nvCxnSpPr>
        <p:spPr>
          <a:xfrm>
            <a:off x="10530928" y="2037576"/>
            <a:ext cx="0" cy="3413939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898E329-2832-4E25-E0A0-2AB3F1DD9DA8}"/>
                  </a:ext>
                </a:extLst>
              </p:cNvPr>
              <p:cNvSpPr/>
              <p:nvPr/>
            </p:nvSpPr>
            <p:spPr>
              <a:xfrm>
                <a:off x="10578919" y="3352453"/>
                <a:ext cx="152995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600" b="0" i="1" dirty="0" smtClean="0">
                        <a:solidFill>
                          <a:srgbClr val="00519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GB" sz="1600" b="0" i="1" dirty="0" smtClean="0">
                        <a:solidFill>
                          <a:srgbClr val="00519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rgbClr val="005191"/>
                    </a:solidFill>
                    <a:latin typeface="Bookman Old Style" panose="02050604050505020204" pitchFamily="18" charset="0"/>
                  </a:rPr>
                  <a:t>resolution</a:t>
                </a:r>
                <a:endParaRPr lang="en-GB" sz="16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898E329-2832-4E25-E0A0-2AB3F1DD9D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8919" y="3352453"/>
                <a:ext cx="1529953" cy="338554"/>
              </a:xfrm>
              <a:prstGeom prst="rect">
                <a:avLst/>
              </a:prstGeom>
              <a:blipFill>
                <a:blip r:embed="rId9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4BD4C8D-BE5B-8FA2-2471-BBAB8E26DCB2}"/>
              </a:ext>
            </a:extLst>
          </p:cNvPr>
          <p:cNvCxnSpPr>
            <a:cxnSpLocks/>
          </p:cNvCxnSpPr>
          <p:nvPr/>
        </p:nvCxnSpPr>
        <p:spPr>
          <a:xfrm>
            <a:off x="8099032" y="1926171"/>
            <a:ext cx="852531" cy="0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ECD5BDF-7D34-658B-1FCA-222B382A1EC6}"/>
                  </a:ext>
                </a:extLst>
              </p:cNvPr>
              <p:cNvSpPr/>
              <p:nvPr/>
            </p:nvSpPr>
            <p:spPr>
              <a:xfrm>
                <a:off x="7760322" y="1417017"/>
                <a:ext cx="152995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dirty="0" smtClean="0">
                          <a:solidFill>
                            <a:srgbClr val="00519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𝛿𝜙</m:t>
                      </m:r>
                      <m:r>
                        <a:rPr lang="en-GB" sz="1600" b="0" i="1" dirty="0" smtClean="0">
                          <a:solidFill>
                            <a:srgbClr val="00519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=0.1 </m:t>
                      </m:r>
                      <m:r>
                        <m:rPr>
                          <m:sty m:val="p"/>
                        </m:rPr>
                        <a:rPr lang="en-GB" sz="1600" b="0" i="0" dirty="0" smtClean="0">
                          <a:solidFill>
                            <a:srgbClr val="00519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rad</m:t>
                      </m:r>
                    </m:oMath>
                  </m:oMathPara>
                </a14:m>
                <a:endParaRPr lang="en-GB" sz="16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ECD5BDF-7D34-658B-1FCA-222B382A1E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0322" y="1417017"/>
                <a:ext cx="1529953" cy="338554"/>
              </a:xfrm>
              <a:prstGeom prst="rect">
                <a:avLst/>
              </a:prstGeom>
              <a:blipFill>
                <a:blip r:embed="rId10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9B41BD4-F646-0C2B-D0F2-840A592684A1}"/>
                  </a:ext>
                </a:extLst>
              </p:cNvPr>
              <p:cNvSpPr txBox="1"/>
              <p:nvPr/>
            </p:nvSpPr>
            <p:spPr>
              <a:xfrm>
                <a:off x="394997" y="2528629"/>
                <a:ext cx="5301027" cy="20492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400" dirty="0">
                    <a:solidFill>
                      <a:schemeClr val="accent1">
                        <a:lumMod val="75000"/>
                      </a:schemeClr>
                    </a:solidFill>
                  </a:rPr>
                  <a:t>Atom shot noise limit:</a:t>
                </a:r>
              </a:p>
              <a:p>
                <a:endParaRPr lang="en-GB" sz="2400" dirty="0">
                  <a:latin typeface="Bookman Old Style" panose="02050604050505020204" pitchFamily="18" charset="0"/>
                </a:endParaRPr>
              </a:p>
              <a:p>
                <a:endParaRPr lang="en-GB" sz="2400" dirty="0">
                  <a:latin typeface="Bookman Old Style" panose="0205060405050502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𝛿𝜙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𝑎𝑡𝑜𝑚𝑠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sz="24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9B41BD4-F646-0C2B-D0F2-840A592684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997" y="2528629"/>
                <a:ext cx="5301027" cy="2049215"/>
              </a:xfrm>
              <a:prstGeom prst="rect">
                <a:avLst/>
              </a:prstGeom>
              <a:blipFill>
                <a:blip r:embed="rId11"/>
                <a:stretch>
                  <a:fillRect l="-1841" t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C1B21A1-499A-A403-63CB-FADD5184C5E9}"/>
                  </a:ext>
                </a:extLst>
              </p:cNvPr>
              <p:cNvSpPr txBox="1"/>
              <p:nvPr/>
            </p:nvSpPr>
            <p:spPr>
              <a:xfrm>
                <a:off x="248600" y="5445859"/>
                <a:ext cx="2582602" cy="8762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GB" sz="1800" dirty="0">
                    <a:solidFill>
                      <a:schemeClr val="accent1">
                        <a:lumMod val="75000"/>
                      </a:schemeClr>
                    </a:solidFill>
                  </a:rPr>
                  <a:t>Quantum squeezing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&lt;1</m:t>
                        </m:r>
                      </m:e>
                    </m:d>
                  </m:oMath>
                </a14:m>
                <a:endParaRPr lang="en-GB" sz="18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C1B21A1-499A-A403-63CB-FADD5184C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600" y="5445859"/>
                <a:ext cx="2582602" cy="876266"/>
              </a:xfrm>
              <a:prstGeom prst="rect">
                <a:avLst/>
              </a:prstGeom>
              <a:blipFill>
                <a:blip r:embed="rId12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DE3C04F2-42DE-36B1-0381-6E8740B93ED4}"/>
              </a:ext>
            </a:extLst>
          </p:cNvPr>
          <p:cNvSpPr txBox="1"/>
          <p:nvPr/>
        </p:nvSpPr>
        <p:spPr>
          <a:xfrm>
            <a:off x="3346015" y="5539614"/>
            <a:ext cx="15897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More atoms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3822B89-DD75-9A8F-8E29-D10AA69DF0A5}"/>
              </a:ext>
            </a:extLst>
          </p:cNvPr>
          <p:cNvCxnSpPr>
            <a:cxnSpLocks/>
          </p:cNvCxnSpPr>
          <p:nvPr/>
        </p:nvCxnSpPr>
        <p:spPr>
          <a:xfrm flipH="1" flipV="1">
            <a:off x="3637760" y="4669708"/>
            <a:ext cx="387786" cy="721089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958496E-005D-6E71-2CBD-9C69F911F32B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1539901" y="4397065"/>
            <a:ext cx="1002484" cy="1048794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8FAAE88-7ACA-4950-7C5F-37388B4BE86D}"/>
                  </a:ext>
                </a:extLst>
              </p:cNvPr>
              <p:cNvSpPr txBox="1"/>
              <p:nvPr/>
            </p:nvSpPr>
            <p:spPr>
              <a:xfrm>
                <a:off x="3800004" y="1388730"/>
                <a:ext cx="1635212" cy="4658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𝛿𝜙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8FAAE88-7ACA-4950-7C5F-37388B4BE8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0004" y="1388730"/>
                <a:ext cx="1635212" cy="465833"/>
              </a:xfrm>
              <a:prstGeom prst="rect">
                <a:avLst/>
              </a:prstGeom>
              <a:blipFill>
                <a:blip r:embed="rId13"/>
                <a:stretch>
                  <a:fillRect l="-372" b="-18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206F8E4C-2DCF-5AE9-2A96-4168287927E4}"/>
              </a:ext>
            </a:extLst>
          </p:cNvPr>
          <p:cNvGrpSpPr/>
          <p:nvPr/>
        </p:nvGrpSpPr>
        <p:grpSpPr>
          <a:xfrm>
            <a:off x="2068445" y="1228174"/>
            <a:ext cx="1569315" cy="539834"/>
            <a:chOff x="2068445" y="1228174"/>
            <a:chExt cx="1862238" cy="53983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0C9EF94E-709F-7FB9-99F5-77514ADA1424}"/>
                    </a:ext>
                  </a:extLst>
                </p14:cNvPr>
                <p14:cNvContentPartPr/>
                <p14:nvPr/>
              </p14:nvContentPartPr>
              <p14:xfrm>
                <a:off x="2068445" y="1566859"/>
                <a:ext cx="1725210" cy="132314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0C9EF94E-709F-7FB9-99F5-77514ADA1424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057764" y="1557870"/>
                  <a:ext cx="1746145" cy="1499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5892E703-A8EB-6E24-CB9E-4C7889DC6247}"/>
                    </a:ext>
                  </a:extLst>
                </p14:cNvPr>
                <p14:cNvContentPartPr/>
                <p14:nvPr/>
              </p14:nvContentPartPr>
              <p14:xfrm>
                <a:off x="3800435" y="1514208"/>
                <a:ext cx="130248" cy="25380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5892E703-A8EB-6E24-CB9E-4C7889DC6247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789759" y="1505221"/>
                  <a:ext cx="151173" cy="2714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7CDDF35D-B035-E1C4-DB4B-2853152BDCFE}"/>
                    </a:ext>
                  </a:extLst>
                </p14:cNvPr>
                <p14:cNvContentPartPr/>
                <p14:nvPr/>
              </p14:nvContentPartPr>
              <p14:xfrm>
                <a:off x="2931050" y="1228174"/>
                <a:ext cx="94198" cy="21564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7CDDF35D-B035-E1C4-DB4B-2853152BDCFE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920394" y="1219174"/>
                  <a:ext cx="115084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4F3E9633-60E6-07F6-EF67-108299EE6CE2}"/>
                    </a:ext>
                  </a:extLst>
                </p14:cNvPr>
                <p14:cNvContentPartPr/>
                <p14:nvPr/>
              </p14:nvContentPartPr>
              <p14:xfrm>
                <a:off x="2931050" y="1532374"/>
                <a:ext cx="84603" cy="4968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4F3E9633-60E6-07F6-EF67-108299EE6CE2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920421" y="1523374"/>
                  <a:ext cx="105435" cy="67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107F45C-E53D-2BAE-64BB-B6AF805AC2FC}"/>
                  </a:ext>
                </a:extLst>
              </p:cNvPr>
              <p:cNvSpPr txBox="1"/>
              <p:nvPr/>
            </p:nvSpPr>
            <p:spPr>
              <a:xfrm>
                <a:off x="265438" y="1400099"/>
                <a:ext cx="1635212" cy="4658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𝛿𝜙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107F45C-E53D-2BAE-64BB-B6AF805AC2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38" y="1400099"/>
                <a:ext cx="1635212" cy="465833"/>
              </a:xfrm>
              <a:prstGeom prst="rect">
                <a:avLst/>
              </a:prstGeom>
              <a:blipFill>
                <a:blip r:embed="rId22"/>
                <a:stretch>
                  <a:fillRect l="-746" b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4693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CFACD-C325-4674-9122-7CBCCE039C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>
            <a:solidFill>
              <a:srgbClr val="00519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14856" y="64269"/>
            <a:ext cx="876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Cavity squeezing – Intro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758611" y="2953970"/>
                <a:ext cx="4471593" cy="1394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2. Nonlinear “twisting” Hamiltonian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H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∝</m:t>
                      </m:r>
                      <m:sSubSup>
                        <m:sSub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𝑆</m:t>
                              </m:r>
                            </m:e>
                          </m:acc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𝑧</m:t>
                          </m:r>
                        </m:sub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19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8611" y="2953970"/>
                <a:ext cx="4471593" cy="1394421"/>
              </a:xfrm>
              <a:prstGeom prst="rect">
                <a:avLst/>
              </a:prstGeom>
              <a:blipFill>
                <a:blip r:embed="rId3"/>
                <a:stretch>
                  <a:fillRect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0A17F0A-0AC4-429A-A655-18C1319FE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796" y="4021048"/>
            <a:ext cx="4476750" cy="1933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06C9927-D9D5-4061-8480-E8C57D50B0D0}"/>
                  </a:ext>
                </a:extLst>
              </p:cNvPr>
              <p:cNvSpPr txBox="1"/>
              <p:nvPr/>
            </p:nvSpPr>
            <p:spPr>
              <a:xfrm>
                <a:off x="780856" y="2937891"/>
                <a:ext cx="5315144" cy="378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1. Quantum 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nondemolition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(QND) 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𝑧</m:t>
                        </m:r>
                      </m:sub>
                    </m:sSub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19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06C9927-D9D5-4061-8480-E8C57D50B0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856" y="2937891"/>
                <a:ext cx="5315144" cy="378758"/>
              </a:xfrm>
              <a:prstGeom prst="rect">
                <a:avLst/>
              </a:prstGeom>
              <a:blipFill>
                <a:blip r:embed="rId5"/>
                <a:stretch>
                  <a:fillRect t="-8065" r="-1261" b="-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B071E524-3E2D-4EB2-B8C7-A1E620CC5B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2893" y="4164183"/>
            <a:ext cx="3783027" cy="17904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55A8626-2F6D-416E-9879-C56B8F66E1B2}"/>
              </a:ext>
            </a:extLst>
          </p:cNvPr>
          <p:cNvSpPr txBox="1"/>
          <p:nvPr/>
        </p:nvSpPr>
        <p:spPr>
          <a:xfrm>
            <a:off x="396154" y="6444569"/>
            <a:ext cx="110378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Figures from Luca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Pezze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https://link.aps.org/doi/10.1103/RevModPhys.90.035005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4CBDDFA-00F3-4777-A127-7E820C80BC48}"/>
                  </a:ext>
                </a:extLst>
              </p:cNvPr>
              <p:cNvSpPr txBox="1"/>
              <p:nvPr/>
            </p:nvSpPr>
            <p:spPr>
              <a:xfrm>
                <a:off x="3579455" y="3974804"/>
                <a:ext cx="987879" cy="3787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𝑆</m:t>
                              </m:r>
                            </m:e>
                          </m:acc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4CBDDFA-00F3-4777-A127-7E820C80BC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9455" y="3974804"/>
                <a:ext cx="987879" cy="378758"/>
              </a:xfrm>
              <a:prstGeom prst="rect">
                <a:avLst/>
              </a:prstGeom>
              <a:blipFill>
                <a:blip r:embed="rId7"/>
                <a:stretch>
                  <a:fillRect t="-8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A40CBBCF-E045-481C-8ED4-BB63462B0ACA}"/>
              </a:ext>
            </a:extLst>
          </p:cNvPr>
          <p:cNvSpPr/>
          <p:nvPr/>
        </p:nvSpPr>
        <p:spPr>
          <a:xfrm>
            <a:off x="3494314" y="4021048"/>
            <a:ext cx="312576" cy="23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782D77-6362-4FEC-B4FC-194DF9B3DE81}"/>
              </a:ext>
            </a:extLst>
          </p:cNvPr>
          <p:cNvSpPr/>
          <p:nvPr/>
        </p:nvSpPr>
        <p:spPr>
          <a:xfrm>
            <a:off x="5125970" y="4987835"/>
            <a:ext cx="312576" cy="23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59CA810-3E7E-41A7-9412-B926F73DB4A6}"/>
                  </a:ext>
                </a:extLst>
              </p:cNvPr>
              <p:cNvSpPr txBox="1"/>
              <p:nvPr/>
            </p:nvSpPr>
            <p:spPr>
              <a:xfrm>
                <a:off x="4450666" y="5125050"/>
                <a:ext cx="987879" cy="4070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𝑆</m:t>
                              </m:r>
                            </m:e>
                          </m:acc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59CA810-3E7E-41A7-9412-B926F73DB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0666" y="5125050"/>
                <a:ext cx="987879" cy="407035"/>
              </a:xfrm>
              <a:prstGeom prst="rect">
                <a:avLst/>
              </a:prstGeom>
              <a:blipFill>
                <a:blip r:embed="rId8"/>
                <a:stretch>
                  <a:fillRect t="-6061"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02FE8C63-8663-4F38-897B-F9ADD299DD4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88260" y="1154207"/>
            <a:ext cx="2806146" cy="14085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762DAE4-1680-4EC2-9A88-EDA6089F342C}"/>
              </a:ext>
            </a:extLst>
          </p:cNvPr>
          <p:cNvSpPr txBox="1"/>
          <p:nvPr/>
        </p:nvSpPr>
        <p:spPr>
          <a:xfrm>
            <a:off x="1848300" y="1670904"/>
            <a:ext cx="3604603" cy="378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Method: Place atoms inside a cavity</a:t>
            </a:r>
          </a:p>
        </p:txBody>
      </p:sp>
    </p:spTree>
    <p:extLst>
      <p:ext uri="{BB962C8B-B14F-4D97-AF65-F5344CB8AC3E}">
        <p14:creationId xmlns:p14="http://schemas.microsoft.com/office/powerpoint/2010/main" val="978996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EDA3BF7A-B5B7-4F6F-864A-E964F8B19E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8903" y="1177930"/>
            <a:ext cx="2382366" cy="163536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CFACD-C325-4674-9122-7CBCCE039C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>
            <a:solidFill>
              <a:srgbClr val="00519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14856" y="64269"/>
            <a:ext cx="876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>
                <a:solidFill>
                  <a:srgbClr val="005191"/>
                </a:solidFill>
                <a:latin typeface="Calibri Light" panose="020F0302020204030204"/>
              </a:rPr>
              <a:t>C</a:t>
            </a: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avity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squeezing – Intro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M Serif Text" pitchFamily="2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10606" y="1276109"/>
                <a:ext cx="9707868" cy="1685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In the off-resonant,</a:t>
                </a:r>
                <a:r>
                  <a:rPr kumimoji="0" lang="en-GB" sz="1800" b="0" i="0" u="none" strike="noStrike" kern="1200" cap="none" spc="0" normalizeH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GB" sz="1800" b="0" i="0" u="none" strike="noStrike" kern="1200" cap="none" spc="0" normalizeH="0" noProof="0" dirty="0" smtClean="0">
                        <a:ln>
                          <a:noFill/>
                        </a:ln>
                        <a:solidFill>
                          <a:srgbClr val="00519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Wingdings" panose="05000000000000000000" pitchFamily="2" charset="2"/>
                      </a:rPr>
                      <m:t>|</m:t>
                    </m:r>
                    <m:r>
                      <a:rPr kumimoji="0" lang="en-GB" sz="1800" b="0" i="1" u="none" strike="noStrike" kern="1200" cap="none" spc="0" normalizeH="0" noProof="0" dirty="0" smtClean="0">
                        <a:ln>
                          <a:noFill/>
                        </a:ln>
                        <a:solidFill>
                          <a:srgbClr val="00519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Wingdings" panose="05000000000000000000" pitchFamily="2" charset="2"/>
                      </a:rPr>
                      <m:t>𝑔</m:t>
                    </m:r>
                    <m:r>
                      <a:rPr kumimoji="0" lang="en-GB" sz="1800" b="0" i="1" u="none" strike="noStrike" kern="1200" cap="none" spc="0" normalizeH="0" noProof="0" dirty="0" smtClean="0">
                        <a:ln>
                          <a:noFill/>
                        </a:ln>
                        <a:solidFill>
                          <a:srgbClr val="00519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Wingdings" panose="05000000000000000000" pitchFamily="2" charset="2"/>
                      </a:rPr>
                      <m:t>⟩</m:t>
                    </m:r>
                  </m:oMath>
                </a14:m>
                <a:r>
                  <a:rPr kumimoji="0" lang="en-GB" sz="1800" b="0" i="0" u="none" strike="noStrike" kern="1200" cap="none" spc="0" normalizeH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-coupled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 </a:t>
                </a:r>
                <a:r>
                  <a:rPr kumimoji="0" lang="en-GB" sz="1800" b="0" i="0" u="none" strike="noStrike" kern="1200" cap="none" spc="0" normalizeH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scheme (right), we see a c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avity mode shift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m:t>𝛿𝜔</m:t>
                          </m:r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m:t>∝</m:t>
                          </m:r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m:t>𝑁</m:t>
                          </m:r>
                        </m:e>
                        <m:sub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519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>
                    <a:solidFill>
                      <a:srgbClr val="005191"/>
                    </a:solidFill>
                    <a:latin typeface="Calibri" panose="020F0502020204030204"/>
                    <a:sym typeface="Wingdings" panose="05000000000000000000" pitchFamily="2" charset="2"/>
                  </a:rPr>
                  <a:t> Squeezing methods: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19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06" y="1276109"/>
                <a:ext cx="9707868" cy="1685461"/>
              </a:xfrm>
              <a:prstGeom prst="rect">
                <a:avLst/>
              </a:prstGeom>
              <a:blipFill>
                <a:blip r:embed="rId4"/>
                <a:stretch>
                  <a:fillRect l="-565" b="-46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948AED5E-4898-47CB-9667-D76C6A1163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4210" y="3391723"/>
            <a:ext cx="2829590" cy="22022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68DD11-FDC8-42EB-86E6-2193AC1E6D18}"/>
                  </a:ext>
                </a:extLst>
              </p:cNvPr>
              <p:cNvSpPr txBox="1"/>
              <p:nvPr/>
            </p:nvSpPr>
            <p:spPr>
              <a:xfrm>
                <a:off x="9566659" y="4915398"/>
                <a:ext cx="831079" cy="5568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</m:t>
                          </m:r>
                        </m:sub>
                      </m:sSub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(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𝑟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68DD11-FDC8-42EB-86E6-2193AC1E6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6659" y="4915398"/>
                <a:ext cx="831079" cy="5568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F3DA61E-1A0E-4672-A2AC-312F6304BF91}"/>
              </a:ext>
            </a:extLst>
          </p:cNvPr>
          <p:cNvSpPr txBox="1"/>
          <p:nvPr/>
        </p:nvSpPr>
        <p:spPr>
          <a:xfrm>
            <a:off x="7817664" y="5849693"/>
            <a:ext cx="43290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Figure from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Zilong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Chen et al: https://link.aps.org/doi/10.1103/PhysRevA.89.043837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EAA7BFF-B07A-41C2-816B-FB37F7BA38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847" y="4133544"/>
            <a:ext cx="2867025" cy="17335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BBAF79C-5F33-410A-918C-79F715AA50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53270" y="4125759"/>
            <a:ext cx="3057525" cy="1562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830A54D-E9D7-4680-9671-B195AF577F03}"/>
                  </a:ext>
                </a:extLst>
              </p:cNvPr>
              <p:cNvSpPr txBox="1"/>
              <p:nvPr/>
            </p:nvSpPr>
            <p:spPr>
              <a:xfrm>
                <a:off x="737600" y="3279549"/>
                <a:ext cx="2700730" cy="684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1) QND measurement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𝑧</m:t>
                        </m:r>
                      </m:sub>
                    </m:sSub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=(</m:t>
                    </m:r>
                    <m:sSub>
                      <m:sSub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𝑁</m:t>
                        </m:r>
                      </m:e>
                      <m:sub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</m:t>
                        </m:r>
                      </m:sub>
                    </m:sSub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</m:t>
                    </m:r>
                    <m:sSub>
                      <m:sSub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𝑁</m:t>
                        </m:r>
                      </m:e>
                      <m:sub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𝑔</m:t>
                        </m:r>
                      </m:sub>
                    </m:sSub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)/2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19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830A54D-E9D7-4680-9671-B195AF577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600" y="3279549"/>
                <a:ext cx="2700730" cy="684675"/>
              </a:xfrm>
              <a:prstGeom prst="rect">
                <a:avLst/>
              </a:prstGeom>
              <a:blipFill>
                <a:blip r:embed="rId9"/>
                <a:stretch>
                  <a:fillRect t="-5357"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A6D8C3E-7801-43C5-9838-F94CD3B51C2D}"/>
                  </a:ext>
                </a:extLst>
              </p:cNvPr>
              <p:cNvSpPr txBox="1"/>
              <p:nvPr/>
            </p:nvSpPr>
            <p:spPr>
              <a:xfrm>
                <a:off x="4737924" y="3340103"/>
                <a:ext cx="2577276" cy="378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19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Or 2) Twisting: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H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  <m:sSubSup>
                      <m:sSubSup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𝑧</m:t>
                        </m:r>
                      </m:sub>
                      <m:sup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bSup>
                  </m:oMath>
                </a14:m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19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A6D8C3E-7801-43C5-9838-F94CD3B51C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7924" y="3340103"/>
                <a:ext cx="2577276" cy="378758"/>
              </a:xfrm>
              <a:prstGeom prst="rect">
                <a:avLst/>
              </a:prstGeom>
              <a:blipFill>
                <a:blip r:embed="rId10"/>
                <a:stretch>
                  <a:fillRect l="-1891" t="-8065" b="-258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AEFC66AB-25F8-41BE-91DC-A1D48A314EEA}"/>
              </a:ext>
            </a:extLst>
          </p:cNvPr>
          <p:cNvSpPr txBox="1"/>
          <p:nvPr/>
        </p:nvSpPr>
        <p:spPr>
          <a:xfrm>
            <a:off x="9008021" y="1724629"/>
            <a:ext cx="791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EAAF64B-F621-4E04-BE6C-D8A0CD9CB354}"/>
              </a:ext>
            </a:extLst>
          </p:cNvPr>
          <p:cNvSpPr txBox="1"/>
          <p:nvPr/>
        </p:nvSpPr>
        <p:spPr>
          <a:xfrm>
            <a:off x="10218474" y="2459334"/>
            <a:ext cx="791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1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3E308C8-522E-4EB8-B07E-FA12E346F5F0}"/>
                  </a:ext>
                </a:extLst>
              </p:cNvPr>
              <p:cNvSpPr txBox="1"/>
              <p:nvPr/>
            </p:nvSpPr>
            <p:spPr>
              <a:xfrm>
                <a:off x="9374031" y="1197282"/>
                <a:ext cx="6201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𝛿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3E308C8-522E-4EB8-B07E-FA12E346F5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4031" y="1197282"/>
                <a:ext cx="620157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3820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76200" cap="flat" cmpd="sng" algn="ctr">
          <a:solidFill>
            <a:schemeClr val="accent2"/>
          </a:solidFill>
          <a:prstDash val="solid"/>
          <a:round/>
          <a:headEnd type="none" w="med" len="med"/>
          <a:tailEnd type="arrow" w="med" len="med"/>
        </a:ln>
      </a:spPr>
      <a:bodyPr/>
      <a:lstStyle/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CA1E1007DEC640AD3DBE254F2CA6D3" ma:contentTypeVersion="18" ma:contentTypeDescription="Create a new document." ma:contentTypeScope="" ma:versionID="26b9d172b616bc6bf9544ee735e52952">
  <xsd:schema xmlns:xsd="http://www.w3.org/2001/XMLSchema" xmlns:xs="http://www.w3.org/2001/XMLSchema" xmlns:p="http://schemas.microsoft.com/office/2006/metadata/properties" xmlns:ns2="c6285fa6-761d-49d1-a461-66208846b1dc" xmlns:ns3="0a50c1b3-cc6d-4a13-ad05-ba85da5ad2e0" targetNamespace="http://schemas.microsoft.com/office/2006/metadata/properties" ma:root="true" ma:fieldsID="3babee6635de2883a72f5c944de54c5b" ns2:_="" ns3:_="">
    <xsd:import namespace="c6285fa6-761d-49d1-a461-66208846b1dc"/>
    <xsd:import namespace="0a50c1b3-cc6d-4a13-ad05-ba85da5ad2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285fa6-761d-49d1-a461-66208846b1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50c1b3-cc6d-4a13-ad05-ba85da5ad2e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09757a2-2468-4219-b540-f747c76874a4}" ma:internalName="TaxCatchAll" ma:showField="CatchAllData" ma:web="0a50c1b3-cc6d-4a13-ad05-ba85da5ad2e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285fa6-761d-49d1-a461-66208846b1dc">
      <Terms xmlns="http://schemas.microsoft.com/office/infopath/2007/PartnerControls"/>
    </lcf76f155ced4ddcb4097134ff3c332f>
    <TaxCatchAll xmlns="0a50c1b3-cc6d-4a13-ad05-ba85da5ad2e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153AFD-DF1B-4088-9F5D-B00868B873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285fa6-761d-49d1-a461-66208846b1dc"/>
    <ds:schemaRef ds:uri="0a50c1b3-cc6d-4a13-ad05-ba85da5ad2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A1BCEE9-FFF0-4AFE-A773-FB3C41532322}">
  <ds:schemaRefs>
    <ds:schemaRef ds:uri="http://schemas.microsoft.com/office/2006/metadata/properties"/>
    <ds:schemaRef ds:uri="http://www.w3.org/XML/1998/namespace"/>
    <ds:schemaRef ds:uri="0a50c1b3-cc6d-4a13-ad05-ba85da5ad2e0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c6285fa6-761d-49d1-a461-66208846b1dc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4A940A7-6D9D-4DCF-B744-41067A2DB6F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1070</Words>
  <Application>Microsoft Office PowerPoint</Application>
  <PresentationFormat>Widescreen</PresentationFormat>
  <Paragraphs>160</Paragraphs>
  <Slides>18</Slides>
  <Notes>17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Aptos</vt:lpstr>
      <vt:lpstr>Arial</vt:lpstr>
      <vt:lpstr>Bookman Old Style</vt:lpstr>
      <vt:lpstr>Calibri</vt:lpstr>
      <vt:lpstr>Calibri Light</vt:lpstr>
      <vt:lpstr>Cambria Math</vt:lpstr>
      <vt:lpstr>DM Sans</vt:lpstr>
      <vt:lpstr>DM Serif Text</vt:lpstr>
      <vt:lpstr>Tahoma</vt:lpstr>
      <vt:lpstr>Wingdings</vt:lpstr>
      <vt:lpstr>Office Theme</vt:lpstr>
      <vt:lpstr>3_Office Theme</vt:lpstr>
      <vt:lpstr>Prospects for squeezed clock interferometry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Harte</dc:creator>
  <cp:lastModifiedBy>Hobson, Richard S</cp:lastModifiedBy>
  <cp:revision>22</cp:revision>
  <dcterms:created xsi:type="dcterms:W3CDTF">2021-08-27T17:38:04Z</dcterms:created>
  <dcterms:modified xsi:type="dcterms:W3CDTF">2025-08-21T11:48:16Z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0x01010057CA1E1007DEC640AD3DBE254F2CA6D3</vt:lpwstr>
  </property>
</Properties>
</file>