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01" r:id="rId1"/>
    <p:sldMasterId id="2147483816" r:id="rId2"/>
    <p:sldMasterId id="2147483803" r:id="rId3"/>
    <p:sldMasterId id="2147483821" r:id="rId4"/>
  </p:sldMasterIdLst>
  <p:notesMasterIdLst>
    <p:notesMasterId r:id="rId30"/>
  </p:notesMasterIdLst>
  <p:sldIdLst>
    <p:sldId id="450" r:id="rId5"/>
    <p:sldId id="606" r:id="rId6"/>
    <p:sldId id="509" r:id="rId7"/>
    <p:sldId id="626" r:id="rId8"/>
    <p:sldId id="513" r:id="rId9"/>
    <p:sldId id="516" r:id="rId10"/>
    <p:sldId id="631" r:id="rId11"/>
    <p:sldId id="511" r:id="rId12"/>
    <p:sldId id="524" r:id="rId13"/>
    <p:sldId id="600" r:id="rId14"/>
    <p:sldId id="605" r:id="rId15"/>
    <p:sldId id="601" r:id="rId16"/>
    <p:sldId id="623" r:id="rId17"/>
    <p:sldId id="588" r:id="rId18"/>
    <p:sldId id="574" r:id="rId19"/>
    <p:sldId id="627" r:id="rId20"/>
    <p:sldId id="643" r:id="rId21"/>
    <p:sldId id="530" r:id="rId22"/>
    <p:sldId id="634" r:id="rId23"/>
    <p:sldId id="635" r:id="rId24"/>
    <p:sldId id="625" r:id="rId25"/>
    <p:sldId id="628" r:id="rId26"/>
    <p:sldId id="633" r:id="rId27"/>
    <p:sldId id="629" r:id="rId28"/>
    <p:sldId id="630" r:id="rId29"/>
  </p:sldIdLst>
  <p:sldSz cx="12192000" cy="6858000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860D520-8EE2-48C0-8A0E-73FB2694EBEF}">
          <p14:sldIdLst>
            <p14:sldId id="450"/>
            <p14:sldId id="606"/>
            <p14:sldId id="509"/>
            <p14:sldId id="626"/>
            <p14:sldId id="513"/>
            <p14:sldId id="516"/>
            <p14:sldId id="631"/>
            <p14:sldId id="511"/>
            <p14:sldId id="524"/>
            <p14:sldId id="600"/>
            <p14:sldId id="605"/>
            <p14:sldId id="601"/>
            <p14:sldId id="623"/>
            <p14:sldId id="588"/>
          </p14:sldIdLst>
        </p14:section>
        <p14:section name="Backup" id="{7EADCAEA-C2C9-473D-B4E0-49ACAE42D397}">
          <p14:sldIdLst>
            <p14:sldId id="574"/>
            <p14:sldId id="627"/>
            <p14:sldId id="643"/>
            <p14:sldId id="530"/>
            <p14:sldId id="634"/>
            <p14:sldId id="635"/>
            <p14:sldId id="625"/>
            <p14:sldId id="628"/>
            <p14:sldId id="633"/>
            <p14:sldId id="629"/>
            <p14:sldId id="63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064A2"/>
    <a:srgbClr val="953735"/>
    <a:srgbClr val="8C3836"/>
    <a:srgbClr val="5C4776"/>
    <a:srgbClr val="000000"/>
    <a:srgbClr val="DFDDFF"/>
    <a:srgbClr val="002060"/>
    <a:srgbClr val="0F2D69"/>
    <a:srgbClr val="2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09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426" y="1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62" y="84"/>
      </p:cViewPr>
      <p:guideLst/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461" y="0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8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611" y="4714653"/>
            <a:ext cx="5335867" cy="446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461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143237-E697-43E9-94C4-2D79B2BB1A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273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971D9-D6B8-AD3A-1733-598344EB2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F18362-208E-AF6B-B9E8-F2BBDC27FE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7222AA-0D2B-2328-4018-B09A942020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7B8B0D-CD0C-B6C7-DDA8-D6BE205E47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3D1CD-437B-48AE-A6FF-FC108EE4ED2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51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4AB40-4F15-B263-8874-CBCB832CB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4BA82C-6064-288F-705A-B5B0DDD883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CDB909-B6B1-EA63-EA23-32B533BC44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5EB5CC-CC6B-C4C7-6227-BA70D37205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3D1CD-437B-48AE-A6FF-FC108EE4ED2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8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3D1CD-437B-48AE-A6FF-FC108EE4ED2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02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3D1CD-437B-48AE-A6FF-FC108EE4ED2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71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56531-9B46-4BDE-F2EE-FD5A9E3E6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373E98-FC4E-CAEC-58AC-3261804A80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DB9DD7-BF9C-6426-7D3D-081BB0E09D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D1BA76-2A48-4119-8FA5-4AE8D71F3C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3D1CD-437B-48AE-A6FF-FC108EE4ED2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29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DBBAD-EA60-D733-3109-6A78CA30C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B54FEE-FBAB-C6D1-2C97-EA13CB0874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69E8F4-A50D-E8D3-370D-7655FDE06C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D33C63-7628-D53E-A2FE-73FE2B469C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3D1CD-437B-48AE-A6FF-FC108EE4ED2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76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611780"/>
            <a:ext cx="43861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bg1"/>
                </a:solidFill>
              </a:rPr>
              <a:t>November 4 2020 – </a:t>
            </a:r>
            <a:r>
              <a:rPr lang="en-GB" sz="1000" b="1" dirty="0">
                <a:solidFill>
                  <a:schemeClr val="bg1"/>
                </a:solidFill>
              </a:rPr>
              <a:t>LHCb upgrade 1b/2 electronics kick-off workshop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57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63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81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727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585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03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483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299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1" y="6611780"/>
            <a:ext cx="4110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bg1"/>
                </a:solidFill>
              </a:rPr>
              <a:t>November</a:t>
            </a:r>
            <a:r>
              <a:rPr lang="en-US" sz="1000" b="1" baseline="0" dirty="0">
                <a:solidFill>
                  <a:schemeClr val="bg1"/>
                </a:solidFill>
              </a:rPr>
              <a:t> 16</a:t>
            </a:r>
            <a:r>
              <a:rPr lang="en-US" sz="1000" b="1" dirty="0">
                <a:solidFill>
                  <a:schemeClr val="bg1"/>
                </a:solidFill>
              </a:rPr>
              <a:t> 2017 – </a:t>
            </a:r>
            <a:r>
              <a:rPr lang="en-GB" sz="1000" b="1" dirty="0">
                <a:solidFill>
                  <a:schemeClr val="bg1"/>
                </a:solidFill>
              </a:rPr>
              <a:t>ATLAS Upgrade Week Common Electronics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353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1" y="606961"/>
            <a:ext cx="12148459" cy="773340"/>
          </a:xfrm>
        </p:spPr>
        <p:txBody>
          <a:bodyPr>
            <a:normAutofit/>
          </a:bodyPr>
          <a:lstStyle>
            <a:lvl1pPr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5600" y="1420949"/>
            <a:ext cx="10515600" cy="4401918"/>
          </a:xfr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q"/>
              <a:defRPr sz="1800"/>
            </a:lvl1pPr>
            <a:lvl2pPr marL="685800" indent="-228600">
              <a:buFont typeface="Wingdings" panose="05000000000000000000" pitchFamily="2" charset="2"/>
              <a:buChar char="§"/>
              <a:defRPr sz="1600"/>
            </a:lvl2pPr>
            <a:lvl3pPr marL="1143000" indent="-228600">
              <a:buFont typeface="Courier New" panose="02070309020205020404" pitchFamily="49" charset="0"/>
              <a:buChar char="o"/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  Click to edit Master text styles</a:t>
            </a:r>
          </a:p>
          <a:p>
            <a:pPr lvl="1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479098" y="258537"/>
            <a:ext cx="3276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chemeClr val="accent1">
                    <a:lumMod val="50000"/>
                  </a:schemeClr>
                </a:solidFill>
              </a:rPr>
              <a:t>xTCA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 Evaluation</a:t>
            </a:r>
            <a:r>
              <a:rPr lang="en-GB" sz="1400" baseline="0" dirty="0">
                <a:solidFill>
                  <a:schemeClr val="accent1">
                    <a:lumMod val="50000"/>
                  </a:schemeClr>
                </a:solidFill>
              </a:rPr>
              <a:t> Project – EP-ESE-BE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53446" y="89805"/>
            <a:ext cx="2296585" cy="432254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GB" dirty="0"/>
              <a:t>Chapter</a:t>
            </a:r>
          </a:p>
        </p:txBody>
      </p:sp>
    </p:spTree>
    <p:extLst>
      <p:ext uri="{BB962C8B-B14F-4D97-AF65-F5344CB8AC3E}">
        <p14:creationId xmlns:p14="http://schemas.microsoft.com/office/powerpoint/2010/main" val="1675346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58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611780"/>
            <a:ext cx="22862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bg1"/>
                </a:solidFill>
              </a:rPr>
              <a:t>ATLAS Upgrade Week – April 2025</a:t>
            </a:r>
          </a:p>
        </p:txBody>
      </p:sp>
    </p:spTree>
    <p:extLst>
      <p:ext uri="{BB962C8B-B14F-4D97-AF65-F5344CB8AC3E}">
        <p14:creationId xmlns:p14="http://schemas.microsoft.com/office/powerpoint/2010/main" val="27025307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440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846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413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6431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6651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8133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4021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402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5235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91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1" y="6611780"/>
            <a:ext cx="17411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bg1"/>
                </a:solidFill>
              </a:rPr>
              <a:t>May</a:t>
            </a:r>
            <a:r>
              <a:rPr lang="en-US" sz="1000" b="1" baseline="0" dirty="0">
                <a:solidFill>
                  <a:schemeClr val="bg1"/>
                </a:solidFill>
              </a:rPr>
              <a:t> 28</a:t>
            </a:r>
            <a:r>
              <a:rPr lang="en-US" sz="1000" b="1" dirty="0">
                <a:solidFill>
                  <a:schemeClr val="bg1"/>
                </a:solidFill>
              </a:rPr>
              <a:t> 2020 – </a:t>
            </a:r>
            <a:r>
              <a:rPr lang="fr-CH" sz="1000" b="1" dirty="0">
                <a:solidFill>
                  <a:schemeClr val="bg1"/>
                </a:solidFill>
              </a:rPr>
              <a:t>ACES 2020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307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611780"/>
            <a:ext cx="1184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bg1"/>
                </a:solidFill>
              </a:rPr>
              <a:t>ECB March 2025</a:t>
            </a:r>
          </a:p>
        </p:txBody>
      </p:sp>
    </p:spTree>
    <p:extLst>
      <p:ext uri="{BB962C8B-B14F-4D97-AF65-F5344CB8AC3E}">
        <p14:creationId xmlns:p14="http://schemas.microsoft.com/office/powerpoint/2010/main" val="246189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611780"/>
            <a:ext cx="2467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bg1"/>
                </a:solidFill>
              </a:rPr>
              <a:t>Atlas upgrade week –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702530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611780"/>
            <a:ext cx="26484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 err="1">
                <a:solidFill>
                  <a:schemeClr val="bg1"/>
                </a:solidFill>
              </a:rPr>
              <a:t>xTCA</a:t>
            </a:r>
            <a:r>
              <a:rPr lang="en-US" sz="1000" b="1" dirty="0">
                <a:solidFill>
                  <a:schemeClr val="bg1"/>
                </a:solidFill>
              </a:rPr>
              <a:t> interest group meeting – May 2025</a:t>
            </a:r>
          </a:p>
        </p:txBody>
      </p:sp>
    </p:spTree>
    <p:extLst>
      <p:ext uri="{BB962C8B-B14F-4D97-AF65-F5344CB8AC3E}">
        <p14:creationId xmlns:p14="http://schemas.microsoft.com/office/powerpoint/2010/main" val="2702530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577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93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518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5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 flipH="1">
            <a:off x="0" y="0"/>
            <a:ext cx="12192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0">
                <a:srgbClr val="214F87">
                  <a:lumMod val="84000"/>
                  <a:lumOff val="16000"/>
                </a:srgbClr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 userDrawn="1"/>
        </p:nvSpPr>
        <p:spPr>
          <a:xfrm rot="178783" flipH="1">
            <a:off x="-1796207" y="133801"/>
            <a:ext cx="16788139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4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3" cstate="email">
            <a:clrChange>
              <a:clrFrom>
                <a:srgbClr val="265184"/>
              </a:clrFrom>
              <a:clrTo>
                <a:srgbClr val="26518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674168" y="3052"/>
            <a:ext cx="517833" cy="39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14000">
                <a:srgbClr val="214F87"/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21" name="Oval 20"/>
          <p:cNvSpPr/>
          <p:nvPr userDrawn="1"/>
        </p:nvSpPr>
        <p:spPr>
          <a:xfrm rot="151944" flipH="1">
            <a:off x="-2650952" y="5387852"/>
            <a:ext cx="16788139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3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14000">
                <a:srgbClr val="214F87"/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21" name="Oval 20"/>
          <p:cNvSpPr/>
          <p:nvPr userDrawn="1"/>
        </p:nvSpPr>
        <p:spPr>
          <a:xfrm rot="151944" flipH="1">
            <a:off x="-3087180" y="5354296"/>
            <a:ext cx="16788139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49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5" r:id="rId2"/>
    <p:sldLayoutId id="2147483834" r:id="rId3"/>
    <p:sldLayoutId id="2147483817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9CA58-B5EB-490C-AA4C-FEE31597364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76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9" r:id="rId12"/>
    <p:sldLayoutId id="214748382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05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aismisc.cern.ch/aismisc/f?p=117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aismisc.cern.ch/aismisc/f?p=117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hyperlink" Target="https://schroff.nvent.com/en/schroff/11990-190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www.eltek.com/products/flatpack-s-1u-power-shelve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aismisc.cern.ch/aismisc/f?p=117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042718"/>
            <a:ext cx="12192000" cy="3567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3200" b="1" i="1" dirty="0">
                <a:solidFill>
                  <a:schemeClr val="bg1"/>
                </a:solidFill>
              </a:rPr>
              <a:t>ATCA shelf procurement</a:t>
            </a:r>
            <a:endParaRPr lang="fr-CH" sz="3200" b="1" i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fr-CH" sz="3200" b="1" i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fr-CH" sz="3200" b="1" i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fr-CH" sz="2000" dirty="0">
                <a:solidFill>
                  <a:schemeClr val="bg1"/>
                </a:solidFill>
              </a:rPr>
              <a:t>EP-ESE  -  PS &amp; </a:t>
            </a:r>
            <a:r>
              <a:rPr lang="fr-CH" sz="2000" dirty="0" err="1">
                <a:solidFill>
                  <a:schemeClr val="bg1"/>
                </a:solidFill>
              </a:rPr>
              <a:t>Crate</a:t>
            </a:r>
            <a:r>
              <a:rPr lang="fr-CH" sz="2000" dirty="0">
                <a:solidFill>
                  <a:schemeClr val="bg1"/>
                </a:solidFill>
              </a:rPr>
              <a:t> service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320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A820EF-91BD-A856-153E-C746B8F89B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2">
            <a:extLst>
              <a:ext uri="{FF2B5EF4-FFF2-40B4-BE49-F238E27FC236}">
                <a16:creationId xmlns:a16="http://schemas.microsoft.com/office/drawing/2014/main" id="{7813A1AE-267B-F06D-56F2-22E06D07BF47}"/>
              </a:ext>
            </a:extLst>
          </p:cNvPr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ATCA EOL notification from </a:t>
            </a:r>
            <a:r>
              <a:rPr lang="en-GB" sz="2400" b="1" dirty="0" err="1">
                <a:solidFill>
                  <a:schemeClr val="tx2">
                    <a:lumMod val="75000"/>
                  </a:schemeClr>
                </a:solidFill>
              </a:rPr>
              <a:t>nVent</a:t>
            </a:r>
            <a:endParaRPr lang="en-GB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20EB4-900C-D05D-8D93-AF58D59D761A}"/>
              </a:ext>
            </a:extLst>
          </p:cNvPr>
          <p:cNvSpPr/>
          <p:nvPr/>
        </p:nvSpPr>
        <p:spPr>
          <a:xfrm>
            <a:off x="313765" y="608116"/>
            <a:ext cx="10201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Announced end of January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5B3C04-02D2-4ADE-B149-8501925235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27" y="737618"/>
            <a:ext cx="3515118" cy="59473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F63E90-C62C-AD20-91BD-1B81238956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246" y="737618"/>
            <a:ext cx="3553989" cy="59473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D24FF7-85BC-A419-48DF-EB343B9C63F8}"/>
              </a:ext>
            </a:extLst>
          </p:cNvPr>
          <p:cNvSpPr txBox="1"/>
          <p:nvPr/>
        </p:nvSpPr>
        <p:spPr>
          <a:xfrm>
            <a:off x="313765" y="2254724"/>
            <a:ext cx="3643512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Summary: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br>
              <a:rPr lang="en-GB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b="1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has EOL its </a:t>
            </a:r>
            <a:r>
              <a:rPr lang="en-GB" sz="18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ATCA product line. Some chassis can still be ordered on request.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18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CERN procurement frame-contract is part of the exception.</a:t>
            </a:r>
          </a:p>
        </p:txBody>
      </p:sp>
    </p:spTree>
    <p:extLst>
      <p:ext uri="{BB962C8B-B14F-4D97-AF65-F5344CB8AC3E}">
        <p14:creationId xmlns:p14="http://schemas.microsoft.com/office/powerpoint/2010/main" val="3961766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9F95F-F5C4-1623-231D-7EAE21F33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2">
            <a:extLst>
              <a:ext uri="{FF2B5EF4-FFF2-40B4-BE49-F238E27FC236}">
                <a16:creationId xmlns:a16="http://schemas.microsoft.com/office/drawing/2014/main" id="{B6A8AABB-2D89-1D57-D50F-F2327E029780}"/>
              </a:ext>
            </a:extLst>
          </p:cNvPr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ATCA EOL notification from </a:t>
            </a:r>
            <a:r>
              <a:rPr lang="en-GB" sz="2400" b="1" dirty="0" err="1">
                <a:solidFill>
                  <a:schemeClr val="tx2">
                    <a:lumMod val="75000"/>
                  </a:schemeClr>
                </a:solidFill>
              </a:rPr>
              <a:t>nVent</a:t>
            </a:r>
            <a:endParaRPr lang="en-GB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1EF734-CD03-408D-BD35-8BF6C5700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474" y="1394210"/>
            <a:ext cx="8641526" cy="496817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58958AB-26E1-65B5-67C9-BA1A0FB5F14B}"/>
              </a:ext>
            </a:extLst>
          </p:cNvPr>
          <p:cNvSpPr/>
          <p:nvPr/>
        </p:nvSpPr>
        <p:spPr>
          <a:xfrm>
            <a:off x="313765" y="608116"/>
            <a:ext cx="92759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Replies from </a:t>
            </a:r>
            <a:r>
              <a:rPr lang="en-GB" sz="2000" b="1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“global product manager systems” for procurement and maintenance contract B1660: </a:t>
            </a:r>
          </a:p>
        </p:txBody>
      </p:sp>
    </p:spTree>
    <p:extLst>
      <p:ext uri="{BB962C8B-B14F-4D97-AF65-F5344CB8AC3E}">
        <p14:creationId xmlns:p14="http://schemas.microsoft.com/office/powerpoint/2010/main" val="3178772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4B77D-F5F3-A263-C25C-64D6D8E27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2">
            <a:extLst>
              <a:ext uri="{FF2B5EF4-FFF2-40B4-BE49-F238E27FC236}">
                <a16:creationId xmlns:a16="http://schemas.microsoft.com/office/drawing/2014/main" id="{8E27086D-3806-D1E6-EF63-F82FF07E5260}"/>
              </a:ext>
            </a:extLst>
          </p:cNvPr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ATCA EOL notification from </a:t>
            </a:r>
            <a:r>
              <a:rPr lang="en-GB" sz="2400" b="1" dirty="0" err="1">
                <a:solidFill>
                  <a:schemeClr val="tx2">
                    <a:lumMod val="75000"/>
                  </a:schemeClr>
                </a:solidFill>
              </a:rPr>
              <a:t>nVent</a:t>
            </a: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30A7F0-2610-EFE6-1F48-AF0D6A6E65AB}"/>
              </a:ext>
            </a:extLst>
          </p:cNvPr>
          <p:cNvSpPr/>
          <p:nvPr/>
        </p:nvSpPr>
        <p:spPr>
          <a:xfrm>
            <a:off x="313765" y="608116"/>
            <a:ext cx="11268635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Some considerations</a:t>
            </a:r>
            <a:br>
              <a:rPr lang="en-GB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2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Place your ATCA chassis orders (request in the tech DB) </a:t>
            </a: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as soon as possible </a:t>
            </a: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!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					</a:t>
            </a: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https://aismisc.cern.ch/aismisc/f?p=117</a:t>
            </a: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Consider </a:t>
            </a: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increased spare quantities</a:t>
            </a: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in particular for modules (Shelf Man, cooling units, PEM)</a:t>
            </a: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Order other </a:t>
            </a: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ATCA components asap </a:t>
            </a: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 Filer-panels and air filters (available at the CERN stores), mechanical latches, connectors, other COTS ATCA blades, etc.</a:t>
            </a: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673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>
            <a:extLst>
              <a:ext uri="{FF2B5EF4-FFF2-40B4-BE49-F238E27FC236}">
                <a16:creationId xmlns:a16="http://schemas.microsoft.com/office/drawing/2014/main" id="{847188B3-E6DB-201B-046F-BD92D0867BE8}"/>
              </a:ext>
            </a:extLst>
          </p:cNvPr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ATCA 2-slots pizza-box chassis from </a:t>
            </a:r>
            <a:r>
              <a:rPr lang="en-GB" sz="2400" b="1" dirty="0" err="1">
                <a:solidFill>
                  <a:schemeClr val="tx2">
                    <a:lumMod val="75000"/>
                  </a:schemeClr>
                </a:solidFill>
              </a:rPr>
              <a:t>nVent</a:t>
            </a:r>
            <a:endParaRPr lang="en-GB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FB8414-95E4-4CF7-E4FB-0A625A58D404}"/>
              </a:ext>
            </a:extLst>
          </p:cNvPr>
          <p:cNvSpPr/>
          <p:nvPr/>
        </p:nvSpPr>
        <p:spPr>
          <a:xfrm>
            <a:off x="313765" y="1070926"/>
            <a:ext cx="11701451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Available from the electronics pool catalogue but currently out of stock</a:t>
            </a: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Not part of the frame-contract with </a:t>
            </a:r>
            <a:r>
              <a:rPr lang="en-GB" sz="24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endParaRPr lang="en-GB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Purchase option requested a user a few weeks ago</a:t>
            </a: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reply</a:t>
            </a:r>
          </a:p>
          <a:p>
            <a:pPr marL="800100" lvl="1" indent="-34290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Production still possible but…</a:t>
            </a:r>
          </a:p>
          <a:p>
            <a:pPr marL="800100" lvl="1" indent="-34290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MOQ 30 units</a:t>
            </a:r>
          </a:p>
          <a:p>
            <a:pPr marL="800100" lvl="1" indent="-34290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Long delivery lead-time (6 months)</a:t>
            </a:r>
          </a:p>
          <a:p>
            <a:pPr marL="800100" lvl="1" indent="-34290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Estimated unit price: 3.4 kCHF </a:t>
            </a:r>
            <a:b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171700" lvl="4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Atlas and CMS contacted to check their overall needs (leading to 14 units)</a:t>
            </a:r>
          </a:p>
          <a:p>
            <a:pPr marL="2171700" lvl="4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4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Any additional interest ?</a:t>
            </a:r>
          </a:p>
        </p:txBody>
      </p:sp>
      <p:pic>
        <p:nvPicPr>
          <p:cNvPr id="5" name="Picture 4" descr="A black electronic device with a lid open&#10;&#10;AI-generated content may be incorrect.">
            <a:extLst>
              <a:ext uri="{FF2B5EF4-FFF2-40B4-BE49-F238E27FC236}">
                <a16:creationId xmlns:a16="http://schemas.microsoft.com/office/drawing/2014/main" id="{95846B80-9566-317D-918B-E6EA47E8F9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5767" y="2645663"/>
            <a:ext cx="5166233" cy="261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466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844225"/>
            <a:ext cx="9144000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200" spc="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594084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743201"/>
            <a:ext cx="9144000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200" spc="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707066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ATCA shelf and - 48V rectifier specification summary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ctangle 16"/>
          <p:cNvSpPr/>
          <p:nvPr/>
        </p:nvSpPr>
        <p:spPr>
          <a:xfrm>
            <a:off x="1775520" y="3365478"/>
            <a:ext cx="8446806" cy="3085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Standards, Rules and Regulations: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PICMG standard: </a:t>
            </a:r>
          </a:p>
          <a:p>
            <a:pPr marL="1200150" lvl="2" indent="-285750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AdvancedTCA base specification PICMG-3.0 Revision-3.0</a:t>
            </a:r>
          </a:p>
          <a:p>
            <a:pPr marL="1200150" lvl="2" indent="-285750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AdvancedTCA base extensions specification PICMG-3.7 Revision-1.0 section 5 for cooling aspects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Intel specification: IPMI v2.0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EMC compliance: CISPR22 and CISPR24 Class A and IEC/EN 61000-6-3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Safety standard: IEC/EN 60950-1 and CERN IS-23 and IS-41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Ethernet standard: IEEE standard 802.3 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ROHS compliance: WEEE Directive 2012/19/EU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CE compliance and related regulations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1775519" y="822302"/>
            <a:ext cx="79470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Other requirements:</a:t>
            </a:r>
          </a:p>
          <a:p>
            <a:endParaRPr lang="fr-CH" sz="16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r>
              <a:rPr lang="fr-CH" sz="1600" b="1" i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Electrical</a:t>
            </a:r>
            <a:endParaRPr lang="fr-CH" sz="16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Shelf</a:t>
            </a:r>
            <a:r>
              <a:rPr lang="fr-CH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power distribution for minimum: 400W (front </a:t>
            </a:r>
            <a:r>
              <a:rPr lang="fr-CH" sz="16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blade</a:t>
            </a:r>
            <a:r>
              <a:rPr lang="fr-CH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) + 50W (RTM) to </a:t>
            </a:r>
            <a:r>
              <a:rPr lang="fr-CH" sz="16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each</a:t>
            </a:r>
            <a:r>
              <a:rPr lang="fr-CH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slot </a:t>
            </a:r>
          </a:p>
          <a:p>
            <a:endParaRPr lang="fr-CH" sz="16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r>
              <a:rPr lang="fr-CH" sz="1600" b="1" i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Shelf</a:t>
            </a:r>
            <a:r>
              <a:rPr lang="fr-CH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manager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Based on Pigeon Point Systems ShMM700 or newer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Support the following protocols and interfaces: RMCP, SNMP, SSH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Support for HPM.1 and HPM.3</a:t>
            </a:r>
          </a:p>
        </p:txBody>
      </p:sp>
    </p:spTree>
    <p:extLst>
      <p:ext uri="{BB962C8B-B14F-4D97-AF65-F5344CB8AC3E}">
        <p14:creationId xmlns:p14="http://schemas.microsoft.com/office/powerpoint/2010/main" val="1972822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9BDBE2-25AF-3C2F-B08E-5847F9E7A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082898"/>
            <a:ext cx="12192000" cy="2894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3200" b="1" i="1" dirty="0">
                <a:solidFill>
                  <a:schemeClr val="bg1"/>
                </a:solidFill>
              </a:rPr>
              <a:t>Additional info from the Power </a:t>
            </a:r>
          </a:p>
          <a:p>
            <a:pPr algn="ctr">
              <a:lnSpc>
                <a:spcPct val="200000"/>
              </a:lnSpc>
            </a:pPr>
            <a:r>
              <a:rPr lang="en-GB" sz="3200" b="1" i="1" dirty="0">
                <a:solidFill>
                  <a:schemeClr val="bg1"/>
                </a:solidFill>
              </a:rPr>
              <a:t>Supply and Crate service </a:t>
            </a:r>
            <a:br>
              <a:rPr lang="en-GB" sz="3200" b="1" i="1" dirty="0">
                <a:solidFill>
                  <a:schemeClr val="bg1"/>
                </a:solidFill>
              </a:rPr>
            </a:br>
            <a:endParaRPr lang="fr-CH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828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cern.ch\dfs\Users\v\vbobilli\Documents\meeting\P10003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2404" y="376261"/>
            <a:ext cx="3953467" cy="26407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048369" y="3112056"/>
            <a:ext cx="1991305" cy="261638"/>
          </a:xfrm>
          <a:prstGeom prst="rect">
            <a:avLst/>
          </a:prstGeom>
          <a:noFill/>
        </p:spPr>
        <p:txBody>
          <a:bodyPr wrap="none" lIns="91467" tIns="45734" rIns="91467" bIns="45734" rtlCol="0">
            <a:spAutoFit/>
          </a:bodyPr>
          <a:lstStyle/>
          <a:p>
            <a:r>
              <a:rPr lang="en-US" sz="1100" b="1" dirty="0">
                <a:latin typeface="Calibri" pitchFamily="34" charset="0"/>
              </a:rPr>
              <a:t>LVPS and crate service test rigs</a:t>
            </a:r>
            <a:endParaRPr lang="en-GB" sz="1100" b="1" dirty="0">
              <a:latin typeface="Calibri" pitchFamily="34" charset="0"/>
            </a:endParaRPr>
          </a:p>
        </p:txBody>
      </p:sp>
      <p:sp>
        <p:nvSpPr>
          <p:cNvPr id="8" name="Introduction to specifications for the CMS Outer Tracker power supplies"/>
          <p:cNvSpPr txBox="1">
            <a:spLocks noGrp="1"/>
          </p:cNvSpPr>
          <p:nvPr/>
        </p:nvSpPr>
        <p:spPr>
          <a:xfrm>
            <a:off x="353172" y="172666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400" dirty="0">
                <a:solidFill>
                  <a:srgbClr val="002060"/>
                </a:solidFill>
              </a:rPr>
              <a:t>Current service for LHC PS &amp; VME crates   </a:t>
            </a:r>
            <a:r>
              <a:rPr lang="en-GB" sz="2400" i="1" dirty="0">
                <a:solidFill>
                  <a:srgbClr val="002060"/>
                </a:solidFill>
              </a:rPr>
              <a:t>(reminder)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91011" y="6134831"/>
            <a:ext cx="2496251" cy="261638"/>
          </a:xfrm>
          <a:prstGeom prst="rect">
            <a:avLst/>
          </a:prstGeom>
          <a:noFill/>
        </p:spPr>
        <p:txBody>
          <a:bodyPr wrap="none" lIns="91467" tIns="45734" rIns="91467" bIns="45734" rtlCol="0">
            <a:spAutoFit/>
          </a:bodyPr>
          <a:lstStyle/>
          <a:p>
            <a:r>
              <a:rPr lang="en-US" sz="1100" b="1" dirty="0">
                <a:latin typeface="Calibri" pitchFamily="34" charset="0"/>
              </a:rPr>
              <a:t>DB tracking and maintenance workflow</a:t>
            </a:r>
            <a:endParaRPr lang="en-GB" sz="1100" b="1" dirty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2530" y="909539"/>
            <a:ext cx="7497629" cy="3131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US" b="1" i="1" dirty="0">
                <a:solidFill>
                  <a:srgbClr val="002060"/>
                </a:solidFill>
                <a:latin typeface="+mn-lt"/>
              </a:rPr>
              <a:t>Support and maintenance service main tasks</a:t>
            </a:r>
          </a:p>
          <a:p>
            <a:pPr>
              <a:spcBef>
                <a:spcPts val="300"/>
              </a:spcBef>
            </a:pPr>
            <a:r>
              <a:rPr lang="en-US" dirty="0">
                <a:solidFill>
                  <a:srgbClr val="002060"/>
                </a:solidFill>
                <a:latin typeface="+mn-lt"/>
              </a:rPr>
              <a:t>For low and high voltage power supply and crate equipment in use in the LHC experiments at CERN.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Preliminary technical evaluation of new equipment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Common procurement framework (existing contracts)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Testing, support and maintenance (preventive and corrective) with manufacturers </a:t>
            </a:r>
            <a:r>
              <a:rPr lang="en-US" b="1" dirty="0">
                <a:solidFill>
                  <a:srgbClr val="002060"/>
                </a:solidFill>
                <a:latin typeface="+mn-lt"/>
              </a:rPr>
              <a:t>on-site service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+mn-lt"/>
              </a:rPr>
              <a:t>Test rig 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development and maintenance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Central </a:t>
            </a:r>
            <a:r>
              <a:rPr lang="en-US" b="1" dirty="0">
                <a:solidFill>
                  <a:srgbClr val="002060"/>
                </a:solidFill>
                <a:latin typeface="+mn-lt"/>
              </a:rPr>
              <a:t>tracking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of equipment units during its lifetime (</a:t>
            </a:r>
            <a:r>
              <a:rPr lang="en-US" b="1" dirty="0">
                <a:solidFill>
                  <a:srgbClr val="002060"/>
                </a:solidFill>
                <a:latin typeface="+mn-lt"/>
              </a:rPr>
              <a:t>online DB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Communication path: Electronics Coordination Board (ECB)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759720" y="4147404"/>
            <a:ext cx="7497629" cy="257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US" b="1" i="1" dirty="0">
                <a:solidFill>
                  <a:srgbClr val="002060"/>
                </a:solidFill>
                <a:latin typeface="+mn-lt"/>
              </a:rPr>
              <a:t>Key numbers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4 manufacturers (Wiener, Caen, Eltek and Schroff)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1500 chassis (or crates)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1700 PS modules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Over 1000 bulk PS and PFCs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Over </a:t>
            </a:r>
            <a:r>
              <a:rPr lang="en-US" b="1" dirty="0">
                <a:solidFill>
                  <a:srgbClr val="002060"/>
                </a:solidFill>
                <a:latin typeface="+mn-lt"/>
              </a:rPr>
              <a:t>1000 test/year 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by the service (20 tests/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wk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</a:rPr>
              <a:t>About 1000 CAN PSU equipment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FC4E40-FFE7-1443-ABCA-21975E281C8A}"/>
              </a:ext>
            </a:extLst>
          </p:cNvPr>
          <p:cNvGrpSpPr/>
          <p:nvPr/>
        </p:nvGrpSpPr>
        <p:grpSpPr>
          <a:xfrm>
            <a:off x="7370154" y="3951174"/>
            <a:ext cx="4729063" cy="2084120"/>
            <a:chOff x="1223159" y="1981674"/>
            <a:chExt cx="5716014" cy="2519074"/>
          </a:xfrm>
        </p:grpSpPr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316AAAE6-26E5-BB0D-F238-7FF0305BD181}"/>
                </a:ext>
              </a:extLst>
            </p:cNvPr>
            <p:cNvSpPr/>
            <p:nvPr/>
          </p:nvSpPr>
          <p:spPr>
            <a:xfrm rot="5400000">
              <a:off x="3238422" y="2795963"/>
              <a:ext cx="965995" cy="1042547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34F9814C-0C7A-4C5F-81D0-BBBA120826D2}"/>
                </a:ext>
              </a:extLst>
            </p:cNvPr>
            <p:cNvSpPr/>
            <p:nvPr/>
          </p:nvSpPr>
          <p:spPr>
            <a:xfrm rot="10544769">
              <a:off x="1745273" y="1981674"/>
              <a:ext cx="2241775" cy="2046860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F7BD487B-939C-C1E2-87DF-C07ED159B907}"/>
                </a:ext>
              </a:extLst>
            </p:cNvPr>
            <p:cNvSpPr/>
            <p:nvPr/>
          </p:nvSpPr>
          <p:spPr>
            <a:xfrm rot="1345494">
              <a:off x="5161602" y="2932756"/>
              <a:ext cx="965995" cy="1042547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43008BF9-AD2A-0034-0EA7-CB44BA8CE8E2}"/>
                </a:ext>
              </a:extLst>
            </p:cNvPr>
            <p:cNvSpPr/>
            <p:nvPr/>
          </p:nvSpPr>
          <p:spPr>
            <a:xfrm rot="19275319">
              <a:off x="1841597" y="2194503"/>
              <a:ext cx="965995" cy="1042547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88B24B5F-6177-51A4-8ADC-577C518EA079}"/>
                </a:ext>
              </a:extLst>
            </p:cNvPr>
            <p:cNvSpPr/>
            <p:nvPr/>
          </p:nvSpPr>
          <p:spPr>
            <a:xfrm rot="19275319">
              <a:off x="3021213" y="2194504"/>
              <a:ext cx="965995" cy="1042547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626A9B45-1612-42C2-F977-BA7EB0ADE526}"/>
                </a:ext>
              </a:extLst>
            </p:cNvPr>
            <p:cNvSpPr/>
            <p:nvPr/>
          </p:nvSpPr>
          <p:spPr>
            <a:xfrm rot="19275319">
              <a:off x="4200830" y="2194502"/>
              <a:ext cx="965995" cy="1042547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CAEE0D8E-8CA5-6B5F-B38F-7863D9150174}"/>
                </a:ext>
              </a:extLst>
            </p:cNvPr>
            <p:cNvSpPr/>
            <p:nvPr/>
          </p:nvSpPr>
          <p:spPr>
            <a:xfrm rot="19275319">
              <a:off x="5331956" y="2200440"/>
              <a:ext cx="965995" cy="1042547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C93938D2-92C6-33FC-2A28-B123465B304B}"/>
                </a:ext>
              </a:extLst>
            </p:cNvPr>
            <p:cNvSpPr/>
            <p:nvPr/>
          </p:nvSpPr>
          <p:spPr>
            <a:xfrm rot="11641678">
              <a:off x="2682107" y="2756604"/>
              <a:ext cx="965995" cy="1042547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2C045344-ECEF-462F-6189-7ADF851CF27D}"/>
                </a:ext>
              </a:extLst>
            </p:cNvPr>
            <p:cNvSpPr/>
            <p:nvPr/>
          </p:nvSpPr>
          <p:spPr>
            <a:xfrm rot="11641678">
              <a:off x="5015140" y="2774418"/>
              <a:ext cx="965995" cy="1042547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2847E290-5A98-45B2-E7E1-549224932E36}"/>
                </a:ext>
              </a:extLst>
            </p:cNvPr>
            <p:cNvSpPr/>
            <p:nvPr/>
          </p:nvSpPr>
          <p:spPr>
            <a:xfrm rot="4964960">
              <a:off x="5753572" y="2839513"/>
              <a:ext cx="965995" cy="1042547"/>
            </a:xfrm>
            <a:prstGeom prst="arc">
              <a:avLst>
                <a:gd name="adj1" fmla="val 15489283"/>
                <a:gd name="adj2" fmla="val 405095"/>
              </a:avLst>
            </a:prstGeom>
            <a:ln w="12700">
              <a:solidFill>
                <a:schemeClr val="tx1"/>
              </a:solidFill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3499EE6-DF7E-BF80-26F9-0D0B549711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0129" b="25070"/>
            <a:stretch/>
          </p:blipFill>
          <p:spPr>
            <a:xfrm>
              <a:off x="1223159" y="2078182"/>
              <a:ext cx="5716014" cy="24225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9163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6556" y="1708822"/>
            <a:ext cx="1117350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Launched 2005 for procurement and 2009 for maintenance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Selected list of Wiener and Caen equipment, now also Schroff and Eltek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Fixed repair and verification prices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Valid until 31</a:t>
            </a:r>
            <a:r>
              <a:rPr lang="en-US" sz="2000" baseline="30000" dirty="0">
                <a:solidFill>
                  <a:srgbClr val="002060"/>
                </a:solidFill>
                <a:latin typeface="+mn-lt"/>
              </a:rPr>
              <a:t>st</a:t>
            </a:r>
            <a:r>
              <a:rPr lang="en-US" sz="2000" dirty="0">
                <a:solidFill>
                  <a:srgbClr val="002060"/>
                </a:solidFill>
                <a:latin typeface="+mn-lt"/>
              </a:rPr>
              <a:t> of December 2019 </a:t>
            </a:r>
            <a:r>
              <a:rPr lang="en-US" sz="2000" i="1" dirty="0">
                <a:solidFill>
                  <a:srgbClr val="002060"/>
                </a:solidFill>
                <a:latin typeface="+mn-lt"/>
              </a:rPr>
              <a:t>but </a:t>
            </a: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extended since then until end 2024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8 weeks (56 days) repair turnaround time (Optional accelerated service, Wiener only : 4 weeks)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Yearly purchase option for on-site service (Wiener and Caen only)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Repair warranty duration : 	</a:t>
            </a:r>
          </a:p>
          <a:p>
            <a:pPr marL="2171700" lvl="4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Wiener, Eltek, Schroff:	3 months</a:t>
            </a:r>
          </a:p>
          <a:p>
            <a:pPr marL="2171700" lvl="4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Caen:		4 months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000" dirty="0">
              <a:solidFill>
                <a:srgbClr val="002060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3172" y="1127766"/>
            <a:ext cx="7518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rgbClr val="002060"/>
                </a:solidFill>
                <a:latin typeface="+mj-lt"/>
                <a:ea typeface="+mj-ea"/>
                <a:cs typeface="+mj-cs"/>
                <a:sym typeface="Helvetica"/>
              </a:rPr>
              <a:t>Existing procurement and maintenance frame-contracts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A4381C-9F6A-0696-BA86-3123A01EC438}"/>
              </a:ext>
            </a:extLst>
          </p:cNvPr>
          <p:cNvSpPr txBox="1"/>
          <p:nvPr/>
        </p:nvSpPr>
        <p:spPr>
          <a:xfrm>
            <a:off x="10432638" y="512343"/>
            <a:ext cx="1072426" cy="340519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defRPr>
            </a:lvl1pPr>
          </a:lstStyle>
          <a:p>
            <a:r>
              <a:rPr lang="fr-CH" dirty="0" err="1"/>
              <a:t>Reminder</a:t>
            </a:r>
            <a:endParaRPr lang="fr-CH" dirty="0"/>
          </a:p>
        </p:txBody>
      </p:sp>
      <p:sp>
        <p:nvSpPr>
          <p:cNvPr id="6" name="Introduction to specifications for the CMS Outer Tracker power supplies">
            <a:extLst>
              <a:ext uri="{FF2B5EF4-FFF2-40B4-BE49-F238E27FC236}">
                <a16:creationId xmlns:a16="http://schemas.microsoft.com/office/drawing/2014/main" id="{E1162A3E-2819-4B0D-F7F4-B8DAD3D713C0}"/>
              </a:ext>
            </a:extLst>
          </p:cNvPr>
          <p:cNvSpPr txBox="1">
            <a:spLocks noGrp="1"/>
          </p:cNvSpPr>
          <p:nvPr/>
        </p:nvSpPr>
        <p:spPr>
          <a:xfrm>
            <a:off x="353172" y="172666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r>
              <a:rPr lang="en-GB" sz="2400" dirty="0">
                <a:solidFill>
                  <a:srgbClr val="002060"/>
                </a:solidFill>
              </a:rPr>
              <a:t>Current service for LHC PS &amp; VME crates   </a:t>
            </a:r>
            <a:r>
              <a:rPr lang="en-GB" sz="2400" i="1" dirty="0">
                <a:solidFill>
                  <a:srgbClr val="002060"/>
                </a:solidFill>
              </a:rPr>
              <a:t>(reminder) </a:t>
            </a:r>
          </a:p>
        </p:txBody>
      </p:sp>
    </p:spTree>
    <p:extLst>
      <p:ext uri="{BB962C8B-B14F-4D97-AF65-F5344CB8AC3E}">
        <p14:creationId xmlns:p14="http://schemas.microsoft.com/office/powerpoint/2010/main" val="1677897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F90849-CD80-9969-5F27-E72CA6A7E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F4C905-58F6-740E-F72F-0EB214B7871E}"/>
              </a:ext>
            </a:extLst>
          </p:cNvPr>
          <p:cNvSpPr txBox="1"/>
          <p:nvPr/>
        </p:nvSpPr>
        <p:spPr>
          <a:xfrm>
            <a:off x="1524000" y="2026861"/>
            <a:ext cx="9144000" cy="304698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3200" b="1" i="1" dirty="0">
                <a:solidFill>
                  <a:schemeClr val="bg1"/>
                </a:solidFill>
              </a:rPr>
              <a:t>Reminder on the ATCA chassis frame-contract with </a:t>
            </a:r>
            <a:r>
              <a:rPr lang="en-GB" sz="3200" b="1" i="1" dirty="0" err="1">
                <a:solidFill>
                  <a:schemeClr val="bg1"/>
                </a:solidFill>
              </a:rPr>
              <a:t>nVent</a:t>
            </a:r>
            <a:r>
              <a:rPr lang="en-GB" sz="3200" b="1" i="1" dirty="0">
                <a:solidFill>
                  <a:schemeClr val="bg1"/>
                </a:solidFill>
              </a:rPr>
              <a:t> (Schroff) </a:t>
            </a:r>
            <a:br>
              <a:rPr lang="en-GB" sz="3200" b="1" i="1" dirty="0">
                <a:solidFill>
                  <a:schemeClr val="bg1"/>
                </a:solidFill>
              </a:rPr>
            </a:br>
            <a:br>
              <a:rPr lang="en-GB" sz="3200" b="1" i="1" dirty="0">
                <a:solidFill>
                  <a:schemeClr val="bg1"/>
                </a:solidFill>
              </a:rPr>
            </a:br>
            <a:r>
              <a:rPr lang="en-GB" sz="3200" b="1" i="1" dirty="0">
                <a:solidFill>
                  <a:schemeClr val="bg1"/>
                </a:solidFill>
              </a:rPr>
              <a:t>–</a:t>
            </a:r>
            <a:br>
              <a:rPr lang="en-GB" sz="3200" b="1" i="1" dirty="0">
                <a:solidFill>
                  <a:schemeClr val="bg1"/>
                </a:solidFill>
              </a:rPr>
            </a:br>
            <a:r>
              <a:rPr lang="en-GB" sz="3200" b="1" i="1" dirty="0">
                <a:solidFill>
                  <a:schemeClr val="bg1"/>
                </a:solidFill>
              </a:rPr>
              <a:t> </a:t>
            </a:r>
            <a:br>
              <a:rPr lang="en-GB" sz="3200" b="1" i="1" dirty="0">
                <a:solidFill>
                  <a:schemeClr val="bg1"/>
                </a:solidFill>
              </a:rPr>
            </a:br>
            <a:r>
              <a:rPr lang="en-GB" sz="3200" b="1" i="1" dirty="0">
                <a:solidFill>
                  <a:schemeClr val="bg1"/>
                </a:solidFill>
              </a:rPr>
              <a:t>Procurement and maintenance</a:t>
            </a:r>
            <a:endParaRPr lang="en-US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000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Introduction to specifications for the CMS Outer Tracker power supplies"/>
          <p:cNvSpPr txBox="1">
            <a:spLocks noGrp="1"/>
          </p:cNvSpPr>
          <p:nvPr/>
        </p:nvSpPr>
        <p:spPr>
          <a:xfrm>
            <a:off x="353172" y="172666"/>
            <a:ext cx="10464800" cy="869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1" i="0" u="none" strike="noStrike" cap="none" spc="0" baseline="0">
                <a:ln>
                  <a:noFill/>
                </a:ln>
                <a:solidFill>
                  <a:srgbClr val="06229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algn="l"/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0802" y="155648"/>
            <a:ext cx="1138495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>
                <a:solidFill>
                  <a:srgbClr val="002060"/>
                </a:solidFill>
                <a:latin typeface="+mn-lt"/>
              </a:rPr>
              <a:t>Integration of </a:t>
            </a:r>
            <a:r>
              <a:rPr lang="en-US" sz="2400" b="1" dirty="0" err="1">
                <a:solidFill>
                  <a:srgbClr val="002060"/>
                </a:solidFill>
                <a:latin typeface="+mn-lt"/>
              </a:rPr>
              <a:t>nVent</a:t>
            </a:r>
            <a:r>
              <a:rPr lang="en-US" sz="2400" b="1" dirty="0">
                <a:solidFill>
                  <a:srgbClr val="002060"/>
                </a:solidFill>
                <a:latin typeface="+mn-lt"/>
              </a:rPr>
              <a:t> (Schroff) and Eltek equipment </a:t>
            </a:r>
          </a:p>
          <a:p>
            <a:pPr>
              <a:spcBef>
                <a:spcPts val="1200"/>
              </a:spcBef>
            </a:pPr>
            <a:br>
              <a:rPr lang="en-US" sz="2000" b="1" i="1" dirty="0">
                <a:solidFill>
                  <a:srgbClr val="002060"/>
                </a:solidFill>
                <a:latin typeface="+mn-lt"/>
              </a:rPr>
            </a:br>
            <a:r>
              <a:rPr lang="en-US" sz="2000" b="1" i="1" dirty="0">
                <a:solidFill>
                  <a:srgbClr val="002060"/>
                </a:solidFill>
                <a:latin typeface="+mn-lt"/>
              </a:rPr>
              <a:t>What remains unchanged (LHC PS)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The LHC PS equipment support will continue as today…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				… and so will the current service contributions, tracking DB, test rigs, etc.</a:t>
            </a:r>
          </a:p>
          <a:p>
            <a:pPr>
              <a:spcBef>
                <a:spcPts val="1200"/>
              </a:spcBef>
            </a:pPr>
            <a:br>
              <a:rPr lang="en-GB" sz="1600" b="1" dirty="0">
                <a:solidFill>
                  <a:srgbClr val="002060"/>
                </a:solidFill>
                <a:latin typeface="+mn-lt"/>
              </a:rPr>
            </a:br>
            <a:r>
              <a:rPr lang="en-GB" sz="2000" b="1" i="1" dirty="0">
                <a:solidFill>
                  <a:srgbClr val="002060"/>
                </a:solidFill>
                <a:latin typeface="+mn-lt"/>
              </a:rPr>
              <a:t>Integration of </a:t>
            </a:r>
            <a:r>
              <a:rPr lang="en-GB" sz="2000" b="1" i="1" dirty="0" err="1">
                <a:solidFill>
                  <a:srgbClr val="002060"/>
                </a:solidFill>
                <a:latin typeface="+mn-lt"/>
              </a:rPr>
              <a:t>nVent</a:t>
            </a:r>
            <a:r>
              <a:rPr lang="en-GB" sz="2000" b="1" i="1" dirty="0">
                <a:solidFill>
                  <a:srgbClr val="002060"/>
                </a:solidFill>
                <a:latin typeface="+mn-lt"/>
              </a:rPr>
              <a:t> and Eltek contracts </a:t>
            </a:r>
            <a:endParaRPr lang="en-US" sz="2000" b="1" i="1" dirty="0">
              <a:solidFill>
                <a:srgbClr val="002060"/>
              </a:solidFill>
              <a:latin typeface="+mn-lt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New equipment procurement is made through common PO as it is the case today for Wiener and Caen equipment (requests issued with the tech DB: 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https://aismisc.cern.ch/aismisc/f?p=117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Service level unchanged:</a:t>
            </a:r>
          </a:p>
        </p:txBody>
      </p:sp>
      <p:sp>
        <p:nvSpPr>
          <p:cNvPr id="3" name="Rectangle 2"/>
          <p:cNvSpPr/>
          <p:nvPr/>
        </p:nvSpPr>
        <p:spPr>
          <a:xfrm>
            <a:off x="3766252" y="3852379"/>
            <a:ext cx="7577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Baseline</a:t>
            </a:r>
            <a:r>
              <a:rPr lang="en-US" dirty="0">
                <a:solidFill>
                  <a:srgbClr val="002060"/>
                </a:solidFill>
              </a:rPr>
              <a:t>: Status quo for the LHC PS &amp; crates and same level of service for the new equipment (ATCA)</a:t>
            </a:r>
            <a:endParaRPr lang="fr-CH" dirty="0"/>
          </a:p>
        </p:txBody>
      </p:sp>
      <p:sp>
        <p:nvSpPr>
          <p:cNvPr id="7" name="Rectangle 6"/>
          <p:cNvSpPr/>
          <p:nvPr/>
        </p:nvSpPr>
        <p:spPr>
          <a:xfrm>
            <a:off x="3766252" y="4591109"/>
            <a:ext cx="7577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On-site service</a:t>
            </a:r>
            <a:r>
              <a:rPr lang="en-US" dirty="0">
                <a:solidFill>
                  <a:srgbClr val="002060"/>
                </a:solidFill>
              </a:rPr>
              <a:t>: Service provides tracking DB and logistics. Possible annual fee for the vendor on-site option (not for Schroff and Eltek). </a:t>
            </a:r>
            <a:endParaRPr lang="fr-CH" dirty="0"/>
          </a:p>
        </p:txBody>
      </p:sp>
      <p:sp>
        <p:nvSpPr>
          <p:cNvPr id="9" name="Rectangle 8"/>
          <p:cNvSpPr/>
          <p:nvPr/>
        </p:nvSpPr>
        <p:spPr>
          <a:xfrm>
            <a:off x="3766252" y="5330942"/>
            <a:ext cx="7577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Test rig</a:t>
            </a:r>
            <a:r>
              <a:rPr lang="en-US" dirty="0">
                <a:solidFill>
                  <a:srgbClr val="002060"/>
                </a:solidFill>
              </a:rPr>
              <a:t>: Service develops, maintains and operates a test rig facility and offers testing service free of charge. Annual fee for test equipment rental and maintenance.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571444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C598BB-6DC3-0835-CF2D-AE65C1775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EA88AC-5841-6CEC-70DC-46ABCDB98400}"/>
              </a:ext>
            </a:extLst>
          </p:cNvPr>
          <p:cNvSpPr txBox="1"/>
          <p:nvPr/>
        </p:nvSpPr>
        <p:spPr>
          <a:xfrm>
            <a:off x="1524000" y="2764096"/>
            <a:ext cx="9144000" cy="31700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3200" b="1" i="1" dirty="0">
                <a:solidFill>
                  <a:schemeClr val="bg1"/>
                </a:solidFill>
              </a:rPr>
              <a:t>Backplane qualification</a:t>
            </a:r>
            <a:br>
              <a:rPr lang="en-GB" sz="3200" b="1" i="1" dirty="0">
                <a:solidFill>
                  <a:schemeClr val="bg1"/>
                </a:solidFill>
              </a:rPr>
            </a:br>
            <a:endParaRPr lang="en-GB" sz="3200" b="1" i="1" dirty="0">
              <a:solidFill>
                <a:schemeClr val="bg1"/>
              </a:solidFill>
            </a:endParaRPr>
          </a:p>
          <a:p>
            <a:pPr algn="ctr">
              <a:spcBef>
                <a:spcPts val="1200"/>
              </a:spcBef>
            </a:pPr>
            <a:endParaRPr lang="en-GB" sz="3200" b="1" i="1" dirty="0">
              <a:solidFill>
                <a:schemeClr val="bg1"/>
              </a:solidFill>
            </a:endParaRPr>
          </a:p>
          <a:p>
            <a:pPr algn="ctr">
              <a:spcBef>
                <a:spcPts val="1200"/>
              </a:spcBef>
            </a:pPr>
            <a:br>
              <a:rPr lang="en-GB" sz="3200" b="1" i="1" dirty="0">
                <a:solidFill>
                  <a:schemeClr val="bg1"/>
                </a:solidFill>
              </a:rPr>
            </a:br>
            <a:br>
              <a:rPr lang="en-GB" sz="3200" b="1" i="1" dirty="0">
                <a:solidFill>
                  <a:schemeClr val="bg1"/>
                </a:solidFill>
              </a:rPr>
            </a:br>
            <a:r>
              <a:rPr lang="en-GB" sz="2000" b="1" i="1" dirty="0">
                <a:solidFill>
                  <a:schemeClr val="bg1"/>
                </a:solidFill>
              </a:rPr>
              <a:t>Presented during ACES 2020</a:t>
            </a:r>
            <a:endParaRPr lang="en-US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51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985A33B-94A9-231C-5A01-7E92E3DDC0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242" y="3391850"/>
            <a:ext cx="5809828" cy="33157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2C7C9C-6827-1F88-CEF0-6673AB8C7AE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740" y="76140"/>
            <a:ext cx="5809828" cy="331571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9850" y="0"/>
            <a:ext cx="10690225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GB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ATCA Schroff 40G backplane – VNA measurements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7670" y="1770369"/>
            <a:ext cx="53148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Measurements performed on the dual star 40G backplane for Schroff standard airflow shelves</a:t>
            </a: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2529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Measurements between distant slots</a:t>
            </a: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Slot 1 to Slot 14</a:t>
            </a: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2529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Reference lines:</a:t>
            </a:r>
          </a:p>
          <a:p>
            <a:pPr lvl="1">
              <a:spcBef>
                <a:spcPts val="1200"/>
              </a:spcBef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IEEE 802.3 40Gbase-KR4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51530" y="2498169"/>
            <a:ext cx="534121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/>
              <a:t>RX0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8351530" y="5456034"/>
            <a:ext cx="513282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/>
              <a:t>TX0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30309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DDE98-C1FC-03CD-751D-A96C3180A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9ED1330-5EC2-6CEF-823B-4852B1FAD83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8139" y="3531738"/>
            <a:ext cx="6439066" cy="31556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75D6A4-DA81-5C02-AE63-E8CCB98DB55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2725" y="545907"/>
            <a:ext cx="6434479" cy="3179655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474EDF70-4698-886E-E808-5BB6BFC41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50" y="0"/>
            <a:ext cx="10690225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GB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ATCA Schroff 100G backplane – VNA measurements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80B2EC-7AFF-6404-593B-345413910B75}"/>
              </a:ext>
            </a:extLst>
          </p:cNvPr>
          <p:cNvSpPr/>
          <p:nvPr/>
        </p:nvSpPr>
        <p:spPr>
          <a:xfrm>
            <a:off x="277670" y="1770369"/>
            <a:ext cx="53148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Measurements performed on the dual star 100G backplane for Schroff standard airflow shelves</a:t>
            </a: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2529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Measurements between adjacent slots</a:t>
            </a: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Slot 1 to Slot 2</a:t>
            </a: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2529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Reference lines:</a:t>
            </a:r>
          </a:p>
          <a:p>
            <a:pPr lvl="1">
              <a:spcBef>
                <a:spcPts val="1200"/>
              </a:spcBef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IEEE 802.3 100Gbase-KR4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DDC3AA-64D8-1203-9ADC-3255FEB47AF7}"/>
              </a:ext>
            </a:extLst>
          </p:cNvPr>
          <p:cNvSpPr txBox="1"/>
          <p:nvPr/>
        </p:nvSpPr>
        <p:spPr>
          <a:xfrm>
            <a:off x="6974005" y="2439256"/>
            <a:ext cx="534121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/>
              <a:t>RX0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A1B057-E4EE-6CCF-C37B-84A465DBDD94}"/>
              </a:ext>
            </a:extLst>
          </p:cNvPr>
          <p:cNvSpPr txBox="1"/>
          <p:nvPr/>
        </p:nvSpPr>
        <p:spPr>
          <a:xfrm>
            <a:off x="7112758" y="5421724"/>
            <a:ext cx="513282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/>
              <a:t>TX0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446059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5833" y="3537543"/>
            <a:ext cx="6255223" cy="31361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5833" y="557852"/>
            <a:ext cx="6255223" cy="3115033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9850" y="0"/>
            <a:ext cx="10690225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GB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ATCA Schroff 100G backplane – VNA measurements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7669" y="1770369"/>
            <a:ext cx="541301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Measurements performed on the dual star 100G backplane for Schroff standard airflow shelves</a:t>
            </a: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2529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Measurements between distant slots</a:t>
            </a: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Slot 1 to Slot 14</a:t>
            </a: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2529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Reference lines:</a:t>
            </a:r>
          </a:p>
          <a:p>
            <a:pPr lvl="1">
              <a:spcBef>
                <a:spcPts val="1200"/>
              </a:spcBef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IEEE 802.3 100Gbase-KR4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11737" y="2466552"/>
            <a:ext cx="960632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RX0 TX0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750490" y="5449020"/>
            <a:ext cx="928969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RX2 TX2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060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9850" y="0"/>
            <a:ext cx="10690225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>
              <a:defRPr/>
            </a:pPr>
            <a:r>
              <a:rPr lang="en-GB" sz="2400" b="1" dirty="0">
                <a:solidFill>
                  <a:srgbClr val="0C377B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ATCA Schroff 100G backplane – VNA measurements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277670" y="1770369"/>
            <a:ext cx="635659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b="1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Backplane is compliant with IEEE 802.3 100Gbase-KR4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sz="2000" dirty="0">
              <a:solidFill>
                <a:srgbClr val="22529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Few very minor reflection peaks on adjacent slots might be induced by the test setup (adapter cards)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fr-CH" sz="2000" dirty="0">
              <a:solidFill>
                <a:srgbClr val="22529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sz="2000" dirty="0">
              <a:solidFill>
                <a:srgbClr val="22529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comparison the Comtel 100G backplane has slightly worst results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93" t="19217" r="25119" b="4373"/>
          <a:stretch/>
        </p:blipFill>
        <p:spPr bwMode="auto">
          <a:xfrm>
            <a:off x="6995820" y="945261"/>
            <a:ext cx="5056330" cy="38481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9098" y="4836547"/>
            <a:ext cx="6096000" cy="10761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i="1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Measurements tools: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GB" sz="1600" i="1" dirty="0" err="1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Keysight</a:t>
            </a:r>
            <a:r>
              <a:rPr lang="en-GB" sz="1600" i="1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N5225A PNA 50 GHz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GB" sz="1600" i="1" dirty="0">
                <a:solidFill>
                  <a:srgbClr val="22529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Comtel ATCA adapter cards with coaxial cables </a:t>
            </a:r>
          </a:p>
        </p:txBody>
      </p:sp>
    </p:spTree>
    <p:extLst>
      <p:ext uri="{BB962C8B-B14F-4D97-AF65-F5344CB8AC3E}">
        <p14:creationId xmlns:p14="http://schemas.microsoft.com/office/powerpoint/2010/main" val="3827300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9772" y="1755334"/>
            <a:ext cx="2445132" cy="2445132"/>
          </a:xfrm>
          <a:prstGeom prst="rect">
            <a:avLst/>
          </a:prstGeom>
        </p:spPr>
      </p:pic>
      <p:pic>
        <p:nvPicPr>
          <p:cNvPr id="7" name="Picture 6">
            <a:hlinkClick r:id="rId4"/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9772" y="4954913"/>
            <a:ext cx="2503564" cy="671851"/>
          </a:xfrm>
          <a:prstGeom prst="rect">
            <a:avLst/>
          </a:prstGeom>
        </p:spPr>
      </p:pic>
      <p:sp>
        <p:nvSpPr>
          <p:cNvPr id="8" name="Content Placeholder 12"/>
          <p:cNvSpPr txBox="1">
            <a:spLocks/>
          </p:cNvSpPr>
          <p:nvPr/>
        </p:nvSpPr>
        <p:spPr>
          <a:xfrm>
            <a:off x="9612712" y="4293293"/>
            <a:ext cx="2102378" cy="418083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Schroff/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</a:rPr>
              <a:t>nVent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 ATCA shelf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</a:pPr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66016" y="5716412"/>
            <a:ext cx="22910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Eltek - 48Vdc rectifier system</a:t>
            </a:r>
          </a:p>
        </p:txBody>
      </p:sp>
      <p:sp>
        <p:nvSpPr>
          <p:cNvPr id="10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Outcome of the IT-4604 (shelf) and DO-32713 (rectifier)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1596" y="1316002"/>
            <a:ext cx="557440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Selected companies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ATCA shelf: 	</a:t>
            </a:r>
            <a:r>
              <a:rPr lang="en-GB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(Schroff) 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Power rectifier: 	Eltek</a:t>
            </a:r>
          </a:p>
          <a:p>
            <a:pPr marL="0" lvl="1">
              <a:spcBef>
                <a:spcPts val="1200"/>
              </a:spcBef>
            </a:pPr>
            <a:endParaRPr lang="en-GB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1">
              <a:spcBef>
                <a:spcPts val="1200"/>
              </a:spcBef>
            </a:pPr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DCS integration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ATCA shelf: Remote control via the Schroff shelf manager (</a:t>
            </a:r>
            <a:r>
              <a:rPr lang="en-GB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ShMM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700 based)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Power rectifier: Remote control via “</a:t>
            </a:r>
            <a:r>
              <a:rPr lang="en-GB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smartpack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” control module over </a:t>
            </a:r>
            <a:r>
              <a:rPr lang="en-GB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snmp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(warning: no On/Off capabilities)</a:t>
            </a:r>
          </a:p>
          <a:p>
            <a:pPr marL="0" lvl="1">
              <a:spcBef>
                <a:spcPts val="1200"/>
              </a:spcBef>
            </a:pPr>
            <a:endParaRPr lang="en-GB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1">
              <a:spcBef>
                <a:spcPts val="1200"/>
              </a:spcBef>
            </a:pPr>
            <a:endParaRPr lang="en-GB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8550" y="2630237"/>
            <a:ext cx="1943100" cy="695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8550" y="4919363"/>
            <a:ext cx="2114550" cy="7429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55E1E3-92D7-11ED-B99F-C897E7813E15}"/>
              </a:ext>
            </a:extLst>
          </p:cNvPr>
          <p:cNvSpPr txBox="1"/>
          <p:nvPr/>
        </p:nvSpPr>
        <p:spPr>
          <a:xfrm>
            <a:off x="9223248" y="318200"/>
            <a:ext cx="2662025" cy="578882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Reminder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,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presented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during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previous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ATCA IG meetings</a:t>
            </a:r>
          </a:p>
        </p:txBody>
      </p:sp>
    </p:spTree>
    <p:extLst>
      <p:ext uri="{BB962C8B-B14F-4D97-AF65-F5344CB8AC3E}">
        <p14:creationId xmlns:p14="http://schemas.microsoft.com/office/powerpoint/2010/main" val="2192947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ATCA shelf specification summary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16"/>
          <p:cNvSpPr/>
          <p:nvPr/>
        </p:nvSpPr>
        <p:spPr>
          <a:xfrm>
            <a:off x="994470" y="864353"/>
            <a:ext cx="8446806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Physical shelf baseline: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19” rack system compatible card cage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14 ATCA blade slots with RTM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2 shelf manager slots 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2 redundant power entry module (PEM) slots (-48Vdc input)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Removable cable management trays (front and rear)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Hot-swappable cooling units 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Cooling variants: </a:t>
            </a:r>
          </a:p>
          <a:p>
            <a:pPr marL="1657350" lvl="3" indent="-285750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Variant 1: Shelf compatible with in-rack vertical air flow</a:t>
            </a:r>
          </a:p>
          <a:p>
            <a:pPr marL="1657350" lvl="3" indent="-285750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Variant 2: Shelf compatible with PICMG standard front to back air flow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Shelf maximum height: 14U with variant 1; 16U with variant 2 </a:t>
            </a:r>
          </a:p>
          <a:p>
            <a:pPr lvl="1"/>
            <a:endParaRPr lang="en-US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4470" y="4406040"/>
            <a:ext cx="4932663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Backplane requirements:</a:t>
            </a:r>
          </a:p>
          <a:p>
            <a:endParaRPr lang="en-US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Topology 1: Dual star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Topology 2: Full mesh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Fabric lane bit rate: 40Gbase-KR4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Option: 100Gbase-KR4 (for phase 2)</a:t>
            </a:r>
          </a:p>
        </p:txBody>
      </p:sp>
      <p:sp>
        <p:nvSpPr>
          <p:cNvPr id="5" name="Rectangle 4"/>
          <p:cNvSpPr/>
          <p:nvPr/>
        </p:nvSpPr>
        <p:spPr>
          <a:xfrm>
            <a:off x="6203843" y="4406040"/>
            <a:ext cx="4572000" cy="21929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Module location and accessibility: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Front access: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14 ATCA blades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2 shelf managers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Air filter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Rear access: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14 RTM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2 PEM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9A677C-A257-3D95-E9F3-EE534FF5EE60}"/>
              </a:ext>
            </a:extLst>
          </p:cNvPr>
          <p:cNvSpPr txBox="1"/>
          <p:nvPr/>
        </p:nvSpPr>
        <p:spPr>
          <a:xfrm>
            <a:off x="9223248" y="318200"/>
            <a:ext cx="2662025" cy="578882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Reminder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,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presented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during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previous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ATCA IG meetings</a:t>
            </a:r>
          </a:p>
        </p:txBody>
      </p:sp>
    </p:spTree>
    <p:extLst>
      <p:ext uri="{BB962C8B-B14F-4D97-AF65-F5344CB8AC3E}">
        <p14:creationId xmlns:p14="http://schemas.microsoft.com/office/powerpoint/2010/main" val="2532888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Procurement framework for ATCA shelf and - 48V rectifier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95374" y="1059633"/>
            <a:ext cx="63658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Procurement framework 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sz="1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Based on blanket framework contracts 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Ok for large quantities over long term (10+ years)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Purchase orders placed </a:t>
            </a:r>
            <a:r>
              <a:rPr lang="en-GB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common at the end of every quarter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Requests to be submitted via dedicated online DB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Fixed negotiated prices (subject to yearly price indexation linked to local cost of living)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TID (money transfer) to a common account prior to common PO (DAI)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Equipment tracked in the DB from common PO on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en-GB" sz="10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GB" sz="16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Note: Same procedure as for ordering VME crates today</a:t>
            </a:r>
          </a:p>
        </p:txBody>
      </p:sp>
      <p:sp>
        <p:nvSpPr>
          <p:cNvPr id="2" name="Rectangle 1"/>
          <p:cNvSpPr/>
          <p:nvPr/>
        </p:nvSpPr>
        <p:spPr>
          <a:xfrm>
            <a:off x="9264552" y="1166262"/>
            <a:ext cx="1347136" cy="586757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User issues request via DB</a:t>
            </a:r>
          </a:p>
        </p:txBody>
      </p:sp>
      <p:cxnSp>
        <p:nvCxnSpPr>
          <p:cNvPr id="4" name="Straight Arrow Connector 3"/>
          <p:cNvCxnSpPr>
            <a:stCxn id="2" idx="2"/>
          </p:cNvCxnSpPr>
          <p:nvPr/>
        </p:nvCxnSpPr>
        <p:spPr>
          <a:xfrm>
            <a:off x="9938120" y="1753019"/>
            <a:ext cx="0" cy="3267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264552" y="2079736"/>
            <a:ext cx="1347136" cy="5867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TID (money transfer) by ESE</a:t>
            </a: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9938120" y="2666493"/>
            <a:ext cx="0" cy="326717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9264552" y="2993210"/>
            <a:ext cx="1347136" cy="121116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ESE issues Common PO (once TID is signed, quarterly)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934383" y="4658932"/>
            <a:ext cx="3737" cy="288520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2"/>
          </p:cNvCxnSpPr>
          <p:nvPr/>
        </p:nvCxnSpPr>
        <p:spPr>
          <a:xfrm flipH="1">
            <a:off x="9934383" y="4204371"/>
            <a:ext cx="3737" cy="454561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9264552" y="4947452"/>
            <a:ext cx="1347136" cy="1059311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User can pickup its units from the ePool reception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8726515" y="6362184"/>
            <a:ext cx="1577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PO: purchase order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2F3D55-7E56-403E-5D92-A490BBF14782}"/>
              </a:ext>
            </a:extLst>
          </p:cNvPr>
          <p:cNvSpPr txBox="1"/>
          <p:nvPr/>
        </p:nvSpPr>
        <p:spPr>
          <a:xfrm>
            <a:off x="9223248" y="318200"/>
            <a:ext cx="2662025" cy="578882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Reminder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,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presented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during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previous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ATCA IG meetings</a:t>
            </a:r>
          </a:p>
        </p:txBody>
      </p:sp>
    </p:spTree>
    <p:extLst>
      <p:ext uri="{BB962C8B-B14F-4D97-AF65-F5344CB8AC3E}">
        <p14:creationId xmlns:p14="http://schemas.microsoft.com/office/powerpoint/2010/main" val="3582430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Procurement framework for ATCA shelf (and - 48V rectifier)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9774" y="951683"/>
            <a:ext cx="1047432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Main contractual conditions</a:t>
            </a:r>
            <a:endParaRPr lang="en-GB" sz="16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Delivery lead-time: 10 weeks from ordering date*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Warranty duration: 2 years from delivery date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Long term maintenance: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Fixed repair prices for every type of equipment (independent from the failure reason) </a:t>
            </a:r>
            <a:b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Subject to a 3 months repair warranty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Fixed verification prices for every type of equipment</a:t>
            </a:r>
            <a:b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Mostly applied in case of «no fault found»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Verification by the PS &amp; Crate service : free of charge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Maintenance requests: «fault report» (and verification requests) to be registered in the DB prior to equipment return at the ePool reception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Subject to budget code registration. But DAI is issued only if equipment is out of warranty </a:t>
            </a:r>
          </a:p>
        </p:txBody>
      </p:sp>
      <p:sp>
        <p:nvSpPr>
          <p:cNvPr id="2" name="Rectangle 1"/>
          <p:cNvSpPr/>
          <p:nvPr/>
        </p:nvSpPr>
        <p:spPr>
          <a:xfrm>
            <a:off x="7472362" y="1734815"/>
            <a:ext cx="4719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* : Delivery lead-times subject to increase.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13E238-07E0-3392-87EB-C6AFED754F5D}"/>
              </a:ext>
            </a:extLst>
          </p:cNvPr>
          <p:cNvSpPr txBox="1"/>
          <p:nvPr/>
        </p:nvSpPr>
        <p:spPr>
          <a:xfrm>
            <a:off x="6275770" y="5885347"/>
            <a:ext cx="44815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Technical DB: </a:t>
            </a:r>
            <a:r>
              <a:rPr lang="en-GB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https://aismisc.cern.ch/aismisc/f?p=117</a:t>
            </a:r>
            <a:r>
              <a:rPr lang="en-GB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EF5A2E-3A23-D38D-9F42-16C0CED1C27A}"/>
              </a:ext>
            </a:extLst>
          </p:cNvPr>
          <p:cNvSpPr txBox="1"/>
          <p:nvPr/>
        </p:nvSpPr>
        <p:spPr>
          <a:xfrm>
            <a:off x="9223248" y="318200"/>
            <a:ext cx="2662025" cy="578882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Reminder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,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presented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during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fr-CH" sz="1400" dirty="0" err="1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previous</a:t>
            </a:r>
            <a:r>
              <a:rPr lang="fr-CH" sz="1400" dirty="0">
                <a:solidFill>
                  <a:srgbClr val="00B0F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ATCA IG meetings</a:t>
            </a:r>
          </a:p>
        </p:txBody>
      </p:sp>
    </p:spTree>
    <p:extLst>
      <p:ext uri="{BB962C8B-B14F-4D97-AF65-F5344CB8AC3E}">
        <p14:creationId xmlns:p14="http://schemas.microsoft.com/office/powerpoint/2010/main" val="581434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E8D5D9-5E6A-ED6D-A249-FC3A7E1A5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B0CBF2-E5B3-1BE6-DDEF-643FB142693B}"/>
              </a:ext>
            </a:extLst>
          </p:cNvPr>
          <p:cNvSpPr txBox="1"/>
          <p:nvPr/>
        </p:nvSpPr>
        <p:spPr>
          <a:xfrm>
            <a:off x="1524000" y="3046036"/>
            <a:ext cx="9144000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3200" b="1" i="1" dirty="0">
                <a:solidFill>
                  <a:schemeClr val="bg1"/>
                </a:solidFill>
              </a:rPr>
              <a:t>Availability of </a:t>
            </a:r>
            <a:r>
              <a:rPr lang="en-GB" sz="3200" b="1" i="1" dirty="0" err="1">
                <a:solidFill>
                  <a:schemeClr val="bg1"/>
                </a:solidFill>
              </a:rPr>
              <a:t>nVent</a:t>
            </a:r>
            <a:r>
              <a:rPr lang="en-GB" sz="3200" b="1" i="1" dirty="0">
                <a:solidFill>
                  <a:schemeClr val="bg1"/>
                </a:solidFill>
              </a:rPr>
              <a:t> (Schroff) ATCA chassis</a:t>
            </a:r>
            <a:endParaRPr lang="en-US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386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3765" y="608116"/>
            <a:ext cx="102018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ATCA market situation and </a:t>
            </a:r>
            <a:r>
              <a:rPr lang="en-GB" sz="2000" b="1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product roadmap – </a:t>
            </a:r>
            <a:r>
              <a:rPr lang="en-GB" sz="2000" b="1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presentation of May 2023 during the 18</a:t>
            </a:r>
            <a:r>
              <a:rPr lang="en-GB" sz="2000" b="1" i="1" baseline="30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ATCA IG</a:t>
            </a:r>
          </a:p>
        </p:txBody>
      </p:sp>
      <p:sp>
        <p:nvSpPr>
          <p:cNvPr id="11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ATCA availability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9C815A-3B9E-8BC9-6772-6FA90BAF672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65" y="1309775"/>
            <a:ext cx="11050921" cy="52502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9036A3-C6EC-3BA1-2101-342A143B84A0}"/>
              </a:ext>
            </a:extLst>
          </p:cNvPr>
          <p:cNvSpPr txBox="1"/>
          <p:nvPr/>
        </p:nvSpPr>
        <p:spPr>
          <a:xfrm rot="20363156">
            <a:off x="1570959" y="3811804"/>
            <a:ext cx="557235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Screenshot </a:t>
            </a:r>
            <a:r>
              <a:rPr lang="fr-FR" sz="1000" dirty="0" err="1">
                <a:solidFill>
                  <a:schemeClr val="bg1">
                    <a:lumMod val="50000"/>
                  </a:schemeClr>
                </a:solidFill>
              </a:rPr>
              <a:t>from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 Ralf </a:t>
            </a:r>
            <a:r>
              <a:rPr lang="fr-FR" sz="1000" dirty="0" err="1">
                <a:solidFill>
                  <a:schemeClr val="bg1">
                    <a:lumMod val="50000"/>
                  </a:schemeClr>
                </a:solidFill>
              </a:rPr>
              <a:t>Waldt’s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000" dirty="0" err="1">
                <a:solidFill>
                  <a:schemeClr val="bg1">
                    <a:lumMod val="50000"/>
                  </a:schemeClr>
                </a:solidFill>
              </a:rPr>
              <a:t>nVent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000" dirty="0" err="1">
                <a:solidFill>
                  <a:schemeClr val="bg1">
                    <a:lumMod val="50000"/>
                  </a:schemeClr>
                </a:solidFill>
              </a:rPr>
              <a:t>presentation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 @ 18th xTCA Interest Group Meeting, May 23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946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ATCA availability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5F5CF6-878E-BBC4-4C7B-D44E5E8D36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7429" y="1316003"/>
            <a:ext cx="10158215" cy="47492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7A528B-ADE1-4C2E-A592-3D09FF6D36D8}"/>
              </a:ext>
            </a:extLst>
          </p:cNvPr>
          <p:cNvSpPr/>
          <p:nvPr/>
        </p:nvSpPr>
        <p:spPr>
          <a:xfrm>
            <a:off x="313765" y="608116"/>
            <a:ext cx="102018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ATCA market situation and </a:t>
            </a:r>
            <a:r>
              <a:rPr lang="en-GB" sz="2000" b="1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product roadmap – </a:t>
            </a:r>
            <a:r>
              <a:rPr lang="en-GB" sz="2000" b="1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presentation of May 2023 during the 18</a:t>
            </a:r>
            <a:r>
              <a:rPr lang="en-GB" sz="2000" b="1" i="1" baseline="30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ATCA IG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9B2EDE-9BD9-ECC0-B8F0-41AD6EECBFB5}"/>
              </a:ext>
            </a:extLst>
          </p:cNvPr>
          <p:cNvSpPr txBox="1"/>
          <p:nvPr/>
        </p:nvSpPr>
        <p:spPr>
          <a:xfrm>
            <a:off x="1063812" y="5652563"/>
            <a:ext cx="9807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Calibri" panose="020F0502020204030204" pitchFamily="34" charset="0"/>
              </a:rPr>
              <a:t>“ Telecom is using OCP =&gt; Dedicated standard (not running well). Now telecom is going into server solutions, in accordance with OCP Telco standard, SW as a service. No dedicated HW anymore. “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0E2A804-C5D7-5843-49B6-6C46F5B8AD2D}"/>
              </a:ext>
            </a:extLst>
          </p:cNvPr>
          <p:cNvSpPr/>
          <p:nvPr/>
        </p:nvSpPr>
        <p:spPr>
          <a:xfrm>
            <a:off x="2242457" y="4180114"/>
            <a:ext cx="3069772" cy="206829"/>
          </a:xfrm>
          <a:prstGeom prst="roundRect">
            <a:avLst/>
          </a:prstGeom>
          <a:solidFill>
            <a:srgbClr val="FFFF6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AFD4276-A935-C05C-24CF-58F699545BE5}"/>
              </a:ext>
            </a:extLst>
          </p:cNvPr>
          <p:cNvSpPr/>
          <p:nvPr/>
        </p:nvSpPr>
        <p:spPr>
          <a:xfrm>
            <a:off x="2242457" y="4937256"/>
            <a:ext cx="3069772" cy="206829"/>
          </a:xfrm>
          <a:prstGeom prst="roundRect">
            <a:avLst/>
          </a:prstGeom>
          <a:solidFill>
            <a:srgbClr val="FFFF6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C3D448-DF57-961C-0460-8CE250D1070F}"/>
              </a:ext>
            </a:extLst>
          </p:cNvPr>
          <p:cNvSpPr txBox="1"/>
          <p:nvPr/>
        </p:nvSpPr>
        <p:spPr>
          <a:xfrm rot="20363156">
            <a:off x="4586511" y="3442827"/>
            <a:ext cx="557235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Screenshot </a:t>
            </a:r>
            <a:r>
              <a:rPr lang="fr-FR" sz="1000" dirty="0" err="1">
                <a:solidFill>
                  <a:schemeClr val="bg1">
                    <a:lumMod val="50000"/>
                  </a:schemeClr>
                </a:solidFill>
              </a:rPr>
              <a:t>from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 Ralf </a:t>
            </a:r>
            <a:r>
              <a:rPr lang="fr-FR" sz="1000" dirty="0" err="1">
                <a:solidFill>
                  <a:schemeClr val="bg1">
                    <a:lumMod val="50000"/>
                  </a:schemeClr>
                </a:solidFill>
              </a:rPr>
              <a:t>Waldt’s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000" dirty="0" err="1">
                <a:solidFill>
                  <a:schemeClr val="bg1">
                    <a:lumMod val="50000"/>
                  </a:schemeClr>
                </a:solidFill>
              </a:rPr>
              <a:t>nVent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000" dirty="0" err="1">
                <a:solidFill>
                  <a:schemeClr val="bg1">
                    <a:lumMod val="50000"/>
                  </a:schemeClr>
                </a:solidFill>
              </a:rPr>
              <a:t>presentation</a:t>
            </a:r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 @ 18th xTCA Interest Group Meeting, May 23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F6E6C3-99F3-C273-8051-F4A90B928E11}"/>
              </a:ext>
            </a:extLst>
          </p:cNvPr>
          <p:cNvSpPr txBox="1"/>
          <p:nvPr/>
        </p:nvSpPr>
        <p:spPr>
          <a:xfrm>
            <a:off x="9092019" y="4418566"/>
            <a:ext cx="2263625" cy="9194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0000"/>
                </a:solidFill>
                <a:effectLst/>
                <a:latin typeface="Arial Nova" panose="020F0502020204030204" pitchFamily="34" charset="0"/>
              </a:rPr>
              <a:t>The sooner your ATCA chassis are ordered the better…</a:t>
            </a:r>
          </a:p>
        </p:txBody>
      </p:sp>
    </p:spTree>
    <p:extLst>
      <p:ext uri="{BB962C8B-B14F-4D97-AF65-F5344CB8AC3E}">
        <p14:creationId xmlns:p14="http://schemas.microsoft.com/office/powerpoint/2010/main" val="140728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56341</TotalTime>
  <Words>1704</Words>
  <Application>Microsoft Office PowerPoint</Application>
  <PresentationFormat>Widescreen</PresentationFormat>
  <Paragraphs>227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ADLaM Display</vt:lpstr>
      <vt:lpstr>Arial</vt:lpstr>
      <vt:lpstr>Arial Nova</vt:lpstr>
      <vt:lpstr>Calibri</vt:lpstr>
      <vt:lpstr>Calibri Light</vt:lpstr>
      <vt:lpstr>Courier New</vt:lpstr>
      <vt:lpstr>Wingdings</vt:lpstr>
      <vt:lpstr>Office Theme</vt:lpstr>
      <vt:lpstr>1_Office Theme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vbobilli</dc:creator>
  <cp:lastModifiedBy>Vincent Bobillier</cp:lastModifiedBy>
  <cp:revision>1686</cp:revision>
  <dcterms:created xsi:type="dcterms:W3CDTF">2009-08-20T07:00:00Z</dcterms:created>
  <dcterms:modified xsi:type="dcterms:W3CDTF">2025-05-06T09:55:31Z</dcterms:modified>
</cp:coreProperties>
</file>