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470" r:id="rId3"/>
    <p:sldId id="485" r:id="rId4"/>
    <p:sldId id="484" r:id="rId5"/>
    <p:sldId id="483" r:id="rId6"/>
    <p:sldId id="482" r:id="rId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A3AB9"/>
    <a:srgbClr val="FF0000"/>
    <a:srgbClr val="495E78"/>
    <a:srgbClr val="3366FF"/>
    <a:srgbClr val="4F81BD"/>
    <a:srgbClr val="6699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9" autoAdjust="0"/>
    <p:restoredTop sz="94426" autoAdjust="0"/>
  </p:normalViewPr>
  <p:slideViewPr>
    <p:cSldViewPr snapToObjects="1">
      <p:cViewPr varScale="1">
        <p:scale>
          <a:sx n="109" d="100"/>
          <a:sy n="109" d="100"/>
        </p:scale>
        <p:origin x="326" y="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85" d="100"/>
          <a:sy n="85" d="100"/>
        </p:scale>
        <p:origin x="3402" y="84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94AAE659-A236-4F60-BE3E-EB0478D58A32}" type="datetimeFigureOut">
              <a:rPr lang="en-GB" smtClean="0"/>
              <a:pPr/>
              <a:t>06/05/2025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3"/>
            <a:ext cx="2945659" cy="496411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3"/>
            <a:ext cx="2945659" cy="496411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0BA0BE6C-86E9-4BC1-A3EB-72B7E032A3B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031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FB131228-AC2A-4292-B15B-C6B13455968F}" type="datetimeFigureOut">
              <a:rPr lang="en-GB" smtClean="0"/>
              <a:pPr/>
              <a:t>06/05/2025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5" rIns="91430" bIns="4571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30" tIns="45715" rIns="91430" bIns="45715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3"/>
            <a:ext cx="2945659" cy="496411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3"/>
            <a:ext cx="2945659" cy="496411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CB41B673-6B70-4F46-9CF9-20C7985D65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885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581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860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CD5E16-83C6-86CB-2A66-99D4D2D31D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86AF495-2C6C-4B52-BB38-CD1FD18590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914C0BA-CBB3-2EC2-DC91-4B1E62F308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133D9E-3441-E6D1-6EBD-1B203729FC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4488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5721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8442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060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1521" y="6356352"/>
            <a:ext cx="3204356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CERN xTCA Meeting - 9-MAY-2023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18883" y="6356351"/>
            <a:ext cx="2106234" cy="365125"/>
          </a:xfrm>
        </p:spPr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CERN xTCA Meeting - 9-MAY-2023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CERN xTCA Meeting - 9-MAY-2023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3142692" cy="365125"/>
          </a:xfrm>
        </p:spPr>
        <p:txBody>
          <a:bodyPr/>
          <a:lstStyle/>
          <a:p>
            <a:r>
              <a:rPr lang="en-US"/>
              <a:t>CERN xTCA Meeting - 9-MAY-2023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CERN xTCA Meeting - 9-MAY-2023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CERN xTCA Meeting - 9-MAY-2023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CERN xTCA Meeting - 9-MAY-2023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CERN xTCA Meeting - 9-MAY-2023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CERN xTCA Meeting - 9-MAY-2023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CERN xTCA Meeting - 9-MAY-2023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CERN xTCA Meeting - 9-MAY-2023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3178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CERN xTCA Meeting - 9-MAY-2023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R. Spiwoks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epesebe-ipmc-purchase@cern.ch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pdf-viewer/eos/project/c/cern-ipmc-support/public/CERN-IPMC%20DevKit%20-%20v.4.0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-ipmc.web.cern.ch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epesebe-xtca-support@cern.ch" TargetMode="External"/><Relationship Id="rId5" Type="http://schemas.openxmlformats.org/officeDocument/2006/relationships/hyperlink" Target="https://cern-ipmc-forum.web.cern.ch/" TargetMode="External"/><Relationship Id="rId4" Type="http://schemas.openxmlformats.org/officeDocument/2006/relationships/hyperlink" Target="https://cern-ipmc.web.cern.ch/doc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epesebe-xtca-support@cern.ch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68760"/>
            <a:ext cx="9144000" cy="1470025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5400" b="1" dirty="0"/>
              <a:t>CERN IPMC: Update</a:t>
            </a:r>
            <a:endParaRPr lang="en-GB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1700" y="3537012"/>
            <a:ext cx="6815100" cy="2567311"/>
          </a:xfrm>
        </p:spPr>
        <p:txBody>
          <a:bodyPr>
            <a:normAutofit/>
          </a:bodyPr>
          <a:lstStyle/>
          <a:p>
            <a:pPr algn="l">
              <a:spcBef>
                <a:spcPts val="300"/>
              </a:spcBef>
            </a:pPr>
            <a:r>
              <a:rPr lang="en-US" sz="2400" b="1" i="1" dirty="0">
                <a:solidFill>
                  <a:srgbClr val="00B050"/>
                </a:solidFill>
              </a:rPr>
              <a:t>On behalf of the CERN </a:t>
            </a:r>
            <a:r>
              <a:rPr lang="en-US" sz="2400" b="1" i="1" dirty="0" err="1">
                <a:solidFill>
                  <a:srgbClr val="00B050"/>
                </a:solidFill>
              </a:rPr>
              <a:t>xTCA</a:t>
            </a:r>
            <a:r>
              <a:rPr lang="en-US" sz="2400" b="1" i="1" dirty="0">
                <a:solidFill>
                  <a:srgbClr val="00B050"/>
                </a:solidFill>
              </a:rPr>
              <a:t>/IPMC Team</a:t>
            </a:r>
            <a:endParaRPr lang="en-GB" sz="2400" b="1" i="1" dirty="0">
              <a:solidFill>
                <a:srgbClr val="00B050"/>
              </a:solidFill>
            </a:endParaRPr>
          </a:p>
          <a:p>
            <a:pPr algn="l">
              <a:spcBef>
                <a:spcPts val="300"/>
              </a:spcBef>
            </a:pPr>
            <a:endParaRPr lang="en-GB" sz="2400" b="1" dirty="0">
              <a:solidFill>
                <a:schemeClr val="tx1"/>
              </a:solidFill>
            </a:endParaRPr>
          </a:p>
          <a:p>
            <a:pPr algn="l">
              <a:spcBef>
                <a:spcPts val="300"/>
              </a:spcBef>
            </a:pP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CERN </a:t>
            </a:r>
            <a:r>
              <a:rPr lang="en-US" dirty="0" err="1"/>
              <a:t>xTCA</a:t>
            </a:r>
            <a:r>
              <a:rPr lang="en-US" dirty="0"/>
              <a:t> Meeting – 6-May-2025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Joos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1" y="1088740"/>
            <a:ext cx="5472608" cy="5080300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sz="2000" b="1" u="sng" dirty="0"/>
              <a:t>IPMC:</a:t>
            </a:r>
          </a:p>
          <a:p>
            <a:pPr marL="252000" lvl="0" indent="-252000">
              <a:spcBef>
                <a:spcPts val="600"/>
              </a:spcBef>
            </a:pPr>
            <a:r>
              <a:rPr lang="en-US" sz="2000" b="1" dirty="0">
                <a:solidFill>
                  <a:prstClr val="black"/>
                </a:solidFill>
              </a:rPr>
              <a:t>Current availability:</a:t>
            </a:r>
          </a:p>
          <a:p>
            <a:pPr marL="432000" lvl="0" indent="-180000">
              <a:spcBef>
                <a:spcPts val="300"/>
              </a:spcBef>
              <a:buFontTx/>
              <a:buChar char="-"/>
            </a:pPr>
            <a:r>
              <a:rPr lang="en-US" sz="1600" b="1" dirty="0">
                <a:solidFill>
                  <a:prstClr val="black"/>
                </a:solidFill>
              </a:rPr>
              <a:t>IPMC Version V3 (two UARTs):	~50</a:t>
            </a:r>
            <a:endParaRPr lang="en-US" sz="1600" b="1" dirty="0">
              <a:solidFill>
                <a:srgbClr val="FF0000"/>
              </a:solidFill>
            </a:endParaRPr>
          </a:p>
          <a:p>
            <a:pPr marL="432000" lvl="0" indent="-180000">
              <a:spcBef>
                <a:spcPts val="300"/>
              </a:spcBef>
              <a:buFontTx/>
              <a:buChar char="-"/>
            </a:pPr>
            <a:r>
              <a:rPr lang="en-US" sz="1600" b="1" dirty="0">
                <a:solidFill>
                  <a:prstClr val="black"/>
                </a:solidFill>
              </a:rPr>
              <a:t>IPMC Version V4 (three UARTs):	~200</a:t>
            </a:r>
            <a:endParaRPr lang="en-US" sz="1600" b="1" dirty="0">
              <a:solidFill>
                <a:srgbClr val="FF0000"/>
              </a:solidFill>
            </a:endParaRPr>
          </a:p>
          <a:p>
            <a:pPr marL="252000" lvl="0" indent="-252000">
              <a:spcBef>
                <a:spcPts val="1800"/>
              </a:spcBef>
            </a:pPr>
            <a:r>
              <a:rPr lang="en-US" sz="2000" b="1" dirty="0">
                <a:solidFill>
                  <a:prstClr val="black"/>
                </a:solidFill>
              </a:rPr>
              <a:t>New production:</a:t>
            </a:r>
          </a:p>
          <a:p>
            <a:pPr marL="432000" lvl="0" indent="-180000">
              <a:lnSpc>
                <a:spcPct val="95000"/>
              </a:lnSpc>
              <a:spcBef>
                <a:spcPts val="300"/>
              </a:spcBef>
              <a:buFontTx/>
              <a:buChar char="-"/>
            </a:pPr>
            <a:r>
              <a:rPr lang="en-US" sz="1600" b="1" dirty="0">
                <a:solidFill>
                  <a:prstClr val="black"/>
                </a:solidFill>
              </a:rPr>
              <a:t>In 2023 a batch of 500 cards (V4) was manufactured</a:t>
            </a:r>
          </a:p>
          <a:p>
            <a:pPr marL="432000" lvl="0" indent="-180000">
              <a:lnSpc>
                <a:spcPct val="95000"/>
              </a:lnSpc>
              <a:spcBef>
                <a:spcPts val="300"/>
              </a:spcBef>
              <a:buFontTx/>
              <a:buChar char="-"/>
            </a:pPr>
            <a:r>
              <a:rPr lang="en-US" sz="1600" b="1" dirty="0">
                <a:solidFill>
                  <a:prstClr val="black"/>
                </a:solidFill>
              </a:rPr>
              <a:t>In early 2024 ATLAS and CMS have </a:t>
            </a:r>
            <a:r>
              <a:rPr lang="en-GB" sz="1600" b="1" dirty="0">
                <a:solidFill>
                  <a:prstClr val="black"/>
                </a:solidFill>
              </a:rPr>
              <a:t>provided their requirements (including spares) for CERN IPMCs</a:t>
            </a:r>
            <a:endParaRPr lang="en-US" sz="1600" b="1" dirty="0">
              <a:solidFill>
                <a:prstClr val="black"/>
              </a:solidFill>
            </a:endParaRPr>
          </a:p>
          <a:p>
            <a:pPr marL="432000" lvl="0" indent="-180000">
              <a:lnSpc>
                <a:spcPct val="95000"/>
              </a:lnSpc>
              <a:spcBef>
                <a:spcPts val="300"/>
              </a:spcBef>
              <a:buFontTx/>
              <a:buChar char="-"/>
            </a:pPr>
            <a:r>
              <a:rPr lang="en-US" sz="1600" b="1" dirty="0">
                <a:solidFill>
                  <a:prstClr val="black"/>
                </a:solidFill>
              </a:rPr>
              <a:t>To satisfy the communicated needs until 2028 we have placed an order for another 1050 cards</a:t>
            </a:r>
          </a:p>
          <a:p>
            <a:pPr marL="832050" lvl="1" indent="-180000">
              <a:lnSpc>
                <a:spcPct val="95000"/>
              </a:lnSpc>
              <a:spcBef>
                <a:spcPts val="300"/>
              </a:spcBef>
              <a:buFontTx/>
              <a:buChar char="-"/>
            </a:pPr>
            <a:r>
              <a:rPr lang="en-US" sz="1200" b="1" dirty="0">
                <a:solidFill>
                  <a:prstClr val="black"/>
                </a:solidFill>
              </a:rPr>
              <a:t>100 cards were already delivered</a:t>
            </a:r>
          </a:p>
          <a:p>
            <a:pPr marL="832050" lvl="1" indent="-180000">
              <a:lnSpc>
                <a:spcPct val="95000"/>
              </a:lnSpc>
              <a:spcBef>
                <a:spcPts val="300"/>
              </a:spcBef>
              <a:buFontTx/>
              <a:buChar char="-"/>
            </a:pPr>
            <a:r>
              <a:rPr lang="en-US" sz="1200" b="1" dirty="0">
                <a:solidFill>
                  <a:prstClr val="black"/>
                </a:solidFill>
              </a:rPr>
              <a:t>Some had mechanical issues. These cards </a:t>
            </a:r>
            <a:r>
              <a:rPr lang="en-GB" sz="1200" b="1" dirty="0">
                <a:solidFill>
                  <a:prstClr val="black"/>
                </a:solidFill>
              </a:rPr>
              <a:t>were identified and rejected. The remaining ones carefully tested; the company was notified, and they promised to correct the error in the next batch.</a:t>
            </a:r>
            <a:endParaRPr lang="en-US" sz="1200" b="1" dirty="0">
              <a:solidFill>
                <a:prstClr val="black"/>
              </a:solidFill>
            </a:endParaRPr>
          </a:p>
          <a:p>
            <a:pPr marL="832050" lvl="1" indent="-180000">
              <a:lnSpc>
                <a:spcPct val="95000"/>
              </a:lnSpc>
              <a:spcBef>
                <a:spcPts val="300"/>
              </a:spcBef>
              <a:buFontTx/>
              <a:buChar char="-"/>
            </a:pPr>
            <a:r>
              <a:rPr lang="en-US" sz="1200" b="1" dirty="0">
                <a:solidFill>
                  <a:prstClr val="black"/>
                </a:solidFill>
              </a:rPr>
              <a:t>We are awaiting the delivery of the final 950 cards</a:t>
            </a:r>
          </a:p>
          <a:p>
            <a:pPr marL="432000" lvl="0" indent="-180000">
              <a:lnSpc>
                <a:spcPct val="95000"/>
              </a:lnSpc>
              <a:spcBef>
                <a:spcPts val="300"/>
              </a:spcBef>
              <a:buFontTx/>
              <a:buChar char="-"/>
            </a:pPr>
            <a:r>
              <a:rPr lang="en-GB" sz="1600" b="1" dirty="0">
                <a:solidFill>
                  <a:prstClr val="black"/>
                </a:solidFill>
              </a:rPr>
              <a:t>No further production batches are currently foreseen, the on-going production covers the needs of ATLAS and CMS for their respective Run-4 upgrade plans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518" y="161764"/>
            <a:ext cx="8676964" cy="1143000"/>
          </a:xfrm>
        </p:spPr>
        <p:txBody>
          <a:bodyPr>
            <a:normAutofit/>
          </a:bodyPr>
          <a:lstStyle/>
          <a:p>
            <a:r>
              <a:rPr lang="en-GB" b="1" dirty="0"/>
              <a:t>IPMC Cards</a:t>
            </a:r>
            <a:endParaRPr lang="en-GB" sz="3100" b="1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CERN </a:t>
            </a:r>
            <a:r>
              <a:rPr lang="en-US" dirty="0" err="1"/>
              <a:t>xTCA</a:t>
            </a:r>
            <a:r>
              <a:rPr lang="en-US" dirty="0"/>
              <a:t> Meeting – 6-May-2025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Joos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3132"/>
          <a:stretch/>
        </p:blipFill>
        <p:spPr>
          <a:xfrm>
            <a:off x="5481251" y="1196296"/>
            <a:ext cx="3213911" cy="11530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1DDD728-D7BE-2513-3C9C-BCFAAD8D6A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9295" y="4313907"/>
            <a:ext cx="3276001" cy="204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277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812C10-4557-0037-1862-8CA81EB9EE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994D9-2675-F773-595F-A38F4AE5D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518" y="161764"/>
            <a:ext cx="8676964" cy="1143000"/>
          </a:xfrm>
        </p:spPr>
        <p:txBody>
          <a:bodyPr>
            <a:normAutofit/>
          </a:bodyPr>
          <a:lstStyle/>
          <a:p>
            <a:r>
              <a:rPr lang="en-GB" b="1" dirty="0"/>
              <a:t>IPMC Cards - 2</a:t>
            </a:r>
            <a:endParaRPr lang="en-GB" sz="3100" b="1" dirty="0">
              <a:solidFill>
                <a:srgbClr val="00B05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E2018-0EB8-147F-6033-A5978C943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CERN </a:t>
            </a:r>
            <a:r>
              <a:rPr lang="en-US" dirty="0" err="1"/>
              <a:t>xTCA</a:t>
            </a:r>
            <a:r>
              <a:rPr lang="en-US" dirty="0"/>
              <a:t> Meeting – 6-May-2025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D15415-CAB2-F058-BC4E-38B1F6F0B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Joos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7AE6E-7B66-FC6A-4ADF-A69493E32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7C54D6-9DD5-0E5D-706B-D16960290090}"/>
              </a:ext>
            </a:extLst>
          </p:cNvPr>
          <p:cNvSpPr txBox="1"/>
          <p:nvPr/>
        </p:nvSpPr>
        <p:spPr>
          <a:xfrm>
            <a:off x="395536" y="1160748"/>
            <a:ext cx="7524836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Test coverage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In the meantime, the production test system is being improved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IPM_IO pins (16), all AMC pins, UARTs, and hardware address pins are fully tested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Producing more IPMC tester cards as spares in case the mezzanine connector wears out during the test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Completing the IPMC performance test setup, which consists of an ATCA shelf fully populated with IPMC tester blades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Pigeon Point S/W support: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Contract valid until end 2025, will be renewed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Purchasing procedure: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Send an email to </a:t>
            </a:r>
            <a:r>
              <a:rPr lang="en-GB" b="1" dirty="0">
                <a:hlinkClick r:id="rId3"/>
              </a:rPr>
              <a:t>epesebe-ipmc-purchase@cern.ch</a:t>
            </a:r>
            <a:r>
              <a:rPr lang="en-GB" b="1" dirty="0"/>
              <a:t>, containing experiment, project name, number and version of IPMCs, and budget code: </a:t>
            </a:r>
            <a:r>
              <a:rPr lang="en-GB" b="1" dirty="0">
                <a:solidFill>
                  <a:srgbClr val="FF0000"/>
                </a:solidFill>
              </a:rPr>
              <a:t>1 IPMC = 200 CHF</a:t>
            </a:r>
            <a:r>
              <a:rPr lang="en-GB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54682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1124744"/>
            <a:ext cx="8252251" cy="5260320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2400" b="1" u="sng" dirty="0"/>
              <a:t>IPMC Tester:</a:t>
            </a:r>
          </a:p>
          <a:p>
            <a:pPr marL="432000" lvl="0" indent="-180000">
              <a:spcBef>
                <a:spcPts val="600"/>
              </a:spcBef>
              <a:buFontTx/>
              <a:buChar char="-"/>
            </a:pPr>
            <a:r>
              <a:rPr lang="en-US" sz="1800" b="1" dirty="0">
                <a:solidFill>
                  <a:prstClr val="black"/>
                </a:solidFill>
              </a:rPr>
              <a:t>For desk-top testing</a:t>
            </a:r>
            <a:br>
              <a:rPr lang="en-US" sz="1800" b="1" dirty="0">
                <a:solidFill>
                  <a:prstClr val="black"/>
                </a:solidFill>
              </a:rPr>
            </a:br>
            <a:r>
              <a:rPr lang="en-US" sz="1800" b="1" dirty="0">
                <a:solidFill>
                  <a:prstClr val="black"/>
                </a:solidFill>
              </a:rPr>
              <a:t>(this is how we test the IPMC cards)</a:t>
            </a:r>
          </a:p>
          <a:p>
            <a:pPr marL="432000" lvl="0" indent="-180000">
              <a:spcBef>
                <a:spcPts val="300"/>
              </a:spcBef>
              <a:buFontTx/>
              <a:buChar char="-"/>
            </a:pPr>
            <a:r>
              <a:rPr lang="en-US" sz="1800" b="1" dirty="0">
                <a:solidFill>
                  <a:prstClr val="black"/>
                </a:solidFill>
              </a:rPr>
              <a:t>For in-shelf tests</a:t>
            </a:r>
          </a:p>
          <a:p>
            <a:pPr marL="432000" lvl="0" indent="-180000">
              <a:spcBef>
                <a:spcPts val="300"/>
              </a:spcBef>
              <a:buFontTx/>
              <a:buChar char="-"/>
            </a:pPr>
            <a:r>
              <a:rPr lang="en-US" sz="1800" b="1" dirty="0">
                <a:solidFill>
                  <a:prstClr val="black"/>
                </a:solidFill>
              </a:rPr>
              <a:t>As a development kit</a:t>
            </a:r>
            <a:endParaRPr lang="en-US" sz="2400" b="1" dirty="0"/>
          </a:p>
          <a:p>
            <a:pPr marL="252000" lvl="0" indent="-252000">
              <a:spcBef>
                <a:spcPts val="600"/>
              </a:spcBef>
            </a:pPr>
            <a:r>
              <a:rPr lang="en-US" sz="2400" b="1" dirty="0">
                <a:solidFill>
                  <a:prstClr val="black"/>
                </a:solidFill>
              </a:rPr>
              <a:t>Current availability:</a:t>
            </a:r>
          </a:p>
          <a:p>
            <a:pPr marL="432000" lvl="0" indent="-180000">
              <a:lnSpc>
                <a:spcPct val="95000"/>
              </a:lnSpc>
              <a:spcBef>
                <a:spcPts val="300"/>
              </a:spcBef>
              <a:buFontTx/>
              <a:buChar char="-"/>
            </a:pPr>
            <a:r>
              <a:rPr lang="en-US" sz="1800" b="1" dirty="0">
                <a:solidFill>
                  <a:prstClr val="black"/>
                </a:solidFill>
              </a:rPr>
              <a:t>CERN has a few IPMC Testers for sale.</a:t>
            </a:r>
          </a:p>
          <a:p>
            <a:pPr marL="432000" lvl="0" indent="-180000">
              <a:lnSpc>
                <a:spcPct val="95000"/>
              </a:lnSpc>
              <a:spcBef>
                <a:spcPts val="300"/>
              </a:spcBef>
              <a:buFontTx/>
              <a:buChar char="-"/>
            </a:pPr>
            <a:r>
              <a:rPr lang="en-US" sz="1800" b="1" dirty="0">
                <a:solidFill>
                  <a:prstClr val="black"/>
                </a:solidFill>
              </a:rPr>
              <a:t>You can buy one for 1500 CHF </a:t>
            </a:r>
          </a:p>
          <a:p>
            <a:pPr marL="252000" lvl="0" indent="-252000">
              <a:spcBef>
                <a:spcPts val="600"/>
              </a:spcBef>
            </a:pPr>
            <a:r>
              <a:rPr lang="en-US" sz="2400" b="1" dirty="0">
                <a:solidFill>
                  <a:prstClr val="black"/>
                </a:solidFill>
              </a:rPr>
              <a:t>Final production:</a:t>
            </a:r>
          </a:p>
          <a:p>
            <a:pPr marL="432000" lvl="0" indent="-180000">
              <a:lnSpc>
                <a:spcPct val="95000"/>
              </a:lnSpc>
              <a:spcBef>
                <a:spcPts val="400"/>
              </a:spcBef>
              <a:buFontTx/>
              <a:buChar char="-"/>
            </a:pPr>
            <a:r>
              <a:rPr lang="en-US" sz="1800" b="1" dirty="0"/>
              <a:t>Another 20 IPMC Testers were built (for EP/ESE internal use)</a:t>
            </a:r>
          </a:p>
          <a:p>
            <a:pPr marL="432000" lvl="0" indent="-180000">
              <a:lnSpc>
                <a:spcPct val="95000"/>
              </a:lnSpc>
              <a:spcBef>
                <a:spcPts val="400"/>
              </a:spcBef>
              <a:buFontTx/>
              <a:buChar char="-"/>
            </a:pPr>
            <a:r>
              <a:rPr lang="en-US" sz="1800" b="1" dirty="0"/>
              <a:t>Plan to run full-crate tests: stress tests of IPMC software and </a:t>
            </a:r>
            <a:r>
              <a:rPr lang="en-US" sz="1800" b="1" dirty="0" err="1"/>
              <a:t>ShelfManager</a:t>
            </a:r>
            <a:r>
              <a:rPr lang="en-US" sz="1800" b="1" dirty="0"/>
              <a:t>, investigate system aspects.</a:t>
            </a:r>
          </a:p>
          <a:p>
            <a:pPr marL="288925" indent="-285750">
              <a:lnSpc>
                <a:spcPct val="95000"/>
              </a:lnSpc>
              <a:spcBef>
                <a:spcPts val="400"/>
              </a:spcBef>
            </a:pPr>
            <a:r>
              <a:rPr lang="en-US" sz="2400" b="1" dirty="0"/>
              <a:t>Documentation:</a:t>
            </a:r>
          </a:p>
          <a:p>
            <a:pPr marL="457200" lvl="1">
              <a:lnSpc>
                <a:spcPct val="95000"/>
              </a:lnSpc>
              <a:spcBef>
                <a:spcPts val="400"/>
              </a:spcBef>
            </a:pPr>
            <a:r>
              <a:rPr lang="en-GB" sz="1800" u="sng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3"/>
              </a:rPr>
              <a:t>https://cernbox.cern.ch/pdf-viewer/eos/project/c/cern-ipmc-support/public/CERN-IPMC%20DevKit%20-%20v.4.0.pdf</a:t>
            </a:r>
            <a:endParaRPr lang="en-US" sz="14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518" y="161764"/>
            <a:ext cx="8676964" cy="1143000"/>
          </a:xfrm>
        </p:spPr>
        <p:txBody>
          <a:bodyPr>
            <a:normAutofit/>
          </a:bodyPr>
          <a:lstStyle/>
          <a:p>
            <a:r>
              <a:rPr lang="en-GB" b="1" dirty="0"/>
              <a:t>IPMC Tester</a:t>
            </a:r>
            <a:endParaRPr lang="en-GB" sz="3100" b="1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CERN </a:t>
            </a:r>
            <a:r>
              <a:rPr lang="en-US" dirty="0" err="1"/>
              <a:t>xTCA</a:t>
            </a:r>
            <a:r>
              <a:rPr lang="en-US" dirty="0"/>
              <a:t> Meeting – 6-May-2025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Joos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0162" y="1196752"/>
            <a:ext cx="4230991" cy="217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664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1376772"/>
            <a:ext cx="8252251" cy="5008292"/>
          </a:xfrm>
        </p:spPr>
        <p:txBody>
          <a:bodyPr>
            <a:normAutofit fontScale="92500" lnSpcReduction="20000"/>
          </a:bodyPr>
          <a:lstStyle/>
          <a:p>
            <a:pPr marL="252000" indent="-252000">
              <a:spcBef>
                <a:spcPts val="1800"/>
              </a:spcBef>
            </a:pPr>
            <a:r>
              <a:rPr lang="en-US" sz="2400" b="1" dirty="0"/>
              <a:t>Web site (</a:t>
            </a:r>
            <a:r>
              <a:rPr lang="en-US" sz="2000" b="1" dirty="0">
                <a:hlinkClick r:id="rId3"/>
              </a:rPr>
              <a:t>https://cern-ipmc.web.cern.ch</a:t>
            </a:r>
            <a:r>
              <a:rPr lang="en-US" sz="2400" b="1" dirty="0"/>
              <a:t>):</a:t>
            </a:r>
          </a:p>
          <a:p>
            <a:pPr marL="652050" lvl="1" indent="-252000">
              <a:spcBef>
                <a:spcPts val="600"/>
              </a:spcBef>
            </a:pPr>
            <a:r>
              <a:rPr lang="en-US" sz="1500" b="1" dirty="0">
                <a:solidFill>
                  <a:prstClr val="black"/>
                </a:solidFill>
              </a:rPr>
              <a:t>Documentation, software, remote compilation (requires login, now also works with 2FA), link to Discourse</a:t>
            </a:r>
          </a:p>
          <a:p>
            <a:pPr marL="252000" indent="-252000">
              <a:spcBef>
                <a:spcPts val="1800"/>
              </a:spcBef>
            </a:pPr>
            <a:r>
              <a:rPr lang="en-US" sz="2400" b="1" dirty="0"/>
              <a:t>Documentation:</a:t>
            </a:r>
          </a:p>
          <a:p>
            <a:pPr marL="652050" lvl="1" indent="-252000">
              <a:spcBef>
                <a:spcPts val="600"/>
              </a:spcBef>
            </a:pPr>
            <a:r>
              <a:rPr lang="en-US" sz="1400" b="1" dirty="0">
                <a:hlinkClick r:id="rId4"/>
              </a:rPr>
              <a:t>https://cern-ipmc.web.cern.ch/doc</a:t>
            </a:r>
            <a:endParaRPr lang="en-US" sz="1400" b="1" dirty="0"/>
          </a:p>
          <a:p>
            <a:pPr marL="652050" lvl="1" indent="-252000">
              <a:spcBef>
                <a:spcPts val="600"/>
              </a:spcBef>
            </a:pPr>
            <a:r>
              <a:rPr lang="en-US" sz="1400" b="1" dirty="0"/>
              <a:t>Coming soon: HOW-TO on Platform </a:t>
            </a:r>
            <a:r>
              <a:rPr lang="en-US" sz="1400" b="1"/>
              <a:t>Event Filtering</a:t>
            </a:r>
            <a:endParaRPr lang="en-US" sz="1400" b="1" dirty="0"/>
          </a:p>
          <a:p>
            <a:pPr marL="252000" indent="-252000">
              <a:spcBef>
                <a:spcPts val="1800"/>
              </a:spcBef>
            </a:pPr>
            <a:r>
              <a:rPr lang="en-GB" sz="2200" b="1" dirty="0"/>
              <a:t>The IPMC firmware remote compilation page</a:t>
            </a:r>
          </a:p>
          <a:p>
            <a:pPr marL="652050" lvl="1" indent="-252000">
              <a:spcBef>
                <a:spcPts val="600"/>
              </a:spcBef>
            </a:pPr>
            <a:r>
              <a:rPr lang="en-GB" sz="1500" b="1" dirty="0"/>
              <a:t>It is now possible to upload and compile a directory with all the files. Select “Project directory mode" here: https://cern-ipmc.web.cern.ch/compile</a:t>
            </a:r>
            <a:endParaRPr lang="en-US" sz="1500" b="1" dirty="0"/>
          </a:p>
          <a:p>
            <a:pPr marL="252000" indent="-252000">
              <a:spcBef>
                <a:spcPts val="1800"/>
              </a:spcBef>
            </a:pPr>
            <a:r>
              <a:rPr lang="en-US" sz="2400" b="1" dirty="0"/>
              <a:t>Discourse forum (</a:t>
            </a:r>
            <a:r>
              <a:rPr lang="en-US" sz="2000" b="1" dirty="0">
                <a:hlinkClick r:id="rId5"/>
              </a:rPr>
              <a:t>https://cern-ipmc-forum.web.cern.ch</a:t>
            </a:r>
            <a:r>
              <a:rPr lang="en-US" sz="2400" b="1" dirty="0"/>
              <a:t>):</a:t>
            </a:r>
          </a:p>
          <a:p>
            <a:pPr marL="432000" lvl="0" indent="-180000">
              <a:spcBef>
                <a:spcPts val="600"/>
              </a:spcBef>
              <a:buFontTx/>
              <a:buChar char="-"/>
            </a:pPr>
            <a:r>
              <a:rPr lang="en-US" sz="1500" b="1" dirty="0"/>
              <a:t>Check/read the existing topics.</a:t>
            </a:r>
            <a:br>
              <a:rPr lang="en-US" sz="1500" b="1" dirty="0"/>
            </a:br>
            <a:r>
              <a:rPr lang="en-US" sz="1500" b="1" dirty="0"/>
              <a:t>If you cannot find anything on your issue, create a new topic.</a:t>
            </a:r>
          </a:p>
          <a:p>
            <a:pPr marL="432000" lvl="0" indent="-180000">
              <a:spcBef>
                <a:spcPts val="600"/>
              </a:spcBef>
              <a:buFontTx/>
              <a:buChar char="-"/>
            </a:pPr>
            <a:r>
              <a:rPr lang="en-US" sz="1500" b="1" dirty="0">
                <a:solidFill>
                  <a:prstClr val="black"/>
                </a:solidFill>
              </a:rPr>
              <a:t>Alternatively, send an email to </a:t>
            </a:r>
            <a:r>
              <a:rPr lang="en-US" sz="1500" b="1" dirty="0">
                <a:solidFill>
                  <a:prstClr val="black"/>
                </a:solidFill>
                <a:hlinkClick r:id="rId6"/>
              </a:rPr>
              <a:t>epesebe-xtca-support@cern.ch</a:t>
            </a:r>
            <a:r>
              <a:rPr lang="en-US" sz="1500" b="1" dirty="0">
                <a:solidFill>
                  <a:prstClr val="black"/>
                </a:solidFill>
              </a:rPr>
              <a:t>:</a:t>
            </a:r>
            <a:br>
              <a:rPr lang="en-US" sz="1500" b="1" dirty="0">
                <a:solidFill>
                  <a:prstClr val="black"/>
                </a:solidFill>
              </a:rPr>
            </a:br>
            <a:r>
              <a:rPr lang="en-US" sz="1500" b="1" dirty="0">
                <a:solidFill>
                  <a:prstClr val="black"/>
                </a:solidFill>
              </a:rPr>
              <a:t>The email should also create a new topic in Discourse.</a:t>
            </a:r>
            <a:endParaRPr lang="en-US" sz="1500" b="1" dirty="0"/>
          </a:p>
          <a:p>
            <a:pPr marL="432000" lvl="0" indent="-180000">
              <a:spcBef>
                <a:spcPts val="600"/>
              </a:spcBef>
              <a:buFontTx/>
              <a:buChar char="-"/>
            </a:pPr>
            <a:r>
              <a:rPr lang="en-US" sz="1500" b="1" dirty="0"/>
              <a:t>Support team: Markus Joos, Stefan Haas, Ralf Spiwoks</a:t>
            </a:r>
          </a:p>
          <a:p>
            <a:pPr marL="432000" lvl="0" indent="-180000">
              <a:spcBef>
                <a:spcPts val="600"/>
              </a:spcBef>
              <a:buFontTx/>
              <a:buChar char="-"/>
            </a:pPr>
            <a:r>
              <a:rPr lang="en-US" sz="1500" b="1" dirty="0"/>
              <a:t>CERN has a support contract with </a:t>
            </a:r>
            <a:r>
              <a:rPr lang="en-US" sz="1500" b="1" dirty="0" err="1"/>
              <a:t>PigeonPoint</a:t>
            </a:r>
            <a:r>
              <a:rPr lang="en-US" sz="1500" b="1" dirty="0"/>
              <a:t> Systems (PPS):</a:t>
            </a:r>
            <a:br>
              <a:rPr lang="en-US" sz="1500" b="1" dirty="0"/>
            </a:br>
            <a:r>
              <a:rPr lang="en-US" sz="1500" b="1" dirty="0"/>
              <a:t>We escalate issues to PPS, if we cannot solve them ourselves.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518" y="161764"/>
            <a:ext cx="8676964" cy="1143000"/>
          </a:xfrm>
        </p:spPr>
        <p:txBody>
          <a:bodyPr>
            <a:normAutofit/>
          </a:bodyPr>
          <a:lstStyle/>
          <a:p>
            <a:r>
              <a:rPr lang="en-GB" b="1" dirty="0"/>
              <a:t>IPMC Support</a:t>
            </a:r>
            <a:endParaRPr lang="en-GB" sz="3100" b="1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CERN </a:t>
            </a:r>
            <a:r>
              <a:rPr lang="en-US" dirty="0" err="1"/>
              <a:t>xTCA</a:t>
            </a:r>
            <a:r>
              <a:rPr lang="en-US" dirty="0"/>
              <a:t> Meeting – 6-May-2025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Joos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342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96752"/>
            <a:ext cx="8154583" cy="5188312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endParaRPr lang="en-US" sz="2400" b="1" dirty="0"/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endParaRPr lang="en-US" sz="2400" b="1" dirty="0"/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endParaRPr lang="en-US" sz="2400" b="1" dirty="0"/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endParaRPr lang="en-US" sz="2400" b="1" dirty="0"/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sz="2400" b="1" dirty="0"/>
              <a:t>	       Contact: </a:t>
            </a:r>
            <a:r>
              <a:rPr lang="en-US" sz="2400" b="1" dirty="0">
                <a:hlinkClick r:id="rId3"/>
              </a:rPr>
              <a:t>epesebe-xtca-support</a:t>
            </a:r>
            <a:r>
              <a:rPr lang="en-US" sz="2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hlinkClick r:id="rId3"/>
              </a:rPr>
              <a:t>@</a:t>
            </a:r>
            <a:r>
              <a:rPr lang="en-US" sz="2400" b="1" dirty="0">
                <a:hlinkClick r:id="rId3"/>
              </a:rPr>
              <a:t>cern.ch</a:t>
            </a:r>
            <a:endParaRPr lang="en-US" sz="2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CERN </a:t>
            </a:r>
            <a:r>
              <a:rPr lang="en-US" dirty="0" err="1"/>
              <a:t>xTCA</a:t>
            </a:r>
            <a:r>
              <a:rPr lang="en-US" dirty="0"/>
              <a:t> Meeting – 6-May-2025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Joos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33518" y="161764"/>
            <a:ext cx="8676964" cy="1143000"/>
          </a:xfrm>
        </p:spPr>
        <p:txBody>
          <a:bodyPr>
            <a:normAutofit/>
          </a:bodyPr>
          <a:lstStyle/>
          <a:p>
            <a:r>
              <a:rPr lang="en-GB" b="1" dirty="0"/>
              <a:t>Questions?</a:t>
            </a:r>
            <a:endParaRPr lang="en-GB" sz="31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091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0000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29065</TotalTime>
  <Words>660</Words>
  <Application>Microsoft Office PowerPoint</Application>
  <PresentationFormat>On-screen Show (4:3)</PresentationFormat>
  <Paragraphs>81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Arial</vt:lpstr>
      <vt:lpstr>Arial Unicode MS</vt:lpstr>
      <vt:lpstr>Calibri</vt:lpstr>
      <vt:lpstr>Office Theme</vt:lpstr>
      <vt:lpstr>CERN IPMC: Update</vt:lpstr>
      <vt:lpstr>IPMC Cards</vt:lpstr>
      <vt:lpstr>IPMC Cards - 2</vt:lpstr>
      <vt:lpstr>IPMC Tester</vt:lpstr>
      <vt:lpstr>IPMC Support</vt:lpstr>
      <vt:lpstr>Questions?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Electronics Pool Instruments’ Maintenance Database Application</dc:title>
  <dc:creator>spiwoks</dc:creator>
  <cp:lastModifiedBy>Markus Joos</cp:lastModifiedBy>
  <cp:revision>1871</cp:revision>
  <cp:lastPrinted>2020-09-29T08:45:22Z</cp:lastPrinted>
  <dcterms:created xsi:type="dcterms:W3CDTF">2011-02-07T15:52:36Z</dcterms:created>
  <dcterms:modified xsi:type="dcterms:W3CDTF">2025-05-06T07:18:29Z</dcterms:modified>
</cp:coreProperties>
</file>